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6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7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9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0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1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2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3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4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5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6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7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18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9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0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21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22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23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68" r:id="rId3"/>
  </p:sldMasterIdLst>
  <p:notesMasterIdLst>
    <p:notesMasterId r:id="rId29"/>
  </p:notesMasterIdLst>
  <p:sldIdLst>
    <p:sldId id="262" r:id="rId4"/>
    <p:sldId id="264" r:id="rId5"/>
    <p:sldId id="257" r:id="rId6"/>
    <p:sldId id="265" r:id="rId7"/>
    <p:sldId id="273" r:id="rId8"/>
    <p:sldId id="274" r:id="rId9"/>
    <p:sldId id="294" r:id="rId10"/>
    <p:sldId id="272" r:id="rId11"/>
    <p:sldId id="277" r:id="rId12"/>
    <p:sldId id="278" r:id="rId13"/>
    <p:sldId id="295" r:id="rId14"/>
    <p:sldId id="271" r:id="rId15"/>
    <p:sldId id="280" r:id="rId16"/>
    <p:sldId id="281" r:id="rId17"/>
    <p:sldId id="282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6" r:id="rId26"/>
    <p:sldId id="298" r:id="rId27"/>
    <p:sldId id="299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03997"/>
    <a:srgbClr val="CE5296"/>
    <a:srgbClr val="B03CE4"/>
    <a:srgbClr val="EF31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63A13-88BE-4BDE-9B90-F6747CC43549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9DB93-A813-406D-A9F7-6B4E681234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83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049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165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237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031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693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093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106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766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669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532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921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825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993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674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272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267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0338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1561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936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66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200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653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649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684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252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267F275-5F91-4188-9079-7FF7A4C95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815D0BDB-E777-4999-B939-76C7B9FA5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AF4539E-57B2-4FF7-A4B5-1B9681C2D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DBB-B0C4-4EC5-83F3-AF902B05D0B4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1A45CDD-CAAA-458A-8168-85A44B148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70377B6-32A6-41CB-8D18-D214CEAA1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38D7-5D8A-452D-88F5-90CA6B2B4D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67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64AE9F-A0E2-4096-A7A7-C5AB278D3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F58156B9-0D6E-4218-88A4-B807ED26D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6905422-4CD3-451B-91AD-5AF47EF0E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F10724F-8254-4308-83C7-376163FF8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DBB-B0C4-4EC5-83F3-AF902B05D0B4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10084DA-D4D4-4A08-81E3-007C84A0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6995139-F373-4244-BF8D-EE0113FE9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38D7-5D8A-452D-88F5-90CA6B2B4D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94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599FEA1-F32F-4129-AD5C-8E31532F6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9B2B317-1921-491C-9E5B-30F93DB73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D105F9E-ADAE-4D77-95BD-DA601039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DBB-B0C4-4EC5-83F3-AF902B05D0B4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FBE5BB2-AA70-473C-A1FE-3159529A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19E134D-EDC4-4F4D-95F5-6D554842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38D7-5D8A-452D-88F5-90CA6B2B4D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551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E27C1DB2-B74A-4DFD-BECA-B1987BBF7E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95117D1-D482-47FF-AB2B-FB3F62AA1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F21B4A8-BB04-4D5D-94A5-4A0465B3A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DBB-B0C4-4EC5-83F3-AF902B05D0B4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FAF6D6E-5086-4DB9-A671-11AF4C688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6033FEF-51E2-409E-A005-82C34C6B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38D7-5D8A-452D-88F5-90CA6B2B4D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830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69AF845-E73C-47E0-8721-ED84B994A5AE}"/>
              </a:ext>
            </a:extLst>
          </p:cNvPr>
          <p:cNvSpPr/>
          <p:nvPr userDrawn="1"/>
        </p:nvSpPr>
        <p:spPr>
          <a:xfrm>
            <a:off x="0" y="4414990"/>
            <a:ext cx="12192000" cy="2443010"/>
          </a:xfrm>
          <a:prstGeom prst="rect">
            <a:avLst/>
          </a:prstGeom>
          <a:solidFill>
            <a:srgbClr val="403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2A63526D-AEC5-40B6-8847-6215DA3DE5C7}"/>
              </a:ext>
            </a:extLst>
          </p:cNvPr>
          <p:cNvSpPr/>
          <p:nvPr userDrawn="1"/>
        </p:nvSpPr>
        <p:spPr>
          <a:xfrm>
            <a:off x="0" y="0"/>
            <a:ext cx="12192000" cy="4414990"/>
          </a:xfrm>
          <a:prstGeom prst="rect">
            <a:avLst/>
          </a:prstGeom>
          <a:solidFill>
            <a:srgbClr val="CE5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DF0ACAD-3812-4BB8-96BD-E88C8EF012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861" b="21861"/>
          <a:stretch/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543EFA8F-6447-4C86-9846-0BB6987CFF1A}"/>
              </a:ext>
            </a:extLst>
          </p:cNvPr>
          <p:cNvSpPr/>
          <p:nvPr userDrawn="1"/>
        </p:nvSpPr>
        <p:spPr>
          <a:xfrm>
            <a:off x="396949" y="602740"/>
            <a:ext cx="11398100" cy="565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8295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32C829A-1DC1-4768-A2FD-852892C90332}"/>
              </a:ext>
            </a:extLst>
          </p:cNvPr>
          <p:cNvSpPr/>
          <p:nvPr userDrawn="1"/>
        </p:nvSpPr>
        <p:spPr>
          <a:xfrm rot="5400000">
            <a:off x="5714999" y="381001"/>
            <a:ext cx="6858002" cy="6096001"/>
          </a:xfrm>
          <a:prstGeom prst="rect">
            <a:avLst/>
          </a:prstGeom>
          <a:solidFill>
            <a:srgbClr val="CE5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1613A41-B1D2-4147-8A04-C4689768DDFB}"/>
              </a:ext>
            </a:extLst>
          </p:cNvPr>
          <p:cNvSpPr/>
          <p:nvPr userDrawn="1"/>
        </p:nvSpPr>
        <p:spPr>
          <a:xfrm rot="5400000">
            <a:off x="-381000" y="381000"/>
            <a:ext cx="6858000" cy="6096000"/>
          </a:xfrm>
          <a:prstGeom prst="rect">
            <a:avLst/>
          </a:prstGeom>
          <a:solidFill>
            <a:srgbClr val="403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A2FDB3F-512A-4B3B-A5C8-5E844BFC84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861" b="21861"/>
          <a:stretch/>
        </p:blipFill>
        <p:spPr>
          <a:xfrm>
            <a:off x="-3" y="-3"/>
            <a:ext cx="12192001" cy="685800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6083DCF-EEDA-4FD4-9603-BB737D6BCEF1}"/>
              </a:ext>
            </a:extLst>
          </p:cNvPr>
          <p:cNvSpPr/>
          <p:nvPr userDrawn="1"/>
        </p:nvSpPr>
        <p:spPr>
          <a:xfrm>
            <a:off x="492485" y="602740"/>
            <a:ext cx="11398100" cy="565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6301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>
            <a:extLst>
              <a:ext uri="{FF2B5EF4-FFF2-40B4-BE49-F238E27FC236}">
                <a16:creationId xmlns:a16="http://schemas.microsoft.com/office/drawing/2014/main" xmlns="" id="{4DA36A6A-6574-463C-B59A-11BC99F0225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tTriangle">
            <a:avLst/>
          </a:prstGeom>
          <a:solidFill>
            <a:srgbClr val="403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直角三角形 2">
            <a:extLst>
              <a:ext uri="{FF2B5EF4-FFF2-40B4-BE49-F238E27FC236}">
                <a16:creationId xmlns:a16="http://schemas.microsoft.com/office/drawing/2014/main" xmlns="" id="{E0EBB0B5-A9C9-4672-8C3E-5CEE576E07FB}"/>
              </a:ext>
            </a:extLst>
          </p:cNvPr>
          <p:cNvSpPr/>
          <p:nvPr userDrawn="1"/>
        </p:nvSpPr>
        <p:spPr>
          <a:xfrm flipH="1" flipV="1">
            <a:off x="0" y="0"/>
            <a:ext cx="12192000" cy="6858000"/>
          </a:xfrm>
          <a:prstGeom prst="rtTriangle">
            <a:avLst/>
          </a:prstGeom>
          <a:solidFill>
            <a:srgbClr val="CE5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54D92D0-B7CA-4391-A6F0-6E1E0F40E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861" b="21861"/>
          <a:stretch/>
        </p:blipFill>
        <p:spPr>
          <a:xfrm>
            <a:off x="0" y="-2"/>
            <a:ext cx="12192001" cy="685800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D945B6CE-69B4-414A-AC1C-669D91B0A987}"/>
              </a:ext>
            </a:extLst>
          </p:cNvPr>
          <p:cNvSpPr/>
          <p:nvPr userDrawn="1"/>
        </p:nvSpPr>
        <p:spPr>
          <a:xfrm>
            <a:off x="492485" y="602740"/>
            <a:ext cx="11398100" cy="565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3848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66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95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766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8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8AD7FC4-2FAA-4512-8B97-40DCE87D5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8563972-B4AE-4B51-B75B-D6C4080FE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F8E97B8-6927-4402-9FD5-04A708B48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DBB-B0C4-4EC5-83F3-AF902B05D0B4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9E87EF4-EDAD-4572-8AB6-6327934A7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B79813-DBB3-41C3-B418-7DEA3618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38D7-5D8A-452D-88F5-90CA6B2B4D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668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9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33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12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10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98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79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99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07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38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6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30BEA6A-F10E-49E0-86A4-6479A0544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6270B0-FA9E-47DF-9314-DB6346BD4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153C044-F1B7-4BF1-B9E2-D63E8FAB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DBB-B0C4-4EC5-83F3-AF902B05D0B4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61EA0B1-A46F-4964-900A-33D9ABB0B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460498A-9BA2-448C-8D59-142CE8E5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38D7-5D8A-452D-88F5-90CA6B2B4D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93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A55D7C8-FB21-47B2-A5BD-702553326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37B0B97-70DC-48EE-894E-BCC20D592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0F70571-AE90-4851-91D9-5942A96B4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A428DBF-0931-43BE-864D-EFC8F717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DBB-B0C4-4EC5-83F3-AF902B05D0B4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97C3BA2-0448-4A57-A170-34CCF1924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0E968D1-D708-40B7-9EC2-024C07051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38D7-5D8A-452D-88F5-90CA6B2B4D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35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D2D382C-F6BB-484E-90E4-61180A723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84CCD3C-6396-408D-B58D-B1CA2E71B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49BF710-0450-454C-8C31-6255D6E97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685412B-53E3-444F-8046-F4878D2D5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6E984373-293C-4688-86A9-BC6006807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CA06347C-53B0-4791-B681-0780768D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DBB-B0C4-4EC5-83F3-AF902B05D0B4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104B8703-0AFF-4552-B714-F31637492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255D1C2C-7812-45F6-B491-DA7FAE324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38D7-5D8A-452D-88F5-90CA6B2B4D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77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D2D382C-F6BB-484E-90E4-61180A723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84CCD3C-6396-408D-B58D-B1CA2E71B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49BF710-0450-454C-8C31-6255D6E97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685412B-53E3-444F-8046-F4878D2D5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6E984373-293C-4688-86A9-BC6006807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CA06347C-53B0-4791-B681-0780768D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DBB-B0C4-4EC5-83F3-AF902B05D0B4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104B8703-0AFF-4552-B714-F31637492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255D1C2C-7812-45F6-B491-DA7FAE324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38D7-5D8A-452D-88F5-90CA6B2B4D9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87624" y="6756002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0983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02FCC39-F86A-400E-8917-E6596DE5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B8910EC-067C-4542-AC6A-7B1F50EA8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DBB-B0C4-4EC5-83F3-AF902B05D0B4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A4A92A51-0FF4-4263-A2CC-72D265E3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2520581-E855-4E2E-A161-70AFF410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38D7-5D8A-452D-88F5-90CA6B2B4D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76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202B679-20BA-48CB-BA6E-F5E147CE6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DBB-B0C4-4EC5-83F3-AF902B05D0B4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0400F876-C791-4CB5-A65A-C581595C2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B4219D5-2985-48F3-8D71-5AD37C78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38D7-5D8A-452D-88F5-90CA6B2B4D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0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76CD3B2-D1C9-41FC-A877-4B125085F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D6C3850-C568-4589-9AE0-E87D36621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BFBB74-5C9A-41DA-B8F4-C5105A413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5827D2E-AB73-4E6D-8711-74BCDB3A4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DBB-B0C4-4EC5-83F3-AF902B05D0B4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79136A3-2AC4-4D8C-8BDE-CF553DB81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03B4F1C-20A1-46CF-90C5-247E00EB3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38D7-5D8A-452D-88F5-90CA6B2B4D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19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89F3252-161A-4171-B71F-8D68527FC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9D20010-58BE-4D2E-B88D-446270CB2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8ABA0-94E1-4C74-9FAA-F9EDACCF9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1DBB-B0C4-4EC5-83F3-AF902B05D0B4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58E7206-FA17-4548-A163-B9AC50C49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42A33B4-5FEF-461C-8FDB-861068A27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E38D7-5D8A-452D-88F5-90CA6B2B4D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5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59.xml"/><Relationship Id="rId7" Type="http://schemas.openxmlformats.org/officeDocument/2006/relationships/image" Target="../media/image10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6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10.png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13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72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14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79.xml"/><Relationship Id="rId7" Type="http://schemas.openxmlformats.org/officeDocument/2006/relationships/slideLayout" Target="../slideLayouts/slideLayout14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10" Type="http://schemas.openxmlformats.org/officeDocument/2006/relationships/image" Target="../media/image15.png"/><Relationship Id="rId4" Type="http://schemas.openxmlformats.org/officeDocument/2006/relationships/tags" Target="../tags/tag80.xml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85.xml"/><Relationship Id="rId7" Type="http://schemas.openxmlformats.org/officeDocument/2006/relationships/image" Target="../media/image17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8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89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91.xml"/><Relationship Id="rId10" Type="http://schemas.openxmlformats.org/officeDocument/2006/relationships/image" Target="../media/image15.png"/><Relationship Id="rId4" Type="http://schemas.openxmlformats.org/officeDocument/2006/relationships/tags" Target="../tags/tag90.xml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15.png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image" Target="../media/image20.jpe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notesSlide" Target="../notesSlides/notesSlide17.xml"/><Relationship Id="rId5" Type="http://schemas.openxmlformats.org/officeDocument/2006/relationships/tags" Target="../tags/tag96.xml"/><Relationship Id="rId10" Type="http://schemas.openxmlformats.org/officeDocument/2006/relationships/slideLayout" Target="../slideLayouts/slideLayout14.xml"/><Relationship Id="rId4" Type="http://schemas.openxmlformats.org/officeDocument/2006/relationships/tags" Target="../tags/tag95.xml"/><Relationship Id="rId9" Type="http://schemas.openxmlformats.org/officeDocument/2006/relationships/tags" Target="../tags/tag10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03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image" Target="../media/image15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0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image" Target="../media/image5.png"/><Relationship Id="rId2" Type="http://schemas.openxmlformats.org/officeDocument/2006/relationships/tags" Target="../tags/tag9.xml"/><Relationship Id="rId16" Type="http://schemas.openxmlformats.org/officeDocument/2006/relationships/image" Target="../media/image4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112.xml"/><Relationship Id="rId7" Type="http://schemas.openxmlformats.org/officeDocument/2006/relationships/slideLayout" Target="../slideLayouts/slideLayout14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10" Type="http://schemas.openxmlformats.org/officeDocument/2006/relationships/image" Target="../media/image15.png"/><Relationship Id="rId4" Type="http://schemas.openxmlformats.org/officeDocument/2006/relationships/tags" Target="../tags/tag113.xml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18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120.xml"/><Relationship Id="rId10" Type="http://schemas.openxmlformats.org/officeDocument/2006/relationships/image" Target="../media/image15.png"/><Relationship Id="rId4" Type="http://schemas.openxmlformats.org/officeDocument/2006/relationships/tags" Target="../tags/tag119.xml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23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125.xml"/><Relationship Id="rId10" Type="http://schemas.openxmlformats.org/officeDocument/2006/relationships/image" Target="../media/image15.png"/><Relationship Id="rId4" Type="http://schemas.openxmlformats.org/officeDocument/2006/relationships/tags" Target="../tags/tag124.xml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image" Target="../media/image3.png"/><Relationship Id="rId5" Type="http://schemas.openxmlformats.org/officeDocument/2006/relationships/tags" Target="../tags/tag134.xml"/><Relationship Id="rId10" Type="http://schemas.openxmlformats.org/officeDocument/2006/relationships/image" Target="../media/image2.png"/><Relationship Id="rId4" Type="http://schemas.openxmlformats.org/officeDocument/2006/relationships/tags" Target="../tags/tag133.xml"/><Relationship Id="rId9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slideLayout" Target="../slideLayouts/slideLayout15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2" Type="http://schemas.openxmlformats.org/officeDocument/2006/relationships/tags" Target="../tags/tag22.xml"/><Relationship Id="rId16" Type="http://schemas.openxmlformats.org/officeDocument/2006/relationships/image" Target="../media/image7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image" Target="../media/image6.png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14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9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-11081">
            <a:extLst>
              <a:ext uri="{FF2B5EF4-FFF2-40B4-BE49-F238E27FC236}">
                <a16:creationId xmlns:a16="http://schemas.microsoft.com/office/drawing/2014/main" xmlns="" id="{968DAA01-EA58-4D82-BC60-9E21F34BF1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64876" y="4348587"/>
            <a:ext cx="2110377" cy="405225"/>
          </a:xfrm>
          <a:prstGeom prst="roundRect">
            <a:avLst>
              <a:gd name="adj" fmla="val 29063"/>
            </a:avLst>
          </a:prstGeom>
          <a:solidFill>
            <a:srgbClr val="CE5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600" dirty="0">
                <a:solidFill>
                  <a:srgbClr val="FFFFFF"/>
                </a:solidFill>
                <a:cs typeface="+mn-ea"/>
                <a:sym typeface="+mn-lt"/>
              </a:rPr>
              <a:t>时间：</a:t>
            </a: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6</a:t>
            </a:r>
            <a:r>
              <a:rPr lang="zh-CN" altLang="en-US" sz="1600" dirty="0">
                <a:solidFill>
                  <a:srgbClr val="FFFFFF"/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rgbClr val="FFFFFF"/>
                </a:solidFill>
                <a:cs typeface="+mn-ea"/>
                <a:sym typeface="+mn-lt"/>
              </a:rPr>
              <a:t>日</a:t>
            </a:r>
          </a:p>
        </p:txBody>
      </p:sp>
      <p:sp>
        <p:nvSpPr>
          <p:cNvPr id="6" name="PA-11082">
            <a:extLst>
              <a:ext uri="{FF2B5EF4-FFF2-40B4-BE49-F238E27FC236}">
                <a16:creationId xmlns:a16="http://schemas.microsoft.com/office/drawing/2014/main" xmlns="" id="{1704E057-FBDD-4A4D-A509-D3DBE960DE1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35726" y="2545143"/>
            <a:ext cx="29206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0" dirty="0" smtClean="0">
                <a:cs typeface="+mn-ea"/>
                <a:sym typeface="+mn-lt"/>
              </a:rPr>
              <a:t>20XX</a:t>
            </a:r>
            <a:endParaRPr lang="en-US" sz="8000" dirty="0">
              <a:cs typeface="+mn-ea"/>
              <a:sym typeface="+mn-lt"/>
            </a:endParaRPr>
          </a:p>
        </p:txBody>
      </p:sp>
      <p:sp>
        <p:nvSpPr>
          <p:cNvPr id="8" name="PA-11084">
            <a:extLst>
              <a:ext uri="{FF2B5EF4-FFF2-40B4-BE49-F238E27FC236}">
                <a16:creationId xmlns:a16="http://schemas.microsoft.com/office/drawing/2014/main" xmlns="" id="{222EEFF6-DF95-484B-916A-DEF4B7E9A6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709960" y="2727255"/>
            <a:ext cx="3158206" cy="941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2400" i="1" dirty="0">
                <a:solidFill>
                  <a:schemeClr val="tx2"/>
                </a:solidFill>
                <a:cs typeface="+mn-ea"/>
                <a:sym typeface="+mn-lt"/>
              </a:rPr>
              <a:t>JUNE 1 CHILDREN'S DAY PPT TEMPLATE</a:t>
            </a:r>
          </a:p>
        </p:txBody>
      </p:sp>
      <p:sp>
        <p:nvSpPr>
          <p:cNvPr id="9" name="PA-11085">
            <a:extLst>
              <a:ext uri="{FF2B5EF4-FFF2-40B4-BE49-F238E27FC236}">
                <a16:creationId xmlns:a16="http://schemas.microsoft.com/office/drawing/2014/main" xmlns="" id="{F694D44D-6D1F-43B8-9F04-BB25774B908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51076" y="1742913"/>
            <a:ext cx="602968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300" b="1" dirty="0">
                <a:solidFill>
                  <a:srgbClr val="403997"/>
                </a:solidFill>
                <a:cs typeface="+mn-ea"/>
                <a:sym typeface="+mn-lt"/>
              </a:rPr>
              <a:t>六一儿童节课件</a:t>
            </a:r>
            <a:endParaRPr lang="en-US" altLang="zh-CN" sz="6300" b="1" dirty="0">
              <a:solidFill>
                <a:srgbClr val="403997"/>
              </a:solidFill>
              <a:cs typeface="+mn-ea"/>
              <a:sym typeface="+mn-lt"/>
            </a:endParaRPr>
          </a:p>
        </p:txBody>
      </p:sp>
      <p:sp>
        <p:nvSpPr>
          <p:cNvPr id="12" name="PA-11087">
            <a:extLst>
              <a:ext uri="{FF2B5EF4-FFF2-40B4-BE49-F238E27FC236}">
                <a16:creationId xmlns:a16="http://schemas.microsoft.com/office/drawing/2014/main" xmlns="" id="{48A71F28-9F7C-466E-859B-D232681EF9B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587770" y="4348587"/>
            <a:ext cx="2110377" cy="405225"/>
          </a:xfrm>
          <a:prstGeom prst="roundRect">
            <a:avLst>
              <a:gd name="adj" fmla="val 29063"/>
            </a:avLst>
          </a:prstGeom>
          <a:solidFill>
            <a:srgbClr val="403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600" dirty="0">
                <a:solidFill>
                  <a:srgbClr val="FFFFFF"/>
                </a:solidFill>
                <a:cs typeface="+mn-ea"/>
                <a:sym typeface="+mn-lt"/>
              </a:rPr>
              <a:t>主讲</a:t>
            </a:r>
            <a:r>
              <a:rPr lang="zh-CN" altLang="en-US" sz="1600" dirty="0" smtClean="0">
                <a:solidFill>
                  <a:srgbClr val="FFFFFF"/>
                </a:solidFill>
                <a:cs typeface="+mn-ea"/>
                <a:sym typeface="+mn-lt"/>
              </a:rPr>
              <a:t>：</a:t>
            </a:r>
            <a:r>
              <a:rPr lang="zh-CN" altLang="en-US" sz="1600" dirty="0">
                <a:solidFill>
                  <a:srgbClr val="FFFFFF"/>
                </a:solidFill>
                <a:cs typeface="+mn-ea"/>
                <a:sym typeface="+mn-lt"/>
              </a:rPr>
              <a:t>优品</a:t>
            </a:r>
            <a:r>
              <a:rPr lang="en-US" altLang="zh-CN" sz="1600" dirty="0" smtClean="0">
                <a:solidFill>
                  <a:srgbClr val="FFFFFF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11" name="PA-11088">
            <a:extLst>
              <a:ext uri="{FF2B5EF4-FFF2-40B4-BE49-F238E27FC236}">
                <a16:creationId xmlns:a16="http://schemas.microsoft.com/office/drawing/2014/main" xmlns="" id="{DD137E43-9214-42EB-8BF1-4D635DBA33A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5969" y="807559"/>
            <a:ext cx="4338320" cy="3253648"/>
          </a:xfrm>
          <a:prstGeom prst="rect">
            <a:avLst/>
          </a:prstGeom>
        </p:spPr>
      </p:pic>
      <p:pic>
        <p:nvPicPr>
          <p:cNvPr id="3" name="PA-11089">
            <a:extLst>
              <a:ext uri="{FF2B5EF4-FFF2-40B4-BE49-F238E27FC236}">
                <a16:creationId xmlns:a16="http://schemas.microsoft.com/office/drawing/2014/main" xmlns="" id="{17420015-79B8-4530-83F0-E6FAF8D7942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6081" y="2850034"/>
            <a:ext cx="3704489" cy="333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052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-110859">
            <a:extLst>
              <a:ext uri="{FF2B5EF4-FFF2-40B4-BE49-F238E27FC236}">
                <a16:creationId xmlns:a16="http://schemas.microsoft.com/office/drawing/2014/main" xmlns="" id="{AD3417C1-B030-4F0B-8901-CE754FD7A8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4740" y="2669549"/>
            <a:ext cx="3926225" cy="3098224"/>
          </a:xfrm>
          <a:prstGeom prst="rect">
            <a:avLst/>
          </a:prstGeom>
        </p:spPr>
      </p:pic>
      <p:sp>
        <p:nvSpPr>
          <p:cNvPr id="3" name="PA-110860">
            <a:extLst>
              <a:ext uri="{FF2B5EF4-FFF2-40B4-BE49-F238E27FC236}">
                <a16:creationId xmlns:a16="http://schemas.microsoft.com/office/drawing/2014/main" xmlns="" id="{03F09F76-84C7-408B-BF6F-037EC99FF12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600937" y="3644850"/>
            <a:ext cx="2676572" cy="11726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30000"/>
              </a:lnSpc>
            </a:pPr>
            <a:r>
              <a:rPr lang="en-US" altLang="zh-CN" dirty="0">
                <a:cs typeface="+mn-ea"/>
                <a:sym typeface="+mn-lt"/>
              </a:rPr>
              <a:t>1950</a:t>
            </a:r>
            <a:r>
              <a:rPr lang="zh-CN" altLang="en-US" dirty="0">
                <a:cs typeface="+mn-ea"/>
                <a:sym typeface="+mn-lt"/>
              </a:rPr>
              <a:t>年</a:t>
            </a:r>
            <a:r>
              <a:rPr lang="en-US" altLang="zh-CN" dirty="0">
                <a:cs typeface="+mn-ea"/>
                <a:sym typeface="+mn-lt"/>
              </a:rPr>
              <a:t>6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日，新中国的小主人们迎来了第一个国际儿童节</a:t>
            </a:r>
          </a:p>
        </p:txBody>
      </p:sp>
      <p:pic>
        <p:nvPicPr>
          <p:cNvPr id="15" name="PA-110862">
            <a:extLst>
              <a:ext uri="{FF2B5EF4-FFF2-40B4-BE49-F238E27FC236}">
                <a16:creationId xmlns:a16="http://schemas.microsoft.com/office/drawing/2014/main" xmlns="" id="{43443C18-D274-4001-8F9F-7C1E648F774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0266" y="623695"/>
            <a:ext cx="7708018" cy="5781013"/>
          </a:xfrm>
          <a:prstGeom prst="rect">
            <a:avLst/>
          </a:prstGeom>
        </p:spPr>
      </p:pic>
      <p:sp>
        <p:nvSpPr>
          <p:cNvPr id="16" name="PA-110863">
            <a:extLst>
              <a:ext uri="{FF2B5EF4-FFF2-40B4-BE49-F238E27FC236}">
                <a16:creationId xmlns:a16="http://schemas.microsoft.com/office/drawing/2014/main" xmlns="" id="{3E952B68-D417-48AB-AF54-AE6FC567106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197752" y="1794287"/>
            <a:ext cx="392286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b="1" dirty="0">
                <a:solidFill>
                  <a:srgbClr val="35489A"/>
                </a:solidFill>
                <a:cs typeface="+mn-ea"/>
                <a:sym typeface="+mn-lt"/>
              </a:rPr>
              <a:t>1950</a:t>
            </a:r>
            <a:r>
              <a:rPr lang="zh-CN" altLang="en-US" sz="4000" b="1" dirty="0">
                <a:solidFill>
                  <a:srgbClr val="35489A"/>
                </a:solidFill>
                <a:cs typeface="+mn-ea"/>
                <a:sym typeface="+mn-lt"/>
              </a:rPr>
              <a:t>年</a:t>
            </a:r>
            <a:r>
              <a:rPr lang="en-US" altLang="zh-CN" sz="4000" b="1" dirty="0">
                <a:solidFill>
                  <a:srgbClr val="35489A"/>
                </a:solidFill>
                <a:cs typeface="+mn-ea"/>
                <a:sym typeface="+mn-lt"/>
              </a:rPr>
              <a:t> 6</a:t>
            </a:r>
            <a:r>
              <a:rPr lang="zh-CN" altLang="en-US" sz="4000" b="1" dirty="0">
                <a:solidFill>
                  <a:srgbClr val="35489A"/>
                </a:solidFill>
                <a:cs typeface="+mn-ea"/>
                <a:sym typeface="+mn-lt"/>
              </a:rPr>
              <a:t>月 </a:t>
            </a:r>
            <a:r>
              <a:rPr lang="en-US" altLang="zh-CN" sz="4000" b="1" dirty="0">
                <a:solidFill>
                  <a:srgbClr val="35489A"/>
                </a:solidFill>
                <a:cs typeface="+mn-ea"/>
                <a:sym typeface="+mn-lt"/>
              </a:rPr>
              <a:t>1</a:t>
            </a:r>
            <a:r>
              <a:rPr lang="zh-CN" altLang="en-US" sz="4000" b="1" dirty="0">
                <a:solidFill>
                  <a:srgbClr val="35489A"/>
                </a:solidFill>
                <a:cs typeface="+mn-ea"/>
                <a:sym typeface="+mn-lt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2291112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-110836">
            <a:extLst>
              <a:ext uri="{FF2B5EF4-FFF2-40B4-BE49-F238E27FC236}">
                <a16:creationId xmlns:a16="http://schemas.microsoft.com/office/drawing/2014/main" xmlns="" id="{0BD5EE9D-D8E8-4C5C-8272-E192CECAF1B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75212" y="2604314"/>
            <a:ext cx="1852409" cy="1338608"/>
          </a:xfrm>
          <a:prstGeom prst="wedgeRoundRectCallout">
            <a:avLst>
              <a:gd name="adj1" fmla="val 74553"/>
              <a:gd name="adj2" fmla="val -19292"/>
              <a:gd name="adj3" fmla="val 16667"/>
            </a:avLst>
          </a:prstGeom>
          <a:solidFill>
            <a:srgbClr val="CE5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PA-110837">
            <a:extLst>
              <a:ext uri="{FF2B5EF4-FFF2-40B4-BE49-F238E27FC236}">
                <a16:creationId xmlns:a16="http://schemas.microsoft.com/office/drawing/2014/main" xmlns="" id="{E87ED5EB-BD87-4B12-997A-D986B23F20F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742971" y="2719620"/>
            <a:ext cx="151688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PA-110838">
            <a:extLst>
              <a:ext uri="{FF2B5EF4-FFF2-40B4-BE49-F238E27FC236}">
                <a16:creationId xmlns:a16="http://schemas.microsoft.com/office/drawing/2014/main" xmlns="" id="{6F16BA0B-F221-4DAD-8CAB-B1C7DA634EF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923188" y="2604314"/>
            <a:ext cx="5185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各国的儿童节</a:t>
            </a:r>
          </a:p>
        </p:txBody>
      </p:sp>
      <p:sp>
        <p:nvSpPr>
          <p:cNvPr id="11" name="PA-110839">
            <a:extLst>
              <a:ext uri="{FF2B5EF4-FFF2-40B4-BE49-F238E27FC236}">
                <a16:creationId xmlns:a16="http://schemas.microsoft.com/office/drawing/2014/main" xmlns="" id="{1501A6A3-7BD2-4E1F-B76D-6EE0D15182A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940005" y="3537293"/>
            <a:ext cx="5151444" cy="308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18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此处简单描述该章节具体内容，文字言简意赅，不必繁琐。</a:t>
            </a:r>
          </a:p>
        </p:txBody>
      </p:sp>
    </p:spTree>
    <p:extLst>
      <p:ext uri="{BB962C8B-B14F-4D97-AF65-F5344CB8AC3E}">
        <p14:creationId xmlns:p14="http://schemas.microsoft.com/office/powerpoint/2010/main" val="30945955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110869">
            <a:extLst>
              <a:ext uri="{FF2B5EF4-FFF2-40B4-BE49-F238E27FC236}">
                <a16:creationId xmlns:a16="http://schemas.microsoft.com/office/drawing/2014/main" xmlns="" id="{71A1B57F-4874-4F1A-8FDA-32688D0FB0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517106" y="3322839"/>
            <a:ext cx="4806629" cy="15327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30000"/>
              </a:lnSpc>
            </a:pPr>
            <a:r>
              <a:rPr lang="en-US" altLang="zh-CN" dirty="0">
                <a:cs typeface="+mn-ea"/>
                <a:sym typeface="+mn-lt"/>
              </a:rPr>
              <a:t> 世 界 上 除 了 把</a:t>
            </a:r>
            <a:r>
              <a:rPr lang="zh-CN" altLang="zh-CN" dirty="0">
                <a:cs typeface="+mn-ea"/>
                <a:sym typeface="+mn-lt"/>
              </a:rPr>
              <a:t>“六一”定</a:t>
            </a:r>
            <a:r>
              <a:rPr lang="en-US" altLang="zh-CN" dirty="0">
                <a:cs typeface="+mn-ea"/>
                <a:sym typeface="+mn-lt"/>
              </a:rPr>
              <a:t> 为 </a:t>
            </a:r>
            <a:r>
              <a:rPr lang="zh-CN" altLang="zh-CN" dirty="0">
                <a:cs typeface="+mn-ea"/>
                <a:sym typeface="+mn-lt"/>
              </a:rPr>
              <a:t>儿</a:t>
            </a:r>
            <a:r>
              <a:rPr lang="en-US" altLang="zh-CN" dirty="0">
                <a:cs typeface="+mn-ea"/>
                <a:sym typeface="+mn-lt"/>
              </a:rPr>
              <a:t>童 节 的 部 分 国 家 外 ， 其 他 国 家 的 </a:t>
            </a:r>
            <a:r>
              <a:rPr lang="zh-CN" altLang="zh-CN" dirty="0">
                <a:cs typeface="+mn-ea"/>
                <a:sym typeface="+mn-lt"/>
              </a:rPr>
              <a:t>儿</a:t>
            </a:r>
            <a:r>
              <a:rPr lang="en-US" altLang="zh-CN" dirty="0">
                <a:cs typeface="+mn-ea"/>
                <a:sym typeface="+mn-lt"/>
              </a:rPr>
              <a:t>童 节 根 据 自 </a:t>
            </a:r>
            <a:r>
              <a:rPr lang="zh-CN" altLang="zh-CN" dirty="0">
                <a:cs typeface="+mn-ea"/>
                <a:sym typeface="+mn-lt"/>
              </a:rPr>
              <a:t>己</a:t>
            </a:r>
            <a:r>
              <a:rPr lang="en-US" altLang="zh-CN" dirty="0">
                <a:cs typeface="+mn-ea"/>
                <a:sym typeface="+mn-lt"/>
              </a:rPr>
              <a:t> 文 化 的 不 同 而 定 在 了 不 同 的 日 子 里</a:t>
            </a:r>
            <a:r>
              <a:rPr lang="zh-CN" altLang="en-US" dirty="0">
                <a:cs typeface="+mn-ea"/>
                <a:sym typeface="+mn-lt"/>
              </a:rPr>
              <a:t>。</a:t>
            </a:r>
            <a:endParaRPr lang="zh-CN" altLang="zh-CN" dirty="0">
              <a:cs typeface="+mn-ea"/>
              <a:sym typeface="+mn-lt"/>
            </a:endParaRPr>
          </a:p>
        </p:txBody>
      </p:sp>
      <p:pic>
        <p:nvPicPr>
          <p:cNvPr id="4" name="PA-110870">
            <a:extLst>
              <a:ext uri="{FF2B5EF4-FFF2-40B4-BE49-F238E27FC236}">
                <a16:creationId xmlns:a16="http://schemas.microsoft.com/office/drawing/2014/main" xmlns="" id="{7657E95F-F310-429C-BA9F-D7EC991A146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636" y="617025"/>
            <a:ext cx="6234470" cy="4796885"/>
          </a:xfrm>
          <a:prstGeom prst="rect">
            <a:avLst/>
          </a:prstGeom>
        </p:spPr>
      </p:pic>
      <p:sp>
        <p:nvSpPr>
          <p:cNvPr id="6" name="PA-110872">
            <a:extLst>
              <a:ext uri="{FF2B5EF4-FFF2-40B4-BE49-F238E27FC236}">
                <a16:creationId xmlns:a16="http://schemas.microsoft.com/office/drawing/2014/main" xmlns="" id="{269000FC-7113-4B80-A614-5E369E60D1D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517106" y="1827195"/>
            <a:ext cx="34499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35489A"/>
                </a:solidFill>
                <a:cs typeface="+mn-ea"/>
                <a:sym typeface="+mn-lt"/>
              </a:rPr>
              <a:t>不</a:t>
            </a:r>
            <a:r>
              <a:rPr lang="en-US" altLang="zh-CN" sz="2800" b="1" dirty="0">
                <a:solidFill>
                  <a:srgbClr val="35489A"/>
                </a:solidFill>
                <a:cs typeface="+mn-ea"/>
                <a:sym typeface="+mn-lt"/>
              </a:rPr>
              <a:t> 同 的 国 家 有 着 </a:t>
            </a:r>
          </a:p>
          <a:p>
            <a:r>
              <a:rPr lang="en-US" altLang="zh-CN" sz="2800" b="1" dirty="0">
                <a:solidFill>
                  <a:srgbClr val="EF3175"/>
                </a:solidFill>
                <a:cs typeface="+mn-ea"/>
                <a:sym typeface="+mn-lt"/>
              </a:rPr>
              <a:t>不 一 样 的 儿 童 节 </a:t>
            </a:r>
            <a:endParaRPr lang="zh-CN" altLang="en-US" sz="2800" b="1" dirty="0">
              <a:solidFill>
                <a:srgbClr val="EF3175"/>
              </a:solidFill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075" y="606657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9555182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-110873">
            <a:extLst>
              <a:ext uri="{FF2B5EF4-FFF2-40B4-BE49-F238E27FC236}">
                <a16:creationId xmlns:a16="http://schemas.microsoft.com/office/drawing/2014/main" xmlns="" id="{49D10557-BF69-497C-9E8B-A91CCE3EAD8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25150">
            <a:off x="955020" y="2412420"/>
            <a:ext cx="3159986" cy="2493577"/>
          </a:xfrm>
          <a:prstGeom prst="rect">
            <a:avLst/>
          </a:prstGeom>
        </p:spPr>
      </p:pic>
      <p:pic>
        <p:nvPicPr>
          <p:cNvPr id="30" name="PA-110874">
            <a:extLst>
              <a:ext uri="{FF2B5EF4-FFF2-40B4-BE49-F238E27FC236}">
                <a16:creationId xmlns:a16="http://schemas.microsoft.com/office/drawing/2014/main" xmlns="" id="{2B311211-C488-4E9D-B6FD-E01A0DF4412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8959" y="2768715"/>
            <a:ext cx="4017581" cy="3170313"/>
          </a:xfrm>
          <a:prstGeom prst="rect">
            <a:avLst/>
          </a:prstGeom>
        </p:spPr>
      </p:pic>
      <p:pic>
        <p:nvPicPr>
          <p:cNvPr id="31" name="PA-110875">
            <a:extLst>
              <a:ext uri="{FF2B5EF4-FFF2-40B4-BE49-F238E27FC236}">
                <a16:creationId xmlns:a16="http://schemas.microsoft.com/office/drawing/2014/main" xmlns="" id="{065E0188-8130-4C4A-BD22-85032AE5C5F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9775" y="2146607"/>
            <a:ext cx="3832888" cy="3024571"/>
          </a:xfrm>
          <a:prstGeom prst="rect">
            <a:avLst/>
          </a:prstGeom>
        </p:spPr>
      </p:pic>
      <p:sp>
        <p:nvSpPr>
          <p:cNvPr id="11" name="PA-110876">
            <a:extLst>
              <a:ext uri="{FF2B5EF4-FFF2-40B4-BE49-F238E27FC236}">
                <a16:creationId xmlns:a16="http://schemas.microsoft.com/office/drawing/2014/main" xmlns="" id="{C29898C3-23F6-4825-9608-357A1D47984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663242" y="1039500"/>
            <a:ext cx="7767959" cy="7774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日本是世界上庆祝儿童节次数最多的国家，他们一年要庆祝三次儿童节，而且庆祝方式十分有意思，充满了浓浓的日本风情。</a:t>
            </a:r>
          </a:p>
        </p:txBody>
      </p:sp>
      <p:sp>
        <p:nvSpPr>
          <p:cNvPr id="26" name="PA-110877">
            <a:extLst>
              <a:ext uri="{FF2B5EF4-FFF2-40B4-BE49-F238E27FC236}">
                <a16:creationId xmlns:a16="http://schemas.microsoft.com/office/drawing/2014/main" xmlns="" id="{610EA6D3-3050-4C89-B500-45DA33B72FA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052567" y="1039500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日</a:t>
            </a:r>
            <a:r>
              <a:rPr lang="zh-CN" altLang="en-US" sz="4400" dirty="0">
                <a:solidFill>
                  <a:srgbClr val="EF3175"/>
                </a:solidFill>
                <a:cs typeface="+mn-ea"/>
                <a:sym typeface="+mn-lt"/>
              </a:rPr>
              <a:t>本</a:t>
            </a:r>
          </a:p>
        </p:txBody>
      </p:sp>
      <p:pic>
        <p:nvPicPr>
          <p:cNvPr id="27" name="PA-110878">
            <a:extLst>
              <a:ext uri="{FF2B5EF4-FFF2-40B4-BE49-F238E27FC236}">
                <a16:creationId xmlns:a16="http://schemas.microsoft.com/office/drawing/2014/main" xmlns="" id="{C89C92D7-D582-411F-9038-DB25E98BC53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99" y="701202"/>
            <a:ext cx="1667268" cy="1250450"/>
          </a:xfrm>
          <a:prstGeom prst="rect">
            <a:avLst/>
          </a:prstGeom>
        </p:spPr>
      </p:pic>
      <p:sp>
        <p:nvSpPr>
          <p:cNvPr id="32" name="PA-110879">
            <a:extLst>
              <a:ext uri="{FF2B5EF4-FFF2-40B4-BE49-F238E27FC236}">
                <a16:creationId xmlns:a16="http://schemas.microsoft.com/office/drawing/2014/main" xmlns="" id="{598F0A7D-C1C2-4D44-BFB4-500AFA70E6A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384302" y="3217137"/>
            <a:ext cx="2301422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日女孩节：这个节日是专门为小女孩设立的</a:t>
            </a:r>
          </a:p>
        </p:txBody>
      </p:sp>
      <p:sp>
        <p:nvSpPr>
          <p:cNvPr id="33" name="PA-110880">
            <a:extLst>
              <a:ext uri="{FF2B5EF4-FFF2-40B4-BE49-F238E27FC236}">
                <a16:creationId xmlns:a16="http://schemas.microsoft.com/office/drawing/2014/main" xmlns="" id="{8FAF70B5-A2C7-4668-B0DC-6D973A378EE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21074226">
            <a:off x="4313696" y="3569041"/>
            <a:ext cx="25935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altLang="zh-CN" sz="1600" dirty="0">
                <a:cs typeface="+mn-ea"/>
                <a:sym typeface="+mn-lt"/>
              </a:rPr>
              <a:t>5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5</a:t>
            </a:r>
            <a:r>
              <a:rPr lang="zh-CN" altLang="en-US" sz="1600" dirty="0">
                <a:cs typeface="+mn-ea"/>
                <a:sym typeface="+mn-lt"/>
              </a:rPr>
              <a:t>日男孩节：节日当天，有儿子的家庭，门前都悬挂“鲤鱼旗”，表示鲤鱼跳龙门的意思。在日本人心目中，鲤鱼象征力量和勇气。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34" name="PA-110881">
            <a:extLst>
              <a:ext uri="{FF2B5EF4-FFF2-40B4-BE49-F238E27FC236}">
                <a16:creationId xmlns:a16="http://schemas.microsoft.com/office/drawing/2014/main" xmlns="" id="{6E70EB04-5D1F-4B86-A121-00E77E0AC3C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21360176">
            <a:off x="8272000" y="2986304"/>
            <a:ext cx="25643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altLang="zh-CN" sz="1400" dirty="0">
                <a:cs typeface="+mn-ea"/>
                <a:sym typeface="+mn-lt"/>
              </a:rPr>
              <a:t>11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15</a:t>
            </a:r>
            <a:r>
              <a:rPr lang="zh-CN" altLang="en-US" sz="1400" dirty="0">
                <a:cs typeface="+mn-ea"/>
                <a:sym typeface="+mn-lt"/>
              </a:rPr>
              <a:t>日“七五三”儿童节：在日本习俗里，三岁、五岁和七岁是小朋友特别幸运的三个年纪，所以每年的这一天，会专门为这三个年纪的孩子热闹地庆祝一番</a:t>
            </a:r>
            <a:endParaRPr lang="en-US" altLang="zh-CN" sz="1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24401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-110882">
            <a:extLst>
              <a:ext uri="{FF2B5EF4-FFF2-40B4-BE49-F238E27FC236}">
                <a16:creationId xmlns:a16="http://schemas.microsoft.com/office/drawing/2014/main" xmlns="" id="{2C01E902-120C-4739-BBD5-FE9798D32C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564" y="2289950"/>
            <a:ext cx="5308850" cy="5308850"/>
          </a:xfrm>
          <a:prstGeom prst="rect">
            <a:avLst/>
          </a:prstGeom>
        </p:spPr>
      </p:pic>
      <p:sp>
        <p:nvSpPr>
          <p:cNvPr id="7" name="PA-110883">
            <a:extLst>
              <a:ext uri="{FF2B5EF4-FFF2-40B4-BE49-F238E27FC236}">
                <a16:creationId xmlns:a16="http://schemas.microsoft.com/office/drawing/2014/main" xmlns="" id="{3407A06B-F914-40BD-B684-512BDF836E4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701813" y="2196432"/>
            <a:ext cx="788374" cy="4071619"/>
          </a:xfrm>
          <a:prstGeom prst="rect">
            <a:avLst/>
          </a:prstGeom>
          <a:solidFill>
            <a:srgbClr val="CE5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PA-110884">
            <a:extLst>
              <a:ext uri="{FF2B5EF4-FFF2-40B4-BE49-F238E27FC236}">
                <a16:creationId xmlns:a16="http://schemas.microsoft.com/office/drawing/2014/main" xmlns="" id="{C967EC2B-5EE9-4176-A6B2-AD1C79DE802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755685" y="3260518"/>
            <a:ext cx="4084767" cy="22529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韩国的儿童节于</a:t>
            </a:r>
            <a:r>
              <a:rPr lang="en-US" altLang="zh-CN" dirty="0">
                <a:cs typeface="+mn-ea"/>
                <a:sym typeface="+mn-lt"/>
              </a:rPr>
              <a:t>1923</a:t>
            </a:r>
            <a:r>
              <a:rPr lang="zh-CN" altLang="en-US" dirty="0">
                <a:cs typeface="+mn-ea"/>
                <a:sym typeface="+mn-lt"/>
              </a:rPr>
              <a:t>年，从“男孩节”演变过来的。也是韩国的公众假日，每年的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日。这一天，孩子们可以尽情享受欢乐，父母要给孩子准备他们最想要的礼物。很多孩子也会在这天穿上韩服，体验传统的韩国文化。</a:t>
            </a:r>
          </a:p>
        </p:txBody>
      </p:sp>
      <p:sp>
        <p:nvSpPr>
          <p:cNvPr id="4" name="PA-110885">
            <a:extLst>
              <a:ext uri="{FF2B5EF4-FFF2-40B4-BE49-F238E27FC236}">
                <a16:creationId xmlns:a16="http://schemas.microsoft.com/office/drawing/2014/main" xmlns="" id="{D4882CD0-C63E-4298-AA26-B922C09F267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665113" y="2828048"/>
            <a:ext cx="861774" cy="280076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日</a:t>
            </a:r>
          </a:p>
        </p:txBody>
      </p:sp>
      <p:sp>
        <p:nvSpPr>
          <p:cNvPr id="5" name="PA-110886">
            <a:extLst>
              <a:ext uri="{FF2B5EF4-FFF2-40B4-BE49-F238E27FC236}">
                <a16:creationId xmlns:a16="http://schemas.microsoft.com/office/drawing/2014/main" xmlns="" id="{6B67F4E9-161E-43CA-80E0-221AC270397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052567" y="1039500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韩</a:t>
            </a:r>
            <a:r>
              <a:rPr lang="zh-CN" altLang="en-US" sz="4400" dirty="0">
                <a:solidFill>
                  <a:srgbClr val="EF3175"/>
                </a:solidFill>
                <a:cs typeface="+mn-ea"/>
                <a:sym typeface="+mn-lt"/>
              </a:rPr>
              <a:t>国</a:t>
            </a:r>
          </a:p>
        </p:txBody>
      </p:sp>
      <p:pic>
        <p:nvPicPr>
          <p:cNvPr id="8" name="PA-110878">
            <a:extLst>
              <a:ext uri="{FF2B5EF4-FFF2-40B4-BE49-F238E27FC236}">
                <a16:creationId xmlns:a16="http://schemas.microsoft.com/office/drawing/2014/main" xmlns="" id="{347991AB-F209-4604-901E-CF36339D9CC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99" y="701202"/>
            <a:ext cx="1667268" cy="12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302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-110888">
            <a:extLst>
              <a:ext uri="{FF2B5EF4-FFF2-40B4-BE49-F238E27FC236}">
                <a16:creationId xmlns:a16="http://schemas.microsoft.com/office/drawing/2014/main" xmlns="" id="{A3E00ECA-00CD-4E38-ADA7-777850EAA4E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52567" y="103950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哥</a:t>
            </a:r>
            <a:r>
              <a:rPr lang="zh-CN" altLang="en-US" sz="4400" dirty="0">
                <a:solidFill>
                  <a:srgbClr val="EF3175"/>
                </a:solidFill>
                <a:cs typeface="+mn-ea"/>
                <a:sym typeface="+mn-lt"/>
              </a:rPr>
              <a:t>伦</a:t>
            </a:r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比</a:t>
            </a:r>
            <a:r>
              <a:rPr lang="zh-CN" altLang="en-US" sz="4400" dirty="0">
                <a:solidFill>
                  <a:srgbClr val="EF3175"/>
                </a:solidFill>
                <a:cs typeface="+mn-ea"/>
                <a:sym typeface="+mn-lt"/>
              </a:rPr>
              <a:t>亚</a:t>
            </a:r>
          </a:p>
        </p:txBody>
      </p:sp>
      <p:sp>
        <p:nvSpPr>
          <p:cNvPr id="25" name="PA-110890">
            <a:extLst>
              <a:ext uri="{FF2B5EF4-FFF2-40B4-BE49-F238E27FC236}">
                <a16:creationId xmlns:a16="http://schemas.microsoft.com/office/drawing/2014/main" xmlns="" id="{1096E74E-AFE4-4454-87DA-A45581D5C30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96000" y="2807911"/>
            <a:ext cx="5766955" cy="18928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哥伦比亚将每年的</a:t>
            </a:r>
            <a:r>
              <a:rPr lang="en-US" altLang="zh-CN" dirty="0">
                <a:cs typeface="+mn-ea"/>
                <a:sym typeface="+mn-lt"/>
              </a:rPr>
              <a:t>7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日定为儿童节。</a:t>
            </a:r>
            <a:endParaRPr lang="en-US" altLang="zh-CN" dirty="0">
              <a:cs typeface="+mn-ea"/>
              <a:sym typeface="+mn-lt"/>
            </a:endParaRPr>
          </a:p>
          <a:p>
            <a:pPr indent="457200" algn="just">
              <a:lnSpc>
                <a:spcPct val="130000"/>
              </a:lnSpc>
            </a:pPr>
            <a:endParaRPr lang="en-US" altLang="zh-CN" dirty="0">
              <a:cs typeface="+mn-ea"/>
              <a:sym typeface="+mn-lt"/>
            </a:endParaRPr>
          </a:p>
          <a:p>
            <a:pPr indent="457200" algn="just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在这个节日里，全国的学校都要举行各种生动活泼的庆祝活动，儿童们还常常戴上各式各样的假面具，扮成小丑的样子在街头玩耍，十分开心</a:t>
            </a:r>
          </a:p>
        </p:txBody>
      </p:sp>
      <p:pic>
        <p:nvPicPr>
          <p:cNvPr id="28" name="PA-110891">
            <a:extLst>
              <a:ext uri="{FF2B5EF4-FFF2-40B4-BE49-F238E27FC236}">
                <a16:creationId xmlns:a16="http://schemas.microsoft.com/office/drawing/2014/main" xmlns="" id="{209C4145-B9F2-42F6-9363-93A6CEE2ABE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37439" y="947821"/>
            <a:ext cx="5588000" cy="5588000"/>
          </a:xfrm>
          <a:prstGeom prst="rect">
            <a:avLst/>
          </a:prstGeom>
        </p:spPr>
      </p:pic>
      <p:pic>
        <p:nvPicPr>
          <p:cNvPr id="6" name="PA-110878">
            <a:extLst>
              <a:ext uri="{FF2B5EF4-FFF2-40B4-BE49-F238E27FC236}">
                <a16:creationId xmlns:a16="http://schemas.microsoft.com/office/drawing/2014/main" xmlns="" id="{585E3F77-05D8-4569-8B79-2AE63F8883D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99" y="701202"/>
            <a:ext cx="1667268" cy="12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882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-110892">
            <a:extLst>
              <a:ext uri="{FF2B5EF4-FFF2-40B4-BE49-F238E27FC236}">
                <a16:creationId xmlns:a16="http://schemas.microsoft.com/office/drawing/2014/main" xmlns="" id="{3F6EDAE8-9FAF-4BF2-8D9C-8B7B14F54B4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9177" y="1656034"/>
            <a:ext cx="6474622" cy="4316414"/>
          </a:xfrm>
          <a:prstGeom prst="rect">
            <a:avLst/>
          </a:prstGeom>
        </p:spPr>
      </p:pic>
      <p:sp>
        <p:nvSpPr>
          <p:cNvPr id="10" name="PA-110893">
            <a:extLst>
              <a:ext uri="{FF2B5EF4-FFF2-40B4-BE49-F238E27FC236}">
                <a16:creationId xmlns:a16="http://schemas.microsoft.com/office/drawing/2014/main" xmlns="" id="{D995CF71-92BD-4521-A13B-580E51D3FF0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52567" y="1039500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巴</a:t>
            </a:r>
            <a:r>
              <a:rPr lang="zh-CN" altLang="en-US" sz="4400" dirty="0">
                <a:solidFill>
                  <a:srgbClr val="EF3175"/>
                </a:solidFill>
                <a:cs typeface="+mn-ea"/>
                <a:sym typeface="+mn-lt"/>
              </a:rPr>
              <a:t>西</a:t>
            </a:r>
          </a:p>
        </p:txBody>
      </p:sp>
      <p:pic>
        <p:nvPicPr>
          <p:cNvPr id="13" name="PA-110895">
            <a:extLst>
              <a:ext uri="{FF2B5EF4-FFF2-40B4-BE49-F238E27FC236}">
                <a16:creationId xmlns:a16="http://schemas.microsoft.com/office/drawing/2014/main" xmlns="" id="{44E324C7-074D-42AD-B8F1-0C59552C04C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1584" y="2147239"/>
            <a:ext cx="4289853" cy="3147639"/>
          </a:xfrm>
          <a:prstGeom prst="rect">
            <a:avLst/>
          </a:prstGeom>
        </p:spPr>
      </p:pic>
      <p:sp>
        <p:nvSpPr>
          <p:cNvPr id="14" name="PA-110896">
            <a:extLst>
              <a:ext uri="{FF2B5EF4-FFF2-40B4-BE49-F238E27FC236}">
                <a16:creationId xmlns:a16="http://schemas.microsoft.com/office/drawing/2014/main" xmlns="" id="{2240834D-0084-4154-A3EB-77B01F7617F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572466" y="2863327"/>
            <a:ext cx="5232561" cy="2132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ct val="130000"/>
              </a:lnSpc>
            </a:pPr>
            <a:r>
              <a:rPr lang="zh-CN" altLang="en-US" sz="1700" dirty="0">
                <a:solidFill>
                  <a:prstClr val="black"/>
                </a:solidFill>
                <a:cs typeface="+mn-ea"/>
                <a:sym typeface="+mn-lt"/>
              </a:rPr>
              <a:t>巴西的儿童节在</a:t>
            </a:r>
            <a:r>
              <a:rPr lang="en-US" altLang="zh-CN" sz="1700" dirty="0">
                <a:solidFill>
                  <a:prstClr val="black"/>
                </a:solidFill>
                <a:cs typeface="+mn-ea"/>
                <a:sym typeface="+mn-lt"/>
              </a:rPr>
              <a:t>8</a:t>
            </a:r>
            <a:r>
              <a:rPr lang="zh-CN" altLang="en-US" sz="1700" dirty="0">
                <a:solidFill>
                  <a:prstClr val="black"/>
                </a:solidFill>
                <a:cs typeface="+mn-ea"/>
                <a:sym typeface="+mn-lt"/>
              </a:rPr>
              <a:t>月</a:t>
            </a:r>
            <a:r>
              <a:rPr lang="en-US" altLang="zh-CN" sz="1700" dirty="0">
                <a:solidFill>
                  <a:prstClr val="black"/>
                </a:solidFill>
                <a:cs typeface="+mn-ea"/>
                <a:sym typeface="+mn-lt"/>
              </a:rPr>
              <a:t>15</a:t>
            </a:r>
            <a:r>
              <a:rPr lang="zh-CN" altLang="en-US" sz="1700" dirty="0">
                <a:solidFill>
                  <a:prstClr val="black"/>
                </a:solidFill>
                <a:cs typeface="+mn-ea"/>
                <a:sym typeface="+mn-lt"/>
              </a:rPr>
              <a:t>日，这一天正好也是巴西的“全国防疫日”。所以，每到这个日子，各地的医生们都要为孩子们看病，还要给</a:t>
            </a:r>
            <a:r>
              <a:rPr lang="en-US" altLang="zh-CN" sz="1700" dirty="0">
                <a:solidFill>
                  <a:prstClr val="black"/>
                </a:solidFill>
                <a:cs typeface="+mn-ea"/>
                <a:sym typeface="+mn-lt"/>
              </a:rPr>
              <a:t>5</a:t>
            </a:r>
            <a:r>
              <a:rPr lang="zh-CN" altLang="en-US" sz="1700" dirty="0">
                <a:solidFill>
                  <a:prstClr val="black"/>
                </a:solidFill>
                <a:cs typeface="+mn-ea"/>
                <a:sym typeface="+mn-lt"/>
              </a:rPr>
              <a:t>岁以下的儿童注射预防小儿麻痹症的疫苗，表明政府十分关心儿童的健康。另外，巴西的“圣母显灵日”</a:t>
            </a:r>
            <a:r>
              <a:rPr lang="en-US" altLang="zh-CN" sz="1700" dirty="0">
                <a:solidFill>
                  <a:prstClr val="black"/>
                </a:solidFill>
                <a:cs typeface="+mn-ea"/>
                <a:sym typeface="+mn-lt"/>
              </a:rPr>
              <a:t>10</a:t>
            </a:r>
            <a:r>
              <a:rPr lang="zh-CN" altLang="en-US" sz="1700" dirty="0">
                <a:solidFill>
                  <a:prstClr val="black"/>
                </a:solidFill>
                <a:cs typeface="+mn-ea"/>
                <a:sym typeface="+mn-lt"/>
              </a:rPr>
              <a:t>月</a:t>
            </a:r>
            <a:r>
              <a:rPr lang="en-US" altLang="zh-CN" sz="1700" dirty="0">
                <a:solidFill>
                  <a:prstClr val="black"/>
                </a:solidFill>
                <a:cs typeface="+mn-ea"/>
                <a:sym typeface="+mn-lt"/>
              </a:rPr>
              <a:t>12</a:t>
            </a:r>
            <a:r>
              <a:rPr lang="zh-CN" altLang="en-US" sz="1700" dirty="0">
                <a:solidFill>
                  <a:prstClr val="black"/>
                </a:solidFill>
                <a:cs typeface="+mn-ea"/>
                <a:sym typeface="+mn-lt"/>
              </a:rPr>
              <a:t>日也往往作为儿童节，有一些庆祝活动。</a:t>
            </a:r>
          </a:p>
        </p:txBody>
      </p:sp>
      <p:pic>
        <p:nvPicPr>
          <p:cNvPr id="7" name="PA-110878">
            <a:extLst>
              <a:ext uri="{FF2B5EF4-FFF2-40B4-BE49-F238E27FC236}">
                <a16:creationId xmlns:a16="http://schemas.microsoft.com/office/drawing/2014/main" xmlns="" id="{D551536F-09FD-4F88-B69D-38450D5B997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99" y="701202"/>
            <a:ext cx="1667268" cy="12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093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110898">
            <a:extLst>
              <a:ext uri="{FF2B5EF4-FFF2-40B4-BE49-F238E27FC236}">
                <a16:creationId xmlns:a16="http://schemas.microsoft.com/office/drawing/2014/main" xmlns="" id="{B5C28D17-79BF-4304-99D2-7195B7FA64C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52567" y="1039500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瑞</a:t>
            </a:r>
            <a:r>
              <a:rPr lang="zh-CN" altLang="en-US" sz="4400" dirty="0">
                <a:solidFill>
                  <a:srgbClr val="EF3175"/>
                </a:solidFill>
                <a:cs typeface="+mn-ea"/>
                <a:sym typeface="+mn-lt"/>
              </a:rPr>
              <a:t>典</a:t>
            </a:r>
          </a:p>
        </p:txBody>
      </p:sp>
      <p:sp>
        <p:nvSpPr>
          <p:cNvPr id="21" name="PA-110899">
            <a:extLst>
              <a:ext uri="{FF2B5EF4-FFF2-40B4-BE49-F238E27FC236}">
                <a16:creationId xmlns:a16="http://schemas.microsoft.com/office/drawing/2014/main" xmlns="" id="{028DB532-C912-433E-BD62-E476D342084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31084" y="2179280"/>
            <a:ext cx="4042634" cy="3374397"/>
          </a:xfrm>
          <a:custGeom>
            <a:avLst/>
            <a:gdLst>
              <a:gd name="connsiteX0" fmla="*/ 1859222 w 4042634"/>
              <a:gd name="connsiteY0" fmla="*/ 5203 h 3374397"/>
              <a:gd name="connsiteX1" fmla="*/ 4041983 w 4042634"/>
              <a:gd name="connsiteY1" fmla="*/ 1539035 h 3374397"/>
              <a:gd name="connsiteX2" fmla="*/ 2065700 w 4042634"/>
              <a:gd name="connsiteY2" fmla="*/ 3367835 h 3374397"/>
              <a:gd name="connsiteX3" fmla="*/ 925 w 4042634"/>
              <a:gd name="connsiteY3" fmla="*/ 2069977 h 3374397"/>
              <a:gd name="connsiteX4" fmla="*/ 1859222 w 4042634"/>
              <a:gd name="connsiteY4" fmla="*/ 5203 h 337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2634" h="3374397">
                <a:moveTo>
                  <a:pt x="1859222" y="5203"/>
                </a:moveTo>
                <a:cubicBezTo>
                  <a:pt x="2532732" y="-83287"/>
                  <a:pt x="4007570" y="978596"/>
                  <a:pt x="4041983" y="1539035"/>
                </a:cubicBezTo>
                <a:cubicBezTo>
                  <a:pt x="4076396" y="2099474"/>
                  <a:pt x="2739210" y="3279345"/>
                  <a:pt x="2065700" y="3367835"/>
                </a:cubicBezTo>
                <a:cubicBezTo>
                  <a:pt x="1392190" y="3456325"/>
                  <a:pt x="40254" y="2630416"/>
                  <a:pt x="925" y="2069977"/>
                </a:cubicBezTo>
                <a:cubicBezTo>
                  <a:pt x="-38404" y="1509538"/>
                  <a:pt x="1185712" y="93693"/>
                  <a:pt x="1859222" y="5203"/>
                </a:cubicBezTo>
                <a:close/>
              </a:path>
            </a:pathLst>
          </a:cu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 dirty="0">
                <a:solidFill>
                  <a:srgbClr val="CE5296"/>
                </a:solidFill>
                <a:cs typeface="+mn-ea"/>
                <a:sym typeface="+mn-lt"/>
              </a:rPr>
              <a:t>两次</a:t>
            </a:r>
          </a:p>
        </p:txBody>
      </p:sp>
      <p:sp>
        <p:nvSpPr>
          <p:cNvPr id="22" name="PA-1108100">
            <a:extLst>
              <a:ext uri="{FF2B5EF4-FFF2-40B4-BE49-F238E27FC236}">
                <a16:creationId xmlns:a16="http://schemas.microsoft.com/office/drawing/2014/main" xmlns="" id="{4ADDF3AF-B397-4294-AC98-65736FEDD0F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610293" y="2181457"/>
            <a:ext cx="1291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60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PA-1108101">
            <a:extLst>
              <a:ext uri="{FF2B5EF4-FFF2-40B4-BE49-F238E27FC236}">
                <a16:creationId xmlns:a16="http://schemas.microsoft.com/office/drawing/2014/main" xmlns="" id="{944457F0-9916-4C9B-BAA9-F84A82FA9CE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883443" y="2053627"/>
            <a:ext cx="3950913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是“男孩节”，又称为“龙虾节”，意思是鼓励全国的小男孩学习龙虾的勇敢精神。这一天，孩子们要打扮成龙虾的样子，表演一些非常活泼可爱的节目。</a:t>
            </a:r>
          </a:p>
        </p:txBody>
      </p:sp>
      <p:sp>
        <p:nvSpPr>
          <p:cNvPr id="24" name="PA-1108102">
            <a:extLst>
              <a:ext uri="{FF2B5EF4-FFF2-40B4-BE49-F238E27FC236}">
                <a16:creationId xmlns:a16="http://schemas.microsoft.com/office/drawing/2014/main" xmlns="" id="{C3B62888-1B87-40C8-8803-063DEBABD00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912376" y="1578108"/>
            <a:ext cx="182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cs typeface="+mn-ea"/>
                <a:sym typeface="+mn-lt"/>
              </a:rPr>
              <a:t>8</a:t>
            </a:r>
            <a:r>
              <a:rPr lang="zh-CN" altLang="en-US" sz="2400" b="1" dirty="0">
                <a:cs typeface="+mn-ea"/>
                <a:sym typeface="+mn-lt"/>
              </a:rPr>
              <a:t>月</a:t>
            </a:r>
            <a:r>
              <a:rPr lang="en-US" altLang="zh-CN" sz="2400" b="1" dirty="0">
                <a:cs typeface="+mn-ea"/>
                <a:sym typeface="+mn-lt"/>
              </a:rPr>
              <a:t>7</a:t>
            </a:r>
            <a:r>
              <a:rPr lang="zh-CN" altLang="en-US" sz="2400" b="1" dirty="0">
                <a:cs typeface="+mn-ea"/>
                <a:sym typeface="+mn-lt"/>
              </a:rPr>
              <a:t>日</a:t>
            </a:r>
          </a:p>
        </p:txBody>
      </p:sp>
      <p:sp>
        <p:nvSpPr>
          <p:cNvPr id="25" name="PA-1108103">
            <a:extLst>
              <a:ext uri="{FF2B5EF4-FFF2-40B4-BE49-F238E27FC236}">
                <a16:creationId xmlns:a16="http://schemas.microsoft.com/office/drawing/2014/main" xmlns="" id="{26BFFE02-E56B-4221-9342-53929D99BB5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592291" y="4175938"/>
            <a:ext cx="1291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60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PA-1108104">
            <a:extLst>
              <a:ext uri="{FF2B5EF4-FFF2-40B4-BE49-F238E27FC236}">
                <a16:creationId xmlns:a16="http://schemas.microsoft.com/office/drawing/2014/main" xmlns="" id="{E91C97A1-DF85-484D-BF60-14F74FD0DE7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901444" y="4206192"/>
            <a:ext cx="3932911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则是瑞典的“女孩节”，又叫“露西娅女神节”。露西娅是瑞典传说中专门保护女孩的女神，每到这个节日，女孩子都要打扮成女神的模样，为其他孩子做好</a:t>
            </a:r>
          </a:p>
        </p:txBody>
      </p:sp>
      <p:sp>
        <p:nvSpPr>
          <p:cNvPr id="27" name="PA-1108105">
            <a:extLst>
              <a:ext uri="{FF2B5EF4-FFF2-40B4-BE49-F238E27FC236}">
                <a16:creationId xmlns:a16="http://schemas.microsoft.com/office/drawing/2014/main" xmlns="" id="{ABA0876D-8EBD-4FCD-B7B8-678923D161A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860940" y="3767013"/>
            <a:ext cx="182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cs typeface="+mn-ea"/>
                <a:sym typeface="+mn-lt"/>
              </a:rPr>
              <a:t>12</a:t>
            </a:r>
            <a:r>
              <a:rPr lang="zh-CN" altLang="en-US" sz="2400" b="1" dirty="0">
                <a:cs typeface="+mn-ea"/>
                <a:sym typeface="+mn-lt"/>
              </a:rPr>
              <a:t>月</a:t>
            </a:r>
            <a:r>
              <a:rPr lang="en-US" altLang="zh-CN" sz="2400" b="1" dirty="0">
                <a:cs typeface="+mn-ea"/>
                <a:sym typeface="+mn-lt"/>
              </a:rPr>
              <a:t>13</a:t>
            </a:r>
            <a:r>
              <a:rPr lang="zh-CN" altLang="en-US" sz="2400" b="1" dirty="0">
                <a:cs typeface="+mn-ea"/>
                <a:sym typeface="+mn-lt"/>
              </a:rPr>
              <a:t>日</a:t>
            </a:r>
          </a:p>
        </p:txBody>
      </p:sp>
      <p:pic>
        <p:nvPicPr>
          <p:cNvPr id="15" name="PA-110878">
            <a:extLst>
              <a:ext uri="{FF2B5EF4-FFF2-40B4-BE49-F238E27FC236}">
                <a16:creationId xmlns:a16="http://schemas.microsoft.com/office/drawing/2014/main" xmlns="" id="{55B03092-5278-4A95-AD56-C4347641B5F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99" y="701202"/>
            <a:ext cx="1667268" cy="12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835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-1108110">
            <a:extLst>
              <a:ext uri="{FF2B5EF4-FFF2-40B4-BE49-F238E27FC236}">
                <a16:creationId xmlns:a16="http://schemas.microsoft.com/office/drawing/2014/main" xmlns="" id="{0E2CC4A0-046C-42E1-A676-14EF0C602FF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600824" y="1951652"/>
            <a:ext cx="5981032" cy="3810478"/>
          </a:xfrm>
          <a:prstGeom prst="roundRect">
            <a:avLst>
              <a:gd name="adj" fmla="val 4297"/>
            </a:avLst>
          </a:prstGeom>
          <a:solidFill>
            <a:srgbClr val="CE5296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PA-1108111">
            <a:extLst>
              <a:ext uri="{FF2B5EF4-FFF2-40B4-BE49-F238E27FC236}">
                <a16:creationId xmlns:a16="http://schemas.microsoft.com/office/drawing/2014/main" xmlns="" id="{79601EF5-F017-43BC-B92B-9DA098D63C6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64856" y="2381455"/>
            <a:ext cx="5286672" cy="29508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cs typeface="+mn-ea"/>
                <a:sym typeface="+mn-lt"/>
              </a:rPr>
              <a:t>俄罗斯的儿童节和国际完全“合拍”，就在</a:t>
            </a:r>
            <a:r>
              <a:rPr lang="en-US" altLang="zh-CN" sz="1600" dirty="0">
                <a:cs typeface="+mn-ea"/>
                <a:sym typeface="+mn-lt"/>
              </a:rPr>
              <a:t>6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1</a:t>
            </a:r>
            <a:r>
              <a:rPr lang="zh-CN" altLang="en-US" sz="1600" dirty="0">
                <a:cs typeface="+mn-ea"/>
                <a:sym typeface="+mn-lt"/>
              </a:rPr>
              <a:t>日。每当儿童节来临的时候，俄罗斯各地的孩子们都会兴高采烈地欢度自己的节日，还会表演一些民族歌舞，学校里则举行庆祝活动。</a:t>
            </a:r>
            <a:endParaRPr lang="en-US" altLang="zh-CN" sz="1600" dirty="0"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en-US" altLang="zh-CN" sz="1600" dirty="0">
              <a:cs typeface="+mn-ea"/>
              <a:sym typeface="+mn-lt"/>
            </a:endParaRPr>
          </a:p>
          <a:p>
            <a:pPr indent="4572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cs typeface="+mn-ea"/>
                <a:sym typeface="+mn-lt"/>
              </a:rPr>
              <a:t>儿童节的来历，与俄罗斯有重要关联。</a:t>
            </a:r>
            <a:r>
              <a:rPr lang="en-US" altLang="zh-CN" sz="1600" dirty="0">
                <a:cs typeface="+mn-ea"/>
                <a:sym typeface="+mn-lt"/>
              </a:rPr>
              <a:t>1949</a:t>
            </a:r>
            <a:r>
              <a:rPr lang="zh-CN" altLang="en-US" sz="1600" dirty="0">
                <a:cs typeface="+mn-ea"/>
                <a:sym typeface="+mn-lt"/>
              </a:rPr>
              <a:t>年</a:t>
            </a:r>
            <a:r>
              <a:rPr lang="en-US" altLang="zh-CN" sz="1600" dirty="0">
                <a:cs typeface="+mn-ea"/>
                <a:sym typeface="+mn-lt"/>
              </a:rPr>
              <a:t>11</a:t>
            </a:r>
            <a:r>
              <a:rPr lang="zh-CN" altLang="en-US" sz="1600" dirty="0">
                <a:cs typeface="+mn-ea"/>
                <a:sym typeface="+mn-lt"/>
              </a:rPr>
              <a:t>月，国际民主妇女联合会在莫斯科举行理事会议。为了保障世界各国儿童的生存权、保健权和受教育权，改善儿童的生活，会议决定以每年的</a:t>
            </a:r>
            <a:r>
              <a:rPr lang="en-US" altLang="zh-CN" sz="1600" dirty="0">
                <a:cs typeface="+mn-ea"/>
                <a:sym typeface="+mn-lt"/>
              </a:rPr>
              <a:t>6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1</a:t>
            </a:r>
            <a:r>
              <a:rPr lang="zh-CN" altLang="en-US" sz="1600" dirty="0">
                <a:cs typeface="+mn-ea"/>
                <a:sym typeface="+mn-lt"/>
              </a:rPr>
              <a:t>日作为国际儿童节。</a:t>
            </a:r>
          </a:p>
        </p:txBody>
      </p:sp>
      <p:sp>
        <p:nvSpPr>
          <p:cNvPr id="13" name="PA-1108112">
            <a:extLst>
              <a:ext uri="{FF2B5EF4-FFF2-40B4-BE49-F238E27FC236}">
                <a16:creationId xmlns:a16="http://schemas.microsoft.com/office/drawing/2014/main" xmlns="" id="{EDBCE79F-8932-4718-AE4B-944306F7851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052567" y="1039500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俄</a:t>
            </a:r>
            <a:r>
              <a:rPr lang="zh-CN" altLang="en-US" sz="4400" dirty="0">
                <a:solidFill>
                  <a:srgbClr val="EF3175"/>
                </a:solidFill>
                <a:cs typeface="+mn-ea"/>
                <a:sym typeface="+mn-lt"/>
              </a:rPr>
              <a:t>罗</a:t>
            </a:r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斯</a:t>
            </a:r>
          </a:p>
        </p:txBody>
      </p:sp>
      <p:pic>
        <p:nvPicPr>
          <p:cNvPr id="22" name="PA-1108116">
            <a:extLst>
              <a:ext uri="{FF2B5EF4-FFF2-40B4-BE49-F238E27FC236}">
                <a16:creationId xmlns:a16="http://schemas.microsoft.com/office/drawing/2014/main" xmlns="" id="{658BFAC1-1859-45D7-AAE8-3B8F4F5D3EB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5512" y="1218383"/>
            <a:ext cx="6584740" cy="4938415"/>
          </a:xfrm>
          <a:prstGeom prst="rect">
            <a:avLst/>
          </a:prstGeom>
        </p:spPr>
      </p:pic>
      <p:pic>
        <p:nvPicPr>
          <p:cNvPr id="9" name="PA-110878">
            <a:extLst>
              <a:ext uri="{FF2B5EF4-FFF2-40B4-BE49-F238E27FC236}">
                <a16:creationId xmlns:a16="http://schemas.microsoft.com/office/drawing/2014/main" xmlns="" id="{226EABBF-651A-42D4-B2FA-6882D05A0DA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99" y="701202"/>
            <a:ext cx="1667268" cy="12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646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-1108117">
            <a:extLst>
              <a:ext uri="{FF2B5EF4-FFF2-40B4-BE49-F238E27FC236}">
                <a16:creationId xmlns:a16="http://schemas.microsoft.com/office/drawing/2014/main" xmlns="" id="{DA46BFC3-5D51-4EF4-8A5D-744C6B5E37E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04390" y="2328581"/>
            <a:ext cx="8433579" cy="18928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西班牙的儿童节在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日，其实这是一个宗教节日，从西班牙语译过来是“魔术国王之日”的意思。传说很久以前，从东方来了三个国王</a:t>
            </a:r>
            <a:r>
              <a:rPr lang="en-US" altLang="zh-CN" dirty="0">
                <a:cs typeface="+mn-ea"/>
                <a:sym typeface="+mn-lt"/>
              </a:rPr>
              <a:t>——</a:t>
            </a:r>
            <a:r>
              <a:rPr lang="zh-CN" altLang="en-US" dirty="0">
                <a:cs typeface="+mn-ea"/>
                <a:sym typeface="+mn-lt"/>
              </a:rPr>
              <a:t>黑脸国王、黄脸国王和白脸国王到西班牙，这三个国王给人们带来了幸福和欢乐。他们还是专门给小孩送礼物的“钦差大臣”。送礼物时间就定在每年的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日，于是这个节日就和儿童挂上了钩。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3" name="PA-1108118">
            <a:extLst>
              <a:ext uri="{FF2B5EF4-FFF2-40B4-BE49-F238E27FC236}">
                <a16:creationId xmlns:a16="http://schemas.microsoft.com/office/drawing/2014/main" xmlns="" id="{08DB7561-BC0F-40B1-B12B-9024FBDA8A9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04390" y="4318857"/>
            <a:ext cx="8548683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为庆祝这一节日，在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日傍晚、</a:t>
            </a:r>
            <a:r>
              <a:rPr lang="en-US" altLang="zh-CN" dirty="0">
                <a:cs typeface="+mn-ea"/>
                <a:sym typeface="+mn-lt"/>
              </a:rPr>
              <a:t>6</a:t>
            </a:r>
            <a:r>
              <a:rPr lang="zh-CN" altLang="en-US" dirty="0">
                <a:cs typeface="+mn-ea"/>
                <a:sym typeface="+mn-lt"/>
              </a:rPr>
              <a:t>日早晨，西班牙各地都有花车游行。花车上“三个国王”不断撒出各式糖果来慰问儿童。</a:t>
            </a:r>
            <a:endParaRPr lang="en-US" altLang="zh-CN" dirty="0">
              <a:cs typeface="+mn-ea"/>
              <a:sym typeface="+mn-lt"/>
            </a:endParaRPr>
          </a:p>
          <a:p>
            <a:pPr indent="457200" algn="just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当游行队伍到达市政府或区政府的大门口时，凡能坐在国王腿上的儿童都能得到一件精美的礼品，得到礼品的孩子也必须向国王保证一定会好好学习。</a:t>
            </a:r>
          </a:p>
        </p:txBody>
      </p:sp>
      <p:sp>
        <p:nvSpPr>
          <p:cNvPr id="14" name="PA-1108119">
            <a:extLst>
              <a:ext uri="{FF2B5EF4-FFF2-40B4-BE49-F238E27FC236}">
                <a16:creationId xmlns:a16="http://schemas.microsoft.com/office/drawing/2014/main" xmlns="" id="{3D6243FD-62AE-451B-8606-6D2F249D97E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052567" y="1039500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西</a:t>
            </a:r>
            <a:r>
              <a:rPr lang="zh-CN" altLang="en-US" sz="4400" dirty="0">
                <a:solidFill>
                  <a:srgbClr val="EF3175"/>
                </a:solidFill>
                <a:cs typeface="+mn-ea"/>
                <a:sym typeface="+mn-lt"/>
              </a:rPr>
              <a:t>班</a:t>
            </a:r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牙</a:t>
            </a:r>
          </a:p>
        </p:txBody>
      </p:sp>
      <p:pic>
        <p:nvPicPr>
          <p:cNvPr id="11" name="PA-110878">
            <a:extLst>
              <a:ext uri="{FF2B5EF4-FFF2-40B4-BE49-F238E27FC236}">
                <a16:creationId xmlns:a16="http://schemas.microsoft.com/office/drawing/2014/main" xmlns="" id="{0D6B49DC-3B24-41C8-BC39-2D3B6DFF70D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99" y="701202"/>
            <a:ext cx="1667268" cy="125045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598C4F41-7A8C-41A7-82D1-FB81B0AB545A}"/>
              </a:ext>
            </a:extLst>
          </p:cNvPr>
          <p:cNvSpPr txBox="1"/>
          <p:nvPr/>
        </p:nvSpPr>
        <p:spPr>
          <a:xfrm>
            <a:off x="9737558" y="2769798"/>
            <a:ext cx="24544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8000" b="1" dirty="0">
                <a:solidFill>
                  <a:srgbClr val="403997"/>
                </a:solidFill>
                <a:cs typeface="+mn-ea"/>
                <a:sym typeface="+mn-lt"/>
              </a:rPr>
              <a:t>1</a:t>
            </a:r>
            <a:r>
              <a:rPr lang="zh-CN" altLang="en-US" sz="8000" b="1" dirty="0">
                <a:solidFill>
                  <a:srgbClr val="403997"/>
                </a:solidFill>
                <a:cs typeface="+mn-ea"/>
                <a:sym typeface="+mn-lt"/>
              </a:rPr>
              <a:t>月</a:t>
            </a:r>
            <a:endParaRPr lang="en-US" altLang="zh-CN" sz="8000" b="1" dirty="0">
              <a:solidFill>
                <a:srgbClr val="403997"/>
              </a:solidFill>
              <a:cs typeface="+mn-ea"/>
              <a:sym typeface="+mn-lt"/>
            </a:endParaRPr>
          </a:p>
          <a:p>
            <a:pPr algn="just"/>
            <a:r>
              <a:rPr lang="en-US" altLang="zh-CN" sz="8000" b="1" dirty="0">
                <a:solidFill>
                  <a:srgbClr val="CE5296"/>
                </a:solidFill>
                <a:cs typeface="+mn-ea"/>
                <a:sym typeface="+mn-lt"/>
              </a:rPr>
              <a:t>5</a:t>
            </a:r>
            <a:r>
              <a:rPr lang="zh-CN" altLang="en-US" sz="8000" b="1" dirty="0">
                <a:solidFill>
                  <a:srgbClr val="CE5296"/>
                </a:solidFill>
                <a:cs typeface="+mn-ea"/>
                <a:sym typeface="+mn-lt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41239862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A-110810" descr="图片包含 游戏机, 画&#10;&#10;描述已自动生成">
            <a:extLst>
              <a:ext uri="{FF2B5EF4-FFF2-40B4-BE49-F238E27FC236}">
                <a16:creationId xmlns:a16="http://schemas.microsoft.com/office/drawing/2014/main" xmlns="" id="{8BF471C4-3FCD-4794-AE98-DA945993BF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7702" y="853439"/>
            <a:ext cx="2242717" cy="3421035"/>
          </a:xfrm>
          <a:prstGeom prst="rect">
            <a:avLst/>
          </a:prstGeom>
        </p:spPr>
      </p:pic>
      <p:sp>
        <p:nvSpPr>
          <p:cNvPr id="17" name="PA-110811">
            <a:extLst>
              <a:ext uri="{FF2B5EF4-FFF2-40B4-BE49-F238E27FC236}">
                <a16:creationId xmlns:a16="http://schemas.microsoft.com/office/drawing/2014/main" xmlns="" id="{AF44A457-8B47-4A8A-AB44-33E7711E20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135876" y="3390972"/>
            <a:ext cx="2281218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PA-110812">
            <a:extLst>
              <a:ext uri="{FF2B5EF4-FFF2-40B4-BE49-F238E27FC236}">
                <a16:creationId xmlns:a16="http://schemas.microsoft.com/office/drawing/2014/main" xmlns="" id="{F28E074B-32EB-45D5-BD03-43B064420AE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389606" y="1121754"/>
            <a:ext cx="2492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dirty="0">
                <a:solidFill>
                  <a:srgbClr val="323232"/>
                </a:solidFill>
                <a:cs typeface="+mn-ea"/>
                <a:sym typeface="+mn-lt"/>
              </a:rPr>
              <a:t>那些年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PA-110813">
            <a:extLst>
              <a:ext uri="{FF2B5EF4-FFF2-40B4-BE49-F238E27FC236}">
                <a16:creationId xmlns:a16="http://schemas.microsoft.com/office/drawing/2014/main" xmlns="" id="{FB8ADB68-3160-49DD-AAC8-0468FAE9E33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389606" y="2002447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dirty="0">
                <a:solidFill>
                  <a:srgbClr val="35489A"/>
                </a:solidFill>
                <a:cs typeface="+mn-ea"/>
                <a:sym typeface="+mn-lt"/>
              </a:rPr>
              <a:t>一起</a:t>
            </a:r>
            <a:endParaRPr lang="zh-CN" altLang="en-US" dirty="0">
              <a:solidFill>
                <a:srgbClr val="35489A"/>
              </a:solidFill>
              <a:cs typeface="+mn-ea"/>
              <a:sym typeface="+mn-lt"/>
            </a:endParaRPr>
          </a:p>
        </p:txBody>
      </p:sp>
      <p:sp>
        <p:nvSpPr>
          <p:cNvPr id="5" name="PA-110814">
            <a:extLst>
              <a:ext uri="{FF2B5EF4-FFF2-40B4-BE49-F238E27FC236}">
                <a16:creationId xmlns:a16="http://schemas.microsoft.com/office/drawing/2014/main" xmlns="" id="{1CA2691B-CD8D-4DEA-8B32-AC1BC536C35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389605" y="2883140"/>
            <a:ext cx="2492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dirty="0">
                <a:solidFill>
                  <a:srgbClr val="323232"/>
                </a:solidFill>
                <a:cs typeface="+mn-ea"/>
                <a:sym typeface="+mn-lt"/>
              </a:rPr>
              <a:t>玩过的</a:t>
            </a:r>
          </a:p>
        </p:txBody>
      </p:sp>
      <p:sp>
        <p:nvSpPr>
          <p:cNvPr id="6" name="PA-110815">
            <a:extLst>
              <a:ext uri="{FF2B5EF4-FFF2-40B4-BE49-F238E27FC236}">
                <a16:creationId xmlns:a16="http://schemas.microsoft.com/office/drawing/2014/main" xmlns="" id="{C0CB3AD7-29AF-4526-9894-3F6A82912BA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663190" y="1121754"/>
            <a:ext cx="1107996" cy="317009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6000" dirty="0">
                <a:solidFill>
                  <a:srgbClr val="EF3175"/>
                </a:solidFill>
                <a:cs typeface="+mn-ea"/>
                <a:sym typeface="+mn-lt"/>
              </a:rPr>
              <a:t>童年游戏</a:t>
            </a:r>
          </a:p>
        </p:txBody>
      </p:sp>
      <p:sp>
        <p:nvSpPr>
          <p:cNvPr id="7" name="PA-110816">
            <a:extLst>
              <a:ext uri="{FF2B5EF4-FFF2-40B4-BE49-F238E27FC236}">
                <a16:creationId xmlns:a16="http://schemas.microsoft.com/office/drawing/2014/main" xmlns="" id="{96495108-5D04-4CD3-9F12-31AFE40ADE3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77467" y="3429000"/>
            <a:ext cx="491643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600" b="1" dirty="0">
                <a:solidFill>
                  <a:srgbClr val="35489A"/>
                </a:solidFill>
                <a:cs typeface="+mn-ea"/>
                <a:sym typeface="+mn-lt"/>
              </a:rPr>
              <a:t>说</a:t>
            </a:r>
            <a:r>
              <a:rPr lang="zh-CN" altLang="en-US" sz="16600" b="1" dirty="0">
                <a:solidFill>
                  <a:srgbClr val="EF3175"/>
                </a:solidFill>
                <a:cs typeface="+mn-ea"/>
                <a:sym typeface="+mn-lt"/>
              </a:rPr>
              <a:t>说</a:t>
            </a:r>
          </a:p>
        </p:txBody>
      </p:sp>
      <p:sp>
        <p:nvSpPr>
          <p:cNvPr id="8" name="PA-110817">
            <a:extLst>
              <a:ext uri="{FF2B5EF4-FFF2-40B4-BE49-F238E27FC236}">
                <a16:creationId xmlns:a16="http://schemas.microsoft.com/office/drawing/2014/main" xmlns="" id="{1274BAFF-C050-446B-B6A3-4F8B158E8C7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17831" y="663996"/>
            <a:ext cx="50246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600" b="1" dirty="0">
                <a:cs typeface="+mn-ea"/>
                <a:sym typeface="+mn-lt"/>
              </a:rPr>
              <a:t>C</a:t>
            </a:r>
            <a:r>
              <a:rPr lang="zh-CN" altLang="en-US" sz="6600" b="1" dirty="0">
                <a:solidFill>
                  <a:srgbClr val="EF3175"/>
                </a:solidFill>
                <a:cs typeface="+mn-ea"/>
                <a:sym typeface="+mn-lt"/>
              </a:rPr>
              <a:t>O</a:t>
            </a:r>
            <a:r>
              <a:rPr lang="zh-CN" altLang="en-US" sz="6600" b="1" dirty="0">
                <a:cs typeface="+mn-ea"/>
                <a:sym typeface="+mn-lt"/>
              </a:rPr>
              <a:t>M</a:t>
            </a:r>
            <a:r>
              <a:rPr lang="zh-CN" altLang="en-US" sz="6600" b="1" dirty="0">
                <a:solidFill>
                  <a:srgbClr val="EF3175"/>
                </a:solidFill>
                <a:cs typeface="+mn-ea"/>
                <a:sym typeface="+mn-lt"/>
              </a:rPr>
              <a:t>E</a:t>
            </a:r>
          </a:p>
        </p:txBody>
      </p:sp>
      <p:sp>
        <p:nvSpPr>
          <p:cNvPr id="9" name="PA-110818">
            <a:extLst>
              <a:ext uri="{FF2B5EF4-FFF2-40B4-BE49-F238E27FC236}">
                <a16:creationId xmlns:a16="http://schemas.microsoft.com/office/drawing/2014/main" xmlns="" id="{C1EADAE1-66DE-452E-80B4-DCD0FE6BBBFB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77467" y="2414314"/>
            <a:ext cx="5024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EF3175"/>
                </a:solidFill>
                <a:cs typeface="+mn-ea"/>
                <a:sym typeface="+mn-lt"/>
              </a:rPr>
              <a:t>踊跃举手</a:t>
            </a:r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积极发言</a:t>
            </a:r>
          </a:p>
        </p:txBody>
      </p:sp>
      <p:sp>
        <p:nvSpPr>
          <p:cNvPr id="10" name="PA-110819">
            <a:extLst>
              <a:ext uri="{FF2B5EF4-FFF2-40B4-BE49-F238E27FC236}">
                <a16:creationId xmlns:a16="http://schemas.microsoft.com/office/drawing/2014/main" xmlns="" id="{7A7936BB-4D7D-41DD-9FBE-425937E6217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66406" y="1707696"/>
            <a:ext cx="4927497" cy="523220"/>
          </a:xfrm>
          <a:prstGeom prst="rect">
            <a:avLst/>
          </a:prstGeom>
          <a:solidFill>
            <a:srgbClr val="CE5296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请各位同学</a:t>
            </a:r>
          </a:p>
        </p:txBody>
      </p:sp>
      <p:pic>
        <p:nvPicPr>
          <p:cNvPr id="15" name="PA-110820">
            <a:extLst>
              <a:ext uri="{FF2B5EF4-FFF2-40B4-BE49-F238E27FC236}">
                <a16:creationId xmlns:a16="http://schemas.microsoft.com/office/drawing/2014/main" xmlns="" id="{3D0141DB-E972-4D56-8FD7-8C8FA4872370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3067" y="4253356"/>
            <a:ext cx="4128665" cy="1748461"/>
          </a:xfrm>
          <a:prstGeom prst="rect">
            <a:avLst/>
          </a:prstGeom>
        </p:spPr>
      </p:pic>
      <p:sp>
        <p:nvSpPr>
          <p:cNvPr id="16" name="PA-110821">
            <a:extLst>
              <a:ext uri="{FF2B5EF4-FFF2-40B4-BE49-F238E27FC236}">
                <a16:creationId xmlns:a16="http://schemas.microsoft.com/office/drawing/2014/main" xmlns="" id="{39084918-20F8-46CB-BB46-43E4C605757D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7083067" y="3718560"/>
            <a:ext cx="902693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PA-110822">
            <a:extLst>
              <a:ext uri="{FF2B5EF4-FFF2-40B4-BE49-F238E27FC236}">
                <a16:creationId xmlns:a16="http://schemas.microsoft.com/office/drawing/2014/main" xmlns="" id="{50E940BB-1A48-4E33-B772-EACC943DBEB4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602555" y="5032409"/>
            <a:ext cx="4916436" cy="769441"/>
          </a:xfrm>
          <a:prstGeom prst="rect">
            <a:avLst/>
          </a:prstGeom>
          <a:solidFill>
            <a:srgbClr val="403997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你们的儿时游戏</a:t>
            </a:r>
          </a:p>
        </p:txBody>
      </p:sp>
    </p:spTree>
    <p:extLst>
      <p:ext uri="{BB962C8B-B14F-4D97-AF65-F5344CB8AC3E}">
        <p14:creationId xmlns:p14="http://schemas.microsoft.com/office/powerpoint/2010/main" val="29600474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-1108122">
            <a:extLst>
              <a:ext uri="{FF2B5EF4-FFF2-40B4-BE49-F238E27FC236}">
                <a16:creationId xmlns:a16="http://schemas.microsoft.com/office/drawing/2014/main" xmlns="" id="{014E866B-7692-4F2D-8EB9-E28E34BA81F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52567" y="1039500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新</a:t>
            </a:r>
            <a:r>
              <a:rPr lang="zh-CN" altLang="en-US" sz="4400" dirty="0">
                <a:solidFill>
                  <a:srgbClr val="EF3175"/>
                </a:solidFill>
                <a:cs typeface="+mn-ea"/>
                <a:sym typeface="+mn-lt"/>
              </a:rPr>
              <a:t>加</a:t>
            </a:r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坡</a:t>
            </a:r>
          </a:p>
        </p:txBody>
      </p:sp>
      <p:pic>
        <p:nvPicPr>
          <p:cNvPr id="14" name="PA-1108124">
            <a:extLst>
              <a:ext uri="{FF2B5EF4-FFF2-40B4-BE49-F238E27FC236}">
                <a16:creationId xmlns:a16="http://schemas.microsoft.com/office/drawing/2014/main" xmlns="" id="{0076645E-818F-424E-9DC9-93C632899C2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94" b="-3263"/>
          <a:stretch/>
        </p:blipFill>
        <p:spPr>
          <a:xfrm>
            <a:off x="774951" y="2160991"/>
            <a:ext cx="4436745" cy="3443485"/>
          </a:xfrm>
          <a:prstGeom prst="rect">
            <a:avLst/>
          </a:prstGeom>
        </p:spPr>
      </p:pic>
      <p:sp>
        <p:nvSpPr>
          <p:cNvPr id="10" name="PA-1108125">
            <a:extLst>
              <a:ext uri="{FF2B5EF4-FFF2-40B4-BE49-F238E27FC236}">
                <a16:creationId xmlns:a16="http://schemas.microsoft.com/office/drawing/2014/main" xmlns="" id="{C13FC02E-211F-441D-AF12-FEF3A0E60BF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558590" y="3623027"/>
            <a:ext cx="5854178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根据新加坡节假日法规的第一条规定， </a:t>
            </a:r>
            <a:r>
              <a:rPr lang="en-US" altLang="zh-CN" dirty="0">
                <a:cs typeface="+mn-ea"/>
                <a:sym typeface="+mn-lt"/>
              </a:rPr>
              <a:t>10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日儿童节当天给小朋友放假。另外，新加坡人口很少，这条有关儿童节的法规也有利于促进那些喜爱度假的年轻夫妇，通过多生小孩获得更多的假期。</a:t>
            </a:r>
          </a:p>
        </p:txBody>
      </p:sp>
      <p:sp>
        <p:nvSpPr>
          <p:cNvPr id="15" name="PA-1108126">
            <a:extLst>
              <a:ext uri="{FF2B5EF4-FFF2-40B4-BE49-F238E27FC236}">
                <a16:creationId xmlns:a16="http://schemas.microsoft.com/office/drawing/2014/main" xmlns="" id="{A4518474-E94E-44D3-A86A-60283EF021D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500532" y="2502377"/>
            <a:ext cx="380312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800" dirty="0">
                <a:solidFill>
                  <a:srgbClr val="EF3175"/>
                </a:solidFill>
                <a:cs typeface="+mn-ea"/>
                <a:sym typeface="+mn-lt"/>
              </a:rPr>
              <a:t>原定于</a:t>
            </a:r>
            <a:r>
              <a:rPr lang="en-US" altLang="zh-CN" sz="2800" dirty="0">
                <a:solidFill>
                  <a:srgbClr val="EF3175"/>
                </a:solidFill>
                <a:cs typeface="+mn-ea"/>
                <a:sym typeface="+mn-lt"/>
              </a:rPr>
              <a:t>10</a:t>
            </a:r>
            <a:r>
              <a:rPr lang="zh-CN" altLang="en-US" sz="2800" dirty="0">
                <a:solidFill>
                  <a:srgbClr val="EF3175"/>
                </a:solidFill>
                <a:cs typeface="+mn-ea"/>
                <a:sym typeface="+mn-lt"/>
              </a:rPr>
              <a:t>月</a:t>
            </a:r>
            <a:r>
              <a:rPr lang="en-US" altLang="zh-CN" sz="2800" dirty="0">
                <a:solidFill>
                  <a:srgbClr val="EF3175"/>
                </a:solidFill>
                <a:cs typeface="+mn-ea"/>
                <a:sym typeface="+mn-lt"/>
              </a:rPr>
              <a:t>1</a:t>
            </a:r>
            <a:r>
              <a:rPr lang="zh-CN" altLang="en-US" sz="2800" dirty="0">
                <a:solidFill>
                  <a:srgbClr val="EF3175"/>
                </a:solidFill>
                <a:cs typeface="+mn-ea"/>
                <a:sym typeface="+mn-lt"/>
              </a:rPr>
              <a:t>日</a:t>
            </a:r>
            <a:endParaRPr lang="en-US" altLang="zh-CN" sz="2000" dirty="0">
              <a:solidFill>
                <a:prstClr val="black"/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于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2011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年修宪时为“促进家庭生活”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PA-1108127">
            <a:extLst>
              <a:ext uri="{FF2B5EF4-FFF2-40B4-BE49-F238E27FC236}">
                <a16:creationId xmlns:a16="http://schemas.microsoft.com/office/drawing/2014/main" xmlns="" id="{A53A6588-A07C-433B-8412-9E5B84054FE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300819" y="2641682"/>
            <a:ext cx="23391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35489A"/>
                </a:solidFill>
                <a:cs typeface="+mn-ea"/>
                <a:sym typeface="+mn-lt"/>
              </a:rPr>
              <a:t>改作每年十月</a:t>
            </a:r>
            <a:endParaRPr lang="en-US" altLang="zh-CN" sz="2800" b="1" dirty="0">
              <a:solidFill>
                <a:srgbClr val="35489A"/>
              </a:solidFill>
              <a:cs typeface="+mn-ea"/>
              <a:sym typeface="+mn-lt"/>
            </a:endParaRPr>
          </a:p>
          <a:p>
            <a:r>
              <a:rPr lang="zh-CN" altLang="en-US" sz="2800" b="1" dirty="0">
                <a:solidFill>
                  <a:srgbClr val="35489A"/>
                </a:solidFill>
                <a:cs typeface="+mn-ea"/>
                <a:sym typeface="+mn-lt"/>
              </a:rPr>
              <a:t>第一个星期五</a:t>
            </a:r>
            <a:endParaRPr lang="zh-CN" altLang="en-US" sz="2800" b="1" dirty="0">
              <a:cs typeface="+mn-ea"/>
              <a:sym typeface="+mn-lt"/>
            </a:endParaRPr>
          </a:p>
        </p:txBody>
      </p:sp>
      <p:pic>
        <p:nvPicPr>
          <p:cNvPr id="8" name="PA-110878">
            <a:extLst>
              <a:ext uri="{FF2B5EF4-FFF2-40B4-BE49-F238E27FC236}">
                <a16:creationId xmlns:a16="http://schemas.microsoft.com/office/drawing/2014/main" xmlns="" id="{5546457A-E3A6-4F91-9DD8-EA55EEEA3FB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99" y="701202"/>
            <a:ext cx="1667268" cy="12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636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-1108128">
            <a:extLst>
              <a:ext uri="{FF2B5EF4-FFF2-40B4-BE49-F238E27FC236}">
                <a16:creationId xmlns:a16="http://schemas.microsoft.com/office/drawing/2014/main" xmlns="" id="{456B8B9C-DDC4-4EF9-9362-BEC3954E609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52567" y="103950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非</a:t>
            </a:r>
            <a:r>
              <a:rPr lang="zh-CN" altLang="en-US" sz="4400" dirty="0">
                <a:solidFill>
                  <a:srgbClr val="EF3175"/>
                </a:solidFill>
                <a:cs typeface="+mn-ea"/>
                <a:sym typeface="+mn-lt"/>
              </a:rPr>
              <a:t>洲</a:t>
            </a:r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国</a:t>
            </a:r>
            <a:r>
              <a:rPr lang="zh-CN" altLang="en-US" sz="4400" dirty="0">
                <a:solidFill>
                  <a:srgbClr val="EF3175"/>
                </a:solidFill>
                <a:cs typeface="+mn-ea"/>
                <a:sym typeface="+mn-lt"/>
              </a:rPr>
              <a:t>家</a:t>
            </a:r>
          </a:p>
        </p:txBody>
      </p:sp>
      <p:sp>
        <p:nvSpPr>
          <p:cNvPr id="8" name="PA-1108130">
            <a:extLst>
              <a:ext uri="{FF2B5EF4-FFF2-40B4-BE49-F238E27FC236}">
                <a16:creationId xmlns:a16="http://schemas.microsoft.com/office/drawing/2014/main" xmlns="" id="{AB6951AB-65D7-4111-A5BC-1F95D00A5EE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61510" y="855120"/>
            <a:ext cx="6616861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非洲西部的国家大都有专门的“儿童狂欢节”，一般持续一个月。非洲人能歌善舞，“儿童狂欢节”，尽管人们的生活条件不相同，所有孩子都会尽情欢乐，热闹非凡一件精美的礼品，得到礼品的孩子也必须向国王保证一定会好好学习。</a:t>
            </a:r>
          </a:p>
        </p:txBody>
      </p:sp>
      <p:pic>
        <p:nvPicPr>
          <p:cNvPr id="10" name="PA-1108131">
            <a:extLst>
              <a:ext uri="{FF2B5EF4-FFF2-40B4-BE49-F238E27FC236}">
                <a16:creationId xmlns:a16="http://schemas.microsoft.com/office/drawing/2014/main" xmlns="" id="{F3639B82-6DD2-49E4-B785-9BE81BC8DD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5684" y="1608980"/>
            <a:ext cx="5948511" cy="5948511"/>
          </a:xfrm>
          <a:prstGeom prst="rect">
            <a:avLst/>
          </a:prstGeom>
        </p:spPr>
      </p:pic>
      <p:pic>
        <p:nvPicPr>
          <p:cNvPr id="12" name="PA-1108132">
            <a:extLst>
              <a:ext uri="{FF2B5EF4-FFF2-40B4-BE49-F238E27FC236}">
                <a16:creationId xmlns:a16="http://schemas.microsoft.com/office/drawing/2014/main" xmlns="" id="{467752AB-137C-46E8-8EF9-65904E1E212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3737" y="2904715"/>
            <a:ext cx="3200882" cy="3180892"/>
          </a:xfrm>
          <a:prstGeom prst="rect">
            <a:avLst/>
          </a:prstGeom>
        </p:spPr>
      </p:pic>
      <p:pic>
        <p:nvPicPr>
          <p:cNvPr id="9" name="PA-110878">
            <a:extLst>
              <a:ext uri="{FF2B5EF4-FFF2-40B4-BE49-F238E27FC236}">
                <a16:creationId xmlns:a16="http://schemas.microsoft.com/office/drawing/2014/main" xmlns="" id="{A3E9626D-AFC4-4DB1-9C63-42FBC0869A7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99" y="701202"/>
            <a:ext cx="1667268" cy="12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941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1108133">
            <a:extLst>
              <a:ext uri="{FF2B5EF4-FFF2-40B4-BE49-F238E27FC236}">
                <a16:creationId xmlns:a16="http://schemas.microsoft.com/office/drawing/2014/main" xmlns="" id="{0A0BC9E6-F98B-4F56-8042-ECF58FDFEBB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52567" y="1039500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伊</a:t>
            </a:r>
            <a:r>
              <a:rPr lang="zh-CN" altLang="en-US" sz="4400" dirty="0">
                <a:solidFill>
                  <a:srgbClr val="EF3175"/>
                </a:solidFill>
                <a:cs typeface="+mn-ea"/>
                <a:sym typeface="+mn-lt"/>
              </a:rPr>
              <a:t>斯</a:t>
            </a:r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兰</a:t>
            </a:r>
            <a:r>
              <a:rPr lang="zh-CN" altLang="en-US" sz="4400" dirty="0">
                <a:solidFill>
                  <a:srgbClr val="EF3175"/>
                </a:solidFill>
                <a:cs typeface="+mn-ea"/>
                <a:sym typeface="+mn-lt"/>
              </a:rPr>
              <a:t>国</a:t>
            </a:r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家</a:t>
            </a:r>
          </a:p>
        </p:txBody>
      </p:sp>
      <p:pic>
        <p:nvPicPr>
          <p:cNvPr id="11" name="PA-1108135">
            <a:extLst>
              <a:ext uri="{FF2B5EF4-FFF2-40B4-BE49-F238E27FC236}">
                <a16:creationId xmlns:a16="http://schemas.microsoft.com/office/drawing/2014/main" xmlns="" id="{86EC79D0-83BE-4B57-8048-5279C8AE564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84599" y="2051181"/>
            <a:ext cx="5330142" cy="2755638"/>
          </a:xfrm>
          <a:prstGeom prst="rect">
            <a:avLst/>
          </a:prstGeom>
        </p:spPr>
      </p:pic>
      <p:sp>
        <p:nvSpPr>
          <p:cNvPr id="7" name="PA-1108136">
            <a:extLst>
              <a:ext uri="{FF2B5EF4-FFF2-40B4-BE49-F238E27FC236}">
                <a16:creationId xmlns:a16="http://schemas.microsoft.com/office/drawing/2014/main" xmlns="" id="{D057F10D-C3C0-4474-B380-0D63E126D61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71453" y="2434687"/>
            <a:ext cx="2599294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大多数伊斯兰国家将斋月后第</a:t>
            </a:r>
            <a:r>
              <a:rPr lang="en-US" altLang="zh-CN" dirty="0">
                <a:cs typeface="+mn-ea"/>
                <a:sym typeface="+mn-lt"/>
              </a:rPr>
              <a:t>14</a:t>
            </a:r>
            <a:r>
              <a:rPr lang="zh-CN" altLang="en-US" dirty="0">
                <a:cs typeface="+mn-ea"/>
                <a:sym typeface="+mn-lt"/>
              </a:rPr>
              <a:t>天定为“糖果节”，孩子们，这也是最快乐的儿童节。</a:t>
            </a:r>
          </a:p>
        </p:txBody>
      </p:sp>
      <p:pic>
        <p:nvPicPr>
          <p:cNvPr id="16" name="PA-1108137">
            <a:extLst>
              <a:ext uri="{FF2B5EF4-FFF2-40B4-BE49-F238E27FC236}">
                <a16:creationId xmlns:a16="http://schemas.microsoft.com/office/drawing/2014/main" xmlns="" id="{B1CDF824-7F6D-466E-A549-F2A6F36C09D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8681" y="4066912"/>
            <a:ext cx="5116640" cy="1797738"/>
          </a:xfrm>
          <a:prstGeom prst="rect">
            <a:avLst/>
          </a:prstGeom>
        </p:spPr>
      </p:pic>
      <p:pic>
        <p:nvPicPr>
          <p:cNvPr id="10" name="PA-110878">
            <a:extLst>
              <a:ext uri="{FF2B5EF4-FFF2-40B4-BE49-F238E27FC236}">
                <a16:creationId xmlns:a16="http://schemas.microsoft.com/office/drawing/2014/main" xmlns="" id="{62FE71B5-3C9A-4A1D-8068-0854871780E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99" y="701202"/>
            <a:ext cx="1667268" cy="12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588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-110836">
            <a:extLst>
              <a:ext uri="{FF2B5EF4-FFF2-40B4-BE49-F238E27FC236}">
                <a16:creationId xmlns:a16="http://schemas.microsoft.com/office/drawing/2014/main" xmlns="" id="{0BD5EE9D-D8E8-4C5C-8272-E192CECAF1B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75212" y="2604314"/>
            <a:ext cx="1852409" cy="1338608"/>
          </a:xfrm>
          <a:prstGeom prst="wedgeRoundRectCallout">
            <a:avLst>
              <a:gd name="adj1" fmla="val 75203"/>
              <a:gd name="adj2" fmla="val -19292"/>
              <a:gd name="adj3" fmla="val 16667"/>
            </a:avLst>
          </a:prstGeom>
          <a:solidFill>
            <a:srgbClr val="CE5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PA-110837">
            <a:extLst>
              <a:ext uri="{FF2B5EF4-FFF2-40B4-BE49-F238E27FC236}">
                <a16:creationId xmlns:a16="http://schemas.microsoft.com/office/drawing/2014/main" xmlns="" id="{E87ED5EB-BD87-4B12-997A-D986B23F20F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742971" y="2719620"/>
            <a:ext cx="151688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PA-110838">
            <a:extLst>
              <a:ext uri="{FF2B5EF4-FFF2-40B4-BE49-F238E27FC236}">
                <a16:creationId xmlns:a16="http://schemas.microsoft.com/office/drawing/2014/main" xmlns="" id="{6F16BA0B-F221-4DAD-8CAB-B1C7DA634EF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923188" y="2604314"/>
            <a:ext cx="5185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致纯真的你</a:t>
            </a:r>
          </a:p>
        </p:txBody>
      </p:sp>
      <p:sp>
        <p:nvSpPr>
          <p:cNvPr id="11" name="PA-110839">
            <a:extLst>
              <a:ext uri="{FF2B5EF4-FFF2-40B4-BE49-F238E27FC236}">
                <a16:creationId xmlns:a16="http://schemas.microsoft.com/office/drawing/2014/main" xmlns="" id="{1501A6A3-7BD2-4E1F-B76D-6EE0D15182A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940005" y="3537293"/>
            <a:ext cx="5151444" cy="308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18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此处简单描述该章节具体内容，文字言简意赅，不必繁琐。</a:t>
            </a:r>
          </a:p>
        </p:txBody>
      </p:sp>
    </p:spTree>
    <p:extLst>
      <p:ext uri="{BB962C8B-B14F-4D97-AF65-F5344CB8AC3E}">
        <p14:creationId xmlns:p14="http://schemas.microsoft.com/office/powerpoint/2010/main" val="20750624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-11081">
            <a:extLst>
              <a:ext uri="{FF2B5EF4-FFF2-40B4-BE49-F238E27FC236}">
                <a16:creationId xmlns:a16="http://schemas.microsoft.com/office/drawing/2014/main" xmlns="" id="{968DAA01-EA58-4D82-BC60-9E21F34BF1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21334" y="4203447"/>
            <a:ext cx="2110377" cy="405225"/>
          </a:xfrm>
          <a:prstGeom prst="roundRect">
            <a:avLst>
              <a:gd name="adj" fmla="val 29063"/>
            </a:avLst>
          </a:prstGeom>
          <a:solidFill>
            <a:srgbClr val="CE5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600" dirty="0">
                <a:solidFill>
                  <a:srgbClr val="FFFFFF"/>
                </a:solidFill>
                <a:cs typeface="+mn-ea"/>
                <a:sym typeface="+mn-lt"/>
              </a:rPr>
              <a:t>时间：</a:t>
            </a: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6</a:t>
            </a:r>
            <a:r>
              <a:rPr lang="zh-CN" altLang="en-US" sz="1600" dirty="0">
                <a:solidFill>
                  <a:srgbClr val="FFFFFF"/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rgbClr val="FFFFFF"/>
                </a:solidFill>
                <a:cs typeface="+mn-ea"/>
                <a:sym typeface="+mn-lt"/>
              </a:rPr>
              <a:t>日</a:t>
            </a:r>
          </a:p>
        </p:txBody>
      </p:sp>
      <p:sp>
        <p:nvSpPr>
          <p:cNvPr id="6" name="PA-11082">
            <a:extLst>
              <a:ext uri="{FF2B5EF4-FFF2-40B4-BE49-F238E27FC236}">
                <a16:creationId xmlns:a16="http://schemas.microsoft.com/office/drawing/2014/main" xmlns="" id="{1704E057-FBDD-4A4D-A509-D3DBE960DE1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06698" y="2516115"/>
            <a:ext cx="29206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0" dirty="0">
                <a:cs typeface="+mn-ea"/>
                <a:sym typeface="+mn-lt"/>
              </a:rPr>
              <a:t>20XX</a:t>
            </a:r>
            <a:endParaRPr lang="en-US" sz="8000" dirty="0">
              <a:cs typeface="+mn-ea"/>
              <a:sym typeface="+mn-lt"/>
            </a:endParaRPr>
          </a:p>
        </p:txBody>
      </p:sp>
      <p:sp>
        <p:nvSpPr>
          <p:cNvPr id="8" name="PA-11084">
            <a:extLst>
              <a:ext uri="{FF2B5EF4-FFF2-40B4-BE49-F238E27FC236}">
                <a16:creationId xmlns:a16="http://schemas.microsoft.com/office/drawing/2014/main" xmlns="" id="{222EEFF6-DF95-484B-916A-DEF4B7E9A6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709960" y="2727255"/>
            <a:ext cx="3158206" cy="941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2400" i="1" dirty="0">
                <a:solidFill>
                  <a:schemeClr val="tx2"/>
                </a:solidFill>
                <a:cs typeface="+mn-ea"/>
                <a:sym typeface="+mn-lt"/>
              </a:rPr>
              <a:t>JUNE 1 CHILDREN'S DAY PPT TEMPLATE</a:t>
            </a:r>
          </a:p>
        </p:txBody>
      </p:sp>
      <p:sp>
        <p:nvSpPr>
          <p:cNvPr id="9" name="PA-11085">
            <a:extLst>
              <a:ext uri="{FF2B5EF4-FFF2-40B4-BE49-F238E27FC236}">
                <a16:creationId xmlns:a16="http://schemas.microsoft.com/office/drawing/2014/main" xmlns="" id="{F694D44D-6D1F-43B8-9F04-BB25774B908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51076" y="1757427"/>
            <a:ext cx="602968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300" b="1" dirty="0">
                <a:solidFill>
                  <a:srgbClr val="403997"/>
                </a:solidFill>
                <a:cs typeface="+mn-ea"/>
                <a:sym typeface="+mn-lt"/>
              </a:rPr>
              <a:t>六一儿童节课件</a:t>
            </a:r>
            <a:endParaRPr lang="en-US" altLang="zh-CN" sz="6300" b="1" dirty="0">
              <a:solidFill>
                <a:srgbClr val="403997"/>
              </a:solidFill>
              <a:cs typeface="+mn-ea"/>
              <a:sym typeface="+mn-lt"/>
            </a:endParaRPr>
          </a:p>
        </p:txBody>
      </p:sp>
      <p:sp>
        <p:nvSpPr>
          <p:cNvPr id="12" name="PA-11087">
            <a:extLst>
              <a:ext uri="{FF2B5EF4-FFF2-40B4-BE49-F238E27FC236}">
                <a16:creationId xmlns:a16="http://schemas.microsoft.com/office/drawing/2014/main" xmlns="" id="{48A71F28-9F7C-466E-859B-D232681EF9B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544228" y="4203447"/>
            <a:ext cx="2110377" cy="405225"/>
          </a:xfrm>
          <a:prstGeom prst="roundRect">
            <a:avLst>
              <a:gd name="adj" fmla="val 29063"/>
            </a:avLst>
          </a:prstGeom>
          <a:solidFill>
            <a:srgbClr val="403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600" dirty="0">
                <a:solidFill>
                  <a:srgbClr val="FFFFFF"/>
                </a:solidFill>
                <a:cs typeface="+mn-ea"/>
                <a:sym typeface="+mn-lt"/>
              </a:rPr>
              <a:t>主讲</a:t>
            </a:r>
            <a:r>
              <a:rPr lang="zh-CN" altLang="en-US" sz="1600" dirty="0" smtClean="0">
                <a:solidFill>
                  <a:srgbClr val="FFFFFF"/>
                </a:solidFill>
                <a:cs typeface="+mn-ea"/>
                <a:sym typeface="+mn-lt"/>
              </a:rPr>
              <a:t>：</a:t>
            </a:r>
            <a:r>
              <a:rPr lang="zh-CN" altLang="en-US" sz="1600" dirty="0">
                <a:solidFill>
                  <a:srgbClr val="FFFFFF"/>
                </a:solidFill>
                <a:cs typeface="+mn-ea"/>
                <a:sym typeface="+mn-lt"/>
              </a:rPr>
              <a:t>优品</a:t>
            </a:r>
            <a:r>
              <a:rPr lang="en-US" altLang="zh-CN" sz="1600" dirty="0" smtClean="0">
                <a:solidFill>
                  <a:srgbClr val="FFFFFF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11" name="PA-11088">
            <a:extLst>
              <a:ext uri="{FF2B5EF4-FFF2-40B4-BE49-F238E27FC236}">
                <a16:creationId xmlns:a16="http://schemas.microsoft.com/office/drawing/2014/main" xmlns="" id="{DD137E43-9214-42EB-8BF1-4D635DBA33A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5969" y="807559"/>
            <a:ext cx="4338320" cy="3253648"/>
          </a:xfrm>
          <a:prstGeom prst="rect">
            <a:avLst/>
          </a:prstGeom>
        </p:spPr>
      </p:pic>
      <p:pic>
        <p:nvPicPr>
          <p:cNvPr id="3" name="PA-11089">
            <a:extLst>
              <a:ext uri="{FF2B5EF4-FFF2-40B4-BE49-F238E27FC236}">
                <a16:creationId xmlns:a16="http://schemas.microsoft.com/office/drawing/2014/main" xmlns="" id="{17420015-79B8-4530-83F0-E6FAF8D7942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6081" y="2850034"/>
            <a:ext cx="3704489" cy="333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938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962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A-110823">
            <a:extLst>
              <a:ext uri="{FF2B5EF4-FFF2-40B4-BE49-F238E27FC236}">
                <a16:creationId xmlns:a16="http://schemas.microsoft.com/office/drawing/2014/main" xmlns="" id="{9472FDB2-5E7A-4BE2-AEF2-3223A7D7B71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922585" y="903484"/>
            <a:ext cx="1962229" cy="1962229"/>
          </a:xfrm>
          <a:prstGeom prst="rect">
            <a:avLst/>
          </a:prstGeom>
        </p:spPr>
      </p:pic>
      <p:sp>
        <p:nvSpPr>
          <p:cNvPr id="13" name="PA-110824">
            <a:extLst>
              <a:ext uri="{FF2B5EF4-FFF2-40B4-BE49-F238E27FC236}">
                <a16:creationId xmlns:a16="http://schemas.microsoft.com/office/drawing/2014/main" xmlns="" id="{4A0FE28E-0C2E-4A25-83CD-48AAE2F16F2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58337" y="1618934"/>
            <a:ext cx="26753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Contents</a:t>
            </a:r>
            <a:endParaRPr lang="zh-CN" altLang="en-US" sz="4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4" name="PA-110825">
            <a:extLst>
              <a:ext uri="{FF2B5EF4-FFF2-40B4-BE49-F238E27FC236}">
                <a16:creationId xmlns:a16="http://schemas.microsoft.com/office/drawing/2014/main" xmlns="" id="{7A81A043-53A9-48E5-ABCC-5CB5C94E788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177522" y="1014141"/>
            <a:ext cx="1740636" cy="738664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algn="ctr" defTabSz="685800">
              <a:defRPr/>
            </a:pPr>
            <a:r>
              <a:rPr lang="zh-CN" altLang="en-US" sz="4800" b="1" spc="6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15" name="PA-110826">
            <a:extLst>
              <a:ext uri="{FF2B5EF4-FFF2-40B4-BE49-F238E27FC236}">
                <a16:creationId xmlns:a16="http://schemas.microsoft.com/office/drawing/2014/main" xmlns="" id="{D8C97FCE-A0A7-411E-AEC2-F4B9B42C77D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05123" y="3071705"/>
            <a:ext cx="3348681" cy="57778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请填写文字内容在这里，也可进行文字修改、字号修改、字体修改</a:t>
            </a:r>
            <a:endParaRPr lang="en-US" altLang="zh-CN" sz="1200" i="1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6" name="PA-110827">
            <a:extLst>
              <a:ext uri="{FF2B5EF4-FFF2-40B4-BE49-F238E27FC236}">
                <a16:creationId xmlns:a16="http://schemas.microsoft.com/office/drawing/2014/main" xmlns="" id="{B7FA0501-273A-44EE-91C2-8363585DD8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05123" y="2574771"/>
            <a:ext cx="294456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28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01.</a:t>
            </a:r>
            <a:r>
              <a:rPr lang="zh-CN" alt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儿童节的由来</a:t>
            </a:r>
          </a:p>
        </p:txBody>
      </p:sp>
      <p:sp>
        <p:nvSpPr>
          <p:cNvPr id="17" name="PA-110828">
            <a:extLst>
              <a:ext uri="{FF2B5EF4-FFF2-40B4-BE49-F238E27FC236}">
                <a16:creationId xmlns:a16="http://schemas.microsoft.com/office/drawing/2014/main" xmlns="" id="{E568E07B-84A9-4FA3-A1A6-3EDCC947C09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676960" y="3071705"/>
            <a:ext cx="3348681" cy="57778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请填写文字内容在这里，也可进行文字修改、字号修改、字体修改</a:t>
            </a:r>
            <a:endParaRPr lang="en-US" altLang="zh-CN" sz="1200" i="1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8" name="PA-110829">
            <a:extLst>
              <a:ext uri="{FF2B5EF4-FFF2-40B4-BE49-F238E27FC236}">
                <a16:creationId xmlns:a16="http://schemas.microsoft.com/office/drawing/2014/main" xmlns="" id="{D7DA25A4-5F3A-435C-89BF-0838643B091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676960" y="2574771"/>
            <a:ext cx="294456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02.</a:t>
            </a:r>
            <a:r>
              <a:rPr lang="zh-CN" alt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儿童节在中国</a:t>
            </a:r>
          </a:p>
        </p:txBody>
      </p:sp>
      <p:sp>
        <p:nvSpPr>
          <p:cNvPr id="19" name="PA-110830">
            <a:extLst>
              <a:ext uri="{FF2B5EF4-FFF2-40B4-BE49-F238E27FC236}">
                <a16:creationId xmlns:a16="http://schemas.microsoft.com/office/drawing/2014/main" xmlns="" id="{481C0687-6EF6-4E6E-B55F-AA1F828D2FC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505123" y="4577434"/>
            <a:ext cx="3348681" cy="57778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请填写文字内容在这里，也可进行文字修改、字号修改、字体修改</a:t>
            </a:r>
            <a:endParaRPr lang="en-US" altLang="zh-CN" sz="1200" i="1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0" name="PA-110831">
            <a:extLst>
              <a:ext uri="{FF2B5EF4-FFF2-40B4-BE49-F238E27FC236}">
                <a16:creationId xmlns:a16="http://schemas.microsoft.com/office/drawing/2014/main" xmlns="" id="{269086A3-F900-411A-821D-CF862745516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505123" y="4080500"/>
            <a:ext cx="294456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03.</a:t>
            </a:r>
            <a:r>
              <a:rPr lang="zh-CN" alt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各国的儿童节</a:t>
            </a:r>
          </a:p>
        </p:txBody>
      </p:sp>
      <p:sp>
        <p:nvSpPr>
          <p:cNvPr id="21" name="PA-110832">
            <a:extLst>
              <a:ext uri="{FF2B5EF4-FFF2-40B4-BE49-F238E27FC236}">
                <a16:creationId xmlns:a16="http://schemas.microsoft.com/office/drawing/2014/main" xmlns="" id="{DFEB8A59-91FF-4C58-B95F-9FD730434EC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676960" y="4577434"/>
            <a:ext cx="3348681" cy="57778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请填写文字内容在这里，也可进行文字修改、字号修改、字体修改</a:t>
            </a:r>
            <a:endParaRPr lang="en-US" altLang="zh-CN" sz="1200" i="1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2" name="PA-110833">
            <a:extLst>
              <a:ext uri="{FF2B5EF4-FFF2-40B4-BE49-F238E27FC236}">
                <a16:creationId xmlns:a16="http://schemas.microsoft.com/office/drawing/2014/main" xmlns="" id="{E24824CB-F49C-4ED1-B90C-03BA6181CBB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676960" y="4080500"/>
            <a:ext cx="294456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04.</a:t>
            </a:r>
            <a:r>
              <a:rPr lang="zh-CN" alt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致纯真的你</a:t>
            </a:r>
          </a:p>
        </p:txBody>
      </p:sp>
      <p:pic>
        <p:nvPicPr>
          <p:cNvPr id="27" name="PA-110834">
            <a:extLst>
              <a:ext uri="{FF2B5EF4-FFF2-40B4-BE49-F238E27FC236}">
                <a16:creationId xmlns:a16="http://schemas.microsoft.com/office/drawing/2014/main" xmlns="" id="{C243E976-94DD-4C0D-8627-F4F768937B2B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6347" y="1014141"/>
            <a:ext cx="1346716" cy="132345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62470" y="5477522"/>
            <a:ext cx="15358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FFFFF"/>
                </a:solidFill>
              </a:rPr>
              <a:t>https://www.ypppt.com/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302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-110836">
            <a:extLst>
              <a:ext uri="{FF2B5EF4-FFF2-40B4-BE49-F238E27FC236}">
                <a16:creationId xmlns:a16="http://schemas.microsoft.com/office/drawing/2014/main" xmlns="" id="{0BD5EE9D-D8E8-4C5C-8272-E192CECAF1B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75212" y="2604314"/>
            <a:ext cx="1852409" cy="1338608"/>
          </a:xfrm>
          <a:prstGeom prst="wedgeRoundRectCallout">
            <a:avLst>
              <a:gd name="adj1" fmla="val 73904"/>
              <a:gd name="adj2" fmla="val -20191"/>
              <a:gd name="adj3" fmla="val 16667"/>
            </a:avLst>
          </a:prstGeom>
          <a:solidFill>
            <a:srgbClr val="CE5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PA-110837">
            <a:extLst>
              <a:ext uri="{FF2B5EF4-FFF2-40B4-BE49-F238E27FC236}">
                <a16:creationId xmlns:a16="http://schemas.microsoft.com/office/drawing/2014/main" xmlns="" id="{E87ED5EB-BD87-4B12-997A-D986B23F20F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742971" y="2719620"/>
            <a:ext cx="151688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PA-110838">
            <a:extLst>
              <a:ext uri="{FF2B5EF4-FFF2-40B4-BE49-F238E27FC236}">
                <a16:creationId xmlns:a16="http://schemas.microsoft.com/office/drawing/2014/main" xmlns="" id="{6F16BA0B-F221-4DAD-8CAB-B1C7DA634EF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923188" y="2604314"/>
            <a:ext cx="5185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儿童节的由来</a:t>
            </a:r>
          </a:p>
        </p:txBody>
      </p:sp>
      <p:sp>
        <p:nvSpPr>
          <p:cNvPr id="11" name="PA-110839">
            <a:extLst>
              <a:ext uri="{FF2B5EF4-FFF2-40B4-BE49-F238E27FC236}">
                <a16:creationId xmlns:a16="http://schemas.microsoft.com/office/drawing/2014/main" xmlns="" id="{1501A6A3-7BD2-4E1F-B76D-6EE0D15182A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940005" y="3537293"/>
            <a:ext cx="5151444" cy="308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18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此处简单描述该章节具体内容，文字言简意赅，不必繁琐。</a:t>
            </a:r>
          </a:p>
        </p:txBody>
      </p:sp>
    </p:spTree>
    <p:extLst>
      <p:ext uri="{BB962C8B-B14F-4D97-AF65-F5344CB8AC3E}">
        <p14:creationId xmlns:p14="http://schemas.microsoft.com/office/powerpoint/2010/main" val="21794866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110840">
            <a:extLst>
              <a:ext uri="{FF2B5EF4-FFF2-40B4-BE49-F238E27FC236}">
                <a16:creationId xmlns:a16="http://schemas.microsoft.com/office/drawing/2014/main" xmlns="" id="{629DDFB0-D803-4FF2-A7C1-32F0C4BCB51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34013" y="2310725"/>
            <a:ext cx="9325008" cy="21698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dist" fontAlgn="base">
              <a:spcBef>
                <a:spcPct val="0"/>
              </a:spcBef>
              <a:spcAft>
                <a:spcPct val="0"/>
              </a:spcAft>
              <a:defRPr sz="2000" b="1">
                <a:ln w="3175">
                  <a:noFill/>
                </a:ln>
                <a:gradFill>
                  <a:gsLst>
                    <a:gs pos="25000">
                      <a:srgbClr val="FF00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国际儿童节</a:t>
            </a:r>
            <a:endParaRPr lang="en-US" altLang="zh-CN" sz="6600" b="0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（又称儿童节，</a:t>
            </a:r>
            <a:r>
              <a:rPr lang="en-US" altLang="zh-CN" sz="2400" b="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International Children's Day</a:t>
            </a:r>
            <a:r>
              <a:rPr lang="zh-CN" altLang="en-US" sz="2400" b="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endParaRPr lang="zh-CN" altLang="en-US" sz="3600" b="0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PA-110841">
            <a:extLst>
              <a:ext uri="{FF2B5EF4-FFF2-40B4-BE49-F238E27FC236}">
                <a16:creationId xmlns:a16="http://schemas.microsoft.com/office/drawing/2014/main" xmlns="" id="{A32AF654-2996-4A14-BCDC-AA2CC021A5C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868740" y="2310725"/>
            <a:ext cx="30920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b="1" dirty="0">
                <a:solidFill>
                  <a:srgbClr val="35489A"/>
                </a:solidFill>
                <a:cs typeface="+mn-ea"/>
                <a:sym typeface="+mn-lt"/>
              </a:rPr>
              <a:t>定于每年的</a:t>
            </a:r>
            <a:r>
              <a:rPr lang="en-US" altLang="zh-CN" b="1" dirty="0">
                <a:solidFill>
                  <a:srgbClr val="35489A"/>
                </a:solidFill>
                <a:cs typeface="+mn-ea"/>
                <a:sym typeface="+mn-lt"/>
              </a:rPr>
              <a:t>6</a:t>
            </a:r>
            <a:r>
              <a:rPr lang="zh-CN" altLang="en-US" b="1" dirty="0">
                <a:solidFill>
                  <a:srgbClr val="35489A"/>
                </a:solidFill>
                <a:cs typeface="+mn-ea"/>
                <a:sym typeface="+mn-lt"/>
              </a:rPr>
              <a:t>月</a:t>
            </a:r>
            <a:r>
              <a:rPr lang="en-US" altLang="zh-CN" b="1" dirty="0">
                <a:solidFill>
                  <a:srgbClr val="35489A"/>
                </a:solidFill>
                <a:cs typeface="+mn-ea"/>
                <a:sym typeface="+mn-lt"/>
              </a:rPr>
              <a:t>1</a:t>
            </a:r>
            <a:r>
              <a:rPr lang="zh-CN" altLang="en-US" b="1" dirty="0">
                <a:solidFill>
                  <a:srgbClr val="35489A"/>
                </a:solidFill>
                <a:cs typeface="+mn-ea"/>
                <a:sym typeface="+mn-lt"/>
              </a:rPr>
              <a:t>日。</a:t>
            </a:r>
            <a:endParaRPr lang="en-US" altLang="zh-CN" b="1" dirty="0">
              <a:solidFill>
                <a:srgbClr val="35489A"/>
              </a:solidFill>
              <a:cs typeface="+mn-ea"/>
              <a:sym typeface="+mn-lt"/>
            </a:endParaRPr>
          </a:p>
          <a:p>
            <a:pPr indent="457200" algn="ju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为了悼念</a:t>
            </a:r>
            <a:r>
              <a:rPr lang="en-US" altLang="zh-CN" dirty="0">
                <a:cs typeface="+mn-ea"/>
                <a:sym typeface="+mn-lt"/>
              </a:rPr>
              <a:t>1942</a:t>
            </a:r>
            <a:r>
              <a:rPr lang="zh-CN" altLang="en-US" dirty="0">
                <a:cs typeface="+mn-ea"/>
                <a:sym typeface="+mn-lt"/>
              </a:rPr>
              <a:t>年</a:t>
            </a:r>
            <a:r>
              <a:rPr lang="en-US" altLang="zh-CN" dirty="0">
                <a:cs typeface="+mn-ea"/>
                <a:sym typeface="+mn-lt"/>
              </a:rPr>
              <a:t>6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10</a:t>
            </a:r>
            <a:r>
              <a:rPr lang="zh-CN" altLang="en-US" dirty="0">
                <a:cs typeface="+mn-ea"/>
                <a:sym typeface="+mn-lt"/>
              </a:rPr>
              <a:t>日的利迪策惨案和全世界所有在战争中死难的儿童，反对虐杀和毒害儿童，以及保障儿童权利。</a:t>
            </a:r>
          </a:p>
        </p:txBody>
      </p:sp>
      <p:cxnSp>
        <p:nvCxnSpPr>
          <p:cNvPr id="7" name="PA-110842">
            <a:extLst>
              <a:ext uri="{FF2B5EF4-FFF2-40B4-BE49-F238E27FC236}">
                <a16:creationId xmlns:a16="http://schemas.microsoft.com/office/drawing/2014/main" xmlns="" id="{6CC84FD5-1F49-4B61-94A1-E9F052E459C6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878392" y="4548685"/>
            <a:ext cx="6352622" cy="0"/>
          </a:xfrm>
          <a:prstGeom prst="line">
            <a:avLst/>
          </a:prstGeom>
          <a:ln w="28575">
            <a:solidFill>
              <a:srgbClr val="C55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660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110843">
            <a:extLst>
              <a:ext uri="{FF2B5EF4-FFF2-40B4-BE49-F238E27FC236}">
                <a16:creationId xmlns:a16="http://schemas.microsoft.com/office/drawing/2014/main" xmlns="" id="{AF466E02-53C8-4FEA-9542-C6C5B4433B2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096000" y="519520"/>
            <a:ext cx="5540211" cy="4415590"/>
          </a:xfrm>
          <a:prstGeom prst="irregularSeal2">
            <a:avLst/>
          </a:prstGeom>
          <a:noFill/>
          <a:ln w="38100">
            <a:solidFill>
              <a:srgbClr val="354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PA-110844">
            <a:extLst>
              <a:ext uri="{FF2B5EF4-FFF2-40B4-BE49-F238E27FC236}">
                <a16:creationId xmlns:a16="http://schemas.microsoft.com/office/drawing/2014/main" xmlns="" id="{327A5641-DA22-48EA-B2F8-41EC1CE0E85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745958" y="1684421"/>
            <a:ext cx="5666874" cy="4415590"/>
            <a:chOff x="1625422" y="908678"/>
            <a:chExt cx="5666874" cy="4415590"/>
          </a:xfrm>
        </p:grpSpPr>
        <p:sp>
          <p:nvSpPr>
            <p:cNvPr id="6" name="PA-云形 5">
              <a:extLst>
                <a:ext uri="{FF2B5EF4-FFF2-40B4-BE49-F238E27FC236}">
                  <a16:creationId xmlns:a16="http://schemas.microsoft.com/office/drawing/2014/main" xmlns="" id="{49634769-31AC-4D58-B86D-0CA427D463E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371892" y="1729782"/>
              <a:ext cx="4319408" cy="3471060"/>
            </a:xfrm>
            <a:prstGeom prst="cloud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PA-云形 6">
              <a:extLst>
                <a:ext uri="{FF2B5EF4-FFF2-40B4-BE49-F238E27FC236}">
                  <a16:creationId xmlns:a16="http://schemas.microsoft.com/office/drawing/2014/main" xmlns="" id="{24594021-2B88-4DB9-91AE-A65CC83C864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625422" y="908678"/>
              <a:ext cx="5666874" cy="4415590"/>
            </a:xfrm>
            <a:prstGeom prst="irregularSeal1">
              <a:avLst/>
            </a:prstGeom>
            <a:noFill/>
            <a:ln w="38100">
              <a:solidFill>
                <a:srgbClr val="EF31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PA-110845">
            <a:extLst>
              <a:ext uri="{FF2B5EF4-FFF2-40B4-BE49-F238E27FC236}">
                <a16:creationId xmlns:a16="http://schemas.microsoft.com/office/drawing/2014/main" xmlns="" id="{E4934195-E397-42E3-A91E-65F9B99ED15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060294" y="2947059"/>
            <a:ext cx="3043559" cy="15327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30000"/>
              </a:lnSpc>
            </a:pPr>
            <a:r>
              <a:rPr lang="en-US" altLang="zh-CN" dirty="0">
                <a:cs typeface="+mn-ea"/>
                <a:sym typeface="+mn-lt"/>
              </a:rPr>
              <a:t>1925</a:t>
            </a:r>
            <a:r>
              <a:rPr lang="zh-CN" altLang="en-US" dirty="0">
                <a:cs typeface="+mn-ea"/>
                <a:sym typeface="+mn-lt"/>
              </a:rPr>
              <a:t>年</a:t>
            </a:r>
            <a:r>
              <a:rPr lang="en-US" altLang="zh-CN" dirty="0">
                <a:cs typeface="+mn-ea"/>
                <a:sym typeface="+mn-lt"/>
              </a:rPr>
              <a:t>8</a:t>
            </a:r>
            <a:r>
              <a:rPr lang="zh-CN" altLang="en-US" dirty="0">
                <a:cs typeface="+mn-ea"/>
                <a:sym typeface="+mn-lt"/>
              </a:rPr>
              <a:t>月在瑞士日内瓦召开的关于儿童福利的国际会议上，首次提出了“国际儿童节”的概念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9" name="PA-110846">
            <a:extLst>
              <a:ext uri="{FF2B5EF4-FFF2-40B4-BE49-F238E27FC236}">
                <a16:creationId xmlns:a16="http://schemas.microsoft.com/office/drawing/2014/main" xmlns="" id="{BBDBDBBF-1A68-4560-B86C-92AF208F5BC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345499" y="2013149"/>
            <a:ext cx="294828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en-US" altLang="zh-CN" dirty="0">
                <a:cs typeface="+mn-ea"/>
                <a:sym typeface="+mn-lt"/>
              </a:rPr>
              <a:t>1949</a:t>
            </a:r>
            <a:r>
              <a:rPr lang="zh-CN" altLang="en-US" dirty="0">
                <a:cs typeface="+mn-ea"/>
                <a:sym typeface="+mn-lt"/>
              </a:rPr>
              <a:t>年</a:t>
            </a:r>
            <a:r>
              <a:rPr lang="en-US" altLang="zh-CN" dirty="0">
                <a:cs typeface="+mn-ea"/>
                <a:sym typeface="+mn-lt"/>
              </a:rPr>
              <a:t>11</a:t>
            </a:r>
            <a:r>
              <a:rPr lang="zh-CN" altLang="en-US" dirty="0">
                <a:cs typeface="+mn-ea"/>
                <a:sym typeface="+mn-lt"/>
              </a:rPr>
              <a:t>月国际民主妇女联合会在莫斯科召开执委会，正式决定每年</a:t>
            </a:r>
            <a:r>
              <a:rPr lang="en-US" altLang="zh-CN" dirty="0">
                <a:cs typeface="+mn-ea"/>
                <a:sym typeface="+mn-lt"/>
              </a:rPr>
              <a:t>6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日为全世界少年儿童的节日，即国际儿童节</a:t>
            </a:r>
          </a:p>
        </p:txBody>
      </p:sp>
    </p:spTree>
    <p:extLst>
      <p:ext uri="{BB962C8B-B14F-4D97-AF65-F5344CB8AC3E}">
        <p14:creationId xmlns:p14="http://schemas.microsoft.com/office/powerpoint/2010/main" val="583316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52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-110836">
            <a:extLst>
              <a:ext uri="{FF2B5EF4-FFF2-40B4-BE49-F238E27FC236}">
                <a16:creationId xmlns:a16="http://schemas.microsoft.com/office/drawing/2014/main" xmlns="" id="{0BD5EE9D-D8E8-4C5C-8272-E192CECAF1B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75212" y="2604314"/>
            <a:ext cx="1852409" cy="1338608"/>
          </a:xfrm>
          <a:prstGeom prst="wedgeRoundRectCallout">
            <a:avLst>
              <a:gd name="adj1" fmla="val 73904"/>
              <a:gd name="adj2" fmla="val -19292"/>
              <a:gd name="adj3" fmla="val 16667"/>
            </a:avLst>
          </a:prstGeom>
          <a:solidFill>
            <a:srgbClr val="CE5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PA-110837">
            <a:extLst>
              <a:ext uri="{FF2B5EF4-FFF2-40B4-BE49-F238E27FC236}">
                <a16:creationId xmlns:a16="http://schemas.microsoft.com/office/drawing/2014/main" xmlns="" id="{E87ED5EB-BD87-4B12-997A-D986B23F20F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742971" y="2719620"/>
            <a:ext cx="151688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PA-110838">
            <a:extLst>
              <a:ext uri="{FF2B5EF4-FFF2-40B4-BE49-F238E27FC236}">
                <a16:creationId xmlns:a16="http://schemas.microsoft.com/office/drawing/2014/main" xmlns="" id="{6F16BA0B-F221-4DAD-8CAB-B1C7DA634EF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923188" y="2604314"/>
            <a:ext cx="5185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儿童节在中国</a:t>
            </a:r>
          </a:p>
        </p:txBody>
      </p:sp>
      <p:sp>
        <p:nvSpPr>
          <p:cNvPr id="11" name="PA-110839">
            <a:extLst>
              <a:ext uri="{FF2B5EF4-FFF2-40B4-BE49-F238E27FC236}">
                <a16:creationId xmlns:a16="http://schemas.microsoft.com/office/drawing/2014/main" xmlns="" id="{1501A6A3-7BD2-4E1F-B76D-6EE0D15182A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940005" y="3537293"/>
            <a:ext cx="5151444" cy="308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18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此处简单描述该章节具体内容，文字言简意赅，不必繁琐。</a:t>
            </a:r>
          </a:p>
        </p:txBody>
      </p:sp>
    </p:spTree>
    <p:extLst>
      <p:ext uri="{BB962C8B-B14F-4D97-AF65-F5344CB8AC3E}">
        <p14:creationId xmlns:p14="http://schemas.microsoft.com/office/powerpoint/2010/main" val="26555729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110852">
            <a:extLst>
              <a:ext uri="{FF2B5EF4-FFF2-40B4-BE49-F238E27FC236}">
                <a16:creationId xmlns:a16="http://schemas.microsoft.com/office/drawing/2014/main" xmlns="" id="{495E8897-6C8F-4C07-9A5B-8293A544451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82653" y="1804738"/>
            <a:ext cx="6609347" cy="461665"/>
          </a:xfrm>
          <a:prstGeom prst="rect">
            <a:avLst/>
          </a:prstGeom>
          <a:solidFill>
            <a:srgbClr val="403997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旧中国的儿童节</a:t>
            </a:r>
          </a:p>
        </p:txBody>
      </p:sp>
      <p:pic>
        <p:nvPicPr>
          <p:cNvPr id="12" name="PA-110853">
            <a:extLst>
              <a:ext uri="{FF2B5EF4-FFF2-40B4-BE49-F238E27FC236}">
                <a16:creationId xmlns:a16="http://schemas.microsoft.com/office/drawing/2014/main" xmlns="" id="{A60B57D2-3D2A-4B4D-8430-D9690D168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54242" y="-639343"/>
            <a:ext cx="8136685" cy="8136685"/>
          </a:xfrm>
          <a:prstGeom prst="rect">
            <a:avLst/>
          </a:prstGeom>
        </p:spPr>
      </p:pic>
      <p:sp>
        <p:nvSpPr>
          <p:cNvPr id="13" name="PA-110854">
            <a:extLst>
              <a:ext uri="{FF2B5EF4-FFF2-40B4-BE49-F238E27FC236}">
                <a16:creationId xmlns:a16="http://schemas.microsoft.com/office/drawing/2014/main" xmlns="" id="{9A66106D-BFC2-432B-A024-0A075D43C2B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814656" y="2845999"/>
            <a:ext cx="4145340" cy="18928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硝烟中的童年难免痛苦和愤怒，但苦难的童年也有明快和热情。中国抗日儿童团的建立，让那时山里的孩子也有了自己的节日</a:t>
            </a:r>
            <a:r>
              <a:rPr lang="en-US" altLang="zh-CN" dirty="0">
                <a:cs typeface="+mn-ea"/>
                <a:sym typeface="+mn-lt"/>
              </a:rPr>
              <a:t>——</a:t>
            </a:r>
            <a:r>
              <a:rPr lang="zh-CN" altLang="en-US" dirty="0">
                <a:cs typeface="+mn-ea"/>
                <a:sym typeface="+mn-lt"/>
              </a:rPr>
              <a:t>儿童节，不过，那时的儿童节是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5624867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110855">
            <a:extLst>
              <a:ext uri="{FF2B5EF4-FFF2-40B4-BE49-F238E27FC236}">
                <a16:creationId xmlns:a16="http://schemas.microsoft.com/office/drawing/2014/main" xmlns="" id="{03644733-801B-44DC-B359-3C912E6FBD5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09067" y="2635686"/>
            <a:ext cx="4956192" cy="22529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从</a:t>
            </a:r>
            <a:r>
              <a:rPr lang="en-US" altLang="zh-CN" dirty="0">
                <a:cs typeface="+mn-ea"/>
                <a:sym typeface="+mn-lt"/>
              </a:rPr>
              <a:t>1949</a:t>
            </a:r>
            <a:r>
              <a:rPr lang="zh-CN" altLang="en-US" dirty="0">
                <a:cs typeface="+mn-ea"/>
                <a:sym typeface="+mn-lt"/>
              </a:rPr>
              <a:t>年开始，中华人民共和国正式定每年</a:t>
            </a:r>
            <a:r>
              <a:rPr lang="en-US" altLang="zh-CN" dirty="0">
                <a:cs typeface="+mn-ea"/>
                <a:sym typeface="+mn-lt"/>
              </a:rPr>
              <a:t>6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日为国际儿童节。学校一般会为此组织相关的集体活动，并要求学生正式着装（普及校服前为白衬衣蓝线裤）香港虽属共和国一部份，但民间在约定俗成下，香港儿童节的日期与中国台湾的儿童节日期一样，即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日</a:t>
            </a:r>
          </a:p>
        </p:txBody>
      </p:sp>
      <p:sp>
        <p:nvSpPr>
          <p:cNvPr id="6" name="PA-110856">
            <a:extLst>
              <a:ext uri="{FF2B5EF4-FFF2-40B4-BE49-F238E27FC236}">
                <a16:creationId xmlns:a16="http://schemas.microsoft.com/office/drawing/2014/main" xmlns="" id="{67068FAC-279D-4984-B842-9ABDE7F6B9C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301" y="1598074"/>
            <a:ext cx="6078699" cy="523220"/>
          </a:xfrm>
          <a:prstGeom prst="rect">
            <a:avLst/>
          </a:prstGeom>
          <a:solidFill>
            <a:srgbClr val="35489A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9" name="PA-110857">
            <a:extLst>
              <a:ext uri="{FF2B5EF4-FFF2-40B4-BE49-F238E27FC236}">
                <a16:creationId xmlns:a16="http://schemas.microsoft.com/office/drawing/2014/main" xmlns="" id="{65210A69-970C-4494-9E78-F153E29A14D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7037" y="749897"/>
            <a:ext cx="6657662" cy="4993105"/>
          </a:xfrm>
          <a:prstGeom prst="rect">
            <a:avLst/>
          </a:prstGeom>
        </p:spPr>
      </p:pic>
      <p:sp>
        <p:nvSpPr>
          <p:cNvPr id="10" name="PA-110858">
            <a:extLst>
              <a:ext uri="{FF2B5EF4-FFF2-40B4-BE49-F238E27FC236}">
                <a16:creationId xmlns:a16="http://schemas.microsoft.com/office/drawing/2014/main" xmlns="" id="{F5216D68-A883-4B38-A68B-7C78C907260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788926" y="1587610"/>
            <a:ext cx="3785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新中国成立后儿童节</a:t>
            </a:r>
          </a:p>
        </p:txBody>
      </p:sp>
    </p:spTree>
    <p:extLst>
      <p:ext uri="{BB962C8B-B14F-4D97-AF65-F5344CB8AC3E}">
        <p14:creationId xmlns:p14="http://schemas.microsoft.com/office/powerpoint/2010/main" val="9286568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8230036"/>
  <p:tag name="MH_LIBRARY" val="CONTENTS"/>
  <p:tag name="MH_TYPE" val="OTHERS"/>
  <p:tag name="ID" val="553514"/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ctuibqd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1515</Words>
  <Application>Microsoft Office PowerPoint</Application>
  <PresentationFormat>宽屏</PresentationFormat>
  <Paragraphs>134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29</cp:revision>
  <dcterms:created xsi:type="dcterms:W3CDTF">2021-05-25T14:00:33Z</dcterms:created>
  <dcterms:modified xsi:type="dcterms:W3CDTF">2023-05-28T08:58:30Z</dcterms:modified>
</cp:coreProperties>
</file>