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sldIdLst>
    <p:sldId id="257" r:id="rId4"/>
    <p:sldId id="258" r:id="rId5"/>
    <p:sldId id="306" r:id="rId6"/>
    <p:sldId id="307" r:id="rId7"/>
    <p:sldId id="308" r:id="rId8"/>
    <p:sldId id="309" r:id="rId9"/>
    <p:sldId id="310" r:id="rId10"/>
    <p:sldId id="259" r:id="rId11"/>
    <p:sldId id="314" r:id="rId12"/>
    <p:sldId id="315" r:id="rId13"/>
    <p:sldId id="311" r:id="rId14"/>
    <p:sldId id="316" r:id="rId15"/>
    <p:sldId id="317" r:id="rId16"/>
    <p:sldId id="318" r:id="rId17"/>
    <p:sldId id="312" r:id="rId18"/>
    <p:sldId id="319" r:id="rId19"/>
    <p:sldId id="320" r:id="rId20"/>
    <p:sldId id="321" r:id="rId21"/>
    <p:sldId id="322" r:id="rId22"/>
    <p:sldId id="323" r:id="rId23"/>
    <p:sldId id="32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B"/>
    <a:srgbClr val="FFF1D1"/>
    <a:srgbClr val="8C2E09"/>
    <a:srgbClr val="E5A526"/>
    <a:srgbClr val="FFF7E5"/>
    <a:srgbClr val="FFE8B2"/>
    <a:srgbClr val="FEA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2E6E-A159-4ECE-9E75-816FBCDBB14B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9267A-62FA-4E67-AD0D-77FAF04457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86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267A-62FA-4E67-AD0D-77FAF04457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34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267A-62FA-4E67-AD0D-77FAF044577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85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01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CA3AF2-122E-4A74-BB80-3413CEB36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3817069-8A62-4F46-BBCF-4ED1D7DA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9E4B4C-E5E8-4EF7-90F1-1FB140E9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ABA8F07-DE08-4261-B500-7B16F2CD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D663CE4-365F-46A6-A320-6A4139E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4E5A73-FEB1-4548-BB29-2AC023E6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751F70A-0B18-45CC-A3AA-0E3A81E52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41F4E0E-ED7A-4B22-8227-857509E6A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BD1C8A3-6219-4245-A5D3-D5BC9CD8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A228032-2427-4262-A301-25D977E0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588C07C-18E7-4D67-8A9F-2477A0E6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55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2A9ED0-F829-42C1-9637-34EFF95D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5BC3F08-9268-4231-9D38-0CC0FA7C1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1EB96F-17CE-4A51-9A90-4A82C326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688807-07DF-4F98-B63B-2142C4B5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2CFB0BF-5E0C-417E-9C74-82F47ED4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95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AC38D27-0B91-4156-88D2-E42B992D7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0693432-BF03-46CA-A8D5-45C698E73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60BC7BA-E634-4680-9DFA-CC9A2AB9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2FC6F0B-FA0D-4355-ABF3-8E0A29F1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29E2243-45ED-4632-BA10-5ECE8B4C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1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9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9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0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00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F976597-612A-4F14-9912-1F4061AF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D083BA1-ADDD-401A-978C-B99B98A3D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DE27826-1958-48A2-A662-54DAC41F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EDF3FCE-9B69-4276-B996-234110F0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8C3C838-0803-4D16-8BAF-48A1DEAF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732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2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76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7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50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4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5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52D767-C420-400D-B163-78C8CB29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7F14D6D-E1F4-42BC-AA7B-C32519A95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59703EC-B282-4C6F-96BF-8684AAF7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8069121-E17C-43DB-ABB4-21F0E4D2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0B67616-7D70-45BA-AFA3-392E6FB6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42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68520B9-ECCE-494B-93B6-8B3545DE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DDEDBCD-5A23-4F6C-9887-FA24FCECC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871A529-48E1-4B34-B359-77BCEDB5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49A404B-2D1D-434A-A875-B10C1C07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2B58DBA-D926-4607-BF6E-D6CD8942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1C56D72-3CC1-4BEC-B9FA-6748B726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9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7D1326-5787-4050-81F4-396F381D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FA6CBBA-EB90-4999-81DA-79FC17D3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26E73F4-8DA8-4C69-BE53-18E17843A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E5FF7C7-FC92-4E4B-A132-4C71DDC14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0159661-0626-4D2E-A5B1-117DBF4C8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EFCA725-5973-4638-B383-2FDA15E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439EAD-0417-47A1-8FF4-7A99BD6C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42CADF4-D2C3-4989-BBA4-30CDB403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7D1326-5787-4050-81F4-396F381D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FA6CBBA-EB90-4999-81DA-79FC17D3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26E73F4-8DA8-4C69-BE53-18E17843A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E5FF7C7-FC92-4E4B-A132-4C71DDC14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0159661-0626-4D2E-A5B1-117DBF4C8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EFCA725-5973-4638-B383-2FDA15E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439EAD-0417-47A1-8FF4-7A99BD6C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42CADF4-D2C3-4989-BBA4-30CDB403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43132" y="642943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12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45CD1F-6159-4CC2-9A9B-5787E480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2BB6EAE-EBA8-48E1-82D4-6D717108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ABB58CE-4C24-4D6A-A398-FFB3E006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67036D1-F6EB-4677-AF0D-EEE0845B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37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EEF218-8E2B-4E91-A8BE-01FF7B6D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39D403F-F502-479D-A48B-B8D5636C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6131D5-A81D-4CD6-9F13-A866B4F3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81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EF7CFE-D089-4CC2-96A0-A932C07A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1FFC0D6-A46C-4743-B027-1F8A7381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257FE6C-69A7-49E5-9ECB-79EC62722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E14A4C1-5650-4471-9B7B-3FE3FD0C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70AF17-4A26-4C62-B25A-2945F907446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618E525-29CF-47FA-8203-1A31400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739ABA-26D6-47F7-B5F5-EE674AEE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925F1-D825-4CC4-BF1A-BB78D1E78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C75EC2-1075-4F7E-A487-F9419AF8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9464062A-07DB-49AF-B769-9DC1DC3E5EA4}"/>
              </a:ext>
            </a:extLst>
          </p:cNvPr>
          <p:cNvSpPr/>
          <p:nvPr userDrawn="1"/>
        </p:nvSpPr>
        <p:spPr>
          <a:xfrm>
            <a:off x="457200" y="431800"/>
            <a:ext cx="11277600" cy="5994400"/>
          </a:xfrm>
          <a:prstGeom prst="roundRect">
            <a:avLst>
              <a:gd name="adj" fmla="val 5837"/>
            </a:avLst>
          </a:prstGeom>
          <a:solidFill>
            <a:srgbClr val="FFF9EB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58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C34161B-77A6-48F6-B0AF-D93EF7904C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54" y="1092200"/>
            <a:ext cx="5486144" cy="548614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309DA15-ED6E-4833-89C2-75280D4E4CCF}"/>
              </a:ext>
            </a:extLst>
          </p:cNvPr>
          <p:cNvSpPr txBox="1"/>
          <p:nvPr/>
        </p:nvSpPr>
        <p:spPr>
          <a:xfrm>
            <a:off x="8968879" y="1364670"/>
            <a:ext cx="24661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8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芒种</a:t>
            </a:r>
            <a:endParaRPr lang="zh-CN" altLang="en-US" sz="7200" dirty="0">
              <a:solidFill>
                <a:srgbClr val="8C2E09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D905380-5D90-4738-8406-AB4150F74EFA}"/>
              </a:ext>
            </a:extLst>
          </p:cNvPr>
          <p:cNvSpPr txBox="1"/>
          <p:nvPr/>
        </p:nvSpPr>
        <p:spPr>
          <a:xfrm>
            <a:off x="4480006" y="1835865"/>
            <a:ext cx="399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二十四节气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62F75E01-A8E1-46B9-8A4C-6D2568110567}"/>
              </a:ext>
            </a:extLst>
          </p:cNvPr>
          <p:cNvSpPr/>
          <p:nvPr/>
        </p:nvSpPr>
        <p:spPr>
          <a:xfrm>
            <a:off x="8497824" y="2105891"/>
            <a:ext cx="290946" cy="290946"/>
          </a:xfrm>
          <a:prstGeom prst="ellipse">
            <a:avLst/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B0B1E37-8E0C-4770-945A-F936899B3E8E}"/>
              </a:ext>
            </a:extLst>
          </p:cNvPr>
          <p:cNvSpPr txBox="1"/>
          <p:nvPr/>
        </p:nvSpPr>
        <p:spPr>
          <a:xfrm>
            <a:off x="5528335" y="3179618"/>
            <a:ext cx="5680364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芒种，二十四节气中的第九个节气，夏季的第三个节气，是干支历午月的起始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402E0F24-831A-4BA3-B2F6-C4FC615FDA77}"/>
              </a:ext>
            </a:extLst>
          </p:cNvPr>
          <p:cNvSpPr txBox="1"/>
          <p:nvPr/>
        </p:nvSpPr>
        <p:spPr>
          <a:xfrm>
            <a:off x="6290335" y="4761012"/>
            <a:ext cx="491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</a:t>
            </a:r>
            <a:r>
              <a:rPr lang="zh-CN" alt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师</a:t>
            </a:r>
            <a:r>
              <a:rPr lang="zh-CN" altLang="en-US" sz="2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优品</a:t>
            </a:r>
            <a:r>
              <a:rPr lang="en-US" altLang="zh-CN" sz="2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endParaRPr lang="zh-CN" altLang="en-US" sz="2000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6C87A30-CF94-4CA9-A88F-7297073A30AE}"/>
              </a:ext>
            </a:extLst>
          </p:cNvPr>
          <p:cNvSpPr txBox="1"/>
          <p:nvPr/>
        </p:nvSpPr>
        <p:spPr>
          <a:xfrm>
            <a:off x="6290335" y="5300002"/>
            <a:ext cx="491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2000" dirty="0">
                <a:sym typeface="+mn-lt"/>
              </a:rPr>
              <a:t>时间：</a:t>
            </a:r>
            <a:r>
              <a:rPr lang="en-US" altLang="zh-CN" sz="2000" dirty="0" smtClean="0">
                <a:sym typeface="+mn-lt"/>
              </a:rPr>
              <a:t>20XX.X</a:t>
            </a:r>
            <a:endParaRPr lang="zh-CN" altLang="en-US" sz="20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11966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130B071-DA22-447C-9E0D-21EF526D9E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20294" y="2566844"/>
            <a:ext cx="3357337" cy="31894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54463FF-7971-4571-8A58-EC896CAC9A6C}"/>
              </a:ext>
            </a:extLst>
          </p:cNvPr>
          <p:cNvSpPr txBox="1"/>
          <p:nvPr/>
        </p:nvSpPr>
        <p:spPr>
          <a:xfrm>
            <a:off x="1239919" y="1712764"/>
            <a:ext cx="9837822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芒种时节雨量充沛，气温显著升高，空气湿度大，又闷又热。无论是南方还是北方，都有出现</a:t>
            </a: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35℃</a:t>
            </a: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以上高温天气的可能。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A214D39-D1AE-49E0-BF87-606B9F7B173B}"/>
              </a:ext>
            </a:extLst>
          </p:cNvPr>
          <p:cNvSpPr txBox="1"/>
          <p:nvPr/>
        </p:nvSpPr>
        <p:spPr>
          <a:xfrm>
            <a:off x="5029868" y="2672377"/>
            <a:ext cx="597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芒种气候特征</a:t>
            </a:r>
            <a:r>
              <a:rPr lang="en-US" altLang="zh-CN" sz="3200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气温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B0CB941-7DD3-451A-928F-029559C7521A}"/>
              </a:ext>
            </a:extLst>
          </p:cNvPr>
          <p:cNvSpPr txBox="1"/>
          <p:nvPr/>
        </p:nvSpPr>
        <p:spPr>
          <a:xfrm>
            <a:off x="5118765" y="3509860"/>
            <a:ext cx="6079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在此期间，除了青藏高原和黑龙江最北部的一些地区，还没有真正进入夏季以外，大部分地区的人们，一般来说都能够体验到夏天的炎热。位于黑龙江北部的嫩江，在</a:t>
            </a: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1971</a:t>
            </a: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2000</a:t>
            </a: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年间，最热的一天</a:t>
            </a: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37.1℃</a:t>
            </a: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，就出现芒种期间。</a:t>
            </a:r>
          </a:p>
        </p:txBody>
      </p:sp>
    </p:spTree>
    <p:extLst>
      <p:ext uri="{BB962C8B-B14F-4D97-AF65-F5344CB8AC3E}">
        <p14:creationId xmlns:p14="http://schemas.microsoft.com/office/powerpoint/2010/main" val="3076680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6187EA3-10EF-4C14-B4A4-55B076D707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950" y="1016000"/>
            <a:ext cx="5289154" cy="528915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A172F54-8BDB-498F-9356-B2601EC4C37C}"/>
              </a:ext>
            </a:extLst>
          </p:cNvPr>
          <p:cNvSpPr txBox="1"/>
          <p:nvPr/>
        </p:nvSpPr>
        <p:spPr>
          <a:xfrm>
            <a:off x="5205548" y="3013048"/>
            <a:ext cx="445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芒种民俗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5ADB1BE-0D00-4499-9BB6-796897520B31}"/>
              </a:ext>
            </a:extLst>
          </p:cNvPr>
          <p:cNvSpPr txBox="1"/>
          <p:nvPr/>
        </p:nvSpPr>
        <p:spPr>
          <a:xfrm>
            <a:off x="5350041" y="4339589"/>
            <a:ext cx="6059905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芒种，二十四节气中的第九个节气，夏季的第三个节气，是干支历午月的起始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1592761-A46F-46D0-959A-EE8AA8C4259A}"/>
              </a:ext>
            </a:extLst>
          </p:cNvPr>
          <p:cNvSpPr txBox="1"/>
          <p:nvPr/>
        </p:nvSpPr>
        <p:spPr>
          <a:xfrm>
            <a:off x="5362073" y="2053045"/>
            <a:ext cx="318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      部分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66CA546B-C6C4-45E7-BF37-18A8A4870430}"/>
              </a:ext>
            </a:extLst>
          </p:cNvPr>
          <p:cNvSpPr/>
          <p:nvPr/>
        </p:nvSpPr>
        <p:spPr>
          <a:xfrm>
            <a:off x="6258790" y="2138593"/>
            <a:ext cx="678872" cy="678872"/>
          </a:xfrm>
          <a:prstGeom prst="roundRect">
            <a:avLst>
              <a:gd name="adj" fmla="val 35154"/>
            </a:avLst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6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99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CBB09D-9783-45DA-9BB5-00FEBC25F5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727" y="1590240"/>
            <a:ext cx="3756864" cy="37568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A236C3E-0971-49B0-A1B8-ABC8018F5E17}"/>
              </a:ext>
            </a:extLst>
          </p:cNvPr>
          <p:cNvSpPr txBox="1"/>
          <p:nvPr/>
        </p:nvSpPr>
        <p:spPr>
          <a:xfrm>
            <a:off x="992957" y="3150763"/>
            <a:ext cx="511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芒种民俗</a:t>
            </a:r>
            <a:r>
              <a:rPr lang="en-US" altLang="zh-CN" sz="3200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送花神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E31BD67-CC62-47ED-9D54-3191E02365B8}"/>
              </a:ext>
            </a:extLst>
          </p:cNvPr>
          <p:cNvSpPr txBox="1"/>
          <p:nvPr/>
        </p:nvSpPr>
        <p:spPr>
          <a:xfrm>
            <a:off x="1074819" y="1577742"/>
            <a:ext cx="611338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农历二月初二日花朝节上迎花神。芒种已近五月间，百花开始凋残、零落，民间多在芒种日举行祭祀花神仪式，饯送花神归位，同时表达对花神的感激之情，盼望来年再次相会。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AF1DA05-AB10-4005-BADC-AFC7C303D178}"/>
              </a:ext>
            </a:extLst>
          </p:cNvPr>
          <p:cNvSpPr txBox="1"/>
          <p:nvPr/>
        </p:nvSpPr>
        <p:spPr>
          <a:xfrm>
            <a:off x="1074819" y="4005583"/>
            <a:ext cx="6782731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此俗今已不存，但从著名小说家曹雪芹的</a:t>
            </a: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红楼梦</a:t>
            </a: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第二十七回中可窥见一斑：“（大观园中）那些女孩子们，或用花瓣柳枝编成轿马的，或用绫锦纱罗叠成千旄旌幢的，都用彩线系了。每一棵树上，每一枝花上，都系了这些物事。</a:t>
            </a:r>
          </a:p>
        </p:txBody>
      </p:sp>
    </p:spTree>
    <p:extLst>
      <p:ext uri="{BB962C8B-B14F-4D97-AF65-F5344CB8AC3E}">
        <p14:creationId xmlns:p14="http://schemas.microsoft.com/office/powerpoint/2010/main" val="31525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3E0FEBA-16DC-4D43-B99D-BE45AF92C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483" y="1872192"/>
            <a:ext cx="5016930" cy="37626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AC6D80B-3EDD-4CFB-A14F-65393FACEC62}"/>
              </a:ext>
            </a:extLst>
          </p:cNvPr>
          <p:cNvSpPr txBox="1"/>
          <p:nvPr/>
        </p:nvSpPr>
        <p:spPr>
          <a:xfrm>
            <a:off x="992957" y="1838860"/>
            <a:ext cx="5327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芒种民俗</a:t>
            </a:r>
            <a:r>
              <a:rPr lang="en-US" altLang="zh-CN" sz="3200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安苗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C1838B8-63E3-48E5-91FA-7D2FEA9DD98B}"/>
              </a:ext>
            </a:extLst>
          </p:cNvPr>
          <p:cNvSpPr txBox="1"/>
          <p:nvPr/>
        </p:nvSpPr>
        <p:spPr>
          <a:xfrm>
            <a:off x="1074819" y="2732108"/>
            <a:ext cx="636738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芒种安苗习俗安苗系皖南的农事习俗活动，始于明初。每到芒种时节，种完水稻，为祈求秋天有个好收成，各地都要举行安苗祭祀活动。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6BBF8CE-98E5-4BDC-858E-DC2D5C59D324}"/>
              </a:ext>
            </a:extLst>
          </p:cNvPr>
          <p:cNvSpPr txBox="1"/>
          <p:nvPr/>
        </p:nvSpPr>
        <p:spPr>
          <a:xfrm>
            <a:off x="1074818" y="4084623"/>
            <a:ext cx="559514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家家户户用新麦面蒸发包，把面捏成五谷六畜、瓜果蔬菜等形状，然后用蔬菜汁染上颜色，作为祭祀供品，祈求五谷丰登、村民平安。</a:t>
            </a:r>
          </a:p>
        </p:txBody>
      </p:sp>
    </p:spTree>
    <p:extLst>
      <p:ext uri="{BB962C8B-B14F-4D97-AF65-F5344CB8AC3E}">
        <p14:creationId xmlns:p14="http://schemas.microsoft.com/office/powerpoint/2010/main" val="108988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483DC80-C8E1-4651-A8A0-E067468651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63" y="1305748"/>
            <a:ext cx="4657262" cy="465726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B1691A9-C3AF-4B8A-A9F5-B77BAE3A84D2}"/>
              </a:ext>
            </a:extLst>
          </p:cNvPr>
          <p:cNvSpPr txBox="1"/>
          <p:nvPr/>
        </p:nvSpPr>
        <p:spPr>
          <a:xfrm>
            <a:off x="5008680" y="2186118"/>
            <a:ext cx="597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芒种民俗</a:t>
            </a:r>
            <a:r>
              <a:rPr lang="en-US" altLang="zh-CN" sz="3200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spc="6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煮梅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8ECF314-8101-43E5-8187-97EA93D6FDD2}"/>
              </a:ext>
            </a:extLst>
          </p:cNvPr>
          <p:cNvSpPr txBox="1"/>
          <p:nvPr/>
        </p:nvSpPr>
        <p:spPr>
          <a:xfrm>
            <a:off x="5109094" y="3124925"/>
            <a:ext cx="6298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南方，每年五六月是梅子成熟的季节，三国时有“青梅煮酒论英雄”的典故。青梅含有多种天然优质有机酸和丰富的矿物质，具有净血、整肠、降血脂、消除疲劳、美容、调节酸碱平衡，增强人体免疫力等独特营养保健功能。</a:t>
            </a:r>
          </a:p>
        </p:txBody>
      </p:sp>
    </p:spTree>
    <p:extLst>
      <p:ext uri="{BB962C8B-B14F-4D97-AF65-F5344CB8AC3E}">
        <p14:creationId xmlns:p14="http://schemas.microsoft.com/office/powerpoint/2010/main" val="1469692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B78FE64-4CCB-4971-AB9A-AA3AE9FB7D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950" y="1016000"/>
            <a:ext cx="5289154" cy="528915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BD2BA8E-365B-41CF-B13C-B921C07399C0}"/>
              </a:ext>
            </a:extLst>
          </p:cNvPr>
          <p:cNvSpPr txBox="1"/>
          <p:nvPr/>
        </p:nvSpPr>
        <p:spPr>
          <a:xfrm>
            <a:off x="5205548" y="3013048"/>
            <a:ext cx="445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节气文化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46667E3-24FD-4530-B5F2-D97DFD8215B0}"/>
              </a:ext>
            </a:extLst>
          </p:cNvPr>
          <p:cNvSpPr txBox="1"/>
          <p:nvPr/>
        </p:nvSpPr>
        <p:spPr>
          <a:xfrm>
            <a:off x="5350041" y="4339589"/>
            <a:ext cx="6059905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芒种，二十四节气中的第九个节气，夏季的第三个节气，是干支历午月的起始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7578C26B-FDF0-45EC-B78F-3CC94F5E026E}"/>
              </a:ext>
            </a:extLst>
          </p:cNvPr>
          <p:cNvSpPr txBox="1"/>
          <p:nvPr/>
        </p:nvSpPr>
        <p:spPr>
          <a:xfrm>
            <a:off x="5362073" y="2053045"/>
            <a:ext cx="318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      部分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49D9775C-2410-487C-8960-452091B2755A}"/>
              </a:ext>
            </a:extLst>
          </p:cNvPr>
          <p:cNvSpPr/>
          <p:nvPr/>
        </p:nvSpPr>
        <p:spPr>
          <a:xfrm>
            <a:off x="6258790" y="2138593"/>
            <a:ext cx="678872" cy="678872"/>
          </a:xfrm>
          <a:prstGeom prst="roundRect">
            <a:avLst>
              <a:gd name="adj" fmla="val 35154"/>
            </a:avLst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6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899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631B2D6-18B1-4F63-B39A-948969E5B1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076" y="2072625"/>
            <a:ext cx="4413887" cy="331041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DF601CB-7173-4C9A-B6CB-4E21945E996B}"/>
              </a:ext>
            </a:extLst>
          </p:cNvPr>
          <p:cNvSpPr txBox="1"/>
          <p:nvPr/>
        </p:nvSpPr>
        <p:spPr>
          <a:xfrm>
            <a:off x="1074818" y="2108735"/>
            <a:ext cx="645628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指出：“五月节，谓有芒之种谷可稼种矣。”芒种分为三候：“一候螳螂生；二候鹏始鸣；三候反舌无声。”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4042F62-DABB-40F3-A647-321D2FF303B7}"/>
              </a:ext>
            </a:extLst>
          </p:cNvPr>
          <p:cNvSpPr txBox="1"/>
          <p:nvPr/>
        </p:nvSpPr>
        <p:spPr>
          <a:xfrm>
            <a:off x="1074818" y="3461345"/>
            <a:ext cx="60572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在这一节气中，螳螂在深秋产的卵因感受到阴气初生而破壳生出小螳螂；喜阴的伯劳鸟开始在枝头出现，并且感阴而鸣；与此相反，能够学习其他鸟鸣叫的反舌鸟，却因感应到了阴气的出现而停止了鸣叫。</a:t>
            </a:r>
          </a:p>
        </p:txBody>
      </p:sp>
    </p:spTree>
    <p:extLst>
      <p:ext uri="{BB962C8B-B14F-4D97-AF65-F5344CB8AC3E}">
        <p14:creationId xmlns:p14="http://schemas.microsoft.com/office/powerpoint/2010/main" val="1876560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4FDEF04-9F5F-4A9B-839A-ADC3F68434A7}"/>
              </a:ext>
            </a:extLst>
          </p:cNvPr>
          <p:cNvSpPr txBox="1"/>
          <p:nvPr/>
        </p:nvSpPr>
        <p:spPr>
          <a:xfrm>
            <a:off x="4707473" y="2547621"/>
            <a:ext cx="6533147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</a:t>
            </a:r>
            <a:r>
              <a:rPr lang="en-US" altLang="zh-CN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上声</a:t>
            </a:r>
            <a:r>
              <a:rPr lang="en-US" altLang="zh-CN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，五月节。谓有芒之种谷可稼种</a:t>
            </a:r>
            <a:r>
              <a:rPr lang="en-US" altLang="zh-CN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去声</a:t>
            </a:r>
            <a:r>
              <a:rPr lang="en-US" altLang="zh-CN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矣。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32F6077-463E-477D-A08D-7EA5BA081841}"/>
              </a:ext>
            </a:extLst>
          </p:cNvPr>
          <p:cNvSpPr txBox="1"/>
          <p:nvPr/>
        </p:nvSpPr>
        <p:spPr>
          <a:xfrm>
            <a:off x="4707473" y="3226457"/>
            <a:ext cx="65331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螳螂生。螳螂，草虫也，饮风食露，感一阴之气而生，能捕蝉而食，故又名杀虫；曰天马，言其飞捷如马也；曰斧虫，以前二足如斧也，尚名不一，各随其地而称之。深秋生子于林木闲，一壳百子，至此时则破壳而出，药中桑螵蛸是也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10D4CEF-4C4D-48A8-92FE-AEBA5E4C4C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44" y="1536701"/>
            <a:ext cx="4444786" cy="444478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79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88DE30D9-6C0E-4921-BC1E-293F86D3F18C}"/>
              </a:ext>
            </a:extLst>
          </p:cNvPr>
          <p:cNvSpPr txBox="1"/>
          <p:nvPr/>
        </p:nvSpPr>
        <p:spPr>
          <a:xfrm>
            <a:off x="4970451" y="1664402"/>
            <a:ext cx="597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有关芒种的谚语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52B829D-BDB3-4D65-B916-F6449E0B2E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27" y="838200"/>
            <a:ext cx="5436426" cy="543642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80B06BF-6311-4B94-ABE2-198CC78F5266}"/>
              </a:ext>
            </a:extLst>
          </p:cNvPr>
          <p:cNvSpPr txBox="1"/>
          <p:nvPr/>
        </p:nvSpPr>
        <p:spPr>
          <a:xfrm>
            <a:off x="5097838" y="2540730"/>
            <a:ext cx="5381667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芒种忙，麦上场。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A862D45-346F-4FB2-8138-3D4CDC93D357}"/>
              </a:ext>
            </a:extLst>
          </p:cNvPr>
          <p:cNvSpPr txBox="1"/>
          <p:nvPr/>
        </p:nvSpPr>
        <p:spPr>
          <a:xfrm>
            <a:off x="5097838" y="3158172"/>
            <a:ext cx="5381667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芒种芒种，连收带种。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F9A7BDF-9302-4E85-A695-D40E0D1D99AF}"/>
              </a:ext>
            </a:extLst>
          </p:cNvPr>
          <p:cNvSpPr txBox="1"/>
          <p:nvPr/>
        </p:nvSpPr>
        <p:spPr>
          <a:xfrm>
            <a:off x="5097838" y="3775614"/>
            <a:ext cx="5381667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芒种不种高山谷，过了芒种谷不熟。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0B848E0-5ED6-4BFF-9F66-6E689A218B25}"/>
              </a:ext>
            </a:extLst>
          </p:cNvPr>
          <p:cNvSpPr txBox="1"/>
          <p:nvPr/>
        </p:nvSpPr>
        <p:spPr>
          <a:xfrm>
            <a:off x="5097838" y="4393056"/>
            <a:ext cx="5381667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端阳好插秧（晚稻），家家谷满仓。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EFA0AA3-E90E-469A-B0EC-8F0F71CB1228}"/>
              </a:ext>
            </a:extLst>
          </p:cNvPr>
          <p:cNvSpPr txBox="1"/>
          <p:nvPr/>
        </p:nvSpPr>
        <p:spPr>
          <a:xfrm>
            <a:off x="5097838" y="5010499"/>
            <a:ext cx="5975688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芒种打火（掌灯）夜插秧，抢好火色多打粮。</a:t>
            </a:r>
          </a:p>
        </p:txBody>
      </p:sp>
    </p:spTree>
    <p:extLst>
      <p:ext uri="{BB962C8B-B14F-4D97-AF65-F5344CB8AC3E}">
        <p14:creationId xmlns:p14="http://schemas.microsoft.com/office/powerpoint/2010/main" val="10790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A0AE9B1-D347-4401-B1A0-811FF6AE1CA0}"/>
              </a:ext>
            </a:extLst>
          </p:cNvPr>
          <p:cNvSpPr txBox="1"/>
          <p:nvPr/>
        </p:nvSpPr>
        <p:spPr>
          <a:xfrm>
            <a:off x="826312" y="3574110"/>
            <a:ext cx="665167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时雨及芒种，四野皆插秧。家家麦饭美，处处菱歌长。</a:t>
            </a:r>
            <a:endParaRPr lang="en-US" altLang="zh-CN" sz="16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老我成惰农，永日付竹床。衰发短不栉，爱此一雨凉。</a:t>
            </a:r>
            <a:endParaRPr lang="en-US" altLang="zh-CN" sz="16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庭木集奇声，架藤发幽香。莺衣湿不去，劝我持一觞。</a:t>
            </a:r>
            <a:endParaRPr lang="en-US" altLang="zh-CN" sz="16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即今幸无事，际海皆农桑；野老固不穷，击壤歌虞唐。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E889C54-5318-4799-840C-0D664970D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1330" y="1739900"/>
            <a:ext cx="4297404" cy="408253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427135C-E810-46A6-A682-BA37ED7F1014}"/>
              </a:ext>
            </a:extLst>
          </p:cNvPr>
          <p:cNvSpPr txBox="1"/>
          <p:nvPr/>
        </p:nvSpPr>
        <p:spPr>
          <a:xfrm>
            <a:off x="1898060" y="1970852"/>
            <a:ext cx="357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pc="6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《</a:t>
            </a:r>
            <a:r>
              <a:rPr lang="zh-CN" altLang="en-US" sz="4000" spc="6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时雨</a:t>
            </a:r>
            <a:r>
              <a:rPr lang="en-US" altLang="zh-CN" sz="4000" spc="6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》</a:t>
            </a:r>
            <a:endParaRPr lang="zh-CN" altLang="en-US" sz="4000" spc="600" dirty="0">
              <a:solidFill>
                <a:srgbClr val="8C2E09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8344031-1CC0-4E51-97F7-BB75843AD08B}"/>
              </a:ext>
            </a:extLst>
          </p:cNvPr>
          <p:cNvSpPr txBox="1"/>
          <p:nvPr/>
        </p:nvSpPr>
        <p:spPr>
          <a:xfrm>
            <a:off x="4617431" y="2684411"/>
            <a:ext cx="199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宋 </a:t>
            </a:r>
            <a:r>
              <a:rPr lang="en-US" altLang="zh-CN" sz="2400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陆游</a:t>
            </a:r>
          </a:p>
        </p:txBody>
      </p:sp>
    </p:spTree>
    <p:extLst>
      <p:ext uri="{BB962C8B-B14F-4D97-AF65-F5344CB8AC3E}">
        <p14:creationId xmlns:p14="http://schemas.microsoft.com/office/powerpoint/2010/main" val="177193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C225169-5C83-4B00-A192-649D34EC9DE9}"/>
              </a:ext>
            </a:extLst>
          </p:cNvPr>
          <p:cNvSpPr txBox="1"/>
          <p:nvPr/>
        </p:nvSpPr>
        <p:spPr>
          <a:xfrm>
            <a:off x="4633604" y="753320"/>
            <a:ext cx="2854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8000" spc="300" dirty="0">
              <a:solidFill>
                <a:srgbClr val="8C2E09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73A6315-2930-4A52-B495-7E795D25D2E2}"/>
              </a:ext>
            </a:extLst>
          </p:cNvPr>
          <p:cNvSpPr txBox="1"/>
          <p:nvPr/>
        </p:nvSpPr>
        <p:spPr>
          <a:xfrm>
            <a:off x="2959707" y="2982679"/>
            <a:ext cx="37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节气简介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6C6EB18-EB40-4BEF-A517-45530E4B08E3}"/>
              </a:ext>
            </a:extLst>
          </p:cNvPr>
          <p:cNvSpPr txBox="1"/>
          <p:nvPr/>
        </p:nvSpPr>
        <p:spPr>
          <a:xfrm>
            <a:off x="2959707" y="4352789"/>
            <a:ext cx="37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芒种民俗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14488E81-8442-4CEA-95D8-4956581894F8}"/>
              </a:ext>
            </a:extLst>
          </p:cNvPr>
          <p:cNvSpPr/>
          <p:nvPr/>
        </p:nvSpPr>
        <p:spPr>
          <a:xfrm>
            <a:off x="2000745" y="2950138"/>
            <a:ext cx="678872" cy="678872"/>
          </a:xfrm>
          <a:prstGeom prst="roundRect">
            <a:avLst>
              <a:gd name="adj" fmla="val 35154"/>
            </a:avLst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3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600" spc="3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E3B11FF1-BCE4-4FCA-9937-1B5AE1A9395D}"/>
              </a:ext>
            </a:extLst>
          </p:cNvPr>
          <p:cNvSpPr/>
          <p:nvPr/>
        </p:nvSpPr>
        <p:spPr>
          <a:xfrm>
            <a:off x="2000745" y="4320248"/>
            <a:ext cx="678872" cy="678872"/>
          </a:xfrm>
          <a:prstGeom prst="roundRect">
            <a:avLst>
              <a:gd name="adj" fmla="val 35154"/>
            </a:avLst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3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600" spc="3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39539F7-7040-46D5-B2E0-F069BE4EFE02}"/>
              </a:ext>
            </a:extLst>
          </p:cNvPr>
          <p:cNvSpPr txBox="1"/>
          <p:nvPr/>
        </p:nvSpPr>
        <p:spPr>
          <a:xfrm>
            <a:off x="7631687" y="2982679"/>
            <a:ext cx="37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912892A-8784-4E7E-A1B4-B0E81D2539DD}"/>
              </a:ext>
            </a:extLst>
          </p:cNvPr>
          <p:cNvSpPr txBox="1"/>
          <p:nvPr/>
        </p:nvSpPr>
        <p:spPr>
          <a:xfrm>
            <a:off x="7631687" y="4352789"/>
            <a:ext cx="37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节气文化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0FA23B9B-6488-46C6-B269-C0AD9D808E66}"/>
              </a:ext>
            </a:extLst>
          </p:cNvPr>
          <p:cNvSpPr/>
          <p:nvPr/>
        </p:nvSpPr>
        <p:spPr>
          <a:xfrm>
            <a:off x="6672725" y="2950138"/>
            <a:ext cx="678872" cy="678872"/>
          </a:xfrm>
          <a:prstGeom prst="roundRect">
            <a:avLst>
              <a:gd name="adj" fmla="val 35154"/>
            </a:avLst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3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600" spc="3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97B7E5FC-A819-40D6-A80E-E53F8148A44D}"/>
              </a:ext>
            </a:extLst>
          </p:cNvPr>
          <p:cNvSpPr/>
          <p:nvPr/>
        </p:nvSpPr>
        <p:spPr>
          <a:xfrm>
            <a:off x="6672725" y="4320248"/>
            <a:ext cx="678872" cy="678872"/>
          </a:xfrm>
          <a:prstGeom prst="roundRect">
            <a:avLst>
              <a:gd name="adj" fmla="val 35154"/>
            </a:avLst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3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600" spc="3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2167" y="1447060"/>
            <a:ext cx="1597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9EB"/>
                </a:solidFill>
              </a:rPr>
              <a:t>https://www.ypppt.com/</a:t>
            </a:r>
            <a:endParaRPr lang="zh-CN" altLang="en-US" sz="900" dirty="0">
              <a:solidFill>
                <a:srgbClr val="FFF9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58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C34161B-77A6-48F6-B0AF-D93EF7904C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54" y="1092200"/>
            <a:ext cx="5486144" cy="548614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309DA15-ED6E-4833-89C2-75280D4E4CCF}"/>
              </a:ext>
            </a:extLst>
          </p:cNvPr>
          <p:cNvSpPr txBox="1"/>
          <p:nvPr/>
        </p:nvSpPr>
        <p:spPr>
          <a:xfrm>
            <a:off x="8968879" y="1364670"/>
            <a:ext cx="24661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8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芒种</a:t>
            </a:r>
            <a:endParaRPr lang="zh-CN" altLang="en-US" sz="7200" dirty="0">
              <a:solidFill>
                <a:srgbClr val="8C2E09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D905380-5D90-4738-8406-AB4150F74EFA}"/>
              </a:ext>
            </a:extLst>
          </p:cNvPr>
          <p:cNvSpPr txBox="1"/>
          <p:nvPr/>
        </p:nvSpPr>
        <p:spPr>
          <a:xfrm>
            <a:off x="4480006" y="1835865"/>
            <a:ext cx="399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二十四节气</a:t>
            </a:r>
            <a:endParaRPr lang="zh-CN" altLang="en-US" sz="66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62F75E01-A8E1-46B9-8A4C-6D2568110567}"/>
              </a:ext>
            </a:extLst>
          </p:cNvPr>
          <p:cNvSpPr/>
          <p:nvPr/>
        </p:nvSpPr>
        <p:spPr>
          <a:xfrm>
            <a:off x="8497824" y="2105891"/>
            <a:ext cx="290946" cy="290946"/>
          </a:xfrm>
          <a:prstGeom prst="ellipse">
            <a:avLst/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B0B1E37-8E0C-4770-945A-F936899B3E8E}"/>
              </a:ext>
            </a:extLst>
          </p:cNvPr>
          <p:cNvSpPr txBox="1"/>
          <p:nvPr/>
        </p:nvSpPr>
        <p:spPr>
          <a:xfrm>
            <a:off x="5528335" y="3179618"/>
            <a:ext cx="5680364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芒种，二十四节气中的第九个节气，夏季的第三个节气，是干支历午月的起始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402E0F24-831A-4BA3-B2F6-C4FC615FDA77}"/>
              </a:ext>
            </a:extLst>
          </p:cNvPr>
          <p:cNvSpPr txBox="1"/>
          <p:nvPr/>
        </p:nvSpPr>
        <p:spPr>
          <a:xfrm>
            <a:off x="6290335" y="4761012"/>
            <a:ext cx="491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spc="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微软雅黑" panose="020B0503020204020204" pitchFamily="34" charset="-122"/>
                <a:cs typeface="+mn-ea"/>
                <a:sym typeface="+mn-lt"/>
              </a:rPr>
              <a:t>老</a:t>
            </a:r>
            <a:r>
              <a:rPr lang="zh-CN" altLang="en-US" sz="2000" spc="600" dirty="0">
                <a:solidFill>
                  <a:prstClr val="black">
                    <a:lumMod val="85000"/>
                    <a:lumOff val="15000"/>
                  </a:prstClr>
                </a:solidFill>
                <a:ea typeface="微软雅黑" panose="020B0503020204020204" pitchFamily="34" charset="-122"/>
                <a:cs typeface="+mn-ea"/>
                <a:sym typeface="+mn-lt"/>
              </a:rPr>
              <a:t>师</a:t>
            </a:r>
            <a:r>
              <a:rPr lang="zh-CN" altLang="en-US" sz="2000" spc="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2000" spc="600" dirty="0">
                <a:solidFill>
                  <a:prstClr val="black">
                    <a:lumMod val="85000"/>
                    <a:lumOff val="15000"/>
                  </a:prstClr>
                </a:solidFill>
                <a:ea typeface="微软雅黑" panose="020B0503020204020204" pitchFamily="34" charset="-122"/>
                <a:cs typeface="+mn-ea"/>
                <a:sym typeface="+mn-lt"/>
              </a:rPr>
              <a:t>优品</a:t>
            </a:r>
            <a:r>
              <a:rPr lang="en-US" altLang="zh-CN" sz="2000" spc="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endParaRPr lang="zh-CN" altLang="en-US" sz="2000" spc="600" dirty="0">
              <a:solidFill>
                <a:prstClr val="black">
                  <a:lumMod val="85000"/>
                  <a:lumOff val="15000"/>
                </a:prst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6C87A30-CF94-4CA9-A88F-7297073A30AE}"/>
              </a:ext>
            </a:extLst>
          </p:cNvPr>
          <p:cNvSpPr txBox="1"/>
          <p:nvPr/>
        </p:nvSpPr>
        <p:spPr>
          <a:xfrm>
            <a:off x="6290335" y="5300002"/>
            <a:ext cx="491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sym typeface="+mn-lt"/>
              </a:rPr>
              <a:t>时间：</a:t>
            </a:r>
            <a:r>
              <a: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+mn-lt"/>
              </a:rPr>
              <a:t>20XX.X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73133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68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C753F95-5AC7-4039-AA81-375F06AD17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950" y="1016000"/>
            <a:ext cx="5289154" cy="528915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0E96BFF-3339-4482-96C2-5594D94F487A}"/>
              </a:ext>
            </a:extLst>
          </p:cNvPr>
          <p:cNvSpPr txBox="1"/>
          <p:nvPr/>
        </p:nvSpPr>
        <p:spPr>
          <a:xfrm>
            <a:off x="5205548" y="3013048"/>
            <a:ext cx="445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节气简介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547B990-8906-4B3E-91D3-3FCEC3D6B6B2}"/>
              </a:ext>
            </a:extLst>
          </p:cNvPr>
          <p:cNvSpPr txBox="1"/>
          <p:nvPr/>
        </p:nvSpPr>
        <p:spPr>
          <a:xfrm>
            <a:off x="5350041" y="4339589"/>
            <a:ext cx="6059905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芒种，二十四节气中的第九个节气，夏季的第三个节气，是干支历午月的起始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5A45AB1-EA4A-40B4-88F7-7E7D3ECC7EB7}"/>
              </a:ext>
            </a:extLst>
          </p:cNvPr>
          <p:cNvSpPr txBox="1"/>
          <p:nvPr/>
        </p:nvSpPr>
        <p:spPr>
          <a:xfrm>
            <a:off x="5362073" y="2053045"/>
            <a:ext cx="318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      部分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175CCEB9-7DCE-4A65-A6A7-A263BC98E06F}"/>
              </a:ext>
            </a:extLst>
          </p:cNvPr>
          <p:cNvSpPr/>
          <p:nvPr/>
        </p:nvSpPr>
        <p:spPr>
          <a:xfrm>
            <a:off x="6258790" y="2138593"/>
            <a:ext cx="678872" cy="678872"/>
          </a:xfrm>
          <a:prstGeom prst="roundRect">
            <a:avLst>
              <a:gd name="adj" fmla="val 35154"/>
            </a:avLst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6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770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A4799BC-F31A-4D41-B91A-E5FAEE9A33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10" y="1633279"/>
            <a:ext cx="4358789" cy="4140849"/>
          </a:xfrm>
          <a:custGeom>
            <a:avLst/>
            <a:gdLst>
              <a:gd name="connsiteX0" fmla="*/ 370799 w 4358789"/>
              <a:gd name="connsiteY0" fmla="*/ 0 h 4798447"/>
              <a:gd name="connsiteX1" fmla="*/ 4358789 w 4358789"/>
              <a:gd name="connsiteY1" fmla="*/ 0 h 4798447"/>
              <a:gd name="connsiteX2" fmla="*/ 4358789 w 4358789"/>
              <a:gd name="connsiteY2" fmla="*/ 4798447 h 4798447"/>
              <a:gd name="connsiteX3" fmla="*/ 1556332 w 4358789"/>
              <a:gd name="connsiteY3" fmla="*/ 4798447 h 4798447"/>
              <a:gd name="connsiteX4" fmla="*/ 0 w 4358789"/>
              <a:gd name="connsiteY4" fmla="*/ 3242115 h 4798447"/>
              <a:gd name="connsiteX5" fmla="*/ 0 w 4358789"/>
              <a:gd name="connsiteY5" fmla="*/ 1006925 h 4798447"/>
              <a:gd name="connsiteX6" fmla="*/ 355391 w 4358789"/>
              <a:gd name="connsiteY6" fmla="*/ 16954 h 479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8789" h="4798447">
                <a:moveTo>
                  <a:pt x="370799" y="0"/>
                </a:moveTo>
                <a:lnTo>
                  <a:pt x="4358789" y="0"/>
                </a:lnTo>
                <a:lnTo>
                  <a:pt x="4358789" y="4798447"/>
                </a:lnTo>
                <a:lnTo>
                  <a:pt x="1556332" y="4798447"/>
                </a:lnTo>
                <a:cubicBezTo>
                  <a:pt x="696794" y="4798447"/>
                  <a:pt x="0" y="4101653"/>
                  <a:pt x="0" y="3242115"/>
                </a:cubicBezTo>
                <a:lnTo>
                  <a:pt x="0" y="1006925"/>
                </a:lnTo>
                <a:cubicBezTo>
                  <a:pt x="0" y="630877"/>
                  <a:pt x="133371" y="285980"/>
                  <a:pt x="355391" y="16954"/>
                </a:cubicBezTo>
                <a:close/>
              </a:path>
            </a:pathLst>
          </a:cu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898E9E9-18F3-420D-B48A-54B9B9C63E5B}"/>
              </a:ext>
            </a:extLst>
          </p:cNvPr>
          <p:cNvSpPr txBox="1"/>
          <p:nvPr/>
        </p:nvSpPr>
        <p:spPr>
          <a:xfrm>
            <a:off x="4919898" y="1714699"/>
            <a:ext cx="6252412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	 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是二十四节气中的第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个节气，干支历午月的起始。此时北斗星斗柄指向巳位（正南偏东），太阳到达黄经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度。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8B04DE4-6A78-42C4-80D5-CB08BD3D36BF}"/>
              </a:ext>
            </a:extLst>
          </p:cNvPr>
          <p:cNvSpPr txBox="1"/>
          <p:nvPr/>
        </p:nvSpPr>
        <p:spPr>
          <a:xfrm>
            <a:off x="4858906" y="1489242"/>
            <a:ext cx="1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 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3AB1A16-E808-45C4-9EDC-EE2C7C09EA8E}"/>
              </a:ext>
            </a:extLst>
          </p:cNvPr>
          <p:cNvSpPr txBox="1"/>
          <p:nvPr/>
        </p:nvSpPr>
        <p:spPr>
          <a:xfrm>
            <a:off x="4858906" y="3069148"/>
            <a:ext cx="266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节气简介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EA7E938-5D8D-445E-9D64-43E57E7114B0}"/>
              </a:ext>
            </a:extLst>
          </p:cNvPr>
          <p:cNvSpPr txBox="1"/>
          <p:nvPr/>
        </p:nvSpPr>
        <p:spPr>
          <a:xfrm>
            <a:off x="4919899" y="3822234"/>
            <a:ext cx="4580022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所属季节：夏季。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57C139F-4DFE-4AD8-9CF9-3396E2AE312C}"/>
              </a:ext>
            </a:extLst>
          </p:cNvPr>
          <p:cNvSpPr txBox="1"/>
          <p:nvPr/>
        </p:nvSpPr>
        <p:spPr>
          <a:xfrm>
            <a:off x="4919899" y="4341561"/>
            <a:ext cx="4580022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气候特点：雨量充沛，气温显著升高。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8D7FF0E-8572-444D-B326-79E582A01428}"/>
              </a:ext>
            </a:extLst>
          </p:cNvPr>
          <p:cNvSpPr txBox="1"/>
          <p:nvPr/>
        </p:nvSpPr>
        <p:spPr>
          <a:xfrm>
            <a:off x="4919899" y="4860888"/>
            <a:ext cx="6493042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农事：水稻等农作物栽培。从芒种开始一直到大暑，都是一年中万物狂长的旺季。</a:t>
            </a:r>
          </a:p>
        </p:txBody>
      </p:sp>
    </p:spTree>
    <p:extLst>
      <p:ext uri="{BB962C8B-B14F-4D97-AF65-F5344CB8AC3E}">
        <p14:creationId xmlns:p14="http://schemas.microsoft.com/office/powerpoint/2010/main" val="261250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0EEE983-D517-4740-9F28-1153F56CA8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039" y="1945072"/>
            <a:ext cx="3988602" cy="3988602"/>
          </a:xfrm>
          <a:prstGeom prst="rect">
            <a:avLst/>
          </a:prstGeom>
          <a:effectLst/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B01F054-0554-4EB9-8CB0-8B1D7FDD2543}"/>
              </a:ext>
            </a:extLst>
          </p:cNvPr>
          <p:cNvSpPr txBox="1"/>
          <p:nvPr/>
        </p:nvSpPr>
        <p:spPr>
          <a:xfrm>
            <a:off x="1074819" y="1594399"/>
            <a:ext cx="9837822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芒种时节气温显著升高，雨量充沛，是适宜晚稻等谷类作物耕播的节令，它是古代农耕文化对于节令的反映。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9781A83-4B6C-43D1-82AA-0A926213FCC0}"/>
              </a:ext>
            </a:extLst>
          </p:cNvPr>
          <p:cNvSpPr txBox="1"/>
          <p:nvPr/>
        </p:nvSpPr>
        <p:spPr>
          <a:xfrm>
            <a:off x="1074819" y="3185833"/>
            <a:ext cx="53817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一词，现存文字记载最早见于两汉时期的著作</a:t>
            </a:r>
            <a:r>
              <a:rPr lang="en-US" altLang="zh-CN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周礼</a:t>
            </a:r>
            <a:r>
              <a:rPr lang="en-US" altLang="zh-CN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：“泽草所生，种之芒种。”东汉郑玄释义曰：”泽草之所生，其地可种芒种，芒种，稻麦也。“芒种时节，正是南方养稻与北方收麦之时。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5679CAF-BB8F-4001-84C3-E794B698D5B0}"/>
              </a:ext>
            </a:extLst>
          </p:cNvPr>
          <p:cNvSpPr txBox="1"/>
          <p:nvPr/>
        </p:nvSpPr>
        <p:spPr>
          <a:xfrm>
            <a:off x="1026690" y="2576536"/>
            <a:ext cx="1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 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3" y="662043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FF1D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rgbClr val="FFF1D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rgbClr val="FFF1D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rgbClr val="FFF1D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FFF1D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FFF1D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rgbClr val="FFF1D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rgbClr val="FFF1D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3382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414DD75-4F0D-4518-B9C5-529795D38E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470" y="1035223"/>
            <a:ext cx="5039530" cy="4787554"/>
          </a:xfrm>
          <a:prstGeom prst="rect">
            <a:avLst/>
          </a:prstGeom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83446C9-0B4C-4B16-8BED-55FC4781F5BB}"/>
              </a:ext>
            </a:extLst>
          </p:cNvPr>
          <p:cNvSpPr txBox="1"/>
          <p:nvPr/>
        </p:nvSpPr>
        <p:spPr>
          <a:xfrm>
            <a:off x="1074819" y="2834378"/>
            <a:ext cx="5618081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芒种到来也预示着农民开始了忙碌的田间耕播生活。吴澄</a:t>
            </a:r>
            <a:r>
              <a:rPr lang="en-US" altLang="zh-CN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月令七十二侯集解</a:t>
            </a:r>
            <a:r>
              <a:rPr lang="en-US" altLang="zh-CN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：“五月节，谓有芒之种谷可稼种矣。”芒种的字面意思是“有芒的稻谷类作物可以播种”。亦有对此解释为“有芒的麦子快收，有芒的稻子可种”。添加了麦子收获；既涉及播种，也涉及收获。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A9022F7-38AA-47E6-BB22-1379223433B8}"/>
              </a:ext>
            </a:extLst>
          </p:cNvPr>
          <p:cNvSpPr txBox="1"/>
          <p:nvPr/>
        </p:nvSpPr>
        <p:spPr>
          <a:xfrm>
            <a:off x="1038723" y="1844876"/>
            <a:ext cx="597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二十四节气之芒种</a:t>
            </a:r>
          </a:p>
        </p:txBody>
      </p:sp>
    </p:spTree>
    <p:extLst>
      <p:ext uri="{BB962C8B-B14F-4D97-AF65-F5344CB8AC3E}">
        <p14:creationId xmlns:p14="http://schemas.microsoft.com/office/powerpoint/2010/main" val="151106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BBA3227A-E613-4B20-A956-67FE6ADD2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950" y="1016000"/>
            <a:ext cx="5289154" cy="528915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540D8DD-77CB-4A89-825A-F3E939B7699A}"/>
              </a:ext>
            </a:extLst>
          </p:cNvPr>
          <p:cNvSpPr txBox="1"/>
          <p:nvPr/>
        </p:nvSpPr>
        <p:spPr>
          <a:xfrm>
            <a:off x="5205548" y="3013048"/>
            <a:ext cx="445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气候特征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1E54E9A6-87B7-401C-AB70-35DAA288A322}"/>
              </a:ext>
            </a:extLst>
          </p:cNvPr>
          <p:cNvSpPr txBox="1"/>
          <p:nvPr/>
        </p:nvSpPr>
        <p:spPr>
          <a:xfrm>
            <a:off x="5350041" y="4339589"/>
            <a:ext cx="6059905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芒种，二十四节气中的第九个节气，夏季的第三个节气，是干支历午月的起始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1FC6D1C-B2AE-4BFA-8660-3EBACB24561C}"/>
              </a:ext>
            </a:extLst>
          </p:cNvPr>
          <p:cNvSpPr txBox="1"/>
          <p:nvPr/>
        </p:nvSpPr>
        <p:spPr>
          <a:xfrm>
            <a:off x="5362073" y="2053045"/>
            <a:ext cx="318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      部分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E79A9C27-03B5-447F-A545-6973B251CCB7}"/>
              </a:ext>
            </a:extLst>
          </p:cNvPr>
          <p:cNvSpPr/>
          <p:nvPr/>
        </p:nvSpPr>
        <p:spPr>
          <a:xfrm>
            <a:off x="6258790" y="2138593"/>
            <a:ext cx="678872" cy="678872"/>
          </a:xfrm>
          <a:prstGeom prst="roundRect">
            <a:avLst>
              <a:gd name="adj" fmla="val 35154"/>
            </a:avLst>
          </a:prstGeom>
          <a:solidFill>
            <a:srgbClr val="E5A526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6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71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B6B7297-514C-4439-B7FF-7111D439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601" y="266700"/>
            <a:ext cx="6324598" cy="63245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4DE8A48-EFDF-4718-AA5F-7BF896F2C7CC}"/>
              </a:ext>
            </a:extLst>
          </p:cNvPr>
          <p:cNvSpPr txBox="1"/>
          <p:nvPr/>
        </p:nvSpPr>
        <p:spPr>
          <a:xfrm>
            <a:off x="1348454" y="1790701"/>
            <a:ext cx="1785104" cy="37431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芒种节气作为种植农作物时机的分界点，是一个播种忙碌的节气，民间也称其为“忙种”。因过了这一节气，农作物的成活率就越来越低了。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98C3096-A8AA-458B-B8F8-4C4336D28D7B}"/>
              </a:ext>
            </a:extLst>
          </p:cNvPr>
          <p:cNvSpPr txBox="1"/>
          <p:nvPr/>
        </p:nvSpPr>
        <p:spPr>
          <a:xfrm>
            <a:off x="6327632" y="1790701"/>
            <a:ext cx="1785104" cy="37431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农谚“芒种忙，忙着种”说的就是这个道理。这个时节，正是南方养稻与北方收麦之时；南方地区人们忙着插秧播种，北方地区人们则忙着收麦。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A063832B-6796-4472-AA59-57F422CA0D88}"/>
              </a:ext>
            </a:extLst>
          </p:cNvPr>
          <p:cNvSpPr txBox="1"/>
          <p:nvPr/>
        </p:nvSpPr>
        <p:spPr>
          <a:xfrm>
            <a:off x="9352150" y="1790701"/>
            <a:ext cx="1465016" cy="37431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芒种的气候特征是气温显著升高、雨量充沛，这个时节适宜水稻播种。从芒种开始一直到大暑，都是一年中万物狂长的旺季。</a:t>
            </a:r>
          </a:p>
        </p:txBody>
      </p:sp>
    </p:spTree>
    <p:extLst>
      <p:ext uri="{BB962C8B-B14F-4D97-AF65-F5344CB8AC3E}">
        <p14:creationId xmlns:p14="http://schemas.microsoft.com/office/powerpoint/2010/main" val="117316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FD4FC10-F151-40EC-80D4-37163681E93A}"/>
              </a:ext>
            </a:extLst>
          </p:cNvPr>
          <p:cNvSpPr txBox="1"/>
          <p:nvPr/>
        </p:nvSpPr>
        <p:spPr>
          <a:xfrm>
            <a:off x="1074819" y="1847787"/>
            <a:ext cx="9837822" cy="7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芒种节气总雨量图芒种时节，雨量充沛，气温显著升高，降雨量充足而及时，谷类作物能茁壮成长。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1A3BEAB-BF55-4B77-B9C4-81900641374D}"/>
              </a:ext>
            </a:extLst>
          </p:cNvPr>
          <p:cNvSpPr txBox="1"/>
          <p:nvPr/>
        </p:nvSpPr>
        <p:spPr>
          <a:xfrm>
            <a:off x="1074819" y="2903654"/>
            <a:ext cx="597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芒种气候特征</a:t>
            </a:r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600" spc="300" dirty="0">
                <a:solidFill>
                  <a:srgbClr val="8C2E09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雨水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7B19D1D-FA92-4944-B1E5-CAA2DB1AF768}"/>
              </a:ext>
            </a:extLst>
          </p:cNvPr>
          <p:cNvSpPr txBox="1"/>
          <p:nvPr/>
        </p:nvSpPr>
        <p:spPr>
          <a:xfrm>
            <a:off x="1110915" y="3795002"/>
            <a:ext cx="59756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季风气候是我国气候的主要特点，夏季受来自海洋的暖湿气流的影响，我国多地高温潮湿多雨。受夏季风的影响，降水自东南沿海向西北内陆逐渐减少，且内陆全年降水量集中在夏季。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E26CD8A-6A75-4C87-AFC5-E55C118F4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293" y="2236515"/>
            <a:ext cx="4751734" cy="35637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81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no2mlf4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1471</Words>
  <Application>Microsoft Office PowerPoint</Application>
  <PresentationFormat>宽屏</PresentationFormat>
  <Paragraphs>93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>kan</cp:lastModifiedBy>
  <cp:revision>65</cp:revision>
  <dcterms:created xsi:type="dcterms:W3CDTF">2020-05-06T02:04:32Z</dcterms:created>
  <dcterms:modified xsi:type="dcterms:W3CDTF">2023-05-28T08:35:32Z</dcterms:modified>
</cp:coreProperties>
</file>