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  <p:sldId id="277" r:id="rId25"/>
    <p:sldId id="278" r:id="rId26"/>
    <p:sldId id="279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DDF4"/>
    <a:srgbClr val="E7D826"/>
    <a:srgbClr val="8C5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2E5AE-AC8F-44B5-8EAA-1F8A8E270A06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6847-06B2-4D32-81BF-4C3D7FEEFE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79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7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39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5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92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32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96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440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79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2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9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41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95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508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31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2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59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4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1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22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6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7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6847-06B2-4D32-81BF-4C3D7FEEFE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0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7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4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0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05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6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9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6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7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4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3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0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0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2309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6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5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0B3D-9C79-420E-81B8-0B88AC93941F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EE9F-1906-4513-9EE0-CAFC9178BB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8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4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511" y="3544441"/>
            <a:ext cx="5112770" cy="238230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2B8D51-6699-45B9-8708-2A938C8DC98A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837CCA-8D24-4A7B-9800-5ECD0EBD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70615A-F1BF-474F-A275-8EAED17A736F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B98804-875E-4919-B0BD-9B6A07FC1963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6F0F67-6299-4666-AA1C-1A8063BCC099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518212-4770-4AFC-807F-1955E96B4AD0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8CED28-4AA2-4234-8C26-2947D6D500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3487FB-AD84-497F-99C5-2B1837748E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芒种起源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Shape 90"/>
          <p:cNvSpPr txBox="1"/>
          <p:nvPr/>
        </p:nvSpPr>
        <p:spPr>
          <a:xfrm>
            <a:off x="831729" y="1759705"/>
            <a:ext cx="6197722" cy="46816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10000"/>
              </a:lnSpc>
              <a:buSzPct val="25000"/>
              <a:buNone/>
            </a:pPr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二十四节气起源于黄河流域。远在春秋时代，就定出仲春、仲夏、仲秋和仲冬等四个节气。以后不断地改进与完善，到秦汉年间，二十四节气已完全确立。</a:t>
            </a:r>
          </a:p>
          <a:p>
            <a:pPr lvl="0" indent="0" algn="just">
              <a:lnSpc>
                <a:spcPct val="110000"/>
              </a:lnSpc>
              <a:buSzPct val="25000"/>
              <a:buNone/>
            </a:pPr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公元前104年，由邓平等制定的《太初历》，正式把二十四节气订于历法，明确了二十四节气的天文位置。 太阳从黄经零度起，沿黄经每运行15度所经历的时日称为“一个节气”。每年运行360度，共经历24个节气，每月2个。其中，每月第一个节气为“节气”，每月的第二个节气为“中气”， “节气” 和“中气”交替出现，各历时15天，现在人们已经把“节气”和“中气”统称为“节气”。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248" y="1596765"/>
            <a:ext cx="4356202" cy="41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芒种起源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Shape 90"/>
          <p:cNvSpPr txBox="1"/>
          <p:nvPr/>
        </p:nvSpPr>
        <p:spPr>
          <a:xfrm>
            <a:off x="5533077" y="2221448"/>
            <a:ext cx="5630223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10000"/>
              </a:lnSpc>
              <a:buSzPct val="25000"/>
              <a:buNone/>
            </a:pPr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公元前104年，由邓平等制定的《太初历》，正式把二十四节气订于历法，明确了二十四节气的天文位置。 太阳从黄经零度起，沿黄经每运行15度所经历的时日称为“一个节气”。每年运行360度，共经历24个节气，每月2个。其中，每月第一个节气为“节气”，每月的第二个节气为“中气”， “节气” 和“中气”交替出现，各历时15天，现在人们已经把“节气”和“中气”统称为“节气”。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0247"/>
            <a:ext cx="5409124" cy="54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522" y="1156971"/>
            <a:ext cx="5039360" cy="503935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芒种起源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Shape 90"/>
          <p:cNvSpPr txBox="1"/>
          <p:nvPr/>
        </p:nvSpPr>
        <p:spPr>
          <a:xfrm>
            <a:off x="1176357" y="1945640"/>
            <a:ext cx="5257165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是表征麦类等有芒作物的成熟，是一个反映农业物候现象的节气。时至芒种，南方地区麦收季节已经过去，中稻、红苕移栽接近尾声。大部地区中稻进入返青阶段，秧苗嫩绿，一派生机。“东风染尽三千顷，折鹭飞来无处停”的诗句，生动的描绘了这时田野的秀丽景色。</a:t>
            </a:r>
          </a:p>
        </p:txBody>
      </p:sp>
    </p:spTree>
    <p:extLst>
      <p:ext uri="{BB962C8B-B14F-4D97-AF65-F5344CB8AC3E}">
        <p14:creationId xmlns:p14="http://schemas.microsoft.com/office/powerpoint/2010/main" val="22554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81D160-1336-408E-BC3A-02DB0AFC5645}"/>
              </a:ext>
            </a:extLst>
          </p:cNvPr>
          <p:cNvSpPr txBox="1"/>
          <p:nvPr/>
        </p:nvSpPr>
        <p:spPr>
          <a:xfrm>
            <a:off x="6038021" y="3539713"/>
            <a:ext cx="470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芒种习俗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1281E3-ACCE-47B6-AD12-AE458F79E8B1}"/>
              </a:ext>
            </a:extLst>
          </p:cNvPr>
          <p:cNvSpPr txBox="1"/>
          <p:nvPr/>
        </p:nvSpPr>
        <p:spPr>
          <a:xfrm>
            <a:off x="6571488" y="2505670"/>
            <a:ext cx="36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79A749-1789-42F0-A002-A04957949339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866EF8-E1FB-4D28-B380-6AC8E5AD1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29ED05-45E9-4840-A809-B26F4694551D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1990F1-7FD9-4CFF-9F59-933330F0D767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AADC99-28BE-46DC-8BA2-5BB2764CE463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514D6F-E8BC-4FBD-9078-259C78EBDB1C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340C31-9058-4652-B44C-1B009E7F2B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95B002-F42B-4084-8BB8-85AEC3035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F9E620-B21B-4498-96CB-1B4C49CEF5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芒种习俗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80" y="1638300"/>
            <a:ext cx="4738370" cy="473837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hape 90"/>
          <p:cNvSpPr txBox="1"/>
          <p:nvPr/>
        </p:nvSpPr>
        <p:spPr>
          <a:xfrm>
            <a:off x="5672455" y="1945640"/>
            <a:ext cx="5257165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煮梅民俗</a:t>
            </a:r>
            <a:endParaRPr lang="zh-CN" altLang="en-US" sz="17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南方，每年五、六月是梅子成熟的季节，三国时有“青梅煮酒论英雄”的典故。青梅含有多种天然优质有机酸和丰富的矿物质，具有净血、整肠、降血脂、消除疲劳、美容、调节酸碱平衡，增强人体免疫力等独特营养保健功能。但是，新鲜梅子大多味道酸涩，难以直接入口，需加工后方可食用，这种加工过程便是煮梅。</a:t>
            </a:r>
          </a:p>
        </p:txBody>
      </p:sp>
    </p:spTree>
    <p:extLst>
      <p:ext uri="{BB962C8B-B14F-4D97-AF65-F5344CB8AC3E}">
        <p14:creationId xmlns:p14="http://schemas.microsoft.com/office/powerpoint/2010/main" val="31114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芒种习俗</a:t>
              </a:r>
            </a:p>
          </p:txBody>
        </p:sp>
      </p:grpSp>
      <p:sp>
        <p:nvSpPr>
          <p:cNvPr id="10" name="Shape 90"/>
          <p:cNvSpPr txBox="1"/>
          <p:nvPr/>
        </p:nvSpPr>
        <p:spPr>
          <a:xfrm>
            <a:off x="1245146" y="2254885"/>
            <a:ext cx="5257165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送花神民俗</a:t>
            </a:r>
            <a:endParaRPr lang="zh-CN" altLang="en-US" sz="17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农历二月二花朝节上迎花神。芒种已近五月间，百花开始凋残、零落，民间多在芒种日举行祭祀花神仪式，饯送花神归位，同时表达对花神的感激之情，盼望来年再次相会。此俗今已不存，但著名小说家曹雪芹的《红楼梦》提及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202" y="2319519"/>
            <a:ext cx="4255645" cy="28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芒种习俗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54" y="1847851"/>
            <a:ext cx="5127180" cy="384538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Shape 90"/>
          <p:cNvSpPr txBox="1"/>
          <p:nvPr/>
        </p:nvSpPr>
        <p:spPr>
          <a:xfrm>
            <a:off x="6096000" y="2287181"/>
            <a:ext cx="5257165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25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打泥巴仗</a:t>
            </a:r>
            <a:endParaRPr lang="zh-CN" altLang="en-US" sz="17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贵州东南部一带的侗族青年男女，每年芒种前后都要举办打泥巴仗节。当天，新婚夫妇由要好的男女青年陪同，集体插秧，边插秧边打闹，互扔泥巴。活动结束，检查战果，身上泥巴最多的，就是最受欢迎的人。</a:t>
            </a:r>
          </a:p>
        </p:txBody>
      </p:sp>
    </p:spTree>
    <p:extLst>
      <p:ext uri="{BB962C8B-B14F-4D97-AF65-F5344CB8AC3E}">
        <p14:creationId xmlns:p14="http://schemas.microsoft.com/office/powerpoint/2010/main" val="28651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芒种习俗</a:t>
              </a:r>
            </a:p>
          </p:txBody>
        </p:sp>
      </p:grpSp>
      <p:sp>
        <p:nvSpPr>
          <p:cNvPr id="10" name="Shape 90"/>
          <p:cNvSpPr txBox="1"/>
          <p:nvPr/>
        </p:nvSpPr>
        <p:spPr>
          <a:xfrm>
            <a:off x="1245146" y="1985934"/>
            <a:ext cx="5257165" cy="3291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30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开犁节</a:t>
            </a:r>
            <a:endParaRPr lang="zh-CN" altLang="en-US" sz="17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indent="0" algn="just">
              <a:lnSpc>
                <a:spcPct val="13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浙江省云和县有“开犁节”，在农历二十四节气的芒种节那天举办。</a:t>
            </a:r>
          </a:p>
          <a:p>
            <a:pPr lvl="0" indent="0" algn="just">
              <a:lnSpc>
                <a:spcPct val="13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在云和梅源一带流传着这样的传说：牛是天庭的司草官，因为同情人间饥荒，偷偷播下草籽，但结果导致野草疯长拯救了牲畜，而农田被野草淹没使农人无法耕种，上天为了惩罚牛，指令其下凡犁田，直至今日。</a:t>
            </a:r>
          </a:p>
          <a:p>
            <a:pPr lvl="0" indent="0" algn="just">
              <a:lnSpc>
                <a:spcPct val="13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开犁是云和梅源一带山区农民启动春耕的时令体现，过去把“开犁节”叫做“牛大王节”。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258" y="1589363"/>
            <a:ext cx="4300042" cy="40850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0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芒种习俗</a:t>
              </a:r>
            </a:p>
          </p:txBody>
        </p:sp>
      </p:grpSp>
      <p:sp>
        <p:nvSpPr>
          <p:cNvPr id="7" name="Shape 90"/>
          <p:cNvSpPr txBox="1"/>
          <p:nvPr/>
        </p:nvSpPr>
        <p:spPr>
          <a:xfrm>
            <a:off x="5957570" y="2214301"/>
            <a:ext cx="5257165" cy="296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安苗习俗</a:t>
            </a:r>
            <a:endParaRPr lang="zh-CN" altLang="en-US" sz="17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indent="0" algn="just">
              <a:lnSpc>
                <a:spcPct val="150000"/>
              </a:lnSpc>
              <a:buSzPct val="25000"/>
              <a:buNone/>
            </a:pPr>
            <a:r>
              <a:rPr lang="zh-CN" altLang="en-US" sz="17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打泥巴仗习俗安苗系皖南的农事习俗活动，始于明初。每到芒种时节，种完水稻，为祈求秋天有个好收成，各地都要举行安苗祭祀活动。家家户户用新麦面蒸发包，把面捏成五谷六畜、瓜果蔬菜等形状，然后用蔬菜汁染上颜色，作为祭祀供品，祈求五谷丰登、村民平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85" y="1364671"/>
            <a:ext cx="4665980" cy="46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5FC647-97A1-43C8-9C62-D67FE7C70A2F}"/>
              </a:ext>
            </a:extLst>
          </p:cNvPr>
          <p:cNvSpPr txBox="1"/>
          <p:nvPr/>
        </p:nvSpPr>
        <p:spPr>
          <a:xfrm>
            <a:off x="6038021" y="3539713"/>
            <a:ext cx="470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芒种诗歌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E9F432-F1BB-42A4-B52C-BB6CB60B95EB}"/>
              </a:ext>
            </a:extLst>
          </p:cNvPr>
          <p:cNvSpPr txBox="1"/>
          <p:nvPr/>
        </p:nvSpPr>
        <p:spPr>
          <a:xfrm>
            <a:off x="6571488" y="2505670"/>
            <a:ext cx="36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04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BABFEA-6BC9-4331-B0AF-81A23ACF1C3B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037513-978B-4653-837E-FB7BAD52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CB15B2-F148-4FB6-B983-D5A93BCF70FE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E96A99-4C43-4559-80B4-39D85CCA6778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B2DE13-406B-4A76-B42A-6DBD905B6357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B488C2-DD26-4B0E-BDDD-9A1FAC8DC1E1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2A8A4B-29CB-49AA-B81B-B375C3766F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706E60-14CB-45E8-96ED-DA7B0669AA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A55F09-67A3-4D48-8B7D-9AA2E135F7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B41F20-45DC-4A04-9DAB-0734186F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7944"/>
            <a:ext cx="12192000" cy="387005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01" y="621542"/>
            <a:ext cx="3351670" cy="23664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4AFE1C-5AEE-44EB-AA5F-882469231FD0}"/>
              </a:ext>
            </a:extLst>
          </p:cNvPr>
          <p:cNvSpPr txBox="1"/>
          <p:nvPr/>
        </p:nvSpPr>
        <p:spPr>
          <a:xfrm>
            <a:off x="4416872" y="1326335"/>
            <a:ext cx="7242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spc="300" dirty="0">
                <a:cs typeface="+mn-ea"/>
                <a:sym typeface="+mn-lt"/>
              </a:rPr>
              <a:t>芒种是二十四节气之一，一般在</a:t>
            </a:r>
            <a:r>
              <a:rPr lang="en-US" altLang="zh-CN" sz="1600" spc="300" dirty="0">
                <a:cs typeface="+mn-ea"/>
                <a:sym typeface="+mn-lt"/>
              </a:rPr>
              <a:t>6</a:t>
            </a:r>
            <a:r>
              <a:rPr lang="zh-CN" altLang="en-US" sz="1600" spc="300" dirty="0">
                <a:cs typeface="+mn-ea"/>
                <a:sym typeface="+mn-lt"/>
              </a:rPr>
              <a:t>月</a:t>
            </a:r>
            <a:r>
              <a:rPr lang="en-US" altLang="zh-CN" sz="1600" spc="300" dirty="0">
                <a:cs typeface="+mn-ea"/>
                <a:sym typeface="+mn-lt"/>
              </a:rPr>
              <a:t>6</a:t>
            </a:r>
            <a:r>
              <a:rPr lang="zh-CN" altLang="en-US" sz="1600" spc="300" dirty="0">
                <a:cs typeface="+mn-ea"/>
                <a:sym typeface="+mn-lt"/>
              </a:rPr>
              <a:t>日前后，太阳到达黄经</a:t>
            </a:r>
            <a:r>
              <a:rPr lang="en-US" altLang="zh-CN" sz="1600" spc="300" dirty="0">
                <a:cs typeface="+mn-ea"/>
                <a:sym typeface="+mn-lt"/>
              </a:rPr>
              <a:t>75°</a:t>
            </a:r>
            <a:r>
              <a:rPr lang="zh-CN" altLang="en-US" sz="1600" spc="300" dirty="0">
                <a:cs typeface="+mn-ea"/>
                <a:sym typeface="+mn-lt"/>
              </a:rPr>
              <a:t>的时候。芒种字面的意思是“有芒的麦子快收，有芒的稻子可种”。</a:t>
            </a:r>
            <a:r>
              <a:rPr lang="en-US" altLang="zh-CN" sz="1600" spc="300" dirty="0">
                <a:cs typeface="+mn-ea"/>
                <a:sym typeface="+mn-lt"/>
              </a:rPr>
              <a:t>《</a:t>
            </a:r>
            <a:r>
              <a:rPr lang="zh-CN" altLang="en-US" sz="1600" spc="300" dirty="0">
                <a:cs typeface="+mn-ea"/>
                <a:sym typeface="+mn-lt"/>
              </a:rPr>
              <a:t>月令七十二侯集解</a:t>
            </a:r>
            <a:r>
              <a:rPr lang="en-US" altLang="zh-CN" sz="1600" spc="300" dirty="0">
                <a:cs typeface="+mn-ea"/>
                <a:sym typeface="+mn-lt"/>
              </a:rPr>
              <a:t>》</a:t>
            </a:r>
            <a:r>
              <a:rPr lang="zh-CN" altLang="en-US" sz="1600" spc="300" dirty="0">
                <a:cs typeface="+mn-ea"/>
                <a:sym typeface="+mn-lt"/>
              </a:rPr>
              <a:t>：“五月节，谓有芒之种谷可稼种矣。”此时中国长江中下游地区将进入多雨的黄梅时节。</a:t>
            </a:r>
            <a:endParaRPr lang="en-US" altLang="zh-CN" sz="1600" spc="3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spc="300" dirty="0">
                <a:cs typeface="+mn-ea"/>
                <a:sym typeface="+mn-lt"/>
              </a:rPr>
              <a:t>2016</a:t>
            </a:r>
            <a:r>
              <a:rPr lang="zh-CN" altLang="en-US" sz="1600" spc="300" dirty="0">
                <a:cs typeface="+mn-ea"/>
                <a:sym typeface="+mn-lt"/>
              </a:rPr>
              <a:t>年</a:t>
            </a:r>
            <a:r>
              <a:rPr lang="en-US" altLang="zh-CN" sz="1600" spc="300" dirty="0">
                <a:cs typeface="+mn-ea"/>
                <a:sym typeface="+mn-lt"/>
              </a:rPr>
              <a:t>11</a:t>
            </a:r>
            <a:r>
              <a:rPr lang="zh-CN" altLang="en-US" sz="1600" spc="300" dirty="0">
                <a:cs typeface="+mn-ea"/>
                <a:sym typeface="+mn-lt"/>
              </a:rPr>
              <a:t>月</a:t>
            </a:r>
            <a:r>
              <a:rPr lang="en-US" altLang="zh-CN" sz="1600" spc="300" dirty="0">
                <a:cs typeface="+mn-ea"/>
                <a:sym typeface="+mn-lt"/>
              </a:rPr>
              <a:t>30</a:t>
            </a:r>
            <a:r>
              <a:rPr lang="zh-CN" altLang="en-US" sz="1600" spc="300" dirty="0">
                <a:cs typeface="+mn-ea"/>
                <a:sym typeface="+mn-lt"/>
              </a:rPr>
              <a:t>日，中国“二十四节气”正式列入联合国非遗名录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84271" y="381740"/>
            <a:ext cx="1415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芒种诗歌</a:t>
              </a:r>
            </a:p>
          </p:txBody>
        </p:sp>
      </p:grpSp>
      <p:sp>
        <p:nvSpPr>
          <p:cNvPr id="5" name="Shape 90"/>
          <p:cNvSpPr txBox="1"/>
          <p:nvPr/>
        </p:nvSpPr>
        <p:spPr>
          <a:xfrm>
            <a:off x="5881370" y="2313678"/>
            <a:ext cx="5257165" cy="26495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ctr">
              <a:lnSpc>
                <a:spcPts val="4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《芒种节》</a:t>
            </a:r>
          </a:p>
          <a:p>
            <a:pPr lvl="0" indent="0" algn="ctr">
              <a:lnSpc>
                <a:spcPts val="4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芒种忙忙割，农家乐启镰。</a:t>
            </a:r>
          </a:p>
          <a:p>
            <a:pPr lvl="0" indent="0" algn="ctr">
              <a:lnSpc>
                <a:spcPts val="4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西风烘穗海，机械刈禾田。</a:t>
            </a:r>
          </a:p>
          <a:p>
            <a:pPr lvl="0" indent="0" algn="ctr">
              <a:lnSpc>
                <a:spcPts val="4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税赋千年免，粮仓万户填。</a:t>
            </a:r>
          </a:p>
          <a:p>
            <a:pPr lvl="0" indent="0" algn="ctr">
              <a:lnSpc>
                <a:spcPts val="4000"/>
              </a:lnSpc>
              <a:buSzPct val="25000"/>
              <a:buNone/>
            </a:pPr>
            <a:r>
              <a:rPr lang="zh-CN" altLang="en-US" sz="2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麦收秧稻插，秋囤再攀巅。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99" y="1371600"/>
            <a:ext cx="5028966" cy="50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芒种诗歌</a:t>
              </a:r>
            </a:p>
          </p:txBody>
        </p:sp>
      </p:grpSp>
      <p:sp>
        <p:nvSpPr>
          <p:cNvPr id="5" name="Shape 90"/>
          <p:cNvSpPr txBox="1"/>
          <p:nvPr/>
        </p:nvSpPr>
        <p:spPr>
          <a:xfrm>
            <a:off x="1176357" y="1494614"/>
            <a:ext cx="5257165" cy="47094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《时雨》  陆游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时雨及芒种，四野皆插秧。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家家麦饭美，处处菱歌长。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老我成惰农，永日付竹床。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衰发短不栉，爱此一雨凉。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庭木集奇声，架藤发幽香。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莺衣湿不去，劝我持一觞。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即今幸无事，际海皆农桑;</a:t>
            </a:r>
          </a:p>
          <a:p>
            <a:pPr algn="ctr">
              <a:lnSpc>
                <a:spcPts val="4000"/>
              </a:lnSpc>
              <a:buSzPct val="25000"/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野老固不穷，击壤歌虞唐。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512" y="1016418"/>
            <a:ext cx="5665808" cy="56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芒种诗歌</a:t>
              </a:r>
            </a:p>
          </p:txBody>
        </p:sp>
      </p:grpSp>
      <p:sp>
        <p:nvSpPr>
          <p:cNvPr id="7" name="Shape 90"/>
          <p:cNvSpPr txBox="1"/>
          <p:nvPr/>
        </p:nvSpPr>
        <p:spPr>
          <a:xfrm>
            <a:off x="5757545" y="2326639"/>
            <a:ext cx="5257165" cy="38648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《伊犁记事诗》洪亮吉</a:t>
            </a:r>
          </a:p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芒种才过雪不霁，伊犁河外草初肥。</a:t>
            </a:r>
          </a:p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生驹步步行难稳，恐有蛇从鼻观飞。</a:t>
            </a:r>
          </a:p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《梅雨七绝》 范成大</a:t>
            </a:r>
          </a:p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乙酉甲申雷雨惊，乘除却贺芒种晴。</a:t>
            </a:r>
          </a:p>
          <a:p>
            <a:pPr lvl="0" indent="0" algn="ctr">
              <a:lnSpc>
                <a:spcPct val="15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插秧先插蚤籼稻，少忍数旬蒸米成。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106588"/>
            <a:ext cx="5237544" cy="52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ADA89C-BF4A-4057-8EF3-D21B2B492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511" y="3544441"/>
            <a:ext cx="5112770" cy="238230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D4E082-BC9B-45BA-B2A8-BEE42F091A54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495E1D-BED8-47FE-875A-0136A504B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A6B92B-F329-4289-B3AA-E6A074183BE3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3E55CE-C3EB-4CAB-8B2F-A7D6C8A40521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240140-9AC4-477B-B50D-55ABAD853F7C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E5F864-1D14-4A9C-B811-BBECD54CE654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44B560-3314-415E-9D3F-75B406CFB7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26E5B4-8F7E-4532-9927-2773C319CB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D8A0F-201E-4286-ADF3-20B27C2A2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7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87643" y="1463157"/>
            <a:ext cx="6390030" cy="4792336"/>
            <a:chOff x="6530" y="1201"/>
            <a:chExt cx="12309" cy="9597"/>
          </a:xfrm>
          <a:effectLst>
            <a:outerShdw blurRad="342900" dist="762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图片 4" descr="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4" y="1448"/>
              <a:ext cx="10059" cy="84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0" y="1201"/>
              <a:ext cx="12309" cy="959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7336572" y="2128330"/>
            <a:ext cx="4281965" cy="629920"/>
            <a:chOff x="5527343" y="2374710"/>
            <a:chExt cx="4281965" cy="629920"/>
          </a:xfrm>
        </p:grpSpPr>
        <p:grpSp>
          <p:nvGrpSpPr>
            <p:cNvPr id="8" name="组合 7"/>
            <p:cNvGrpSpPr/>
            <p:nvPr/>
          </p:nvGrpSpPr>
          <p:grpSpPr>
            <a:xfrm>
              <a:off x="5527343" y="2374710"/>
              <a:ext cx="4281965" cy="629920"/>
              <a:chOff x="5213445" y="2552131"/>
              <a:chExt cx="4281965" cy="62992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213445" y="2567857"/>
                <a:ext cx="6142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986078" y="2552131"/>
                <a:ext cx="3509332" cy="62992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>
                <a:spAutoFit/>
              </a:bodyPr>
              <a:lstStyle/>
              <a:p>
                <a:pPr algn="l"/>
                <a:r>
                  <a:rPr lang="zh-CN" altLang="en-US" sz="35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节气常识</a:t>
                </a: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527343" y="2374710"/>
              <a:ext cx="600501" cy="6005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36572" y="3023580"/>
            <a:ext cx="4281965" cy="629920"/>
            <a:chOff x="5527343" y="2374710"/>
            <a:chExt cx="4281965" cy="629920"/>
          </a:xfrm>
        </p:grpSpPr>
        <p:grpSp>
          <p:nvGrpSpPr>
            <p:cNvPr id="13" name="组合 12"/>
            <p:cNvGrpSpPr/>
            <p:nvPr/>
          </p:nvGrpSpPr>
          <p:grpSpPr>
            <a:xfrm>
              <a:off x="5527343" y="2374710"/>
              <a:ext cx="4281965" cy="629920"/>
              <a:chOff x="5213445" y="2552131"/>
              <a:chExt cx="4281965" cy="62992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213445" y="2567857"/>
                <a:ext cx="600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986078" y="2552131"/>
                <a:ext cx="3509332" cy="62992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>
                <a:spAutoFit/>
              </a:bodyPr>
              <a:lstStyle/>
              <a:p>
                <a:pPr algn="l"/>
                <a:r>
                  <a:rPr lang="zh-CN" altLang="en-US" sz="35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芒种起源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527343" y="2374710"/>
              <a:ext cx="600501" cy="6005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36572" y="3918830"/>
            <a:ext cx="4281965" cy="629920"/>
            <a:chOff x="5527343" y="2374710"/>
            <a:chExt cx="4281965" cy="629920"/>
          </a:xfrm>
        </p:grpSpPr>
        <p:grpSp>
          <p:nvGrpSpPr>
            <p:cNvPr id="18" name="组合 17"/>
            <p:cNvGrpSpPr/>
            <p:nvPr/>
          </p:nvGrpSpPr>
          <p:grpSpPr>
            <a:xfrm>
              <a:off x="5527343" y="2374710"/>
              <a:ext cx="4281965" cy="629920"/>
              <a:chOff x="5213445" y="2552131"/>
              <a:chExt cx="4281965" cy="6299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213445" y="2567857"/>
                <a:ext cx="600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986078" y="2552131"/>
                <a:ext cx="3509332" cy="62992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>
                <a:spAutoFit/>
              </a:bodyPr>
              <a:lstStyle/>
              <a:p>
                <a:pPr algn="l"/>
                <a:r>
                  <a:rPr lang="zh-CN" altLang="en-US" sz="35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芒种习俗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527343" y="2374710"/>
              <a:ext cx="600501" cy="6005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36572" y="4814081"/>
            <a:ext cx="4281965" cy="629920"/>
            <a:chOff x="5527343" y="2374710"/>
            <a:chExt cx="4281965" cy="629920"/>
          </a:xfrm>
        </p:grpSpPr>
        <p:grpSp>
          <p:nvGrpSpPr>
            <p:cNvPr id="23" name="组合 22"/>
            <p:cNvGrpSpPr/>
            <p:nvPr/>
          </p:nvGrpSpPr>
          <p:grpSpPr>
            <a:xfrm>
              <a:off x="5527343" y="2374710"/>
              <a:ext cx="4281965" cy="629920"/>
              <a:chOff x="5213445" y="2552131"/>
              <a:chExt cx="4281965" cy="62992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5213445" y="2567857"/>
                <a:ext cx="6005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986078" y="2552131"/>
                <a:ext cx="3509332" cy="62992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>
                <a:spAutoFit/>
              </a:bodyPr>
              <a:lstStyle/>
              <a:p>
                <a:pPr algn="l"/>
                <a:r>
                  <a:rPr lang="zh-CN" altLang="en-US" sz="35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芒种诗歌</a:t>
                </a: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527343" y="2374710"/>
              <a:ext cx="600501" cy="6005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A86C2F-273B-45ED-B594-676FD1F88D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38021" y="3539713"/>
            <a:ext cx="470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节气常识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1488" y="2505670"/>
            <a:ext cx="36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CBFA64-F4C0-45F0-8A3B-CF94F7FE268B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D5FE6E-69A2-4EDF-9E98-0DF9C669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797F3A-B688-4A6D-A15B-8095B911F936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983D1B-78D4-4182-9413-8E4506E8EFA3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C429C0-3E8B-4B1B-BA54-2C0A4D63B256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15A283-5973-47EA-9114-50E27FD7D67C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25F8A9-BA53-4086-85E8-C050A494E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BA5CA3-5881-4FBF-BB45-F5506B0149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897B72-12D3-49B6-893F-EAC823A324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498744" y="204232"/>
              <a:ext cx="259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59" y="1733551"/>
            <a:ext cx="2915482" cy="29154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hape 90"/>
          <p:cNvSpPr txBox="1"/>
          <p:nvPr/>
        </p:nvSpPr>
        <p:spPr>
          <a:xfrm>
            <a:off x="1950511" y="4688039"/>
            <a:ext cx="8591470" cy="1055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40000"/>
              </a:lnSpc>
              <a:buSzPct val="25000"/>
            </a:pPr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“芒种”也称为“忙种”“忙着种”，是农民朋友的散播播种。“芒种”到来预示着农民开始了忙碌的田间生活。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719" y="1419375"/>
            <a:ext cx="2915482" cy="29154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179" y="1419375"/>
            <a:ext cx="3887306" cy="29154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1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826" y="514350"/>
            <a:ext cx="6269074" cy="62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6"/>
          <p:cNvGrpSpPr/>
          <p:nvPr/>
        </p:nvGrpSpPr>
        <p:grpSpPr bwMode="auto">
          <a:xfrm>
            <a:off x="2258610" y="2036296"/>
            <a:ext cx="210439" cy="3470879"/>
            <a:chOff x="2084" y="0"/>
            <a:chExt cx="332" cy="5465"/>
          </a:xfrm>
        </p:grpSpPr>
        <p:grpSp>
          <p:nvGrpSpPr>
            <p:cNvPr id="15" name="Group 7"/>
            <p:cNvGrpSpPr/>
            <p:nvPr/>
          </p:nvGrpSpPr>
          <p:grpSpPr bwMode="auto">
            <a:xfrm>
              <a:off x="2084" y="0"/>
              <a:ext cx="332" cy="5465"/>
              <a:chOff x="6522" y="0"/>
              <a:chExt cx="255494" cy="4213920"/>
            </a:xfrm>
          </p:grpSpPr>
          <p:sp>
            <p:nvSpPr>
              <p:cNvPr id="16" name="直接连接符 111"/>
              <p:cNvSpPr>
                <a:spLocks noChangeShapeType="1"/>
              </p:cNvSpPr>
              <p:nvPr/>
            </p:nvSpPr>
            <p:spPr bwMode="auto">
              <a:xfrm>
                <a:off x="134269" y="0"/>
                <a:ext cx="1" cy="421392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12"/>
              <p:cNvSpPr>
                <a:spLocks noChangeArrowheads="1"/>
              </p:cNvSpPr>
              <p:nvPr/>
            </p:nvSpPr>
            <p:spPr bwMode="auto">
              <a:xfrm>
                <a:off x="6522" y="515979"/>
                <a:ext cx="255494" cy="25549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27AB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cs typeface="+mn-ea"/>
                  <a:sym typeface="+mn-lt"/>
                </a:endParaRPr>
              </a:p>
            </p:txBody>
          </p:sp>
          <p:sp>
            <p:nvSpPr>
              <p:cNvPr id="18" name="椭圆 113"/>
              <p:cNvSpPr>
                <a:spLocks noChangeArrowheads="1"/>
              </p:cNvSpPr>
              <p:nvPr/>
            </p:nvSpPr>
            <p:spPr bwMode="auto">
              <a:xfrm>
                <a:off x="6522" y="2743939"/>
                <a:ext cx="255494" cy="255494"/>
              </a:xfrm>
              <a:prstGeom prst="ellipse">
                <a:avLst/>
              </a:prstGeom>
              <a:solidFill>
                <a:srgbClr val="8C50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27AB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689710" y="2385863"/>
            <a:ext cx="34861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是二十四节气之一，一般在6月6日前后，太阳到达黄经75°的时候。芒种字面的意思是“有芒的麦子快收，有芒的稻子可种”。《月令七十二侯集解》：“五月节，谓有芒之种谷可稼种矣。”此时中国长江中下游地区将进入多雨的黄梅时节。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89711" y="4225458"/>
            <a:ext cx="32741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2016年11月30日，中国“二十四节气”正式列入联合国非遗名录。</a:t>
            </a:r>
          </a:p>
        </p:txBody>
      </p:sp>
      <p:sp>
        <p:nvSpPr>
          <p:cNvPr id="21" name="泪滴形 20"/>
          <p:cNvSpPr/>
          <p:nvPr/>
        </p:nvSpPr>
        <p:spPr bwMode="auto">
          <a:xfrm rot="2685584">
            <a:off x="1206354" y="2238966"/>
            <a:ext cx="655092" cy="655092"/>
          </a:xfrm>
          <a:prstGeom prst="teardrop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泪滴形 21"/>
          <p:cNvSpPr/>
          <p:nvPr/>
        </p:nvSpPr>
        <p:spPr bwMode="auto">
          <a:xfrm rot="2685584">
            <a:off x="1206354" y="4024595"/>
            <a:ext cx="655092" cy="655092"/>
          </a:xfrm>
          <a:prstGeom prst="teardrop">
            <a:avLst/>
          </a:prstGeom>
          <a:solidFill>
            <a:srgbClr val="8C50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446DE0-28A0-469D-8FFD-19A02E622D25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E4354C-808E-49B3-A8AB-3803494F5B11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198D7F-D58A-4515-8DE5-3C8B7ED1C3ED}"/>
                </a:ext>
              </a:extLst>
            </p:cNvPr>
            <p:cNvSpPr txBox="1"/>
            <p:nvPr/>
          </p:nvSpPr>
          <p:spPr>
            <a:xfrm>
              <a:off x="498744" y="204232"/>
              <a:ext cx="259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4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51" y="580514"/>
            <a:ext cx="6112262" cy="6112262"/>
          </a:xfrm>
          <a:prstGeom prst="rect">
            <a:avLst/>
          </a:prstGeom>
        </p:spPr>
      </p:pic>
      <p:grpSp>
        <p:nvGrpSpPr>
          <p:cNvPr id="9" name="Group 6"/>
          <p:cNvGrpSpPr/>
          <p:nvPr/>
        </p:nvGrpSpPr>
        <p:grpSpPr bwMode="auto">
          <a:xfrm>
            <a:off x="7590219" y="2058988"/>
            <a:ext cx="210439" cy="3470879"/>
            <a:chOff x="2084" y="0"/>
            <a:chExt cx="332" cy="5465"/>
          </a:xfrm>
        </p:grpSpPr>
        <p:grpSp>
          <p:nvGrpSpPr>
            <p:cNvPr id="10" name="Group 7"/>
            <p:cNvGrpSpPr/>
            <p:nvPr/>
          </p:nvGrpSpPr>
          <p:grpSpPr bwMode="auto">
            <a:xfrm>
              <a:off x="2084" y="0"/>
              <a:ext cx="332" cy="5465"/>
              <a:chOff x="6522" y="0"/>
              <a:chExt cx="255494" cy="4213920"/>
            </a:xfrm>
          </p:grpSpPr>
          <p:sp>
            <p:nvSpPr>
              <p:cNvPr id="11" name="直接连接符 111"/>
              <p:cNvSpPr>
                <a:spLocks noChangeShapeType="1"/>
              </p:cNvSpPr>
              <p:nvPr/>
            </p:nvSpPr>
            <p:spPr bwMode="auto">
              <a:xfrm>
                <a:off x="134269" y="0"/>
                <a:ext cx="1" cy="4213920"/>
              </a:xfrm>
              <a:prstGeom prst="line">
                <a:avLst/>
              </a:prstGeom>
              <a:noFill/>
              <a:ln w="9525" cap="flat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2"/>
              <p:cNvSpPr>
                <a:spLocks noChangeArrowheads="1"/>
              </p:cNvSpPr>
              <p:nvPr/>
            </p:nvSpPr>
            <p:spPr bwMode="auto">
              <a:xfrm>
                <a:off x="6522" y="800456"/>
                <a:ext cx="255494" cy="255494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27AB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cs typeface="+mn-ea"/>
                  <a:sym typeface="+mn-lt"/>
                </a:endParaRPr>
              </a:p>
            </p:txBody>
          </p:sp>
          <p:sp>
            <p:nvSpPr>
              <p:cNvPr id="13" name="椭圆 113"/>
              <p:cNvSpPr>
                <a:spLocks noChangeArrowheads="1"/>
              </p:cNvSpPr>
              <p:nvPr/>
            </p:nvSpPr>
            <p:spPr bwMode="auto">
              <a:xfrm>
                <a:off x="6522" y="2743939"/>
                <a:ext cx="255494" cy="255494"/>
              </a:xfrm>
              <a:prstGeom prst="ellipse">
                <a:avLst/>
              </a:prstGeom>
              <a:solidFill>
                <a:srgbClr val="8C501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27AB7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32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041640" y="2343125"/>
            <a:ext cx="3083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芒种，是农作物成熟的意思。芒种是二十四节气中的第九个节气。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041640" y="3636645"/>
            <a:ext cx="30843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在每年的6月5日左右，太阳到达黄经75°时为芒种。《月令七十二候集解》：“五月节，谓有芒之种谷可稼种矣”。</a:t>
            </a:r>
          </a:p>
        </p:txBody>
      </p:sp>
      <p:sp>
        <p:nvSpPr>
          <p:cNvPr id="16" name="泪滴形 15"/>
          <p:cNvSpPr/>
          <p:nvPr/>
        </p:nvSpPr>
        <p:spPr bwMode="auto">
          <a:xfrm rot="2685584">
            <a:off x="6558283" y="2474383"/>
            <a:ext cx="655092" cy="655092"/>
          </a:xfrm>
          <a:prstGeom prst="teardrop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泪滴形 16"/>
          <p:cNvSpPr/>
          <p:nvPr/>
        </p:nvSpPr>
        <p:spPr bwMode="auto">
          <a:xfrm rot="2685584">
            <a:off x="6558283" y="4047287"/>
            <a:ext cx="655092" cy="655092"/>
          </a:xfrm>
          <a:prstGeom prst="teardrop">
            <a:avLst/>
          </a:prstGeom>
          <a:solidFill>
            <a:srgbClr val="8C50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F1161A-513B-4EEB-800C-95BFF2BB16AE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8A8F7C-5079-4FE3-8ECD-2D82C27775A1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FB9AE6-5B48-4533-8F2B-56BACABA952B}"/>
                </a:ext>
              </a:extLst>
            </p:cNvPr>
            <p:cNvSpPr txBox="1"/>
            <p:nvPr/>
          </p:nvSpPr>
          <p:spPr>
            <a:xfrm>
              <a:off x="498744" y="204232"/>
              <a:ext cx="259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节气常识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51841" y="669277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9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:a14="http://schemas.microsoft.com/office/drawing/2010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051716-CBD8-4780-8875-B02E33141BCD}"/>
              </a:ext>
            </a:extLst>
          </p:cNvPr>
          <p:cNvSpPr txBox="1"/>
          <p:nvPr/>
        </p:nvSpPr>
        <p:spPr>
          <a:xfrm>
            <a:off x="6038021" y="3539713"/>
            <a:ext cx="470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芒种起源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FC7715-CCF5-417B-825E-7D967ECE412D}"/>
              </a:ext>
            </a:extLst>
          </p:cNvPr>
          <p:cNvSpPr txBox="1"/>
          <p:nvPr/>
        </p:nvSpPr>
        <p:spPr>
          <a:xfrm>
            <a:off x="6571488" y="2505670"/>
            <a:ext cx="36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A08ED1-D650-413F-A660-0DED2EDCFB02}"/>
              </a:ext>
            </a:extLst>
          </p:cNvPr>
          <p:cNvGrpSpPr/>
          <p:nvPr/>
        </p:nvGrpSpPr>
        <p:grpSpPr>
          <a:xfrm>
            <a:off x="1204788" y="419012"/>
            <a:ext cx="5215062" cy="6019976"/>
            <a:chOff x="1544351" y="403092"/>
            <a:chExt cx="5275652" cy="608991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6A110C-236F-4FF5-8344-6E5E668A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351" y="403092"/>
              <a:ext cx="5275652" cy="6089916"/>
            </a:xfrm>
            <a:prstGeom prst="rect">
              <a:avLst/>
            </a:prstGeom>
          </p:spPr>
        </p:pic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0288AC-24E2-461D-A930-281665B7AE9C}"/>
                </a:ext>
              </a:extLst>
            </p:cNvPr>
            <p:cNvSpPr/>
            <p:nvPr/>
          </p:nvSpPr>
          <p:spPr>
            <a:xfrm>
              <a:off x="2404189" y="634416"/>
              <a:ext cx="304767" cy="304767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CB0D2D-5890-4CA1-AD51-543E89EE844D}"/>
                </a:ext>
              </a:extLst>
            </p:cNvPr>
            <p:cNvSpPr/>
            <p:nvPr/>
          </p:nvSpPr>
          <p:spPr>
            <a:xfrm>
              <a:off x="2708956" y="447778"/>
              <a:ext cx="235692" cy="23569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696849-96CD-47F0-BB95-1789ABCA29FD}"/>
                </a:ext>
              </a:extLst>
            </p:cNvPr>
            <p:cNvSpPr/>
            <p:nvPr/>
          </p:nvSpPr>
          <p:spPr>
            <a:xfrm>
              <a:off x="4348233" y="5372092"/>
              <a:ext cx="512790" cy="512788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256EB0-EBC0-452F-952C-A2996067EE43}"/>
                </a:ext>
              </a:extLst>
            </p:cNvPr>
            <p:cNvSpPr/>
            <p:nvPr/>
          </p:nvSpPr>
          <p:spPr>
            <a:xfrm>
              <a:off x="4990841" y="5087920"/>
              <a:ext cx="284172" cy="284172"/>
            </a:xfrm>
            <a:prstGeom prst="ellipse">
              <a:avLst/>
            </a:prstGeom>
            <a:solidFill>
              <a:srgbClr val="BD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E61575-8B4C-41A8-8C15-BF36D11F26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338" y="3715189"/>
            <a:ext cx="3999094" cy="29543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D14576-D471-4FDB-B532-CDC86C3D9E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719" y="798312"/>
            <a:ext cx="480450" cy="5481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8E7080-0D89-4B2D-AA1F-A8A26BD7FC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92" y="5336530"/>
            <a:ext cx="5760208" cy="11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9FF3A-BEAB-4442-978E-BA30E11A7F84}"/>
              </a:ext>
            </a:extLst>
          </p:cNvPr>
          <p:cNvGrpSpPr/>
          <p:nvPr/>
        </p:nvGrpSpPr>
        <p:grpSpPr>
          <a:xfrm>
            <a:off x="165100" y="224100"/>
            <a:ext cx="2022515" cy="526197"/>
            <a:chOff x="165100" y="177800"/>
            <a:chExt cx="3390899" cy="526197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2178A4-4203-4631-AF58-A8FB28AF690B}"/>
                </a:ext>
              </a:extLst>
            </p:cNvPr>
            <p:cNvSpPr/>
            <p:nvPr/>
          </p:nvSpPr>
          <p:spPr>
            <a:xfrm>
              <a:off x="165100" y="177800"/>
              <a:ext cx="3390899" cy="526197"/>
            </a:xfrm>
            <a:prstGeom prst="rect">
              <a:avLst/>
            </a:prstGeom>
            <a:solidFill>
              <a:srgbClr val="8C5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F479F-4734-481A-A101-BBFC7F53B150}"/>
                </a:ext>
              </a:extLst>
            </p:cNvPr>
            <p:cNvSpPr txBox="1"/>
            <p:nvPr/>
          </p:nvSpPr>
          <p:spPr>
            <a:xfrm>
              <a:off x="395758" y="233032"/>
              <a:ext cx="316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芒种起源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88" y="1332265"/>
            <a:ext cx="4685434" cy="4685434"/>
          </a:xfrm>
          <a:prstGeom prst="ellipse">
            <a:avLst/>
          </a:prstGeom>
        </p:spPr>
      </p:pic>
      <p:sp>
        <p:nvSpPr>
          <p:cNvPr id="8" name="Shape 90"/>
          <p:cNvSpPr txBox="1"/>
          <p:nvPr/>
        </p:nvSpPr>
        <p:spPr>
          <a:xfrm>
            <a:off x="5689375" y="2164506"/>
            <a:ext cx="5257165" cy="30209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0" algn="just">
              <a:lnSpc>
                <a:spcPct val="130000"/>
              </a:lnSpc>
              <a:buSzPct val="25000"/>
              <a:buNone/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国古代将芒种分为三候：“一候螳螂生；二候鹏始鸣；三候反舌无声。”在这一节气中，螳螂在上一年深秋产的卵因感受到阴气初生而破壳生出小螳螂；喜阴的伯劳鸟开始在枝头出现，并且感阴而鸣与此相反，能够学习其它鸟叫的反舌鸟，却因感应到了阴气的出现而停止了鸣叫。</a:t>
            </a:r>
          </a:p>
        </p:txBody>
      </p:sp>
    </p:spTree>
    <p:extLst>
      <p:ext uri="{BB962C8B-B14F-4D97-AF65-F5344CB8AC3E}">
        <p14:creationId xmlns:p14="http://schemas.microsoft.com/office/powerpoint/2010/main" val="14946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xvt4o41">
      <a:majorFont>
        <a:latin typeface="微软雅黑" panose="020F0302020204030204"/>
        <a:ea typeface="微軟正黑體"/>
        <a:cs typeface=""/>
      </a:majorFont>
      <a:minorFont>
        <a:latin typeface="微软雅黑" panose="020F0502020204030204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88</TotalTime>
  <Words>1415</Words>
  <Application>Microsoft Office PowerPoint</Application>
  <PresentationFormat>宽屏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Meiryo</vt:lpstr>
      <vt:lpstr>微軟正黑體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</cp:revision>
  <dcterms:created xsi:type="dcterms:W3CDTF">2019-05-24T09:34:09Z</dcterms:created>
  <dcterms:modified xsi:type="dcterms:W3CDTF">2023-05-28T08:15:35Z</dcterms:modified>
</cp:coreProperties>
</file>