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57" r:id="rId4"/>
    <p:sldId id="258" r:id="rId5"/>
    <p:sldId id="285" r:id="rId6"/>
    <p:sldId id="281" r:id="rId7"/>
    <p:sldId id="263" r:id="rId8"/>
    <p:sldId id="279" r:id="rId9"/>
    <p:sldId id="280" r:id="rId10"/>
    <p:sldId id="291" r:id="rId11"/>
    <p:sldId id="264" r:id="rId12"/>
    <p:sldId id="265" r:id="rId13"/>
    <p:sldId id="266" r:id="rId14"/>
    <p:sldId id="267" r:id="rId15"/>
    <p:sldId id="292" r:id="rId16"/>
    <p:sldId id="269" r:id="rId17"/>
    <p:sldId id="268" r:id="rId18"/>
    <p:sldId id="270" r:id="rId19"/>
    <p:sldId id="283" r:id="rId20"/>
    <p:sldId id="271" r:id="rId21"/>
    <p:sldId id="293" r:id="rId22"/>
    <p:sldId id="272" r:id="rId23"/>
    <p:sldId id="273" r:id="rId24"/>
    <p:sldId id="274" r:id="rId25"/>
    <p:sldId id="275" r:id="rId26"/>
    <p:sldId id="284" r:id="rId27"/>
    <p:sldId id="294" r:id="rId28"/>
    <p:sldId id="295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EE5"/>
    <a:srgbClr val="F3C963"/>
    <a:srgbClr val="442C01"/>
    <a:srgbClr val="4A363E"/>
    <a:srgbClr val="FFD97C"/>
    <a:srgbClr val="8A1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5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48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68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9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04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42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7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870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238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2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443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3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45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98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67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313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767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698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4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39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3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78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80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3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2023/5/28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9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30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6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0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4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20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6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76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6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6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6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5473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969426"/>
      </p:ext>
    </p:extLst>
  </p:cSld>
  <p:clrMapOvr>
    <a:masterClrMapping/>
  </p:clrMapOvr>
  <p:transition spd="slow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2023/5/28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2023/5/28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 advTm="6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F640D30-75D5-4A9D-9506-03155E1AA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81" l="1563" r="99645">
                        <a14:foregroundMark x1="2841" y1="60979" x2="10085" y2="73508"/>
                        <a14:foregroundMark x1="10085" y1="73508" x2="10156" y2="73747"/>
                        <a14:foregroundMark x1="1563" y1="73747" x2="3196" y2="75418"/>
                        <a14:foregroundMark x1="91406" y1="64320" x2="99503" y2="74582"/>
                        <a14:foregroundMark x1="99503" y1="74582" x2="99716" y2="74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66" y="2238703"/>
            <a:ext cx="5860535" cy="34882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BA05ACE-5348-4E83-8C55-5750AF89B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676" y="1285239"/>
            <a:ext cx="3849523" cy="49956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4A4026E-543F-4B6D-AB22-3A137906C0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D8143650-4469-451B-82E7-EAD49919E3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881305B5-061B-4288-AD50-6E258DA07A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04FFDF43-ED22-4996-B2DA-24C4FF537A42}"/>
              </a:ext>
            </a:extLst>
          </p:cNvPr>
          <p:cNvSpPr txBox="1"/>
          <p:nvPr/>
        </p:nvSpPr>
        <p:spPr>
          <a:xfrm>
            <a:off x="3165732" y="568412"/>
            <a:ext cx="586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中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国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传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统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节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气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二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十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四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节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气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之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芒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 xmlns:a16="http://schemas.microsoft.com/office/drawing/2014/main" xmlns:a14="http://schemas.microsoft.com/office/drawing/2010/main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8209" y="2089440"/>
            <a:ext cx="3459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二十四节气起源于黄河流域。远在春秋时代，就定出仲春、仲夏、仲秋和仲冬等四个节气。以后不断地改进与完善，到秦汉年间，二十四节气已完全确立。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125F1F45-A3A1-44BE-8BAC-C6EEDD67FBBF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芒种起源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BAD1660-3A5B-4245-8470-DCA60AE4F6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862" y="1124608"/>
            <a:ext cx="5539406" cy="52624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6="http://schemas.microsoft.com/office/drawing/2014/main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97554" y="1507444"/>
            <a:ext cx="6066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公元前104年，由邓平等制定的《太初历》，正式把二十四节气订于历法，明确了二十四节气的天文位置。 太阳从黄经零度起，沿黄经每运行15度所经历的时日称为“一个节气”。每年运行360度，共经历24个节气，每月2个。其中，每月第一个节气为“节气”，每月的第二个节气为“中气”， “节气” 和“中气”交替出现，各历时15天，现在人们已经把“节气”和“中气”统称为“节气”。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3EA5953-6827-4A54-85FA-010FF0F2FE32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芒种起源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FB0721F2-EFA4-46DF-9390-18CF4E5F6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951" y="-447097"/>
            <a:ext cx="7438618" cy="77521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6="http://schemas.microsoft.com/office/drawing/2014/main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18210" y="2050615"/>
            <a:ext cx="5134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芒种是表征麦类等有芒作物的成熟，是一个反映农业物候现象的节气。时至芒种，南方地区麦收季节已经过去，中稻、红苕移栽接近尾声。大部地区中稻进入返青阶段，秧苗嫩绿，一派生机。“东风染尽三千顷，折鹭飞来无处停”的诗句，生动的描绘了这时田野的秀丽景色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78B06D7-9000-48E2-93FB-08D41D815541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芒种起源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A8B069A-8F64-490B-9BED-D63DF521FD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2" y="1753114"/>
            <a:ext cx="5942858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6="http://schemas.microsoft.com/office/drawing/2014/main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2AE39A-DF40-4F7B-B105-10A368CE5F7E}"/>
              </a:ext>
            </a:extLst>
          </p:cNvPr>
          <p:cNvSpPr txBox="1"/>
          <p:nvPr/>
        </p:nvSpPr>
        <p:spPr>
          <a:xfrm>
            <a:off x="6636774" y="3592248"/>
            <a:ext cx="40981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600" b="1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126007-A277-4A6D-8CA5-F487893FB47E}"/>
              </a:ext>
            </a:extLst>
          </p:cNvPr>
          <p:cNvGrpSpPr/>
          <p:nvPr/>
        </p:nvGrpSpPr>
        <p:grpSpPr>
          <a:xfrm>
            <a:off x="8094371" y="2308716"/>
            <a:ext cx="1182980" cy="1032088"/>
            <a:chOff x="8931719" y="2786980"/>
            <a:chExt cx="557438" cy="557438"/>
          </a:xfrm>
        </p:grpSpPr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BC026B-F99F-4B3B-BFB5-EB6AE81FCCCC}"/>
                </a:ext>
              </a:extLst>
            </p:cNvPr>
            <p:cNvSpPr/>
            <p:nvPr/>
          </p:nvSpPr>
          <p:spPr>
            <a:xfrm>
              <a:off x="8931719" y="2786980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725A2F-F6AB-4D50-819E-75248E07AC02}"/>
                </a:ext>
              </a:extLst>
            </p:cNvPr>
            <p:cNvSpPr txBox="1"/>
            <p:nvPr/>
          </p:nvSpPr>
          <p:spPr>
            <a:xfrm>
              <a:off x="9028001" y="2841286"/>
              <a:ext cx="461156" cy="448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4800" b="1" spc="-300" dirty="0">
                  <a:solidFill>
                    <a:srgbClr val="442C0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7A1FA3-5944-4809-89DD-D6077FC6E1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DF3598-BC4C-4C8A-A8C9-3C9B4428F7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FB835C-AC92-46D0-AB18-CCCE0CFC7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49" l="1529" r="99618">
                        <a14:foregroundMark x1="2829" y1="60976" x2="10015" y2="73556"/>
                        <a14:foregroundMark x1="10015" y1="73556" x2="10168" y2="73813"/>
                        <a14:foregroundMark x1="1529" y1="73813" x2="3211" y2="75481"/>
                        <a14:foregroundMark x1="91437" y1="64313" x2="99541" y2="74583"/>
                        <a14:foregroundMark x1="99541" y1="74583" x2="99694" y2="7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17" y="2065194"/>
            <a:ext cx="5441434" cy="32387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56184C-5910-4F0D-B8E9-2A18573C7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8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6="http://schemas.microsoft.com/office/drawing/2014/main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8090" y="1650244"/>
            <a:ext cx="52416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solidFill>
                  <a:srgbClr val="442C01"/>
                </a:solidFill>
                <a:cs typeface="+mn-ea"/>
                <a:sym typeface="+mn-lt"/>
              </a:rPr>
              <a:t>煮梅民俗</a:t>
            </a:r>
            <a:endParaRPr lang="zh-CN" altLang="en-US" sz="2400" spc="6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rgbClr val="442C01"/>
                </a:solidFill>
                <a:cs typeface="+mn-ea"/>
                <a:sym typeface="+mn-lt"/>
              </a:rPr>
              <a:t>在南方，每年五、六月是梅子成熟的季节，三国时有“青梅煮酒论英雄”的典故。青梅含有多种天然优质有机酸和丰富的矿物质，具有净血、整肠、降血脂、消除疲劳、美容、调节酸碱平衡，增强人体免疫力等独特营养保健功能。但是，新鲜梅子大多味道酸涩，难以直接入口，需加工后方可食用，这种加工过程便是煮梅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97E5AA49-6B72-4D4E-9E29-80A8FB4A6AED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48442B39-0EE6-4ED1-843F-2089EC5F3C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219" y="1327078"/>
            <a:ext cx="5265171" cy="52651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1869147"/>
            <a:ext cx="51005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442C01"/>
                </a:solidFill>
                <a:cs typeface="+mn-ea"/>
                <a:sym typeface="+mn-lt"/>
              </a:rPr>
              <a:t>送花神民俗</a:t>
            </a:r>
            <a:endParaRPr lang="zh-CN" altLang="en-US" sz="20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442C01"/>
                </a:solidFill>
                <a:cs typeface="+mn-ea"/>
                <a:sym typeface="+mn-lt"/>
              </a:rPr>
              <a:t>农历二月二花朝节上迎花神。芒种已近五月间，百花开始凋残、零落，民间多在芒种日举行祭祀花神仪式，饯送花神归位，同时表达对花神的感激之情，盼望来年再次相会。此俗今已不存，但著名小说家曹雪芹的《红楼梦》提及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94C019CC-ED24-46A8-ABA2-DAEB34EFF49A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17874D06-A718-4759-9CA1-EB96BEBA0E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09" y="1233941"/>
            <a:ext cx="4910959" cy="49109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9093" y="1810338"/>
            <a:ext cx="46239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442C01"/>
                </a:solidFill>
                <a:cs typeface="+mn-ea"/>
                <a:sym typeface="+mn-lt"/>
              </a:rPr>
              <a:t>打泥巴仗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442C01"/>
                </a:solidFill>
                <a:cs typeface="+mn-ea"/>
                <a:sym typeface="+mn-lt"/>
              </a:rPr>
              <a:t>贵州东南部一带的侗族青年男女，每年芒种前后都要举办打泥巴仗节。当天，新婚夫妇由要好的男女青年陪同，集体插秧，边插秧边打闹，互扔泥巴。活动结束，检查战果，身上泥巴最多的，就是最受欢迎的人。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FA555B14-2F61-4531-80BE-0065943F0AE1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4C90E76D-7648-4872-A1E5-33E4A380F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751" y="1392815"/>
            <a:ext cx="7023802" cy="46837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25864" y="1508354"/>
            <a:ext cx="537540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开犁节</a:t>
            </a: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浙江省云和县有“开犁节”，在农历二十四节气的芒种节那天举办。在云和梅源一带流传着这样的传说：牛是天庭的司草官，因为同情人间饥荒，偷偷播下草籽，但结果导致野草疯长拯救了牲畜，而农田被野草淹没使农人无法耕种，上天为了惩罚牛，指令其下凡犁田，直至今日。开犁是云和梅源一带山区农民启动春耕的时令体现，过去把“开犁节”叫做“牛大王节”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A1175CA-9BBE-4896-82D8-6D6083911358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91E0297-4C15-4E61-AA72-DE29AA2DF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69" y="1669557"/>
            <a:ext cx="4603532" cy="4603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46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34" y="1497835"/>
            <a:ext cx="56571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安苗习俗</a:t>
            </a:r>
            <a:endParaRPr lang="zh-CN" altLang="en-US" sz="28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芒种打泥巴仗习俗安苗系皖南的农事习俗活动，始于明初。每到芒种时节，种完水稻，为祈求秋天有个好收成，各地都要举行安苗祭祀活动。家家户户用新麦面蒸发包，把面捏成五谷六畜、瓜果蔬菜等形状，然后用蔬菜汁染上颜色，作为祭祀供品，祈求五谷丰登、村民平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9696A0ED-F4C3-4CC0-B65F-87FB7FDD5A74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芒种习俗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16="http://schemas.microsoft.com/office/drawing/2014/main" id="{C91C14E8-0772-47A6-A80E-BDE8ABEB46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292" y="1497835"/>
            <a:ext cx="4712574" cy="47125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4FD93C-BD29-47C0-B9CE-CF40FB1A0216}"/>
              </a:ext>
            </a:extLst>
          </p:cNvPr>
          <p:cNvSpPr txBox="1"/>
          <p:nvPr/>
        </p:nvSpPr>
        <p:spPr>
          <a:xfrm>
            <a:off x="6636774" y="3592248"/>
            <a:ext cx="40981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600" b="1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4E1ED6-4E9D-43E1-9DEC-3EF3500F6F3C}"/>
              </a:ext>
            </a:extLst>
          </p:cNvPr>
          <p:cNvGrpSpPr/>
          <p:nvPr/>
        </p:nvGrpSpPr>
        <p:grpSpPr>
          <a:xfrm>
            <a:off x="8094371" y="2308716"/>
            <a:ext cx="1182980" cy="1032088"/>
            <a:chOff x="8931719" y="2786980"/>
            <a:chExt cx="557438" cy="557438"/>
          </a:xfrm>
        </p:grpSpPr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FB263D-F246-4600-A102-0C0C23F90516}"/>
                </a:ext>
              </a:extLst>
            </p:cNvPr>
            <p:cNvSpPr/>
            <p:nvPr/>
          </p:nvSpPr>
          <p:spPr>
            <a:xfrm>
              <a:off x="8931719" y="2786980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2705C0-E4D1-4A2D-B137-8C41AFC90BD2}"/>
                </a:ext>
              </a:extLst>
            </p:cNvPr>
            <p:cNvSpPr txBox="1"/>
            <p:nvPr/>
          </p:nvSpPr>
          <p:spPr>
            <a:xfrm>
              <a:off x="9028001" y="2841286"/>
              <a:ext cx="461156" cy="448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4800" b="1" spc="-300" dirty="0">
                  <a:solidFill>
                    <a:srgbClr val="442C0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085175-896A-41BC-A04E-80CD20D04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994AB4-2038-4EFB-BADB-30264E9EA4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D87D52-0FCA-4115-BF9F-31AC44A0F7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49" l="1529" r="99618">
                        <a14:foregroundMark x1="2829" y1="60976" x2="10015" y2="73556"/>
                        <a14:foregroundMark x1="10015" y1="73556" x2="10168" y2="73813"/>
                        <a14:foregroundMark x1="1529" y1="73813" x2="3211" y2="75481"/>
                        <a14:foregroundMark x1="91437" y1="64313" x2="99541" y2="74583"/>
                        <a14:foregroundMark x1="99541" y1="74583" x2="99694" y2="7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17" y="2065194"/>
            <a:ext cx="5441434" cy="32387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9F84D7-88B9-4DE1-93D3-7F4A44B971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6="http://schemas.microsoft.com/office/drawing/2014/main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a16="http://schemas.microsoft.com/office/drawing/2014/main" id="{51CEBB91-FD51-4BA0-A230-0D58424729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a16="http://schemas.microsoft.com/office/drawing/2014/main" id="{BFD3E20B-973E-48B7-95E5-A3A4C015E546}"/>
              </a:ext>
            </a:extLst>
          </p:cNvPr>
          <p:cNvSpPr txBox="1"/>
          <p:nvPr/>
        </p:nvSpPr>
        <p:spPr>
          <a:xfrm>
            <a:off x="8337310" y="1205917"/>
            <a:ext cx="168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442C0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a16="http://schemas.microsoft.com/office/drawing/2014/main" id="{96C8D370-B9E6-4610-B997-265A96482C0C}"/>
              </a:ext>
            </a:extLst>
          </p:cNvPr>
          <p:cNvGrpSpPr/>
          <p:nvPr/>
        </p:nvGrpSpPr>
        <p:grpSpPr>
          <a:xfrm>
            <a:off x="7391720" y="2406497"/>
            <a:ext cx="3060586" cy="557438"/>
            <a:chOff x="7376187" y="2301765"/>
            <a:chExt cx="3060586" cy="557438"/>
          </a:xfrm>
        </p:grpSpPr>
        <p:sp>
          <p:nvSpPr>
            <p:cNvPr id="6" name="椭圆 5">
              <a:extLst>
                <a:ext uri="{FF2B5EF4-FFF2-40B4-BE49-F238E27FC236}">
                  <a16:creationId xmlns="" xmlns:a14="http://schemas.microsoft.com/office/drawing/2010/main" xmlns:a16="http://schemas.microsoft.com/office/drawing/2014/main" id="{BA7FD96C-4DD1-4A92-84D2-0F1C33DF3A59}"/>
                </a:ext>
              </a:extLst>
            </p:cNvPr>
            <p:cNvSpPr/>
            <p:nvPr/>
          </p:nvSpPr>
          <p:spPr>
            <a:xfrm>
              <a:off x="7376187" y="2301765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a16="http://schemas.microsoft.com/office/drawing/2014/main" id="{F700612D-CEE9-401E-8F59-6D4CAED55717}"/>
                </a:ext>
              </a:extLst>
            </p:cNvPr>
            <p:cNvSpPr txBox="1"/>
            <p:nvPr/>
          </p:nvSpPr>
          <p:spPr>
            <a:xfrm>
              <a:off x="8043791" y="2359879"/>
              <a:ext cx="23929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rgbClr val="442C01"/>
                  </a:solidFill>
                  <a:cs typeface="+mn-ea"/>
                  <a:sym typeface="+mn-lt"/>
                </a:rPr>
                <a:t>节气常识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a16="http://schemas.microsoft.com/office/drawing/2014/main" id="{E5C9B6DE-2118-4F00-8F44-F89CFDD9E1F2}"/>
                </a:ext>
              </a:extLst>
            </p:cNvPr>
            <p:cNvSpPr txBox="1"/>
            <p:nvPr/>
          </p:nvSpPr>
          <p:spPr>
            <a:xfrm>
              <a:off x="7424327" y="2395818"/>
              <a:ext cx="55743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b="1" spc="-300" dirty="0">
                  <a:solidFill>
                    <a:srgbClr val="442C01"/>
                  </a:solidFill>
                  <a:cs typeface="+mn-ea"/>
                  <a:sym typeface="+mn-lt"/>
                </a:rPr>
                <a:t>0 1</a:t>
              </a:r>
              <a:endParaRPr lang="zh-CN" altLang="en-US" b="1" spc="-300" dirty="0">
                <a:solidFill>
                  <a:srgbClr val="442C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4="http://schemas.microsoft.com/office/drawing/2010/main" xmlns:a16="http://schemas.microsoft.com/office/drawing/2014/main" id="{3E20A804-F0C5-42C5-9D3C-3B09C76614D9}"/>
              </a:ext>
            </a:extLst>
          </p:cNvPr>
          <p:cNvGrpSpPr/>
          <p:nvPr/>
        </p:nvGrpSpPr>
        <p:grpSpPr>
          <a:xfrm>
            <a:off x="7391720" y="3255013"/>
            <a:ext cx="3060586" cy="557438"/>
            <a:chOff x="7376187" y="3150281"/>
            <a:chExt cx="3060586" cy="557438"/>
          </a:xfrm>
        </p:grpSpPr>
        <p:sp>
          <p:nvSpPr>
            <p:cNvPr id="10" name="椭圆 9">
              <a:extLst>
                <a:ext uri="{FF2B5EF4-FFF2-40B4-BE49-F238E27FC236}">
                  <a16:creationId xmlns="" xmlns:a14="http://schemas.microsoft.com/office/drawing/2010/main" xmlns:a16="http://schemas.microsoft.com/office/drawing/2014/main" id="{BE38BF24-A3A1-4FFB-B198-0DA12F67B8C9}"/>
                </a:ext>
              </a:extLst>
            </p:cNvPr>
            <p:cNvSpPr/>
            <p:nvPr/>
          </p:nvSpPr>
          <p:spPr>
            <a:xfrm>
              <a:off x="7376187" y="3150281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a16="http://schemas.microsoft.com/office/drawing/2014/main" id="{7192BA81-FC3D-458B-82BD-F3F35B34131B}"/>
                </a:ext>
              </a:extLst>
            </p:cNvPr>
            <p:cNvSpPr txBox="1"/>
            <p:nvPr/>
          </p:nvSpPr>
          <p:spPr>
            <a:xfrm>
              <a:off x="8043791" y="3215276"/>
              <a:ext cx="23929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rgbClr val="442C01"/>
                  </a:solidFill>
                  <a:cs typeface="+mn-ea"/>
                  <a:sym typeface="+mn-lt"/>
                </a:rPr>
                <a:t>芒种起源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a16="http://schemas.microsoft.com/office/drawing/2014/main" id="{0BC4E834-4324-42DC-B637-DA85AA1DB302}"/>
                </a:ext>
              </a:extLst>
            </p:cNvPr>
            <p:cNvSpPr txBox="1"/>
            <p:nvPr/>
          </p:nvSpPr>
          <p:spPr>
            <a:xfrm>
              <a:off x="7425953" y="3228945"/>
              <a:ext cx="4611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2000" b="1" spc="-300" dirty="0">
                  <a:solidFill>
                    <a:srgbClr val="442C01"/>
                  </a:solidFill>
                  <a:cs typeface="+mn-ea"/>
                  <a:sym typeface="+mn-lt"/>
                </a:rPr>
                <a:t>0 2</a:t>
              </a:r>
              <a:endParaRPr lang="zh-CN" altLang="en-US" sz="2000" b="1" spc="-300" dirty="0">
                <a:solidFill>
                  <a:srgbClr val="442C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4="http://schemas.microsoft.com/office/drawing/2010/main" xmlns:a16="http://schemas.microsoft.com/office/drawing/2014/main" id="{E7D029DE-F1BD-45EA-A210-5EBDE7D9CCAF}"/>
              </a:ext>
            </a:extLst>
          </p:cNvPr>
          <p:cNvGrpSpPr/>
          <p:nvPr/>
        </p:nvGrpSpPr>
        <p:grpSpPr>
          <a:xfrm>
            <a:off x="7391720" y="4103529"/>
            <a:ext cx="3060586" cy="557438"/>
            <a:chOff x="7376187" y="3998797"/>
            <a:chExt cx="3060586" cy="557438"/>
          </a:xfrm>
        </p:grpSpPr>
        <p:sp>
          <p:nvSpPr>
            <p:cNvPr id="11" name="椭圆 10">
              <a:extLst>
                <a:ext uri="{FF2B5EF4-FFF2-40B4-BE49-F238E27FC236}">
                  <a16:creationId xmlns="" xmlns:a14="http://schemas.microsoft.com/office/drawing/2010/main" xmlns:a16="http://schemas.microsoft.com/office/drawing/2014/main" id="{C1049B8E-235D-4C57-80C6-ED629A37DD63}"/>
                </a:ext>
              </a:extLst>
            </p:cNvPr>
            <p:cNvSpPr/>
            <p:nvPr/>
          </p:nvSpPr>
          <p:spPr>
            <a:xfrm>
              <a:off x="7376187" y="3998797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a16="http://schemas.microsoft.com/office/drawing/2014/main" id="{01EC18D5-4A01-407D-B17F-C679A543AD05}"/>
                </a:ext>
              </a:extLst>
            </p:cNvPr>
            <p:cNvSpPr txBox="1"/>
            <p:nvPr/>
          </p:nvSpPr>
          <p:spPr>
            <a:xfrm>
              <a:off x="8043791" y="4070673"/>
              <a:ext cx="23929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rgbClr val="442C01"/>
                  </a:solidFill>
                  <a:cs typeface="+mn-ea"/>
                  <a:sym typeface="+mn-lt"/>
                </a:rPr>
                <a:t>芒种习俗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4="http://schemas.microsoft.com/office/drawing/2010/main" xmlns:a16="http://schemas.microsoft.com/office/drawing/2014/main" id="{D7EF987F-640B-45ED-B1BA-F30284B72DD2}"/>
                </a:ext>
              </a:extLst>
            </p:cNvPr>
            <p:cNvSpPr txBox="1"/>
            <p:nvPr/>
          </p:nvSpPr>
          <p:spPr>
            <a:xfrm>
              <a:off x="7427578" y="4077462"/>
              <a:ext cx="4611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2000" b="1" spc="-300" dirty="0">
                  <a:solidFill>
                    <a:srgbClr val="442C01"/>
                  </a:solidFill>
                  <a:cs typeface="+mn-ea"/>
                  <a:sym typeface="+mn-lt"/>
                </a:rPr>
                <a:t>0 3</a:t>
              </a:r>
              <a:endParaRPr lang="zh-CN" altLang="en-US" sz="2000" b="1" spc="-300" dirty="0">
                <a:solidFill>
                  <a:srgbClr val="442C0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a16="http://schemas.microsoft.com/office/drawing/2014/main" id="{478BEA04-614F-4F66-8CC2-7D73C3B5E73F}"/>
              </a:ext>
            </a:extLst>
          </p:cNvPr>
          <p:cNvGrpSpPr/>
          <p:nvPr/>
        </p:nvGrpSpPr>
        <p:grpSpPr>
          <a:xfrm>
            <a:off x="7391720" y="4952045"/>
            <a:ext cx="3060586" cy="557438"/>
            <a:chOff x="7376187" y="4847313"/>
            <a:chExt cx="3060586" cy="557438"/>
          </a:xfrm>
        </p:grpSpPr>
        <p:sp>
          <p:nvSpPr>
            <p:cNvPr id="12" name="椭圆 11">
              <a:extLst>
                <a:ext uri="{FF2B5EF4-FFF2-40B4-BE49-F238E27FC236}">
                  <a16:creationId xmlns="" xmlns:a14="http://schemas.microsoft.com/office/drawing/2010/main" xmlns:a16="http://schemas.microsoft.com/office/drawing/2014/main" id="{EB5F06A7-26EB-41A9-B0B1-46E4AA8E6E6A}"/>
                </a:ext>
              </a:extLst>
            </p:cNvPr>
            <p:cNvSpPr/>
            <p:nvPr/>
          </p:nvSpPr>
          <p:spPr>
            <a:xfrm>
              <a:off x="7376187" y="4847313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a16="http://schemas.microsoft.com/office/drawing/2014/main" id="{7D4208AB-60CC-41ED-9A95-546DE2AF8455}"/>
                </a:ext>
              </a:extLst>
            </p:cNvPr>
            <p:cNvSpPr txBox="1"/>
            <p:nvPr/>
          </p:nvSpPr>
          <p:spPr>
            <a:xfrm>
              <a:off x="8043791" y="4926070"/>
              <a:ext cx="23929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rgbClr val="442C01"/>
                  </a:solidFill>
                  <a:cs typeface="+mn-ea"/>
                  <a:sym typeface="+mn-lt"/>
                </a:rPr>
                <a:t>芒种诗歌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a16="http://schemas.microsoft.com/office/drawing/2014/main" id="{7B12D841-981F-4123-8308-309D7838166C}"/>
                </a:ext>
              </a:extLst>
            </p:cNvPr>
            <p:cNvSpPr txBox="1"/>
            <p:nvPr/>
          </p:nvSpPr>
          <p:spPr>
            <a:xfrm>
              <a:off x="7429203" y="4925979"/>
              <a:ext cx="46115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2000" b="1" spc="-300" dirty="0">
                  <a:solidFill>
                    <a:srgbClr val="442C01"/>
                  </a:solidFill>
                  <a:cs typeface="+mn-ea"/>
                  <a:sym typeface="+mn-lt"/>
                </a:rPr>
                <a:t>0 4</a:t>
              </a:r>
              <a:endParaRPr lang="zh-CN" altLang="en-US" sz="2000" b="1" spc="-300" dirty="0">
                <a:solidFill>
                  <a:srgbClr val="442C0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a16="http://schemas.microsoft.com/office/drawing/2014/main" id="{A904BE78-E8AD-4EFB-8AF1-E90D6285B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81" l="1563" r="99645">
                        <a14:foregroundMark x1="2841" y1="60979" x2="10085" y2="73508"/>
                        <a14:foregroundMark x1="10085" y1="73508" x2="10156" y2="73747"/>
                        <a14:foregroundMark x1="1563" y1="73747" x2="3196" y2="75418"/>
                        <a14:foregroundMark x1="91406" y1="64320" x2="99503" y2="74582"/>
                        <a14:foregroundMark x1="99503" y1="74582" x2="99716" y2="74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66" y="2238703"/>
            <a:ext cx="5860535" cy="34882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a16="http://schemas.microsoft.com/office/drawing/2014/main" id="{FFB5049A-4D59-4EBD-AB42-A4D86ED44D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4726" y="976544"/>
            <a:ext cx="13494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7EEE5"/>
                </a:solidFill>
              </a:rPr>
              <a:t>https://www.ypppt.com/</a:t>
            </a:r>
            <a:endParaRPr lang="zh-CN" altLang="en-US" sz="700" dirty="0">
              <a:solidFill>
                <a:srgbClr val="F7EEE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610346" y="1926100"/>
            <a:ext cx="3508653" cy="3739648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芒种忙忙割，农家乐启镰。</a:t>
            </a:r>
          </a:p>
          <a:p>
            <a:pPr>
              <a:lnSpc>
                <a:spcPct val="150000"/>
              </a:lnSpc>
            </a:pPr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西风烘穗海，机械刈禾田。</a:t>
            </a:r>
          </a:p>
          <a:p>
            <a:pPr>
              <a:lnSpc>
                <a:spcPct val="150000"/>
              </a:lnSpc>
            </a:pPr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税赋千年免，粮仓万户填。</a:t>
            </a:r>
          </a:p>
          <a:p>
            <a:pPr>
              <a:lnSpc>
                <a:spcPct val="150000"/>
              </a:lnSpc>
            </a:pPr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麦收秧稻插，秋囤再攀巅。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27403" y="2484398"/>
            <a:ext cx="61555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442C01"/>
                </a:solidFill>
                <a:cs typeface="+mn-ea"/>
                <a:sym typeface="+mn-lt"/>
              </a:rPr>
              <a:t>《芒种节》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a16="http://schemas.microsoft.com/office/drawing/2014/main" id="{DCFC37D1-671D-420B-BAC4-A64916EFEFD8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16="http://schemas.microsoft.com/office/drawing/2014/main" id="{37D1EDA8-FD9B-4520-8F08-34638F481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646" y="1692620"/>
            <a:ext cx="4428010" cy="42066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84379" y="2010251"/>
            <a:ext cx="6832640" cy="37624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pc="300" dirty="0">
                <a:solidFill>
                  <a:srgbClr val="442C01"/>
                </a:solidFill>
                <a:cs typeface="+mn-ea"/>
                <a:sym typeface="+mn-lt"/>
              </a:rPr>
              <a:t>     </a:t>
            </a: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《时雨》</a:t>
            </a:r>
            <a:r>
              <a:rPr lang="zh-CN" altLang="en-US" sz="2400" b="1" spc="300" dirty="0">
                <a:solidFill>
                  <a:srgbClr val="442C01"/>
                </a:solidFill>
                <a:cs typeface="+mn-ea"/>
                <a:sym typeface="+mn-lt"/>
              </a:rPr>
              <a:t>  陆游</a:t>
            </a:r>
          </a:p>
          <a:p>
            <a:pPr>
              <a:lnSpc>
                <a:spcPct val="150000"/>
              </a:lnSpc>
            </a:pPr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　　</a:t>
            </a: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时雨及芒种，四野皆插秧。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家家麦饭美，处处菱歌长。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老我成惰农，永日付竹床。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衰发短不栉，爱此一雨凉。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庭木集奇声，架藤发幽香。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莺衣湿不去，劝我持一觞。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即今幸无事，际海皆农桑;</a:t>
            </a:r>
          </a:p>
          <a:p>
            <a:pPr>
              <a:lnSpc>
                <a:spcPct val="150000"/>
              </a:lnSpc>
            </a:pPr>
            <a:endParaRPr lang="zh-CN" altLang="en-US" sz="16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442C01"/>
                </a:solidFill>
                <a:cs typeface="+mn-ea"/>
                <a:sym typeface="+mn-lt"/>
              </a:rPr>
              <a:t>　　野老固不穷，击壤歌虞唐。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a16="http://schemas.microsoft.com/office/drawing/2014/main" id="{09B7B4E9-8F70-4F57-ADC6-DC48A08998FD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F368E7DA-12F1-429D-B8FE-FC2538B84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7616" y="1471448"/>
            <a:ext cx="4840014" cy="4840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2032822"/>
            <a:ext cx="47333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 dirty="0">
                <a:solidFill>
                  <a:srgbClr val="442C01"/>
                </a:solidFill>
                <a:cs typeface="+mn-ea"/>
                <a:sym typeface="+mn-lt"/>
              </a:rPr>
              <a:t>   </a:t>
            </a:r>
            <a:r>
              <a:rPr lang="en-US" altLang="zh-CN" sz="2800" b="1" spc="300" dirty="0">
                <a:solidFill>
                  <a:srgbClr val="442C01"/>
                </a:solidFill>
                <a:cs typeface="+mn-ea"/>
                <a:sym typeface="+mn-lt"/>
              </a:rPr>
              <a:t> </a:t>
            </a: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《伊犁记事诗》</a:t>
            </a:r>
            <a:r>
              <a:rPr lang="zh-CN" altLang="en-US" sz="2000" b="1" spc="300" dirty="0">
                <a:solidFill>
                  <a:srgbClr val="442C01"/>
                </a:solidFill>
                <a:cs typeface="+mn-ea"/>
                <a:sym typeface="+mn-lt"/>
              </a:rPr>
              <a:t>洪亮吉</a:t>
            </a:r>
          </a:p>
          <a:p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　　芒种才过雪不霁，伊犁河外草初肥。</a:t>
            </a:r>
          </a:p>
          <a:p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　　生驹步步行难稳，恐有蛇从鼻观飞</a:t>
            </a:r>
            <a:r>
              <a:rPr lang="zh-CN" altLang="en-US" sz="2000" spc="300" dirty="0">
                <a:solidFill>
                  <a:srgbClr val="442C01"/>
                </a:solidFill>
                <a:cs typeface="+mn-ea"/>
                <a:sym typeface="+mn-lt"/>
              </a:rPr>
              <a:t>。</a:t>
            </a:r>
          </a:p>
          <a:p>
            <a:endParaRPr lang="zh-CN" altLang="en-US" sz="2000" spc="3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z="2000" b="1" spc="300" dirty="0">
                <a:solidFill>
                  <a:srgbClr val="442C01"/>
                </a:solidFill>
                <a:cs typeface="+mn-ea"/>
                <a:sym typeface="+mn-lt"/>
              </a:rPr>
              <a:t>　</a:t>
            </a:r>
            <a:r>
              <a:rPr lang="zh-CN" altLang="en-US" sz="3200" b="1" spc="300" dirty="0">
                <a:solidFill>
                  <a:srgbClr val="442C01"/>
                </a:solidFill>
                <a:cs typeface="+mn-ea"/>
                <a:sym typeface="+mn-lt"/>
              </a:rPr>
              <a:t>　</a:t>
            </a: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《梅雨七绝》</a:t>
            </a:r>
            <a:r>
              <a:rPr lang="zh-CN" altLang="en-US" sz="3200" b="1" spc="300" dirty="0">
                <a:solidFill>
                  <a:srgbClr val="442C01"/>
                </a:solidFill>
                <a:cs typeface="+mn-ea"/>
                <a:sym typeface="+mn-lt"/>
              </a:rPr>
              <a:t> </a:t>
            </a:r>
            <a:r>
              <a:rPr lang="zh-CN" altLang="en-US" sz="2000" b="1" spc="300" dirty="0">
                <a:solidFill>
                  <a:srgbClr val="442C01"/>
                </a:solidFill>
                <a:cs typeface="+mn-ea"/>
                <a:sym typeface="+mn-lt"/>
              </a:rPr>
              <a:t>范成大</a:t>
            </a:r>
          </a:p>
          <a:p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　　乙酉甲申雷雨惊，乘除却贺芒种晴。</a:t>
            </a:r>
          </a:p>
          <a:p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　　插秧先插蚤籼稻，少忍数旬蒸米成。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a16="http://schemas.microsoft.com/office/drawing/2014/main" id="{97759968-6DE0-4479-A1CB-2997693E34C1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683556B9-2DD1-4FAE-ADCD-F741D1C52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65" y="1121185"/>
            <a:ext cx="5455035" cy="5455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8594" y="2250985"/>
            <a:ext cx="54749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442C01"/>
                </a:solidFill>
                <a:cs typeface="+mn-ea"/>
                <a:sym typeface="+mn-lt"/>
              </a:rPr>
              <a:t>     </a:t>
            </a:r>
            <a:r>
              <a:rPr lang="zh-CN" altLang="en-US" sz="2800" b="1" spc="600" dirty="0">
                <a:solidFill>
                  <a:srgbClr val="442C01"/>
                </a:solidFill>
                <a:cs typeface="+mn-ea"/>
                <a:sym typeface="+mn-lt"/>
              </a:rPr>
              <a:t>《插秧歌》</a:t>
            </a:r>
            <a:r>
              <a:rPr lang="zh-CN" altLang="en-US" b="1" spc="600" dirty="0">
                <a:solidFill>
                  <a:srgbClr val="442C01"/>
                </a:solidFill>
                <a:cs typeface="+mn-ea"/>
                <a:sym typeface="+mn-lt"/>
              </a:rPr>
              <a:t>杨万里</a:t>
            </a:r>
          </a:p>
          <a:p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田夫抛秧田妇接，小儿拔秧大儿插。　　</a:t>
            </a:r>
          </a:p>
          <a:p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笠是兜鍪蓑是甲，雨从头上湿到胛。　　</a:t>
            </a:r>
          </a:p>
          <a:p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唤渠朝餐歇半霎，低头折腰只不答。　　</a:t>
            </a:r>
          </a:p>
          <a:p>
            <a:endParaRPr lang="zh-CN" altLang="en-US" spc="600" dirty="0">
              <a:solidFill>
                <a:srgbClr val="442C01"/>
              </a:solidFill>
              <a:cs typeface="+mn-ea"/>
              <a:sym typeface="+mn-lt"/>
            </a:endParaRPr>
          </a:p>
          <a:p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秧根未牢莳未匝，照管鹅儿与雏鸭。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a16="http://schemas.microsoft.com/office/drawing/2014/main" id="{577BC9E8-8430-4DE7-BB94-A934ECB8C4C0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a16="http://schemas.microsoft.com/office/drawing/2014/main" id="{F57F7A8D-ECEA-4597-8D87-75D7EC442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165" y="1676400"/>
            <a:ext cx="4165380" cy="4165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17030" y="1508235"/>
            <a:ext cx="54749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spc="300" dirty="0">
                <a:solidFill>
                  <a:srgbClr val="442C01"/>
                </a:solidFill>
                <a:cs typeface="+mn-ea"/>
                <a:sym typeface="+mn-lt"/>
              </a:rPr>
              <a:t>农谚</a:t>
            </a:r>
            <a:endParaRPr lang="zh-CN" altLang="en-US" spc="300" dirty="0">
              <a:solidFill>
                <a:srgbClr val="442C0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芒种忙，麦上场。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夏季农活繁，做好收、种、管。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大旱小旱，不过五月十三。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五月十三，不雨直干。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吃了端午粽，寒衣不可送。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pc="300" dirty="0">
                <a:solidFill>
                  <a:srgbClr val="442C01"/>
                </a:solidFill>
                <a:cs typeface="+mn-ea"/>
                <a:sym typeface="+mn-lt"/>
              </a:rPr>
              <a:t>芒种芒种，连收带种。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2B06E32-EFCA-4EEF-B403-637E16F72366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芒种诗歌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DBDF01-EB45-4BD3-A8FC-451B634F22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744" y="1428788"/>
            <a:ext cx="4958256" cy="495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62180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1A9B40D-00C9-4A7A-9796-E5FA6EC8F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81" l="1563" r="99645">
                        <a14:foregroundMark x1="2841" y1="60979" x2="10085" y2="73508"/>
                        <a14:foregroundMark x1="10085" y1="73508" x2="10156" y2="73747"/>
                        <a14:foregroundMark x1="1563" y1="73747" x2="3196" y2="75418"/>
                        <a14:foregroundMark x1="91406" y1="64320" x2="99503" y2="74582"/>
                        <a14:foregroundMark x1="99503" y1="74582" x2="99716" y2="74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066" y="2238703"/>
            <a:ext cx="5860535" cy="34882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E142AC-5853-4D91-8C40-68591F50CF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7676" y="1285239"/>
            <a:ext cx="3849523" cy="4995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E79B381-5207-46AE-914A-DD1C470DC4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930F891-A9C2-4365-8673-0DD62A7BD8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DE9F5BD-EBC1-4392-84B9-EB294CA66E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EFEC802-F780-45DA-886F-FA1695A58FE5}"/>
              </a:ext>
            </a:extLst>
          </p:cNvPr>
          <p:cNvSpPr txBox="1"/>
          <p:nvPr/>
        </p:nvSpPr>
        <p:spPr>
          <a:xfrm>
            <a:off x="3165732" y="568412"/>
            <a:ext cx="586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中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国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传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统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节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气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二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十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四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节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气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之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芒</a:t>
            </a:r>
            <a:r>
              <a:rPr lang="en-US" altLang="zh-CN" sz="1200" dirty="0">
                <a:solidFill>
                  <a:srgbClr val="442C01"/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rgbClr val="442C01"/>
                </a:solidFill>
                <a:cs typeface="+mn-ea"/>
                <a:sym typeface="+mn-lt"/>
              </a:rPr>
              <a:t>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60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drap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0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96A97B-35EA-4FC0-975C-7A9F11169D44}"/>
              </a:ext>
            </a:extLst>
          </p:cNvPr>
          <p:cNvSpPr txBox="1"/>
          <p:nvPr/>
        </p:nvSpPr>
        <p:spPr>
          <a:xfrm>
            <a:off x="6636774" y="3592248"/>
            <a:ext cx="40981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600" b="1" spc="-300" dirty="0">
                <a:solidFill>
                  <a:srgbClr val="442C01"/>
                </a:solidFill>
                <a:cs typeface="+mn-ea"/>
                <a:sym typeface="+mn-lt"/>
              </a:rPr>
              <a:t>节气常识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7F228A-C508-4E98-B9DD-6BED442BFA45}"/>
              </a:ext>
            </a:extLst>
          </p:cNvPr>
          <p:cNvGrpSpPr/>
          <p:nvPr/>
        </p:nvGrpSpPr>
        <p:grpSpPr>
          <a:xfrm>
            <a:off x="8094371" y="2308716"/>
            <a:ext cx="1182980" cy="1032088"/>
            <a:chOff x="8931719" y="2786980"/>
            <a:chExt cx="557438" cy="557438"/>
          </a:xfrm>
        </p:grpSpPr>
        <p:sp>
          <p:nvSpPr>
            <p:cNvPr id="8" name="椭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88A6AE-5B6E-4CF1-8AC1-A9395005980C}"/>
                </a:ext>
              </a:extLst>
            </p:cNvPr>
            <p:cNvSpPr/>
            <p:nvPr/>
          </p:nvSpPr>
          <p:spPr>
            <a:xfrm>
              <a:off x="8931719" y="2786980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4909EC-EFEC-4E01-98D2-5078FAF38185}"/>
                </a:ext>
              </a:extLst>
            </p:cNvPr>
            <p:cNvSpPr txBox="1"/>
            <p:nvPr/>
          </p:nvSpPr>
          <p:spPr>
            <a:xfrm>
              <a:off x="9028001" y="2841286"/>
              <a:ext cx="461156" cy="448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4800" b="1" spc="-300" dirty="0">
                  <a:solidFill>
                    <a:srgbClr val="442C0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E3801E-4753-462D-9167-3B1811C46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C098A6-9916-442E-BB85-9E26065ED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DAC69E-A403-4878-BB47-006884A57A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49" l="1529" r="99618">
                        <a14:foregroundMark x1="2829" y1="60976" x2="10015" y2="73556"/>
                        <a14:foregroundMark x1="10015" y1="73556" x2="10168" y2="73813"/>
                        <a14:foregroundMark x1="1529" y1="73813" x2="3211" y2="75481"/>
                        <a14:foregroundMark x1="91437" y1="64313" x2="99541" y2="74583"/>
                        <a14:foregroundMark x1="99541" y1="74583" x2="99694" y2="7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17" y="2065194"/>
            <a:ext cx="5441434" cy="32387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946D81-78AE-465C-9CA5-73D816A7DF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6="http://schemas.microsoft.com/office/drawing/2014/main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节 气 常 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5724" y="2378901"/>
            <a:ext cx="5593406" cy="217322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ts val="8800"/>
              </a:lnSpc>
            </a:pPr>
            <a:r>
              <a:rPr lang="zh-CN" altLang="en-US" sz="3600" spc="300" dirty="0">
                <a:solidFill>
                  <a:srgbClr val="442C01"/>
                </a:solidFill>
                <a:cs typeface="+mn-ea"/>
                <a:sym typeface="+mn-lt"/>
              </a:rPr>
              <a:t>乙酉甲申雷雨惊，</a:t>
            </a:r>
          </a:p>
          <a:p>
            <a:pPr algn="ctr">
              <a:lnSpc>
                <a:spcPts val="8800"/>
              </a:lnSpc>
            </a:pPr>
            <a:r>
              <a:rPr lang="zh-CN" altLang="en-US" sz="3600" spc="300" dirty="0">
                <a:solidFill>
                  <a:srgbClr val="442C01"/>
                </a:solidFill>
                <a:cs typeface="+mn-ea"/>
                <a:sym typeface="+mn-lt"/>
              </a:rPr>
              <a:t>乘除却贺芒种晴。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CFB07042-3F73-4849-9B20-248E2F4E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204" y="1253617"/>
            <a:ext cx="5132098" cy="4875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 xmlns:a16="http://schemas.microsoft.com/office/drawing/2014/main" xmlns:a14="http://schemas.microsoft.com/office/drawing/2010/main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99457" y="1842946"/>
            <a:ext cx="517848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芒种是二十四节气之一，一般在6月6日前后，太阳到达黄经75°的时候。芒种字面的意思是“有芒的麦子快收，有芒的稻子可种”。《月令七十二侯集解》：“五月节，谓有芒之种谷可稼种矣。”此时中国长江中下游地区将进入多雨的黄梅时节。</a:t>
            </a:r>
          </a:p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2016年11月30日，中国“二十四节气”正式列入联合国非遗名录。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7C19445E-4E61-4314-B115-F1CD67A51146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节 气 常 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796B929-BD62-4279-ADDF-F7DFD91F91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232159"/>
            <a:ext cx="5351775" cy="5351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 xmlns:a16="http://schemas.microsoft.com/office/drawing/2014/main" xmlns:a14="http://schemas.microsoft.com/office/drawing/2010/main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418426" y="1953114"/>
            <a:ext cx="4526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芒种，是农作物成熟的意思。芒种是二十四节气中的第九个节气。</a:t>
            </a:r>
          </a:p>
          <a:p>
            <a:pPr>
              <a:lnSpc>
                <a:spcPct val="20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在每年的6月5日左右，太阳到达黄经75°时为芒种。《月令七十二候集解》：“五月节，谓有芒之种谷可稼种矣”。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A6C92CCB-411A-4229-8C3F-C8951070B3E1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节 气 常 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59D870B-FA6D-45B6-A78B-9CA67862F1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25" y="1035269"/>
            <a:ext cx="5351775" cy="5351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 xmlns:a16="http://schemas.microsoft.com/office/drawing/2014/main" xmlns:a14="http://schemas.microsoft.com/office/drawing/2010/main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500454" y="2191004"/>
            <a:ext cx="4659344" cy="297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spc="600" dirty="0">
                <a:solidFill>
                  <a:srgbClr val="442C01"/>
                </a:solidFill>
                <a:cs typeface="+mn-ea"/>
                <a:sym typeface="+mn-lt"/>
              </a:rPr>
              <a:t>“芒种”</a:t>
            </a: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也称为“忙种”“忙着种”，是农民朋友的散播播种。“芒种”到来预示着农民开始了忙碌的田间生活。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1838CB1E-C933-4A8C-824E-8942087D4277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节 气 常 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3105448A-25F0-4462-9ED8-3A49273A72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02" y="1790701"/>
            <a:ext cx="5434776" cy="407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304" y="668035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 xmlns:a16="http://schemas.microsoft.com/office/drawing/2014/main" xmlns:a14="http://schemas.microsoft.com/office/drawing/2010/main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574568-8290-44ED-8A07-61947C9C78F5}"/>
              </a:ext>
            </a:extLst>
          </p:cNvPr>
          <p:cNvSpPr txBox="1"/>
          <p:nvPr/>
        </p:nvSpPr>
        <p:spPr>
          <a:xfrm>
            <a:off x="6636774" y="3592248"/>
            <a:ext cx="40981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600" b="1" spc="-300" dirty="0">
                <a:solidFill>
                  <a:srgbClr val="442C01"/>
                </a:solidFill>
                <a:cs typeface="+mn-ea"/>
                <a:sym typeface="+mn-lt"/>
              </a:rPr>
              <a:t>芒种起源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28EAC6-FA07-4173-8FF2-7387010D3597}"/>
              </a:ext>
            </a:extLst>
          </p:cNvPr>
          <p:cNvGrpSpPr/>
          <p:nvPr/>
        </p:nvGrpSpPr>
        <p:grpSpPr>
          <a:xfrm>
            <a:off x="8094371" y="2308716"/>
            <a:ext cx="1182980" cy="1032088"/>
            <a:chOff x="8931719" y="2786980"/>
            <a:chExt cx="557438" cy="557438"/>
          </a:xfrm>
        </p:grpSpPr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4D7E92-8C1C-4B76-8A43-6CC078108446}"/>
                </a:ext>
              </a:extLst>
            </p:cNvPr>
            <p:cNvSpPr/>
            <p:nvPr/>
          </p:nvSpPr>
          <p:spPr>
            <a:xfrm>
              <a:off x="8931719" y="2786980"/>
              <a:ext cx="557438" cy="557438"/>
            </a:xfrm>
            <a:prstGeom prst="ellipse">
              <a:avLst/>
            </a:prstGeom>
            <a:solidFill>
              <a:srgbClr val="F3C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319C31-EFDD-4FF5-8B58-9E66DE8041DE}"/>
                </a:ext>
              </a:extLst>
            </p:cNvPr>
            <p:cNvSpPr txBox="1"/>
            <p:nvPr/>
          </p:nvSpPr>
          <p:spPr>
            <a:xfrm>
              <a:off x="9028001" y="2841286"/>
              <a:ext cx="461156" cy="448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4800" b="1" spc="-300" dirty="0">
                  <a:solidFill>
                    <a:srgbClr val="442C0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4F279F-1B1E-4FA5-BF5E-3C091EC90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45"/>
          <a:stretch/>
        </p:blipFill>
        <p:spPr>
          <a:xfrm>
            <a:off x="10189120" y="324731"/>
            <a:ext cx="1689865" cy="13630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03560B-66ED-4AE8-A56C-683A800B4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119" y="5726927"/>
            <a:ext cx="1689865" cy="8626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CCA1F6-F5FD-4AEE-A5E8-CAA7AEFE5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149" l="1529" r="99618">
                        <a14:foregroundMark x1="2829" y1="60976" x2="10015" y2="73556"/>
                        <a14:foregroundMark x1="10015" y1="73556" x2="10168" y2="73813"/>
                        <a14:foregroundMark x1="1529" y1="73813" x2="3211" y2="75481"/>
                        <a14:foregroundMark x1="91437" y1="64313" x2="99541" y2="74583"/>
                        <a14:foregroundMark x1="99541" y1="74583" x2="99694" y2="74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17" y="2065194"/>
            <a:ext cx="5441434" cy="32387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E1ADD0-FBD7-4E3E-96B8-53EE29809A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59" y="515918"/>
            <a:ext cx="838808" cy="83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2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6="http://schemas.microsoft.com/office/drawing/2014/main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96000" y="2001318"/>
            <a:ext cx="5074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442C01"/>
                </a:solidFill>
                <a:cs typeface="+mn-ea"/>
                <a:sym typeface="+mn-lt"/>
              </a:rPr>
              <a:t>我国古代将芒种分为三候：“一候螳螂生；二候鹏始鸣；三候反舌无声。”在这一节气中，螳螂在上一年深秋产的卵因感受到阴气初生而破壳生出小螳螂；喜阴的伯劳鸟开始在枝头出现，并且感阴而鸣与此相反，能够学习其它鸟叫的反舌鸟，却因感应到了阴气的出现而停止了鸣叫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B768387-F250-44F1-B653-EA969FCD2E7B}"/>
              </a:ext>
            </a:extLst>
          </p:cNvPr>
          <p:cNvSpPr txBox="1"/>
          <p:nvPr/>
        </p:nvSpPr>
        <p:spPr>
          <a:xfrm>
            <a:off x="5127630" y="470956"/>
            <a:ext cx="19367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400" spc="-300" dirty="0">
                <a:solidFill>
                  <a:srgbClr val="442C01"/>
                </a:solidFill>
                <a:cs typeface="+mn-ea"/>
                <a:sym typeface="+mn-lt"/>
              </a:rPr>
              <a:t>芒种起源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EB3572CA-8E94-49FF-BF0D-A0CA72EC80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808" y="1613165"/>
            <a:ext cx="4361792" cy="41437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6="http://schemas.microsoft.com/office/drawing/2014/main" xmlns:a14="http://schemas.microsoft.com/office/drawing/2010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芒种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ffzkcvo">
      <a:majorFont>
        <a:latin typeface="微软雅黑"/>
        <a:ea typeface="微軟正黑體"/>
        <a:cs typeface=""/>
      </a:majorFont>
      <a:minorFont>
        <a:latin typeface="微软雅黑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宽屏</PresentationFormat>
  <Paragraphs>149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微軟正黑體</vt:lpstr>
      <vt:lpstr>黑体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6</cp:revision>
  <dcterms:created xsi:type="dcterms:W3CDTF">2018-03-01T02:03:00Z</dcterms:created>
  <dcterms:modified xsi:type="dcterms:W3CDTF">2023-05-28T04:39:54Z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