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  <p:sldMasterId id="2147483677" r:id="rId3"/>
  </p:sldMasterIdLst>
  <p:notesMasterIdLst>
    <p:notesMasterId r:id="rId29"/>
  </p:notesMasterIdLst>
  <p:handoutMasterIdLst>
    <p:handoutMasterId r:id="rId30"/>
  </p:handoutMasterIdLst>
  <p:sldIdLst>
    <p:sldId id="256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6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58" r:id="rId27"/>
    <p:sldId id="28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-bing" initials="L-" lastIdx="1" clrIdx="0"/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DFFE"/>
    <a:srgbClr val="3EA6FF"/>
    <a:srgbClr val="5586F5"/>
    <a:srgbClr val="6DD7FE"/>
    <a:srgbClr val="7FDEFE"/>
    <a:srgbClr val="7FC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0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910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488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491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5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46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5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47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9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62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37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02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www.ypppt.com/hangye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87693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2023/5/27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49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2023/5/27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58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763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26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19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538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53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655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023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95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0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557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65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50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54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9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2023/5/27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61儿童节6456456453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7635" y="-2666365"/>
            <a:ext cx="6858000" cy="12192000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306070" y="334645"/>
            <a:ext cx="11578590" cy="6217920"/>
            <a:chOff x="482" y="527"/>
            <a:chExt cx="18234" cy="9792"/>
          </a:xfrm>
        </p:grpSpPr>
        <p:sp>
          <p:nvSpPr>
            <p:cNvPr id="9" name="矩形 8"/>
            <p:cNvSpPr/>
            <p:nvPr/>
          </p:nvSpPr>
          <p:spPr>
            <a:xfrm>
              <a:off x="482" y="527"/>
              <a:ext cx="18234" cy="97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685" y="760"/>
              <a:ext cx="17751" cy="9327"/>
            </a:xfrm>
            <a:prstGeom prst="rect">
              <a:avLst/>
            </a:prstGeom>
            <a:noFill/>
            <a:ln w="38100">
              <a:solidFill>
                <a:srgbClr val="84DFFE"/>
              </a:solidFill>
              <a:prstDash val="dash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54" r:id="rId19"/>
    <p:sldLayoutId id="2147483655" r:id="rId20"/>
    <p:sldLayoutId id="2147483656" r:id="rId21"/>
    <p:sldLayoutId id="2147483657" r:id="rId22"/>
    <p:sldLayoutId id="2147483658" r:id="rId23"/>
    <p:sldLayoutId id="2147483659" r:id="rId24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93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2023/5/27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95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儿童节645645645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7635" y="-2666365"/>
            <a:ext cx="6858000" cy="1219200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635" y="5711825"/>
            <a:ext cx="12258040" cy="1145540"/>
            <a:chOff x="1" y="8995"/>
            <a:chExt cx="19304" cy="1804"/>
          </a:xfrm>
        </p:grpSpPr>
        <p:pic>
          <p:nvPicPr>
            <p:cNvPr id="7" name="图片 6" descr="61儿童节65645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" y="8995"/>
              <a:ext cx="9180" cy="1805"/>
            </a:xfrm>
            <a:prstGeom prst="rect">
              <a:avLst/>
            </a:prstGeom>
          </p:spPr>
        </p:pic>
        <p:pic>
          <p:nvPicPr>
            <p:cNvPr id="8" name="图片 7" descr="61儿童节65645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9181" y="8995"/>
              <a:ext cx="10125" cy="1805"/>
            </a:xfrm>
            <a:prstGeom prst="rect">
              <a:avLst/>
            </a:prstGeom>
          </p:spPr>
        </p:pic>
      </p:grpSp>
      <p:pic>
        <p:nvPicPr>
          <p:cNvPr id="9" name="图片 8" descr="61儿童节97897807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5800" y="4160520"/>
            <a:ext cx="2187575" cy="2329180"/>
          </a:xfrm>
          <a:prstGeom prst="rect">
            <a:avLst/>
          </a:prstGeom>
        </p:spPr>
      </p:pic>
      <p:pic>
        <p:nvPicPr>
          <p:cNvPr id="10" name="图片 9" descr="61儿童节657567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08290" y="2176145"/>
            <a:ext cx="3769995" cy="4391025"/>
          </a:xfrm>
          <a:prstGeom prst="rect">
            <a:avLst/>
          </a:prstGeom>
        </p:spPr>
      </p:pic>
      <p:pic>
        <p:nvPicPr>
          <p:cNvPr id="11" name="图片 10" descr="61儿童节5656456456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H="1" flipV="1">
            <a:off x="1562735" y="-1343025"/>
            <a:ext cx="6500495" cy="8989695"/>
          </a:xfrm>
          <a:prstGeom prst="rect">
            <a:avLst/>
          </a:prstGeom>
        </p:spPr>
      </p:pic>
      <p:pic>
        <p:nvPicPr>
          <p:cNvPr id="12" name="图片 11" descr="61儿童节543645645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791075"/>
            <a:ext cx="1724660" cy="1698625"/>
          </a:xfrm>
          <a:prstGeom prst="rect">
            <a:avLst/>
          </a:prstGeom>
        </p:spPr>
      </p:pic>
      <p:pic>
        <p:nvPicPr>
          <p:cNvPr id="13" name="图片 12" descr="61儿童节54645645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1850" y="-219710"/>
            <a:ext cx="2537460" cy="2137410"/>
          </a:xfrm>
          <a:prstGeom prst="rect">
            <a:avLst/>
          </a:prstGeom>
        </p:spPr>
      </p:pic>
      <p:pic>
        <p:nvPicPr>
          <p:cNvPr id="14" name="图片 13" descr="61儿童节546456546677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2455" y="733425"/>
            <a:ext cx="2547620" cy="1612900"/>
          </a:xfrm>
          <a:prstGeom prst="rect">
            <a:avLst/>
          </a:prstGeom>
        </p:spPr>
      </p:pic>
      <p:pic>
        <p:nvPicPr>
          <p:cNvPr id="15" name="图片 14" descr="61儿童节65478889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8520" y="635"/>
            <a:ext cx="1269365" cy="1202690"/>
          </a:xfrm>
          <a:prstGeom prst="rect">
            <a:avLst/>
          </a:prstGeom>
        </p:spPr>
      </p:pic>
      <p:pic>
        <p:nvPicPr>
          <p:cNvPr id="16" name="图片 15" descr="61儿童节65474577788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6310" y="534670"/>
            <a:ext cx="5944870" cy="3712845"/>
          </a:xfrm>
          <a:prstGeom prst="rect">
            <a:avLst/>
          </a:prstGeom>
        </p:spPr>
      </p:pic>
      <p:pic>
        <p:nvPicPr>
          <p:cNvPr id="17" name="图片 16" descr="61儿童节6546457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08910" y="733425"/>
            <a:ext cx="825500" cy="834390"/>
          </a:xfrm>
          <a:prstGeom prst="rect">
            <a:avLst/>
          </a:prstGeom>
        </p:spPr>
      </p:pic>
      <p:pic>
        <p:nvPicPr>
          <p:cNvPr id="19" name="图片 18" descr="61儿童节65645689789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20000">
            <a:off x="7470140" y="814705"/>
            <a:ext cx="1682750" cy="1314450"/>
          </a:xfrm>
          <a:prstGeom prst="rect">
            <a:avLst/>
          </a:prstGeom>
        </p:spPr>
      </p:pic>
      <p:pic>
        <p:nvPicPr>
          <p:cNvPr id="20" name="图片 19" descr="61儿童节6546457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15145" y="1715135"/>
            <a:ext cx="825500" cy="83439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1497964" y="3747135"/>
            <a:ext cx="4807585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3EA6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</a:t>
            </a:r>
            <a:r>
              <a:rPr lang="en-US" altLang="zh-CN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六一”国际儿童节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亲子游戏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3" name="圆角矩形 132"/>
          <p:cNvSpPr/>
          <p:nvPr/>
        </p:nvSpPr>
        <p:spPr>
          <a:xfrm>
            <a:off x="3193415" y="4871085"/>
            <a:ext cx="1704975" cy="262255"/>
          </a:xfrm>
          <a:prstGeom prst="roundRect">
            <a:avLst>
              <a:gd name="adj" fmla="val 50000"/>
            </a:avLst>
          </a:prstGeom>
          <a:solidFill>
            <a:srgbClr val="3EA6FF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973579" y="4247515"/>
            <a:ext cx="3856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cs typeface="+mn-ea"/>
                <a:sym typeface="+mn-lt"/>
              </a:rPr>
              <a:t>"June 1 international children's day is the</a:t>
            </a:r>
          </a:p>
          <a:p>
            <a:pPr algn="ctr"/>
            <a:r>
              <a:rPr lang="zh-CN" altLang="en-US" sz="1200" dirty="0">
                <a:cs typeface="+mn-ea"/>
                <a:sym typeface="+mn-lt"/>
              </a:rPr>
              <a:t> children's festival in the world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133" grpId="0" animBg="1"/>
      <p:bldP spid="133" grpId="1" animBg="1"/>
      <p:bldP spid="24" grpId="0"/>
      <p:bldP spid="2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1670685" y="196596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136" y="-1087"/>
              <a:ext cx="3293" cy="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站报纸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80" y="175895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78915" y="3119755"/>
            <a:ext cx="937260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游戏名称：站报纸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游戏道具：报纸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人的合作小组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游戏规则：整张报纸两人一起单脚站在报纸上面，撕掉一半后，继续保持能够站在报纸上，再撕去一半，以此循环，           最后坚持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秒者胜利。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游戏奖励：最后能坚持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张兑奖券，坚持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秒的奖励 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张兑奖券，坚持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张兑奖券。低年级可           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3" name="图片 2" descr="C:/Users/Administrator/AppData/Local/Temp/picturecompress_20210512144544/output_1.pngoutput_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97045" y="1819275"/>
            <a:ext cx="6777355" cy="16770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5309870" y="2338712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06" y="-1172"/>
              <a:ext cx="2629" cy="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猜谜语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7565" y="2131695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27625" y="3266440"/>
            <a:ext cx="633095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游戏名称：猜谜语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游戏道具：纸盒 ，写有谜语的纸条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参加人数：不限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游戏规则：学生排队从纸盒中抽一张纸条猜谜语，猜对大意就可得奖。如果不能直接猜出谜底，可以取走谜语纸条， 想到后再来对谜底。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游戏奖励：每猜对一个谜语可以兑奖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张。低年级可以放宽要求。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35" name="图片 34" descr="54353453453453453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2375" y="1848485"/>
            <a:ext cx="2983865" cy="3507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5309870" y="183388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391" y="-1172"/>
              <a:ext cx="2629" cy="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抛绣球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7565" y="162687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27625" y="2761615"/>
            <a:ext cx="633095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游戏名称：抛绣球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游戏道具：乒乓球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 ，小纸筒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参加人数：至多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游戏规则：把乒乓球球投进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2.5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米远的小纸筒，投进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个或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个人以上可得将获奖。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游戏奖励：投进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到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张兑奖券，投进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到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7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         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张兑奖券，投进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到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9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张兑奖券，全中（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个）的奖励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张兑奖券。低年级可以放宽要求。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3" name="图片 2" descr="51miz-E1021186-AC58818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5615" y="1626870"/>
            <a:ext cx="4008755" cy="4206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1670685" y="196596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121" y="-1148"/>
              <a:ext cx="3293" cy="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抢凳子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80" y="175895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49705" y="2912745"/>
            <a:ext cx="603758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游戏名称：抢凳子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游戏道具：四张凳子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游戏规则：开始把凳子成环形摆放，参加人员在凳子处面围圈，主持人说开始，参加人员从凳子绕圈走，主持人说坐下时，参加人员开始抢凳子，没位置坐的为输。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游戏奖励：胜出的四位同学各奖励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张。低年级可以放宽要求。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  </a:t>
            </a:r>
          </a:p>
        </p:txBody>
      </p:sp>
      <p:pic>
        <p:nvPicPr>
          <p:cNvPr id="4" name="图片 3" descr="51miz-E395171-325D18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1105" y="2363470"/>
            <a:ext cx="3357880" cy="33578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儿童节645645645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7635" y="-2666365"/>
            <a:ext cx="6858000" cy="1219200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635" y="5711825"/>
            <a:ext cx="12258040" cy="1145540"/>
            <a:chOff x="1" y="8995"/>
            <a:chExt cx="19304" cy="1804"/>
          </a:xfrm>
        </p:grpSpPr>
        <p:pic>
          <p:nvPicPr>
            <p:cNvPr id="7" name="图片 6" descr="61儿童节65645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" y="8995"/>
              <a:ext cx="9180" cy="1805"/>
            </a:xfrm>
            <a:prstGeom prst="rect">
              <a:avLst/>
            </a:prstGeom>
          </p:spPr>
        </p:pic>
        <p:pic>
          <p:nvPicPr>
            <p:cNvPr id="8" name="图片 7" descr="61儿童节65645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9181" y="8995"/>
              <a:ext cx="10125" cy="1805"/>
            </a:xfrm>
            <a:prstGeom prst="rect">
              <a:avLst/>
            </a:prstGeom>
          </p:spPr>
        </p:pic>
      </p:grpSp>
      <p:pic>
        <p:nvPicPr>
          <p:cNvPr id="9" name="图片 8" descr="61儿童节97897807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5800" y="4160520"/>
            <a:ext cx="2187575" cy="2329180"/>
          </a:xfrm>
          <a:prstGeom prst="rect">
            <a:avLst/>
          </a:prstGeom>
        </p:spPr>
      </p:pic>
      <p:pic>
        <p:nvPicPr>
          <p:cNvPr id="10" name="图片 9" descr="61儿童节657567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08290" y="2176145"/>
            <a:ext cx="3769995" cy="4391025"/>
          </a:xfrm>
          <a:prstGeom prst="rect">
            <a:avLst/>
          </a:prstGeom>
        </p:spPr>
      </p:pic>
      <p:pic>
        <p:nvPicPr>
          <p:cNvPr id="11" name="图片 10" descr="61儿童节5656456456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H="1" flipV="1">
            <a:off x="1562735" y="-1343025"/>
            <a:ext cx="6500495" cy="8989695"/>
          </a:xfrm>
          <a:prstGeom prst="rect">
            <a:avLst/>
          </a:prstGeom>
        </p:spPr>
      </p:pic>
      <p:pic>
        <p:nvPicPr>
          <p:cNvPr id="12" name="图片 11" descr="61儿童节543645645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791075"/>
            <a:ext cx="1724660" cy="1698625"/>
          </a:xfrm>
          <a:prstGeom prst="rect">
            <a:avLst/>
          </a:prstGeom>
        </p:spPr>
      </p:pic>
      <p:pic>
        <p:nvPicPr>
          <p:cNvPr id="13" name="图片 12" descr="61儿童节54645645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1850" y="-219710"/>
            <a:ext cx="2537460" cy="2137410"/>
          </a:xfrm>
          <a:prstGeom prst="rect">
            <a:avLst/>
          </a:prstGeom>
        </p:spPr>
      </p:pic>
      <p:pic>
        <p:nvPicPr>
          <p:cNvPr id="14" name="图片 13" descr="61儿童节546456546677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2455" y="733425"/>
            <a:ext cx="2547620" cy="1612900"/>
          </a:xfrm>
          <a:prstGeom prst="rect">
            <a:avLst/>
          </a:prstGeom>
        </p:spPr>
      </p:pic>
      <p:pic>
        <p:nvPicPr>
          <p:cNvPr id="15" name="图片 14" descr="61儿童节65478889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8520" y="635"/>
            <a:ext cx="1269365" cy="1202690"/>
          </a:xfrm>
          <a:prstGeom prst="rect">
            <a:avLst/>
          </a:prstGeom>
        </p:spPr>
      </p:pic>
      <p:pic>
        <p:nvPicPr>
          <p:cNvPr id="19" name="图片 18" descr="61儿童节65645689789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20000">
            <a:off x="7470140" y="814705"/>
            <a:ext cx="1682750" cy="1314450"/>
          </a:xfrm>
          <a:prstGeom prst="rect">
            <a:avLst/>
          </a:prstGeom>
        </p:spPr>
      </p:pic>
      <p:pic>
        <p:nvPicPr>
          <p:cNvPr id="20" name="图片 19" descr="61儿童节6546457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15145" y="1715135"/>
            <a:ext cx="825500" cy="83439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544490" y="1203293"/>
            <a:ext cx="2520967" cy="147447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>
            <a:defPPr>
              <a:defRPr lang="zh-CN"/>
            </a:defPPr>
            <a:lvl1pPr algn="ctr">
              <a:defRPr sz="11500" b="1">
                <a:gradFill>
                  <a:gsLst>
                    <a:gs pos="0">
                      <a:srgbClr val="00B0F0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400000" scaled="0"/>
                </a:gradFill>
                <a:effectLst>
                  <a:outerShdw blurRad="317500" dist="165100" dir="2700000" algn="tl" rotWithShape="0">
                    <a:prstClr val="black">
                      <a:alpha val="60000"/>
                    </a:prstClr>
                  </a:outerShdw>
                </a:effectLst>
                <a:latin typeface="Yuanti SC" charset="-122"/>
                <a:ea typeface="Yuanti SC" charset="-122"/>
                <a:cs typeface="Yuanti SC" charset="-122"/>
              </a:defRPr>
            </a:lvl1pPr>
          </a:lstStyle>
          <a:p>
            <a:r>
              <a:rPr lang="en-US" altLang="zh-CN" sz="8800" dirty="0">
                <a:ln w="38100">
                  <a:noFill/>
                </a:ln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130300" y="2677795"/>
            <a:ext cx="5812155" cy="104394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>
            <a:defPPr>
              <a:defRPr lang="zh-CN"/>
            </a:defPPr>
            <a:lvl1pPr algn="ctr">
              <a:defRPr sz="11500" b="1">
                <a:gradFill>
                  <a:gsLst>
                    <a:gs pos="0">
                      <a:srgbClr val="00B0F0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400000" scaled="0"/>
                </a:gradFill>
                <a:effectLst>
                  <a:outerShdw blurRad="317500" dist="165100" dir="2700000" algn="tl" rotWithShape="0">
                    <a:prstClr val="black">
                      <a:alpha val="60000"/>
                    </a:prstClr>
                  </a:outerShdw>
                </a:effectLst>
                <a:latin typeface="Yuanti SC" charset="-122"/>
                <a:ea typeface="Yuanti SC" charset="-122"/>
                <a:cs typeface="Yuanti SC" charset="-122"/>
              </a:defRPr>
            </a:lvl1pPr>
          </a:lstStyle>
          <a:p>
            <a:pPr algn="ctr"/>
            <a:r>
              <a:rPr lang="zh-CN" altLang="en-US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亲子</a:t>
            </a:r>
            <a:r>
              <a:rPr lang="zh-CN" altLang="en-US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游</a:t>
            </a:r>
            <a:r>
              <a:rPr lang="en-US" altLang="zh-CN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戏》</a:t>
            </a:r>
            <a:endParaRPr lang="zh-CN" altLang="en-US" sz="6000" dirty="0">
              <a:ln w="38100">
                <a:solidFill>
                  <a:srgbClr val="2248A0"/>
                </a:solidFill>
              </a:ln>
              <a:solidFill>
                <a:srgbClr val="3EA6FF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15440" y="3964940"/>
            <a:ext cx="42144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cs typeface="+mn-ea"/>
                <a:sym typeface="+mn-lt"/>
              </a:rPr>
              <a:t>"June 1 international children's day is the</a:t>
            </a:r>
          </a:p>
          <a:p>
            <a:pPr algn="ctr"/>
            <a:r>
              <a:rPr lang="zh-CN" altLang="en-US" sz="1200">
                <a:cs typeface="+mn-ea"/>
                <a:sym typeface="+mn-lt"/>
              </a:rPr>
              <a:t> children's festival in the world</a:t>
            </a:r>
          </a:p>
        </p:txBody>
      </p:sp>
      <p:pic>
        <p:nvPicPr>
          <p:cNvPr id="35" name="图片 34" descr="543534534534534534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70150" y="1541145"/>
            <a:ext cx="679450" cy="798830"/>
          </a:xfrm>
          <a:prstGeom prst="rect">
            <a:avLst/>
          </a:prstGeom>
        </p:spPr>
      </p:pic>
      <p:pic>
        <p:nvPicPr>
          <p:cNvPr id="27" name="图片 26" descr="543534534534534534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72940" y="1541145"/>
            <a:ext cx="679450" cy="798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371725" y="2004695"/>
            <a:ext cx="20910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快乐指路 </a:t>
            </a:r>
          </a:p>
        </p:txBody>
      </p:sp>
      <p:sp>
        <p:nvSpPr>
          <p:cNvPr id="2" name="矩形 1"/>
          <p:cNvSpPr/>
          <p:nvPr/>
        </p:nvSpPr>
        <p:spPr>
          <a:xfrm>
            <a:off x="1449705" y="2912745"/>
            <a:ext cx="529018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道具：眼罩或丝巾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玩法：用眼罩或丝巾将家长的眼睛蒙住，家长背着孩子，由孩子指挥家长前行。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点评：这个游戏能够提高孩子的表达能力，加强家庭成员间的理解和默契。家长要对孩子完全信任才敢迈步，游戏正是通过双方的体会和感觉，让彼此的信任感得以提升。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283335" y="1852930"/>
            <a:ext cx="965200" cy="673735"/>
            <a:chOff x="2303" y="2690"/>
            <a:chExt cx="1520" cy="1061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690"/>
              <a:ext cx="1225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 descr="7f916d6ff1336c800b6cab8d40e1bb7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165340" y="1926590"/>
            <a:ext cx="3339465" cy="33394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346960" y="2158365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运球走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(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每个家庭一大一小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) </a:t>
            </a:r>
          </a:p>
        </p:txBody>
      </p:sp>
      <p:sp>
        <p:nvSpPr>
          <p:cNvPr id="2" name="矩形 1"/>
          <p:cNvSpPr/>
          <p:nvPr/>
        </p:nvSpPr>
        <p:spPr>
          <a:xfrm>
            <a:off x="1403350" y="3046730"/>
            <a:ext cx="585597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活动目的：提高孩子动作的稳定性，培养幼儿细心、沉稳的性格。 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材料准备：乒乓球、乒乓球板和瓶盖、计时器   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游戏玩法：孩子和家长分别站在场地的两端。游戏开始，家长手持乒乓球 拍，托球跑到孩子处将乒乓球放在孩子的瓶盖上，孩子手托瓶 盖将球运送到终点。先到达终点者为胜。   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游戏规则：家长和孩子不得用手扶乒乓球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258570" y="2035175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0" name="图片 39" descr="51miz-E1120435-10314A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76820" y="1742440"/>
            <a:ext cx="3254375" cy="3822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774815" y="2254250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赶小猪（孩子与双亲） </a:t>
            </a:r>
          </a:p>
        </p:txBody>
      </p:sp>
      <p:sp>
        <p:nvSpPr>
          <p:cNvPr id="2" name="矩形 1"/>
          <p:cNvSpPr/>
          <p:nvPr/>
        </p:nvSpPr>
        <p:spPr>
          <a:xfrm>
            <a:off x="5831205" y="3142615"/>
            <a:ext cx="512826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活动目的：培养孩子的灵活性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材料准备：羽毛球拍、排球、计时器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游戏方法：家长和孩子各自站在标志线相对的两头，孩子拿着羽毛球拍把皮球赶到家长那里；家长拿着羽毛球拍把皮球赶到小朋友一端，交给本组的下一个家庭，全组跑完，游戏就结束。以先跑完的队为胜。 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686425" y="2131060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 descr="51miz-E1035869-9FD164F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642745" y="1929765"/>
            <a:ext cx="3427730" cy="34277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906270" y="2435225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剥鹌鹑蛋（孩子与双亲）</a:t>
            </a:r>
          </a:p>
        </p:txBody>
      </p:sp>
      <p:sp>
        <p:nvSpPr>
          <p:cNvPr id="2" name="矩形 1"/>
          <p:cNvSpPr/>
          <p:nvPr/>
        </p:nvSpPr>
        <p:spPr>
          <a:xfrm>
            <a:off x="962660" y="3323590"/>
            <a:ext cx="366268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活动目的：锻炼孩子的灵活性，让孩子学会感恩 材料准备：熟的鹌鹑蛋若干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游戏方法：家长和孩子各自在两边，每人三个鹌鹑蛋，看谁剥得快，剥完送给家长品尝。用时最少为胜。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817880" y="2312035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8521700" y="2310765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踩气球（家庭中一大一小） </a:t>
            </a:r>
          </a:p>
        </p:txBody>
      </p:sp>
      <p:sp>
        <p:nvSpPr>
          <p:cNvPr id="5" name="矩形 4"/>
          <p:cNvSpPr/>
          <p:nvPr/>
        </p:nvSpPr>
        <p:spPr>
          <a:xfrm>
            <a:off x="7553325" y="2843530"/>
            <a:ext cx="3950335" cy="3091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游戏目的：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检查孩子的眼力和敏捷度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材料准备：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气球、绑绳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游戏方法：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在一个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平方米的区域内用脚踩破他人脚上绑的气球，直到游戏时间结束。一个小朋友和一个家长分别脚上绑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个气球，每个人不能出圈，只能用脚，否则视为违规，取消继续比赛的资格。在比赛时间内踩别人的气球，并躲开别人不让踩破自己脚上的气球，剩下多的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个小朋友获得奖励。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7433310" y="2187575"/>
            <a:ext cx="965200" cy="645160"/>
            <a:chOff x="2303" y="2735"/>
            <a:chExt cx="1520" cy="1016"/>
          </a:xfrm>
        </p:grpSpPr>
        <p:sp>
          <p:nvSpPr>
            <p:cNvPr id="7" name="云形 6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05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5" name="图片 34" descr="54353453453453453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57395" y="2118360"/>
            <a:ext cx="2752725" cy="3235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346960" y="2541905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击鼓传花（孩子与双亲）</a:t>
            </a:r>
          </a:p>
        </p:txBody>
      </p:sp>
      <p:sp>
        <p:nvSpPr>
          <p:cNvPr id="2" name="矩形 1"/>
          <p:cNvSpPr/>
          <p:nvPr/>
        </p:nvSpPr>
        <p:spPr>
          <a:xfrm>
            <a:off x="1464945" y="3785870"/>
            <a:ext cx="9824085" cy="1754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材料准备：鼓或音乐、丝巾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方法：所有人围坐一圈，由一人蒙着眼睛放音乐，在此同时开始依序传递道具“花”，传递速度跟随鼓点节奏变化而变化，随着鼓点停止而停止，此时“花”落在谁手上则要接受奖励，小朋友或家庭站出来表演一个节目，形式不限，时间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分钟内。就这样反复。每个表演过节目的人都将获得一份鼓励奖。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258570" y="2418715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06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 descr="51miz-E1019942-11EA0EC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0665" y="1148080"/>
            <a:ext cx="3587750" cy="3587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儿童节645645645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7635" y="-2666365"/>
            <a:ext cx="6858000" cy="1219200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635" y="5711825"/>
            <a:ext cx="12258040" cy="1145540"/>
            <a:chOff x="1" y="8995"/>
            <a:chExt cx="19304" cy="1804"/>
          </a:xfrm>
        </p:grpSpPr>
        <p:pic>
          <p:nvPicPr>
            <p:cNvPr id="7" name="图片 6" descr="61儿童节65645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" y="8995"/>
              <a:ext cx="9180" cy="1805"/>
            </a:xfrm>
            <a:prstGeom prst="rect">
              <a:avLst/>
            </a:prstGeom>
          </p:spPr>
        </p:pic>
        <p:pic>
          <p:nvPicPr>
            <p:cNvPr id="8" name="图片 7" descr="61儿童节65645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9181" y="8995"/>
              <a:ext cx="10125" cy="1805"/>
            </a:xfrm>
            <a:prstGeom prst="rect">
              <a:avLst/>
            </a:prstGeom>
          </p:spPr>
        </p:pic>
      </p:grpSp>
      <p:pic>
        <p:nvPicPr>
          <p:cNvPr id="9" name="图片 8" descr="61儿童节97897807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5800" y="4160520"/>
            <a:ext cx="2187575" cy="2329180"/>
          </a:xfrm>
          <a:prstGeom prst="rect">
            <a:avLst/>
          </a:prstGeom>
        </p:spPr>
      </p:pic>
      <p:pic>
        <p:nvPicPr>
          <p:cNvPr id="10" name="图片 9" descr="61儿童节657567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08290" y="2176145"/>
            <a:ext cx="3769995" cy="4391025"/>
          </a:xfrm>
          <a:prstGeom prst="rect">
            <a:avLst/>
          </a:prstGeom>
        </p:spPr>
      </p:pic>
      <p:pic>
        <p:nvPicPr>
          <p:cNvPr id="11" name="图片 10" descr="61儿童节5656456456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H="1" flipV="1">
            <a:off x="1562735" y="-1343025"/>
            <a:ext cx="6500495" cy="8989695"/>
          </a:xfrm>
          <a:prstGeom prst="rect">
            <a:avLst/>
          </a:prstGeom>
        </p:spPr>
      </p:pic>
      <p:pic>
        <p:nvPicPr>
          <p:cNvPr id="12" name="图片 11" descr="61儿童节543645645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791075"/>
            <a:ext cx="1724660" cy="1698625"/>
          </a:xfrm>
          <a:prstGeom prst="rect">
            <a:avLst/>
          </a:prstGeom>
        </p:spPr>
      </p:pic>
      <p:pic>
        <p:nvPicPr>
          <p:cNvPr id="13" name="图片 12" descr="61儿童节54645645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1850" y="-219710"/>
            <a:ext cx="2537460" cy="2137410"/>
          </a:xfrm>
          <a:prstGeom prst="rect">
            <a:avLst/>
          </a:prstGeom>
        </p:spPr>
      </p:pic>
      <p:pic>
        <p:nvPicPr>
          <p:cNvPr id="14" name="图片 13" descr="61儿童节546456546677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2455" y="733425"/>
            <a:ext cx="2547620" cy="1612900"/>
          </a:xfrm>
          <a:prstGeom prst="rect">
            <a:avLst/>
          </a:prstGeom>
        </p:spPr>
      </p:pic>
      <p:pic>
        <p:nvPicPr>
          <p:cNvPr id="15" name="图片 14" descr="61儿童节65478889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8520" y="635"/>
            <a:ext cx="1269365" cy="1202690"/>
          </a:xfrm>
          <a:prstGeom prst="rect">
            <a:avLst/>
          </a:prstGeom>
        </p:spPr>
      </p:pic>
      <p:pic>
        <p:nvPicPr>
          <p:cNvPr id="17" name="图片 16" descr="61儿童节65464577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609090" y="2346325"/>
            <a:ext cx="843915" cy="852805"/>
          </a:xfrm>
          <a:prstGeom prst="rect">
            <a:avLst/>
          </a:prstGeom>
        </p:spPr>
      </p:pic>
      <p:pic>
        <p:nvPicPr>
          <p:cNvPr id="19" name="图片 18" descr="61儿童节65645689789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20000">
            <a:off x="7470140" y="814705"/>
            <a:ext cx="1682750" cy="1314450"/>
          </a:xfrm>
          <a:prstGeom prst="rect">
            <a:avLst/>
          </a:prstGeom>
        </p:spPr>
      </p:pic>
      <p:pic>
        <p:nvPicPr>
          <p:cNvPr id="20" name="图片 19" descr="61儿童节65464577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15145" y="1715135"/>
            <a:ext cx="825500" cy="834390"/>
          </a:xfrm>
          <a:prstGeom prst="rect">
            <a:avLst/>
          </a:prstGeom>
        </p:spPr>
      </p:pic>
      <p:grpSp>
        <p:nvGrpSpPr>
          <p:cNvPr id="81" name="组合 80"/>
          <p:cNvGrpSpPr/>
          <p:nvPr/>
        </p:nvGrpSpPr>
        <p:grpSpPr>
          <a:xfrm>
            <a:off x="2537054" y="2629535"/>
            <a:ext cx="2848381" cy="572770"/>
            <a:chOff x="8963" y="2331"/>
            <a:chExt cx="4517" cy="902"/>
          </a:xfrm>
        </p:grpSpPr>
        <p:sp>
          <p:nvSpPr>
            <p:cNvPr id="46" name="TextBox 119"/>
            <p:cNvSpPr txBox="1"/>
            <p:nvPr/>
          </p:nvSpPr>
          <p:spPr>
            <a:xfrm>
              <a:off x="9989" y="2411"/>
              <a:ext cx="349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+mn-ea"/>
                  <a:sym typeface="+mn-lt"/>
                </a:rPr>
                <a:t>特色游戏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8963" y="2331"/>
              <a:ext cx="936" cy="787"/>
              <a:chOff x="8867" y="2734"/>
              <a:chExt cx="936" cy="787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3EA6FF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8867" y="2787"/>
                <a:ext cx="936" cy="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574290" y="3599180"/>
            <a:ext cx="2815590" cy="572770"/>
            <a:chOff x="9015" y="2331"/>
            <a:chExt cx="4465" cy="902"/>
          </a:xfrm>
        </p:grpSpPr>
        <p:sp>
          <p:nvSpPr>
            <p:cNvPr id="4" name="TextBox 119"/>
            <p:cNvSpPr txBox="1"/>
            <p:nvPr/>
          </p:nvSpPr>
          <p:spPr>
            <a:xfrm>
              <a:off x="9989" y="2411"/>
              <a:ext cx="349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亲子游戏</a:t>
              </a:r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015" y="2331"/>
              <a:ext cx="788" cy="787"/>
              <a:chOff x="8919" y="2734"/>
              <a:chExt cx="788" cy="787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3EA6FF"/>
              </a:solidFill>
              <a:ln>
                <a:noFill/>
              </a:ln>
              <a:effectLst>
                <a:outerShdw blurRad="63500" sx="102000" sy="102000" algn="ctr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8920" y="2787"/>
                <a:ext cx="787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00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pic>
        <p:nvPicPr>
          <p:cNvPr id="32" name="图片 31" descr="61儿童节65464577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724660" y="3484245"/>
            <a:ext cx="843915" cy="852805"/>
          </a:xfrm>
          <a:prstGeom prst="rect">
            <a:avLst/>
          </a:prstGeom>
        </p:spPr>
      </p:pic>
      <p:sp>
        <p:nvSpPr>
          <p:cNvPr id="23" name="文本框 41"/>
          <p:cNvSpPr txBox="1"/>
          <p:nvPr/>
        </p:nvSpPr>
        <p:spPr>
          <a:xfrm>
            <a:off x="1755138" y="1482049"/>
            <a:ext cx="44117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400" b="1" dirty="0">
                <a:solidFill>
                  <a:srgbClr val="3EA6FF"/>
                </a:solidFill>
                <a:cs typeface="+mn-ea"/>
                <a:sym typeface="+mn-lt"/>
              </a:rPr>
              <a:t>目 录</a:t>
            </a:r>
            <a:r>
              <a:rPr lang="en-US" altLang="zh-CN" sz="4400" b="1" dirty="0">
                <a:solidFill>
                  <a:srgbClr val="3EA6FF"/>
                </a:solidFill>
                <a:cs typeface="+mn-ea"/>
                <a:sym typeface="+mn-lt"/>
              </a:rPr>
              <a:t> CONTENTS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xmlns="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</a:t>
            </a:r>
            <a:r>
              <a:rPr lang="en-US" altLang="zh-CN" sz="100" dirty="0" smtClean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www.ypppt.com/hangye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500630" y="1889760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我的宝宝在哪里 </a:t>
            </a:r>
          </a:p>
        </p:txBody>
      </p:sp>
      <p:sp>
        <p:nvSpPr>
          <p:cNvPr id="2" name="矩形 1"/>
          <p:cNvSpPr/>
          <p:nvPr/>
        </p:nvSpPr>
        <p:spPr>
          <a:xfrm>
            <a:off x="5932170" y="2599690"/>
            <a:ext cx="5453380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准备：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布带若干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玩法：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每个家庭由一名家长和一名幼儿参加，请幼儿手拉手围成圆圈，相应的家长蒙上眼睛站在圈内，幼儿手拉手边唱歌边绕着家长转，唱完歌曲立定，然后请家长去寻找自己的宝宝。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要求：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幼儿不能发出声音，去找父母，父母通过触摸找到自己的宝宝。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412240" y="1766570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07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 descr="C:/Users/Administrator/AppData/Local/Temp/picturecompress_20210513144443/output_1.pngoutput_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4435" y="2701925"/>
            <a:ext cx="4088130" cy="2905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500630" y="1889760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踩气球 </a:t>
            </a:r>
          </a:p>
        </p:txBody>
      </p:sp>
      <p:sp>
        <p:nvSpPr>
          <p:cNvPr id="2" name="矩形 1"/>
          <p:cNvSpPr/>
          <p:nvPr/>
        </p:nvSpPr>
        <p:spPr>
          <a:xfrm>
            <a:off x="5749925" y="3031490"/>
            <a:ext cx="545338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准备：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气球若干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玩法：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每个家庭由一名家长和一名幼儿参加，老师给每个家庭发一个气球和一根细绳，请家长将气球吹大绑在自己的脚腕，身背幼儿。听到老师的口令游戏开始，家长就背着宝宝踩其他家庭的气球，气球被踩爆即被淘汰，比一比谁是冠军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412240" y="1766570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08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 descr="51miz-E1146504-4F9C578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9995" y="2571750"/>
            <a:ext cx="3281045" cy="3281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932430" y="2091055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小脚踩大脚      </a:t>
            </a:r>
          </a:p>
        </p:txBody>
      </p:sp>
      <p:sp>
        <p:nvSpPr>
          <p:cNvPr id="2" name="矩形 1"/>
          <p:cNvSpPr/>
          <p:nvPr/>
        </p:nvSpPr>
        <p:spPr>
          <a:xfrm>
            <a:off x="1116330" y="2682875"/>
            <a:ext cx="10274300" cy="102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玩法：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每个家庭由一名家长和一名幼儿参加，幼儿双脚踩在家长的脚上，家长和幼儿手拉手，听到口令后，家长带着幼儿向前跑，幼儿双脚不能离开家长的脚，看看谁先到终点。 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967865" y="1967865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09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932430" y="4182745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揪尾巴 </a:t>
            </a:r>
          </a:p>
        </p:txBody>
      </p:sp>
      <p:sp>
        <p:nvSpPr>
          <p:cNvPr id="5" name="矩形 4"/>
          <p:cNvSpPr/>
          <p:nvPr/>
        </p:nvSpPr>
        <p:spPr>
          <a:xfrm>
            <a:off x="1019175" y="4831715"/>
            <a:ext cx="9958705" cy="1027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准备：尾巴若干 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玩法：每个家庭由一名家长和一名幼儿参加，家长将孩子抱在怀里，在幼儿的屁股上挂一条尾巴，听到口令后开始游戏，在保护好自己的尾巴的同时将别人的尾巴揪下来。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44040" y="4059555"/>
            <a:ext cx="965200" cy="645160"/>
            <a:chOff x="2303" y="2735"/>
            <a:chExt cx="1520" cy="1016"/>
          </a:xfrm>
        </p:grpSpPr>
        <p:sp>
          <p:nvSpPr>
            <p:cNvPr id="7" name="云形 6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10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51miz-E227809-2C45C63E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800" y="1630680"/>
            <a:ext cx="1028065" cy="1165225"/>
          </a:xfrm>
          <a:prstGeom prst="rect">
            <a:avLst/>
          </a:prstGeom>
        </p:spPr>
      </p:pic>
      <p:pic>
        <p:nvPicPr>
          <p:cNvPr id="10" name="图片 9" descr="51miz-E321009-49E942D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19175" y="4098290"/>
            <a:ext cx="733425" cy="52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亲子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385060" y="1880870"/>
            <a:ext cx="3969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快乐贴贴贴 </a:t>
            </a:r>
          </a:p>
        </p:txBody>
      </p:sp>
      <p:sp>
        <p:nvSpPr>
          <p:cNvPr id="2" name="矩形 1"/>
          <p:cNvSpPr/>
          <p:nvPr/>
        </p:nvSpPr>
        <p:spPr>
          <a:xfrm>
            <a:off x="1397000" y="2682240"/>
            <a:ext cx="1021778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准备：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绳子一条，贴画若干，计时器一个     </a:t>
            </a: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玩法：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孩子与家长一组，两组便可开始游戏。两名家长分别背靠背被一条绳子套住，两个幼儿分别站在家长对面的一条线后，游戏开始，每组家长使劲往自己孩子那一边靠拢，当一方家长靠近自己孩子的线上时，孩子为家长脸上贴上贴画，在规定时间内，哪位家长脸上的贴画多，就为最后获胜者。    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规则： </a:t>
            </a: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、当家长脚踩到线时，宝宝才可以贴。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、贴画只能贴在脸上。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、小朋友不能超出线外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296670" y="1757680"/>
            <a:ext cx="965200" cy="645160"/>
            <a:chOff x="2303" y="2735"/>
            <a:chExt cx="1520" cy="1016"/>
          </a:xfrm>
        </p:grpSpPr>
        <p:sp>
          <p:nvSpPr>
            <p:cNvPr id="13" name="云形 12"/>
            <p:cNvSpPr/>
            <p:nvPr/>
          </p:nvSpPr>
          <p:spPr>
            <a:xfrm>
              <a:off x="2303" y="2796"/>
              <a:ext cx="1520" cy="955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84DFF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92" y="2735"/>
              <a:ext cx="133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11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" name="图片 3" descr="51miz-E1170273-A503D63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9675" y="3491865"/>
            <a:ext cx="3873500" cy="2905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0" grpId="0"/>
      <p:bldP spid="20" grpId="1"/>
      <p:bldP spid="2" grpId="0"/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儿童节645645645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7635" y="-2666365"/>
            <a:ext cx="6858000" cy="1219200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635" y="5711825"/>
            <a:ext cx="12258040" cy="1145540"/>
            <a:chOff x="1" y="8995"/>
            <a:chExt cx="19304" cy="1804"/>
          </a:xfrm>
        </p:grpSpPr>
        <p:pic>
          <p:nvPicPr>
            <p:cNvPr id="7" name="图片 6" descr="61儿童节65645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" y="8995"/>
              <a:ext cx="9180" cy="1805"/>
            </a:xfrm>
            <a:prstGeom prst="rect">
              <a:avLst/>
            </a:prstGeom>
          </p:spPr>
        </p:pic>
        <p:pic>
          <p:nvPicPr>
            <p:cNvPr id="8" name="图片 7" descr="61儿童节65645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9181" y="8995"/>
              <a:ext cx="10125" cy="1805"/>
            </a:xfrm>
            <a:prstGeom prst="rect">
              <a:avLst/>
            </a:prstGeom>
          </p:spPr>
        </p:pic>
      </p:grpSp>
      <p:pic>
        <p:nvPicPr>
          <p:cNvPr id="9" name="图片 8" descr="61儿童节97897807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5800" y="4160520"/>
            <a:ext cx="2187575" cy="2329180"/>
          </a:xfrm>
          <a:prstGeom prst="rect">
            <a:avLst/>
          </a:prstGeom>
        </p:spPr>
      </p:pic>
      <p:pic>
        <p:nvPicPr>
          <p:cNvPr id="10" name="图片 9" descr="61儿童节657567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08290" y="2176145"/>
            <a:ext cx="3769995" cy="4391025"/>
          </a:xfrm>
          <a:prstGeom prst="rect">
            <a:avLst/>
          </a:prstGeom>
        </p:spPr>
      </p:pic>
      <p:pic>
        <p:nvPicPr>
          <p:cNvPr id="11" name="图片 10" descr="61儿童节5656456456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H="1" flipV="1">
            <a:off x="1562735" y="-1343025"/>
            <a:ext cx="6500495" cy="8989695"/>
          </a:xfrm>
          <a:prstGeom prst="rect">
            <a:avLst/>
          </a:prstGeom>
        </p:spPr>
      </p:pic>
      <p:pic>
        <p:nvPicPr>
          <p:cNvPr id="12" name="图片 11" descr="61儿童节543645645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791075"/>
            <a:ext cx="1724660" cy="1698625"/>
          </a:xfrm>
          <a:prstGeom prst="rect">
            <a:avLst/>
          </a:prstGeom>
        </p:spPr>
      </p:pic>
      <p:pic>
        <p:nvPicPr>
          <p:cNvPr id="13" name="图片 12" descr="61儿童节54645645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1850" y="-219710"/>
            <a:ext cx="2537460" cy="2137410"/>
          </a:xfrm>
          <a:prstGeom prst="rect">
            <a:avLst/>
          </a:prstGeom>
        </p:spPr>
      </p:pic>
      <p:pic>
        <p:nvPicPr>
          <p:cNvPr id="14" name="图片 13" descr="61儿童节546456546677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2455" y="733425"/>
            <a:ext cx="2547620" cy="1612900"/>
          </a:xfrm>
          <a:prstGeom prst="rect">
            <a:avLst/>
          </a:prstGeom>
        </p:spPr>
      </p:pic>
      <p:pic>
        <p:nvPicPr>
          <p:cNvPr id="15" name="图片 14" descr="61儿童节65478889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8520" y="635"/>
            <a:ext cx="1269365" cy="1202690"/>
          </a:xfrm>
          <a:prstGeom prst="rect">
            <a:avLst/>
          </a:prstGeom>
        </p:spPr>
      </p:pic>
      <p:pic>
        <p:nvPicPr>
          <p:cNvPr id="16" name="图片 15" descr="61儿童节65474577788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6310" y="534670"/>
            <a:ext cx="5944870" cy="3712845"/>
          </a:xfrm>
          <a:prstGeom prst="rect">
            <a:avLst/>
          </a:prstGeom>
        </p:spPr>
      </p:pic>
      <p:pic>
        <p:nvPicPr>
          <p:cNvPr id="17" name="图片 16" descr="61儿童节6546457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08910" y="733425"/>
            <a:ext cx="825500" cy="834390"/>
          </a:xfrm>
          <a:prstGeom prst="rect">
            <a:avLst/>
          </a:prstGeom>
        </p:spPr>
      </p:pic>
      <p:pic>
        <p:nvPicPr>
          <p:cNvPr id="19" name="图片 18" descr="61儿童节65645689789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20000">
            <a:off x="7470140" y="814705"/>
            <a:ext cx="1682750" cy="1314450"/>
          </a:xfrm>
          <a:prstGeom prst="rect">
            <a:avLst/>
          </a:prstGeom>
        </p:spPr>
      </p:pic>
      <p:pic>
        <p:nvPicPr>
          <p:cNvPr id="20" name="图片 19" descr="61儿童节6546457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15145" y="1715135"/>
            <a:ext cx="825500" cy="83439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1457326" y="3787140"/>
            <a:ext cx="4767580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3EA6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“</a:t>
            </a:r>
            <a:r>
              <a:rPr lang="en-US" altLang="zh-CN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六一”国际儿童节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亲子游戏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3" name="圆角矩形 132"/>
          <p:cNvSpPr/>
          <p:nvPr/>
        </p:nvSpPr>
        <p:spPr>
          <a:xfrm>
            <a:off x="3193415" y="4871085"/>
            <a:ext cx="1704975" cy="262255"/>
          </a:xfrm>
          <a:prstGeom prst="roundRect">
            <a:avLst>
              <a:gd name="adj" fmla="val 50000"/>
            </a:avLst>
          </a:prstGeom>
          <a:solidFill>
            <a:srgbClr val="3EA6FF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973580" y="4247515"/>
            <a:ext cx="3856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cs typeface="+mn-ea"/>
                <a:sym typeface="+mn-lt"/>
              </a:rPr>
              <a:t>"June 1 international children's day is the</a:t>
            </a:r>
          </a:p>
          <a:p>
            <a:pPr algn="ctr"/>
            <a:r>
              <a:rPr lang="zh-CN" altLang="en-US" sz="1200">
                <a:cs typeface="+mn-ea"/>
                <a:sym typeface="+mn-lt"/>
              </a:rPr>
              <a:t> children's festival in the world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133" grpId="0" bldLvl="0" animBg="1"/>
      <p:bldP spid="133" grpId="1" animBg="1"/>
      <p:bldP spid="24" grpId="0"/>
      <p:bldP spid="2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04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儿童节645645645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667635" y="-2666365"/>
            <a:ext cx="6858000" cy="12192000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635" y="5711825"/>
            <a:ext cx="12258040" cy="1145540"/>
            <a:chOff x="1" y="8995"/>
            <a:chExt cx="19304" cy="1804"/>
          </a:xfrm>
        </p:grpSpPr>
        <p:pic>
          <p:nvPicPr>
            <p:cNvPr id="7" name="图片 6" descr="61儿童节65645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" y="8995"/>
              <a:ext cx="9180" cy="1805"/>
            </a:xfrm>
            <a:prstGeom prst="rect">
              <a:avLst/>
            </a:prstGeom>
          </p:spPr>
        </p:pic>
        <p:pic>
          <p:nvPicPr>
            <p:cNvPr id="8" name="图片 7" descr="61儿童节65645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9181" y="8995"/>
              <a:ext cx="10125" cy="1805"/>
            </a:xfrm>
            <a:prstGeom prst="rect">
              <a:avLst/>
            </a:prstGeom>
          </p:spPr>
        </p:pic>
      </p:grpSp>
      <p:pic>
        <p:nvPicPr>
          <p:cNvPr id="9" name="图片 8" descr="61儿童节97897807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5800" y="4160520"/>
            <a:ext cx="2187575" cy="2329180"/>
          </a:xfrm>
          <a:prstGeom prst="rect">
            <a:avLst/>
          </a:prstGeom>
        </p:spPr>
      </p:pic>
      <p:pic>
        <p:nvPicPr>
          <p:cNvPr id="10" name="图片 9" descr="61儿童节657567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08290" y="2176145"/>
            <a:ext cx="3769995" cy="4391025"/>
          </a:xfrm>
          <a:prstGeom prst="rect">
            <a:avLst/>
          </a:prstGeom>
        </p:spPr>
      </p:pic>
      <p:pic>
        <p:nvPicPr>
          <p:cNvPr id="11" name="图片 10" descr="61儿童节5656456456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H="1" flipV="1">
            <a:off x="1562735" y="-1343025"/>
            <a:ext cx="6500495" cy="8989695"/>
          </a:xfrm>
          <a:prstGeom prst="rect">
            <a:avLst/>
          </a:prstGeom>
        </p:spPr>
      </p:pic>
      <p:pic>
        <p:nvPicPr>
          <p:cNvPr id="12" name="图片 11" descr="61儿童节543645645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791075"/>
            <a:ext cx="1724660" cy="1698625"/>
          </a:xfrm>
          <a:prstGeom prst="rect">
            <a:avLst/>
          </a:prstGeom>
        </p:spPr>
      </p:pic>
      <p:pic>
        <p:nvPicPr>
          <p:cNvPr id="13" name="图片 12" descr="61儿童节54645645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21850" y="-219710"/>
            <a:ext cx="2537460" cy="2137410"/>
          </a:xfrm>
          <a:prstGeom prst="rect">
            <a:avLst/>
          </a:prstGeom>
        </p:spPr>
      </p:pic>
      <p:pic>
        <p:nvPicPr>
          <p:cNvPr id="14" name="图片 13" descr="61儿童节5464565466777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42455" y="733425"/>
            <a:ext cx="2547620" cy="1612900"/>
          </a:xfrm>
          <a:prstGeom prst="rect">
            <a:avLst/>
          </a:prstGeom>
        </p:spPr>
      </p:pic>
      <p:pic>
        <p:nvPicPr>
          <p:cNvPr id="15" name="图片 14" descr="61儿童节65478889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38520" y="635"/>
            <a:ext cx="1269365" cy="1202690"/>
          </a:xfrm>
          <a:prstGeom prst="rect">
            <a:avLst/>
          </a:prstGeom>
        </p:spPr>
      </p:pic>
      <p:pic>
        <p:nvPicPr>
          <p:cNvPr id="19" name="图片 18" descr="61儿童节65645689789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20000">
            <a:off x="7470140" y="814705"/>
            <a:ext cx="1682750" cy="1314450"/>
          </a:xfrm>
          <a:prstGeom prst="rect">
            <a:avLst/>
          </a:prstGeom>
        </p:spPr>
      </p:pic>
      <p:pic>
        <p:nvPicPr>
          <p:cNvPr id="20" name="图片 19" descr="61儿童节6546457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15145" y="1715135"/>
            <a:ext cx="825500" cy="83439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544490" y="1203293"/>
            <a:ext cx="2520967" cy="147447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>
            <a:defPPr>
              <a:defRPr lang="zh-CN"/>
            </a:defPPr>
            <a:lvl1pPr algn="ctr">
              <a:defRPr sz="11500" b="1">
                <a:gradFill>
                  <a:gsLst>
                    <a:gs pos="0">
                      <a:srgbClr val="00B0F0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400000" scaled="0"/>
                </a:gradFill>
                <a:effectLst>
                  <a:outerShdw blurRad="317500" dist="165100" dir="2700000" algn="tl" rotWithShape="0">
                    <a:prstClr val="black">
                      <a:alpha val="60000"/>
                    </a:prstClr>
                  </a:outerShdw>
                </a:effectLst>
                <a:latin typeface="Yuanti SC" charset="-122"/>
                <a:ea typeface="Yuanti SC" charset="-122"/>
                <a:cs typeface="Yuanti SC" charset="-122"/>
              </a:defRPr>
            </a:lvl1pPr>
          </a:lstStyle>
          <a:p>
            <a:r>
              <a:rPr lang="en-US" altLang="zh-CN" sz="8800" dirty="0">
                <a:ln w="38100">
                  <a:noFill/>
                </a:ln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130300" y="2677795"/>
            <a:ext cx="5812155" cy="104394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>
            <a:defPPr>
              <a:defRPr lang="zh-CN"/>
            </a:defPPr>
            <a:lvl1pPr algn="ctr">
              <a:defRPr sz="11500" b="1">
                <a:gradFill>
                  <a:gsLst>
                    <a:gs pos="0">
                      <a:srgbClr val="00B0F0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400000" scaled="0"/>
                </a:gradFill>
                <a:effectLst>
                  <a:outerShdw blurRad="317500" dist="165100" dir="2700000" algn="tl" rotWithShape="0">
                    <a:prstClr val="black">
                      <a:alpha val="60000"/>
                    </a:prstClr>
                  </a:outerShdw>
                </a:effectLst>
                <a:latin typeface="Yuanti SC" charset="-122"/>
                <a:ea typeface="Yuanti SC" charset="-122"/>
                <a:cs typeface="Yuanti SC" charset="-122"/>
              </a:defRPr>
            </a:lvl1pPr>
          </a:lstStyle>
          <a:p>
            <a:pPr algn="ctr"/>
            <a:r>
              <a:rPr lang="zh-CN" altLang="en-US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《特</a:t>
            </a:r>
            <a:r>
              <a:rPr lang="en-US" altLang="zh-CN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色游</a:t>
            </a:r>
            <a:r>
              <a:rPr lang="en-US" altLang="zh-CN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6000" dirty="0">
                <a:solidFill>
                  <a:srgbClr val="3EA6FF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戏》</a:t>
            </a:r>
            <a:endParaRPr lang="zh-CN" altLang="en-US" sz="6000" dirty="0">
              <a:ln w="38100">
                <a:solidFill>
                  <a:srgbClr val="2248A0"/>
                </a:solidFill>
              </a:ln>
              <a:solidFill>
                <a:srgbClr val="3EA6FF"/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15440" y="3964940"/>
            <a:ext cx="42144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cs typeface="+mn-ea"/>
                <a:sym typeface="+mn-lt"/>
              </a:rPr>
              <a:t>"June 1 international children's day is the</a:t>
            </a:r>
          </a:p>
          <a:p>
            <a:pPr algn="ctr"/>
            <a:r>
              <a:rPr lang="zh-CN" altLang="en-US" sz="1200">
                <a:cs typeface="+mn-ea"/>
                <a:sym typeface="+mn-lt"/>
              </a:rPr>
              <a:t> children's festival in the world</a:t>
            </a:r>
          </a:p>
        </p:txBody>
      </p:sp>
      <p:pic>
        <p:nvPicPr>
          <p:cNvPr id="35" name="图片 34" descr="543534534534534534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70150" y="1541145"/>
            <a:ext cx="679450" cy="798830"/>
          </a:xfrm>
          <a:prstGeom prst="rect">
            <a:avLst/>
          </a:prstGeom>
        </p:spPr>
      </p:pic>
      <p:pic>
        <p:nvPicPr>
          <p:cNvPr id="27" name="图片 26" descr="543534534534534534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72940" y="1541145"/>
            <a:ext cx="679450" cy="798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1670685" y="196596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28" y="-598"/>
              <a:ext cx="2629" cy="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运输乒乓球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80" y="175895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78915" y="3119676"/>
            <a:ext cx="6096000" cy="23533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游戏名称：运输乒乓球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游戏道具：乒乓球一副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参加人数：每次只限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游戏规则：把乒乓球放在球拍上，绕着摆好的台桌走两圈，如果在运输过程掉下了，只有一次机会从掉的地方继续运 完两圈。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游戏奖励：一次性走完的可奖励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张兑奖券，如果有一次掉地完 成的奖励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张兑奖券。低年级可以放宽要求。 </a:t>
            </a:r>
          </a:p>
        </p:txBody>
      </p:sp>
      <p:pic>
        <p:nvPicPr>
          <p:cNvPr id="4" name="图片 3" descr="51miz-E259044-FCDD77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915" y="2358390"/>
            <a:ext cx="3757930" cy="37579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486400" y="949911"/>
            <a:ext cx="12251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1670685" y="196596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391" y="-623"/>
              <a:ext cx="2629" cy="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吹乒乓球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80" y="175895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78915" y="3119676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游戏名称：吹乒乓球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游戏道具：两碗水，乒乓球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参加人数：每次只限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游戏规则：两个碗装上大半碗的水，如果能把乒乓球从一个碗吹  到另一个碗，即可赢取奖券；（限时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秒）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游戏奖励：一次性完成游戏的可以奖励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张兑奖券，有掉出碗外  面的只奖励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张兑奖券。低年级可以放宽要求。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6" name="图片 5" descr="51miz-E900600-2DF4658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197850" y="2113915"/>
            <a:ext cx="2438400" cy="38080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1670685" y="196596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391" y="-501"/>
              <a:ext cx="2629" cy="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cs typeface="+mn-ea"/>
                  <a:sym typeface="+mn-lt"/>
                </a:rPr>
                <a:t>夹波珠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80" y="175895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78915" y="3119755"/>
            <a:ext cx="8489315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游戏名称：夹波珠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游戏道具：塑料盆，波珠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个，纸杯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个，卫生筷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双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参加人数：由两个上场对拼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游戏规则：同在一个塑料盆中夹波珠，看谁在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秒内夹的波珠数量多，多者获胜。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游戏奖励：胜出者奖励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张兑奖券，失败者如果夹波珠也有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6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  以上也可以奖励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张兑奖券，参赛者能夹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个波珠           以上多奖励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张兑奖券（即胜者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张，输者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张）。低年级可以放宽要求。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3" name="图片 2" descr="51miz-E1170284-85EF44AC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9210" y="1281430"/>
            <a:ext cx="4700905" cy="3525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5329555" y="1848492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391" y="-501"/>
              <a:ext cx="2629" cy="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倒着说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250" y="1641475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47310" y="2776220"/>
            <a:ext cx="633095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游戏名称：倒着说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游戏道具：写有四个字的纸条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参加人数：每次只限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游戏规则：主持人随机抽出一张纸条，如果写的是“我是好人”，主持人要练给答题人（玩家），那么答题人必须在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秒钟之内把刚才说的那句话反过来说，也就是要说           “人好是我”，如果说不出或者说错就算失败，有三次 机会。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游戏奖励：每答对一次有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张兑奖券。低年级可以放宽要求。 </a:t>
            </a: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4" name="图片 3" descr="51miz-E1091047-3BFFCD5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210" y="1884680"/>
            <a:ext cx="4117340" cy="41173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5329555" y="1848492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21" y="-501"/>
              <a:ext cx="2629" cy="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对着干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7250" y="1641475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47310" y="2776220"/>
            <a:ext cx="633095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游戏名称：对着干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参加人数：至多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游戏规则：先是参加人员呈横排站立面对主持人，然后参加人员  听主持人口令，主持人喊左手，那么你要举右手，主 持人喊左脚，那么你要抬起右脚，主持人喊向左转，那么你要向右转，以此类推，左就要右，右就要左。在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个动作里面，做错不多于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次的为胜出。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游戏奖励：一个没错的奖励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张兑奖券，做错一次的奖励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          奖券，做错二次的奖励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张兑奖券，做错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次有奖励 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3" name="图片 2" descr="51miz-E1146504-4F9C578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390" y="2160270"/>
            <a:ext cx="3615690" cy="36156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D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642745" y="697865"/>
            <a:ext cx="265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特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色游</a:t>
            </a: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戏</a:t>
            </a:r>
          </a:p>
        </p:txBody>
      </p:sp>
      <p:pic>
        <p:nvPicPr>
          <p:cNvPr id="28" name="图片 27" descr="61儿童节6564568978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720000">
            <a:off x="555625" y="478790"/>
            <a:ext cx="1137285" cy="889000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1670685" y="1965967"/>
            <a:ext cx="2348865" cy="664210"/>
            <a:chOff x="1893" y="-1451"/>
            <a:chExt cx="3699" cy="4267"/>
          </a:xfrm>
        </p:grpSpPr>
        <p:sp>
          <p:nvSpPr>
            <p:cNvPr id="30" name="任意多边形 29"/>
            <p:cNvSpPr/>
            <p:nvPr/>
          </p:nvSpPr>
          <p:spPr>
            <a:xfrm>
              <a:off x="1893" y="-1451"/>
              <a:ext cx="3699" cy="4267"/>
            </a:xfrm>
            <a:custGeom>
              <a:avLst/>
              <a:gdLst>
                <a:gd name="connisteX0" fmla="*/ 766776 w 4465660"/>
                <a:gd name="connsiteY0" fmla="*/ 1024 h 1287496"/>
                <a:gd name="connisteX1" fmla="*/ 2336496 w 4465660"/>
                <a:gd name="connsiteY1" fmla="*/ 31504 h 1287496"/>
                <a:gd name="connisteX2" fmla="*/ 3936696 w 4465660"/>
                <a:gd name="connsiteY2" fmla="*/ 61984 h 1287496"/>
                <a:gd name="connisteX3" fmla="*/ 4454856 w 4465660"/>
                <a:gd name="connsiteY3" fmla="*/ 595384 h 1287496"/>
                <a:gd name="connisteX4" fmla="*/ 4150056 w 4465660"/>
                <a:gd name="connsiteY4" fmla="*/ 1204984 h 1287496"/>
                <a:gd name="connisteX5" fmla="*/ 3113736 w 4465660"/>
                <a:gd name="connsiteY5" fmla="*/ 1265944 h 1287496"/>
                <a:gd name="connisteX6" fmla="*/ 1589736 w 4465660"/>
                <a:gd name="connsiteY6" fmla="*/ 1281184 h 1287496"/>
                <a:gd name="connisteX7" fmla="*/ 553416 w 4465660"/>
                <a:gd name="connsiteY7" fmla="*/ 1189744 h 1287496"/>
                <a:gd name="connisteX8" fmla="*/ 172416 w 4465660"/>
                <a:gd name="connsiteY8" fmla="*/ 1052584 h 1287496"/>
                <a:gd name="connisteX9" fmla="*/ 4776 w 4465660"/>
                <a:gd name="connsiteY9" fmla="*/ 641104 h 1287496"/>
                <a:gd name="connisteX10" fmla="*/ 80976 w 4465660"/>
                <a:gd name="connsiteY10" fmla="*/ 336304 h 1287496"/>
                <a:gd name="connisteX11" fmla="*/ 294336 w 4465660"/>
                <a:gd name="connsiteY11" fmla="*/ 61984 h 1287496"/>
                <a:gd name="connisteX12" fmla="*/ 766776 w 4465660"/>
                <a:gd name="connsiteY12" fmla="*/ 1024 h 128749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  <a:cxn ang="0">
                  <a:pos x="connisteX6" y="connsiteY6"/>
                </a:cxn>
                <a:cxn ang="0">
                  <a:pos x="connisteX7" y="connsiteY7"/>
                </a:cxn>
                <a:cxn ang="0">
                  <a:pos x="connisteX8" y="connsiteY8"/>
                </a:cxn>
                <a:cxn ang="0">
                  <a:pos x="connisteX9" y="connsiteY9"/>
                </a:cxn>
                <a:cxn ang="0">
                  <a:pos x="connisteX10" y="connsiteY10"/>
                </a:cxn>
                <a:cxn ang="0">
                  <a:pos x="connisteX11" y="connsiteY11"/>
                </a:cxn>
                <a:cxn ang="0">
                  <a:pos x="connisteX12" y="connsiteY12"/>
                </a:cxn>
              </a:cxnLst>
              <a:rect l="l" t="t" r="r" b="b"/>
              <a:pathLst>
                <a:path w="4465660" h="1287497">
                  <a:moveTo>
                    <a:pt x="766776" y="1024"/>
                  </a:moveTo>
                  <a:cubicBezTo>
                    <a:pt x="1175081" y="-5326"/>
                    <a:pt x="1702766" y="19439"/>
                    <a:pt x="2336496" y="31504"/>
                  </a:cubicBezTo>
                  <a:cubicBezTo>
                    <a:pt x="2970226" y="43569"/>
                    <a:pt x="3513151" y="-51046"/>
                    <a:pt x="3936696" y="61984"/>
                  </a:cubicBezTo>
                  <a:cubicBezTo>
                    <a:pt x="4360241" y="175014"/>
                    <a:pt x="4412311" y="366784"/>
                    <a:pt x="4454856" y="595384"/>
                  </a:cubicBezTo>
                  <a:cubicBezTo>
                    <a:pt x="4497401" y="823984"/>
                    <a:pt x="4418026" y="1070999"/>
                    <a:pt x="4150056" y="1204984"/>
                  </a:cubicBezTo>
                  <a:cubicBezTo>
                    <a:pt x="3882086" y="1338969"/>
                    <a:pt x="3625546" y="1250704"/>
                    <a:pt x="3113736" y="1265944"/>
                  </a:cubicBezTo>
                  <a:cubicBezTo>
                    <a:pt x="2601926" y="1281184"/>
                    <a:pt x="2101546" y="1296424"/>
                    <a:pt x="1589736" y="1281184"/>
                  </a:cubicBezTo>
                  <a:cubicBezTo>
                    <a:pt x="1077926" y="1265944"/>
                    <a:pt x="836626" y="1235464"/>
                    <a:pt x="553416" y="1189744"/>
                  </a:cubicBezTo>
                  <a:cubicBezTo>
                    <a:pt x="270206" y="1144024"/>
                    <a:pt x="282271" y="1162439"/>
                    <a:pt x="172416" y="1052584"/>
                  </a:cubicBezTo>
                  <a:cubicBezTo>
                    <a:pt x="62561" y="942729"/>
                    <a:pt x="23191" y="784614"/>
                    <a:pt x="4776" y="641104"/>
                  </a:cubicBezTo>
                  <a:cubicBezTo>
                    <a:pt x="-13639" y="497594"/>
                    <a:pt x="23191" y="451874"/>
                    <a:pt x="80976" y="336304"/>
                  </a:cubicBezTo>
                  <a:cubicBezTo>
                    <a:pt x="138761" y="220734"/>
                    <a:pt x="157176" y="129294"/>
                    <a:pt x="294336" y="61984"/>
                  </a:cubicBezTo>
                  <a:cubicBezTo>
                    <a:pt x="431496" y="-5326"/>
                    <a:pt x="358471" y="7374"/>
                    <a:pt x="766776" y="102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84DFFE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136" y="-660"/>
              <a:ext cx="3293" cy="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心有灵犀猜词语 </a:t>
              </a:r>
            </a:p>
          </p:txBody>
        </p:sp>
      </p:grpSp>
      <p:pic>
        <p:nvPicPr>
          <p:cNvPr id="5" name="图片 4" descr="51miz-E1174399-F26F209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80" y="1758950"/>
            <a:ext cx="978535" cy="8712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478915" y="3119755"/>
            <a:ext cx="937260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游戏名称：心有灵犀猜词语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游戏道具：写有词语的纸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参加人数：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人的合作小组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游戏规则：以两人为一组，一个用肢体动作向同伴提示，另一个人背对着纸猜纸上的词语。在限定的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里能猜对一   个即有奖励，如果提示者不能形容词语可以选择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pass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（跳过），请下一个词语。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游戏奖励：每猜一个奖励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张兑奖券，猜对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个以上的每个多加 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张兑奖券。低年级可以放宽要求。 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游戏负责人：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_______________</a:t>
            </a:r>
          </a:p>
        </p:txBody>
      </p:sp>
      <p:pic>
        <p:nvPicPr>
          <p:cNvPr id="49" name="图片 48" descr="51miz-E1174027-58935A6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4515" y="1281430"/>
            <a:ext cx="4384040" cy="3288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" grpId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bndxfg1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jbndxfg1">
      <a:majorFont>
        <a:latin typeface="仓耳青禾体-谷力 W05"/>
        <a:ea typeface="仓耳青禾体-谷力 W05"/>
        <a:cs typeface=""/>
      </a:majorFont>
      <a:minorFont>
        <a:latin typeface="仓耳青禾体-谷力 W05"/>
        <a:ea typeface="仓耳青禾体-谷力 W05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2368</Words>
  <Application>Microsoft Office PowerPoint</Application>
  <PresentationFormat>宽屏</PresentationFormat>
  <Paragraphs>178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Meiryo</vt:lpstr>
      <vt:lpstr>仓耳青禾体-谷力 W05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24</cp:revision>
  <dcterms:created xsi:type="dcterms:W3CDTF">2021-05-13T05:38:00Z</dcterms:created>
  <dcterms:modified xsi:type="dcterms:W3CDTF">2023-05-27T08:05:26Z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EF4AA41A8E2C4426A4F8A4F9EA1F546F_12</vt:lpwstr>
  </property>
  <property fmtid="{D5CDD505-2E9C-101B-9397-08002B2CF9AE}" pid="3" name="KSOProductBuildVer">
    <vt:lpwstr>2052-11.1.0.14309</vt:lpwstr>
  </property>
</Properties>
</file>