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7" r:id="rId2"/>
    <p:sldMasterId id="2147483671" r:id="rId3"/>
  </p:sldMasterIdLst>
  <p:notesMasterIdLst>
    <p:notesMasterId r:id="rId25"/>
  </p:notesMasterIdLst>
  <p:handoutMasterIdLst>
    <p:handoutMasterId r:id="rId26"/>
  </p:handoutMasterIdLst>
  <p:sldIdLst>
    <p:sldId id="362" r:id="rId4"/>
    <p:sldId id="363" r:id="rId5"/>
    <p:sldId id="369" r:id="rId6"/>
    <p:sldId id="387" r:id="rId7"/>
    <p:sldId id="391" r:id="rId8"/>
    <p:sldId id="392" r:id="rId9"/>
    <p:sldId id="393" r:id="rId10"/>
    <p:sldId id="388" r:id="rId11"/>
    <p:sldId id="394" r:id="rId12"/>
    <p:sldId id="395" r:id="rId13"/>
    <p:sldId id="396" r:id="rId14"/>
    <p:sldId id="389" r:id="rId15"/>
    <p:sldId id="397" r:id="rId16"/>
    <p:sldId id="398" r:id="rId17"/>
    <p:sldId id="399" r:id="rId18"/>
    <p:sldId id="390" r:id="rId19"/>
    <p:sldId id="400" r:id="rId20"/>
    <p:sldId id="401" r:id="rId21"/>
    <p:sldId id="402" r:id="rId22"/>
    <p:sldId id="366" r:id="rId23"/>
    <p:sldId id="403"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1E18"/>
    <a:srgbClr val="216F58"/>
    <a:srgbClr val="01527F"/>
    <a:srgbClr val="011C27"/>
    <a:srgbClr val="FCF7DA"/>
    <a:srgbClr val="DF2123"/>
    <a:srgbClr val="F49E00"/>
    <a:srgbClr val="425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1"/>
    <p:restoredTop sz="96314" autoAdjust="0"/>
  </p:normalViewPr>
  <p:slideViewPr>
    <p:cSldViewPr snapToGrid="0" snapToObjects="1">
      <p:cViewPr varScale="1">
        <p:scale>
          <a:sx n="108" d="100"/>
          <a:sy n="108" d="100"/>
        </p:scale>
        <p:origin x="88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87" d="100"/>
          <a:sy n="87" d="100"/>
        </p:scale>
        <p:origin x="16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2023/5/27</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2023/5/27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291814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extLst>
      <p:ext uri="{BB962C8B-B14F-4D97-AF65-F5344CB8AC3E}">
        <p14:creationId xmlns:p14="http://schemas.microsoft.com/office/powerpoint/2010/main" val="275745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extLst>
      <p:ext uri="{BB962C8B-B14F-4D97-AF65-F5344CB8AC3E}">
        <p14:creationId xmlns:p14="http://schemas.microsoft.com/office/powerpoint/2010/main" val="333415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extLst>
      <p:ext uri="{BB962C8B-B14F-4D97-AF65-F5344CB8AC3E}">
        <p14:creationId xmlns:p14="http://schemas.microsoft.com/office/powerpoint/2010/main" val="17727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extLst>
      <p:ext uri="{BB962C8B-B14F-4D97-AF65-F5344CB8AC3E}">
        <p14:creationId xmlns:p14="http://schemas.microsoft.com/office/powerpoint/2010/main" val="372427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extLst>
      <p:ext uri="{BB962C8B-B14F-4D97-AF65-F5344CB8AC3E}">
        <p14:creationId xmlns:p14="http://schemas.microsoft.com/office/powerpoint/2010/main" val="399431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extLst>
      <p:ext uri="{BB962C8B-B14F-4D97-AF65-F5344CB8AC3E}">
        <p14:creationId xmlns:p14="http://schemas.microsoft.com/office/powerpoint/2010/main" val="335757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extLst>
      <p:ext uri="{BB962C8B-B14F-4D97-AF65-F5344CB8AC3E}">
        <p14:creationId xmlns:p14="http://schemas.microsoft.com/office/powerpoint/2010/main" val="281915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extLst>
      <p:ext uri="{BB962C8B-B14F-4D97-AF65-F5344CB8AC3E}">
        <p14:creationId xmlns:p14="http://schemas.microsoft.com/office/powerpoint/2010/main" val="3092398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extLst>
      <p:ext uri="{BB962C8B-B14F-4D97-AF65-F5344CB8AC3E}">
        <p14:creationId xmlns:p14="http://schemas.microsoft.com/office/powerpoint/2010/main" val="9277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extLst>
      <p:ext uri="{BB962C8B-B14F-4D97-AF65-F5344CB8AC3E}">
        <p14:creationId xmlns:p14="http://schemas.microsoft.com/office/powerpoint/2010/main" val="172241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245798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1041139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9330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370196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327628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164503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extLst>
      <p:ext uri="{BB962C8B-B14F-4D97-AF65-F5344CB8AC3E}">
        <p14:creationId xmlns:p14="http://schemas.microsoft.com/office/powerpoint/2010/main" val="312932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269770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323328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extLst>
      <p:ext uri="{BB962C8B-B14F-4D97-AF65-F5344CB8AC3E}">
        <p14:creationId xmlns:p14="http://schemas.microsoft.com/office/powerpoint/2010/main" val="3480132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BB507F7-0D24-D542-A121-EC50554073C0}"/>
              </a:ext>
            </a:extLst>
          </p:cNvPr>
          <p:cNvSpPr/>
          <p:nvPr userDrawn="1"/>
        </p:nvSpPr>
        <p:spPr>
          <a:xfrm>
            <a:off x="231820" y="231820"/>
            <a:ext cx="11758411" cy="6387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 xmlns:a16="http://schemas.microsoft.com/office/drawing/2014/main" id="{52D0C0DB-7525-A04B-AB57-41BE5751E3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666" y="14310"/>
            <a:ext cx="1056478" cy="1056476"/>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648617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038129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0" y="653103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4209234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631916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5782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5859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863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4750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853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506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5409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4404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7495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504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871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7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548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776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98666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685972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124353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899748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796773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614937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19992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4458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50827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A9E04829-3454-B24F-B27F-460B1F0FBCC1}"/>
              </a:ext>
            </a:extLst>
          </p:cNvPr>
          <p:cNvSpPr txBox="1"/>
          <p:nvPr/>
        </p:nvSpPr>
        <p:spPr>
          <a:xfrm>
            <a:off x="7562850" y="3232792"/>
            <a:ext cx="2381250" cy="1015663"/>
          </a:xfrm>
          <a:prstGeom prst="rect">
            <a:avLst/>
          </a:prstGeom>
          <a:noFill/>
        </p:spPr>
        <p:txBody>
          <a:bodyPr vert="horz" wrap="square" rtlCol="0">
            <a:spAutoFit/>
          </a:bodyPr>
          <a:lstStyle/>
          <a:p>
            <a:r>
              <a:rPr kumimoji="1" lang="zh-CN" altLang="en-US" sz="2000" dirty="0">
                <a:solidFill>
                  <a:schemeClr val="bg1">
                    <a:lumMod val="95000"/>
                  </a:schemeClr>
                </a:solidFill>
                <a:cs typeface="+mn-ea"/>
                <a:sym typeface="+mn-lt"/>
              </a:rPr>
              <a:t>岁月侵蚀了你的背影但一直见证着我的成长</a:t>
            </a:r>
          </a:p>
        </p:txBody>
      </p:sp>
      <p:pic>
        <p:nvPicPr>
          <p:cNvPr id="4" name="图片 3">
            <a:extLst>
              <a:ext uri="{FF2B5EF4-FFF2-40B4-BE49-F238E27FC236}">
                <a16:creationId xmlns="" xmlns:a16="http://schemas.microsoft.com/office/drawing/2014/main" id="{ADD7D5D9-96B2-9C42-850F-820034CBB4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4400" y="400050"/>
            <a:ext cx="2819400" cy="5093984"/>
          </a:xfrm>
          <a:prstGeom prst="rect">
            <a:avLst/>
          </a:prstGeom>
        </p:spPr>
      </p:pic>
      <p:sp>
        <p:nvSpPr>
          <p:cNvPr id="5" name="文本框 4">
            <a:extLst>
              <a:ext uri="{FF2B5EF4-FFF2-40B4-BE49-F238E27FC236}">
                <a16:creationId xmlns="" xmlns:a16="http://schemas.microsoft.com/office/drawing/2014/main" id="{EE893F40-22BD-904D-BF39-F8FE596F4910}"/>
              </a:ext>
            </a:extLst>
          </p:cNvPr>
          <p:cNvSpPr txBox="1"/>
          <p:nvPr/>
        </p:nvSpPr>
        <p:spPr>
          <a:xfrm>
            <a:off x="3651613" y="1353417"/>
            <a:ext cx="849463" cy="2631490"/>
          </a:xfrm>
          <a:prstGeom prst="rect">
            <a:avLst/>
          </a:prstGeom>
          <a:noFill/>
        </p:spPr>
        <p:txBody>
          <a:bodyPr vert="eaVert" wrap="none" rtlCol="0">
            <a:spAutoFit/>
          </a:bodyPr>
          <a:lstStyle/>
          <a:p>
            <a:pPr>
              <a:lnSpc>
                <a:spcPct val="120000"/>
              </a:lnSpc>
            </a:pPr>
            <a:r>
              <a:rPr kumimoji="1" lang="zh-CN" altLang="en-US" dirty="0">
                <a:solidFill>
                  <a:schemeClr val="bg1">
                    <a:lumMod val="95000"/>
                  </a:schemeClr>
                </a:solidFill>
                <a:cs typeface="+mn-ea"/>
                <a:sym typeface="+mn-lt"/>
              </a:rPr>
              <a:t>爱你不动声色真正的伟大</a:t>
            </a:r>
          </a:p>
          <a:p>
            <a:pPr>
              <a:lnSpc>
                <a:spcPct val="120000"/>
              </a:lnSpc>
            </a:pPr>
            <a:r>
              <a:rPr kumimoji="1" lang="zh-CN" altLang="en-US" dirty="0">
                <a:solidFill>
                  <a:schemeClr val="bg1">
                    <a:lumMod val="95000"/>
                  </a:schemeClr>
                </a:solidFill>
                <a:cs typeface="+mn-ea"/>
                <a:sym typeface="+mn-lt"/>
              </a:rPr>
              <a:t>都在平凡的守护里</a:t>
            </a:r>
          </a:p>
        </p:txBody>
      </p:sp>
    </p:spTree>
    <p:extLst>
      <p:ext uri="{BB962C8B-B14F-4D97-AF65-F5344CB8AC3E}">
        <p14:creationId xmlns:p14="http://schemas.microsoft.com/office/powerpoint/2010/main" val="254750945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节日活动</a:t>
            </a:r>
          </a:p>
        </p:txBody>
      </p:sp>
      <p:sp>
        <p:nvSpPr>
          <p:cNvPr id="3" name="文本框 2">
            <a:extLst>
              <a:ext uri="{FF2B5EF4-FFF2-40B4-BE49-F238E27FC236}">
                <a16:creationId xmlns="" xmlns:a16="http://schemas.microsoft.com/office/drawing/2014/main" id="{6B7D0F05-0B43-2640-B0E5-3993BF181713}"/>
              </a:ext>
            </a:extLst>
          </p:cNvPr>
          <p:cNvSpPr txBox="1"/>
          <p:nvPr/>
        </p:nvSpPr>
        <p:spPr>
          <a:xfrm>
            <a:off x="1448632" y="1759478"/>
            <a:ext cx="5228822" cy="1938992"/>
          </a:xfrm>
          <a:prstGeom prst="rect">
            <a:avLst/>
          </a:prstGeom>
          <a:noFill/>
        </p:spPr>
        <p:txBody>
          <a:bodyPr wrap="square" rtlCol="0">
            <a:spAutoFit/>
          </a:bodyPr>
          <a:lstStyle/>
          <a:p>
            <a:pPr>
              <a:lnSpc>
                <a:spcPct val="150000"/>
              </a:lnSpc>
            </a:pPr>
            <a:r>
              <a:rPr kumimoji="1" lang="en-US" altLang="zh-CN" sz="1600" dirty="0">
                <a:solidFill>
                  <a:schemeClr val="tx1">
                    <a:lumMod val="75000"/>
                    <a:lumOff val="25000"/>
                  </a:schemeClr>
                </a:solidFill>
                <a:cs typeface="+mn-ea"/>
                <a:sym typeface="+mn-lt"/>
              </a:rPr>
              <a:t>1924</a:t>
            </a:r>
            <a:r>
              <a:rPr kumimoji="1" lang="zh-CN" altLang="en-US" sz="1600" dirty="0">
                <a:solidFill>
                  <a:schemeClr val="tx1">
                    <a:lumMod val="75000"/>
                    <a:lumOff val="25000"/>
                  </a:schemeClr>
                </a:solidFill>
                <a:cs typeface="+mn-ea"/>
                <a:sym typeface="+mn-lt"/>
              </a:rPr>
              <a:t>年美国总统柯立芝表示支持设立全国性父亲节的建议，</a:t>
            </a:r>
            <a:r>
              <a:rPr kumimoji="1" lang="en-US" altLang="zh-CN" sz="1600" dirty="0">
                <a:solidFill>
                  <a:schemeClr val="tx1">
                    <a:lumMod val="75000"/>
                    <a:lumOff val="25000"/>
                  </a:schemeClr>
                </a:solidFill>
                <a:cs typeface="+mn-ea"/>
                <a:sym typeface="+mn-lt"/>
              </a:rPr>
              <a:t>1966</a:t>
            </a:r>
            <a:r>
              <a:rPr kumimoji="1" lang="zh-CN" altLang="en-US" sz="1600" dirty="0">
                <a:solidFill>
                  <a:schemeClr val="tx1">
                    <a:lumMod val="75000"/>
                    <a:lumOff val="25000"/>
                  </a:schemeClr>
                </a:solidFill>
                <a:cs typeface="+mn-ea"/>
                <a:sym typeface="+mn-lt"/>
              </a:rPr>
              <a:t>年约翰逊总统签署总统公告，宣布当年</a:t>
            </a:r>
            <a:r>
              <a:rPr kumimoji="1" lang="en-US" altLang="zh-CN" sz="1600" dirty="0">
                <a:solidFill>
                  <a:schemeClr val="tx1">
                    <a:lumMod val="75000"/>
                    <a:lumOff val="25000"/>
                  </a:schemeClr>
                </a:solidFill>
                <a:cs typeface="+mn-ea"/>
                <a:sym typeface="+mn-lt"/>
              </a:rPr>
              <a:t>6</a:t>
            </a:r>
            <a:r>
              <a:rPr kumimoji="1" lang="zh-CN" altLang="en-US" sz="1600" dirty="0">
                <a:solidFill>
                  <a:schemeClr val="tx1">
                    <a:lumMod val="75000"/>
                    <a:lumOff val="25000"/>
                  </a:schemeClr>
                </a:solidFill>
                <a:cs typeface="+mn-ea"/>
                <a:sym typeface="+mn-lt"/>
              </a:rPr>
              <a:t>月的第三个星期天为美国的父亲节，</a:t>
            </a:r>
            <a:r>
              <a:rPr kumimoji="1" lang="en-US" altLang="zh-CN" sz="1600" dirty="0">
                <a:solidFill>
                  <a:schemeClr val="tx1">
                    <a:lumMod val="75000"/>
                    <a:lumOff val="25000"/>
                  </a:schemeClr>
                </a:solidFill>
                <a:cs typeface="+mn-ea"/>
                <a:sym typeface="+mn-lt"/>
              </a:rPr>
              <a:t>1972</a:t>
            </a:r>
            <a:r>
              <a:rPr kumimoji="1" lang="zh-CN" altLang="en-US" sz="1600" dirty="0">
                <a:solidFill>
                  <a:schemeClr val="tx1">
                    <a:lumMod val="75000"/>
                    <a:lumOff val="25000"/>
                  </a:schemeClr>
                </a:solidFill>
                <a:cs typeface="+mn-ea"/>
                <a:sym typeface="+mn-lt"/>
              </a:rPr>
              <a:t>年美国总统尼克松签署正式文件，将每年</a:t>
            </a:r>
            <a:r>
              <a:rPr kumimoji="1" lang="en-US" altLang="zh-CN" sz="1600" dirty="0">
                <a:solidFill>
                  <a:schemeClr val="tx1">
                    <a:lumMod val="75000"/>
                    <a:lumOff val="25000"/>
                  </a:schemeClr>
                </a:solidFill>
                <a:cs typeface="+mn-ea"/>
                <a:sym typeface="+mn-lt"/>
              </a:rPr>
              <a:t>6</a:t>
            </a:r>
            <a:r>
              <a:rPr kumimoji="1" lang="zh-CN" altLang="en-US" sz="1600" dirty="0">
                <a:solidFill>
                  <a:schemeClr val="tx1">
                    <a:lumMod val="75000"/>
                    <a:lumOff val="25000"/>
                  </a:schemeClr>
                </a:solidFill>
                <a:cs typeface="+mn-ea"/>
                <a:sym typeface="+mn-lt"/>
              </a:rPr>
              <a:t>月的第三个星期日定为全美国的父亲节，并成为美国永久性的纪念日。</a:t>
            </a:r>
          </a:p>
        </p:txBody>
      </p:sp>
      <p:sp>
        <p:nvSpPr>
          <p:cNvPr id="4" name="圆角矩形 3">
            <a:extLst>
              <a:ext uri="{FF2B5EF4-FFF2-40B4-BE49-F238E27FC236}">
                <a16:creationId xmlns="" xmlns:a16="http://schemas.microsoft.com/office/drawing/2014/main" id="{73DEBECD-514B-2340-BCE1-23CA8F38C288}"/>
              </a:ext>
            </a:extLst>
          </p:cNvPr>
          <p:cNvSpPr/>
          <p:nvPr/>
        </p:nvSpPr>
        <p:spPr>
          <a:xfrm>
            <a:off x="1545224" y="4236612"/>
            <a:ext cx="5035640" cy="1609860"/>
          </a:xfrm>
          <a:prstGeom prst="roundRect">
            <a:avLst/>
          </a:prstGeom>
          <a:noFill/>
          <a:ln>
            <a:solidFill>
              <a:srgbClr val="381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文本框 4">
            <a:extLst>
              <a:ext uri="{FF2B5EF4-FFF2-40B4-BE49-F238E27FC236}">
                <a16:creationId xmlns="" xmlns:a16="http://schemas.microsoft.com/office/drawing/2014/main" id="{905193B1-852F-134A-8206-41A240849603}"/>
              </a:ext>
            </a:extLst>
          </p:cNvPr>
          <p:cNvSpPr txBox="1"/>
          <p:nvPr/>
        </p:nvSpPr>
        <p:spPr>
          <a:xfrm>
            <a:off x="1760945" y="4538102"/>
            <a:ext cx="4604197" cy="1061829"/>
          </a:xfrm>
          <a:prstGeom prst="rect">
            <a:avLst/>
          </a:prstGeom>
          <a:noFill/>
        </p:spPr>
        <p:txBody>
          <a:bodyPr wrap="square" rtlCol="0">
            <a:spAutoFit/>
          </a:bodyPr>
          <a:lstStyle/>
          <a:p>
            <a:pPr>
              <a:lnSpc>
                <a:spcPct val="150000"/>
              </a:lnSpc>
            </a:pPr>
            <a:r>
              <a:rPr kumimoji="1" lang="zh-CN" altLang="en-US" sz="1400">
                <a:cs typeface="+mn-ea"/>
                <a:sym typeface="+mn-lt"/>
              </a:rPr>
              <a:t>父亲节并非“泊来”的节日，中国也有自己的父亲节，中国的父亲节起源，要追溯到民国时期，</a:t>
            </a:r>
            <a:r>
              <a:rPr kumimoji="1" lang="en-US" altLang="zh-CN" sz="1400">
                <a:cs typeface="+mn-ea"/>
                <a:sym typeface="+mn-lt"/>
              </a:rPr>
              <a:t>1945</a:t>
            </a:r>
            <a:r>
              <a:rPr kumimoji="1" lang="zh-CN" altLang="en-US" sz="1400">
                <a:cs typeface="+mn-ea"/>
                <a:sym typeface="+mn-lt"/>
              </a:rPr>
              <a:t>年</a:t>
            </a:r>
            <a:r>
              <a:rPr kumimoji="1" lang="en-US" altLang="zh-CN" sz="1400">
                <a:cs typeface="+mn-ea"/>
                <a:sym typeface="+mn-lt"/>
              </a:rPr>
              <a:t>8</a:t>
            </a:r>
            <a:r>
              <a:rPr kumimoji="1" lang="zh-CN" altLang="en-US" sz="1400">
                <a:cs typeface="+mn-ea"/>
                <a:sym typeface="+mn-lt"/>
              </a:rPr>
              <a:t>月</a:t>
            </a:r>
            <a:r>
              <a:rPr kumimoji="1" lang="en-US" altLang="zh-CN" sz="1400">
                <a:cs typeface="+mn-ea"/>
                <a:sym typeface="+mn-lt"/>
              </a:rPr>
              <a:t>8</a:t>
            </a:r>
            <a:r>
              <a:rPr kumimoji="1" lang="zh-CN" altLang="en-US" sz="1400">
                <a:cs typeface="+mn-ea"/>
                <a:sym typeface="+mn-lt"/>
              </a:rPr>
              <a:t>日，上海发起了庆祝父亲节的活动，市民立即响应</a:t>
            </a:r>
          </a:p>
        </p:txBody>
      </p:sp>
      <p:pic>
        <p:nvPicPr>
          <p:cNvPr id="9" name="图片 8">
            <a:extLst>
              <a:ext uri="{FF2B5EF4-FFF2-40B4-BE49-F238E27FC236}">
                <a16:creationId xmlns="" xmlns:a16="http://schemas.microsoft.com/office/drawing/2014/main" id="{FE12A971-A2AC-554F-BF47-0B4221FF64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43698" y="209551"/>
            <a:ext cx="7073184" cy="7073180"/>
          </a:xfrm>
          <a:prstGeom prst="rect">
            <a:avLst/>
          </a:prstGeom>
        </p:spPr>
      </p:pic>
      <p:sp>
        <p:nvSpPr>
          <p:cNvPr id="8" name="TextBox 7"/>
          <p:cNvSpPr txBox="1"/>
          <p:nvPr/>
        </p:nvSpPr>
        <p:spPr>
          <a:xfrm>
            <a:off x="2280697" y="6673458"/>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5">
                    <a:lumMod val="75000"/>
                  </a:schemeClr>
                </a:solidFill>
                <a:effectLst/>
                <a:uLnTx/>
                <a:uFillTx/>
              </a:rPr>
              <a:t>节日</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模板 </a:t>
            </a:r>
            <a:r>
              <a:rPr kumimoji="0" lang="en-US" altLang="zh-CN" sz="100" b="0" i="0" u="none" strike="noStrike" kern="0" cap="none" spc="0" normalizeH="0" baseline="0" noProof="0" dirty="0" smtClean="0">
                <a:ln>
                  <a:noFill/>
                </a:ln>
                <a:solidFill>
                  <a:schemeClr val="accent5">
                    <a:lumMod val="75000"/>
                  </a:schemeClr>
                </a:solidFill>
                <a:effectLst/>
                <a:uLnTx/>
                <a:uFillTx/>
              </a:rPr>
              <a:t>http://</a:t>
            </a:r>
            <a:r>
              <a:rPr kumimoji="0" lang="en-US" altLang="zh-CN" sz="100" b="0" i="0" u="none" strike="noStrike" kern="0" cap="none" spc="0" normalizeH="0" baseline="0" noProof="0" dirty="0" smtClean="0">
                <a:ln>
                  <a:noFill/>
                </a:ln>
                <a:solidFill>
                  <a:schemeClr val="accent5">
                    <a:lumMod val="75000"/>
                  </a:schemeClr>
                </a:solidFill>
                <a:effectLst/>
                <a:uLnTx/>
                <a:uFillTx/>
              </a:rPr>
              <a:t>www.ypppt.com/jieri</a:t>
            </a:r>
            <a:r>
              <a:rPr kumimoji="0" lang="en-US" altLang="zh-CN" sz="100" b="0" i="0" u="none" strike="noStrike" kern="0" cap="none" spc="0" normalizeH="0" baseline="0" noProof="0" dirty="0" smtClean="0">
                <a:ln>
                  <a:noFill/>
                </a:ln>
                <a:solidFill>
                  <a:schemeClr val="accent5">
                    <a:lumMod val="75000"/>
                  </a:schemeClr>
                </a:solidFill>
                <a:effectLst/>
                <a:uLnTx/>
                <a:uFillTx/>
              </a:rPr>
              <a:t>/</a:t>
            </a:r>
          </a:p>
        </p:txBody>
      </p:sp>
    </p:spTree>
    <p:extLst>
      <p:ext uri="{BB962C8B-B14F-4D97-AF65-F5344CB8AC3E}">
        <p14:creationId xmlns:p14="http://schemas.microsoft.com/office/powerpoint/2010/main" val="985814226"/>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节日活动</a:t>
            </a:r>
          </a:p>
        </p:txBody>
      </p:sp>
      <p:pic>
        <p:nvPicPr>
          <p:cNvPr id="4" name="图片 3">
            <a:extLst>
              <a:ext uri="{FF2B5EF4-FFF2-40B4-BE49-F238E27FC236}">
                <a16:creationId xmlns="" xmlns:a16="http://schemas.microsoft.com/office/drawing/2014/main" id="{1F2D4EEB-7740-8148-80C7-6ECACE3D59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673" y="578562"/>
            <a:ext cx="6438900" cy="6438900"/>
          </a:xfrm>
          <a:prstGeom prst="rect">
            <a:avLst/>
          </a:prstGeom>
        </p:spPr>
      </p:pic>
      <p:sp>
        <p:nvSpPr>
          <p:cNvPr id="5" name="文本框 4">
            <a:extLst>
              <a:ext uri="{FF2B5EF4-FFF2-40B4-BE49-F238E27FC236}">
                <a16:creationId xmlns="" xmlns:a16="http://schemas.microsoft.com/office/drawing/2014/main" id="{98974667-6B3C-E146-880D-05F5A1269E07}"/>
              </a:ext>
            </a:extLst>
          </p:cNvPr>
          <p:cNvSpPr txBox="1"/>
          <p:nvPr/>
        </p:nvSpPr>
        <p:spPr>
          <a:xfrm>
            <a:off x="5314950" y="2021226"/>
            <a:ext cx="6096000" cy="2400657"/>
          </a:xfrm>
          <a:prstGeom prst="rect">
            <a:avLst/>
          </a:prstGeom>
          <a:noFill/>
        </p:spPr>
        <p:txBody>
          <a:bodyPr wrap="square" rtlCol="0">
            <a:spAutoFit/>
          </a:bodyPr>
          <a:lstStyle/>
          <a:p>
            <a:pPr>
              <a:lnSpc>
                <a:spcPct val="150000"/>
              </a:lnSpc>
            </a:pPr>
            <a:r>
              <a:rPr kumimoji="1" lang="zh-CN" altLang="en-US" sz="2000">
                <a:solidFill>
                  <a:schemeClr val="tx1">
                    <a:lumMod val="75000"/>
                    <a:lumOff val="25000"/>
                  </a:schemeClr>
                </a:solidFill>
                <a:cs typeface="+mn-ea"/>
                <a:sym typeface="+mn-lt"/>
              </a:rPr>
              <a:t>最广泛的日期在每年</a:t>
            </a:r>
            <a:r>
              <a:rPr kumimoji="1" lang="en-US" altLang="zh-CN" sz="2000">
                <a:solidFill>
                  <a:schemeClr val="tx1">
                    <a:lumMod val="75000"/>
                    <a:lumOff val="25000"/>
                  </a:schemeClr>
                </a:solidFill>
                <a:cs typeface="+mn-ea"/>
                <a:sym typeface="+mn-lt"/>
              </a:rPr>
              <a:t>6</a:t>
            </a:r>
            <a:r>
              <a:rPr kumimoji="1" lang="zh-CN" altLang="en-US" sz="2000">
                <a:solidFill>
                  <a:schemeClr val="tx1">
                    <a:lumMod val="75000"/>
                    <a:lumOff val="25000"/>
                  </a:schemeClr>
                </a:solidFill>
                <a:cs typeface="+mn-ea"/>
                <a:sym typeface="+mn-lt"/>
              </a:rPr>
              <a:t>月的第三个星期日，世界上有</a:t>
            </a:r>
            <a:r>
              <a:rPr kumimoji="1" lang="en-US" altLang="zh-CN" sz="2000">
                <a:solidFill>
                  <a:schemeClr val="tx1">
                    <a:lumMod val="75000"/>
                    <a:lumOff val="25000"/>
                  </a:schemeClr>
                </a:solidFill>
                <a:cs typeface="+mn-ea"/>
                <a:sym typeface="+mn-lt"/>
              </a:rPr>
              <a:t>52</a:t>
            </a:r>
            <a:r>
              <a:rPr kumimoji="1" lang="zh-CN" altLang="en-US" sz="2000">
                <a:solidFill>
                  <a:schemeClr val="tx1">
                    <a:lumMod val="75000"/>
                    <a:lumOff val="25000"/>
                  </a:schemeClr>
                </a:solidFill>
                <a:cs typeface="+mn-ea"/>
                <a:sym typeface="+mn-lt"/>
              </a:rPr>
              <a:t>个国家和地区是在这一天过父亲节。</a:t>
            </a:r>
            <a:endParaRPr kumimoji="1" lang="en-US" altLang="zh-CN" sz="2000">
              <a:solidFill>
                <a:schemeClr val="tx1">
                  <a:lumMod val="75000"/>
                  <a:lumOff val="25000"/>
                </a:schemeClr>
              </a:solidFill>
              <a:cs typeface="+mn-ea"/>
              <a:sym typeface="+mn-lt"/>
            </a:endParaRPr>
          </a:p>
          <a:p>
            <a:pPr>
              <a:lnSpc>
                <a:spcPct val="150000"/>
              </a:lnSpc>
            </a:pPr>
            <a:endParaRPr kumimoji="1" lang="en-US" altLang="zh-CN" sz="2000">
              <a:solidFill>
                <a:schemeClr val="tx1">
                  <a:lumMod val="75000"/>
                  <a:lumOff val="25000"/>
                </a:schemeClr>
              </a:solidFill>
              <a:cs typeface="+mn-ea"/>
              <a:sym typeface="+mn-lt"/>
            </a:endParaRPr>
          </a:p>
          <a:p>
            <a:pPr>
              <a:lnSpc>
                <a:spcPct val="150000"/>
              </a:lnSpc>
            </a:pPr>
            <a:r>
              <a:rPr kumimoji="1" lang="zh-CN" altLang="en-US" sz="2000">
                <a:solidFill>
                  <a:schemeClr val="tx1">
                    <a:lumMod val="75000"/>
                    <a:lumOff val="25000"/>
                  </a:schemeClr>
                </a:solidFill>
                <a:cs typeface="+mn-ea"/>
                <a:sym typeface="+mn-lt"/>
              </a:rPr>
              <a:t>节日里有各种的庆祝方式，大部分都与赠送礼物、家族聚餐或活动有关。</a:t>
            </a:r>
          </a:p>
        </p:txBody>
      </p:sp>
    </p:spTree>
    <p:extLst>
      <p:ext uri="{BB962C8B-B14F-4D97-AF65-F5344CB8AC3E}">
        <p14:creationId xmlns:p14="http://schemas.microsoft.com/office/powerpoint/2010/main" val="2559297491"/>
      </p:ext>
    </p:extLst>
  </p:cSld>
  <p:clrMapOvr>
    <a:masterClrMapping/>
  </p:clrMapOvr>
  <p:transition spd="slow" advTm="3000">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EE06F51A-4763-DB4D-8087-4267D626FD83}"/>
              </a:ext>
            </a:extLst>
          </p:cNvPr>
          <p:cNvSpPr txBox="1"/>
          <p:nvPr/>
        </p:nvSpPr>
        <p:spPr>
          <a:xfrm>
            <a:off x="3367555" y="2501153"/>
            <a:ext cx="5456890" cy="1107996"/>
          </a:xfrm>
          <a:prstGeom prst="rect">
            <a:avLst/>
          </a:prstGeom>
          <a:noFill/>
        </p:spPr>
        <p:txBody>
          <a:bodyPr wrap="square" rtlCol="0">
            <a:spAutoFit/>
          </a:bodyPr>
          <a:lstStyle/>
          <a:p>
            <a:pPr algn="dist"/>
            <a:r>
              <a:rPr kumimoji="1" lang="zh-CN" altLang="en-US" sz="6600">
                <a:solidFill>
                  <a:schemeClr val="bg1">
                    <a:lumMod val="95000"/>
                  </a:schemeClr>
                </a:solidFill>
                <a:cs typeface="+mn-ea"/>
                <a:sym typeface="+mn-lt"/>
              </a:rPr>
              <a:t>社会文化</a:t>
            </a:r>
          </a:p>
        </p:txBody>
      </p:sp>
      <p:sp>
        <p:nvSpPr>
          <p:cNvPr id="3" name="圆角矩形 2">
            <a:extLst>
              <a:ext uri="{FF2B5EF4-FFF2-40B4-BE49-F238E27FC236}">
                <a16:creationId xmlns="" xmlns:a16="http://schemas.microsoft.com/office/drawing/2014/main" id="{64645284-943D-6843-A684-CEFA728C12D5}"/>
              </a:ext>
            </a:extLst>
          </p:cNvPr>
          <p:cNvSpPr/>
          <p:nvPr/>
        </p:nvSpPr>
        <p:spPr>
          <a:xfrm>
            <a:off x="4973171" y="1828802"/>
            <a:ext cx="2245659" cy="389964"/>
          </a:xfrm>
          <a:prstGeom prst="roundRect">
            <a:avLst>
              <a:gd name="adj" fmla="val 5000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23CEF7AF-5AA4-C144-8998-E971FEBCECC9}"/>
              </a:ext>
            </a:extLst>
          </p:cNvPr>
          <p:cNvSpPr txBox="1"/>
          <p:nvPr/>
        </p:nvSpPr>
        <p:spPr>
          <a:xfrm>
            <a:off x="5060577" y="1828802"/>
            <a:ext cx="2070847" cy="369332"/>
          </a:xfrm>
          <a:prstGeom prst="rect">
            <a:avLst/>
          </a:prstGeom>
          <a:noFill/>
        </p:spPr>
        <p:txBody>
          <a:bodyPr wrap="square" rtlCol="0">
            <a:spAutoFit/>
          </a:bodyPr>
          <a:lstStyle/>
          <a:p>
            <a:pPr algn="dist"/>
            <a:r>
              <a:rPr kumimoji="1" lang="en-US" altLang="zh-CN">
                <a:solidFill>
                  <a:schemeClr val="bg1">
                    <a:lumMod val="95000"/>
                  </a:schemeClr>
                </a:solidFill>
                <a:cs typeface="+mn-ea"/>
                <a:sym typeface="+mn-lt"/>
              </a:rPr>
              <a:t>PART 03</a:t>
            </a:r>
            <a:endParaRPr kumimoji="1" lang="zh-CN" altLang="en-US">
              <a:solidFill>
                <a:schemeClr val="bg1">
                  <a:lumMod val="95000"/>
                </a:schemeClr>
              </a:solidFill>
              <a:cs typeface="+mn-ea"/>
              <a:sym typeface="+mn-lt"/>
            </a:endParaRPr>
          </a:p>
        </p:txBody>
      </p:sp>
      <p:sp>
        <p:nvSpPr>
          <p:cNvPr id="5" name="文本框 4">
            <a:extLst>
              <a:ext uri="{FF2B5EF4-FFF2-40B4-BE49-F238E27FC236}">
                <a16:creationId xmlns="" xmlns:a16="http://schemas.microsoft.com/office/drawing/2014/main" id="{C1906C03-0599-BE4B-813E-9CA212884266}"/>
              </a:ext>
            </a:extLst>
          </p:cNvPr>
          <p:cNvSpPr txBox="1"/>
          <p:nvPr/>
        </p:nvSpPr>
        <p:spPr>
          <a:xfrm>
            <a:off x="3050241" y="3751730"/>
            <a:ext cx="6091518" cy="548548"/>
          </a:xfrm>
          <a:prstGeom prst="rect">
            <a:avLst/>
          </a:prstGeom>
          <a:noFill/>
        </p:spPr>
        <p:txBody>
          <a:bodyPr wrap="square" rtlCol="0">
            <a:spAutoFit/>
          </a:bodyPr>
          <a:lstStyle/>
          <a:p>
            <a:pPr algn="ctr">
              <a:lnSpc>
                <a:spcPct val="150000"/>
              </a:lnSpc>
            </a:pPr>
            <a:r>
              <a:rPr lang="en" altLang="zh-CN" sz="1050">
                <a:solidFill>
                  <a:schemeClr val="bg1">
                    <a:lumMod val="9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13211878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社会文化</a:t>
            </a:r>
          </a:p>
        </p:txBody>
      </p:sp>
      <p:pic>
        <p:nvPicPr>
          <p:cNvPr id="6" name="图片 5">
            <a:extLst>
              <a:ext uri="{FF2B5EF4-FFF2-40B4-BE49-F238E27FC236}">
                <a16:creationId xmlns="" xmlns:a16="http://schemas.microsoft.com/office/drawing/2014/main" id="{BCEF9D42-69F4-944A-B206-FE1FA3027B9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00084" y="857250"/>
            <a:ext cx="4103948" cy="5471930"/>
          </a:xfrm>
          <a:prstGeom prst="rect">
            <a:avLst/>
          </a:prstGeom>
        </p:spPr>
      </p:pic>
      <p:sp>
        <p:nvSpPr>
          <p:cNvPr id="7" name="文本框 6">
            <a:extLst>
              <a:ext uri="{FF2B5EF4-FFF2-40B4-BE49-F238E27FC236}">
                <a16:creationId xmlns="" xmlns:a16="http://schemas.microsoft.com/office/drawing/2014/main" id="{8024EBCD-61F6-B842-A428-D2532DE6046F}"/>
              </a:ext>
            </a:extLst>
          </p:cNvPr>
          <p:cNvSpPr txBox="1"/>
          <p:nvPr/>
        </p:nvSpPr>
        <p:spPr>
          <a:xfrm>
            <a:off x="1673440" y="2437257"/>
            <a:ext cx="2540916" cy="2354491"/>
          </a:xfrm>
          <a:prstGeom prst="rect">
            <a:avLst/>
          </a:prstGeom>
          <a:noFill/>
        </p:spPr>
        <p:txBody>
          <a:bodyPr wrap="square" rtlCol="0">
            <a:spAutoFit/>
          </a:bodyPr>
          <a:lstStyle/>
          <a:p>
            <a:pPr>
              <a:lnSpc>
                <a:spcPct val="150000"/>
              </a:lnSpc>
            </a:pPr>
            <a:r>
              <a:rPr kumimoji="1" lang="zh-CN" altLang="en-US" sz="1400">
                <a:solidFill>
                  <a:schemeClr val="tx1">
                    <a:lumMod val="75000"/>
                    <a:lumOff val="25000"/>
                  </a:schemeClr>
                </a:solidFill>
                <a:cs typeface="+mn-ea"/>
                <a:sym typeface="+mn-lt"/>
              </a:rPr>
              <a:t>在父亲节这一天，凡是父亲已故的美国人都会佩戴一朵白玫瑰，而父亲在世的美国人则佩戴红玫瑰。在宾夕法尼亚，人们也会用蒲公英向父亲表示致意，而在温哥华，人们选择佩戴白丁香。</a:t>
            </a:r>
          </a:p>
        </p:txBody>
      </p:sp>
      <p:sp>
        <p:nvSpPr>
          <p:cNvPr id="8" name="文本框 7">
            <a:extLst>
              <a:ext uri="{FF2B5EF4-FFF2-40B4-BE49-F238E27FC236}">
                <a16:creationId xmlns="" xmlns:a16="http://schemas.microsoft.com/office/drawing/2014/main" id="{B091A60C-5BCB-D04F-84A2-9EA7B6BED10B}"/>
              </a:ext>
            </a:extLst>
          </p:cNvPr>
          <p:cNvSpPr txBox="1"/>
          <p:nvPr/>
        </p:nvSpPr>
        <p:spPr>
          <a:xfrm>
            <a:off x="8675016" y="2438150"/>
            <a:ext cx="2540916" cy="2354491"/>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cs typeface="+mn-ea"/>
                <a:sym typeface="+mn-lt"/>
              </a:rPr>
              <a:t>在父亲节这一天，凡是父亲已故的美国人都会佩戴一朵白玫瑰，而父亲在世的美国人则佩戴红玫瑰。在宾夕法尼亚，人们也会用蒲公英向父亲表示致意，而在温哥华，人们选择佩戴白丁香。</a:t>
            </a:r>
          </a:p>
        </p:txBody>
      </p:sp>
      <p:sp>
        <p:nvSpPr>
          <p:cNvPr id="9" name="文本框 8">
            <a:extLst>
              <a:ext uri="{FF2B5EF4-FFF2-40B4-BE49-F238E27FC236}">
                <a16:creationId xmlns="" xmlns:a16="http://schemas.microsoft.com/office/drawing/2014/main" id="{B1138ED4-3E31-5945-B6F6-089CB93735E9}"/>
              </a:ext>
            </a:extLst>
          </p:cNvPr>
          <p:cNvSpPr txBox="1"/>
          <p:nvPr/>
        </p:nvSpPr>
        <p:spPr>
          <a:xfrm>
            <a:off x="1638581" y="1975592"/>
            <a:ext cx="1415772" cy="461665"/>
          </a:xfrm>
          <a:prstGeom prst="rect">
            <a:avLst/>
          </a:prstGeom>
          <a:noFill/>
        </p:spPr>
        <p:txBody>
          <a:bodyPr wrap="none" rtlCol="0">
            <a:spAutoFit/>
          </a:bodyPr>
          <a:lstStyle/>
          <a:p>
            <a:r>
              <a:rPr kumimoji="1" lang="zh-CN" altLang="en-US" sz="2400">
                <a:solidFill>
                  <a:schemeClr val="tx1">
                    <a:lumMod val="75000"/>
                    <a:lumOff val="25000"/>
                  </a:schemeClr>
                </a:solidFill>
                <a:cs typeface="+mn-ea"/>
                <a:sym typeface="+mn-lt"/>
              </a:rPr>
              <a:t>社会影响</a:t>
            </a:r>
          </a:p>
        </p:txBody>
      </p:sp>
      <p:sp>
        <p:nvSpPr>
          <p:cNvPr id="10" name="文本框 9">
            <a:extLst>
              <a:ext uri="{FF2B5EF4-FFF2-40B4-BE49-F238E27FC236}">
                <a16:creationId xmlns="" xmlns:a16="http://schemas.microsoft.com/office/drawing/2014/main" id="{BA8285E1-1CCE-3243-AE4D-B4B9F786CD4F}"/>
              </a:ext>
            </a:extLst>
          </p:cNvPr>
          <p:cNvSpPr txBox="1"/>
          <p:nvPr/>
        </p:nvSpPr>
        <p:spPr>
          <a:xfrm>
            <a:off x="8606289" y="1975592"/>
            <a:ext cx="1415772" cy="461665"/>
          </a:xfrm>
          <a:prstGeom prst="rect">
            <a:avLst/>
          </a:prstGeom>
          <a:noFill/>
        </p:spPr>
        <p:txBody>
          <a:bodyPr wrap="none" rtlCol="0">
            <a:spAutoFit/>
          </a:bodyPr>
          <a:lstStyle/>
          <a:p>
            <a:r>
              <a:rPr kumimoji="1" lang="zh-CN" altLang="en-US" sz="2400">
                <a:solidFill>
                  <a:schemeClr val="tx1">
                    <a:lumMod val="75000"/>
                    <a:lumOff val="25000"/>
                  </a:schemeClr>
                </a:solidFill>
                <a:cs typeface="+mn-ea"/>
                <a:sym typeface="+mn-lt"/>
              </a:rPr>
              <a:t>社会影响</a:t>
            </a:r>
          </a:p>
        </p:txBody>
      </p:sp>
    </p:spTree>
    <p:extLst>
      <p:ext uri="{BB962C8B-B14F-4D97-AF65-F5344CB8AC3E}">
        <p14:creationId xmlns:p14="http://schemas.microsoft.com/office/powerpoint/2010/main" val="728128241"/>
      </p:ext>
    </p:extLst>
  </p:cSld>
  <p:clrMapOvr>
    <a:masterClrMapping/>
  </p:clrMapOvr>
  <p:transition spd="slow" advTm="3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社会文化</a:t>
            </a:r>
          </a:p>
        </p:txBody>
      </p:sp>
      <p:sp>
        <p:nvSpPr>
          <p:cNvPr id="3" name="文本框 2">
            <a:extLst>
              <a:ext uri="{FF2B5EF4-FFF2-40B4-BE49-F238E27FC236}">
                <a16:creationId xmlns="" xmlns:a16="http://schemas.microsoft.com/office/drawing/2014/main" id="{79A6A94E-D585-D849-8D90-EEA8D6242AC8}"/>
              </a:ext>
            </a:extLst>
          </p:cNvPr>
          <p:cNvSpPr txBox="1"/>
          <p:nvPr/>
        </p:nvSpPr>
        <p:spPr>
          <a:xfrm>
            <a:off x="4726574" y="2168382"/>
            <a:ext cx="6638226" cy="1569660"/>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在日本父亲节时，女儿一般会念感谢信给父亲。她们会和父亲团聚，给父亲送上礼物和祝福。在日本，不管是已经出嫁的还是待字闺中的女儿，一般要给父亲写一封挚爱和祝福的信，将这封信捧到父亲面前，大声念给父亲听，感谢父亲的生身和养育之恩。</a:t>
            </a:r>
          </a:p>
        </p:txBody>
      </p:sp>
      <p:pic>
        <p:nvPicPr>
          <p:cNvPr id="5" name="图片 4">
            <a:extLst>
              <a:ext uri="{FF2B5EF4-FFF2-40B4-BE49-F238E27FC236}">
                <a16:creationId xmlns="" xmlns:a16="http://schemas.microsoft.com/office/drawing/2014/main" id="{16F180A4-AB92-BC4A-83DE-34BBCA69075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0967" y="1160682"/>
            <a:ext cx="5697317" cy="5697317"/>
          </a:xfrm>
          <a:prstGeom prst="rect">
            <a:avLst/>
          </a:prstGeom>
        </p:spPr>
      </p:pic>
      <p:sp>
        <p:nvSpPr>
          <p:cNvPr id="8" name="文本框 7">
            <a:extLst>
              <a:ext uri="{FF2B5EF4-FFF2-40B4-BE49-F238E27FC236}">
                <a16:creationId xmlns="" xmlns:a16="http://schemas.microsoft.com/office/drawing/2014/main" id="{C1B5E4B8-ABA4-024A-ACEC-8413A034B28F}"/>
              </a:ext>
            </a:extLst>
          </p:cNvPr>
          <p:cNvSpPr txBox="1"/>
          <p:nvPr/>
        </p:nvSpPr>
        <p:spPr>
          <a:xfrm>
            <a:off x="4726574" y="4614475"/>
            <a:ext cx="6174587" cy="700576"/>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cs typeface="+mn-ea"/>
                <a:sym typeface="+mn-lt"/>
              </a:rPr>
              <a:t>日本的洗浴文化历史久远，泡澡对日本人来说是一种享受。因此父亲节这一天，女儿们要亲手给泡澡的父亲搓搓背，也是给父亲最大的温暖一种方式。</a:t>
            </a:r>
          </a:p>
        </p:txBody>
      </p:sp>
    </p:spTree>
    <p:extLst>
      <p:ext uri="{BB962C8B-B14F-4D97-AF65-F5344CB8AC3E}">
        <p14:creationId xmlns:p14="http://schemas.microsoft.com/office/powerpoint/2010/main" val="238728408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社会文化</a:t>
            </a:r>
          </a:p>
        </p:txBody>
      </p:sp>
      <p:sp>
        <p:nvSpPr>
          <p:cNvPr id="3" name="文本框 2">
            <a:extLst>
              <a:ext uri="{FF2B5EF4-FFF2-40B4-BE49-F238E27FC236}">
                <a16:creationId xmlns="" xmlns:a16="http://schemas.microsoft.com/office/drawing/2014/main" id="{A5FFA653-74D3-EA4E-BEF8-015F34AF85C6}"/>
              </a:ext>
            </a:extLst>
          </p:cNvPr>
          <p:cNvSpPr txBox="1"/>
          <p:nvPr/>
        </p:nvSpPr>
        <p:spPr>
          <a:xfrm>
            <a:off x="837127" y="1392889"/>
            <a:ext cx="4493538" cy="523220"/>
          </a:xfrm>
          <a:prstGeom prst="rect">
            <a:avLst/>
          </a:prstGeom>
          <a:noFill/>
        </p:spPr>
        <p:txBody>
          <a:bodyPr wrap="none" rtlCol="0">
            <a:spAutoFit/>
          </a:bodyPr>
          <a:lstStyle/>
          <a:p>
            <a:r>
              <a:rPr kumimoji="1" lang="zh-CN" altLang="en-US" sz="2800">
                <a:solidFill>
                  <a:schemeClr val="tx1">
                    <a:lumMod val="75000"/>
                    <a:lumOff val="25000"/>
                  </a:schemeClr>
                </a:solidFill>
                <a:cs typeface="+mn-ea"/>
                <a:sym typeface="+mn-lt"/>
              </a:rPr>
              <a:t>父爱，如大海般深沉而宽广</a:t>
            </a:r>
          </a:p>
        </p:txBody>
      </p:sp>
      <p:sp>
        <p:nvSpPr>
          <p:cNvPr id="4" name="文本框 3">
            <a:extLst>
              <a:ext uri="{FF2B5EF4-FFF2-40B4-BE49-F238E27FC236}">
                <a16:creationId xmlns="" xmlns:a16="http://schemas.microsoft.com/office/drawing/2014/main" id="{86DA6F22-1A54-F042-810D-7796B1F60925}"/>
              </a:ext>
            </a:extLst>
          </p:cNvPr>
          <p:cNvSpPr txBox="1"/>
          <p:nvPr/>
        </p:nvSpPr>
        <p:spPr>
          <a:xfrm>
            <a:off x="837127" y="2313759"/>
            <a:ext cx="8084264" cy="523220"/>
          </a:xfrm>
          <a:prstGeom prst="rect">
            <a:avLst/>
          </a:prstGeom>
          <a:noFill/>
        </p:spPr>
        <p:txBody>
          <a:bodyPr wrap="none" rtlCol="0">
            <a:spAutoFit/>
          </a:bodyPr>
          <a:lstStyle/>
          <a:p>
            <a:r>
              <a:rPr kumimoji="1" lang="zh-CN" altLang="en-US" sz="2800">
                <a:solidFill>
                  <a:schemeClr val="tx1">
                    <a:lumMod val="75000"/>
                    <a:lumOff val="25000"/>
                  </a:schemeClr>
                </a:solidFill>
                <a:cs typeface="+mn-ea"/>
                <a:sym typeface="+mn-lt"/>
              </a:rPr>
              <a:t>父爱是沉默的，如果你感觉到了那就不是父爱了！</a:t>
            </a:r>
          </a:p>
        </p:txBody>
      </p:sp>
      <p:sp>
        <p:nvSpPr>
          <p:cNvPr id="5" name="文本框 4">
            <a:extLst>
              <a:ext uri="{FF2B5EF4-FFF2-40B4-BE49-F238E27FC236}">
                <a16:creationId xmlns="" xmlns:a16="http://schemas.microsoft.com/office/drawing/2014/main" id="{18D032F8-557D-5B48-BD8F-AC081C38218C}"/>
              </a:ext>
            </a:extLst>
          </p:cNvPr>
          <p:cNvSpPr txBox="1"/>
          <p:nvPr/>
        </p:nvSpPr>
        <p:spPr>
          <a:xfrm>
            <a:off x="837127" y="3234629"/>
            <a:ext cx="3775393" cy="523220"/>
          </a:xfrm>
          <a:prstGeom prst="rect">
            <a:avLst/>
          </a:prstGeom>
          <a:noFill/>
        </p:spPr>
        <p:txBody>
          <a:bodyPr wrap="none" rtlCol="0">
            <a:spAutoFit/>
          </a:bodyPr>
          <a:lstStyle/>
          <a:p>
            <a:r>
              <a:rPr kumimoji="1" lang="zh-CN" altLang="en-US" sz="2800">
                <a:solidFill>
                  <a:schemeClr val="tx1">
                    <a:lumMod val="75000"/>
                    <a:lumOff val="25000"/>
                  </a:schemeClr>
                </a:solidFill>
                <a:cs typeface="+mn-ea"/>
                <a:sym typeface="+mn-lt"/>
              </a:rPr>
              <a:t>父之美德，儿之遗产。</a:t>
            </a:r>
          </a:p>
        </p:txBody>
      </p:sp>
      <p:sp>
        <p:nvSpPr>
          <p:cNvPr id="6" name="文本框 5">
            <a:extLst>
              <a:ext uri="{FF2B5EF4-FFF2-40B4-BE49-F238E27FC236}">
                <a16:creationId xmlns="" xmlns:a16="http://schemas.microsoft.com/office/drawing/2014/main" id="{F6FB03F5-0324-4446-9EC8-8899E41DAF01}"/>
              </a:ext>
            </a:extLst>
          </p:cNvPr>
          <p:cNvSpPr txBox="1"/>
          <p:nvPr/>
        </p:nvSpPr>
        <p:spPr>
          <a:xfrm>
            <a:off x="837127" y="4249736"/>
            <a:ext cx="6400800" cy="1061829"/>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cs typeface="+mn-ea"/>
                <a:sym typeface="+mn-lt"/>
              </a:rPr>
              <a:t>回忆与父亲的点滴生活：一部由</a:t>
            </a:r>
            <a:r>
              <a:rPr kumimoji="1" lang="en-US" altLang="zh-CN" sz="1400" dirty="0">
                <a:solidFill>
                  <a:schemeClr val="tx1">
                    <a:lumMod val="75000"/>
                    <a:lumOff val="25000"/>
                  </a:schemeClr>
                </a:solidFill>
                <a:cs typeface="+mn-ea"/>
                <a:sym typeface="+mn-lt"/>
              </a:rPr>
              <a:t>20</a:t>
            </a:r>
            <a:r>
              <a:rPr kumimoji="1" lang="zh-CN" altLang="en-US" sz="1400" dirty="0">
                <a:solidFill>
                  <a:schemeClr val="tx1">
                    <a:lumMod val="75000"/>
                    <a:lumOff val="25000"/>
                  </a:schemeClr>
                </a:solidFill>
                <a:cs typeface="+mn-ea"/>
                <a:sym typeface="+mn-lt"/>
              </a:rPr>
              <a:t>多名警察子女参与录制的微电影</a:t>
            </a:r>
            <a:r>
              <a:rPr kumimoji="1" lang="en-US" altLang="zh-CN" sz="1400" dirty="0">
                <a:solidFill>
                  <a:schemeClr val="tx1">
                    <a:lumMod val="75000"/>
                    <a:lumOff val="25000"/>
                  </a:schemeClr>
                </a:solidFill>
                <a:cs typeface="+mn-ea"/>
                <a:sym typeface="+mn-lt"/>
              </a:rPr>
              <a:t>——《</a:t>
            </a:r>
            <a:r>
              <a:rPr kumimoji="1" lang="zh-CN" altLang="en-US" sz="1400" dirty="0">
                <a:solidFill>
                  <a:schemeClr val="tx1">
                    <a:lumMod val="75000"/>
                    <a:lumOff val="25000"/>
                  </a:schemeClr>
                </a:solidFill>
                <a:cs typeface="+mn-ea"/>
                <a:sym typeface="+mn-lt"/>
              </a:rPr>
              <a:t>最可靠的人</a:t>
            </a:r>
            <a:r>
              <a:rPr kumimoji="1" lang="en-US" altLang="zh-CN" sz="1400" dirty="0">
                <a:solidFill>
                  <a:schemeClr val="tx1">
                    <a:lumMod val="75000"/>
                    <a:lumOff val="25000"/>
                  </a:schemeClr>
                </a:solidFill>
                <a:cs typeface="+mn-ea"/>
                <a:sym typeface="+mn-lt"/>
              </a:rPr>
              <a:t>》</a:t>
            </a:r>
            <a:r>
              <a:rPr kumimoji="1" lang="zh-CN" altLang="en-US" sz="1400" dirty="0">
                <a:solidFill>
                  <a:schemeClr val="tx1">
                    <a:lumMod val="75000"/>
                    <a:lumOff val="25000"/>
                  </a:schemeClr>
                </a:solidFill>
                <a:cs typeface="+mn-ea"/>
                <a:sym typeface="+mn-lt"/>
              </a:rPr>
              <a:t>，曾引来了许多网友关注。虽然视频只有短短</a:t>
            </a:r>
            <a:r>
              <a:rPr kumimoji="1" lang="en-US" altLang="zh-CN" sz="1400" dirty="0">
                <a:solidFill>
                  <a:schemeClr val="tx1">
                    <a:lumMod val="75000"/>
                    <a:lumOff val="25000"/>
                  </a:schemeClr>
                </a:solidFill>
                <a:cs typeface="+mn-ea"/>
                <a:sym typeface="+mn-lt"/>
              </a:rPr>
              <a:t>5</a:t>
            </a:r>
            <a:r>
              <a:rPr kumimoji="1" lang="zh-CN" altLang="en-US" sz="1400" dirty="0">
                <a:solidFill>
                  <a:schemeClr val="tx1">
                    <a:lumMod val="75000"/>
                    <a:lumOff val="25000"/>
                  </a:schemeClr>
                </a:solidFill>
                <a:cs typeface="+mn-ea"/>
                <a:sym typeface="+mn-lt"/>
              </a:rPr>
              <a:t>分多钟，但家属们发自内心的话，让很多人为之感动。</a:t>
            </a:r>
          </a:p>
        </p:txBody>
      </p:sp>
      <p:pic>
        <p:nvPicPr>
          <p:cNvPr id="8" name="图片 7">
            <a:extLst>
              <a:ext uri="{FF2B5EF4-FFF2-40B4-BE49-F238E27FC236}">
                <a16:creationId xmlns="" xmlns:a16="http://schemas.microsoft.com/office/drawing/2014/main" id="{49BD524D-A066-9E4B-B744-BFA08D6C0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73615" y="2781301"/>
            <a:ext cx="5258338" cy="3943750"/>
          </a:xfrm>
          <a:prstGeom prst="rect">
            <a:avLst/>
          </a:prstGeom>
        </p:spPr>
      </p:pic>
    </p:spTree>
    <p:extLst>
      <p:ext uri="{BB962C8B-B14F-4D97-AF65-F5344CB8AC3E}">
        <p14:creationId xmlns:p14="http://schemas.microsoft.com/office/powerpoint/2010/main" val="559002125"/>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EE06F51A-4763-DB4D-8087-4267D626FD83}"/>
              </a:ext>
            </a:extLst>
          </p:cNvPr>
          <p:cNvSpPr txBox="1"/>
          <p:nvPr/>
        </p:nvSpPr>
        <p:spPr>
          <a:xfrm>
            <a:off x="3367555" y="2501153"/>
            <a:ext cx="5456890" cy="1107996"/>
          </a:xfrm>
          <a:prstGeom prst="rect">
            <a:avLst/>
          </a:prstGeom>
          <a:noFill/>
        </p:spPr>
        <p:txBody>
          <a:bodyPr wrap="square" rtlCol="0">
            <a:spAutoFit/>
          </a:bodyPr>
          <a:lstStyle/>
          <a:p>
            <a:pPr algn="dist"/>
            <a:r>
              <a:rPr kumimoji="1" lang="zh-CN" altLang="en-US" sz="6600">
                <a:solidFill>
                  <a:schemeClr val="bg1">
                    <a:lumMod val="95000"/>
                  </a:schemeClr>
                </a:solidFill>
                <a:cs typeface="+mn-ea"/>
                <a:sym typeface="+mn-lt"/>
              </a:rPr>
              <a:t>各国影响</a:t>
            </a:r>
          </a:p>
        </p:txBody>
      </p:sp>
      <p:sp>
        <p:nvSpPr>
          <p:cNvPr id="3" name="圆角矩形 2">
            <a:extLst>
              <a:ext uri="{FF2B5EF4-FFF2-40B4-BE49-F238E27FC236}">
                <a16:creationId xmlns="" xmlns:a16="http://schemas.microsoft.com/office/drawing/2014/main" id="{64645284-943D-6843-A684-CEFA728C12D5}"/>
              </a:ext>
            </a:extLst>
          </p:cNvPr>
          <p:cNvSpPr/>
          <p:nvPr/>
        </p:nvSpPr>
        <p:spPr>
          <a:xfrm>
            <a:off x="4973171" y="1828802"/>
            <a:ext cx="2245659" cy="389964"/>
          </a:xfrm>
          <a:prstGeom prst="roundRect">
            <a:avLst>
              <a:gd name="adj" fmla="val 5000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23CEF7AF-5AA4-C144-8998-E971FEBCECC9}"/>
              </a:ext>
            </a:extLst>
          </p:cNvPr>
          <p:cNvSpPr txBox="1"/>
          <p:nvPr/>
        </p:nvSpPr>
        <p:spPr>
          <a:xfrm>
            <a:off x="5060577" y="1828802"/>
            <a:ext cx="2070847" cy="369332"/>
          </a:xfrm>
          <a:prstGeom prst="rect">
            <a:avLst/>
          </a:prstGeom>
          <a:noFill/>
        </p:spPr>
        <p:txBody>
          <a:bodyPr wrap="square" rtlCol="0">
            <a:spAutoFit/>
          </a:bodyPr>
          <a:lstStyle/>
          <a:p>
            <a:pPr algn="dist"/>
            <a:r>
              <a:rPr kumimoji="1" lang="en-US" altLang="zh-CN">
                <a:solidFill>
                  <a:schemeClr val="bg1">
                    <a:lumMod val="95000"/>
                  </a:schemeClr>
                </a:solidFill>
                <a:cs typeface="+mn-ea"/>
                <a:sym typeface="+mn-lt"/>
              </a:rPr>
              <a:t>PART 04</a:t>
            </a:r>
            <a:endParaRPr kumimoji="1" lang="zh-CN" altLang="en-US">
              <a:solidFill>
                <a:schemeClr val="bg1">
                  <a:lumMod val="95000"/>
                </a:schemeClr>
              </a:solidFill>
              <a:cs typeface="+mn-ea"/>
              <a:sym typeface="+mn-lt"/>
            </a:endParaRPr>
          </a:p>
        </p:txBody>
      </p:sp>
      <p:sp>
        <p:nvSpPr>
          <p:cNvPr id="5" name="文本框 4">
            <a:extLst>
              <a:ext uri="{FF2B5EF4-FFF2-40B4-BE49-F238E27FC236}">
                <a16:creationId xmlns="" xmlns:a16="http://schemas.microsoft.com/office/drawing/2014/main" id="{C1906C03-0599-BE4B-813E-9CA212884266}"/>
              </a:ext>
            </a:extLst>
          </p:cNvPr>
          <p:cNvSpPr txBox="1"/>
          <p:nvPr/>
        </p:nvSpPr>
        <p:spPr>
          <a:xfrm>
            <a:off x="3050241" y="3751730"/>
            <a:ext cx="6091518" cy="548548"/>
          </a:xfrm>
          <a:prstGeom prst="rect">
            <a:avLst/>
          </a:prstGeom>
          <a:noFill/>
        </p:spPr>
        <p:txBody>
          <a:bodyPr wrap="square" rtlCol="0">
            <a:spAutoFit/>
          </a:bodyPr>
          <a:lstStyle/>
          <a:p>
            <a:pPr algn="ctr">
              <a:lnSpc>
                <a:spcPct val="150000"/>
              </a:lnSpc>
            </a:pPr>
            <a:r>
              <a:rPr lang="en" altLang="zh-CN" sz="1050">
                <a:solidFill>
                  <a:schemeClr val="bg1">
                    <a:lumMod val="9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31788440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各国影响</a:t>
            </a:r>
          </a:p>
        </p:txBody>
      </p:sp>
      <p:pic>
        <p:nvPicPr>
          <p:cNvPr id="4" name="图片 3">
            <a:extLst>
              <a:ext uri="{FF2B5EF4-FFF2-40B4-BE49-F238E27FC236}">
                <a16:creationId xmlns="" xmlns:a16="http://schemas.microsoft.com/office/drawing/2014/main" id="{41762EC8-CFDB-974E-916C-EF0A913557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26340" y="1323571"/>
            <a:ext cx="4164169" cy="4164169"/>
          </a:xfrm>
          <a:prstGeom prst="rect">
            <a:avLst/>
          </a:prstGeom>
        </p:spPr>
      </p:pic>
      <p:sp>
        <p:nvSpPr>
          <p:cNvPr id="5" name="文本框 4">
            <a:extLst>
              <a:ext uri="{FF2B5EF4-FFF2-40B4-BE49-F238E27FC236}">
                <a16:creationId xmlns="" xmlns:a16="http://schemas.microsoft.com/office/drawing/2014/main" id="{89C127A0-EDF4-9142-9FD8-991A40EC4859}"/>
              </a:ext>
            </a:extLst>
          </p:cNvPr>
          <p:cNvSpPr txBox="1"/>
          <p:nvPr/>
        </p:nvSpPr>
        <p:spPr>
          <a:xfrm>
            <a:off x="1346673" y="5175161"/>
            <a:ext cx="9497337" cy="787523"/>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我的脉搏流淌着您的血；我的性格烙着您的印记；我的思想继承着您的智慧</a:t>
            </a:r>
            <a:r>
              <a:rPr kumimoji="1" lang="en-US" altLang="zh-CN" sz="1600">
                <a:solidFill>
                  <a:schemeClr val="tx1">
                    <a:lumMod val="75000"/>
                    <a:lumOff val="25000"/>
                  </a:schemeClr>
                </a:solidFill>
                <a:cs typeface="+mn-ea"/>
                <a:sym typeface="+mn-lt"/>
              </a:rPr>
              <a:t>……</a:t>
            </a:r>
            <a:r>
              <a:rPr kumimoji="1" lang="zh-CN" altLang="en-US" sz="1600">
                <a:solidFill>
                  <a:schemeClr val="tx1">
                    <a:lumMod val="75000"/>
                    <a:lumOff val="25000"/>
                  </a:schemeClr>
                </a:solidFill>
                <a:cs typeface="+mn-ea"/>
                <a:sym typeface="+mn-lt"/>
              </a:rPr>
              <a:t>我的钱包，可不可以多几张您的钞票？老爸，父亲节快乐！</a:t>
            </a:r>
          </a:p>
        </p:txBody>
      </p:sp>
      <p:sp>
        <p:nvSpPr>
          <p:cNvPr id="6" name="文本框 5">
            <a:extLst>
              <a:ext uri="{FF2B5EF4-FFF2-40B4-BE49-F238E27FC236}">
                <a16:creationId xmlns="" xmlns:a16="http://schemas.microsoft.com/office/drawing/2014/main" id="{85A285B5-6A9D-2446-A81B-84040C60CA6A}"/>
              </a:ext>
            </a:extLst>
          </p:cNvPr>
          <p:cNvSpPr txBox="1"/>
          <p:nvPr/>
        </p:nvSpPr>
        <p:spPr>
          <a:xfrm>
            <a:off x="1201491" y="2395471"/>
            <a:ext cx="5280338" cy="2354491"/>
          </a:xfrm>
          <a:prstGeom prst="rect">
            <a:avLst/>
          </a:prstGeom>
          <a:noFill/>
        </p:spPr>
        <p:txBody>
          <a:bodyPr wrap="square" rtlCol="0">
            <a:spAutoFit/>
          </a:bodyPr>
          <a:lstStyle/>
          <a:p>
            <a:pPr marL="342900" indent="-342900">
              <a:lnSpc>
                <a:spcPct val="150000"/>
              </a:lnSpc>
              <a:buFont typeface="+mj-lt"/>
              <a:buAutoNum type="arabicPeriod"/>
            </a:pPr>
            <a:r>
              <a:rPr kumimoji="1" lang="zh-CN" altLang="en-US" sz="1400" dirty="0">
                <a:solidFill>
                  <a:schemeClr val="tx1">
                    <a:lumMod val="75000"/>
                    <a:lumOff val="25000"/>
                  </a:schemeClr>
                </a:solidFill>
                <a:cs typeface="+mn-ea"/>
                <a:sym typeface="+mn-lt"/>
              </a:rPr>
              <a:t>掌心留存父亲的温暖，血管流淌父亲的激情，脸庞再现父亲的青春，眼神继承父亲的刚毅，父亲节到了，祝所有的父亲身体健康，节日快乐。</a:t>
            </a:r>
            <a:endParaRPr kumimoji="1" lang="en-US" altLang="zh-CN" sz="1400" dirty="0">
              <a:solidFill>
                <a:schemeClr val="tx1">
                  <a:lumMod val="75000"/>
                  <a:lumOff val="25000"/>
                </a:schemeClr>
              </a:solidFill>
              <a:cs typeface="+mn-ea"/>
              <a:sym typeface="+mn-lt"/>
            </a:endParaRPr>
          </a:p>
          <a:p>
            <a:pPr marL="342900" indent="-342900">
              <a:lnSpc>
                <a:spcPct val="150000"/>
              </a:lnSpc>
              <a:buFont typeface="+mj-lt"/>
              <a:buAutoNum type="arabicPeriod"/>
            </a:pPr>
            <a:endParaRPr kumimoji="1" lang="en-US" altLang="zh-CN" sz="1400" dirty="0">
              <a:solidFill>
                <a:schemeClr val="tx1">
                  <a:lumMod val="75000"/>
                  <a:lumOff val="25000"/>
                </a:schemeClr>
              </a:solidFill>
              <a:cs typeface="+mn-ea"/>
              <a:sym typeface="+mn-lt"/>
            </a:endParaRPr>
          </a:p>
          <a:p>
            <a:pPr marL="342900" indent="-342900">
              <a:lnSpc>
                <a:spcPct val="150000"/>
              </a:lnSpc>
              <a:buFont typeface="+mj-lt"/>
              <a:buAutoNum type="arabicPeriod"/>
            </a:pPr>
            <a:r>
              <a:rPr kumimoji="1" lang="zh-CN" altLang="en-US" sz="1400" dirty="0">
                <a:solidFill>
                  <a:schemeClr val="tx1">
                    <a:lumMod val="75000"/>
                    <a:lumOff val="25000"/>
                  </a:schemeClr>
                </a:solidFill>
                <a:cs typeface="+mn-ea"/>
                <a:sym typeface="+mn-lt"/>
              </a:rPr>
              <a:t>叠只漂亮的纸鹤，载着我无尽的祝福，乘着清风飞到你身边，愿纸鹤停息在你心间，为你洗去昨天的疲惫，迎来快乐的今天，祝父亲节开心</a:t>
            </a:r>
            <a:r>
              <a:rPr kumimoji="1" lang="en-US" altLang="zh-CN" sz="1400" dirty="0">
                <a:solidFill>
                  <a:schemeClr val="tx1">
                    <a:lumMod val="75000"/>
                    <a:lumOff val="25000"/>
                  </a:schemeClr>
                </a:solidFill>
                <a:cs typeface="+mn-ea"/>
                <a:sym typeface="+mn-lt"/>
              </a:rPr>
              <a:t>!</a:t>
            </a:r>
            <a:endParaRPr kumimoji="1"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53707444"/>
      </p:ext>
    </p:extLst>
  </p:cSld>
  <p:clrMapOvr>
    <a:masterClrMapping/>
  </p:clrMapOvr>
  <p:transition spd="slow"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各国影响</a:t>
            </a:r>
          </a:p>
        </p:txBody>
      </p:sp>
      <p:pic>
        <p:nvPicPr>
          <p:cNvPr id="4" name="图片 3">
            <a:extLst>
              <a:ext uri="{FF2B5EF4-FFF2-40B4-BE49-F238E27FC236}">
                <a16:creationId xmlns="" xmlns:a16="http://schemas.microsoft.com/office/drawing/2014/main" id="{227E8958-B858-B741-8BCF-6568A91C3C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7570" y="952500"/>
            <a:ext cx="3412130" cy="5520334"/>
          </a:xfrm>
          <a:prstGeom prst="rect">
            <a:avLst/>
          </a:prstGeom>
        </p:spPr>
      </p:pic>
      <p:sp>
        <p:nvSpPr>
          <p:cNvPr id="5" name="文本框 4">
            <a:extLst>
              <a:ext uri="{FF2B5EF4-FFF2-40B4-BE49-F238E27FC236}">
                <a16:creationId xmlns="" xmlns:a16="http://schemas.microsoft.com/office/drawing/2014/main" id="{EC935DB2-4B73-754F-AFCA-819505CE3F84}"/>
              </a:ext>
            </a:extLst>
          </p:cNvPr>
          <p:cNvSpPr txBox="1"/>
          <p:nvPr/>
        </p:nvSpPr>
        <p:spPr>
          <a:xfrm>
            <a:off x="1279838" y="1764637"/>
            <a:ext cx="6168712" cy="1061829"/>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cs typeface="+mn-ea"/>
                <a:sym typeface="+mn-lt"/>
              </a:rPr>
              <a:t>您常在给我理解的注视，您常说快乐是孩子的礼物。所以今天，我送上一个笑，温暖您的心。爸爸，祝父亲节快乐！ 父亲给了我一片蓝天，给了我一方沃土，父亲是我生命里永远的太阳，祝父亲节快乐！</a:t>
            </a:r>
          </a:p>
        </p:txBody>
      </p:sp>
      <p:sp>
        <p:nvSpPr>
          <p:cNvPr id="6" name="文本框 5">
            <a:extLst>
              <a:ext uri="{FF2B5EF4-FFF2-40B4-BE49-F238E27FC236}">
                <a16:creationId xmlns="" xmlns:a16="http://schemas.microsoft.com/office/drawing/2014/main" id="{2DDD9704-65B3-FB4E-BDF9-118AC57B740D}"/>
              </a:ext>
            </a:extLst>
          </p:cNvPr>
          <p:cNvSpPr txBox="1"/>
          <p:nvPr/>
        </p:nvSpPr>
        <p:spPr>
          <a:xfrm>
            <a:off x="1279837" y="3260297"/>
            <a:ext cx="6168712" cy="1061829"/>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cs typeface="+mn-ea"/>
                <a:sym typeface="+mn-lt"/>
              </a:rPr>
              <a:t>您常在给我理解的注视，您常说快乐是孩子的礼物。所以今天，我送上一个笑，温暖您的心。爸爸，祝父亲节快乐！ 父亲给了我一片蓝天，给了我一方沃土，父亲是我生命里永远的太阳，祝父亲节快乐！</a:t>
            </a:r>
          </a:p>
        </p:txBody>
      </p:sp>
      <p:sp>
        <p:nvSpPr>
          <p:cNvPr id="11" name="圆角矩形 10">
            <a:extLst>
              <a:ext uri="{FF2B5EF4-FFF2-40B4-BE49-F238E27FC236}">
                <a16:creationId xmlns="" xmlns:a16="http://schemas.microsoft.com/office/drawing/2014/main" id="{6D6BC3B5-CA23-6D4C-BCB7-CA42159E7CCE}"/>
              </a:ext>
            </a:extLst>
          </p:cNvPr>
          <p:cNvSpPr/>
          <p:nvPr/>
        </p:nvSpPr>
        <p:spPr>
          <a:xfrm>
            <a:off x="1141927" y="4637288"/>
            <a:ext cx="6439437" cy="1197735"/>
          </a:xfrm>
          <a:prstGeom prst="roundRect">
            <a:avLst/>
          </a:prstGeom>
          <a:noFill/>
          <a:ln>
            <a:solidFill>
              <a:srgbClr val="381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a:extLst>
              <a:ext uri="{FF2B5EF4-FFF2-40B4-BE49-F238E27FC236}">
                <a16:creationId xmlns="" xmlns:a16="http://schemas.microsoft.com/office/drawing/2014/main" id="{56A36F75-32E6-624E-B913-6D86269B6A2E}"/>
              </a:ext>
            </a:extLst>
          </p:cNvPr>
          <p:cNvSpPr txBox="1"/>
          <p:nvPr/>
        </p:nvSpPr>
        <p:spPr>
          <a:xfrm>
            <a:off x="1805208" y="4974545"/>
            <a:ext cx="5570756" cy="523220"/>
          </a:xfrm>
          <a:prstGeom prst="rect">
            <a:avLst/>
          </a:prstGeom>
          <a:noFill/>
        </p:spPr>
        <p:txBody>
          <a:bodyPr wrap="none" rtlCol="0">
            <a:spAutoFit/>
          </a:bodyPr>
          <a:lstStyle/>
          <a:p>
            <a:r>
              <a:rPr kumimoji="1" lang="zh-CN" altLang="en-US" sz="2800">
                <a:solidFill>
                  <a:schemeClr val="tx1">
                    <a:lumMod val="75000"/>
                    <a:lumOff val="25000"/>
                  </a:schemeClr>
                </a:solidFill>
                <a:cs typeface="+mn-ea"/>
                <a:sym typeface="+mn-lt"/>
              </a:rPr>
              <a:t>希望老爸老妈身体健康，快乐平安</a:t>
            </a:r>
          </a:p>
        </p:txBody>
      </p:sp>
    </p:spTree>
    <p:extLst>
      <p:ext uri="{BB962C8B-B14F-4D97-AF65-F5344CB8AC3E}">
        <p14:creationId xmlns:p14="http://schemas.microsoft.com/office/powerpoint/2010/main" val="267131981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各国影响</a:t>
            </a:r>
          </a:p>
        </p:txBody>
      </p:sp>
      <p:pic>
        <p:nvPicPr>
          <p:cNvPr id="3" name="图片 2">
            <a:extLst>
              <a:ext uri="{FF2B5EF4-FFF2-40B4-BE49-F238E27FC236}">
                <a16:creationId xmlns="" xmlns:a16="http://schemas.microsoft.com/office/drawing/2014/main" id="{3EA2E922-2FFA-C04F-B89E-492C41BC370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786" y="823954"/>
            <a:ext cx="5824368" cy="5824368"/>
          </a:xfrm>
          <a:prstGeom prst="rect">
            <a:avLst/>
          </a:prstGeom>
        </p:spPr>
      </p:pic>
      <p:sp>
        <p:nvSpPr>
          <p:cNvPr id="4" name="文本框 3">
            <a:extLst>
              <a:ext uri="{FF2B5EF4-FFF2-40B4-BE49-F238E27FC236}">
                <a16:creationId xmlns="" xmlns:a16="http://schemas.microsoft.com/office/drawing/2014/main" id="{F18D1B24-976F-5649-9CD5-4ACE863B6C56}"/>
              </a:ext>
            </a:extLst>
          </p:cNvPr>
          <p:cNvSpPr txBox="1"/>
          <p:nvPr/>
        </p:nvSpPr>
        <p:spPr>
          <a:xfrm>
            <a:off x="4783723" y="3896631"/>
            <a:ext cx="6676863" cy="1384995"/>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cs typeface="+mn-ea"/>
                <a:sym typeface="+mn-lt"/>
              </a:rPr>
              <a:t>父亲节这天，我们在思考、我们在表达对父母的敬爱之心是无可比拟的，当母亲含辛茹苦地照顾我们时，父亲也在努力地扮演着上苍所赋予他的负重角色，当我们努力思考着该为父亲买什么样的礼物过父亲节之时，不妨反省一下我们是否爱我们的父亲？像他一样曾为我们无私地付出一生呢。</a:t>
            </a:r>
          </a:p>
        </p:txBody>
      </p:sp>
      <p:sp>
        <p:nvSpPr>
          <p:cNvPr id="7" name="文本框 6">
            <a:extLst>
              <a:ext uri="{FF2B5EF4-FFF2-40B4-BE49-F238E27FC236}">
                <a16:creationId xmlns="" xmlns:a16="http://schemas.microsoft.com/office/drawing/2014/main" id="{4301150C-193E-D14A-B0FB-B91A578C0631}"/>
              </a:ext>
            </a:extLst>
          </p:cNvPr>
          <p:cNvSpPr txBox="1"/>
          <p:nvPr/>
        </p:nvSpPr>
        <p:spPr>
          <a:xfrm>
            <a:off x="4783725" y="2180221"/>
            <a:ext cx="6360526" cy="1338828"/>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父亲节（</a:t>
            </a:r>
            <a:r>
              <a:rPr kumimoji="1" lang="en" altLang="zh-CN" dirty="0">
                <a:solidFill>
                  <a:schemeClr val="tx1">
                    <a:lumMod val="75000"/>
                    <a:lumOff val="25000"/>
                  </a:schemeClr>
                </a:solidFill>
                <a:cs typeface="+mn-ea"/>
                <a:sym typeface="+mn-lt"/>
              </a:rPr>
              <a:t>Father's Day</a:t>
            </a:r>
            <a:r>
              <a:rPr kumimoji="1" lang="zh-CN" altLang="en" dirty="0">
                <a:solidFill>
                  <a:schemeClr val="tx1">
                    <a:lumMod val="75000"/>
                    <a:lumOff val="25000"/>
                  </a:schemeClr>
                </a:solidFill>
                <a:cs typeface="+mn-ea"/>
                <a:sym typeface="+mn-lt"/>
              </a:rPr>
              <a:t>），</a:t>
            </a:r>
            <a:r>
              <a:rPr kumimoji="1" lang="zh-CN" altLang="en-US" dirty="0">
                <a:solidFill>
                  <a:schemeClr val="tx1">
                    <a:lumMod val="75000"/>
                    <a:lumOff val="25000"/>
                  </a:schemeClr>
                </a:solidFill>
                <a:cs typeface="+mn-ea"/>
                <a:sym typeface="+mn-lt"/>
              </a:rPr>
              <a:t>顾名思义是感恩父亲的节日。约始于二十世纪初，起源于美国，现已广泛流传于世界各地，节日日期因地域而存在差异。</a:t>
            </a:r>
          </a:p>
        </p:txBody>
      </p:sp>
    </p:spTree>
    <p:extLst>
      <p:ext uri="{BB962C8B-B14F-4D97-AF65-F5344CB8AC3E}">
        <p14:creationId xmlns:p14="http://schemas.microsoft.com/office/powerpoint/2010/main" val="3005272542"/>
      </p:ext>
    </p:extLst>
  </p:cSld>
  <p:clrMapOvr>
    <a:masterClrMapping/>
  </p:clrMapOvr>
  <p:transition spd="slow" advTm="3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820707E5-05B9-0E40-8011-543F8DFC0E8F}"/>
              </a:ext>
            </a:extLst>
          </p:cNvPr>
          <p:cNvSpPr txBox="1"/>
          <p:nvPr/>
        </p:nvSpPr>
        <p:spPr>
          <a:xfrm>
            <a:off x="5009028" y="787062"/>
            <a:ext cx="1882588" cy="1015663"/>
          </a:xfrm>
          <a:prstGeom prst="rect">
            <a:avLst/>
          </a:prstGeom>
          <a:noFill/>
        </p:spPr>
        <p:txBody>
          <a:bodyPr wrap="square" rtlCol="0">
            <a:spAutoFit/>
          </a:bodyPr>
          <a:lstStyle/>
          <a:p>
            <a:pPr algn="dist"/>
            <a:r>
              <a:rPr kumimoji="1" lang="zh-CN" altLang="en-US" sz="6000">
                <a:solidFill>
                  <a:schemeClr val="bg1">
                    <a:lumMod val="95000"/>
                  </a:schemeClr>
                </a:solidFill>
                <a:cs typeface="+mn-ea"/>
                <a:sym typeface="+mn-lt"/>
              </a:rPr>
              <a:t>目录</a:t>
            </a:r>
          </a:p>
        </p:txBody>
      </p:sp>
      <p:sp>
        <p:nvSpPr>
          <p:cNvPr id="3" name="圆角矩形 2">
            <a:extLst>
              <a:ext uri="{FF2B5EF4-FFF2-40B4-BE49-F238E27FC236}">
                <a16:creationId xmlns="" xmlns:a16="http://schemas.microsoft.com/office/drawing/2014/main" id="{17905950-55C5-B24D-9C3E-903591AA9112}"/>
              </a:ext>
            </a:extLst>
          </p:cNvPr>
          <p:cNvSpPr/>
          <p:nvPr/>
        </p:nvSpPr>
        <p:spPr>
          <a:xfrm>
            <a:off x="4827493" y="1849381"/>
            <a:ext cx="2245659" cy="389964"/>
          </a:xfrm>
          <a:prstGeom prst="roundRect">
            <a:avLst>
              <a:gd name="adj" fmla="val 5000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873BEEB8-263E-AA4D-873F-6B98578B4126}"/>
              </a:ext>
            </a:extLst>
          </p:cNvPr>
          <p:cNvSpPr txBox="1"/>
          <p:nvPr/>
        </p:nvSpPr>
        <p:spPr>
          <a:xfrm>
            <a:off x="4914899" y="1849381"/>
            <a:ext cx="2070847" cy="369332"/>
          </a:xfrm>
          <a:prstGeom prst="rect">
            <a:avLst/>
          </a:prstGeom>
          <a:noFill/>
        </p:spPr>
        <p:txBody>
          <a:bodyPr wrap="square" rtlCol="0">
            <a:spAutoFit/>
          </a:bodyPr>
          <a:lstStyle/>
          <a:p>
            <a:pPr algn="dist"/>
            <a:r>
              <a:rPr kumimoji="1" lang="en-US" altLang="zh-CN">
                <a:solidFill>
                  <a:schemeClr val="bg1">
                    <a:lumMod val="95000"/>
                  </a:schemeClr>
                </a:solidFill>
                <a:cs typeface="+mn-ea"/>
                <a:sym typeface="+mn-lt"/>
              </a:rPr>
              <a:t>CONTENTS</a:t>
            </a:r>
            <a:endParaRPr kumimoji="1" lang="zh-CN" altLang="en-US">
              <a:solidFill>
                <a:schemeClr val="bg1">
                  <a:lumMod val="95000"/>
                </a:schemeClr>
              </a:solidFill>
              <a:cs typeface="+mn-ea"/>
              <a:sym typeface="+mn-lt"/>
            </a:endParaRPr>
          </a:p>
        </p:txBody>
      </p:sp>
      <p:sp>
        <p:nvSpPr>
          <p:cNvPr id="5" name="文本框 4">
            <a:extLst>
              <a:ext uri="{FF2B5EF4-FFF2-40B4-BE49-F238E27FC236}">
                <a16:creationId xmlns="" xmlns:a16="http://schemas.microsoft.com/office/drawing/2014/main" id="{6A67D3DE-E995-A241-B02B-BC42EC9FD8C2}"/>
              </a:ext>
            </a:extLst>
          </p:cNvPr>
          <p:cNvSpPr txBox="1"/>
          <p:nvPr/>
        </p:nvSpPr>
        <p:spPr>
          <a:xfrm>
            <a:off x="2533435" y="2093919"/>
            <a:ext cx="2362628" cy="2062937"/>
          </a:xfrm>
          <a:prstGeom prst="rect">
            <a:avLst/>
          </a:prstGeom>
          <a:noFill/>
        </p:spPr>
        <p:txBody>
          <a:bodyPr wrap="square" rtlCol="0">
            <a:spAutoFit/>
          </a:bodyPr>
          <a:lstStyle/>
          <a:p>
            <a:pPr marL="342900" indent="-342900" algn="dist">
              <a:lnSpc>
                <a:spcPct val="250000"/>
              </a:lnSpc>
              <a:buFont typeface="+mj-lt"/>
              <a:buAutoNum type="arabicPeriod"/>
            </a:pPr>
            <a:r>
              <a:rPr kumimoji="1" lang="zh-CN" altLang="en-US" sz="2800">
                <a:solidFill>
                  <a:schemeClr val="bg1">
                    <a:lumMod val="95000"/>
                  </a:schemeClr>
                </a:solidFill>
                <a:cs typeface="+mn-ea"/>
                <a:sym typeface="+mn-lt"/>
              </a:rPr>
              <a:t>发展历史</a:t>
            </a:r>
            <a:endParaRPr kumimoji="1" lang="en-US" altLang="zh-CN" sz="2800">
              <a:solidFill>
                <a:schemeClr val="bg1">
                  <a:lumMod val="95000"/>
                </a:schemeClr>
              </a:solidFill>
              <a:cs typeface="+mn-ea"/>
              <a:sym typeface="+mn-lt"/>
            </a:endParaRPr>
          </a:p>
          <a:p>
            <a:pPr marL="342900" indent="-342900" algn="dist">
              <a:lnSpc>
                <a:spcPct val="250000"/>
              </a:lnSpc>
              <a:buFont typeface="+mj-lt"/>
              <a:buAutoNum type="arabicPeriod"/>
            </a:pPr>
            <a:r>
              <a:rPr kumimoji="1" lang="zh-CN" altLang="en-US" sz="2800">
                <a:solidFill>
                  <a:schemeClr val="bg1">
                    <a:lumMod val="95000"/>
                  </a:schemeClr>
                </a:solidFill>
                <a:cs typeface="+mn-ea"/>
                <a:sym typeface="+mn-lt"/>
              </a:rPr>
              <a:t>节日活动</a:t>
            </a:r>
          </a:p>
        </p:txBody>
      </p:sp>
      <p:sp>
        <p:nvSpPr>
          <p:cNvPr id="6" name="文本框 5">
            <a:extLst>
              <a:ext uri="{FF2B5EF4-FFF2-40B4-BE49-F238E27FC236}">
                <a16:creationId xmlns="" xmlns:a16="http://schemas.microsoft.com/office/drawing/2014/main" id="{6760EFD6-A15C-B845-9931-1FCEEA069643}"/>
              </a:ext>
            </a:extLst>
          </p:cNvPr>
          <p:cNvSpPr txBox="1"/>
          <p:nvPr/>
        </p:nvSpPr>
        <p:spPr>
          <a:xfrm>
            <a:off x="6580999" y="2093919"/>
            <a:ext cx="2362628" cy="2062937"/>
          </a:xfrm>
          <a:prstGeom prst="rect">
            <a:avLst/>
          </a:prstGeom>
          <a:noFill/>
        </p:spPr>
        <p:txBody>
          <a:bodyPr wrap="square" rtlCol="0">
            <a:spAutoFit/>
          </a:bodyPr>
          <a:lstStyle/>
          <a:p>
            <a:pPr marL="342900" indent="-342900" algn="dist">
              <a:lnSpc>
                <a:spcPct val="250000"/>
              </a:lnSpc>
              <a:buFont typeface="+mj-lt"/>
              <a:buAutoNum type="arabicPeriod" startAt="3"/>
            </a:pPr>
            <a:r>
              <a:rPr kumimoji="1" lang="zh-CN" altLang="en-US" sz="2800">
                <a:solidFill>
                  <a:schemeClr val="bg1">
                    <a:lumMod val="95000"/>
                  </a:schemeClr>
                </a:solidFill>
                <a:cs typeface="+mn-ea"/>
                <a:sym typeface="+mn-lt"/>
              </a:rPr>
              <a:t>社会文化</a:t>
            </a:r>
            <a:endParaRPr kumimoji="1" lang="en-US" altLang="zh-CN" sz="2800">
              <a:solidFill>
                <a:schemeClr val="bg1">
                  <a:lumMod val="95000"/>
                </a:schemeClr>
              </a:solidFill>
              <a:cs typeface="+mn-ea"/>
              <a:sym typeface="+mn-lt"/>
            </a:endParaRPr>
          </a:p>
          <a:p>
            <a:pPr marL="342900" indent="-342900" algn="dist">
              <a:lnSpc>
                <a:spcPct val="250000"/>
              </a:lnSpc>
              <a:buFont typeface="+mj-lt"/>
              <a:buAutoNum type="arabicPeriod" startAt="3"/>
            </a:pPr>
            <a:r>
              <a:rPr kumimoji="1" lang="zh-CN" altLang="en-US" sz="2800">
                <a:solidFill>
                  <a:schemeClr val="bg1">
                    <a:lumMod val="95000"/>
                  </a:schemeClr>
                </a:solidFill>
                <a:cs typeface="+mn-ea"/>
                <a:sym typeface="+mn-lt"/>
              </a:rPr>
              <a:t>各国影响</a:t>
            </a:r>
          </a:p>
        </p:txBody>
      </p:sp>
      <p:sp>
        <p:nvSpPr>
          <p:cNvPr id="7" name="文本框 6">
            <a:extLst>
              <a:ext uri="{FF2B5EF4-FFF2-40B4-BE49-F238E27FC236}">
                <a16:creationId xmlns="" xmlns:a16="http://schemas.microsoft.com/office/drawing/2014/main" id="{E293F135-32E4-404B-9F13-1918B35E1800}"/>
              </a:ext>
            </a:extLst>
          </p:cNvPr>
          <p:cNvSpPr txBox="1"/>
          <p:nvPr/>
        </p:nvSpPr>
        <p:spPr>
          <a:xfrm>
            <a:off x="2860861" y="2987467"/>
            <a:ext cx="2796988" cy="430887"/>
          </a:xfrm>
          <a:prstGeom prst="rect">
            <a:avLst/>
          </a:prstGeom>
          <a:noFill/>
        </p:spPr>
        <p:txBody>
          <a:bodyPr wrap="square" rtlCol="0">
            <a:spAutoFit/>
          </a:bodyPr>
          <a:lstStyle/>
          <a:p>
            <a:pPr>
              <a:lnSpc>
                <a:spcPct val="110000"/>
              </a:lnSpc>
            </a:pPr>
            <a:r>
              <a:rPr lang="en" altLang="zh-CN" sz="1000">
                <a:solidFill>
                  <a:schemeClr val="bg1">
                    <a:lumMod val="95000"/>
                  </a:schemeClr>
                </a:solidFill>
                <a:cs typeface="+mn-ea"/>
                <a:sym typeface="+mn-lt"/>
              </a:rPr>
              <a:t>enter the relevant content you need here. thank you for downloading our ppt file.</a:t>
            </a:r>
          </a:p>
        </p:txBody>
      </p:sp>
      <p:sp>
        <p:nvSpPr>
          <p:cNvPr id="8" name="文本框 7">
            <a:extLst>
              <a:ext uri="{FF2B5EF4-FFF2-40B4-BE49-F238E27FC236}">
                <a16:creationId xmlns="" xmlns:a16="http://schemas.microsoft.com/office/drawing/2014/main" id="{A36B1324-D7C2-584A-A63D-52455B7F9CEA}"/>
              </a:ext>
            </a:extLst>
          </p:cNvPr>
          <p:cNvSpPr txBox="1"/>
          <p:nvPr/>
        </p:nvSpPr>
        <p:spPr>
          <a:xfrm>
            <a:off x="2860861" y="4047972"/>
            <a:ext cx="2796988" cy="430887"/>
          </a:xfrm>
          <a:prstGeom prst="rect">
            <a:avLst/>
          </a:prstGeom>
          <a:noFill/>
        </p:spPr>
        <p:txBody>
          <a:bodyPr wrap="square" rtlCol="0">
            <a:spAutoFit/>
          </a:bodyPr>
          <a:lstStyle/>
          <a:p>
            <a:pPr>
              <a:lnSpc>
                <a:spcPct val="110000"/>
              </a:lnSpc>
            </a:pPr>
            <a:r>
              <a:rPr lang="en" altLang="zh-CN" sz="1000">
                <a:solidFill>
                  <a:schemeClr val="bg1">
                    <a:lumMod val="95000"/>
                  </a:schemeClr>
                </a:solidFill>
                <a:cs typeface="+mn-ea"/>
                <a:sym typeface="+mn-lt"/>
              </a:rPr>
              <a:t>enter the relevant content you need here. thank you for downloading our ppt file.</a:t>
            </a:r>
          </a:p>
        </p:txBody>
      </p:sp>
      <p:sp>
        <p:nvSpPr>
          <p:cNvPr id="9" name="文本框 8">
            <a:extLst>
              <a:ext uri="{FF2B5EF4-FFF2-40B4-BE49-F238E27FC236}">
                <a16:creationId xmlns="" xmlns:a16="http://schemas.microsoft.com/office/drawing/2014/main" id="{3A888998-C409-5C47-A655-42866064D02D}"/>
              </a:ext>
            </a:extLst>
          </p:cNvPr>
          <p:cNvSpPr txBox="1"/>
          <p:nvPr/>
        </p:nvSpPr>
        <p:spPr>
          <a:xfrm>
            <a:off x="6939802" y="2987467"/>
            <a:ext cx="2796988" cy="430887"/>
          </a:xfrm>
          <a:prstGeom prst="rect">
            <a:avLst/>
          </a:prstGeom>
          <a:noFill/>
        </p:spPr>
        <p:txBody>
          <a:bodyPr wrap="square" rtlCol="0">
            <a:spAutoFit/>
          </a:bodyPr>
          <a:lstStyle/>
          <a:p>
            <a:pPr>
              <a:lnSpc>
                <a:spcPct val="110000"/>
              </a:lnSpc>
            </a:pPr>
            <a:r>
              <a:rPr lang="en" altLang="zh-CN" sz="1000">
                <a:solidFill>
                  <a:schemeClr val="bg1">
                    <a:lumMod val="95000"/>
                  </a:schemeClr>
                </a:solidFill>
                <a:cs typeface="+mn-ea"/>
                <a:sym typeface="+mn-lt"/>
              </a:rPr>
              <a:t>enter the relevant content you need here. thank you for downloading our ppt file.</a:t>
            </a:r>
          </a:p>
        </p:txBody>
      </p:sp>
      <p:sp>
        <p:nvSpPr>
          <p:cNvPr id="10" name="文本框 9">
            <a:extLst>
              <a:ext uri="{FF2B5EF4-FFF2-40B4-BE49-F238E27FC236}">
                <a16:creationId xmlns="" xmlns:a16="http://schemas.microsoft.com/office/drawing/2014/main" id="{B7511FDB-0846-F446-ABCE-663DD359937E}"/>
              </a:ext>
            </a:extLst>
          </p:cNvPr>
          <p:cNvSpPr txBox="1"/>
          <p:nvPr/>
        </p:nvSpPr>
        <p:spPr>
          <a:xfrm>
            <a:off x="6939802" y="4047972"/>
            <a:ext cx="2796988" cy="430887"/>
          </a:xfrm>
          <a:prstGeom prst="rect">
            <a:avLst/>
          </a:prstGeom>
          <a:noFill/>
        </p:spPr>
        <p:txBody>
          <a:bodyPr wrap="square" rtlCol="0">
            <a:spAutoFit/>
          </a:bodyPr>
          <a:lstStyle/>
          <a:p>
            <a:pPr>
              <a:lnSpc>
                <a:spcPct val="110000"/>
              </a:lnSpc>
            </a:pPr>
            <a:r>
              <a:rPr lang="en" altLang="zh-CN" sz="1000">
                <a:solidFill>
                  <a:schemeClr val="bg1">
                    <a:lumMod val="95000"/>
                  </a:schemeClr>
                </a:solidFill>
                <a:cs typeface="+mn-ea"/>
                <a:sym typeface="+mn-lt"/>
              </a:rPr>
              <a:t>enter the relevant content you need here. thank you for downloading our ppt file.</a:t>
            </a:r>
          </a:p>
        </p:txBody>
      </p:sp>
    </p:spTree>
    <p:extLst>
      <p:ext uri="{BB962C8B-B14F-4D97-AF65-F5344CB8AC3E}">
        <p14:creationId xmlns:p14="http://schemas.microsoft.com/office/powerpoint/2010/main" val="38481134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24EF140A-12FD-FC47-8085-060C7AD9EE83}"/>
              </a:ext>
            </a:extLst>
          </p:cNvPr>
          <p:cNvSpPr txBox="1"/>
          <p:nvPr/>
        </p:nvSpPr>
        <p:spPr>
          <a:xfrm>
            <a:off x="4428813" y="1242165"/>
            <a:ext cx="3634328" cy="1107996"/>
          </a:xfrm>
          <a:prstGeom prst="rect">
            <a:avLst/>
          </a:prstGeom>
          <a:noFill/>
        </p:spPr>
        <p:txBody>
          <a:bodyPr wrap="none" rtlCol="0">
            <a:spAutoFit/>
          </a:bodyPr>
          <a:lstStyle/>
          <a:p>
            <a:r>
              <a:rPr kumimoji="1" lang="en-US" altLang="zh-CN" sz="6600">
                <a:solidFill>
                  <a:schemeClr val="bg1">
                    <a:lumMod val="95000"/>
                  </a:schemeClr>
                </a:solidFill>
                <a:cs typeface="+mn-ea"/>
                <a:sym typeface="+mn-lt"/>
              </a:rPr>
              <a:t>THANKS</a:t>
            </a:r>
            <a:endParaRPr kumimoji="1" lang="zh-CN" altLang="en-US" sz="6600">
              <a:solidFill>
                <a:schemeClr val="bg1">
                  <a:lumMod val="95000"/>
                </a:schemeClr>
              </a:solidFill>
              <a:cs typeface="+mn-ea"/>
              <a:sym typeface="+mn-lt"/>
            </a:endParaRPr>
          </a:p>
        </p:txBody>
      </p:sp>
      <p:sp>
        <p:nvSpPr>
          <p:cNvPr id="4" name="文本框 3">
            <a:extLst>
              <a:ext uri="{FF2B5EF4-FFF2-40B4-BE49-F238E27FC236}">
                <a16:creationId xmlns="" xmlns:a16="http://schemas.microsoft.com/office/drawing/2014/main" id="{46D545D8-629A-614F-887F-60E96D328346}"/>
              </a:ext>
            </a:extLst>
          </p:cNvPr>
          <p:cNvSpPr txBox="1"/>
          <p:nvPr/>
        </p:nvSpPr>
        <p:spPr>
          <a:xfrm>
            <a:off x="2682342" y="2450220"/>
            <a:ext cx="7109639" cy="1015663"/>
          </a:xfrm>
          <a:prstGeom prst="rect">
            <a:avLst/>
          </a:prstGeom>
          <a:noFill/>
        </p:spPr>
        <p:txBody>
          <a:bodyPr wrap="none" rtlCol="0">
            <a:spAutoFit/>
          </a:bodyPr>
          <a:lstStyle/>
          <a:p>
            <a:r>
              <a:rPr kumimoji="1" lang="zh-CN" altLang="en-US" sz="6000">
                <a:solidFill>
                  <a:schemeClr val="bg1">
                    <a:lumMod val="95000"/>
                  </a:schemeClr>
                </a:solidFill>
                <a:cs typeface="+mn-ea"/>
                <a:sym typeface="+mn-lt"/>
              </a:rPr>
              <a:t>汇报结束，感谢聆听</a:t>
            </a:r>
          </a:p>
        </p:txBody>
      </p:sp>
      <p:sp>
        <p:nvSpPr>
          <p:cNvPr id="6" name="圆角矩形 5">
            <a:extLst>
              <a:ext uri="{FF2B5EF4-FFF2-40B4-BE49-F238E27FC236}">
                <a16:creationId xmlns="" xmlns:a16="http://schemas.microsoft.com/office/drawing/2014/main" id="{34737F30-1976-0049-83C5-5A77921BC6C3}"/>
              </a:ext>
            </a:extLst>
          </p:cNvPr>
          <p:cNvSpPr/>
          <p:nvPr/>
        </p:nvSpPr>
        <p:spPr>
          <a:xfrm>
            <a:off x="5060544" y="3757742"/>
            <a:ext cx="2353235" cy="537882"/>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文本框 6">
            <a:extLst>
              <a:ext uri="{FF2B5EF4-FFF2-40B4-BE49-F238E27FC236}">
                <a16:creationId xmlns="" xmlns:a16="http://schemas.microsoft.com/office/drawing/2014/main" id="{15A56218-E1F2-E248-8772-27B1DA09F01D}"/>
              </a:ext>
            </a:extLst>
          </p:cNvPr>
          <p:cNvSpPr txBox="1"/>
          <p:nvPr/>
        </p:nvSpPr>
        <p:spPr>
          <a:xfrm>
            <a:off x="5228632" y="3842017"/>
            <a:ext cx="2017058" cy="369332"/>
          </a:xfrm>
          <a:prstGeom prst="rect">
            <a:avLst/>
          </a:prstGeom>
          <a:noFill/>
        </p:spPr>
        <p:txBody>
          <a:bodyPr wrap="square" rtlCol="0">
            <a:spAutoFit/>
          </a:bodyPr>
          <a:lstStyle/>
          <a:p>
            <a:pPr algn="dist"/>
            <a:r>
              <a:rPr kumimoji="1" lang="zh-CN" altLang="en-US" dirty="0">
                <a:solidFill>
                  <a:schemeClr val="bg1">
                    <a:lumMod val="95000"/>
                  </a:schemeClr>
                </a:solidFill>
                <a:cs typeface="+mn-ea"/>
                <a:sym typeface="+mn-lt"/>
              </a:rPr>
              <a:t>汇报人</a:t>
            </a:r>
            <a:r>
              <a:rPr kumimoji="1" lang="zh-CN" altLang="en-US" dirty="0" smtClean="0">
                <a:solidFill>
                  <a:schemeClr val="bg1">
                    <a:lumMod val="95000"/>
                  </a:schemeClr>
                </a:solidFill>
                <a:cs typeface="+mn-ea"/>
                <a:sym typeface="+mn-lt"/>
              </a:rPr>
              <a:t>：</a:t>
            </a:r>
            <a:r>
              <a:rPr kumimoji="1" lang="zh-CN" altLang="en-US" dirty="0">
                <a:solidFill>
                  <a:schemeClr val="bg1">
                    <a:lumMod val="95000"/>
                  </a:schemeClr>
                </a:solidFill>
                <a:cs typeface="+mn-ea"/>
                <a:sym typeface="+mn-lt"/>
              </a:rPr>
              <a:t>优品</a:t>
            </a:r>
            <a:r>
              <a:rPr kumimoji="1" lang="en-US" altLang="zh-CN" dirty="0" smtClean="0">
                <a:solidFill>
                  <a:schemeClr val="bg1">
                    <a:lumMod val="95000"/>
                  </a:schemeClr>
                </a:solidFill>
                <a:cs typeface="+mn-ea"/>
                <a:sym typeface="+mn-lt"/>
              </a:rPr>
              <a:t>PPT</a:t>
            </a:r>
            <a:endParaRPr kumimoji="1" lang="zh-CN" altLang="en-US" dirty="0">
              <a:solidFill>
                <a:schemeClr val="bg1">
                  <a:lumMod val="95000"/>
                </a:schemeClr>
              </a:solidFill>
              <a:cs typeface="+mn-ea"/>
              <a:sym typeface="+mn-lt"/>
            </a:endParaRPr>
          </a:p>
        </p:txBody>
      </p:sp>
    </p:spTree>
    <p:extLst>
      <p:ext uri="{BB962C8B-B14F-4D97-AF65-F5344CB8AC3E}">
        <p14:creationId xmlns:p14="http://schemas.microsoft.com/office/powerpoint/2010/main" val="533990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9267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EE06F51A-4763-DB4D-8087-4267D626FD83}"/>
              </a:ext>
            </a:extLst>
          </p:cNvPr>
          <p:cNvSpPr txBox="1"/>
          <p:nvPr/>
        </p:nvSpPr>
        <p:spPr>
          <a:xfrm>
            <a:off x="3367555" y="2501153"/>
            <a:ext cx="5456890" cy="1107996"/>
          </a:xfrm>
          <a:prstGeom prst="rect">
            <a:avLst/>
          </a:prstGeom>
          <a:noFill/>
        </p:spPr>
        <p:txBody>
          <a:bodyPr wrap="square" rtlCol="0">
            <a:spAutoFit/>
          </a:bodyPr>
          <a:lstStyle/>
          <a:p>
            <a:pPr algn="dist"/>
            <a:r>
              <a:rPr kumimoji="1" lang="zh-CN" altLang="en-US" sz="6600">
                <a:solidFill>
                  <a:schemeClr val="bg1">
                    <a:lumMod val="95000"/>
                  </a:schemeClr>
                </a:solidFill>
                <a:cs typeface="+mn-ea"/>
                <a:sym typeface="+mn-lt"/>
              </a:rPr>
              <a:t>发展历史</a:t>
            </a:r>
            <a:endParaRPr kumimoji="1" lang="en-US" altLang="zh-CN" sz="6600">
              <a:solidFill>
                <a:schemeClr val="bg1">
                  <a:lumMod val="95000"/>
                </a:schemeClr>
              </a:solidFill>
              <a:cs typeface="+mn-ea"/>
              <a:sym typeface="+mn-lt"/>
            </a:endParaRPr>
          </a:p>
        </p:txBody>
      </p:sp>
      <p:sp>
        <p:nvSpPr>
          <p:cNvPr id="3" name="圆角矩形 2">
            <a:extLst>
              <a:ext uri="{FF2B5EF4-FFF2-40B4-BE49-F238E27FC236}">
                <a16:creationId xmlns="" xmlns:a16="http://schemas.microsoft.com/office/drawing/2014/main" id="{64645284-943D-6843-A684-CEFA728C12D5}"/>
              </a:ext>
            </a:extLst>
          </p:cNvPr>
          <p:cNvSpPr/>
          <p:nvPr/>
        </p:nvSpPr>
        <p:spPr>
          <a:xfrm>
            <a:off x="4973171" y="1828802"/>
            <a:ext cx="2245659" cy="389964"/>
          </a:xfrm>
          <a:prstGeom prst="roundRect">
            <a:avLst>
              <a:gd name="adj" fmla="val 5000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23CEF7AF-5AA4-C144-8998-E971FEBCECC9}"/>
              </a:ext>
            </a:extLst>
          </p:cNvPr>
          <p:cNvSpPr txBox="1"/>
          <p:nvPr/>
        </p:nvSpPr>
        <p:spPr>
          <a:xfrm>
            <a:off x="5060577" y="1828802"/>
            <a:ext cx="2070847" cy="369332"/>
          </a:xfrm>
          <a:prstGeom prst="rect">
            <a:avLst/>
          </a:prstGeom>
          <a:noFill/>
        </p:spPr>
        <p:txBody>
          <a:bodyPr wrap="square" rtlCol="0">
            <a:spAutoFit/>
          </a:bodyPr>
          <a:lstStyle/>
          <a:p>
            <a:pPr algn="dist"/>
            <a:r>
              <a:rPr kumimoji="1" lang="en-US" altLang="zh-CN">
                <a:solidFill>
                  <a:schemeClr val="bg1">
                    <a:lumMod val="95000"/>
                  </a:schemeClr>
                </a:solidFill>
                <a:cs typeface="+mn-ea"/>
                <a:sym typeface="+mn-lt"/>
              </a:rPr>
              <a:t>PART 01</a:t>
            </a:r>
            <a:endParaRPr kumimoji="1" lang="zh-CN" altLang="en-US">
              <a:solidFill>
                <a:schemeClr val="bg1">
                  <a:lumMod val="95000"/>
                </a:schemeClr>
              </a:solidFill>
              <a:cs typeface="+mn-ea"/>
              <a:sym typeface="+mn-lt"/>
            </a:endParaRPr>
          </a:p>
        </p:txBody>
      </p:sp>
      <p:sp>
        <p:nvSpPr>
          <p:cNvPr id="5" name="文本框 4">
            <a:extLst>
              <a:ext uri="{FF2B5EF4-FFF2-40B4-BE49-F238E27FC236}">
                <a16:creationId xmlns="" xmlns:a16="http://schemas.microsoft.com/office/drawing/2014/main" id="{C1906C03-0599-BE4B-813E-9CA212884266}"/>
              </a:ext>
            </a:extLst>
          </p:cNvPr>
          <p:cNvSpPr txBox="1"/>
          <p:nvPr/>
        </p:nvSpPr>
        <p:spPr>
          <a:xfrm>
            <a:off x="3050241" y="3751730"/>
            <a:ext cx="6091518" cy="548548"/>
          </a:xfrm>
          <a:prstGeom prst="rect">
            <a:avLst/>
          </a:prstGeom>
          <a:noFill/>
        </p:spPr>
        <p:txBody>
          <a:bodyPr wrap="square" rtlCol="0">
            <a:spAutoFit/>
          </a:bodyPr>
          <a:lstStyle/>
          <a:p>
            <a:pPr algn="ctr">
              <a:lnSpc>
                <a:spcPct val="150000"/>
              </a:lnSpc>
            </a:pPr>
            <a:r>
              <a:rPr lang="en" altLang="zh-CN" sz="1050">
                <a:solidFill>
                  <a:schemeClr val="bg1">
                    <a:lumMod val="9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41464695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发展历史</a:t>
            </a:r>
            <a:endParaRPr kumimoji="1" lang="en-US" altLang="zh-CN" sz="2400">
              <a:solidFill>
                <a:srgbClr val="381E18"/>
              </a:solidFill>
              <a:cs typeface="+mn-ea"/>
              <a:sym typeface="+mn-lt"/>
            </a:endParaRPr>
          </a:p>
        </p:txBody>
      </p:sp>
      <p:pic>
        <p:nvPicPr>
          <p:cNvPr id="6" name="图片 5">
            <a:extLst>
              <a:ext uri="{FF2B5EF4-FFF2-40B4-BE49-F238E27FC236}">
                <a16:creationId xmlns="" xmlns:a16="http://schemas.microsoft.com/office/drawing/2014/main" id="{DB4D4FB9-0393-274A-9922-57FECB6E50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84848" y="781051"/>
            <a:ext cx="5735726" cy="5735722"/>
          </a:xfrm>
          <a:prstGeom prst="rect">
            <a:avLst/>
          </a:prstGeom>
        </p:spPr>
      </p:pic>
      <p:sp>
        <p:nvSpPr>
          <p:cNvPr id="7" name="文本框 6">
            <a:extLst>
              <a:ext uri="{FF2B5EF4-FFF2-40B4-BE49-F238E27FC236}">
                <a16:creationId xmlns="" xmlns:a16="http://schemas.microsoft.com/office/drawing/2014/main" id="{E2CA7829-970D-304A-A09E-34B324F6B80F}"/>
              </a:ext>
            </a:extLst>
          </p:cNvPr>
          <p:cNvSpPr txBox="1"/>
          <p:nvPr/>
        </p:nvSpPr>
        <p:spPr>
          <a:xfrm>
            <a:off x="1126124" y="1861509"/>
            <a:ext cx="5984130" cy="1200329"/>
          </a:xfrm>
          <a:prstGeom prst="rect">
            <a:avLst/>
          </a:prstGeom>
          <a:noFill/>
        </p:spPr>
        <p:txBody>
          <a:bodyPr wrap="square" rtlCol="0">
            <a:spAutoFit/>
          </a:bodyPr>
          <a:lstStyle/>
          <a:p>
            <a:pPr>
              <a:lnSpc>
                <a:spcPct val="150000"/>
              </a:lnSpc>
            </a:pPr>
            <a:r>
              <a:rPr kumimoji="1" lang="zh-CN" altLang="en-US" sz="1600">
                <a:solidFill>
                  <a:schemeClr val="tx1">
                    <a:lumMod val="75000"/>
                    <a:lumOff val="25000"/>
                  </a:schemeClr>
                </a:solidFill>
                <a:cs typeface="+mn-ea"/>
                <a:sym typeface="+mn-lt"/>
              </a:rPr>
              <a:t>父亲节（</a:t>
            </a:r>
            <a:r>
              <a:rPr kumimoji="1" lang="en" altLang="zh-CN" sz="1600">
                <a:solidFill>
                  <a:schemeClr val="tx1">
                    <a:lumMod val="75000"/>
                    <a:lumOff val="25000"/>
                  </a:schemeClr>
                </a:solidFill>
                <a:cs typeface="+mn-ea"/>
                <a:sym typeface="+mn-lt"/>
              </a:rPr>
              <a:t>Father's Day</a:t>
            </a:r>
            <a:r>
              <a:rPr kumimoji="1" lang="zh-CN" altLang="en" sz="1600">
                <a:solidFill>
                  <a:schemeClr val="tx1">
                    <a:lumMod val="75000"/>
                    <a:lumOff val="25000"/>
                  </a:schemeClr>
                </a:solidFill>
                <a:cs typeface="+mn-ea"/>
                <a:sym typeface="+mn-lt"/>
              </a:rPr>
              <a:t>），</a:t>
            </a:r>
            <a:r>
              <a:rPr kumimoji="1" lang="zh-CN" altLang="en-US" sz="1600">
                <a:solidFill>
                  <a:schemeClr val="tx1">
                    <a:lumMod val="75000"/>
                    <a:lumOff val="25000"/>
                  </a:schemeClr>
                </a:solidFill>
                <a:cs typeface="+mn-ea"/>
                <a:sym typeface="+mn-lt"/>
              </a:rPr>
              <a:t>顾名思义是感恩父亲的节日。约始于二十世纪初，起源于美国，现已广泛流传于世界各地，节日日期因地域而存在差异。</a:t>
            </a:r>
          </a:p>
        </p:txBody>
      </p:sp>
      <p:sp>
        <p:nvSpPr>
          <p:cNvPr id="8" name="文本框 7">
            <a:extLst>
              <a:ext uri="{FF2B5EF4-FFF2-40B4-BE49-F238E27FC236}">
                <a16:creationId xmlns="" xmlns:a16="http://schemas.microsoft.com/office/drawing/2014/main" id="{F5647CFA-3AF9-EB4E-9CAA-8EF174B1D9B9}"/>
              </a:ext>
            </a:extLst>
          </p:cNvPr>
          <p:cNvSpPr txBox="1"/>
          <p:nvPr/>
        </p:nvSpPr>
        <p:spPr>
          <a:xfrm>
            <a:off x="1126124" y="3363802"/>
            <a:ext cx="4638540" cy="23083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zh-CN" altLang="en-US" sz="1200" dirty="0">
                <a:solidFill>
                  <a:schemeClr val="tx1">
                    <a:lumMod val="75000"/>
                    <a:lumOff val="25000"/>
                  </a:schemeClr>
                </a:solidFill>
                <a:cs typeface="+mn-ea"/>
                <a:sym typeface="+mn-lt"/>
              </a:rPr>
              <a:t>最广泛的日期在每年</a:t>
            </a:r>
            <a:r>
              <a:rPr kumimoji="1" lang="en-US" altLang="zh-CN" sz="1200" dirty="0">
                <a:solidFill>
                  <a:schemeClr val="tx1">
                    <a:lumMod val="75000"/>
                    <a:lumOff val="25000"/>
                  </a:schemeClr>
                </a:solidFill>
                <a:cs typeface="+mn-ea"/>
                <a:sym typeface="+mn-lt"/>
              </a:rPr>
              <a:t>6</a:t>
            </a:r>
            <a:r>
              <a:rPr kumimoji="1" lang="zh-CN" altLang="en-US" sz="1200" dirty="0">
                <a:solidFill>
                  <a:schemeClr val="tx1">
                    <a:lumMod val="75000"/>
                    <a:lumOff val="25000"/>
                  </a:schemeClr>
                </a:solidFill>
                <a:cs typeface="+mn-ea"/>
                <a:sym typeface="+mn-lt"/>
              </a:rPr>
              <a:t>月的第三个星期日，世界上有</a:t>
            </a:r>
            <a:r>
              <a:rPr kumimoji="1" lang="en-US" altLang="zh-CN" sz="1200" dirty="0">
                <a:solidFill>
                  <a:schemeClr val="tx1">
                    <a:lumMod val="75000"/>
                    <a:lumOff val="25000"/>
                  </a:schemeClr>
                </a:solidFill>
                <a:cs typeface="+mn-ea"/>
                <a:sym typeface="+mn-lt"/>
              </a:rPr>
              <a:t>52</a:t>
            </a:r>
            <a:r>
              <a:rPr kumimoji="1" lang="zh-CN" altLang="en-US" sz="1200" dirty="0">
                <a:solidFill>
                  <a:schemeClr val="tx1">
                    <a:lumMod val="75000"/>
                    <a:lumOff val="25000"/>
                  </a:schemeClr>
                </a:solidFill>
                <a:cs typeface="+mn-ea"/>
                <a:sym typeface="+mn-lt"/>
              </a:rPr>
              <a:t>个国家和地区是在这一天过父亲节。</a:t>
            </a:r>
            <a:endParaRPr kumimoji="1" lang="en-US" altLang="zh-CN" sz="12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endParaRPr kumimoji="1" lang="en-US" altLang="zh-CN" sz="12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kumimoji="1" lang="zh-CN" altLang="en-US" sz="1200" dirty="0">
                <a:solidFill>
                  <a:schemeClr val="tx1">
                    <a:lumMod val="75000"/>
                    <a:lumOff val="25000"/>
                  </a:schemeClr>
                </a:solidFill>
                <a:cs typeface="+mn-ea"/>
                <a:sym typeface="+mn-lt"/>
              </a:rPr>
              <a:t>节日里有各种的庆祝方式，大部分都与赠送礼物、家族聚餐或活动有关。 中国官方没有设立正式的父亲节。</a:t>
            </a:r>
            <a:endParaRPr kumimoji="1" lang="en-US" altLang="zh-CN" sz="12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endParaRPr kumimoji="1" lang="en-US" altLang="zh-CN" sz="1200" dirty="0">
              <a:solidFill>
                <a:schemeClr val="tx1">
                  <a:lumMod val="75000"/>
                  <a:lumOff val="25000"/>
                </a:schemeClr>
              </a:solidFill>
              <a:cs typeface="+mn-ea"/>
              <a:sym typeface="+mn-lt"/>
            </a:endParaRPr>
          </a:p>
          <a:p>
            <a:pPr marL="171450" indent="-171450">
              <a:lnSpc>
                <a:spcPct val="150000"/>
              </a:lnSpc>
              <a:buFont typeface="Arial" panose="020B0604020202020204" pitchFamily="34" charset="0"/>
              <a:buChar char="•"/>
            </a:pPr>
            <a:r>
              <a:rPr kumimoji="1" lang="zh-CN" altLang="en-US" sz="1200" dirty="0">
                <a:solidFill>
                  <a:schemeClr val="tx1">
                    <a:lumMod val="75000"/>
                    <a:lumOff val="25000"/>
                  </a:schemeClr>
                </a:solidFill>
                <a:cs typeface="+mn-ea"/>
                <a:sym typeface="+mn-lt"/>
              </a:rPr>
              <a:t>但大陆民众习惯上使用</a:t>
            </a:r>
            <a:r>
              <a:rPr kumimoji="1" lang="en-US" altLang="zh-CN" sz="1200" dirty="0">
                <a:solidFill>
                  <a:schemeClr val="tx1">
                    <a:lumMod val="75000"/>
                    <a:lumOff val="25000"/>
                  </a:schemeClr>
                </a:solidFill>
                <a:cs typeface="+mn-ea"/>
                <a:sym typeface="+mn-lt"/>
              </a:rPr>
              <a:t>6</a:t>
            </a:r>
            <a:r>
              <a:rPr kumimoji="1" lang="zh-CN" altLang="en-US" sz="1200" dirty="0">
                <a:solidFill>
                  <a:schemeClr val="tx1">
                    <a:lumMod val="75000"/>
                    <a:lumOff val="25000"/>
                  </a:schemeClr>
                </a:solidFill>
                <a:cs typeface="+mn-ea"/>
                <a:sym typeface="+mn-lt"/>
              </a:rPr>
              <a:t>月第三个星期日当做父亲节；台湾地区定于每年</a:t>
            </a:r>
            <a:r>
              <a:rPr kumimoji="1" lang="en-US" altLang="zh-CN" sz="1200" dirty="0">
                <a:solidFill>
                  <a:schemeClr val="tx1">
                    <a:lumMod val="75000"/>
                    <a:lumOff val="25000"/>
                  </a:schemeClr>
                </a:solidFill>
                <a:cs typeface="+mn-ea"/>
                <a:sym typeface="+mn-lt"/>
              </a:rPr>
              <a:t>8</a:t>
            </a:r>
            <a:r>
              <a:rPr kumimoji="1" lang="zh-CN" altLang="en-US" sz="1200" dirty="0">
                <a:solidFill>
                  <a:schemeClr val="tx1">
                    <a:lumMod val="75000"/>
                    <a:lumOff val="25000"/>
                  </a:schemeClr>
                </a:solidFill>
                <a:cs typeface="+mn-ea"/>
                <a:sym typeface="+mn-lt"/>
              </a:rPr>
              <a:t>月</a:t>
            </a:r>
            <a:r>
              <a:rPr kumimoji="1" lang="en-US" altLang="zh-CN" sz="1200" dirty="0">
                <a:solidFill>
                  <a:schemeClr val="tx1">
                    <a:lumMod val="75000"/>
                    <a:lumOff val="25000"/>
                  </a:schemeClr>
                </a:solidFill>
                <a:cs typeface="+mn-ea"/>
                <a:sym typeface="+mn-lt"/>
              </a:rPr>
              <a:t>8</a:t>
            </a:r>
            <a:r>
              <a:rPr kumimoji="1" lang="zh-CN" altLang="en-US" sz="1200" dirty="0">
                <a:solidFill>
                  <a:schemeClr val="tx1">
                    <a:lumMod val="75000"/>
                    <a:lumOff val="25000"/>
                  </a:schemeClr>
                </a:solidFill>
                <a:cs typeface="+mn-ea"/>
                <a:sym typeface="+mn-lt"/>
              </a:rPr>
              <a:t>日，又称为“八八节”。</a:t>
            </a:r>
          </a:p>
        </p:txBody>
      </p:sp>
      <p:sp>
        <p:nvSpPr>
          <p:cNvPr id="3" name="文本框 2"/>
          <p:cNvSpPr txBox="1"/>
          <p:nvPr/>
        </p:nvSpPr>
        <p:spPr>
          <a:xfrm>
            <a:off x="3657600" y="809395"/>
            <a:ext cx="1296140"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extLst>
      <p:ext uri="{BB962C8B-B14F-4D97-AF65-F5344CB8AC3E}">
        <p14:creationId xmlns:p14="http://schemas.microsoft.com/office/powerpoint/2010/main" val="19898195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发展历史</a:t>
            </a:r>
            <a:endParaRPr kumimoji="1" lang="en-US" altLang="zh-CN" sz="2400">
              <a:solidFill>
                <a:srgbClr val="381E18"/>
              </a:solidFill>
              <a:cs typeface="+mn-ea"/>
              <a:sym typeface="+mn-lt"/>
            </a:endParaRPr>
          </a:p>
        </p:txBody>
      </p:sp>
      <p:sp>
        <p:nvSpPr>
          <p:cNvPr id="3" name="文本框 2">
            <a:extLst>
              <a:ext uri="{FF2B5EF4-FFF2-40B4-BE49-F238E27FC236}">
                <a16:creationId xmlns="" xmlns:a16="http://schemas.microsoft.com/office/drawing/2014/main" id="{57CE4907-2496-2B4F-B455-CC6761AD1F0A}"/>
              </a:ext>
            </a:extLst>
          </p:cNvPr>
          <p:cNvSpPr txBox="1"/>
          <p:nvPr/>
        </p:nvSpPr>
        <p:spPr>
          <a:xfrm>
            <a:off x="811368" y="1625957"/>
            <a:ext cx="10085232" cy="874407"/>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中国官方没有设立正式的父亲节。但大陆民众习惯上使用</a:t>
            </a:r>
            <a:r>
              <a:rPr kumimoji="1" lang="en-US" altLang="zh-CN" dirty="0">
                <a:solidFill>
                  <a:schemeClr val="tx1">
                    <a:lumMod val="75000"/>
                    <a:lumOff val="25000"/>
                  </a:schemeClr>
                </a:solidFill>
                <a:cs typeface="+mn-ea"/>
                <a:sym typeface="+mn-lt"/>
              </a:rPr>
              <a:t>6</a:t>
            </a:r>
            <a:r>
              <a:rPr kumimoji="1" lang="zh-CN" altLang="en-US" dirty="0">
                <a:solidFill>
                  <a:schemeClr val="tx1">
                    <a:lumMod val="75000"/>
                    <a:lumOff val="25000"/>
                  </a:schemeClr>
                </a:solidFill>
                <a:cs typeface="+mn-ea"/>
                <a:sym typeface="+mn-lt"/>
              </a:rPr>
              <a:t>月第三个星期日当做父亲节；台湾地区定于每年</a:t>
            </a:r>
            <a:r>
              <a:rPr kumimoji="1" lang="en-US" altLang="zh-CN" dirty="0">
                <a:solidFill>
                  <a:schemeClr val="tx1">
                    <a:lumMod val="75000"/>
                    <a:lumOff val="25000"/>
                  </a:schemeClr>
                </a:solidFill>
                <a:cs typeface="+mn-ea"/>
                <a:sym typeface="+mn-lt"/>
              </a:rPr>
              <a:t>8</a:t>
            </a:r>
            <a:r>
              <a:rPr kumimoji="1" lang="zh-CN" altLang="en-US" dirty="0">
                <a:solidFill>
                  <a:schemeClr val="tx1">
                    <a:lumMod val="75000"/>
                    <a:lumOff val="25000"/>
                  </a:schemeClr>
                </a:solidFill>
                <a:cs typeface="+mn-ea"/>
                <a:sym typeface="+mn-lt"/>
              </a:rPr>
              <a:t>月</a:t>
            </a:r>
            <a:r>
              <a:rPr kumimoji="1" lang="en-US" altLang="zh-CN" dirty="0">
                <a:solidFill>
                  <a:schemeClr val="tx1">
                    <a:lumMod val="75000"/>
                    <a:lumOff val="25000"/>
                  </a:schemeClr>
                </a:solidFill>
                <a:cs typeface="+mn-ea"/>
                <a:sym typeface="+mn-lt"/>
              </a:rPr>
              <a:t>8</a:t>
            </a:r>
            <a:r>
              <a:rPr kumimoji="1" lang="zh-CN" altLang="en-US" dirty="0">
                <a:solidFill>
                  <a:schemeClr val="tx1">
                    <a:lumMod val="75000"/>
                    <a:lumOff val="25000"/>
                  </a:schemeClr>
                </a:solidFill>
                <a:cs typeface="+mn-ea"/>
                <a:sym typeface="+mn-lt"/>
              </a:rPr>
              <a:t>日，又称为“八八节”。</a:t>
            </a:r>
          </a:p>
        </p:txBody>
      </p:sp>
      <p:sp>
        <p:nvSpPr>
          <p:cNvPr id="4" name="文本框 3">
            <a:extLst>
              <a:ext uri="{FF2B5EF4-FFF2-40B4-BE49-F238E27FC236}">
                <a16:creationId xmlns="" xmlns:a16="http://schemas.microsoft.com/office/drawing/2014/main" id="{0D220E28-459C-AD40-8698-1075D3270F7D}"/>
              </a:ext>
            </a:extLst>
          </p:cNvPr>
          <p:cNvSpPr txBox="1"/>
          <p:nvPr/>
        </p:nvSpPr>
        <p:spPr>
          <a:xfrm>
            <a:off x="811368" y="3043264"/>
            <a:ext cx="4998882" cy="2308324"/>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cs typeface="+mn-ea"/>
                <a:sym typeface="+mn-lt"/>
              </a:rPr>
              <a:t>在父亲节这天，人们选择特定的鲜花来表达对父亲的敬意和思念，人们采纳了多德夫人的建议，佩戴红玫瑰向健在的父亲表示爱戴，佩戴白玫瑰则表达对亡父的悼念，这种习俗一直流传至今，起初父亲节的日期各不相同，且有的地方用蒲公英作为父亲节的象征，有的地方则用衬有一片绿叶的白丁香向父亲表示敬意。</a:t>
            </a:r>
          </a:p>
        </p:txBody>
      </p:sp>
      <p:pic>
        <p:nvPicPr>
          <p:cNvPr id="6" name="图片 5">
            <a:extLst>
              <a:ext uri="{FF2B5EF4-FFF2-40B4-BE49-F238E27FC236}">
                <a16:creationId xmlns="" xmlns:a16="http://schemas.microsoft.com/office/drawing/2014/main" id="{C8AEC492-55E9-C54F-86B3-9068815F7B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78341" y="2585331"/>
            <a:ext cx="4282225" cy="3418470"/>
          </a:xfrm>
          <a:prstGeom prst="rect">
            <a:avLst/>
          </a:prstGeom>
        </p:spPr>
      </p:pic>
    </p:spTree>
    <p:extLst>
      <p:ext uri="{BB962C8B-B14F-4D97-AF65-F5344CB8AC3E}">
        <p14:creationId xmlns:p14="http://schemas.microsoft.com/office/powerpoint/2010/main" val="2696396859"/>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发展历史</a:t>
            </a:r>
            <a:endParaRPr kumimoji="1" lang="en-US" altLang="zh-CN" sz="2400">
              <a:solidFill>
                <a:srgbClr val="381E18"/>
              </a:solidFill>
              <a:cs typeface="+mn-ea"/>
              <a:sym typeface="+mn-lt"/>
            </a:endParaRPr>
          </a:p>
        </p:txBody>
      </p:sp>
      <p:pic>
        <p:nvPicPr>
          <p:cNvPr id="7" name="图片 6">
            <a:extLst>
              <a:ext uri="{FF2B5EF4-FFF2-40B4-BE49-F238E27FC236}">
                <a16:creationId xmlns="" xmlns:a16="http://schemas.microsoft.com/office/drawing/2014/main" id="{E357C048-1F02-EA43-9BE6-CBD3DB5E46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57625" y="1085850"/>
            <a:ext cx="4686300" cy="4686300"/>
          </a:xfrm>
          <a:prstGeom prst="rect">
            <a:avLst/>
          </a:prstGeom>
        </p:spPr>
      </p:pic>
      <p:sp>
        <p:nvSpPr>
          <p:cNvPr id="8" name="文本框 7">
            <a:extLst>
              <a:ext uri="{FF2B5EF4-FFF2-40B4-BE49-F238E27FC236}">
                <a16:creationId xmlns="" xmlns:a16="http://schemas.microsoft.com/office/drawing/2014/main" id="{AB1A5F93-C0AD-AF41-A85A-8D05BA084874}"/>
              </a:ext>
            </a:extLst>
          </p:cNvPr>
          <p:cNvSpPr txBox="1"/>
          <p:nvPr/>
        </p:nvSpPr>
        <p:spPr>
          <a:xfrm>
            <a:off x="692338" y="2318197"/>
            <a:ext cx="3169763" cy="2677656"/>
          </a:xfrm>
          <a:prstGeom prst="rect">
            <a:avLst/>
          </a:prstGeom>
          <a:noFill/>
        </p:spPr>
        <p:txBody>
          <a:bodyPr wrap="square" rtlCol="0">
            <a:spAutoFit/>
          </a:bodyPr>
          <a:lstStyle/>
          <a:p>
            <a:pPr>
              <a:lnSpc>
                <a:spcPct val="150000"/>
              </a:lnSpc>
            </a:pPr>
            <a:r>
              <a:rPr kumimoji="1" lang="zh-CN" altLang="en-US" sz="1400">
                <a:solidFill>
                  <a:schemeClr val="tx1">
                    <a:lumMod val="75000"/>
                    <a:lumOff val="25000"/>
                  </a:schemeClr>
                </a:solidFill>
                <a:cs typeface="+mn-ea"/>
                <a:sym typeface="+mn-lt"/>
              </a:rPr>
              <a:t>因“父”字形同“八八”，且“八八”读音也与“爸爸”相同，故号召上海市民，一同来过“八八父亲节”。</a:t>
            </a:r>
            <a:endParaRPr kumimoji="1" lang="en-US" altLang="zh-CN" sz="1400">
              <a:solidFill>
                <a:schemeClr val="tx1">
                  <a:lumMod val="75000"/>
                  <a:lumOff val="25000"/>
                </a:schemeClr>
              </a:solidFill>
              <a:cs typeface="+mn-ea"/>
              <a:sym typeface="+mn-lt"/>
            </a:endParaRPr>
          </a:p>
          <a:p>
            <a:pPr>
              <a:lnSpc>
                <a:spcPct val="150000"/>
              </a:lnSpc>
            </a:pPr>
            <a:endParaRPr kumimoji="1" lang="en-US" altLang="zh-CN" sz="1400">
              <a:solidFill>
                <a:schemeClr val="tx1">
                  <a:lumMod val="75000"/>
                  <a:lumOff val="25000"/>
                </a:schemeClr>
              </a:solidFill>
              <a:cs typeface="+mn-ea"/>
              <a:sym typeface="+mn-lt"/>
            </a:endParaRPr>
          </a:p>
          <a:p>
            <a:pPr>
              <a:lnSpc>
                <a:spcPct val="150000"/>
              </a:lnSpc>
            </a:pPr>
            <a:endParaRPr kumimoji="1" lang="en-US" altLang="zh-CN" sz="1400">
              <a:solidFill>
                <a:schemeClr val="tx1">
                  <a:lumMod val="75000"/>
                  <a:lumOff val="25000"/>
                </a:schemeClr>
              </a:solidFill>
              <a:cs typeface="+mn-ea"/>
              <a:sym typeface="+mn-lt"/>
            </a:endParaRPr>
          </a:p>
          <a:p>
            <a:pPr>
              <a:lnSpc>
                <a:spcPct val="150000"/>
              </a:lnSpc>
            </a:pPr>
            <a:r>
              <a:rPr kumimoji="1" lang="zh-CN" altLang="en-US" sz="1400">
                <a:solidFill>
                  <a:schemeClr val="tx1">
                    <a:lumMod val="75000"/>
                    <a:lumOff val="25000"/>
                  </a:schemeClr>
                </a:solidFill>
                <a:cs typeface="+mn-ea"/>
                <a:sym typeface="+mn-lt"/>
              </a:rPr>
              <a:t>当时，日军虽败局已定，但尚未投降，上海仍在其控制之下，这一倡议“暗中表示怀念祖国之意”，实有风险。</a:t>
            </a:r>
          </a:p>
        </p:txBody>
      </p:sp>
      <p:sp>
        <p:nvSpPr>
          <p:cNvPr id="9" name="文本框 8">
            <a:extLst>
              <a:ext uri="{FF2B5EF4-FFF2-40B4-BE49-F238E27FC236}">
                <a16:creationId xmlns="" xmlns:a16="http://schemas.microsoft.com/office/drawing/2014/main" id="{708E15B4-9B78-2F47-83F8-D3E9B369460A}"/>
              </a:ext>
            </a:extLst>
          </p:cNvPr>
          <p:cNvSpPr txBox="1"/>
          <p:nvPr/>
        </p:nvSpPr>
        <p:spPr>
          <a:xfrm>
            <a:off x="8329899" y="2318197"/>
            <a:ext cx="3169763" cy="2677656"/>
          </a:xfrm>
          <a:prstGeom prst="rect">
            <a:avLst/>
          </a:prstGeom>
          <a:noFill/>
        </p:spPr>
        <p:txBody>
          <a:bodyPr wrap="square" rtlCol="0">
            <a:spAutoFit/>
          </a:bodyPr>
          <a:lstStyle/>
          <a:p>
            <a:pPr>
              <a:lnSpc>
                <a:spcPct val="150000"/>
              </a:lnSpc>
            </a:pPr>
            <a:r>
              <a:rPr kumimoji="1" lang="zh-CN" altLang="en-US" sz="1400">
                <a:solidFill>
                  <a:schemeClr val="tx1">
                    <a:lumMod val="75000"/>
                    <a:lumOff val="25000"/>
                  </a:schemeClr>
                </a:solidFill>
                <a:cs typeface="+mn-ea"/>
                <a:sym typeface="+mn-lt"/>
              </a:rPr>
              <a:t>因“父”字形同“八八”，且“八八”读音也与“爸爸”相同，故号召上海市民，一同来过“八八父亲节”。</a:t>
            </a:r>
            <a:endParaRPr kumimoji="1" lang="en-US" altLang="zh-CN" sz="1400">
              <a:solidFill>
                <a:schemeClr val="tx1">
                  <a:lumMod val="75000"/>
                  <a:lumOff val="25000"/>
                </a:schemeClr>
              </a:solidFill>
              <a:cs typeface="+mn-ea"/>
              <a:sym typeface="+mn-lt"/>
            </a:endParaRPr>
          </a:p>
          <a:p>
            <a:pPr>
              <a:lnSpc>
                <a:spcPct val="150000"/>
              </a:lnSpc>
            </a:pPr>
            <a:endParaRPr kumimoji="1" lang="en-US" altLang="zh-CN" sz="1400">
              <a:solidFill>
                <a:schemeClr val="tx1">
                  <a:lumMod val="75000"/>
                  <a:lumOff val="25000"/>
                </a:schemeClr>
              </a:solidFill>
              <a:cs typeface="+mn-ea"/>
              <a:sym typeface="+mn-lt"/>
            </a:endParaRPr>
          </a:p>
          <a:p>
            <a:pPr>
              <a:lnSpc>
                <a:spcPct val="150000"/>
              </a:lnSpc>
            </a:pPr>
            <a:endParaRPr kumimoji="1" lang="en-US" altLang="zh-CN" sz="1400">
              <a:solidFill>
                <a:schemeClr val="tx1">
                  <a:lumMod val="75000"/>
                  <a:lumOff val="25000"/>
                </a:schemeClr>
              </a:solidFill>
              <a:cs typeface="+mn-ea"/>
              <a:sym typeface="+mn-lt"/>
            </a:endParaRPr>
          </a:p>
          <a:p>
            <a:pPr>
              <a:lnSpc>
                <a:spcPct val="150000"/>
              </a:lnSpc>
            </a:pPr>
            <a:r>
              <a:rPr kumimoji="1" lang="zh-CN" altLang="en-US" sz="1400">
                <a:solidFill>
                  <a:schemeClr val="tx1">
                    <a:lumMod val="75000"/>
                    <a:lumOff val="25000"/>
                  </a:schemeClr>
                </a:solidFill>
                <a:cs typeface="+mn-ea"/>
                <a:sym typeface="+mn-lt"/>
              </a:rPr>
              <a:t>当时，日军虽败局已定，但尚未投降，上海仍在其控制之下，这一倡议“暗中表示怀念祖国之意”，实有风险。</a:t>
            </a:r>
          </a:p>
        </p:txBody>
      </p:sp>
    </p:spTree>
    <p:extLst>
      <p:ext uri="{BB962C8B-B14F-4D97-AF65-F5344CB8AC3E}">
        <p14:creationId xmlns:p14="http://schemas.microsoft.com/office/powerpoint/2010/main" val="315020087"/>
      </p:ext>
    </p:extLst>
  </p:cSld>
  <p:clrMapOvr>
    <a:masterClrMapping/>
  </p:clrMapOvr>
  <p:transition spd="slow" advTm="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发展历史</a:t>
            </a:r>
            <a:endParaRPr kumimoji="1" lang="en-US" altLang="zh-CN" sz="2400">
              <a:solidFill>
                <a:srgbClr val="381E18"/>
              </a:solidFill>
              <a:cs typeface="+mn-ea"/>
              <a:sym typeface="+mn-lt"/>
            </a:endParaRPr>
          </a:p>
        </p:txBody>
      </p:sp>
      <p:sp>
        <p:nvSpPr>
          <p:cNvPr id="4" name="文本框 3">
            <a:extLst>
              <a:ext uri="{FF2B5EF4-FFF2-40B4-BE49-F238E27FC236}">
                <a16:creationId xmlns="" xmlns:a16="http://schemas.microsoft.com/office/drawing/2014/main" id="{50FE485C-6325-874B-B033-43EC0877657B}"/>
              </a:ext>
            </a:extLst>
          </p:cNvPr>
          <p:cNvSpPr txBox="1"/>
          <p:nvPr/>
        </p:nvSpPr>
        <p:spPr>
          <a:xfrm>
            <a:off x="1403797" y="1666108"/>
            <a:ext cx="4146997" cy="1895519"/>
          </a:xfrm>
          <a:prstGeom prst="rect">
            <a:avLst/>
          </a:prstGeom>
          <a:noFill/>
        </p:spPr>
        <p:txBody>
          <a:bodyPr wrap="square" rtlCol="0">
            <a:spAutoFit/>
          </a:bodyPr>
          <a:lstStyle/>
          <a:p>
            <a:pPr>
              <a:lnSpc>
                <a:spcPct val="150000"/>
              </a:lnSpc>
            </a:pPr>
            <a:r>
              <a:rPr kumimoji="1" lang="zh-CN" altLang="en-US" sz="1600">
                <a:cs typeface="+mn-ea"/>
                <a:sym typeface="+mn-lt"/>
              </a:rPr>
              <a:t>时为</a:t>
            </a:r>
            <a:r>
              <a:rPr kumimoji="1" lang="en-US" altLang="zh-CN" sz="1600">
                <a:cs typeface="+mn-ea"/>
                <a:sym typeface="+mn-lt"/>
              </a:rPr>
              <a:t>1945</a:t>
            </a:r>
            <a:r>
              <a:rPr kumimoji="1" lang="zh-CN" altLang="en-US" sz="1600">
                <a:cs typeface="+mn-ea"/>
                <a:sym typeface="+mn-lt"/>
              </a:rPr>
              <a:t>年</a:t>
            </a:r>
            <a:r>
              <a:rPr kumimoji="1" lang="en-US" altLang="zh-CN" sz="1600">
                <a:cs typeface="+mn-ea"/>
                <a:sym typeface="+mn-lt"/>
              </a:rPr>
              <a:t>8</a:t>
            </a:r>
            <a:r>
              <a:rPr kumimoji="1" lang="zh-CN" altLang="en-US" sz="1600">
                <a:cs typeface="+mn-ea"/>
                <a:sym typeface="+mn-lt"/>
              </a:rPr>
              <a:t>月</a:t>
            </a:r>
            <a:r>
              <a:rPr kumimoji="1" lang="en-US" altLang="zh-CN" sz="1600">
                <a:cs typeface="+mn-ea"/>
                <a:sym typeface="+mn-lt"/>
              </a:rPr>
              <a:t>6</a:t>
            </a:r>
            <a:r>
              <a:rPr kumimoji="1" lang="zh-CN" altLang="en-US" sz="1600">
                <a:cs typeface="+mn-ea"/>
                <a:sym typeface="+mn-lt"/>
              </a:rPr>
              <a:t>日，上海</a:t>
            </a:r>
            <a:r>
              <a:rPr kumimoji="1" lang="en-US" altLang="zh-CN" sz="1600">
                <a:cs typeface="+mn-ea"/>
                <a:sym typeface="+mn-lt"/>
              </a:rPr>
              <a:t>《</a:t>
            </a:r>
            <a:r>
              <a:rPr kumimoji="1" lang="zh-CN" altLang="en-US" sz="1600">
                <a:cs typeface="+mn-ea"/>
                <a:sym typeface="+mn-lt"/>
              </a:rPr>
              <a:t>申报</a:t>
            </a:r>
            <a:r>
              <a:rPr kumimoji="1" lang="en-US" altLang="zh-CN" sz="1600">
                <a:cs typeface="+mn-ea"/>
                <a:sym typeface="+mn-lt"/>
              </a:rPr>
              <a:t>》</a:t>
            </a:r>
            <a:r>
              <a:rPr kumimoji="1" lang="zh-CN" altLang="en-US" sz="1600">
                <a:cs typeface="+mn-ea"/>
                <a:sym typeface="+mn-lt"/>
              </a:rPr>
              <a:t>刊文</a:t>
            </a:r>
            <a:r>
              <a:rPr kumimoji="1" lang="en-US" altLang="zh-CN" sz="1600">
                <a:cs typeface="+mn-ea"/>
                <a:sym typeface="+mn-lt"/>
              </a:rPr>
              <a:t>《</a:t>
            </a:r>
            <a:r>
              <a:rPr kumimoji="1" lang="zh-CN" altLang="en-US" sz="1600">
                <a:cs typeface="+mn-ea"/>
                <a:sym typeface="+mn-lt"/>
              </a:rPr>
              <a:t>八八父亲节缘起</a:t>
            </a:r>
            <a:r>
              <a:rPr kumimoji="1" lang="en-US" altLang="zh-CN" sz="1600">
                <a:cs typeface="+mn-ea"/>
                <a:sym typeface="+mn-lt"/>
              </a:rPr>
              <a:t>》</a:t>
            </a:r>
            <a:r>
              <a:rPr kumimoji="1" lang="zh-CN" altLang="en-US" sz="1600">
                <a:cs typeface="+mn-ea"/>
                <a:sym typeface="+mn-lt"/>
              </a:rPr>
              <a:t>。文章称：美国为纪念欧战中阵亡将士的妻与母，曾发起创立母亲节。而今，中国也应该发起创立自己的父亲节。</a:t>
            </a:r>
          </a:p>
        </p:txBody>
      </p:sp>
      <p:sp>
        <p:nvSpPr>
          <p:cNvPr id="5" name="文本框 4">
            <a:extLst>
              <a:ext uri="{FF2B5EF4-FFF2-40B4-BE49-F238E27FC236}">
                <a16:creationId xmlns="" xmlns:a16="http://schemas.microsoft.com/office/drawing/2014/main" id="{68EC4C85-E6D9-204E-A55D-17F2F48D48CE}"/>
              </a:ext>
            </a:extLst>
          </p:cNvPr>
          <p:cNvSpPr txBox="1"/>
          <p:nvPr/>
        </p:nvSpPr>
        <p:spPr>
          <a:xfrm>
            <a:off x="6519857" y="1666107"/>
            <a:ext cx="4146997" cy="1895519"/>
          </a:xfrm>
          <a:prstGeom prst="rect">
            <a:avLst/>
          </a:prstGeom>
          <a:noFill/>
        </p:spPr>
        <p:txBody>
          <a:bodyPr wrap="square" rtlCol="0">
            <a:spAutoFit/>
          </a:bodyPr>
          <a:lstStyle/>
          <a:p>
            <a:pPr>
              <a:lnSpc>
                <a:spcPct val="150000"/>
              </a:lnSpc>
            </a:pPr>
            <a:r>
              <a:rPr kumimoji="1" lang="zh-CN" altLang="en-US" sz="1600">
                <a:cs typeface="+mn-ea"/>
                <a:sym typeface="+mn-lt"/>
              </a:rPr>
              <a:t>时为</a:t>
            </a:r>
            <a:r>
              <a:rPr kumimoji="1" lang="en-US" altLang="zh-CN" sz="1600">
                <a:cs typeface="+mn-ea"/>
                <a:sym typeface="+mn-lt"/>
              </a:rPr>
              <a:t>1945</a:t>
            </a:r>
            <a:r>
              <a:rPr kumimoji="1" lang="zh-CN" altLang="en-US" sz="1600">
                <a:cs typeface="+mn-ea"/>
                <a:sym typeface="+mn-lt"/>
              </a:rPr>
              <a:t>年</a:t>
            </a:r>
            <a:r>
              <a:rPr kumimoji="1" lang="en-US" altLang="zh-CN" sz="1600">
                <a:cs typeface="+mn-ea"/>
                <a:sym typeface="+mn-lt"/>
              </a:rPr>
              <a:t>8</a:t>
            </a:r>
            <a:r>
              <a:rPr kumimoji="1" lang="zh-CN" altLang="en-US" sz="1600">
                <a:cs typeface="+mn-ea"/>
                <a:sym typeface="+mn-lt"/>
              </a:rPr>
              <a:t>月</a:t>
            </a:r>
            <a:r>
              <a:rPr kumimoji="1" lang="en-US" altLang="zh-CN" sz="1600">
                <a:cs typeface="+mn-ea"/>
                <a:sym typeface="+mn-lt"/>
              </a:rPr>
              <a:t>6</a:t>
            </a:r>
            <a:r>
              <a:rPr kumimoji="1" lang="zh-CN" altLang="en-US" sz="1600">
                <a:cs typeface="+mn-ea"/>
                <a:sym typeface="+mn-lt"/>
              </a:rPr>
              <a:t>日，上海</a:t>
            </a:r>
            <a:r>
              <a:rPr kumimoji="1" lang="en-US" altLang="zh-CN" sz="1600">
                <a:cs typeface="+mn-ea"/>
                <a:sym typeface="+mn-lt"/>
              </a:rPr>
              <a:t>《</a:t>
            </a:r>
            <a:r>
              <a:rPr kumimoji="1" lang="zh-CN" altLang="en-US" sz="1600">
                <a:cs typeface="+mn-ea"/>
                <a:sym typeface="+mn-lt"/>
              </a:rPr>
              <a:t>申报</a:t>
            </a:r>
            <a:r>
              <a:rPr kumimoji="1" lang="en-US" altLang="zh-CN" sz="1600">
                <a:cs typeface="+mn-ea"/>
                <a:sym typeface="+mn-lt"/>
              </a:rPr>
              <a:t>》</a:t>
            </a:r>
            <a:r>
              <a:rPr kumimoji="1" lang="zh-CN" altLang="en-US" sz="1600">
                <a:cs typeface="+mn-ea"/>
                <a:sym typeface="+mn-lt"/>
              </a:rPr>
              <a:t>刊文</a:t>
            </a:r>
            <a:r>
              <a:rPr kumimoji="1" lang="en-US" altLang="zh-CN" sz="1600">
                <a:cs typeface="+mn-ea"/>
                <a:sym typeface="+mn-lt"/>
              </a:rPr>
              <a:t>《</a:t>
            </a:r>
            <a:r>
              <a:rPr kumimoji="1" lang="zh-CN" altLang="en-US" sz="1600">
                <a:cs typeface="+mn-ea"/>
                <a:sym typeface="+mn-lt"/>
              </a:rPr>
              <a:t>八八父亲节缘起</a:t>
            </a:r>
            <a:r>
              <a:rPr kumimoji="1" lang="en-US" altLang="zh-CN" sz="1600">
                <a:cs typeface="+mn-ea"/>
                <a:sym typeface="+mn-lt"/>
              </a:rPr>
              <a:t>》</a:t>
            </a:r>
            <a:r>
              <a:rPr kumimoji="1" lang="zh-CN" altLang="en-US" sz="1600">
                <a:cs typeface="+mn-ea"/>
                <a:sym typeface="+mn-lt"/>
              </a:rPr>
              <a:t>。文章称：美国为纪念欧战中阵亡将士的妻与母，曾发起创立母亲节。而今，中国也应该发起创立自己的父亲节。</a:t>
            </a:r>
          </a:p>
        </p:txBody>
      </p:sp>
      <p:pic>
        <p:nvPicPr>
          <p:cNvPr id="9" name="图片 8">
            <a:extLst>
              <a:ext uri="{FF2B5EF4-FFF2-40B4-BE49-F238E27FC236}">
                <a16:creationId xmlns="" xmlns:a16="http://schemas.microsoft.com/office/drawing/2014/main" id="{641C3A23-B12C-3C47-9E8A-782CAD92ED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4727" y="3181350"/>
            <a:ext cx="3833012" cy="2874758"/>
          </a:xfrm>
          <a:prstGeom prst="rect">
            <a:avLst/>
          </a:prstGeom>
        </p:spPr>
      </p:pic>
      <p:pic>
        <p:nvPicPr>
          <p:cNvPr id="11" name="图片 10">
            <a:extLst>
              <a:ext uri="{FF2B5EF4-FFF2-40B4-BE49-F238E27FC236}">
                <a16:creationId xmlns="" xmlns:a16="http://schemas.microsoft.com/office/drawing/2014/main" id="{D28541DC-C585-B544-9F86-B116DC53C0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59115" y="2943362"/>
            <a:ext cx="3350736" cy="3350736"/>
          </a:xfrm>
          <a:prstGeom prst="rect">
            <a:avLst/>
          </a:prstGeom>
        </p:spPr>
      </p:pic>
    </p:spTree>
    <p:extLst>
      <p:ext uri="{BB962C8B-B14F-4D97-AF65-F5344CB8AC3E}">
        <p14:creationId xmlns:p14="http://schemas.microsoft.com/office/powerpoint/2010/main" val="3752444589"/>
      </p:ext>
    </p:extLst>
  </p:cSld>
  <p:clrMapOvr>
    <a:masterClrMapping/>
  </p:clrMapOvr>
  <p:transition spd="slow" advTm="300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EE06F51A-4763-DB4D-8087-4267D626FD83}"/>
              </a:ext>
            </a:extLst>
          </p:cNvPr>
          <p:cNvSpPr txBox="1"/>
          <p:nvPr/>
        </p:nvSpPr>
        <p:spPr>
          <a:xfrm>
            <a:off x="3367555" y="2501153"/>
            <a:ext cx="5456890" cy="1107996"/>
          </a:xfrm>
          <a:prstGeom prst="rect">
            <a:avLst/>
          </a:prstGeom>
          <a:noFill/>
        </p:spPr>
        <p:txBody>
          <a:bodyPr wrap="square" rtlCol="0">
            <a:spAutoFit/>
          </a:bodyPr>
          <a:lstStyle/>
          <a:p>
            <a:pPr algn="dist"/>
            <a:r>
              <a:rPr kumimoji="1" lang="zh-CN" altLang="en-US" sz="6600">
                <a:solidFill>
                  <a:schemeClr val="bg1">
                    <a:lumMod val="95000"/>
                  </a:schemeClr>
                </a:solidFill>
                <a:cs typeface="+mn-ea"/>
                <a:sym typeface="+mn-lt"/>
              </a:rPr>
              <a:t>节日活动</a:t>
            </a:r>
          </a:p>
        </p:txBody>
      </p:sp>
      <p:sp>
        <p:nvSpPr>
          <p:cNvPr id="3" name="圆角矩形 2">
            <a:extLst>
              <a:ext uri="{FF2B5EF4-FFF2-40B4-BE49-F238E27FC236}">
                <a16:creationId xmlns="" xmlns:a16="http://schemas.microsoft.com/office/drawing/2014/main" id="{64645284-943D-6843-A684-CEFA728C12D5}"/>
              </a:ext>
            </a:extLst>
          </p:cNvPr>
          <p:cNvSpPr/>
          <p:nvPr/>
        </p:nvSpPr>
        <p:spPr>
          <a:xfrm>
            <a:off x="4973171" y="1828802"/>
            <a:ext cx="2245659" cy="389964"/>
          </a:xfrm>
          <a:prstGeom prst="roundRect">
            <a:avLst>
              <a:gd name="adj" fmla="val 5000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a:extLst>
              <a:ext uri="{FF2B5EF4-FFF2-40B4-BE49-F238E27FC236}">
                <a16:creationId xmlns="" xmlns:a16="http://schemas.microsoft.com/office/drawing/2014/main" id="{23CEF7AF-5AA4-C144-8998-E971FEBCECC9}"/>
              </a:ext>
            </a:extLst>
          </p:cNvPr>
          <p:cNvSpPr txBox="1"/>
          <p:nvPr/>
        </p:nvSpPr>
        <p:spPr>
          <a:xfrm>
            <a:off x="5060577" y="1828802"/>
            <a:ext cx="2070847" cy="369332"/>
          </a:xfrm>
          <a:prstGeom prst="rect">
            <a:avLst/>
          </a:prstGeom>
          <a:noFill/>
        </p:spPr>
        <p:txBody>
          <a:bodyPr wrap="square" rtlCol="0">
            <a:spAutoFit/>
          </a:bodyPr>
          <a:lstStyle/>
          <a:p>
            <a:pPr algn="dist"/>
            <a:r>
              <a:rPr kumimoji="1" lang="en-US" altLang="zh-CN">
                <a:solidFill>
                  <a:schemeClr val="bg1">
                    <a:lumMod val="95000"/>
                  </a:schemeClr>
                </a:solidFill>
                <a:cs typeface="+mn-ea"/>
                <a:sym typeface="+mn-lt"/>
              </a:rPr>
              <a:t>PART 02</a:t>
            </a:r>
            <a:endParaRPr kumimoji="1" lang="zh-CN" altLang="en-US">
              <a:solidFill>
                <a:schemeClr val="bg1">
                  <a:lumMod val="95000"/>
                </a:schemeClr>
              </a:solidFill>
              <a:cs typeface="+mn-ea"/>
              <a:sym typeface="+mn-lt"/>
            </a:endParaRPr>
          </a:p>
        </p:txBody>
      </p:sp>
      <p:sp>
        <p:nvSpPr>
          <p:cNvPr id="5" name="文本框 4">
            <a:extLst>
              <a:ext uri="{FF2B5EF4-FFF2-40B4-BE49-F238E27FC236}">
                <a16:creationId xmlns="" xmlns:a16="http://schemas.microsoft.com/office/drawing/2014/main" id="{C1906C03-0599-BE4B-813E-9CA212884266}"/>
              </a:ext>
            </a:extLst>
          </p:cNvPr>
          <p:cNvSpPr txBox="1"/>
          <p:nvPr/>
        </p:nvSpPr>
        <p:spPr>
          <a:xfrm>
            <a:off x="3050241" y="3751730"/>
            <a:ext cx="6091518" cy="548548"/>
          </a:xfrm>
          <a:prstGeom prst="rect">
            <a:avLst/>
          </a:prstGeom>
          <a:noFill/>
        </p:spPr>
        <p:txBody>
          <a:bodyPr wrap="square" rtlCol="0">
            <a:spAutoFit/>
          </a:bodyPr>
          <a:lstStyle/>
          <a:p>
            <a:pPr algn="ctr">
              <a:lnSpc>
                <a:spcPct val="150000"/>
              </a:lnSpc>
            </a:pPr>
            <a:r>
              <a:rPr lang="en" altLang="zh-CN" sz="1050">
                <a:solidFill>
                  <a:schemeClr val="bg1">
                    <a:lumMod val="95000"/>
                  </a:schemeClr>
                </a:solidFill>
                <a:cs typeface="+mn-ea"/>
                <a:sym typeface="+mn-lt"/>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35291805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D69B43-A5C8-1446-A6C4-56DD3EC7064F}"/>
              </a:ext>
            </a:extLst>
          </p:cNvPr>
          <p:cNvSpPr txBox="1"/>
          <p:nvPr/>
        </p:nvSpPr>
        <p:spPr>
          <a:xfrm>
            <a:off x="1011824" y="347730"/>
            <a:ext cx="1988953" cy="461665"/>
          </a:xfrm>
          <a:prstGeom prst="rect">
            <a:avLst/>
          </a:prstGeom>
          <a:noFill/>
        </p:spPr>
        <p:txBody>
          <a:bodyPr wrap="square" rtlCol="0">
            <a:spAutoFit/>
          </a:bodyPr>
          <a:lstStyle/>
          <a:p>
            <a:pPr algn="dist"/>
            <a:r>
              <a:rPr kumimoji="1" lang="zh-CN" altLang="en-US" sz="2400">
                <a:solidFill>
                  <a:srgbClr val="381E18"/>
                </a:solidFill>
                <a:cs typeface="+mn-ea"/>
                <a:sym typeface="+mn-lt"/>
              </a:rPr>
              <a:t>节日活动</a:t>
            </a:r>
          </a:p>
        </p:txBody>
      </p:sp>
      <p:sp>
        <p:nvSpPr>
          <p:cNvPr id="3" name="文本框 2">
            <a:extLst>
              <a:ext uri="{FF2B5EF4-FFF2-40B4-BE49-F238E27FC236}">
                <a16:creationId xmlns="" xmlns:a16="http://schemas.microsoft.com/office/drawing/2014/main" id="{7261FC84-DF37-D64A-946C-43F4FAA1945F}"/>
              </a:ext>
            </a:extLst>
          </p:cNvPr>
          <p:cNvSpPr txBox="1"/>
          <p:nvPr/>
        </p:nvSpPr>
        <p:spPr>
          <a:xfrm>
            <a:off x="1011824" y="2659751"/>
            <a:ext cx="4165482" cy="2031325"/>
          </a:xfrm>
          <a:prstGeom prst="rect">
            <a:avLst/>
          </a:prstGeom>
          <a:noFill/>
        </p:spPr>
        <p:txBody>
          <a:bodyPr wrap="square" rtlCol="0">
            <a:spAutoFit/>
          </a:bodyPr>
          <a:lstStyle/>
          <a:p>
            <a:pPr>
              <a:lnSpc>
                <a:spcPct val="150000"/>
              </a:lnSpc>
            </a:pPr>
            <a:r>
              <a:rPr kumimoji="1" lang="zh-CN" altLang="en-US" sz="1400">
                <a:solidFill>
                  <a:schemeClr val="tx1">
                    <a:lumMod val="75000"/>
                    <a:lumOff val="25000"/>
                  </a:schemeClr>
                </a:solidFill>
                <a:cs typeface="+mn-ea"/>
                <a:sym typeface="+mn-lt"/>
              </a:rPr>
              <a:t>父亲节这天，我们在思考、我们在表达对父母的敬爱之心是无可比拟的，当母亲含辛茹苦地照顾我们时，父亲也在努力地扮演着上苍所赋予他的负重角色，当我们努力思考着该为父亲买什么样的礼物过父亲节之时，不妨反省一下我们是否爱我们的父亲？像他一样曾为我们无私地付出一生呢。</a:t>
            </a:r>
          </a:p>
        </p:txBody>
      </p:sp>
      <p:sp>
        <p:nvSpPr>
          <p:cNvPr id="4" name="圆角矩形 3">
            <a:extLst>
              <a:ext uri="{FF2B5EF4-FFF2-40B4-BE49-F238E27FC236}">
                <a16:creationId xmlns="" xmlns:a16="http://schemas.microsoft.com/office/drawing/2014/main" id="{14BE9CE6-1C22-A647-A23D-CE4E79FF7E0F}"/>
              </a:ext>
            </a:extLst>
          </p:cNvPr>
          <p:cNvSpPr/>
          <p:nvPr/>
        </p:nvSpPr>
        <p:spPr>
          <a:xfrm>
            <a:off x="695459" y="2240923"/>
            <a:ext cx="10599312" cy="2704563"/>
          </a:xfrm>
          <a:prstGeom prst="roundRect">
            <a:avLst/>
          </a:prstGeom>
          <a:noFill/>
          <a:ln>
            <a:solidFill>
              <a:srgbClr val="381E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6" name="图片 5">
            <a:extLst>
              <a:ext uri="{FF2B5EF4-FFF2-40B4-BE49-F238E27FC236}">
                <a16:creationId xmlns="" xmlns:a16="http://schemas.microsoft.com/office/drawing/2014/main" id="{22882126-25D2-8645-B326-43750FFB3F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83718" y="857250"/>
            <a:ext cx="5313784" cy="5313784"/>
          </a:xfrm>
          <a:prstGeom prst="rect">
            <a:avLst/>
          </a:prstGeom>
        </p:spPr>
      </p:pic>
      <p:sp>
        <p:nvSpPr>
          <p:cNvPr id="7" name="文本框 6">
            <a:extLst>
              <a:ext uri="{FF2B5EF4-FFF2-40B4-BE49-F238E27FC236}">
                <a16:creationId xmlns="" xmlns:a16="http://schemas.microsoft.com/office/drawing/2014/main" id="{2A6204D6-7A18-C24D-8AC4-B8A40D927736}"/>
              </a:ext>
            </a:extLst>
          </p:cNvPr>
          <p:cNvSpPr txBox="1"/>
          <p:nvPr/>
        </p:nvSpPr>
        <p:spPr>
          <a:xfrm>
            <a:off x="8465714" y="3047773"/>
            <a:ext cx="2713307" cy="1200329"/>
          </a:xfrm>
          <a:prstGeom prst="rect">
            <a:avLst/>
          </a:prstGeom>
          <a:noFill/>
        </p:spPr>
        <p:txBody>
          <a:bodyPr wrap="none" rtlCol="0">
            <a:spAutoFit/>
          </a:bodyPr>
          <a:lstStyle/>
          <a:p>
            <a:r>
              <a:rPr kumimoji="1" lang="zh-CN" altLang="en-US" sz="2400">
                <a:solidFill>
                  <a:schemeClr val="tx1">
                    <a:lumMod val="75000"/>
                    <a:lumOff val="25000"/>
                  </a:schemeClr>
                </a:solidFill>
                <a:cs typeface="+mn-ea"/>
                <a:sym typeface="+mn-lt"/>
              </a:rPr>
              <a:t>父亲节</a:t>
            </a:r>
            <a:r>
              <a:rPr kumimoji="1" lang="zh-CN" altLang="en-US" sz="1600">
                <a:solidFill>
                  <a:schemeClr val="tx1">
                    <a:lumMod val="75000"/>
                    <a:lumOff val="25000"/>
                  </a:schemeClr>
                </a:solidFill>
                <a:cs typeface="+mn-ea"/>
                <a:sym typeface="+mn-lt"/>
              </a:rPr>
              <a:t>（</a:t>
            </a:r>
            <a:r>
              <a:rPr kumimoji="1" lang="en" altLang="zh-CN" sz="1600">
                <a:solidFill>
                  <a:schemeClr val="tx1">
                    <a:lumMod val="75000"/>
                    <a:lumOff val="25000"/>
                  </a:schemeClr>
                </a:solidFill>
                <a:cs typeface="+mn-ea"/>
                <a:sym typeface="+mn-lt"/>
              </a:rPr>
              <a:t>Father's Day</a:t>
            </a:r>
            <a:r>
              <a:rPr kumimoji="1" lang="zh-CN" altLang="en" sz="1600">
                <a:solidFill>
                  <a:schemeClr val="tx1">
                    <a:lumMod val="75000"/>
                    <a:lumOff val="25000"/>
                  </a:schemeClr>
                </a:solidFill>
                <a:cs typeface="+mn-ea"/>
                <a:sym typeface="+mn-lt"/>
              </a:rPr>
              <a:t>）</a:t>
            </a:r>
            <a:endParaRPr kumimoji="1" lang="en-US" altLang="zh-CN" sz="1600">
              <a:solidFill>
                <a:schemeClr val="tx1">
                  <a:lumMod val="75000"/>
                  <a:lumOff val="25000"/>
                </a:schemeClr>
              </a:solidFill>
              <a:cs typeface="+mn-ea"/>
              <a:sym typeface="+mn-lt"/>
            </a:endParaRPr>
          </a:p>
          <a:p>
            <a:r>
              <a:rPr kumimoji="1" lang="zh-CN" altLang="en-US" sz="2400">
                <a:solidFill>
                  <a:schemeClr val="tx1">
                    <a:lumMod val="75000"/>
                    <a:lumOff val="25000"/>
                  </a:schemeClr>
                </a:solidFill>
                <a:cs typeface="+mn-ea"/>
                <a:sym typeface="+mn-lt"/>
              </a:rPr>
              <a:t>顾名思义</a:t>
            </a:r>
            <a:endParaRPr kumimoji="1" lang="en-US" altLang="zh-CN" sz="2400">
              <a:solidFill>
                <a:schemeClr val="tx1">
                  <a:lumMod val="75000"/>
                  <a:lumOff val="25000"/>
                </a:schemeClr>
              </a:solidFill>
              <a:cs typeface="+mn-ea"/>
              <a:sym typeface="+mn-lt"/>
            </a:endParaRPr>
          </a:p>
          <a:p>
            <a:r>
              <a:rPr kumimoji="1" lang="zh-CN" altLang="en-US" sz="2400">
                <a:solidFill>
                  <a:schemeClr val="tx1">
                    <a:lumMod val="75000"/>
                    <a:lumOff val="25000"/>
                  </a:schemeClr>
                </a:solidFill>
                <a:cs typeface="+mn-ea"/>
                <a:sym typeface="+mn-lt"/>
              </a:rPr>
              <a:t>感恩父亲的节日</a:t>
            </a:r>
          </a:p>
        </p:txBody>
      </p:sp>
    </p:spTree>
    <p:extLst>
      <p:ext uri="{BB962C8B-B14F-4D97-AF65-F5344CB8AC3E}">
        <p14:creationId xmlns:p14="http://schemas.microsoft.com/office/powerpoint/2010/main" val="213018644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2fmlvq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宽屏</PresentationFormat>
  <Paragraphs>119</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21</vt:i4>
      </vt:variant>
    </vt:vector>
  </HeadingPairs>
  <TitlesOfParts>
    <vt:vector size="31" baseType="lpstr">
      <vt:lpstr>Meiryo</vt:lpstr>
      <vt:lpstr>DengXian</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2021-06-11T01:30:12Z</dcterms:created>
  <dcterms:modified xsi:type="dcterms:W3CDTF">2023-05-27T01:57:23Z</dcterms:modified>
</cp:coreProperties>
</file>