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77" r:id="rId3"/>
  </p:sldMasterIdLst>
  <p:notesMasterIdLst>
    <p:notesMasterId r:id="rId27"/>
  </p:notesMasterIdLst>
  <p:sldIdLst>
    <p:sldId id="359" r:id="rId4"/>
    <p:sldId id="337" r:id="rId5"/>
    <p:sldId id="344" r:id="rId6"/>
    <p:sldId id="339" r:id="rId7"/>
    <p:sldId id="265" r:id="rId8"/>
    <p:sldId id="340" r:id="rId9"/>
    <p:sldId id="360" r:id="rId10"/>
    <p:sldId id="356" r:id="rId11"/>
    <p:sldId id="266" r:id="rId12"/>
    <p:sldId id="267" r:id="rId13"/>
    <p:sldId id="268" r:id="rId14"/>
    <p:sldId id="361" r:id="rId15"/>
    <p:sldId id="269" r:id="rId16"/>
    <p:sldId id="348" r:id="rId17"/>
    <p:sldId id="354" r:id="rId18"/>
    <p:sldId id="353" r:id="rId19"/>
    <p:sldId id="362" r:id="rId20"/>
    <p:sldId id="351" r:id="rId21"/>
    <p:sldId id="352" r:id="rId22"/>
    <p:sldId id="355" r:id="rId23"/>
    <p:sldId id="343" r:id="rId24"/>
    <p:sldId id="364" r:id="rId25"/>
    <p:sldId id="365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9F4"/>
    <a:srgbClr val="2CA7E0"/>
    <a:srgbClr val="438149"/>
    <a:srgbClr val="1D6D4B"/>
    <a:srgbClr val="86BF8D"/>
    <a:srgbClr val="42C3FF"/>
    <a:srgbClr val="2CB267"/>
    <a:srgbClr val="35C588"/>
    <a:srgbClr val="2C6FA5"/>
    <a:srgbClr val="0C8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EA1DB-1135-4849-A18B-BD5B83380206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BE020-007A-4AFB-9502-10808D720A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32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818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906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981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941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018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718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554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188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292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806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46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648A9-755A-49CA-894B-46AF0709709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572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648A9-755A-49CA-894B-46AF0709709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943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648A9-755A-49CA-894B-46AF0709709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164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515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080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350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648A9-755A-49CA-894B-46AF0709709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350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945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377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66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310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BE020-007A-4AFB-9502-10808D720A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17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344" y="0"/>
            <a:ext cx="2068456" cy="1706476"/>
          </a:xfrm>
          <a:prstGeom prst="rect">
            <a:avLst/>
          </a:prstGeom>
        </p:spPr>
      </p:pic>
      <p:pic>
        <p:nvPicPr>
          <p:cNvPr id="5" name="图片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104" y="485238"/>
            <a:ext cx="1270396" cy="12724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80314">
            <a:off x="1061076" y="5408792"/>
            <a:ext cx="1895117" cy="1895117"/>
          </a:xfrm>
          <a:prstGeom prst="rect">
            <a:avLst/>
          </a:prstGeom>
        </p:spPr>
      </p:pic>
      <p:pic>
        <p:nvPicPr>
          <p:cNvPr id="7" name="图片 6" descr="图片包含 棘皮动物, 无脊椎动物, 海胆&#10;&#10;描述已自动生成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549389"/>
            <a:ext cx="1193800" cy="11720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4185" y="4435895"/>
            <a:ext cx="1304218" cy="1783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8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08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3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2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50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5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18604" y="65854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486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99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78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2023/5/26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7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2023/5/26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41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934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5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863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20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05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42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18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09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1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BF585A-A565-448C-A0F9-FF2FA03C6E74}" type="datetimeFigureOut">
              <a:rPr lang="zh-CN" altLang="en-US" smtClean="0"/>
              <a:t>2023/5/26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2607B-C3C5-4423-BE98-0A3E96D36AB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104" y="485238"/>
            <a:ext cx="1270396" cy="1272486"/>
          </a:xfrm>
          <a:prstGeom prst="rect">
            <a:avLst/>
          </a:prstGeom>
        </p:spPr>
      </p:pic>
      <p:pic>
        <p:nvPicPr>
          <p:cNvPr id="9" name="图片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344" y="0"/>
            <a:ext cx="2068456" cy="17064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80314">
            <a:off x="1061076" y="5408792"/>
            <a:ext cx="1895117" cy="1895117"/>
          </a:xfrm>
          <a:prstGeom prst="rect">
            <a:avLst/>
          </a:prstGeom>
        </p:spPr>
      </p:pic>
      <p:pic>
        <p:nvPicPr>
          <p:cNvPr id="11" name="图片 10" descr="图片包含 棘皮动物, 无脊椎动物, 海胆&#10;&#10;描述已自动生成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549389"/>
            <a:ext cx="1193800" cy="11720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4185" y="4435895"/>
            <a:ext cx="1304218" cy="1783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sh dir="u"/>
      </p:transition>
    </mc:Choice>
    <mc:Fallback xmlns="">
      <p:transition spd="slow" advClick="0" advTm="5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67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3918857"/>
            <a:ext cx="2939143" cy="2939142"/>
          </a:xfrm>
          <a:prstGeom prst="rtTriangle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华文细黑" panose="02010600040101010101" pitchFamily="2" charset="-122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sh dir="u"/>
      </p:transition>
    </mc:Choice>
    <mc:Fallback xmlns="">
      <p:transition spd="slow" advClick="0" advTm="5000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5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84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15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02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5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5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push dir="u"/>
      </p:transition>
    </mc:Choice>
    <mc:Fallback xmlns="">
      <p:transition spd="slow" advClick="0" advTm="5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48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2023/5/26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8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 descr="f51ab87f1d35953811188826564332d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849" y="233801"/>
            <a:ext cx="6053451" cy="55692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44" y="5257800"/>
            <a:ext cx="12192000" cy="1600200"/>
          </a:xfrm>
          <a:prstGeom prst="rect">
            <a:avLst/>
          </a:prstGeom>
        </p:spPr>
      </p:pic>
      <p:pic>
        <p:nvPicPr>
          <p:cNvPr id="17" name="图片 16" descr="图片包含 棘皮动物, 无脊椎动物, 海胆&#10;&#10;描述已自动生成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65"/>
          <a:stretch>
            <a:fillRect/>
          </a:stretch>
        </p:blipFill>
        <p:spPr>
          <a:xfrm>
            <a:off x="-301233" y="4905633"/>
            <a:ext cx="1333654" cy="742622"/>
          </a:xfrm>
          <a:prstGeom prst="rect">
            <a:avLst/>
          </a:prstGeom>
        </p:spPr>
      </p:pic>
      <p:pic>
        <p:nvPicPr>
          <p:cNvPr id="42" name="图片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344" y="0"/>
            <a:ext cx="2792514" cy="2303824"/>
          </a:xfrm>
          <a:prstGeom prst="rect">
            <a:avLst/>
          </a:prstGeom>
        </p:spPr>
      </p:pic>
      <p:pic>
        <p:nvPicPr>
          <p:cNvPr id="43" name="图片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504" y="304376"/>
            <a:ext cx="1996164" cy="1999448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976" y="2932923"/>
            <a:ext cx="1834024" cy="2508607"/>
          </a:xfrm>
          <a:prstGeom prst="rect">
            <a:avLst/>
          </a:prstGeom>
        </p:spPr>
      </p:pic>
      <p:pic>
        <p:nvPicPr>
          <p:cNvPr id="46" name="图片 45" descr="图片包含 棘皮动物, 无脊椎动物, 海胆&#10;&#10;描述已自动生成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761" y="2820103"/>
            <a:ext cx="1885026" cy="1850738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4234390" y="823549"/>
            <a:ext cx="677108" cy="33752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二十四节气之夏至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4655399"/>
            <a:ext cx="3091740" cy="2762949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6558830" y="1602463"/>
            <a:ext cx="1987852" cy="277247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zh-CN" altLang="en-US" sz="1600" dirty="0">
                <a:solidFill>
                  <a:srgbClr val="438149"/>
                </a:solidFill>
                <a:cs typeface="+mn-ea"/>
                <a:sym typeface="+mn-lt"/>
              </a:rPr>
              <a:t>明波影千柳，绀屋朝万荷。</a:t>
            </a:r>
          </a:p>
          <a:p>
            <a:pPr fontAlgn="base">
              <a:lnSpc>
                <a:spcPct val="150000"/>
              </a:lnSpc>
            </a:pPr>
            <a:r>
              <a:rPr lang="zh-CN" altLang="en-US" sz="1600" dirty="0">
                <a:solidFill>
                  <a:srgbClr val="438149"/>
                </a:solidFill>
                <a:cs typeface="+mn-ea"/>
                <a:sym typeface="+mn-lt"/>
              </a:rPr>
              <a:t>物新感节移，意定觉景多。</a:t>
            </a:r>
          </a:p>
          <a:p>
            <a:pPr fontAlgn="base">
              <a:lnSpc>
                <a:spcPct val="150000"/>
              </a:lnSpc>
            </a:pPr>
            <a:r>
              <a:rPr lang="zh-CN" altLang="en-US" sz="1600" dirty="0">
                <a:solidFill>
                  <a:srgbClr val="438149"/>
                </a:solidFill>
                <a:cs typeface="+mn-ea"/>
                <a:sym typeface="+mn-lt"/>
              </a:rPr>
              <a:t>游鱼聚亭影，镜面散微涡。</a:t>
            </a:r>
          </a:p>
          <a:p>
            <a:pPr fontAlgn="base">
              <a:lnSpc>
                <a:spcPct val="150000"/>
              </a:lnSpc>
            </a:pPr>
            <a:r>
              <a:rPr lang="zh-CN" altLang="en-US" sz="1600" dirty="0">
                <a:solidFill>
                  <a:srgbClr val="438149"/>
                </a:solidFill>
                <a:cs typeface="+mn-ea"/>
                <a:sym typeface="+mn-lt"/>
              </a:rPr>
              <a:t>江湖岂在远，所欠雨一蓑。</a:t>
            </a:r>
          </a:p>
          <a:p>
            <a:pPr fontAlgn="base">
              <a:lnSpc>
                <a:spcPct val="150000"/>
              </a:lnSpc>
            </a:pPr>
            <a:r>
              <a:rPr lang="zh-CN" altLang="en-US" sz="1600" dirty="0">
                <a:solidFill>
                  <a:srgbClr val="438149"/>
                </a:solidFill>
                <a:cs typeface="+mn-ea"/>
                <a:sym typeface="+mn-lt"/>
              </a:rPr>
              <a:t>忽看带箭禽，三叹</a:t>
            </a:r>
            <a:r>
              <a:rPr lang="zh-CN" altLang="en-US" sz="1600" dirty="0" smtClean="0">
                <a:solidFill>
                  <a:srgbClr val="438149"/>
                </a:solidFill>
                <a:cs typeface="+mn-ea"/>
                <a:sym typeface="+mn-lt"/>
              </a:rPr>
              <a:t>无奈何。</a:t>
            </a:r>
            <a:endParaRPr lang="zh-CN" altLang="en-US" sz="1600" b="0" i="0" dirty="0">
              <a:solidFill>
                <a:srgbClr val="438149"/>
              </a:solidFill>
              <a:effectLst/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80314">
            <a:off x="1386667" y="3089634"/>
            <a:ext cx="2789195" cy="278919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587" y="2895587"/>
            <a:ext cx="3962413" cy="396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6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sh dir="u"/>
      </p:transition>
    </mc:Choice>
    <mc:Fallback xmlns="">
      <p:transition spd="slow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3981 L 3.75E-6 0.14815 " pathEditMode="relative" rAng="0" ptsTypes="AA">
                                      <p:cBhvr>
                                        <p:cTn id="52" dur="75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75E-6 -0.03981 L 3.75E-6 -3.33333E-6 " pathEditMode="relative" rAng="0" ptsTypes="AA">
                                      <p:cBhvr>
                                        <p:cTn id="5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8" grpId="2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028700" y="1879600"/>
            <a:ext cx="9867900" cy="3746500"/>
          </a:xfrm>
          <a:prstGeom prst="roundRect">
            <a:avLst>
              <a:gd name="adj" fmla="val 12057"/>
            </a:avLst>
          </a:prstGeom>
          <a:solidFill>
            <a:schemeClr val="bg1">
              <a:alpha val="46000"/>
            </a:schemeClr>
          </a:solidFill>
          <a:ln w="19050">
            <a:solidFill>
              <a:srgbClr val="438149"/>
            </a:solidFill>
            <a:prstDash val="dash"/>
          </a:ln>
          <a:effectLst>
            <a:outerShdw blurRad="50800" dist="50800" dir="21540000" sx="34000" sy="34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7986255" y="3744223"/>
            <a:ext cx="2349907" cy="1255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sz="1200" dirty="0">
              <a:solidFill>
                <a:srgbClr val="54BCA5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在此录入您的描述说明。在此录入上述图表的综合描述说明，在此录入上述图表的综合描述说明</a:t>
            </a:r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315054" y="2371692"/>
            <a:ext cx="496058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夏至这天虽然白昼最长，太阳角度最高，但并不是一年中天气最热的时候。因为，接近地表的热量，这时还在继续积蓄，并没有达到最多的时候。俗话说“热在三伏”，真正的暑热天气是以夏至和立秋为基点计算的。大约在七月中旬到八月中旬，中国各地的气温均为最高，有些地区的最高气温可达40度左右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447800" y="679027"/>
            <a:ext cx="1582880" cy="881399"/>
            <a:chOff x="5260957" y="1164367"/>
            <a:chExt cx="1333654" cy="742622"/>
          </a:xfrm>
        </p:grpSpPr>
        <p:pic>
          <p:nvPicPr>
            <p:cNvPr id="11" name="图片 10" descr="图片包含 棘皮动物, 无脊椎动物, 海胆&#10;&#10;描述已自动生成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765"/>
            <a:stretch>
              <a:fillRect/>
            </a:stretch>
          </p:blipFill>
          <p:spPr>
            <a:xfrm>
              <a:off x="5260957" y="1164367"/>
              <a:ext cx="1333654" cy="742622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5871471" y="1241393"/>
              <a:ext cx="497822" cy="44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849775" y="827945"/>
            <a:ext cx="246527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D6D4B"/>
                </a:solidFill>
                <a:cs typeface="+mn-ea"/>
                <a:sym typeface="+mn-lt"/>
              </a:rPr>
              <a:t>夏至</a:t>
            </a:r>
            <a:r>
              <a:rPr lang="zh-CN" altLang="en-US" sz="3200" b="1" dirty="0" smtClean="0">
                <a:solidFill>
                  <a:srgbClr val="1D6D4B"/>
                </a:solidFill>
                <a:cs typeface="+mn-ea"/>
                <a:sym typeface="+mn-lt"/>
              </a:rPr>
              <a:t>的特点</a:t>
            </a:r>
            <a:endParaRPr lang="zh-CN" altLang="en-US" sz="3200" b="1" dirty="0">
              <a:solidFill>
                <a:srgbClr val="1D6D4B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08659" y="2371692"/>
            <a:ext cx="3406395" cy="34063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2052518"/>
            <a:ext cx="1727200" cy="1727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76404" y="65600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sh dir="u"/>
      </p:transition>
    </mc:Choice>
    <mc:Fallback xmlns="">
      <p:transition spd="slow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>
            <a:off x="1028700" y="1879600"/>
            <a:ext cx="9867900" cy="3746500"/>
          </a:xfrm>
          <a:prstGeom prst="roundRect">
            <a:avLst>
              <a:gd name="adj" fmla="val 12057"/>
            </a:avLst>
          </a:prstGeom>
          <a:solidFill>
            <a:schemeClr val="bg1">
              <a:alpha val="46000"/>
            </a:schemeClr>
          </a:solidFill>
          <a:ln w="19050">
            <a:solidFill>
              <a:srgbClr val="438149"/>
            </a:solidFill>
            <a:prstDash val="dash"/>
          </a:ln>
          <a:effectLst>
            <a:outerShdw blurRad="50800" dist="50800" dir="21540000" sx="34000" sy="34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18530" y="2414022"/>
            <a:ext cx="55998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“不过夏至不热”，“夏至三庚数头伏”。夏至虽表示炎热的夏天已经到来，但还不是最热的时候，夏至后的一段时间内气温仍继续升高，大约再过二三十天，一般是最热的天气了。夏至以后地面受热强烈，空气对流旺盛，午后至傍晚常易形成雷阵雨。这种热雷雨骤来疾去，降雨范围小，人们称夏雨隔田坎。唐代诗人刘禹锡在南方，曾巧妙地借喻这种天气，写出东边日出西边雨，道是无晴却有晴的著名诗句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473200" y="675145"/>
            <a:ext cx="1582880" cy="881399"/>
            <a:chOff x="5260957" y="1164367"/>
            <a:chExt cx="1333654" cy="742622"/>
          </a:xfrm>
        </p:grpSpPr>
        <p:pic>
          <p:nvPicPr>
            <p:cNvPr id="8" name="图片 7" descr="图片包含 棘皮动物, 无脊椎动物, 海胆&#10;&#10;描述已自动生成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765"/>
            <a:stretch>
              <a:fillRect/>
            </a:stretch>
          </p:blipFill>
          <p:spPr>
            <a:xfrm>
              <a:off x="5260957" y="1164367"/>
              <a:ext cx="1333654" cy="74262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5871471" y="1241393"/>
              <a:ext cx="497822" cy="44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875175" y="824063"/>
            <a:ext cx="246527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D6D4B"/>
                </a:solidFill>
                <a:cs typeface="+mn-ea"/>
                <a:sym typeface="+mn-lt"/>
              </a:rPr>
              <a:t>夏至</a:t>
            </a:r>
            <a:r>
              <a:rPr lang="zh-CN" altLang="en-US" sz="3200" b="1" dirty="0" smtClean="0">
                <a:solidFill>
                  <a:srgbClr val="1D6D4B"/>
                </a:solidFill>
                <a:cs typeface="+mn-ea"/>
                <a:sym typeface="+mn-lt"/>
              </a:rPr>
              <a:t>的特点</a:t>
            </a:r>
            <a:endParaRPr lang="zh-CN" altLang="en-US" sz="3200" b="1" dirty="0">
              <a:solidFill>
                <a:srgbClr val="1D6D4B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493" y="2616021"/>
            <a:ext cx="3354905" cy="27987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00" y="1974671"/>
            <a:ext cx="1282700" cy="1282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sh dir="u"/>
      </p:transition>
    </mc:Choice>
    <mc:Fallback xmlns="">
      <p:transition spd="slow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344" y="5257800"/>
            <a:ext cx="12220688" cy="1600200"/>
          </a:xfrm>
          <a:prstGeom prst="rect">
            <a:avLst/>
          </a:prstGeom>
        </p:spPr>
      </p:pic>
      <p:pic>
        <p:nvPicPr>
          <p:cNvPr id="13" name="图片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344" y="0"/>
            <a:ext cx="2792514" cy="2303824"/>
          </a:xfrm>
          <a:prstGeom prst="rect">
            <a:avLst/>
          </a:prstGeom>
        </p:spPr>
      </p:pic>
      <p:pic>
        <p:nvPicPr>
          <p:cNvPr id="14" name="图片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504" y="304376"/>
            <a:ext cx="1996164" cy="19994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80314">
            <a:off x="1601949" y="3757971"/>
            <a:ext cx="2789195" cy="2789195"/>
          </a:xfrm>
          <a:prstGeom prst="rect">
            <a:avLst/>
          </a:prstGeom>
        </p:spPr>
      </p:pic>
      <p:pic>
        <p:nvPicPr>
          <p:cNvPr id="19" name="图片 18" descr="图片包含 棘皮动物, 无脊椎动物, 海胆&#10;&#10;描述已自动生成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1" y="2820103"/>
            <a:ext cx="1885026" cy="185073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4344" y="4824985"/>
            <a:ext cx="2274944" cy="2033015"/>
          </a:xfrm>
          <a:prstGeom prst="rect">
            <a:avLst/>
          </a:prstGeom>
        </p:spPr>
      </p:pic>
      <p:pic>
        <p:nvPicPr>
          <p:cNvPr id="23" name="图片 22" descr="f51ab87f1d35953811188826564332d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041" y="458104"/>
            <a:ext cx="5687866" cy="523292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976" y="2932923"/>
            <a:ext cx="1834024" cy="250860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19017" y="1578419"/>
            <a:ext cx="923330" cy="33528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夏至的习俗 </a:t>
            </a:r>
          </a:p>
        </p:txBody>
      </p:sp>
      <p:sp>
        <p:nvSpPr>
          <p:cNvPr id="25" name="文本框 24"/>
          <p:cNvSpPr txBox="1"/>
          <p:nvPr/>
        </p:nvSpPr>
        <p:spPr>
          <a:xfrm rot="10800000" flipV="1">
            <a:off x="4565941" y="1263491"/>
            <a:ext cx="861774" cy="2349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印品溜溜圆" panose="02000000000000000000" pitchFamily="2" charset="-122"/>
                <a:ea typeface="印品溜溜圆" panose="02000000000000000000" pitchFamily="2" charset="-122"/>
              </a:defRPr>
            </a:lvl1pPr>
          </a:lstStyle>
          <a:p>
            <a:r>
              <a:rPr lang="zh-CN" altLang="en-US" sz="4400" dirty="0" smtClean="0">
                <a:solidFill>
                  <a:srgbClr val="1D6D4B"/>
                </a:solidFill>
                <a:latin typeface="+mn-lt"/>
                <a:ea typeface="+mn-ea"/>
                <a:cs typeface="+mn-ea"/>
                <a:sym typeface="+mn-lt"/>
              </a:rPr>
              <a:t>第三部分</a:t>
            </a:r>
            <a:endParaRPr lang="zh-CN" altLang="en-US" sz="4400" dirty="0">
              <a:solidFill>
                <a:srgbClr val="1D6D4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305" y="2608200"/>
            <a:ext cx="4249800" cy="42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1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sh dir="u"/>
      </p:transition>
    </mc:Choice>
    <mc:Fallback xmlns="">
      <p:transition spd="slow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3981 L 3.75E-6 0.14815 " pathEditMode="relative" rAng="0" ptsTypes="AA">
                                      <p:cBhvr>
                                        <p:cTn id="49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75E-6 -0.03981 L 3.75E-6 -3.33333E-6 " pathEditMode="relative" rAng="0" ptsTypes="AA">
                                      <p:cBhvr>
                                        <p:cTn id="5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1028700" y="1879600"/>
            <a:ext cx="9867900" cy="3746500"/>
          </a:xfrm>
          <a:prstGeom prst="roundRect">
            <a:avLst>
              <a:gd name="adj" fmla="val 12057"/>
            </a:avLst>
          </a:prstGeom>
          <a:solidFill>
            <a:schemeClr val="bg1">
              <a:alpha val="46000"/>
            </a:schemeClr>
          </a:solidFill>
          <a:ln w="19050">
            <a:solidFill>
              <a:srgbClr val="438149"/>
            </a:solidFill>
            <a:prstDash val="dash"/>
          </a:ln>
          <a:effectLst>
            <a:outerShdw blurRad="50800" dist="50800" dir="21540000" sx="34000" sy="34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73445" y="2359685"/>
            <a:ext cx="3758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自古以来，夏至当天各地普遍要吃凉面条，俗称过水面，有“冬至饺子夏至面”的谚语。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06308" y="4233195"/>
            <a:ext cx="4781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“吃了夏至狗，西风绕道走”，大意是人只要在夏至日这天吃了狗肉，其身体就能抵抗西风恶雨的入侵，少感冒，身体好。正是基于这一良好愿望，成就了“夏至狗肉”这一独特的民间饮食文化。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473200" y="675145"/>
            <a:ext cx="1582880" cy="881399"/>
            <a:chOff x="5260957" y="1164367"/>
            <a:chExt cx="1333654" cy="742622"/>
          </a:xfrm>
        </p:grpSpPr>
        <p:pic>
          <p:nvPicPr>
            <p:cNvPr id="12" name="图片 11" descr="图片包含 棘皮动物, 无脊椎动物, 海胆&#10;&#10;描述已自动生成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765"/>
            <a:stretch>
              <a:fillRect/>
            </a:stretch>
          </p:blipFill>
          <p:spPr>
            <a:xfrm>
              <a:off x="5260957" y="1164367"/>
              <a:ext cx="1333654" cy="74262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5871471" y="1241393"/>
              <a:ext cx="497822" cy="44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叁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875175" y="824063"/>
            <a:ext cx="246527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D6D4B"/>
                </a:solidFill>
                <a:cs typeface="+mn-ea"/>
                <a:sym typeface="+mn-lt"/>
              </a:rPr>
              <a:t>夏至</a:t>
            </a:r>
            <a:r>
              <a:rPr lang="zh-CN" altLang="en-US" sz="3200" b="1" dirty="0" smtClean="0">
                <a:solidFill>
                  <a:srgbClr val="1D6D4B"/>
                </a:solidFill>
                <a:cs typeface="+mn-ea"/>
                <a:sym typeface="+mn-lt"/>
              </a:rPr>
              <a:t>的习俗</a:t>
            </a:r>
            <a:endParaRPr lang="zh-CN" altLang="en-US" sz="3200" b="1" dirty="0">
              <a:solidFill>
                <a:srgbClr val="1D6D4B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290" y="3426668"/>
            <a:ext cx="2831396" cy="188374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5" r="2238" b="1"/>
          <a:stretch/>
        </p:blipFill>
        <p:spPr>
          <a:xfrm>
            <a:off x="6337947" y="2232419"/>
            <a:ext cx="3059113" cy="183924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文本框 15"/>
          <p:cNvSpPr txBox="1"/>
          <p:nvPr/>
        </p:nvSpPr>
        <p:spPr>
          <a:xfrm>
            <a:off x="1835292" y="3426668"/>
            <a:ext cx="553998" cy="1839248"/>
          </a:xfrm>
          <a:prstGeom prst="rect">
            <a:avLst/>
          </a:prstGeom>
          <a:solidFill>
            <a:srgbClr val="2CA7E0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cs typeface="+mn-ea"/>
                <a:sym typeface="+mn-lt"/>
              </a:rPr>
              <a:t>冷面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345109" y="2232419"/>
            <a:ext cx="553998" cy="1839248"/>
          </a:xfrm>
          <a:prstGeom prst="rect">
            <a:avLst/>
          </a:prstGeom>
          <a:solidFill>
            <a:srgbClr val="2CA7E0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cs typeface="+mn-ea"/>
                <a:sym typeface="+mn-lt"/>
              </a:rPr>
              <a:t>狗肉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sh dir="u"/>
      </p:transition>
    </mc:Choice>
    <mc:Fallback xmlns="">
      <p:transition spd="slow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7" grpId="0"/>
      <p:bldP spid="14" grpId="0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1028700" y="1879600"/>
            <a:ext cx="9867900" cy="3746500"/>
          </a:xfrm>
          <a:prstGeom prst="roundRect">
            <a:avLst>
              <a:gd name="adj" fmla="val 12057"/>
            </a:avLst>
          </a:prstGeom>
          <a:solidFill>
            <a:schemeClr val="bg1">
              <a:alpha val="46000"/>
            </a:schemeClr>
          </a:solidFill>
          <a:ln w="19050">
            <a:solidFill>
              <a:srgbClr val="438149"/>
            </a:solidFill>
            <a:prstDash val="dash"/>
          </a:ln>
          <a:effectLst>
            <a:outerShdw blurRad="50800" dist="50800" dir="21540000" sx="34000" sy="34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20805" y="4006334"/>
            <a:ext cx="553998" cy="1430516"/>
          </a:xfrm>
          <a:prstGeom prst="rect">
            <a:avLst/>
          </a:prstGeom>
          <a:solidFill>
            <a:srgbClr val="2CA7E0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cs typeface="+mn-ea"/>
                <a:sym typeface="+mn-lt"/>
              </a:rPr>
              <a:t>馄饨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652957" y="2289663"/>
            <a:ext cx="553998" cy="1077218"/>
          </a:xfrm>
          <a:prstGeom prst="rect">
            <a:avLst/>
          </a:prstGeom>
          <a:solidFill>
            <a:srgbClr val="2CA7E0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cs typeface="+mn-ea"/>
                <a:sym typeface="+mn-lt"/>
              </a:rPr>
              <a:t>祭祖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21795" y="4059873"/>
            <a:ext cx="4757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馄饨，古人称其形“有如鸡卵，颇似天地浑沌之象”，而“馄饨”又与“浑沌”谐音。盘古开天，浑沌初分，吃了馄饨可得聪明。“夏至吃馄饨，热天不疰夏。”夏至吃馄饨则又包含一种祈求平安度夏的良好愿望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63027" y="2289662"/>
            <a:ext cx="5032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旧时，在浙江绍兴地区，人们不分贫富，夏至日皆祭其祖，俗称“做夏至”，除常规供品外，特加一盘蒲丝饼。而绍兴地区龙舟竞渡因气候故，明、清以来多不在端午节，而在夏至，此风俗至今尚存。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473200" y="675145"/>
            <a:ext cx="1582880" cy="881399"/>
            <a:chOff x="5260957" y="1164367"/>
            <a:chExt cx="1333654" cy="742622"/>
          </a:xfrm>
        </p:grpSpPr>
        <p:pic>
          <p:nvPicPr>
            <p:cNvPr id="10" name="图片 9" descr="图片包含 棘皮动物, 无脊椎动物, 海胆&#10;&#10;描述已自动生成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765"/>
            <a:stretch>
              <a:fillRect/>
            </a:stretch>
          </p:blipFill>
          <p:spPr>
            <a:xfrm>
              <a:off x="5260957" y="1164367"/>
              <a:ext cx="1333654" cy="742622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871471" y="1241393"/>
              <a:ext cx="497822" cy="44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叁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875175" y="824063"/>
            <a:ext cx="246527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D6D4B"/>
                </a:solidFill>
                <a:cs typeface="+mn-ea"/>
                <a:sym typeface="+mn-lt"/>
              </a:rPr>
              <a:t>夏至</a:t>
            </a:r>
            <a:r>
              <a:rPr lang="zh-CN" altLang="en-US" sz="3200" b="1" dirty="0" smtClean="0">
                <a:solidFill>
                  <a:srgbClr val="1D6D4B"/>
                </a:solidFill>
                <a:cs typeface="+mn-ea"/>
                <a:sym typeface="+mn-lt"/>
              </a:rPr>
              <a:t>的习俗</a:t>
            </a:r>
            <a:endParaRPr lang="zh-CN" altLang="en-US" sz="3200" b="1" dirty="0">
              <a:solidFill>
                <a:srgbClr val="1D6D4B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727" y="3717821"/>
            <a:ext cx="2076450" cy="1557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39" b="18075"/>
          <a:stretch/>
        </p:blipFill>
        <p:spPr>
          <a:xfrm>
            <a:off x="1657350" y="2143885"/>
            <a:ext cx="2686050" cy="1539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sh dir="u"/>
      </p:transition>
    </mc:Choice>
    <mc:Fallback xmlns="">
      <p:transition spd="slow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5" grpId="0"/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028700" y="1879600"/>
            <a:ext cx="9867900" cy="3746500"/>
          </a:xfrm>
          <a:prstGeom prst="roundRect">
            <a:avLst>
              <a:gd name="adj" fmla="val 12057"/>
            </a:avLst>
          </a:prstGeom>
          <a:solidFill>
            <a:schemeClr val="bg1">
              <a:alpha val="46000"/>
            </a:schemeClr>
          </a:solidFill>
          <a:ln w="19050">
            <a:solidFill>
              <a:srgbClr val="438149"/>
            </a:solidFill>
            <a:prstDash val="dash"/>
          </a:ln>
          <a:effectLst>
            <a:outerShdw blurRad="50800" dist="50800" dir="21540000" sx="34000" sy="34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67497" y="2888559"/>
            <a:ext cx="553998" cy="1728581"/>
          </a:xfrm>
          <a:prstGeom prst="rect">
            <a:avLst/>
          </a:prstGeom>
          <a:solidFill>
            <a:srgbClr val="2CA7E0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cs typeface="+mn-ea"/>
                <a:sym typeface="+mn-lt"/>
              </a:rPr>
              <a:t>夏至习俗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473200" y="675145"/>
            <a:ext cx="1582880" cy="881399"/>
            <a:chOff x="5260957" y="1164367"/>
            <a:chExt cx="1333654" cy="742622"/>
          </a:xfrm>
        </p:grpSpPr>
        <p:pic>
          <p:nvPicPr>
            <p:cNvPr id="11" name="图片 10" descr="图片包含 棘皮动物, 无脊椎动物, 海胆&#10;&#10;描述已自动生成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765"/>
            <a:stretch>
              <a:fillRect/>
            </a:stretch>
          </p:blipFill>
          <p:spPr>
            <a:xfrm>
              <a:off x="5260957" y="1164367"/>
              <a:ext cx="1333654" cy="742622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5871471" y="1241393"/>
              <a:ext cx="497822" cy="44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叁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875175" y="824063"/>
            <a:ext cx="246527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D6D4B"/>
                </a:solidFill>
                <a:cs typeface="+mn-ea"/>
                <a:sym typeface="+mn-lt"/>
              </a:rPr>
              <a:t>夏至</a:t>
            </a:r>
            <a:r>
              <a:rPr lang="zh-CN" altLang="en-US" sz="3200" b="1" dirty="0" smtClean="0">
                <a:solidFill>
                  <a:srgbClr val="1D6D4B"/>
                </a:solidFill>
                <a:cs typeface="+mn-ea"/>
                <a:sym typeface="+mn-lt"/>
              </a:rPr>
              <a:t>的习俗</a:t>
            </a:r>
            <a:endParaRPr lang="zh-CN" altLang="en-US" sz="3200" b="1" dirty="0">
              <a:solidFill>
                <a:srgbClr val="1D6D4B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56455" y="2668073"/>
            <a:ext cx="3289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夏至，古时又称“夏节”、“夏至节”。古时夏至日，人们通过祭神以祈求灾消年丰。《周礼·春官》载：“以夏日至，致地方物魈。”周代夏至祭神，意为清除疫疠、荒年与饥饿死亡。《史记·封禅书》记载：“夏至日，祭地，皆用乐舞。”</a:t>
            </a:r>
          </a:p>
        </p:txBody>
      </p:sp>
      <p:pic>
        <p:nvPicPr>
          <p:cNvPr id="3" name="图片 2" descr="t01e32f0ea8c77f6f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972" y="2289662"/>
            <a:ext cx="3855211" cy="3065145"/>
          </a:xfrm>
          <a:prstGeom prst="ellipse">
            <a:avLst/>
          </a:prstGeom>
          <a:effectLst>
            <a:softEdge rad="3556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sh dir="u"/>
      </p:transition>
    </mc:Choice>
    <mc:Fallback xmlns="">
      <p:transition spd="slow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1028700" y="1879600"/>
            <a:ext cx="9867900" cy="3746500"/>
          </a:xfrm>
          <a:prstGeom prst="roundRect">
            <a:avLst>
              <a:gd name="adj" fmla="val 12057"/>
            </a:avLst>
          </a:prstGeom>
          <a:solidFill>
            <a:schemeClr val="bg1">
              <a:alpha val="46000"/>
            </a:schemeClr>
          </a:solidFill>
          <a:ln w="19050">
            <a:solidFill>
              <a:srgbClr val="438149"/>
            </a:solidFill>
            <a:prstDash val="dash"/>
          </a:ln>
          <a:effectLst>
            <a:outerShdw blurRad="50800" dist="50800" dir="21540000" sx="34000" sy="34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20805" y="2761821"/>
            <a:ext cx="553998" cy="1766681"/>
          </a:xfrm>
          <a:prstGeom prst="rect">
            <a:avLst/>
          </a:prstGeom>
          <a:solidFill>
            <a:srgbClr val="2CA7E0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cs typeface="+mn-ea"/>
                <a:sym typeface="+mn-lt"/>
              </a:rPr>
              <a:t>夏至习俗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473200" y="675145"/>
            <a:ext cx="1582880" cy="881399"/>
            <a:chOff x="5260957" y="1164367"/>
            <a:chExt cx="1333654" cy="742622"/>
          </a:xfrm>
        </p:grpSpPr>
        <p:pic>
          <p:nvPicPr>
            <p:cNvPr id="11" name="图片 10" descr="图片包含 棘皮动物, 无脊椎动物, 海胆&#10;&#10;描述已自动生成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765"/>
            <a:stretch>
              <a:fillRect/>
            </a:stretch>
          </p:blipFill>
          <p:spPr>
            <a:xfrm>
              <a:off x="5260957" y="1164367"/>
              <a:ext cx="1333654" cy="742622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5871471" y="1241393"/>
              <a:ext cx="497822" cy="44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叁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875175" y="824063"/>
            <a:ext cx="246527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D6D4B"/>
                </a:solidFill>
                <a:cs typeface="+mn-ea"/>
                <a:sym typeface="+mn-lt"/>
              </a:rPr>
              <a:t>夏至</a:t>
            </a:r>
            <a:r>
              <a:rPr lang="zh-CN" altLang="en-US" sz="3200" b="1" dirty="0" smtClean="0">
                <a:solidFill>
                  <a:srgbClr val="1D6D4B"/>
                </a:solidFill>
                <a:cs typeface="+mn-ea"/>
                <a:sym typeface="+mn-lt"/>
              </a:rPr>
              <a:t>的习俗</a:t>
            </a:r>
            <a:endParaRPr lang="zh-CN" altLang="en-US" sz="3200" b="1" dirty="0">
              <a:solidFill>
                <a:srgbClr val="1D6D4B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84182" y="2800985"/>
            <a:ext cx="42818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夏至作为古代节日，宋朝在夏至之日始，百官放假三天，辽代则是“夏至日谓之‘朝节’，妇女进彩扇，以粉脂囊相赠遗”（《辽史》），清朝又是“夏至日为交时，日头时、二时、末时，谓之‘三时’，居人慎起居、禁诅咒、戒剃头，多所忌讳……”（《清嘉录》）。</a:t>
            </a:r>
          </a:p>
        </p:txBody>
      </p:sp>
      <p:pic>
        <p:nvPicPr>
          <p:cNvPr id="3" name="图片 2" descr="947601d46bf7044ced62530b060ac9e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365203" y="2484986"/>
            <a:ext cx="3007360" cy="2535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sh dir="u"/>
      </p:transition>
    </mc:Choice>
    <mc:Fallback xmlns="">
      <p:transition spd="slow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344" y="5257800"/>
            <a:ext cx="12220688" cy="1600200"/>
          </a:xfrm>
          <a:prstGeom prst="rect">
            <a:avLst/>
          </a:prstGeom>
        </p:spPr>
      </p:pic>
      <p:pic>
        <p:nvPicPr>
          <p:cNvPr id="13" name="图片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344" y="0"/>
            <a:ext cx="2792514" cy="2303824"/>
          </a:xfrm>
          <a:prstGeom prst="rect">
            <a:avLst/>
          </a:prstGeom>
        </p:spPr>
      </p:pic>
      <p:pic>
        <p:nvPicPr>
          <p:cNvPr id="14" name="图片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504" y="304376"/>
            <a:ext cx="1996164" cy="19994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80314">
            <a:off x="1601949" y="3757971"/>
            <a:ext cx="2789195" cy="2789195"/>
          </a:xfrm>
          <a:prstGeom prst="rect">
            <a:avLst/>
          </a:prstGeom>
        </p:spPr>
      </p:pic>
      <p:pic>
        <p:nvPicPr>
          <p:cNvPr id="19" name="图片 18" descr="图片包含 棘皮动物, 无脊椎动物, 海胆&#10;&#10;描述已自动生成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1" y="2820103"/>
            <a:ext cx="1885026" cy="185073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4344" y="4824985"/>
            <a:ext cx="2274944" cy="2033015"/>
          </a:xfrm>
          <a:prstGeom prst="rect">
            <a:avLst/>
          </a:prstGeom>
        </p:spPr>
      </p:pic>
      <p:pic>
        <p:nvPicPr>
          <p:cNvPr id="23" name="图片 22" descr="f51ab87f1d35953811188826564332d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041" y="458104"/>
            <a:ext cx="5687866" cy="523292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976" y="2932923"/>
            <a:ext cx="1834024" cy="250860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19017" y="1578419"/>
            <a:ext cx="923330" cy="33528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夏至的诗歌 </a:t>
            </a:r>
          </a:p>
        </p:txBody>
      </p:sp>
      <p:sp>
        <p:nvSpPr>
          <p:cNvPr id="25" name="文本框 24"/>
          <p:cNvSpPr txBox="1"/>
          <p:nvPr/>
        </p:nvSpPr>
        <p:spPr>
          <a:xfrm rot="10800000" flipV="1">
            <a:off x="4565941" y="1263490"/>
            <a:ext cx="861774" cy="2349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印品溜溜圆" panose="02000000000000000000" pitchFamily="2" charset="-122"/>
                <a:ea typeface="印品溜溜圆" panose="02000000000000000000" pitchFamily="2" charset="-122"/>
              </a:defRPr>
            </a:lvl1pPr>
          </a:lstStyle>
          <a:p>
            <a:r>
              <a:rPr lang="zh-CN" altLang="en-US" sz="4400" dirty="0" smtClean="0">
                <a:solidFill>
                  <a:srgbClr val="1D6D4B"/>
                </a:solidFill>
                <a:latin typeface="+mn-lt"/>
                <a:ea typeface="+mn-ea"/>
                <a:cs typeface="+mn-ea"/>
                <a:sym typeface="+mn-lt"/>
              </a:rPr>
              <a:t>第四部分</a:t>
            </a:r>
            <a:endParaRPr lang="zh-CN" altLang="en-US" sz="4400" dirty="0">
              <a:solidFill>
                <a:srgbClr val="1D6D4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305" y="2608200"/>
            <a:ext cx="4249800" cy="42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3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sh dir="u"/>
      </p:transition>
    </mc:Choice>
    <mc:Fallback xmlns="">
      <p:transition spd="slow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3981 L 3.75E-6 0.14815 " pathEditMode="relative" rAng="0" ptsTypes="AA">
                                      <p:cBhvr>
                                        <p:cTn id="49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75E-6 -0.03981 L 3.75E-6 -3.33333E-6 " pathEditMode="relative" rAng="0" ptsTypes="AA">
                                      <p:cBhvr>
                                        <p:cTn id="5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028700" y="1879600"/>
            <a:ext cx="9867900" cy="3746500"/>
          </a:xfrm>
          <a:prstGeom prst="roundRect">
            <a:avLst>
              <a:gd name="adj" fmla="val 12057"/>
            </a:avLst>
          </a:prstGeom>
          <a:solidFill>
            <a:schemeClr val="bg1">
              <a:alpha val="46000"/>
            </a:schemeClr>
          </a:solidFill>
          <a:ln w="19050">
            <a:solidFill>
              <a:srgbClr val="438149"/>
            </a:solidFill>
            <a:prstDash val="dash"/>
          </a:ln>
          <a:effectLst>
            <a:outerShdw blurRad="50800" dist="50800" dir="21540000" sx="34000" sy="34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80572" y="3023423"/>
            <a:ext cx="57162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我国农历中“九”是习惯用的杂节，有“冬九九”和“夏九九”。其中“冬九九”流传较广，它是以冬至那一天为起点，每九天为一个九，每年九个九共八十一天。三九、四九是全年最寒冷的季节。</a:t>
            </a: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“夏九九”是以夏至那一天为起点，每九天为一个九，每年九个九共八十一天。同样，三九、四九是全年最炎热的季节。它与“冬九九”形成鲜明的对照，遗憾的是它不广为流传，其实“夏九九”确实生动形象地反映日期与物候的关系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00282" y="2411751"/>
            <a:ext cx="2324735" cy="461665"/>
          </a:xfrm>
          <a:prstGeom prst="rect">
            <a:avLst/>
          </a:prstGeom>
          <a:solidFill>
            <a:srgbClr val="2CA7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夏九九歌</a:t>
            </a:r>
          </a:p>
        </p:txBody>
      </p:sp>
      <p:pic>
        <p:nvPicPr>
          <p:cNvPr id="4" name="图片 3" descr="30d3b2ba362d3d201ebe6cef8588c99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154" y="2250440"/>
            <a:ext cx="2308860" cy="300482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473200" y="675145"/>
            <a:ext cx="1582880" cy="881399"/>
            <a:chOff x="5260957" y="1164367"/>
            <a:chExt cx="1333654" cy="742622"/>
          </a:xfrm>
        </p:grpSpPr>
        <p:pic>
          <p:nvPicPr>
            <p:cNvPr id="11" name="图片 10" descr="图片包含 棘皮动物, 无脊椎动物, 海胆&#10;&#10;描述已自动生成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765"/>
            <a:stretch>
              <a:fillRect/>
            </a:stretch>
          </p:blipFill>
          <p:spPr>
            <a:xfrm>
              <a:off x="5260957" y="1164367"/>
              <a:ext cx="1333654" cy="742622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5871471" y="1241393"/>
              <a:ext cx="497822" cy="44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肆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875175" y="824063"/>
            <a:ext cx="246527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D6D4B"/>
                </a:solidFill>
                <a:cs typeface="+mn-ea"/>
                <a:sym typeface="+mn-lt"/>
              </a:rPr>
              <a:t>夏至</a:t>
            </a:r>
            <a:r>
              <a:rPr lang="zh-CN" altLang="en-US" sz="3200" b="1" dirty="0" smtClean="0">
                <a:solidFill>
                  <a:srgbClr val="1D6D4B"/>
                </a:solidFill>
                <a:cs typeface="+mn-ea"/>
                <a:sym typeface="+mn-lt"/>
              </a:rPr>
              <a:t>的诗歌</a:t>
            </a:r>
            <a:endParaRPr lang="zh-CN" altLang="en-US" sz="3200" b="1" dirty="0">
              <a:solidFill>
                <a:srgbClr val="1D6D4B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sh dir="u"/>
      </p:transition>
    </mc:Choice>
    <mc:Fallback xmlns="">
      <p:transition spd="slow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1028700" y="1879600"/>
            <a:ext cx="9867900" cy="3746500"/>
          </a:xfrm>
          <a:prstGeom prst="roundRect">
            <a:avLst>
              <a:gd name="adj" fmla="val 12057"/>
            </a:avLst>
          </a:prstGeom>
          <a:solidFill>
            <a:schemeClr val="bg1">
              <a:alpha val="46000"/>
            </a:schemeClr>
          </a:solidFill>
          <a:ln w="19050">
            <a:solidFill>
              <a:srgbClr val="438149"/>
            </a:solidFill>
            <a:prstDash val="dash"/>
          </a:ln>
          <a:effectLst>
            <a:outerShdw blurRad="50800" dist="50800" dir="21540000" sx="34000" sy="34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473200" y="675145"/>
            <a:ext cx="1582880" cy="881399"/>
            <a:chOff x="5260957" y="1164367"/>
            <a:chExt cx="1333654" cy="742622"/>
          </a:xfrm>
        </p:grpSpPr>
        <p:pic>
          <p:nvPicPr>
            <p:cNvPr id="11" name="图片 10" descr="图片包含 棘皮动物, 无脊椎动物, 海胆&#10;&#10;描述已自动生成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765"/>
            <a:stretch>
              <a:fillRect/>
            </a:stretch>
          </p:blipFill>
          <p:spPr>
            <a:xfrm>
              <a:off x="5260957" y="1164367"/>
              <a:ext cx="1333654" cy="742622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5871471" y="1241393"/>
              <a:ext cx="497822" cy="44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肆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875175" y="824063"/>
            <a:ext cx="246527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D6D4B"/>
                </a:solidFill>
                <a:cs typeface="+mn-ea"/>
                <a:sym typeface="+mn-lt"/>
              </a:rPr>
              <a:t>夏至</a:t>
            </a:r>
            <a:r>
              <a:rPr lang="zh-CN" altLang="en-US" sz="3200" b="1" dirty="0" smtClean="0">
                <a:solidFill>
                  <a:srgbClr val="1D6D4B"/>
                </a:solidFill>
                <a:cs typeface="+mn-ea"/>
                <a:sym typeface="+mn-lt"/>
              </a:rPr>
              <a:t>的诗歌</a:t>
            </a:r>
            <a:endParaRPr lang="zh-CN" altLang="en-US" sz="3200" b="1" dirty="0">
              <a:solidFill>
                <a:srgbClr val="1D6D4B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04757" y="2563415"/>
            <a:ext cx="4616648" cy="27309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一九至二九，扇子不离手；三九二十七，冰水甜如蜜；四九三十六，汗湿衣服透；五九四十五，树头清风舞；六九五十四，乘凉莫太迟；七九六十三，夜眠要盖单；八九七十二，当心莫受寒；九九八十一，家家找棉衣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946362" y="2952357"/>
            <a:ext cx="553998" cy="1953093"/>
          </a:xfrm>
          <a:prstGeom prst="rect">
            <a:avLst/>
          </a:prstGeom>
          <a:solidFill>
            <a:srgbClr val="2CA7E0"/>
          </a:solidFill>
        </p:spPr>
        <p:txBody>
          <a:bodyPr vert="eaVert"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/>
                </a:solidFill>
                <a:latin typeface="印品溜溜圆" panose="02000000000000000000" pitchFamily="2" charset="-122"/>
                <a:ea typeface="印品溜溜圆" panose="020000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夏九九歌</a:t>
            </a:r>
          </a:p>
        </p:txBody>
      </p:sp>
      <p:pic>
        <p:nvPicPr>
          <p:cNvPr id="5" name="图片 4" descr="50e32620a8e804889aa14462bf62978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317" y="2279491"/>
            <a:ext cx="2192328" cy="3298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sh dir="u"/>
      </p:transition>
    </mc:Choice>
    <mc:Fallback xmlns="">
      <p:transition spd="slow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344" y="5257800"/>
            <a:ext cx="12220688" cy="1600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 rot="10800000" flipV="1">
            <a:off x="2833619" y="1438844"/>
            <a:ext cx="11146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62575" y="2646915"/>
            <a:ext cx="3828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63001" y="926202"/>
            <a:ext cx="246527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D6D4B"/>
                </a:solidFill>
                <a:cs typeface="+mn-ea"/>
                <a:sym typeface="+mn-lt"/>
              </a:rPr>
              <a:t>夏至的由来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363002" y="1934541"/>
            <a:ext cx="246527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D6D4B"/>
                </a:solidFill>
                <a:cs typeface="+mn-ea"/>
                <a:sym typeface="+mn-lt"/>
              </a:rPr>
              <a:t>夏至的特点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363002" y="2977043"/>
            <a:ext cx="246527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D6D4B"/>
                </a:solidFill>
                <a:cs typeface="+mn-ea"/>
                <a:sym typeface="+mn-lt"/>
              </a:rPr>
              <a:t>夏至的习俗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363002" y="4019545"/>
            <a:ext cx="246527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D6D4B"/>
                </a:solidFill>
                <a:cs typeface="+mn-ea"/>
                <a:sym typeface="+mn-lt"/>
              </a:rPr>
              <a:t>夏至的诗歌</a:t>
            </a:r>
          </a:p>
        </p:txBody>
      </p:sp>
      <p:pic>
        <p:nvPicPr>
          <p:cNvPr id="6" name="图片 5" descr="f51ab87f1d35953811188826564332d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203" y="1209409"/>
            <a:ext cx="1573488" cy="1447634"/>
          </a:xfrm>
          <a:prstGeom prst="rect">
            <a:avLst/>
          </a:prstGeom>
        </p:spPr>
      </p:pic>
      <p:pic>
        <p:nvPicPr>
          <p:cNvPr id="21" name="图片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344" y="0"/>
            <a:ext cx="2792514" cy="2303824"/>
          </a:xfrm>
          <a:prstGeom prst="rect">
            <a:avLst/>
          </a:prstGeom>
        </p:spPr>
      </p:pic>
      <p:pic>
        <p:nvPicPr>
          <p:cNvPr id="22" name="图片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504" y="304376"/>
            <a:ext cx="1996164" cy="199944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80314">
            <a:off x="1622717" y="3832192"/>
            <a:ext cx="2789195" cy="2789195"/>
          </a:xfrm>
          <a:prstGeom prst="rect">
            <a:avLst/>
          </a:prstGeom>
        </p:spPr>
      </p:pic>
      <p:pic>
        <p:nvPicPr>
          <p:cNvPr id="31" name="图片 30" descr="图片包含 棘皮动物, 无脊椎动物, 海胆&#10;&#10;描述已自动生成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19450"/>
            <a:ext cx="2093226" cy="205515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4344" y="5396152"/>
            <a:ext cx="1635808" cy="146184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976" y="2597295"/>
            <a:ext cx="1834024" cy="2508607"/>
          </a:xfrm>
          <a:prstGeom prst="rect">
            <a:avLst/>
          </a:prstGeom>
        </p:spPr>
      </p:pic>
      <p:cxnSp>
        <p:nvCxnSpPr>
          <p:cNvPr id="3" name="直接连接符 2"/>
          <p:cNvCxnSpPr>
            <a:stCxn id="23" idx="2"/>
          </p:cNvCxnSpPr>
          <p:nvPr/>
        </p:nvCxnSpPr>
        <p:spPr>
          <a:xfrm>
            <a:off x="5825786" y="1674045"/>
            <a:ext cx="2710603" cy="0"/>
          </a:xfrm>
          <a:prstGeom prst="line">
            <a:avLst/>
          </a:prstGeom>
          <a:ln w="19050">
            <a:solidFill>
              <a:srgbClr val="86BF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757796" y="2663109"/>
            <a:ext cx="2835216" cy="0"/>
          </a:xfrm>
          <a:prstGeom prst="line">
            <a:avLst/>
          </a:prstGeom>
          <a:ln w="19050">
            <a:solidFill>
              <a:srgbClr val="86BF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757796" y="3714250"/>
            <a:ext cx="2835216" cy="0"/>
          </a:xfrm>
          <a:prstGeom prst="line">
            <a:avLst/>
          </a:prstGeom>
          <a:ln w="19050">
            <a:solidFill>
              <a:srgbClr val="86BF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757796" y="4734902"/>
            <a:ext cx="2835216" cy="0"/>
          </a:xfrm>
          <a:prstGeom prst="line">
            <a:avLst/>
          </a:prstGeom>
          <a:ln w="19050">
            <a:solidFill>
              <a:srgbClr val="86BF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5034346" y="792646"/>
            <a:ext cx="1582880" cy="881399"/>
            <a:chOff x="5260957" y="1164367"/>
            <a:chExt cx="1333654" cy="742622"/>
          </a:xfrm>
        </p:grpSpPr>
        <p:pic>
          <p:nvPicPr>
            <p:cNvPr id="23" name="图片 22" descr="图片包含 棘皮动物, 无脊椎动物, 海胆&#10;&#10;描述已自动生成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765"/>
            <a:stretch>
              <a:fillRect/>
            </a:stretch>
          </p:blipFill>
          <p:spPr>
            <a:xfrm>
              <a:off x="5260957" y="1164367"/>
              <a:ext cx="1333654" cy="742622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5871471" y="1241393"/>
              <a:ext cx="497822" cy="44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034346" y="1800222"/>
            <a:ext cx="1582880" cy="881399"/>
            <a:chOff x="5260957" y="1164367"/>
            <a:chExt cx="1333654" cy="742622"/>
          </a:xfrm>
        </p:grpSpPr>
        <p:pic>
          <p:nvPicPr>
            <p:cNvPr id="40" name="图片 39" descr="图片包含 棘皮动物, 无脊椎动物, 海胆&#10;&#10;描述已自动生成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765"/>
            <a:stretch>
              <a:fillRect/>
            </a:stretch>
          </p:blipFill>
          <p:spPr>
            <a:xfrm>
              <a:off x="5260957" y="1164367"/>
              <a:ext cx="1333654" cy="742622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5871471" y="1241393"/>
              <a:ext cx="497822" cy="44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034346" y="2816752"/>
            <a:ext cx="1582880" cy="881399"/>
            <a:chOff x="5260957" y="1164367"/>
            <a:chExt cx="1333654" cy="742622"/>
          </a:xfrm>
        </p:grpSpPr>
        <p:pic>
          <p:nvPicPr>
            <p:cNvPr id="43" name="图片 42" descr="图片包含 棘皮动物, 无脊椎动物, 海胆&#10;&#10;描述已自动生成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765"/>
            <a:stretch>
              <a:fillRect/>
            </a:stretch>
          </p:blipFill>
          <p:spPr>
            <a:xfrm>
              <a:off x="5260957" y="1164367"/>
              <a:ext cx="1333654" cy="742622"/>
            </a:xfrm>
            <a:prstGeom prst="rect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5871471" y="1241393"/>
              <a:ext cx="497822" cy="44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叁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034346" y="3825466"/>
            <a:ext cx="1582880" cy="881399"/>
            <a:chOff x="5260957" y="1164367"/>
            <a:chExt cx="1333654" cy="742622"/>
          </a:xfrm>
        </p:grpSpPr>
        <p:pic>
          <p:nvPicPr>
            <p:cNvPr id="46" name="图片 45" descr="图片包含 棘皮动物, 无脊椎动物, 海胆&#10;&#10;描述已自动生成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765"/>
            <a:stretch>
              <a:fillRect/>
            </a:stretch>
          </p:blipFill>
          <p:spPr>
            <a:xfrm>
              <a:off x="5260957" y="1164367"/>
              <a:ext cx="1333654" cy="742622"/>
            </a:xfrm>
            <a:prstGeom prst="rect">
              <a:avLst/>
            </a:prstGeom>
          </p:spPr>
        </p:pic>
        <p:sp>
          <p:nvSpPr>
            <p:cNvPr id="47" name="文本框 46"/>
            <p:cNvSpPr txBox="1"/>
            <p:nvPr/>
          </p:nvSpPr>
          <p:spPr>
            <a:xfrm>
              <a:off x="5871471" y="1241393"/>
              <a:ext cx="497822" cy="44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肆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7411" y="4173188"/>
            <a:ext cx="2720793" cy="27207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sh dir="u"/>
      </p:transition>
    </mc:Choice>
    <mc:Fallback xmlns="">
      <p:transition spd="slow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2" grpId="0"/>
      <p:bldP spid="1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1028700" y="1879600"/>
            <a:ext cx="9867900" cy="3746500"/>
          </a:xfrm>
          <a:prstGeom prst="roundRect">
            <a:avLst>
              <a:gd name="adj" fmla="val 12057"/>
            </a:avLst>
          </a:prstGeom>
          <a:solidFill>
            <a:schemeClr val="bg1">
              <a:alpha val="46000"/>
            </a:schemeClr>
          </a:solidFill>
          <a:ln w="19050">
            <a:solidFill>
              <a:srgbClr val="438149"/>
            </a:solidFill>
            <a:prstDash val="dash"/>
          </a:ln>
          <a:effectLst>
            <a:outerShdw blurRad="50800" dist="50800" dir="21540000" sx="34000" sy="34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473200" y="675145"/>
            <a:ext cx="1582880" cy="881399"/>
            <a:chOff x="5260957" y="1164367"/>
            <a:chExt cx="1333654" cy="742622"/>
          </a:xfrm>
        </p:grpSpPr>
        <p:pic>
          <p:nvPicPr>
            <p:cNvPr id="12" name="图片 11" descr="图片包含 棘皮动物, 无脊椎动物, 海胆&#10;&#10;描述已自动生成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765"/>
            <a:stretch>
              <a:fillRect/>
            </a:stretch>
          </p:blipFill>
          <p:spPr>
            <a:xfrm>
              <a:off x="5260957" y="1164367"/>
              <a:ext cx="1333654" cy="74262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5871471" y="1241393"/>
              <a:ext cx="497822" cy="44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肆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875175" y="824063"/>
            <a:ext cx="246527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D6D4B"/>
                </a:solidFill>
                <a:cs typeface="+mn-ea"/>
                <a:sym typeface="+mn-lt"/>
              </a:rPr>
              <a:t>夏至</a:t>
            </a:r>
            <a:r>
              <a:rPr lang="zh-CN" altLang="en-US" sz="3200" b="1" dirty="0" smtClean="0">
                <a:solidFill>
                  <a:srgbClr val="1D6D4B"/>
                </a:solidFill>
                <a:cs typeface="+mn-ea"/>
                <a:sym typeface="+mn-lt"/>
              </a:rPr>
              <a:t>的诗歌</a:t>
            </a:r>
            <a:endParaRPr lang="zh-CN" altLang="en-US" sz="3200" b="1" dirty="0">
              <a:solidFill>
                <a:srgbClr val="1D6D4B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67311" y="2167962"/>
            <a:ext cx="5124480" cy="34460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   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夏至避暑北池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》</a:t>
            </a: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      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唐代·韦应物</a:t>
            </a:r>
          </a:p>
          <a:p>
            <a:pPr algn="ctr">
              <a:lnSpc>
                <a:spcPct val="20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kern="4800" spc="2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昼晷已云极</a:t>
            </a:r>
            <a:r>
              <a:rPr lang="zh-CN" altLang="en-US" kern="4800" spc="25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，  </a:t>
            </a:r>
            <a:r>
              <a:rPr lang="zh-CN" altLang="en-US" kern="4800" spc="2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宵漏自此长。</a:t>
            </a:r>
          </a:p>
          <a:p>
            <a:pPr algn="ctr">
              <a:lnSpc>
                <a:spcPct val="150000"/>
              </a:lnSpc>
            </a:pPr>
            <a:r>
              <a:rPr lang="zh-CN" altLang="en-US" kern="4800" spc="25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未及</a:t>
            </a:r>
            <a:r>
              <a:rPr lang="zh-CN" altLang="en-US" kern="4800" spc="2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施政教， </a:t>
            </a:r>
            <a:r>
              <a:rPr lang="zh-CN" altLang="en-US" kern="4800" spc="25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 </a:t>
            </a:r>
            <a:r>
              <a:rPr lang="zh-CN" altLang="en-US" kern="4800" spc="2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所忧变炎凉。</a:t>
            </a:r>
          </a:p>
          <a:p>
            <a:pPr algn="ctr">
              <a:lnSpc>
                <a:spcPct val="150000"/>
              </a:lnSpc>
            </a:pPr>
            <a:r>
              <a:rPr lang="zh-CN" altLang="en-US" kern="4800" spc="25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公</a:t>
            </a:r>
            <a:r>
              <a:rPr lang="zh-CN" altLang="en-US" kern="4800" spc="2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门日多暇， </a:t>
            </a:r>
            <a:r>
              <a:rPr lang="zh-CN" altLang="en-US" kern="4800" spc="25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 </a:t>
            </a:r>
            <a:r>
              <a:rPr lang="zh-CN" altLang="en-US" kern="4800" spc="2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是月农稍忙。</a:t>
            </a:r>
          </a:p>
          <a:p>
            <a:pPr algn="ctr">
              <a:lnSpc>
                <a:spcPct val="150000"/>
              </a:lnSpc>
            </a:pPr>
            <a:r>
              <a:rPr lang="zh-CN" altLang="en-US" kern="4800" spc="25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高</a:t>
            </a:r>
            <a:r>
              <a:rPr lang="zh-CN" altLang="en-US" kern="4800" spc="2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居念田里， </a:t>
            </a:r>
            <a:r>
              <a:rPr lang="zh-CN" altLang="en-US" kern="4800" spc="25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 </a:t>
            </a:r>
            <a:r>
              <a:rPr lang="zh-CN" altLang="en-US" kern="4800" spc="2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苦热安可当。</a:t>
            </a:r>
          </a:p>
          <a:p>
            <a:pPr algn="ctr">
              <a:lnSpc>
                <a:spcPct val="150000"/>
              </a:lnSpc>
            </a:pPr>
            <a:r>
              <a:rPr lang="zh-CN" altLang="en-US" kern="4800" spc="25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亭午</a:t>
            </a:r>
            <a:r>
              <a:rPr lang="zh-CN" altLang="en-US" kern="4800" spc="2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息群物， </a:t>
            </a:r>
            <a:r>
              <a:rPr lang="zh-CN" altLang="en-US" kern="4800" spc="25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 </a:t>
            </a:r>
            <a:r>
              <a:rPr lang="zh-CN" altLang="en-US" kern="4800" spc="2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独游爱方塘。</a:t>
            </a:r>
          </a:p>
          <a:p>
            <a:pPr algn="ctr">
              <a:lnSpc>
                <a:spcPct val="150000"/>
              </a:lnSpc>
            </a:pPr>
            <a:r>
              <a:rPr lang="zh-CN" altLang="en-US" kern="4800" spc="25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门</a:t>
            </a:r>
            <a:r>
              <a:rPr lang="zh-CN" altLang="en-US" kern="4800" spc="2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闭阴寂寂</a:t>
            </a:r>
            <a:r>
              <a:rPr lang="zh-CN" altLang="en-US" kern="4800" spc="25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，  </a:t>
            </a:r>
            <a:r>
              <a:rPr lang="zh-CN" altLang="en-US" kern="4800" spc="2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城高树苍苍。</a:t>
            </a:r>
          </a:p>
          <a:p>
            <a:pPr algn="ctr">
              <a:lnSpc>
                <a:spcPct val="150000"/>
              </a:lnSpc>
            </a:pPr>
            <a:r>
              <a:rPr lang="zh-CN" altLang="en-US" kern="4800" spc="25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绿</a:t>
            </a:r>
            <a:r>
              <a:rPr lang="zh-CN" altLang="en-US" kern="4800" spc="2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筠尚含粉， </a:t>
            </a:r>
            <a:r>
              <a:rPr lang="zh-CN" altLang="en-US" kern="4800" spc="25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 </a:t>
            </a:r>
            <a:r>
              <a:rPr lang="zh-CN" altLang="en-US" kern="4800" spc="2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圆荷始散芳。</a:t>
            </a:r>
          </a:p>
          <a:p>
            <a:pPr algn="ctr">
              <a:lnSpc>
                <a:spcPct val="150000"/>
              </a:lnSpc>
            </a:pPr>
            <a:r>
              <a:rPr lang="zh-CN" altLang="en-US" kern="4800" spc="25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于</a:t>
            </a:r>
            <a:r>
              <a:rPr lang="zh-CN" altLang="en-US" kern="4800" spc="2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焉洒烦抱</a:t>
            </a:r>
            <a:r>
              <a:rPr lang="zh-CN" altLang="en-US" kern="4800" spc="25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，  </a:t>
            </a:r>
            <a:r>
              <a:rPr lang="zh-CN" altLang="en-US" kern="4800" spc="2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可以对华觞。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843" y="2654298"/>
            <a:ext cx="3749611" cy="2473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sh dir="u"/>
      </p:transition>
    </mc:Choice>
    <mc:Fallback xmlns="">
      <p:transition spd="slow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028700" y="1879600"/>
            <a:ext cx="9867900" cy="3746500"/>
          </a:xfrm>
          <a:prstGeom prst="roundRect">
            <a:avLst>
              <a:gd name="adj" fmla="val 12057"/>
            </a:avLst>
          </a:prstGeom>
          <a:solidFill>
            <a:schemeClr val="bg1">
              <a:alpha val="46000"/>
            </a:schemeClr>
          </a:solidFill>
          <a:ln w="19050">
            <a:solidFill>
              <a:srgbClr val="438149"/>
            </a:solidFill>
            <a:prstDash val="dash"/>
          </a:ln>
          <a:effectLst>
            <a:outerShdw blurRad="50800" dist="50800" dir="21540000" sx="34000" sy="34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473200" y="675145"/>
            <a:ext cx="1582880" cy="881399"/>
            <a:chOff x="5260957" y="1164367"/>
            <a:chExt cx="1333654" cy="742622"/>
          </a:xfrm>
        </p:grpSpPr>
        <p:pic>
          <p:nvPicPr>
            <p:cNvPr id="11" name="图片 10" descr="图片包含 棘皮动物, 无脊椎动物, 海胆&#10;&#10;描述已自动生成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765"/>
            <a:stretch>
              <a:fillRect/>
            </a:stretch>
          </p:blipFill>
          <p:spPr>
            <a:xfrm>
              <a:off x="5260957" y="1164367"/>
              <a:ext cx="1333654" cy="742622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5871471" y="1241393"/>
              <a:ext cx="497822" cy="44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肆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875175" y="824063"/>
            <a:ext cx="246527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D6D4B"/>
                </a:solidFill>
                <a:cs typeface="+mn-ea"/>
                <a:sym typeface="+mn-lt"/>
              </a:rPr>
              <a:t>夏至</a:t>
            </a:r>
            <a:r>
              <a:rPr lang="zh-CN" altLang="en-US" sz="3200" b="1" dirty="0" smtClean="0">
                <a:solidFill>
                  <a:srgbClr val="1D6D4B"/>
                </a:solidFill>
                <a:cs typeface="+mn-ea"/>
                <a:sym typeface="+mn-lt"/>
              </a:rPr>
              <a:t>的诗歌</a:t>
            </a:r>
            <a:endParaRPr lang="zh-CN" altLang="en-US" sz="3200" b="1" dirty="0">
              <a:solidFill>
                <a:srgbClr val="1D6D4B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55359" y="5007572"/>
            <a:ext cx="64770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AAE8D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36457" y="2506604"/>
            <a:ext cx="3739485" cy="27084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《竹枝词》</a:t>
            </a: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唐朝·刘禹锡</a:t>
            </a:r>
          </a:p>
          <a:p>
            <a:pPr algn="ctr"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　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</a:t>
            </a:r>
            <a:r>
              <a:rPr lang="zh-CN" altLang="en-US" sz="2000" kern="3800" spc="25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杨柳</a:t>
            </a:r>
            <a:r>
              <a:rPr lang="zh-CN" altLang="en-US" sz="2000" kern="3800" spc="2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青青江水平，</a:t>
            </a:r>
          </a:p>
          <a:p>
            <a:pPr algn="ctr">
              <a:lnSpc>
                <a:spcPct val="150000"/>
              </a:lnSpc>
            </a:pPr>
            <a:r>
              <a:rPr lang="zh-CN" altLang="en-US" sz="2000" kern="3800" spc="2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   闻郎岸上踏歌声。 </a:t>
            </a:r>
          </a:p>
          <a:p>
            <a:pPr algn="ctr">
              <a:lnSpc>
                <a:spcPct val="150000"/>
              </a:lnSpc>
            </a:pPr>
            <a:r>
              <a:rPr lang="zh-CN" altLang="en-US" sz="2000" kern="3800" spc="2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   东边日出西边雨，</a:t>
            </a:r>
          </a:p>
          <a:p>
            <a:pPr algn="ctr">
              <a:lnSpc>
                <a:spcPct val="150000"/>
              </a:lnSpc>
            </a:pPr>
            <a:r>
              <a:rPr lang="zh-CN" altLang="en-US" sz="2000" kern="3800" spc="2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cs typeface="+mn-ea"/>
                <a:sym typeface="+mn-lt"/>
              </a:rPr>
              <a:t>   道是无晴却有晴。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059" y="2523302"/>
            <a:ext cx="3714646" cy="2459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sh dir="u"/>
      </p:transition>
    </mc:Choice>
    <mc:Fallback xmlns="">
      <p:transition spd="slow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28" grpId="0" bldLvl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 descr="f51ab87f1d35953811188826564332d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849" y="233801"/>
            <a:ext cx="6053451" cy="55692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44" y="5257800"/>
            <a:ext cx="12192000" cy="1600200"/>
          </a:xfrm>
          <a:prstGeom prst="rect">
            <a:avLst/>
          </a:prstGeom>
        </p:spPr>
      </p:pic>
      <p:pic>
        <p:nvPicPr>
          <p:cNvPr id="17" name="图片 16" descr="图片包含 棘皮动物, 无脊椎动物, 海胆&#10;&#10;描述已自动生成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65"/>
          <a:stretch>
            <a:fillRect/>
          </a:stretch>
        </p:blipFill>
        <p:spPr>
          <a:xfrm>
            <a:off x="-301233" y="4905633"/>
            <a:ext cx="1333654" cy="742622"/>
          </a:xfrm>
          <a:prstGeom prst="rect">
            <a:avLst/>
          </a:prstGeom>
        </p:spPr>
      </p:pic>
      <p:pic>
        <p:nvPicPr>
          <p:cNvPr id="42" name="图片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344" y="0"/>
            <a:ext cx="2792514" cy="2303824"/>
          </a:xfrm>
          <a:prstGeom prst="rect">
            <a:avLst/>
          </a:prstGeom>
        </p:spPr>
      </p:pic>
      <p:pic>
        <p:nvPicPr>
          <p:cNvPr id="43" name="图片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504" y="304376"/>
            <a:ext cx="1996164" cy="1999448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976" y="2932923"/>
            <a:ext cx="1834024" cy="2508607"/>
          </a:xfrm>
          <a:prstGeom prst="rect">
            <a:avLst/>
          </a:prstGeom>
        </p:spPr>
      </p:pic>
      <p:pic>
        <p:nvPicPr>
          <p:cNvPr id="46" name="图片 45" descr="图片包含 棘皮动物, 无脊椎动物, 海胆&#10;&#10;描述已自动生成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761" y="2820103"/>
            <a:ext cx="1885026" cy="1850738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4234390" y="823549"/>
            <a:ext cx="677108" cy="33752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二十四节气之夏至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4655399"/>
            <a:ext cx="3091740" cy="2762949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6558830" y="1602463"/>
            <a:ext cx="1987852" cy="277247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zh-CN" altLang="en-US" sz="1600" dirty="0">
                <a:solidFill>
                  <a:srgbClr val="438149"/>
                </a:solidFill>
                <a:cs typeface="+mn-ea"/>
                <a:sym typeface="+mn-lt"/>
              </a:rPr>
              <a:t>明波影千柳，绀屋朝万荷。</a:t>
            </a:r>
          </a:p>
          <a:p>
            <a:pPr fontAlgn="base">
              <a:lnSpc>
                <a:spcPct val="150000"/>
              </a:lnSpc>
            </a:pPr>
            <a:r>
              <a:rPr lang="zh-CN" altLang="en-US" sz="1600" dirty="0">
                <a:solidFill>
                  <a:srgbClr val="438149"/>
                </a:solidFill>
                <a:cs typeface="+mn-ea"/>
                <a:sym typeface="+mn-lt"/>
              </a:rPr>
              <a:t>物新感节移，意定觉景多。</a:t>
            </a:r>
          </a:p>
          <a:p>
            <a:pPr fontAlgn="base">
              <a:lnSpc>
                <a:spcPct val="150000"/>
              </a:lnSpc>
            </a:pPr>
            <a:r>
              <a:rPr lang="zh-CN" altLang="en-US" sz="1600" dirty="0">
                <a:solidFill>
                  <a:srgbClr val="438149"/>
                </a:solidFill>
                <a:cs typeface="+mn-ea"/>
                <a:sym typeface="+mn-lt"/>
              </a:rPr>
              <a:t>游鱼聚亭影，镜面散微涡。</a:t>
            </a:r>
          </a:p>
          <a:p>
            <a:pPr fontAlgn="base">
              <a:lnSpc>
                <a:spcPct val="150000"/>
              </a:lnSpc>
            </a:pPr>
            <a:r>
              <a:rPr lang="zh-CN" altLang="en-US" sz="1600" dirty="0">
                <a:solidFill>
                  <a:srgbClr val="438149"/>
                </a:solidFill>
                <a:cs typeface="+mn-ea"/>
                <a:sym typeface="+mn-lt"/>
              </a:rPr>
              <a:t>江湖岂在远，所欠雨一蓑。</a:t>
            </a:r>
          </a:p>
          <a:p>
            <a:pPr fontAlgn="base">
              <a:lnSpc>
                <a:spcPct val="150000"/>
              </a:lnSpc>
            </a:pPr>
            <a:r>
              <a:rPr lang="zh-CN" altLang="en-US" sz="1600" dirty="0">
                <a:solidFill>
                  <a:srgbClr val="438149"/>
                </a:solidFill>
                <a:cs typeface="+mn-ea"/>
                <a:sym typeface="+mn-lt"/>
              </a:rPr>
              <a:t>忽看带箭禽，三叹</a:t>
            </a:r>
            <a:r>
              <a:rPr lang="zh-CN" altLang="en-US" sz="1600" dirty="0" smtClean="0">
                <a:solidFill>
                  <a:srgbClr val="438149"/>
                </a:solidFill>
                <a:cs typeface="+mn-ea"/>
                <a:sym typeface="+mn-lt"/>
              </a:rPr>
              <a:t>无奈何。</a:t>
            </a:r>
            <a:endParaRPr lang="zh-CN" altLang="en-US" sz="1600" b="0" i="0" dirty="0">
              <a:solidFill>
                <a:srgbClr val="438149"/>
              </a:solidFill>
              <a:effectLst/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80314">
            <a:off x="1386667" y="3089634"/>
            <a:ext cx="2789195" cy="278919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587" y="2895587"/>
            <a:ext cx="3962413" cy="396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3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sh dir="u"/>
      </p:transition>
    </mc:Choice>
    <mc:Fallback xmlns="">
      <p:transition spd="slow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3981 L 3.75E-6 0.14815 " pathEditMode="relative" rAng="0" ptsTypes="AA">
                                      <p:cBhvr>
                                        <p:cTn id="52" dur="75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75E-6 -0.03981 L 3.75E-6 -3.33333E-6 " pathEditMode="relative" rAng="0" ptsTypes="AA">
                                      <p:cBhvr>
                                        <p:cTn id="5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8" grpId="2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7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344" y="5257800"/>
            <a:ext cx="12220688" cy="1600200"/>
          </a:xfrm>
          <a:prstGeom prst="rect">
            <a:avLst/>
          </a:prstGeom>
        </p:spPr>
      </p:pic>
      <p:pic>
        <p:nvPicPr>
          <p:cNvPr id="13" name="图片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344" y="0"/>
            <a:ext cx="2792514" cy="2303824"/>
          </a:xfrm>
          <a:prstGeom prst="rect">
            <a:avLst/>
          </a:prstGeom>
        </p:spPr>
      </p:pic>
      <p:pic>
        <p:nvPicPr>
          <p:cNvPr id="14" name="图片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504" y="304376"/>
            <a:ext cx="1996164" cy="19994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80314">
            <a:off x="1601949" y="3757971"/>
            <a:ext cx="2789195" cy="2789195"/>
          </a:xfrm>
          <a:prstGeom prst="rect">
            <a:avLst/>
          </a:prstGeom>
        </p:spPr>
      </p:pic>
      <p:pic>
        <p:nvPicPr>
          <p:cNvPr id="19" name="图片 18" descr="图片包含 棘皮动物, 无脊椎动物, 海胆&#10;&#10;描述已自动生成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1" y="2820103"/>
            <a:ext cx="1885026" cy="185073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4344" y="4824985"/>
            <a:ext cx="2274944" cy="2033015"/>
          </a:xfrm>
          <a:prstGeom prst="rect">
            <a:avLst/>
          </a:prstGeom>
        </p:spPr>
      </p:pic>
      <p:pic>
        <p:nvPicPr>
          <p:cNvPr id="23" name="图片 22" descr="f51ab87f1d35953811188826564332d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041" y="458104"/>
            <a:ext cx="5687866" cy="523292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976" y="2932923"/>
            <a:ext cx="1834024" cy="250860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19017" y="1578419"/>
            <a:ext cx="923330" cy="33528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夏至的由来 </a:t>
            </a:r>
          </a:p>
        </p:txBody>
      </p:sp>
      <p:sp>
        <p:nvSpPr>
          <p:cNvPr id="25" name="文本框 24"/>
          <p:cNvSpPr txBox="1"/>
          <p:nvPr/>
        </p:nvSpPr>
        <p:spPr>
          <a:xfrm rot="10800000" flipV="1">
            <a:off x="4565941" y="1263491"/>
            <a:ext cx="861774" cy="2349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印品溜溜圆" panose="02000000000000000000" pitchFamily="2" charset="-122"/>
                <a:ea typeface="印品溜溜圆" panose="02000000000000000000" pitchFamily="2" charset="-122"/>
              </a:defRPr>
            </a:lvl1pPr>
          </a:lstStyle>
          <a:p>
            <a:r>
              <a:rPr lang="zh-CN" altLang="en-US" sz="4400" dirty="0">
                <a:solidFill>
                  <a:srgbClr val="1D6D4B"/>
                </a:solidFill>
                <a:latin typeface="+mn-lt"/>
                <a:ea typeface="+mn-ea"/>
                <a:cs typeface="+mn-ea"/>
                <a:sym typeface="+mn-lt"/>
              </a:rPr>
              <a:t>第一部分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305" y="2608200"/>
            <a:ext cx="4249800" cy="4249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0718" y="2068497"/>
            <a:ext cx="14825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0F9F4"/>
                </a:solidFill>
              </a:rPr>
              <a:t>https://www.ypppt.com/</a:t>
            </a:r>
            <a:endParaRPr lang="zh-CN" altLang="en-US" sz="800" dirty="0">
              <a:solidFill>
                <a:srgbClr val="F0F9F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sh dir="u"/>
      </p:transition>
    </mc:Choice>
    <mc:Fallback xmlns="">
      <p:transition spd="slow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3981 L 3.75E-6 0.14815 " pathEditMode="relative" rAng="0" ptsTypes="AA">
                                      <p:cBhvr>
                                        <p:cTn id="49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75E-6 -0.03981 L 3.75E-6 -3.33333E-6 " pathEditMode="relative" rAng="0" ptsTypes="AA">
                                      <p:cBhvr>
                                        <p:cTn id="5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1028700" y="1879600"/>
            <a:ext cx="9867900" cy="3746500"/>
          </a:xfrm>
          <a:prstGeom prst="roundRect">
            <a:avLst>
              <a:gd name="adj" fmla="val 12057"/>
            </a:avLst>
          </a:prstGeom>
          <a:solidFill>
            <a:schemeClr val="bg1">
              <a:alpha val="46000"/>
            </a:schemeClr>
          </a:solidFill>
          <a:ln w="19050">
            <a:solidFill>
              <a:srgbClr val="438149"/>
            </a:solidFill>
            <a:prstDash val="dash"/>
          </a:ln>
          <a:effectLst>
            <a:outerShdw blurRad="50800" dist="50800" dir="21540000" sx="34000" sy="34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38898" y="2330127"/>
            <a:ext cx="677108" cy="2569190"/>
          </a:xfrm>
          <a:prstGeom prst="rect">
            <a:avLst/>
          </a:prstGeom>
          <a:solidFill>
            <a:srgbClr val="2CA7E0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夏至的由来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763252" y="2330127"/>
            <a:ext cx="4755148" cy="27209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夏至是二十四节气中最早被确定的一个节气。公元前七世纪，先人采用土圭测日影，就确定了夏至。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中国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古代将夏至分为三候：“一候鹿角解；二候蝉始鸣；三候半夏生。可见夏至一到阴凉就不远了。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89475" y="721007"/>
            <a:ext cx="246527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D6D4B"/>
                </a:solidFill>
                <a:cs typeface="+mn-ea"/>
                <a:sym typeface="+mn-lt"/>
              </a:rPr>
              <a:t>夏至的由来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300" y="2038350"/>
            <a:ext cx="21336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1" name="组合 10"/>
          <p:cNvGrpSpPr/>
          <p:nvPr/>
        </p:nvGrpSpPr>
        <p:grpSpPr>
          <a:xfrm>
            <a:off x="1587500" y="572089"/>
            <a:ext cx="1582880" cy="881399"/>
            <a:chOff x="5260957" y="1164367"/>
            <a:chExt cx="1333654" cy="742622"/>
          </a:xfrm>
        </p:grpSpPr>
        <p:pic>
          <p:nvPicPr>
            <p:cNvPr id="12" name="图片 11" descr="图片包含 棘皮动物, 无脊椎动物, 海胆&#10;&#10;描述已自动生成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765"/>
            <a:stretch>
              <a:fillRect/>
            </a:stretch>
          </p:blipFill>
          <p:spPr>
            <a:xfrm>
              <a:off x="5260957" y="1164367"/>
              <a:ext cx="1333654" cy="74262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5871471" y="1241393"/>
              <a:ext cx="497822" cy="44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sh dir="u"/>
      </p:transition>
    </mc:Choice>
    <mc:Fallback xmlns="">
      <p:transition spd="slow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>
            <a:off x="1028700" y="1879600"/>
            <a:ext cx="9867900" cy="3746500"/>
          </a:xfrm>
          <a:prstGeom prst="roundRect">
            <a:avLst>
              <a:gd name="adj" fmla="val 12057"/>
            </a:avLst>
          </a:prstGeom>
          <a:solidFill>
            <a:schemeClr val="bg1">
              <a:alpha val="46000"/>
            </a:schemeClr>
          </a:solidFill>
          <a:ln w="19050">
            <a:solidFill>
              <a:srgbClr val="438149"/>
            </a:solidFill>
            <a:prstDash val="dash"/>
          </a:ln>
          <a:effectLst>
            <a:outerShdw blurRad="50800" dist="50800" dir="21540000" sx="34000" sy="34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5311156" y="3149146"/>
            <a:ext cx="4865370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indent="252095">
              <a:lnSpc>
                <a:spcPct val="150000"/>
              </a:lnSpc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中国民间把夏至后的15天分成3“时”，一般头时3天，中时5天，末时7天。这期间我国大部分地区气温较高，日照充足，作物生长很快，生理和生态需水均较多。此时的降水对农业产量影响很大，有“夏至雨点值千金”之说。</a:t>
            </a:r>
          </a:p>
        </p:txBody>
      </p:sp>
      <p:pic>
        <p:nvPicPr>
          <p:cNvPr id="2" name="图片 1" descr="fb16cb8467fbc388bb7f0cd5bb8de3cb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976" y="2239297"/>
            <a:ext cx="3027106" cy="302710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116475" y="990393"/>
            <a:ext cx="246527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D6D4B"/>
                </a:solidFill>
                <a:cs typeface="+mn-ea"/>
                <a:sym typeface="+mn-lt"/>
              </a:rPr>
              <a:t>夏至的由来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11156" y="2447546"/>
            <a:ext cx="3442702" cy="584775"/>
          </a:xfrm>
          <a:prstGeom prst="rect">
            <a:avLst/>
          </a:prstGeom>
          <a:solidFill>
            <a:srgbClr val="2CA7E0"/>
          </a:solidFill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夏至的由来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714500" y="841475"/>
            <a:ext cx="1582880" cy="881399"/>
            <a:chOff x="5260957" y="1164367"/>
            <a:chExt cx="1333654" cy="742622"/>
          </a:xfrm>
        </p:grpSpPr>
        <p:pic>
          <p:nvPicPr>
            <p:cNvPr id="15" name="图片 14" descr="图片包含 棘皮动物, 无脊椎动物, 海胆&#10;&#10;描述已自动生成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765"/>
            <a:stretch>
              <a:fillRect/>
            </a:stretch>
          </p:blipFill>
          <p:spPr>
            <a:xfrm>
              <a:off x="5260957" y="1164367"/>
              <a:ext cx="1333654" cy="742622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5871471" y="1241393"/>
              <a:ext cx="497822" cy="44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sh dir="u"/>
      </p:transition>
    </mc:Choice>
    <mc:Fallback xmlns="">
      <p:transition spd="slow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8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>
            <a:off x="1028700" y="1879600"/>
            <a:ext cx="9867900" cy="3746500"/>
          </a:xfrm>
          <a:prstGeom prst="roundRect">
            <a:avLst>
              <a:gd name="adj" fmla="val 12057"/>
            </a:avLst>
          </a:prstGeom>
          <a:solidFill>
            <a:schemeClr val="bg1">
              <a:alpha val="46000"/>
            </a:schemeClr>
          </a:solidFill>
          <a:ln w="19050">
            <a:solidFill>
              <a:srgbClr val="438149"/>
            </a:solidFill>
            <a:prstDash val="dash"/>
          </a:ln>
          <a:effectLst>
            <a:outerShdw blurRad="50800" dist="50800" dir="21540000" sx="34000" sy="34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68760" y="2468255"/>
            <a:ext cx="4182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夏至节气一般在公历6月21日或22日。夏至为者，至有三义；一以阴阳气之至极，二以明阳气之始至，三以明日行之北至。故为至。《月令七十二候集解》关于夏至说：五月中，夏，假也，至，极也，万物于此皆假大而至极也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574800" y="703872"/>
            <a:ext cx="1582880" cy="881399"/>
            <a:chOff x="5260957" y="1164367"/>
            <a:chExt cx="1333654" cy="742622"/>
          </a:xfrm>
        </p:grpSpPr>
        <p:pic>
          <p:nvPicPr>
            <p:cNvPr id="8" name="图片 7" descr="图片包含 棘皮动物, 无脊椎动物, 海胆&#10;&#10;描述已自动生成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765"/>
            <a:stretch>
              <a:fillRect/>
            </a:stretch>
          </p:blipFill>
          <p:spPr>
            <a:xfrm>
              <a:off x="5260957" y="1164367"/>
              <a:ext cx="1333654" cy="74262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5871471" y="1241393"/>
              <a:ext cx="497822" cy="44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壹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753304" y="2468255"/>
            <a:ext cx="677108" cy="2569190"/>
          </a:xfrm>
          <a:prstGeom prst="rect">
            <a:avLst/>
          </a:prstGeom>
          <a:solidFill>
            <a:srgbClr val="2CA7E0"/>
          </a:solidFill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夏至的由来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976775" y="852790"/>
            <a:ext cx="246527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D6D4B"/>
                </a:solidFill>
                <a:cs typeface="+mn-ea"/>
                <a:sym typeface="+mn-lt"/>
              </a:rPr>
              <a:t>夏至的由来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984" y="2341255"/>
            <a:ext cx="2942004" cy="2907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sh dir="u"/>
      </p:transition>
    </mc:Choice>
    <mc:Fallback xmlns="">
      <p:transition spd="slow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344" y="5257800"/>
            <a:ext cx="12220688" cy="1600200"/>
          </a:xfrm>
          <a:prstGeom prst="rect">
            <a:avLst/>
          </a:prstGeom>
        </p:spPr>
      </p:pic>
      <p:pic>
        <p:nvPicPr>
          <p:cNvPr id="13" name="图片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344" y="0"/>
            <a:ext cx="2792514" cy="2303824"/>
          </a:xfrm>
          <a:prstGeom prst="rect">
            <a:avLst/>
          </a:prstGeom>
        </p:spPr>
      </p:pic>
      <p:pic>
        <p:nvPicPr>
          <p:cNvPr id="14" name="图片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504" y="304376"/>
            <a:ext cx="1996164" cy="19994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80314">
            <a:off x="1601949" y="3757971"/>
            <a:ext cx="2789195" cy="2789195"/>
          </a:xfrm>
          <a:prstGeom prst="rect">
            <a:avLst/>
          </a:prstGeom>
        </p:spPr>
      </p:pic>
      <p:pic>
        <p:nvPicPr>
          <p:cNvPr id="19" name="图片 18" descr="图片包含 棘皮动物, 无脊椎动物, 海胆&#10;&#10;描述已自动生成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1" y="2820103"/>
            <a:ext cx="1885026" cy="185073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4344" y="4824985"/>
            <a:ext cx="2274944" cy="2033015"/>
          </a:xfrm>
          <a:prstGeom prst="rect">
            <a:avLst/>
          </a:prstGeom>
        </p:spPr>
      </p:pic>
      <p:pic>
        <p:nvPicPr>
          <p:cNvPr id="23" name="图片 22" descr="f51ab87f1d35953811188826564332d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041" y="458104"/>
            <a:ext cx="5687866" cy="523292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976" y="2932923"/>
            <a:ext cx="1834024" cy="250860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19017" y="1578419"/>
            <a:ext cx="923330" cy="33528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夏至的特点 </a:t>
            </a:r>
          </a:p>
        </p:txBody>
      </p:sp>
      <p:sp>
        <p:nvSpPr>
          <p:cNvPr id="25" name="文本框 24"/>
          <p:cNvSpPr txBox="1"/>
          <p:nvPr/>
        </p:nvSpPr>
        <p:spPr>
          <a:xfrm rot="10800000" flipV="1">
            <a:off x="4565941" y="1263490"/>
            <a:ext cx="861774" cy="23493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印品溜溜圆" panose="02000000000000000000" pitchFamily="2" charset="-122"/>
                <a:ea typeface="印品溜溜圆" panose="02000000000000000000" pitchFamily="2" charset="-122"/>
              </a:defRPr>
            </a:lvl1pPr>
          </a:lstStyle>
          <a:p>
            <a:r>
              <a:rPr lang="zh-CN" altLang="en-US" sz="4400" dirty="0" smtClean="0">
                <a:solidFill>
                  <a:srgbClr val="1D6D4B"/>
                </a:solidFill>
                <a:latin typeface="+mn-lt"/>
                <a:ea typeface="+mn-ea"/>
                <a:cs typeface="+mn-ea"/>
                <a:sym typeface="+mn-lt"/>
              </a:rPr>
              <a:t>第二部分</a:t>
            </a:r>
            <a:endParaRPr lang="zh-CN" altLang="en-US" sz="4400" dirty="0">
              <a:solidFill>
                <a:srgbClr val="1D6D4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3305" y="2608200"/>
            <a:ext cx="4249800" cy="42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9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sh dir="u"/>
      </p:transition>
    </mc:Choice>
    <mc:Fallback xmlns="">
      <p:transition spd="slow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3981 L 3.75E-6 0.14815 " pathEditMode="relative" rAng="0" ptsTypes="AA">
                                      <p:cBhvr>
                                        <p:cTn id="49" dur="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75E-6 -0.03981 L 3.75E-6 -3.33333E-6 " pathEditMode="relative" rAng="0" ptsTypes="AA">
                                      <p:cBhvr>
                                        <p:cTn id="5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1028700" y="1879600"/>
            <a:ext cx="9867900" cy="3746500"/>
          </a:xfrm>
          <a:prstGeom prst="roundRect">
            <a:avLst>
              <a:gd name="adj" fmla="val 12057"/>
            </a:avLst>
          </a:prstGeom>
          <a:solidFill>
            <a:schemeClr val="bg1">
              <a:alpha val="46000"/>
            </a:schemeClr>
          </a:solidFill>
          <a:ln w="19050">
            <a:solidFill>
              <a:srgbClr val="438149"/>
            </a:solidFill>
            <a:prstDash val="dash"/>
          </a:ln>
          <a:effectLst>
            <a:outerShdw blurRad="50800" dist="50800" dir="21540000" sx="34000" sy="34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87504" y="2598688"/>
            <a:ext cx="4569296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夏至是北半球一年中白昼最长、黑夜最短的一天。夏至日那天，整个地球上除南极点和南极圈内的极夜地区外，所有地点的日出方向都是从东北方开始的，在西北方落下。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485900" y="649745"/>
            <a:ext cx="1582880" cy="881399"/>
            <a:chOff x="5260957" y="1164367"/>
            <a:chExt cx="1333654" cy="742622"/>
          </a:xfrm>
        </p:grpSpPr>
        <p:pic>
          <p:nvPicPr>
            <p:cNvPr id="10" name="图片 9" descr="图片包含 棘皮动物, 无脊椎动物, 海胆&#10;&#10;描述已自动生成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765"/>
            <a:stretch>
              <a:fillRect/>
            </a:stretch>
          </p:blipFill>
          <p:spPr>
            <a:xfrm>
              <a:off x="5260957" y="1164367"/>
              <a:ext cx="1333654" cy="742622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871471" y="1241393"/>
              <a:ext cx="497822" cy="44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887875" y="798663"/>
            <a:ext cx="246527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D6D4B"/>
                </a:solidFill>
                <a:cs typeface="+mn-ea"/>
                <a:sym typeface="+mn-lt"/>
              </a:rPr>
              <a:t>夏至</a:t>
            </a:r>
            <a:r>
              <a:rPr lang="zh-CN" altLang="en-US" sz="3200" b="1" dirty="0" smtClean="0">
                <a:solidFill>
                  <a:srgbClr val="1D6D4B"/>
                </a:solidFill>
                <a:cs typeface="+mn-ea"/>
                <a:sym typeface="+mn-lt"/>
              </a:rPr>
              <a:t>的特点</a:t>
            </a:r>
            <a:endParaRPr lang="zh-CN" altLang="en-US" sz="3200" b="1" dirty="0">
              <a:solidFill>
                <a:srgbClr val="1D6D4B"/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860" y="1708528"/>
            <a:ext cx="4088644" cy="4088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sh dir="u"/>
      </p:transition>
    </mc:Choice>
    <mc:Fallback xmlns="">
      <p:transition spd="slow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3981 L 3.125E-6 0.14815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25E-6 -0.03981 L 3.125E-6 -2.22222E-6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5" grpId="1"/>
      <p:bldP spid="5" grpId="2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1028700" y="1879600"/>
            <a:ext cx="9867900" cy="3746500"/>
          </a:xfrm>
          <a:prstGeom prst="roundRect">
            <a:avLst>
              <a:gd name="adj" fmla="val 12057"/>
            </a:avLst>
          </a:prstGeom>
          <a:solidFill>
            <a:schemeClr val="bg1">
              <a:alpha val="46000"/>
            </a:schemeClr>
          </a:solidFill>
          <a:ln w="19050">
            <a:solidFill>
              <a:srgbClr val="438149"/>
            </a:solidFill>
            <a:prstDash val="dash"/>
          </a:ln>
          <a:effectLst>
            <a:outerShdw blurRad="50800" dist="50800" dir="21540000" sx="34000" sy="34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1789113" y="2644853"/>
            <a:ext cx="4408487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天文专家称，夏至是太阳的转折点，这天过后它将走“回头路”。夏至过后，太阳直射点逐渐向南移动，北半球白昼开始逐渐变短。对于北回归线及其以北的地区，夏至日过后，正午太阳高度也开始逐日降低。民间有“吃过夏至面，一天短一线”的说法，我国唐代诗人韦应物的《夏至避暑北池》也曾写到“昼晷已云极，宵漏自此长”。</a:t>
            </a:r>
          </a:p>
        </p:txBody>
      </p:sp>
      <p:pic>
        <p:nvPicPr>
          <p:cNvPr id="3" name="图片 2" descr="a71ea8d3fd1f41344a43e700251f95cad1c85e5c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013" y="2717720"/>
            <a:ext cx="3175698" cy="2143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" name="组合 5"/>
          <p:cNvGrpSpPr/>
          <p:nvPr/>
        </p:nvGrpSpPr>
        <p:grpSpPr>
          <a:xfrm>
            <a:off x="1461135" y="649745"/>
            <a:ext cx="1582880" cy="881399"/>
            <a:chOff x="5260957" y="1164367"/>
            <a:chExt cx="1333654" cy="742622"/>
          </a:xfrm>
        </p:grpSpPr>
        <p:pic>
          <p:nvPicPr>
            <p:cNvPr id="8" name="图片 7" descr="图片包含 棘皮动物, 无脊椎动物, 海胆&#10;&#10;描述已自动生成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765"/>
            <a:stretch>
              <a:fillRect/>
            </a:stretch>
          </p:blipFill>
          <p:spPr>
            <a:xfrm>
              <a:off x="5260957" y="1164367"/>
              <a:ext cx="1333654" cy="742622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5871471" y="1241393"/>
              <a:ext cx="497822" cy="440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863110" y="798663"/>
            <a:ext cx="246527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D6D4B"/>
                </a:solidFill>
                <a:cs typeface="+mn-ea"/>
                <a:sym typeface="+mn-lt"/>
              </a:rPr>
              <a:t>夏至</a:t>
            </a:r>
            <a:r>
              <a:rPr lang="zh-CN" altLang="en-US" sz="3200" b="1" dirty="0" smtClean="0">
                <a:solidFill>
                  <a:srgbClr val="1D6D4B"/>
                </a:solidFill>
                <a:cs typeface="+mn-ea"/>
                <a:sym typeface="+mn-lt"/>
              </a:rPr>
              <a:t>的特点</a:t>
            </a:r>
            <a:endParaRPr lang="zh-CN" altLang="en-US" sz="3200" b="1" dirty="0">
              <a:solidFill>
                <a:srgbClr val="1D6D4B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push dir="u"/>
      </p:transition>
    </mc:Choice>
    <mc:Fallback xmlns="">
      <p:transition spd="slow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0zhlcbed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1459</Words>
  <Application>Microsoft Office PowerPoint</Application>
  <PresentationFormat>宽屏</PresentationFormat>
  <Paragraphs>143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Meiryo</vt:lpstr>
      <vt:lpstr>华文细黑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51</cp:revision>
  <dcterms:created xsi:type="dcterms:W3CDTF">2017-08-18T03:02:00Z</dcterms:created>
  <dcterms:modified xsi:type="dcterms:W3CDTF">2023-05-26T07:35:31Z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