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  <p:sldMasterId id="2147483665" r:id="rId3"/>
  </p:sldMasterIdLst>
  <p:notesMasterIdLst>
    <p:notesMasterId r:id="rId26"/>
  </p:notesMasterIdLst>
  <p:sldIdLst>
    <p:sldId id="256" r:id="rId4"/>
    <p:sldId id="257" r:id="rId5"/>
    <p:sldId id="258" r:id="rId6"/>
    <p:sldId id="261" r:id="rId7"/>
    <p:sldId id="262" r:id="rId8"/>
    <p:sldId id="264" r:id="rId9"/>
    <p:sldId id="263" r:id="rId10"/>
    <p:sldId id="265" r:id="rId11"/>
    <p:sldId id="260" r:id="rId12"/>
    <p:sldId id="268" r:id="rId13"/>
    <p:sldId id="267" r:id="rId14"/>
    <p:sldId id="259" r:id="rId15"/>
    <p:sldId id="266" r:id="rId16"/>
    <p:sldId id="269" r:id="rId17"/>
    <p:sldId id="271" r:id="rId18"/>
    <p:sldId id="272" r:id="rId19"/>
    <p:sldId id="270" r:id="rId20"/>
    <p:sldId id="273" r:id="rId21"/>
    <p:sldId id="274" r:id="rId22"/>
    <p:sldId id="275" r:id="rId23"/>
    <p:sldId id="277" r:id="rId24"/>
    <p:sldId id="27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6F9"/>
    <a:srgbClr val="1B448E"/>
    <a:srgbClr val="2A3C90"/>
    <a:srgbClr val="345494"/>
    <a:srgbClr val="0E3A7B"/>
    <a:srgbClr val="22435F"/>
    <a:srgbClr val="365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5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554C0-9D5B-4076-A314-48195DB3BF26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F6BE7-0A76-43F2-825E-6F68E832D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99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F6BE7-0A76-43F2-825E-6F68E832D05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1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024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11E3089-7799-4079-90C5-74DC3394A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9FF5A61E-B3EF-4A5C-B338-1C4AB9EC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A091A16-B359-4E99-A7C1-A5A71CBA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0A99-8D29-4F7A-9FEB-48AA9B4A47F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1F5A41-BC12-4442-8B33-BA9B28B3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24D6B81-D160-4648-8F6E-FFC2C26B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958-5D17-4309-B334-924E2B500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4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50E3F40-1776-4AD3-86DE-A90EBEFC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3D6E74EF-33F8-4A67-B54B-8514115C0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37A5F2F-665B-456D-BC1B-26B8ED4C4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610686E-0560-4E3D-B3F0-59D3546DD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0A99-8D29-4F7A-9FEB-48AA9B4A47F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786989D-1CAB-48C0-8822-3FD75AAA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3EB8F7F-C00F-4DED-8539-07F66399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958-5D17-4309-B334-924E2B500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60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E5ECA5A-4422-41AB-89D5-7DC8CFD3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044594B-C198-4110-A21A-C01AE413D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0F1089E-32B5-448B-A4E3-4D32F3E4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0A99-8D29-4F7A-9FEB-48AA9B4A47F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36B0DF8-4692-4738-A769-226A8682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9455D9D-26C0-42D6-B6E1-3A86615D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958-5D17-4309-B334-924E2B500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8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4FA48D8-413F-4802-9F03-412E14F1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7F8BF11-1ECB-4068-AA95-AE54E3BE7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886C3AE-0846-4276-B149-64E07D8B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0A99-8D29-4F7A-9FEB-48AA9B4A47F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53DEA12-EE21-47A4-91A7-4A60492C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5FBAEEF-CDBC-4376-9C98-93D72657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958-5D17-4309-B334-924E2B500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2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0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5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47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13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52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72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0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C73BA29-B69D-470C-B321-09609864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08D7005-3E4A-4F1C-A9A3-DE8321127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F3F7595-C939-4B79-A934-EE700B47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0A99-8D29-4F7A-9FEB-48AA9B4A47F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18D1C7-D102-4F74-9B87-95FE5F02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F0135E6-1B43-4611-B3D0-0F98A7A0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958-5D17-4309-B334-924E2B500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02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3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55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96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65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7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2DD4F16-04E8-4C10-8553-590420B9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79AD5AC-8507-4673-9B47-29F5E6847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E8C9D8B-98D9-4821-96E5-941F5E16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0A99-8D29-4F7A-9FEB-48AA9B4A47F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D414EE8-8662-4817-A28F-33F2E365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20BE4F1-76F3-46C5-8842-AE251AB1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958-5D17-4309-B334-924E2B500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28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9DE8A97-E86E-49B6-8DBA-D9A14D49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5C6FFBA-710A-4916-886A-EA00016AB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077AE40-F327-4BF9-BF0E-5E1655A47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19C01ED-987F-40A7-818A-8D8DE599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0A99-8D29-4F7A-9FEB-48AA9B4A47F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A2A8FA-D0EF-4FC8-A03C-47C29CA2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A64D7BE-AF78-4C0F-BEC9-50EE07BA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958-5D17-4309-B334-924E2B500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0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EFD69BE-74F3-4FFC-A7B0-48D2F568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24EBF03-A7D6-46CF-8B30-07FFB7741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F8C3127-3E84-44F7-B99A-18A0EB9C0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043D9690-8F25-4A83-BA7D-A061B3CF7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8400108-6797-409A-9DF7-6395180EC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31F36A60-A9F0-45B3-963E-F462796A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0A99-8D29-4F7A-9FEB-48AA9B4A47F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911465CE-A884-4E9D-B815-B6E697B7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2FABDAC-31C0-4F21-B54B-62172126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958-5D17-4309-B334-924E2B500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8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EFD69BE-74F3-4FFC-A7B0-48D2F568C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24EBF03-A7D6-46CF-8B30-07FFB7741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F8C3127-3E84-44F7-B99A-18A0EB9C0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043D9690-8F25-4A83-BA7D-A061B3CF7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8400108-6797-409A-9DF7-6395180EC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31F36A60-A9F0-45B3-963E-F462796A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0A99-8D29-4F7A-9FEB-48AA9B4A47F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911465CE-A884-4E9D-B815-B6E697B7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2FABDAC-31C0-4F21-B54B-62172126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958-5D17-4309-B334-924E2B50088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347863" y="622623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526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6E257A6-B9A4-46BA-9845-F988D6FB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D0591A7B-F728-4B33-A355-5B185DF3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0A99-8D29-4F7A-9FEB-48AA9B4A47F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B57891CB-BF40-47BB-BE3E-C3D08FFC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CB5A4DD3-98E8-4E99-B560-E63A0A6D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958-5D17-4309-B334-924E2B500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0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3449763-B1CB-491A-84E7-06BD27E3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0A99-8D29-4F7A-9FEB-48AA9B4A47F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BE6B7980-FAB1-406B-8894-D656998E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11168C2D-E064-4D05-8D55-4EC6DE6D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958-5D17-4309-B334-924E2B500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8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112070-3404-4ADF-90E0-ED274ACD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5CA3BC5-47B5-4756-83C1-A145E59B8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A76CC1-D590-4732-BC4E-AC9A4DE5E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AB9B059-1EE2-46B6-87C2-C7E6B3BB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0A99-8D29-4F7A-9FEB-48AA9B4A47F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78BECB3-4C3D-40F9-9FBF-0DCC91DD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540BCF6-F3B3-46FA-8974-2A11FC1A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2958-5D17-4309-B334-924E2B500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01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F370C3DD-2A49-4F48-B11A-C09B34EB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6F0240C-FF2F-4624-A2C0-4834E6AF8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B80DC7F-48BC-4E1A-B1C0-7E62BAE0E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20A99-8D29-4F7A-9FEB-48AA9B4A47F1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041605F-130C-4B7A-96D4-B640668CB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EB6DD53-8277-4E4A-95DF-621D2EDC2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2958-5D17-4309-B334-924E2B5008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83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76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4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DB503C0-5F7C-4A0C-9EF3-A7BFCB38C0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0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八边形 2">
            <a:extLst>
              <a:ext uri="{FF2B5EF4-FFF2-40B4-BE49-F238E27FC236}">
                <a16:creationId xmlns="" xmlns:a16="http://schemas.microsoft.com/office/drawing/2014/main" id="{3D1F4E37-328F-4868-A53D-9D25689F97A6}"/>
              </a:ext>
            </a:extLst>
          </p:cNvPr>
          <p:cNvSpPr/>
          <p:nvPr/>
        </p:nvSpPr>
        <p:spPr>
          <a:xfrm>
            <a:off x="322656" y="306030"/>
            <a:ext cx="11611897" cy="6319684"/>
          </a:xfrm>
          <a:prstGeom prst="octagon">
            <a:avLst>
              <a:gd name="adj" fmla="val 4531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5269766-D33A-4A0F-9830-EE2EEF351167}"/>
              </a:ext>
            </a:extLst>
          </p:cNvPr>
          <p:cNvSpPr txBox="1"/>
          <p:nvPr/>
        </p:nvSpPr>
        <p:spPr>
          <a:xfrm>
            <a:off x="782431" y="2432255"/>
            <a:ext cx="3282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pc="300" dirty="0">
                <a:cs typeface="+mn-ea"/>
                <a:sym typeface="+mn-lt"/>
              </a:rPr>
              <a:t>恰如左河水诗云：“日盛三伏暑气熏，坐闲烦静在蝇蚊。纵逢战鼓云中起，箭射荷塘若洒金。”如果大暑前后出现阴雨，则预示以后雨水多。农谚有“大暑有雨多雨，秋水足；大暑无雨少雨，吃水愁”的说法。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6457D52-E5C3-411B-A228-52DF052A6E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2948" y="1524000"/>
            <a:ext cx="4371052" cy="437105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05F37DE6-BEFB-4DAC-9C5E-4FB68EAF8D78}"/>
              </a:ext>
            </a:extLst>
          </p:cNvPr>
          <p:cNvSpPr txBox="1"/>
          <p:nvPr/>
        </p:nvSpPr>
        <p:spPr>
          <a:xfrm>
            <a:off x="8195957" y="2432254"/>
            <a:ext cx="3282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而在我国的华南西部地区虽然高温出现也最频繁，但雨水却最丰沛、雷暴最常见，是雷阵雨最多的季节。在夏天午后，闪电如果出现在东方，雨不会下到这里，若闪电在西方，则雨势很快就会到来，要想躲避都来不及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259E31E-32B6-475D-A83E-9119C0DBE67C}"/>
              </a:ext>
            </a:extLst>
          </p:cNvPr>
          <p:cNvSpPr txBox="1"/>
          <p:nvPr/>
        </p:nvSpPr>
        <p:spPr>
          <a:xfrm>
            <a:off x="5224616" y="1174282"/>
            <a:ext cx="193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cs typeface="+mn-ea"/>
                <a:sym typeface="+mn-lt"/>
              </a:rPr>
              <a:t>天气特点</a:t>
            </a:r>
          </a:p>
        </p:txBody>
      </p:sp>
    </p:spTree>
    <p:extLst>
      <p:ext uri="{BB962C8B-B14F-4D97-AF65-F5344CB8AC3E}">
        <p14:creationId xmlns:p14="http://schemas.microsoft.com/office/powerpoint/2010/main" val="994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八边形 2">
            <a:extLst>
              <a:ext uri="{FF2B5EF4-FFF2-40B4-BE49-F238E27FC236}">
                <a16:creationId xmlns="" xmlns:a16="http://schemas.microsoft.com/office/drawing/2014/main" id="{3D1F4E37-328F-4868-A53D-9D25689F97A6}"/>
              </a:ext>
            </a:extLst>
          </p:cNvPr>
          <p:cNvSpPr/>
          <p:nvPr/>
        </p:nvSpPr>
        <p:spPr>
          <a:xfrm>
            <a:off x="290051" y="269158"/>
            <a:ext cx="11611897" cy="6319684"/>
          </a:xfrm>
          <a:prstGeom prst="octagon">
            <a:avLst>
              <a:gd name="adj" fmla="val 4531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E40A773-0A6C-4C55-B752-CF972C8AA87C}"/>
              </a:ext>
            </a:extLst>
          </p:cNvPr>
          <p:cNvSpPr txBox="1"/>
          <p:nvPr/>
        </p:nvSpPr>
        <p:spPr>
          <a:xfrm>
            <a:off x="5486740" y="2771467"/>
            <a:ext cx="55355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大家都知道“热在三伏”。大暑一般处在三伏里的中伏阶段。这时在我国大部分地区都处在一年中最热的阶段，而且全国各地温差也不大。刚好与谚语：“冷在三九，热在中伏”相吻合。大暑相对小暑，顾名思义，更加炎热。古书中说“大者，乃炎热之极也。”暑热程度从小到大，大暑之后便是立秋，正好符合了物极必反规律，可见大暑的炎热程度了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DD1A458-9C22-40E9-9753-D095F9B100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836" y="1078175"/>
            <a:ext cx="5001904" cy="500190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ED64CBEA-7980-4D0A-B79D-A4F8FC447B73}"/>
              </a:ext>
            </a:extLst>
          </p:cNvPr>
          <p:cNvSpPr txBox="1"/>
          <p:nvPr/>
        </p:nvSpPr>
        <p:spPr>
          <a:xfrm>
            <a:off x="7191410" y="2028147"/>
            <a:ext cx="193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>
                <a:cs typeface="+mn-ea"/>
                <a:sym typeface="+mn-lt"/>
              </a:rPr>
              <a:t>天气特点</a:t>
            </a:r>
          </a:p>
        </p:txBody>
      </p:sp>
    </p:spTree>
    <p:extLst>
      <p:ext uri="{BB962C8B-B14F-4D97-AF65-F5344CB8AC3E}">
        <p14:creationId xmlns:p14="http://schemas.microsoft.com/office/powerpoint/2010/main" val="11022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八边形 2">
            <a:extLst>
              <a:ext uri="{FF2B5EF4-FFF2-40B4-BE49-F238E27FC236}">
                <a16:creationId xmlns="" xmlns:a16="http://schemas.microsoft.com/office/drawing/2014/main" id="{3D1F4E37-328F-4868-A53D-9D25689F97A6}"/>
              </a:ext>
            </a:extLst>
          </p:cNvPr>
          <p:cNvSpPr/>
          <p:nvPr/>
        </p:nvSpPr>
        <p:spPr>
          <a:xfrm>
            <a:off x="314631" y="317090"/>
            <a:ext cx="11611897" cy="6319684"/>
          </a:xfrm>
          <a:prstGeom prst="octagon">
            <a:avLst>
              <a:gd name="adj" fmla="val 4531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208CC46E-4259-4554-94E1-BD496E95AA2C}"/>
              </a:ext>
            </a:extLst>
          </p:cNvPr>
          <p:cNvSpPr txBox="1"/>
          <p:nvPr/>
        </p:nvSpPr>
        <p:spPr>
          <a:xfrm>
            <a:off x="2756716" y="1929253"/>
            <a:ext cx="8416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大暑节气时，我国除青藏高原及东北北部，大部分地区天气炎热，</a:t>
            </a:r>
            <a:r>
              <a:rPr lang="en-US" altLang="zh-CN" spc="300" dirty="0">
                <a:cs typeface="+mn-ea"/>
                <a:sym typeface="+mn-lt"/>
              </a:rPr>
              <a:t>35℃</a:t>
            </a:r>
            <a:r>
              <a:rPr lang="zh-CN" altLang="en-US" spc="300" dirty="0">
                <a:cs typeface="+mn-ea"/>
                <a:sym typeface="+mn-lt"/>
              </a:rPr>
              <a:t>的高温已是司空见惯，</a:t>
            </a:r>
            <a:r>
              <a:rPr lang="en-US" altLang="zh-CN" spc="300" dirty="0">
                <a:cs typeface="+mn-ea"/>
                <a:sym typeface="+mn-lt"/>
              </a:rPr>
              <a:t>40℃</a:t>
            </a:r>
            <a:r>
              <a:rPr lang="zh-CN" altLang="en-US" spc="300" dirty="0">
                <a:cs typeface="+mn-ea"/>
                <a:sym typeface="+mn-lt"/>
              </a:rPr>
              <a:t>的酷热也不鲜见。著名的三大火炉：南京、武汉、重庆在大暑前后也是炉火最旺。比“三大火炉”更热的地方还有很多，如安庆、九江等。每年最热的地方也不相同。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FBDFC24-15E7-4186-947C-F4D198F4E102}"/>
              </a:ext>
            </a:extLst>
          </p:cNvPr>
          <p:cNvSpPr txBox="1"/>
          <p:nvPr/>
        </p:nvSpPr>
        <p:spPr>
          <a:xfrm>
            <a:off x="5025508" y="1027388"/>
            <a:ext cx="193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cs typeface="+mn-ea"/>
                <a:sym typeface="+mn-lt"/>
              </a:rPr>
              <a:t>天气特点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09C74D5-859D-4686-91E1-9360CAA701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477" y="1954302"/>
            <a:ext cx="1627239" cy="122042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A3AF0758-55B8-4E7E-915C-F0DA9FADD470}"/>
              </a:ext>
            </a:extLst>
          </p:cNvPr>
          <p:cNvSpPr txBox="1"/>
          <p:nvPr/>
        </p:nvSpPr>
        <p:spPr>
          <a:xfrm>
            <a:off x="2859955" y="4116117"/>
            <a:ext cx="84164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每年最热的地方也不相同。</a:t>
            </a:r>
            <a:r>
              <a:rPr lang="en-US" altLang="zh-CN" spc="300" dirty="0">
                <a:cs typeface="+mn-ea"/>
                <a:sym typeface="+mn-lt"/>
              </a:rPr>
              <a:t>2003</a:t>
            </a:r>
            <a:r>
              <a:rPr lang="zh-CN" altLang="en-US" spc="300" dirty="0">
                <a:cs typeface="+mn-ea"/>
                <a:sym typeface="+mn-lt"/>
              </a:rPr>
              <a:t>年</a:t>
            </a:r>
            <a:r>
              <a:rPr lang="en-US" altLang="zh-CN" spc="300" dirty="0">
                <a:cs typeface="+mn-ea"/>
                <a:sym typeface="+mn-lt"/>
              </a:rPr>
              <a:t>6</a:t>
            </a:r>
            <a:r>
              <a:rPr lang="zh-CN" altLang="en-US" spc="300" dirty="0">
                <a:cs typeface="+mn-ea"/>
                <a:sym typeface="+mn-lt"/>
              </a:rPr>
              <a:t>～</a:t>
            </a:r>
            <a:r>
              <a:rPr lang="en-US" altLang="zh-CN" spc="300" dirty="0">
                <a:cs typeface="+mn-ea"/>
                <a:sym typeface="+mn-lt"/>
              </a:rPr>
              <a:t>8</a:t>
            </a:r>
            <a:r>
              <a:rPr lang="zh-CN" altLang="en-US" spc="300" dirty="0">
                <a:cs typeface="+mn-ea"/>
                <a:sym typeface="+mn-lt"/>
              </a:rPr>
              <a:t>月的最热城市是福州、杭州、长沙和南昌。当然最热的“火炉”，要属新疆的“火焰山”</a:t>
            </a:r>
            <a:r>
              <a:rPr lang="en-US" altLang="zh-CN" spc="300" dirty="0">
                <a:cs typeface="+mn-ea"/>
                <a:sym typeface="+mn-lt"/>
              </a:rPr>
              <a:t>——</a:t>
            </a:r>
            <a:r>
              <a:rPr lang="zh-CN" altLang="en-US" spc="300" dirty="0">
                <a:cs typeface="+mn-ea"/>
                <a:sym typeface="+mn-lt"/>
              </a:rPr>
              <a:t>吐鲁番。大暑前后，下午的气温常在</a:t>
            </a:r>
            <a:r>
              <a:rPr lang="en-US" altLang="zh-CN" spc="300" dirty="0">
                <a:cs typeface="+mn-ea"/>
                <a:sym typeface="+mn-lt"/>
              </a:rPr>
              <a:t>40℃</a:t>
            </a:r>
            <a:r>
              <a:rPr lang="zh-CN" altLang="en-US" spc="300" dirty="0">
                <a:cs typeface="+mn-ea"/>
                <a:sym typeface="+mn-lt"/>
              </a:rPr>
              <a:t>以上。旅居新疆的清代诗人肖雄在他的</a:t>
            </a:r>
            <a:r>
              <a:rPr lang="en-US" altLang="zh-CN" spc="300" dirty="0">
                <a:cs typeface="+mn-ea"/>
                <a:sym typeface="+mn-lt"/>
              </a:rPr>
              <a:t>《</a:t>
            </a:r>
            <a:r>
              <a:rPr lang="zh-CN" altLang="en-US" spc="300" dirty="0">
                <a:cs typeface="+mn-ea"/>
                <a:sym typeface="+mn-lt"/>
              </a:rPr>
              <a:t>西疆杂述</a:t>
            </a:r>
            <a:r>
              <a:rPr lang="en-US" altLang="zh-CN" spc="300" dirty="0">
                <a:cs typeface="+mn-ea"/>
                <a:sym typeface="+mn-lt"/>
              </a:rPr>
              <a:t>》</a:t>
            </a:r>
            <a:r>
              <a:rPr lang="zh-CN" altLang="en-US" spc="300" dirty="0">
                <a:cs typeface="+mn-ea"/>
                <a:sym typeface="+mn-lt"/>
              </a:rPr>
              <a:t>诗集中写到“试将面饼贴之砖壁，少顷烙熟，烈日可畏。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0D6DA9A6-1C74-474B-8BB9-1401754762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2716" y="4141166"/>
            <a:ext cx="1627239" cy="1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八边形 2">
            <a:extLst>
              <a:ext uri="{FF2B5EF4-FFF2-40B4-BE49-F238E27FC236}">
                <a16:creationId xmlns="" xmlns:a16="http://schemas.microsoft.com/office/drawing/2014/main" id="{3D1F4E37-328F-4868-A53D-9D25689F97A6}"/>
              </a:ext>
            </a:extLst>
          </p:cNvPr>
          <p:cNvSpPr/>
          <p:nvPr/>
        </p:nvSpPr>
        <p:spPr>
          <a:xfrm>
            <a:off x="314631" y="317090"/>
            <a:ext cx="11611897" cy="6319684"/>
          </a:xfrm>
          <a:prstGeom prst="octagon">
            <a:avLst>
              <a:gd name="adj" fmla="val 4531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D569AB1-2A64-4961-ADC4-5EAF04D74527}"/>
              </a:ext>
            </a:extLst>
          </p:cNvPr>
          <p:cNvSpPr txBox="1"/>
          <p:nvPr/>
        </p:nvSpPr>
        <p:spPr>
          <a:xfrm>
            <a:off x="1133079" y="1459148"/>
            <a:ext cx="4801314" cy="44254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spc="300" dirty="0">
                <a:cs typeface="+mn-ea"/>
                <a:sym typeface="+mn-lt"/>
              </a:rPr>
              <a:t>大暑期间的高温是正常的气候现象，此时，如果没有充足的光照，喜温的水稻、棉花等农作物生长就会受到影响。但连续出现长时间的高温天气，对水稻等作物成长十分不利。长江中下游地区有这样的农谚：“五天不雨一小旱，十天不雨一大旱，一月不雨地冒烟”。可见，高温少雨是伏旱形成的催生条件，伏旱区持续的大范围高温干旱的危害有时大于局地洪涝。除长江中下游地区需要防旱外，陕甘宁、西南地区东部、特别是四川东部、重庆等地也要防旱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3BE9E5F-545B-4EAB-B7D6-3A43439596A0}"/>
              </a:ext>
            </a:extLst>
          </p:cNvPr>
          <p:cNvSpPr txBox="1"/>
          <p:nvPr/>
        </p:nvSpPr>
        <p:spPr>
          <a:xfrm>
            <a:off x="6306871" y="2289338"/>
            <a:ext cx="677108" cy="22793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200" spc="300" dirty="0">
                <a:cs typeface="+mn-ea"/>
                <a:sym typeface="+mn-lt"/>
              </a:rPr>
              <a:t>天气特点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90E4EF1C-B0D7-4578-8900-42D085D6FC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4429" y="1233006"/>
            <a:ext cx="4651600" cy="46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D8FA32C-3F7E-473A-A763-399F66E4FC5D}"/>
              </a:ext>
            </a:extLst>
          </p:cNvPr>
          <p:cNvSpPr txBox="1"/>
          <p:nvPr/>
        </p:nvSpPr>
        <p:spPr>
          <a:xfrm>
            <a:off x="4653108" y="1782152"/>
            <a:ext cx="2593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节气民宿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B51E011C-5585-4E09-A09E-3120F38EA3A7}"/>
              </a:ext>
            </a:extLst>
          </p:cNvPr>
          <p:cNvSpPr/>
          <p:nvPr/>
        </p:nvSpPr>
        <p:spPr>
          <a:xfrm>
            <a:off x="4301609" y="1782152"/>
            <a:ext cx="101271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72429CCB-F4AE-438D-9040-AAE071FAD350}"/>
              </a:ext>
            </a:extLst>
          </p:cNvPr>
          <p:cNvSpPr txBox="1"/>
          <p:nvPr/>
        </p:nvSpPr>
        <p:spPr>
          <a:xfrm>
            <a:off x="2389225" y="2059151"/>
            <a:ext cx="2593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7D4BF05-BF65-4A84-812F-05E3B4EE8D5B}"/>
              </a:ext>
            </a:extLst>
          </p:cNvPr>
          <p:cNvSpPr txBox="1"/>
          <p:nvPr/>
        </p:nvSpPr>
        <p:spPr>
          <a:xfrm>
            <a:off x="1202083" y="4366553"/>
            <a:ext cx="690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大暑是农历二十四节气之一，太阳位于黄经</a:t>
            </a:r>
            <a:r>
              <a:rPr lang="en-US" altLang="zh-CN" sz="1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120°</a:t>
            </a:r>
            <a:r>
              <a:rPr lang="zh-CN" altLang="en-US" sz="1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。大暑期间，中国民间有饮伏茶，晒伏姜，烧伏香，喝羊肉汤等习俗。</a:t>
            </a:r>
          </a:p>
        </p:txBody>
      </p:sp>
    </p:spTree>
    <p:extLst>
      <p:ext uri="{BB962C8B-B14F-4D97-AF65-F5344CB8AC3E}">
        <p14:creationId xmlns:p14="http://schemas.microsoft.com/office/powerpoint/2010/main" val="368780970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八边形 2">
            <a:extLst>
              <a:ext uri="{FF2B5EF4-FFF2-40B4-BE49-F238E27FC236}">
                <a16:creationId xmlns="" xmlns:a16="http://schemas.microsoft.com/office/drawing/2014/main" id="{3D1F4E37-328F-4868-A53D-9D25689F97A6}"/>
              </a:ext>
            </a:extLst>
          </p:cNvPr>
          <p:cNvSpPr/>
          <p:nvPr/>
        </p:nvSpPr>
        <p:spPr>
          <a:xfrm>
            <a:off x="314631" y="317090"/>
            <a:ext cx="11611897" cy="6319684"/>
          </a:xfrm>
          <a:prstGeom prst="octagon">
            <a:avLst>
              <a:gd name="adj" fmla="val 4531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052E34FB-FF72-4948-A9CA-6467A3851D71}"/>
              </a:ext>
            </a:extLst>
          </p:cNvPr>
          <p:cNvSpPr txBox="1"/>
          <p:nvPr/>
        </p:nvSpPr>
        <p:spPr>
          <a:xfrm>
            <a:off x="1216160" y="2995466"/>
            <a:ext cx="258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cs typeface="+mn-ea"/>
                <a:sym typeface="+mn-lt"/>
              </a:rPr>
              <a:t>山东不少地区有在大暑到来这一天“喝暑羊”（即喝羊肉汤）的习俗。在枣庄市，不少市民大暑这天到当地的羊肉汤馆“喝暑羊”。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CDF15DDE-19D3-4CE6-B8B2-E42E70C1C93D}"/>
              </a:ext>
            </a:extLst>
          </p:cNvPr>
          <p:cNvSpPr txBox="1"/>
          <p:nvPr/>
        </p:nvSpPr>
        <p:spPr>
          <a:xfrm>
            <a:off x="1817303" y="2155156"/>
            <a:ext cx="1379915" cy="461665"/>
          </a:xfrm>
          <a:prstGeom prst="rect">
            <a:avLst/>
          </a:prstGeom>
          <a:solidFill>
            <a:srgbClr val="2A3C9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喝暑羊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21AD0320-B515-4A96-9D06-7AFF9CED3D82}"/>
              </a:ext>
            </a:extLst>
          </p:cNvPr>
          <p:cNvSpPr txBox="1"/>
          <p:nvPr/>
        </p:nvSpPr>
        <p:spPr>
          <a:xfrm>
            <a:off x="4364689" y="3149354"/>
            <a:ext cx="21479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cs typeface="+mn-ea"/>
                <a:sym typeface="+mn-lt"/>
              </a:rPr>
              <a:t>大暑是乡村田野蟋蟀最多的季节，中国有些地区的人们茶余饭后有以斗蟋蟀为乐的风俗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D03EE128-6296-4373-AB32-4641F5D07414}"/>
              </a:ext>
            </a:extLst>
          </p:cNvPr>
          <p:cNvSpPr txBox="1"/>
          <p:nvPr/>
        </p:nvSpPr>
        <p:spPr>
          <a:xfrm>
            <a:off x="4748690" y="2155156"/>
            <a:ext cx="1379915" cy="461665"/>
          </a:xfrm>
          <a:prstGeom prst="rect">
            <a:avLst/>
          </a:prstGeom>
          <a:solidFill>
            <a:srgbClr val="2A3C9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斗蟋蟀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7A97862-6A65-455A-BF58-E0A9700D0954}"/>
              </a:ext>
            </a:extLst>
          </p:cNvPr>
          <p:cNvSpPr txBox="1"/>
          <p:nvPr/>
        </p:nvSpPr>
        <p:spPr>
          <a:xfrm>
            <a:off x="5015675" y="943736"/>
            <a:ext cx="193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cs typeface="+mn-ea"/>
                <a:sym typeface="+mn-lt"/>
              </a:rPr>
              <a:t>节气习俗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6BE0864-E4F3-4E71-A6A2-5CC9ED6F76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8933" y="1466956"/>
            <a:ext cx="4166419" cy="416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6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八边形 2">
            <a:extLst>
              <a:ext uri="{FF2B5EF4-FFF2-40B4-BE49-F238E27FC236}">
                <a16:creationId xmlns="" xmlns:a16="http://schemas.microsoft.com/office/drawing/2014/main" id="{3D1F4E37-328F-4868-A53D-9D25689F97A6}"/>
              </a:ext>
            </a:extLst>
          </p:cNvPr>
          <p:cNvSpPr/>
          <p:nvPr/>
        </p:nvSpPr>
        <p:spPr>
          <a:xfrm>
            <a:off x="314631" y="317090"/>
            <a:ext cx="11611897" cy="6319684"/>
          </a:xfrm>
          <a:prstGeom prst="octagon">
            <a:avLst>
              <a:gd name="adj" fmla="val 4531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BA78739E-69E7-49BE-88B1-A769C2BDA62F}"/>
              </a:ext>
            </a:extLst>
          </p:cNvPr>
          <p:cNvSpPr txBox="1"/>
          <p:nvPr/>
        </p:nvSpPr>
        <p:spPr>
          <a:xfrm>
            <a:off x="5015675" y="943736"/>
            <a:ext cx="193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cs typeface="+mn-ea"/>
                <a:sym typeface="+mn-lt"/>
              </a:rPr>
              <a:t>节气习俗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4392F4CD-32C0-4D4E-8586-13667DE2057C}"/>
              </a:ext>
            </a:extLst>
          </p:cNvPr>
          <p:cNvSpPr txBox="1"/>
          <p:nvPr/>
        </p:nvSpPr>
        <p:spPr>
          <a:xfrm>
            <a:off x="1584689" y="1845601"/>
            <a:ext cx="1379915" cy="461665"/>
          </a:xfrm>
          <a:prstGeom prst="rect">
            <a:avLst/>
          </a:prstGeom>
          <a:solidFill>
            <a:srgbClr val="2A3C9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吃仙草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C161D52C-18DD-4F92-A28D-F27CB8E4226A}"/>
              </a:ext>
            </a:extLst>
          </p:cNvPr>
          <p:cNvSpPr txBox="1"/>
          <p:nvPr/>
        </p:nvSpPr>
        <p:spPr>
          <a:xfrm>
            <a:off x="1127669" y="2590047"/>
            <a:ext cx="22939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广东很多地方在大暑时节有“吃仙草”的习俗。仙草又名凉粉草、仙人草，唇形科仙草属草本植物，是重要的药食两用植物资源。由于其神奇的消暑功效，被誉为“仙草”。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FFCB128-8208-4BEC-9644-F8D1064119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138" y="2368821"/>
            <a:ext cx="2743954" cy="274395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E8B0FC3-4785-429A-8C47-383748E0B41E}"/>
              </a:ext>
            </a:extLst>
          </p:cNvPr>
          <p:cNvSpPr txBox="1"/>
          <p:nvPr/>
        </p:nvSpPr>
        <p:spPr>
          <a:xfrm>
            <a:off x="7140886" y="1845601"/>
            <a:ext cx="1379915" cy="461665"/>
          </a:xfrm>
          <a:prstGeom prst="rect">
            <a:avLst/>
          </a:prstGeom>
          <a:solidFill>
            <a:srgbClr val="2A3C9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pc="300" dirty="0">
                <a:solidFill>
                  <a:schemeClr val="bg1"/>
                </a:solidFill>
                <a:cs typeface="+mn-ea"/>
                <a:sym typeface="+mn-lt"/>
              </a:rPr>
              <a:t>吃凤梨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B4D656CC-12A5-4D09-BF80-B0C274B7B6CF}"/>
              </a:ext>
            </a:extLst>
          </p:cNvPr>
          <p:cNvSpPr txBox="1"/>
          <p:nvPr/>
        </p:nvSpPr>
        <p:spPr>
          <a:xfrm>
            <a:off x="6827271" y="2685911"/>
            <a:ext cx="22939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大暑期间，台湾有吃凤梨的习俗，民间百姓认为这个时节的凤梨最好吃。加上凤梨的闽南语发音和“旺来”相同，所以也被用来作为祈求平安吉祥、生意兴隆的象征。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2FBB205-014C-469D-B209-C70EB1ED32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8822" y="2616024"/>
            <a:ext cx="2513207" cy="225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AA3CCB0-CFA4-48B0-9302-310C22071B5E}"/>
              </a:ext>
            </a:extLst>
          </p:cNvPr>
          <p:cNvSpPr txBox="1"/>
          <p:nvPr/>
        </p:nvSpPr>
        <p:spPr>
          <a:xfrm>
            <a:off x="4653108" y="1782152"/>
            <a:ext cx="2593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节气养生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F137BF6-701C-4FA6-B9DC-1FEF8673348D}"/>
              </a:ext>
            </a:extLst>
          </p:cNvPr>
          <p:cNvSpPr/>
          <p:nvPr/>
        </p:nvSpPr>
        <p:spPr>
          <a:xfrm>
            <a:off x="4301609" y="1782152"/>
            <a:ext cx="101271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0FC72C6F-287F-4FC0-A97F-6709D261D23C}"/>
              </a:ext>
            </a:extLst>
          </p:cNvPr>
          <p:cNvSpPr txBox="1"/>
          <p:nvPr/>
        </p:nvSpPr>
        <p:spPr>
          <a:xfrm>
            <a:off x="2389225" y="2059151"/>
            <a:ext cx="2593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3F7A734-07DA-421F-BC79-2CA8196936CF}"/>
              </a:ext>
            </a:extLst>
          </p:cNvPr>
          <p:cNvSpPr txBox="1"/>
          <p:nvPr/>
        </p:nvSpPr>
        <p:spPr>
          <a:xfrm>
            <a:off x="1202083" y="4366553"/>
            <a:ext cx="690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大暑是农历二十四节气之一，太阳位于黄经</a:t>
            </a:r>
            <a:r>
              <a:rPr lang="en-US" altLang="zh-CN" sz="1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120°</a:t>
            </a:r>
            <a:r>
              <a:rPr lang="zh-CN" altLang="en-US" sz="1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。大暑期间，中国民间有饮伏茶，晒伏姜，烧伏香，喝羊肉汤等习俗。</a:t>
            </a:r>
          </a:p>
        </p:txBody>
      </p:sp>
    </p:spTree>
    <p:extLst>
      <p:ext uri="{BB962C8B-B14F-4D97-AF65-F5344CB8AC3E}">
        <p14:creationId xmlns:p14="http://schemas.microsoft.com/office/powerpoint/2010/main" val="8068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八边形 2">
            <a:extLst>
              <a:ext uri="{FF2B5EF4-FFF2-40B4-BE49-F238E27FC236}">
                <a16:creationId xmlns="" xmlns:a16="http://schemas.microsoft.com/office/drawing/2014/main" id="{3D1F4E37-328F-4868-A53D-9D25689F97A6}"/>
              </a:ext>
            </a:extLst>
          </p:cNvPr>
          <p:cNvSpPr/>
          <p:nvPr/>
        </p:nvSpPr>
        <p:spPr>
          <a:xfrm>
            <a:off x="314631" y="317090"/>
            <a:ext cx="11611897" cy="6319684"/>
          </a:xfrm>
          <a:prstGeom prst="octagon">
            <a:avLst>
              <a:gd name="adj" fmla="val 4531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F21D7B9-E639-41D8-878B-DD424AC4D17D}"/>
              </a:ext>
            </a:extLst>
          </p:cNvPr>
          <p:cNvSpPr txBox="1"/>
          <p:nvPr/>
        </p:nvSpPr>
        <p:spPr>
          <a:xfrm>
            <a:off x="5126292" y="938530"/>
            <a:ext cx="193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节气养生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61E53A30-312F-48C1-9C4F-4FDE49072074}"/>
              </a:ext>
            </a:extLst>
          </p:cNvPr>
          <p:cNvSpPr txBox="1"/>
          <p:nvPr/>
        </p:nvSpPr>
        <p:spPr>
          <a:xfrm>
            <a:off x="1170598" y="2601797"/>
            <a:ext cx="7121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cs typeface="+mn-ea"/>
                <a:sym typeface="+mn-lt"/>
              </a:rPr>
              <a:t>苦味食物不仅清热，还能解热祛暑、消除疲劳。所以，大暑时节，适当吃点苦瓜、苦菜、苦荞麦等苦味食物，可健脾开胃、增进食欲，不仅让湿热之邪对您敬而远之，还可预防中暑，可谓一举两得。此外，苦味食物还可使人产生醒脑、轻松的感觉，有利于人们在炎热的夏天恢复精力和体力，减轻或消除全身乏力、精神萎靡等不适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87F1963-88F4-4ECD-AE54-95D7B1215AB8}"/>
              </a:ext>
            </a:extLst>
          </p:cNvPr>
          <p:cNvSpPr txBox="1"/>
          <p:nvPr/>
        </p:nvSpPr>
        <p:spPr>
          <a:xfrm>
            <a:off x="1314484" y="1849995"/>
            <a:ext cx="2721840" cy="461665"/>
          </a:xfrm>
          <a:prstGeom prst="rect">
            <a:avLst/>
          </a:prstGeom>
          <a:solidFill>
            <a:srgbClr val="2A3C9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pc="600" dirty="0">
                <a:solidFill>
                  <a:schemeClr val="bg1"/>
                </a:solidFill>
                <a:cs typeface="+mn-ea"/>
                <a:sym typeface="+mn-lt"/>
              </a:rPr>
              <a:t>多吃苦味食物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21DF933-EE75-44F6-960F-A838F2DB14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3678" y="1581269"/>
            <a:ext cx="5609538" cy="56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2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八边形 2">
            <a:extLst>
              <a:ext uri="{FF2B5EF4-FFF2-40B4-BE49-F238E27FC236}">
                <a16:creationId xmlns="" xmlns:a16="http://schemas.microsoft.com/office/drawing/2014/main" id="{3D1F4E37-328F-4868-A53D-9D25689F97A6}"/>
              </a:ext>
            </a:extLst>
          </p:cNvPr>
          <p:cNvSpPr/>
          <p:nvPr/>
        </p:nvSpPr>
        <p:spPr>
          <a:xfrm>
            <a:off x="314631" y="317090"/>
            <a:ext cx="11611897" cy="6319684"/>
          </a:xfrm>
          <a:prstGeom prst="octagon">
            <a:avLst>
              <a:gd name="adj" fmla="val 4531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1DDDE8B-D2BE-4738-8D20-61E3AF1C0D63}"/>
              </a:ext>
            </a:extLst>
          </p:cNvPr>
          <p:cNvSpPr txBox="1"/>
          <p:nvPr/>
        </p:nvSpPr>
        <p:spPr>
          <a:xfrm>
            <a:off x="1381209" y="2322027"/>
            <a:ext cx="2721840" cy="461665"/>
          </a:xfrm>
          <a:prstGeom prst="rect">
            <a:avLst/>
          </a:prstGeom>
          <a:solidFill>
            <a:srgbClr val="2A3C9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pc="600" dirty="0">
                <a:solidFill>
                  <a:schemeClr val="bg1"/>
                </a:solidFill>
                <a:cs typeface="+mn-ea"/>
                <a:sym typeface="+mn-lt"/>
              </a:rPr>
              <a:t>增加清热解暑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F6BF88D-4542-420B-834E-E5B333BB5A0E}"/>
              </a:ext>
            </a:extLst>
          </p:cNvPr>
          <p:cNvSpPr txBox="1"/>
          <p:nvPr/>
        </p:nvSpPr>
        <p:spPr>
          <a:xfrm>
            <a:off x="1237323" y="3212029"/>
            <a:ext cx="5613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cs typeface="+mn-ea"/>
                <a:sym typeface="+mn-lt"/>
              </a:rPr>
              <a:t>健脾利湿食物的摄入。绿豆汤是我国民间传统的解暑食物，除了脾胃虚寒及体质虚弱者均可放心食用。此外，像荷叶、西瓜、莲子、冬瓜等也具有很好的清热解暑作用。扁豆、薏仁具有很好的健脾作用，是脾虚患者的夏日食疗佳品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87617C5-31D5-4643-A6DA-BA9160E3EA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5214" y="1649332"/>
            <a:ext cx="4721511" cy="448543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8D450E3-F2A1-4FB7-A0A0-04A1FD78C359}"/>
              </a:ext>
            </a:extLst>
          </p:cNvPr>
          <p:cNvSpPr txBox="1"/>
          <p:nvPr/>
        </p:nvSpPr>
        <p:spPr>
          <a:xfrm>
            <a:off x="5100923" y="1126112"/>
            <a:ext cx="193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节气养生</a:t>
            </a:r>
          </a:p>
        </p:txBody>
      </p:sp>
    </p:spTree>
    <p:extLst>
      <p:ext uri="{BB962C8B-B14F-4D97-AF65-F5344CB8AC3E}">
        <p14:creationId xmlns:p14="http://schemas.microsoft.com/office/powerpoint/2010/main" val="19388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95B11E9-CC46-4E0A-9CDF-615EF16617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八边形 6">
            <a:extLst>
              <a:ext uri="{FF2B5EF4-FFF2-40B4-BE49-F238E27FC236}">
                <a16:creationId xmlns="" xmlns:a16="http://schemas.microsoft.com/office/drawing/2014/main" id="{6CC9DD91-E522-45AA-981A-6BF7E3A752E5}"/>
              </a:ext>
            </a:extLst>
          </p:cNvPr>
          <p:cNvSpPr/>
          <p:nvPr/>
        </p:nvSpPr>
        <p:spPr>
          <a:xfrm>
            <a:off x="3803495" y="317090"/>
            <a:ext cx="8209936" cy="6223820"/>
          </a:xfrm>
          <a:prstGeom prst="octagon">
            <a:avLst>
              <a:gd name="adj" fmla="val 4531"/>
            </a:avLst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24E81384-C218-43FF-9425-9805A6804D14}"/>
              </a:ext>
            </a:extLst>
          </p:cNvPr>
          <p:cNvCxnSpPr/>
          <p:nvPr/>
        </p:nvCxnSpPr>
        <p:spPr>
          <a:xfrm>
            <a:off x="4866965" y="803787"/>
            <a:ext cx="0" cy="52504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八边形 9">
            <a:extLst>
              <a:ext uri="{FF2B5EF4-FFF2-40B4-BE49-F238E27FC236}">
                <a16:creationId xmlns="" xmlns:a16="http://schemas.microsoft.com/office/drawing/2014/main" id="{CB25CF18-5990-4255-9BD5-1FA76E695F6D}"/>
              </a:ext>
            </a:extLst>
          </p:cNvPr>
          <p:cNvSpPr/>
          <p:nvPr/>
        </p:nvSpPr>
        <p:spPr>
          <a:xfrm>
            <a:off x="4686298" y="1230261"/>
            <a:ext cx="361335" cy="388375"/>
          </a:xfrm>
          <a:prstGeom prst="octagon">
            <a:avLst>
              <a:gd name="adj" fmla="val 22252"/>
            </a:avLst>
          </a:prstGeom>
          <a:solidFill>
            <a:srgbClr val="22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spc="600">
              <a:cs typeface="+mn-ea"/>
              <a:sym typeface="+mn-lt"/>
            </a:endParaRPr>
          </a:p>
        </p:txBody>
      </p:sp>
      <p:sp>
        <p:nvSpPr>
          <p:cNvPr id="11" name="八边形 10">
            <a:extLst>
              <a:ext uri="{FF2B5EF4-FFF2-40B4-BE49-F238E27FC236}">
                <a16:creationId xmlns="" xmlns:a16="http://schemas.microsoft.com/office/drawing/2014/main" id="{9A6EE3A3-5A09-421D-AECD-E1DD7F23321E}"/>
              </a:ext>
            </a:extLst>
          </p:cNvPr>
          <p:cNvSpPr/>
          <p:nvPr/>
        </p:nvSpPr>
        <p:spPr>
          <a:xfrm>
            <a:off x="4686298" y="2483869"/>
            <a:ext cx="361335" cy="388375"/>
          </a:xfrm>
          <a:prstGeom prst="octagon">
            <a:avLst>
              <a:gd name="adj" fmla="val 22252"/>
            </a:avLst>
          </a:prstGeom>
          <a:solidFill>
            <a:srgbClr val="22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spc="600">
              <a:cs typeface="+mn-ea"/>
              <a:sym typeface="+mn-lt"/>
            </a:endParaRPr>
          </a:p>
        </p:txBody>
      </p:sp>
      <p:sp>
        <p:nvSpPr>
          <p:cNvPr id="12" name="八边形 11">
            <a:extLst>
              <a:ext uri="{FF2B5EF4-FFF2-40B4-BE49-F238E27FC236}">
                <a16:creationId xmlns="" xmlns:a16="http://schemas.microsoft.com/office/drawing/2014/main" id="{E8A7AE2C-B6CD-4340-877D-71C626626A8E}"/>
              </a:ext>
            </a:extLst>
          </p:cNvPr>
          <p:cNvSpPr/>
          <p:nvPr/>
        </p:nvSpPr>
        <p:spPr>
          <a:xfrm>
            <a:off x="4686298" y="3819176"/>
            <a:ext cx="361335" cy="388375"/>
          </a:xfrm>
          <a:prstGeom prst="octagon">
            <a:avLst>
              <a:gd name="adj" fmla="val 22252"/>
            </a:avLst>
          </a:prstGeom>
          <a:solidFill>
            <a:srgbClr val="22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spc="600">
              <a:cs typeface="+mn-ea"/>
              <a:sym typeface="+mn-lt"/>
            </a:endParaRPr>
          </a:p>
        </p:txBody>
      </p:sp>
      <p:sp>
        <p:nvSpPr>
          <p:cNvPr id="13" name="八边形 12">
            <a:extLst>
              <a:ext uri="{FF2B5EF4-FFF2-40B4-BE49-F238E27FC236}">
                <a16:creationId xmlns="" xmlns:a16="http://schemas.microsoft.com/office/drawing/2014/main" id="{C0728D81-E5B4-4E9B-B4DD-81138F74F125}"/>
              </a:ext>
            </a:extLst>
          </p:cNvPr>
          <p:cNvSpPr/>
          <p:nvPr/>
        </p:nvSpPr>
        <p:spPr>
          <a:xfrm>
            <a:off x="4686298" y="5129898"/>
            <a:ext cx="361335" cy="388375"/>
          </a:xfrm>
          <a:prstGeom prst="octagon">
            <a:avLst>
              <a:gd name="adj" fmla="val 22252"/>
            </a:avLst>
          </a:prstGeom>
          <a:solidFill>
            <a:srgbClr val="22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spc="60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3660EEB7-45A6-4FE8-B72F-E8F10611F812}"/>
              </a:ext>
            </a:extLst>
          </p:cNvPr>
          <p:cNvSpPr txBox="1"/>
          <p:nvPr/>
        </p:nvSpPr>
        <p:spPr>
          <a:xfrm>
            <a:off x="5361035" y="1172463"/>
            <a:ext cx="233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节气由来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6FC52403-B2C1-49A4-94FE-14F8A942A789}"/>
              </a:ext>
            </a:extLst>
          </p:cNvPr>
          <p:cNvSpPr txBox="1"/>
          <p:nvPr/>
        </p:nvSpPr>
        <p:spPr>
          <a:xfrm>
            <a:off x="5361035" y="2491249"/>
            <a:ext cx="233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天气特点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EE4A2B6B-DA13-49A9-B5BE-F888E3910A84}"/>
              </a:ext>
            </a:extLst>
          </p:cNvPr>
          <p:cNvSpPr txBox="1"/>
          <p:nvPr/>
        </p:nvSpPr>
        <p:spPr>
          <a:xfrm>
            <a:off x="5287280" y="3792156"/>
            <a:ext cx="233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节气民俗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BFE9A40-6943-482F-818C-BD9F0FCF6D5F}"/>
              </a:ext>
            </a:extLst>
          </p:cNvPr>
          <p:cNvSpPr txBox="1"/>
          <p:nvPr/>
        </p:nvSpPr>
        <p:spPr>
          <a:xfrm>
            <a:off x="5265162" y="5102878"/>
            <a:ext cx="233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节气养生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FE9BC41-DC5B-45B1-BCE2-5D5884F08F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3694" y="1349754"/>
            <a:ext cx="3117882" cy="413200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2B7B9303-66EB-42B6-BB34-A6C61ADEE99A}"/>
              </a:ext>
            </a:extLst>
          </p:cNvPr>
          <p:cNvSpPr txBox="1"/>
          <p:nvPr/>
        </p:nvSpPr>
        <p:spPr>
          <a:xfrm>
            <a:off x="1124786" y="1362996"/>
            <a:ext cx="9751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spc="3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87C761C9-BD97-411D-9A0C-A7BE6382C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85"/>
          <a:stretch/>
        </p:blipFill>
        <p:spPr>
          <a:xfrm>
            <a:off x="1703579" y="1152217"/>
            <a:ext cx="544447" cy="3950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DAF1E2CC-D4DB-4AE3-9675-1513C6EEF5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85"/>
          <a:stretch/>
        </p:blipFill>
        <p:spPr>
          <a:xfrm flipH="1" flipV="1">
            <a:off x="1006192" y="3277782"/>
            <a:ext cx="544447" cy="3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595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八边形 2">
            <a:extLst>
              <a:ext uri="{FF2B5EF4-FFF2-40B4-BE49-F238E27FC236}">
                <a16:creationId xmlns="" xmlns:a16="http://schemas.microsoft.com/office/drawing/2014/main" id="{3D1F4E37-328F-4868-A53D-9D25689F97A6}"/>
              </a:ext>
            </a:extLst>
          </p:cNvPr>
          <p:cNvSpPr/>
          <p:nvPr/>
        </p:nvSpPr>
        <p:spPr>
          <a:xfrm>
            <a:off x="314631" y="317090"/>
            <a:ext cx="11611897" cy="6319684"/>
          </a:xfrm>
          <a:prstGeom prst="octagon">
            <a:avLst>
              <a:gd name="adj" fmla="val 4531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12AE137-1D40-4699-8F45-2B74DB166391}"/>
              </a:ext>
            </a:extLst>
          </p:cNvPr>
          <p:cNvSpPr txBox="1"/>
          <p:nvPr/>
        </p:nvSpPr>
        <p:spPr>
          <a:xfrm>
            <a:off x="5100923" y="1126112"/>
            <a:ext cx="193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cs typeface="+mn-ea"/>
                <a:sym typeface="+mn-lt"/>
              </a:rPr>
              <a:t>节气养生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3E56622-CCD0-4DF7-B26F-6173832CA8BF}"/>
              </a:ext>
            </a:extLst>
          </p:cNvPr>
          <p:cNvSpPr txBox="1"/>
          <p:nvPr/>
        </p:nvSpPr>
        <p:spPr>
          <a:xfrm>
            <a:off x="1312382" y="2027977"/>
            <a:ext cx="4010768" cy="461665"/>
          </a:xfrm>
          <a:prstGeom prst="rect">
            <a:avLst/>
          </a:prstGeom>
          <a:solidFill>
            <a:srgbClr val="2A3C90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spc="600" dirty="0">
                <a:solidFill>
                  <a:schemeClr val="bg1"/>
                </a:solidFill>
                <a:cs typeface="+mn-ea"/>
                <a:sym typeface="+mn-lt"/>
              </a:rPr>
              <a:t>益气养阴的食物不可少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348E8A1F-6E2D-46DC-91E4-7605273B7E02}"/>
              </a:ext>
            </a:extLst>
          </p:cNvPr>
          <p:cNvSpPr txBox="1"/>
          <p:nvPr/>
        </p:nvSpPr>
        <p:spPr>
          <a:xfrm>
            <a:off x="1307241" y="2962769"/>
            <a:ext cx="5184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600" dirty="0">
                <a:cs typeface="+mn-ea"/>
                <a:sym typeface="+mn-lt"/>
              </a:rPr>
              <a:t>大暑天气酷热，出汗较多，容易耗气伤阴，此时，人们常常是“无病三分虚”。因此，除了及时补水，还应常吃一些益气养阴且清淡的食物以增强体质。如山药、大枣、海参、鸡蛋、牛奶、蜂蜜、莲藕、木耳、豆浆、百合粥、菊花粥等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C6BF009-D347-43E9-9310-BB37537E9D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0824" y="1351129"/>
            <a:ext cx="5254606" cy="525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9449267A-6EEE-4D7A-A70F-F7AFF29349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0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60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D725F78-F45F-407D-BD0D-FF5BE67F25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05" y="0"/>
            <a:ext cx="12192000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79C84BDD-9CF2-4729-A6A1-525C24D46B80}"/>
              </a:ext>
            </a:extLst>
          </p:cNvPr>
          <p:cNvSpPr txBox="1"/>
          <p:nvPr/>
        </p:nvSpPr>
        <p:spPr>
          <a:xfrm>
            <a:off x="4653108" y="1782152"/>
            <a:ext cx="2593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节气由来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3511A30F-ADE8-459F-A88A-3E69537ED3EA}"/>
              </a:ext>
            </a:extLst>
          </p:cNvPr>
          <p:cNvSpPr/>
          <p:nvPr/>
        </p:nvSpPr>
        <p:spPr>
          <a:xfrm>
            <a:off x="4301609" y="1782152"/>
            <a:ext cx="101271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CDF7295-C59D-42BB-ACE0-6C81A03E5741}"/>
              </a:ext>
            </a:extLst>
          </p:cNvPr>
          <p:cNvSpPr txBox="1"/>
          <p:nvPr/>
        </p:nvSpPr>
        <p:spPr>
          <a:xfrm>
            <a:off x="2389225" y="2059151"/>
            <a:ext cx="2593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8C12CE1-665B-4588-8E2E-516B92F61149}"/>
              </a:ext>
            </a:extLst>
          </p:cNvPr>
          <p:cNvSpPr txBox="1"/>
          <p:nvPr/>
        </p:nvSpPr>
        <p:spPr>
          <a:xfrm>
            <a:off x="1202083" y="4366553"/>
            <a:ext cx="690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大暑是农历二十四节气之一，太阳位于黄经</a:t>
            </a:r>
            <a:r>
              <a:rPr lang="en-US" altLang="zh-CN" sz="1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120°</a:t>
            </a:r>
            <a:r>
              <a:rPr lang="zh-CN" altLang="en-US" sz="1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。大暑期间，中国民间有饮伏茶，晒伏姜，烧伏香，喝羊肉汤等习俗。</a:t>
            </a:r>
          </a:p>
        </p:txBody>
      </p:sp>
    </p:spTree>
    <p:extLst>
      <p:ext uri="{BB962C8B-B14F-4D97-AF65-F5344CB8AC3E}">
        <p14:creationId xmlns:p14="http://schemas.microsoft.com/office/powerpoint/2010/main" val="278389305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八边形 2">
            <a:extLst>
              <a:ext uri="{FF2B5EF4-FFF2-40B4-BE49-F238E27FC236}">
                <a16:creationId xmlns="" xmlns:a16="http://schemas.microsoft.com/office/drawing/2014/main" id="{BD0F0361-88CB-459B-BC99-49291E74517B}"/>
              </a:ext>
            </a:extLst>
          </p:cNvPr>
          <p:cNvSpPr/>
          <p:nvPr/>
        </p:nvSpPr>
        <p:spPr>
          <a:xfrm>
            <a:off x="314631" y="317090"/>
            <a:ext cx="11611897" cy="6319684"/>
          </a:xfrm>
          <a:prstGeom prst="octagon">
            <a:avLst>
              <a:gd name="adj" fmla="val 4531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F15F938-34B0-49AA-8A77-0DCBF4BF0DD5}"/>
              </a:ext>
            </a:extLst>
          </p:cNvPr>
          <p:cNvSpPr txBox="1"/>
          <p:nvPr/>
        </p:nvSpPr>
        <p:spPr>
          <a:xfrm>
            <a:off x="1297352" y="2060892"/>
            <a:ext cx="57093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大暑是农历二十四节气之一，太阳位于黄经</a:t>
            </a:r>
            <a:r>
              <a:rPr lang="en-US" altLang="zh-CN" spc="300" dirty="0">
                <a:cs typeface="+mn-ea"/>
                <a:sym typeface="+mn-lt"/>
              </a:rPr>
              <a:t>120°</a:t>
            </a:r>
            <a:r>
              <a:rPr lang="zh-CN" altLang="en-US" spc="300" dirty="0">
                <a:cs typeface="+mn-ea"/>
                <a:sym typeface="+mn-lt"/>
              </a:rPr>
              <a:t>。大暑期间，中国民间有饮伏茶，晒伏姜，烧伏香，喝羊肉汤等习俗。</a:t>
            </a:r>
            <a:r>
              <a:rPr lang="en-US" altLang="zh-CN" spc="300" dirty="0">
                <a:cs typeface="+mn-ea"/>
                <a:sym typeface="+mn-lt"/>
              </a:rPr>
              <a:t>《</a:t>
            </a:r>
            <a:r>
              <a:rPr lang="zh-CN" altLang="en-US" spc="300" dirty="0">
                <a:cs typeface="+mn-ea"/>
                <a:sym typeface="+mn-lt"/>
              </a:rPr>
              <a:t>月令七十二候集解</a:t>
            </a:r>
            <a:r>
              <a:rPr lang="en-US" altLang="zh-CN" spc="300" dirty="0">
                <a:cs typeface="+mn-ea"/>
                <a:sym typeface="+mn-lt"/>
              </a:rPr>
              <a:t>》</a:t>
            </a:r>
            <a:r>
              <a:rPr lang="zh-CN" altLang="en-US" spc="300" dirty="0">
                <a:cs typeface="+mn-ea"/>
                <a:sym typeface="+mn-lt"/>
              </a:rPr>
              <a:t>中说：“大暑，六月中。暑，热也，就热之中分为大小，月初为小，月中为大，今则热气犹大也。”其气候特征是：“斗指丙为大暑，斯时天气甚烈于小暑，故名曰大暑。”大暑节气正值“三伏天”里的“中伏”前后，是一年中最热的时期，气温最高，农作物生长最快，同时，很多地区的旱、涝、风灾等各种气象灾害也最为频繁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609CB6A4-E6AE-4F13-A15D-13560854AAED}"/>
              </a:ext>
            </a:extLst>
          </p:cNvPr>
          <p:cNvSpPr txBox="1"/>
          <p:nvPr/>
        </p:nvSpPr>
        <p:spPr>
          <a:xfrm>
            <a:off x="1297352" y="1328217"/>
            <a:ext cx="193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cs typeface="+mn-ea"/>
                <a:sym typeface="+mn-lt"/>
              </a:rPr>
              <a:t>节气由来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D31A506-02CC-40A4-8466-2558D9EE80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083" y="854921"/>
            <a:ext cx="5346286" cy="534628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12381" y="719091"/>
            <a:ext cx="12162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F4F6F9"/>
                </a:solidFill>
              </a:rPr>
              <a:t>https://www.ypppt.com/</a:t>
            </a:r>
            <a:endParaRPr lang="zh-CN" altLang="en-US" sz="600" dirty="0">
              <a:solidFill>
                <a:srgbClr val="F4F6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八边形 2">
            <a:extLst>
              <a:ext uri="{FF2B5EF4-FFF2-40B4-BE49-F238E27FC236}">
                <a16:creationId xmlns="" xmlns:a16="http://schemas.microsoft.com/office/drawing/2014/main" id="{000AE27A-B7B1-4B1D-BA61-CDC7CAC210EF}"/>
              </a:ext>
            </a:extLst>
          </p:cNvPr>
          <p:cNvSpPr/>
          <p:nvPr/>
        </p:nvSpPr>
        <p:spPr>
          <a:xfrm>
            <a:off x="314631" y="317090"/>
            <a:ext cx="11611897" cy="6319684"/>
          </a:xfrm>
          <a:prstGeom prst="octagon">
            <a:avLst>
              <a:gd name="adj" fmla="val 4531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15FF277C-3BD9-427D-AD7A-98F9F4875CA7}"/>
              </a:ext>
            </a:extLst>
          </p:cNvPr>
          <p:cNvSpPr txBox="1"/>
          <p:nvPr/>
        </p:nvSpPr>
        <p:spPr>
          <a:xfrm>
            <a:off x="1081043" y="2695218"/>
            <a:ext cx="5709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300" dirty="0">
                <a:cs typeface="+mn-ea"/>
                <a:sym typeface="+mn-lt"/>
              </a:rPr>
              <a:t>《</a:t>
            </a:r>
            <a:r>
              <a:rPr lang="zh-CN" altLang="en-US" sz="2000" spc="300" dirty="0">
                <a:cs typeface="+mn-ea"/>
                <a:sym typeface="+mn-lt"/>
              </a:rPr>
              <a:t>通纬</a:t>
            </a:r>
            <a:r>
              <a:rPr lang="en-US" altLang="zh-CN" sz="2000" spc="300" dirty="0">
                <a:cs typeface="+mn-ea"/>
                <a:sym typeface="+mn-lt"/>
              </a:rPr>
              <a:t>·</a:t>
            </a:r>
            <a:r>
              <a:rPr lang="zh-CN" altLang="en-US" sz="2000" spc="300" dirty="0">
                <a:cs typeface="+mn-ea"/>
                <a:sym typeface="+mn-lt"/>
              </a:rPr>
              <a:t>孝经援神契</a:t>
            </a:r>
            <a:r>
              <a:rPr lang="en-US" altLang="zh-CN" sz="2000" spc="300" dirty="0">
                <a:cs typeface="+mn-ea"/>
                <a:sym typeface="+mn-lt"/>
              </a:rPr>
              <a:t>》</a:t>
            </a:r>
            <a:r>
              <a:rPr lang="zh-CN" altLang="en-US" sz="2000" spc="300" dirty="0">
                <a:cs typeface="+mn-ea"/>
                <a:sym typeface="+mn-lt"/>
              </a:rPr>
              <a:t>：“小暑后十五日斗指未为大暑，六月中。小大者，就极热之中，分为大小，初后为小，望后为大也。”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30B8F89-19FA-4F47-BA9F-02C7E34E31FB}"/>
              </a:ext>
            </a:extLst>
          </p:cNvPr>
          <p:cNvSpPr txBox="1"/>
          <p:nvPr/>
        </p:nvSpPr>
        <p:spPr>
          <a:xfrm>
            <a:off x="1199029" y="3926388"/>
            <a:ext cx="5791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300" dirty="0">
                <a:cs typeface="+mn-ea"/>
                <a:sym typeface="+mn-lt"/>
              </a:rPr>
              <a:t>这时正值中伏前后，中国大部分地区为一年最热时期，也是喜热作物生长速度最快的时期。中国劳动人民将大暑分为三候：“一候腐草为萤；二候土润溽暑；三候大雨时行。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2EB7B47D-8EBC-4066-95D4-445E048BD4CA}"/>
              </a:ext>
            </a:extLst>
          </p:cNvPr>
          <p:cNvSpPr txBox="1"/>
          <p:nvPr/>
        </p:nvSpPr>
        <p:spPr>
          <a:xfrm>
            <a:off x="1199029" y="1812255"/>
            <a:ext cx="220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cs typeface="+mn-ea"/>
                <a:sym typeface="+mn-lt"/>
              </a:rPr>
              <a:t>节气由来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E428AE8-A148-475F-87BA-F58B83A4CF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5794" y="1352551"/>
            <a:ext cx="3465008" cy="4152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374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八边形 2">
            <a:extLst>
              <a:ext uri="{FF2B5EF4-FFF2-40B4-BE49-F238E27FC236}">
                <a16:creationId xmlns="" xmlns:a16="http://schemas.microsoft.com/office/drawing/2014/main" id="{15EC9774-C736-4039-A6DB-6FDF8304E631}"/>
              </a:ext>
            </a:extLst>
          </p:cNvPr>
          <p:cNvSpPr/>
          <p:nvPr/>
        </p:nvSpPr>
        <p:spPr>
          <a:xfrm>
            <a:off x="314631" y="317090"/>
            <a:ext cx="11611897" cy="6319684"/>
          </a:xfrm>
          <a:prstGeom prst="octagon">
            <a:avLst>
              <a:gd name="adj" fmla="val 4531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1E97BA75-9C6E-4CD0-A2D8-6DD893146D48}"/>
              </a:ext>
            </a:extLst>
          </p:cNvPr>
          <p:cNvSpPr txBox="1"/>
          <p:nvPr/>
        </p:nvSpPr>
        <p:spPr>
          <a:xfrm>
            <a:off x="5461856" y="1904007"/>
            <a:ext cx="193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cs typeface="+mn-ea"/>
                <a:sym typeface="+mn-lt"/>
              </a:rPr>
              <a:t>节气由来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A67F605F-1BB7-4198-A1C6-C6121CBB51BC}"/>
              </a:ext>
            </a:extLst>
          </p:cNvPr>
          <p:cNvSpPr txBox="1"/>
          <p:nvPr/>
        </p:nvSpPr>
        <p:spPr>
          <a:xfrm>
            <a:off x="5461856" y="2647327"/>
            <a:ext cx="57093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>
                <a:cs typeface="+mn-ea"/>
                <a:sym typeface="+mn-lt"/>
              </a:rPr>
              <a:t>世上萤火虫约有二千多种，分水生与陆生两种，陆生的萤火虫产卵于枯草上，大暑时，萤火虫卵化而出，所以古人认为萤火虫是腐草变成的；第二候是说天气开始变得闷热，土地也很潮湿；第三候是说时常有大的雷雨会出现，这大雨使暑湿减弱，天气开始向立秋过渡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D0A0C0F-1C21-458D-8803-2D13A992B0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9032" y="992470"/>
            <a:ext cx="2685938" cy="48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0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八边形 2">
            <a:extLst>
              <a:ext uri="{FF2B5EF4-FFF2-40B4-BE49-F238E27FC236}">
                <a16:creationId xmlns="" xmlns:a16="http://schemas.microsoft.com/office/drawing/2014/main" id="{401771BF-0BE5-43A5-950C-B6B7391E24FB}"/>
              </a:ext>
            </a:extLst>
          </p:cNvPr>
          <p:cNvSpPr/>
          <p:nvPr/>
        </p:nvSpPr>
        <p:spPr>
          <a:xfrm>
            <a:off x="314631" y="317090"/>
            <a:ext cx="11611897" cy="6319684"/>
          </a:xfrm>
          <a:prstGeom prst="octagon">
            <a:avLst>
              <a:gd name="adj" fmla="val 4531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FF69C911-4B5B-4490-925B-8928F2D29E04}"/>
              </a:ext>
            </a:extLst>
          </p:cNvPr>
          <p:cNvGrpSpPr/>
          <p:nvPr/>
        </p:nvGrpSpPr>
        <p:grpSpPr>
          <a:xfrm>
            <a:off x="1304291" y="1796653"/>
            <a:ext cx="9930580" cy="1064720"/>
            <a:chOff x="1219200" y="1432030"/>
            <a:chExt cx="9930580" cy="1064720"/>
          </a:xfrm>
        </p:grpSpPr>
        <p:sp>
          <p:nvSpPr>
            <p:cNvPr id="5" name="文本框 4">
              <a:extLst>
                <a:ext uri="{FF2B5EF4-FFF2-40B4-BE49-F238E27FC236}">
                  <a16:creationId xmlns="" xmlns:a16="http://schemas.microsoft.com/office/drawing/2014/main" id="{85B3685C-5B18-446B-A946-80FDAE3341F3}"/>
                </a:ext>
              </a:extLst>
            </p:cNvPr>
            <p:cNvSpPr txBox="1"/>
            <p:nvPr/>
          </p:nvSpPr>
          <p:spPr>
            <a:xfrm>
              <a:off x="2553062" y="1432030"/>
              <a:ext cx="85967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300" dirty="0">
                  <a:cs typeface="+mn-ea"/>
                  <a:sym typeface="+mn-lt"/>
                </a:rPr>
                <a:t>曰丹良，曰丹鸟，曰夜光，曰宵烛，皆萤之别名。离明之极，则幽阴至微之物亦化而为明也。</a:t>
              </a:r>
              <a:r>
                <a:rPr lang="en-US" altLang="zh-CN" spc="300" dirty="0">
                  <a:cs typeface="+mn-ea"/>
                  <a:sym typeface="+mn-lt"/>
                </a:rPr>
                <a:t>《</a:t>
              </a:r>
              <a:r>
                <a:rPr lang="zh-CN" altLang="en-US" spc="300" dirty="0">
                  <a:cs typeface="+mn-ea"/>
                  <a:sym typeface="+mn-lt"/>
                </a:rPr>
                <a:t>毛诗</a:t>
              </a:r>
              <a:r>
                <a:rPr lang="en-US" altLang="zh-CN" spc="300" dirty="0">
                  <a:cs typeface="+mn-ea"/>
                  <a:sym typeface="+mn-lt"/>
                </a:rPr>
                <a:t>》</a:t>
              </a:r>
              <a:r>
                <a:rPr lang="zh-CN" altLang="en-US" spc="300" dirty="0">
                  <a:cs typeface="+mn-ea"/>
                  <a:sym typeface="+mn-lt"/>
                </a:rPr>
                <a:t>曰：熠耀宵行。另一种也，形如米虫，尾亦有火，不言化者，不复原形，解见前。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CD84551C-1967-45FB-86CA-D110774E41F0}"/>
                </a:ext>
              </a:extLst>
            </p:cNvPr>
            <p:cNvSpPr/>
            <p:nvPr/>
          </p:nvSpPr>
          <p:spPr>
            <a:xfrm>
              <a:off x="1779637" y="1828157"/>
              <a:ext cx="629264" cy="668593"/>
            </a:xfrm>
            <a:prstGeom prst="rect">
              <a:avLst/>
            </a:prstGeom>
            <a:noFill/>
            <a:ln w="25400">
              <a:solidFill>
                <a:srgbClr val="2A3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300"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2941E0C1-BF04-4A7B-B2DB-EF2EB0C6B4E6}"/>
                </a:ext>
              </a:extLst>
            </p:cNvPr>
            <p:cNvSpPr txBox="1"/>
            <p:nvPr/>
          </p:nvSpPr>
          <p:spPr>
            <a:xfrm>
              <a:off x="1219200" y="1432030"/>
              <a:ext cx="1101213" cy="830997"/>
            </a:xfrm>
            <a:prstGeom prst="rect">
              <a:avLst/>
            </a:prstGeom>
            <a:solidFill>
              <a:srgbClr val="2A3C90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spc="300" dirty="0">
                  <a:solidFill>
                    <a:schemeClr val="bg1"/>
                  </a:solidFill>
                  <a:cs typeface="+mn-ea"/>
                  <a:sym typeface="+mn-lt"/>
                </a:rPr>
                <a:t>腐草为萤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57D959B3-D08B-4EA9-AAC3-9D10AF4E6977}"/>
              </a:ext>
            </a:extLst>
          </p:cNvPr>
          <p:cNvGrpSpPr/>
          <p:nvPr/>
        </p:nvGrpSpPr>
        <p:grpSpPr>
          <a:xfrm>
            <a:off x="1327208" y="3348104"/>
            <a:ext cx="8977147" cy="1064720"/>
            <a:chOff x="1219200" y="1432030"/>
            <a:chExt cx="8977147" cy="1064720"/>
          </a:xfrm>
        </p:grpSpPr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E34C56AD-5694-4593-97D8-24C2C20F7FDF}"/>
                </a:ext>
              </a:extLst>
            </p:cNvPr>
            <p:cNvSpPr txBox="1"/>
            <p:nvPr/>
          </p:nvSpPr>
          <p:spPr>
            <a:xfrm>
              <a:off x="2635043" y="1827402"/>
              <a:ext cx="756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300" dirty="0">
                  <a:cs typeface="+mn-ea"/>
                  <a:sym typeface="+mn-lt"/>
                </a:rPr>
                <a:t>溽，湿也，土之气润，故蒸郁而为湿；暑，俗称龌龊，热是也。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F57DF699-58FA-460C-A27C-C3FF48DA3DA7}"/>
                </a:ext>
              </a:extLst>
            </p:cNvPr>
            <p:cNvSpPr/>
            <p:nvPr/>
          </p:nvSpPr>
          <p:spPr>
            <a:xfrm>
              <a:off x="1779637" y="1828157"/>
              <a:ext cx="629264" cy="668593"/>
            </a:xfrm>
            <a:prstGeom prst="rect">
              <a:avLst/>
            </a:prstGeom>
            <a:noFill/>
            <a:ln w="25400">
              <a:solidFill>
                <a:srgbClr val="2A3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30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0C6A942-2DCC-46E3-9EBF-E5FF1E9B37AE}"/>
                </a:ext>
              </a:extLst>
            </p:cNvPr>
            <p:cNvSpPr txBox="1"/>
            <p:nvPr/>
          </p:nvSpPr>
          <p:spPr>
            <a:xfrm>
              <a:off x="1219200" y="1432030"/>
              <a:ext cx="1101213" cy="830997"/>
            </a:xfrm>
            <a:prstGeom prst="rect">
              <a:avLst/>
            </a:prstGeom>
            <a:solidFill>
              <a:srgbClr val="2A3C90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spc="300" dirty="0">
                  <a:solidFill>
                    <a:schemeClr val="bg1"/>
                  </a:solidFill>
                  <a:cs typeface="+mn-ea"/>
                  <a:sym typeface="+mn-lt"/>
                </a:rPr>
                <a:t>土润溽暑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923B0C12-2B34-4011-95BE-1AA0955660E6}"/>
              </a:ext>
            </a:extLst>
          </p:cNvPr>
          <p:cNvGrpSpPr/>
          <p:nvPr/>
        </p:nvGrpSpPr>
        <p:grpSpPr>
          <a:xfrm>
            <a:off x="1327208" y="4848218"/>
            <a:ext cx="7359592" cy="1064720"/>
            <a:chOff x="1219200" y="1432030"/>
            <a:chExt cx="7359592" cy="1064720"/>
          </a:xfrm>
        </p:grpSpPr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65422685-0E4D-40D6-997A-DE2757CAC2DA}"/>
                </a:ext>
              </a:extLst>
            </p:cNvPr>
            <p:cNvSpPr txBox="1"/>
            <p:nvPr/>
          </p:nvSpPr>
          <p:spPr>
            <a:xfrm>
              <a:off x="2635043" y="1827402"/>
              <a:ext cx="5943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pc="300" dirty="0">
                  <a:cs typeface="+mn-ea"/>
                  <a:sym typeface="+mn-lt"/>
                </a:rPr>
                <a:t>前候湿暑之气蒸郁，今候则大雨时行，以退暑也。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4CC6DBB6-958D-4AEF-92CC-DC6ECB2860AC}"/>
                </a:ext>
              </a:extLst>
            </p:cNvPr>
            <p:cNvSpPr/>
            <p:nvPr/>
          </p:nvSpPr>
          <p:spPr>
            <a:xfrm>
              <a:off x="1779637" y="1828157"/>
              <a:ext cx="629264" cy="668593"/>
            </a:xfrm>
            <a:prstGeom prst="rect">
              <a:avLst/>
            </a:prstGeom>
            <a:noFill/>
            <a:ln w="25400">
              <a:solidFill>
                <a:srgbClr val="2A3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spc="300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5B3894BE-3591-4469-9633-71C47043332C}"/>
                </a:ext>
              </a:extLst>
            </p:cNvPr>
            <p:cNvSpPr txBox="1"/>
            <p:nvPr/>
          </p:nvSpPr>
          <p:spPr>
            <a:xfrm>
              <a:off x="1219200" y="1432030"/>
              <a:ext cx="1101213" cy="830997"/>
            </a:xfrm>
            <a:prstGeom prst="rect">
              <a:avLst/>
            </a:prstGeom>
            <a:solidFill>
              <a:srgbClr val="2A3C90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spc="300" dirty="0">
                  <a:solidFill>
                    <a:schemeClr val="bg1"/>
                  </a:solidFill>
                  <a:cs typeface="+mn-ea"/>
                  <a:sym typeface="+mn-lt"/>
                </a:rPr>
                <a:t>大雨时行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9861A89C-097E-4C97-855D-3F5284986DD4}"/>
              </a:ext>
            </a:extLst>
          </p:cNvPr>
          <p:cNvSpPr txBox="1"/>
          <p:nvPr/>
        </p:nvSpPr>
        <p:spPr>
          <a:xfrm>
            <a:off x="5158897" y="692143"/>
            <a:ext cx="193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cs typeface="+mn-ea"/>
                <a:sym typeface="+mn-lt"/>
              </a:rPr>
              <a:t>节气由来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C7BB65B6-A4DF-4709-A3C5-A44A176D72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86517">
            <a:off x="9727503" y="3843839"/>
            <a:ext cx="1605989" cy="24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73154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013043E-B594-43C4-B790-6A8E9B756D83}"/>
              </a:ext>
            </a:extLst>
          </p:cNvPr>
          <p:cNvSpPr txBox="1"/>
          <p:nvPr/>
        </p:nvSpPr>
        <p:spPr>
          <a:xfrm>
            <a:off x="4653108" y="1782152"/>
            <a:ext cx="2593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天气特点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91BDA63B-FF00-4CF5-BCF5-8CB5841BD9D7}"/>
              </a:ext>
            </a:extLst>
          </p:cNvPr>
          <p:cNvSpPr/>
          <p:nvPr/>
        </p:nvSpPr>
        <p:spPr>
          <a:xfrm>
            <a:off x="4301609" y="1782152"/>
            <a:ext cx="101271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B203C793-C742-483B-8113-873DFAEFA283}"/>
              </a:ext>
            </a:extLst>
          </p:cNvPr>
          <p:cNvSpPr txBox="1"/>
          <p:nvPr/>
        </p:nvSpPr>
        <p:spPr>
          <a:xfrm>
            <a:off x="2389225" y="2059151"/>
            <a:ext cx="2593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CFF0CB01-F915-4DF3-9458-BE8A87D15653}"/>
              </a:ext>
            </a:extLst>
          </p:cNvPr>
          <p:cNvSpPr txBox="1"/>
          <p:nvPr/>
        </p:nvSpPr>
        <p:spPr>
          <a:xfrm>
            <a:off x="1202083" y="4366553"/>
            <a:ext cx="690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大暑是农历二十四节气之一，太阳位于黄经</a:t>
            </a:r>
            <a:r>
              <a:rPr lang="en-US" altLang="zh-CN" sz="1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120°</a:t>
            </a:r>
            <a:r>
              <a:rPr lang="zh-CN" altLang="en-US" sz="1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。大暑期间，中国民间有饮伏茶，晒伏姜，烧伏香，喝羊肉汤等习俗。</a:t>
            </a:r>
          </a:p>
        </p:txBody>
      </p:sp>
    </p:spTree>
    <p:extLst>
      <p:ext uri="{BB962C8B-B14F-4D97-AF65-F5344CB8AC3E}">
        <p14:creationId xmlns:p14="http://schemas.microsoft.com/office/powerpoint/2010/main" val="2364748190"/>
      </p:ext>
    </p:extLst>
  </p:cSld>
  <p:clrMapOvr>
    <a:masterClrMapping/>
  </p:clrMapOvr>
  <p:transition spd="med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713296" y="31709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1B448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1B448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1B448E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1B448E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1B448E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1B448E"/>
                </a:solidFill>
                <a:effectLst/>
                <a:uLnTx/>
                <a:uFillTx/>
              </a:rPr>
              <a:t>/</a:t>
            </a:r>
          </a:p>
        </p:txBody>
      </p:sp>
      <p:sp>
        <p:nvSpPr>
          <p:cNvPr id="3" name="八边形 2">
            <a:extLst>
              <a:ext uri="{FF2B5EF4-FFF2-40B4-BE49-F238E27FC236}">
                <a16:creationId xmlns="" xmlns:a16="http://schemas.microsoft.com/office/drawing/2014/main" id="{A214C6BC-D4C3-4256-BF9A-78D92AB5F940}"/>
              </a:ext>
            </a:extLst>
          </p:cNvPr>
          <p:cNvSpPr/>
          <p:nvPr/>
        </p:nvSpPr>
        <p:spPr>
          <a:xfrm>
            <a:off x="314631" y="317090"/>
            <a:ext cx="11611897" cy="6319684"/>
          </a:xfrm>
          <a:prstGeom prst="octagon">
            <a:avLst>
              <a:gd name="adj" fmla="val 4531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6E1D1084-5718-4EC7-8F9E-02BDFD6D8B48}"/>
              </a:ext>
            </a:extLst>
          </p:cNvPr>
          <p:cNvSpPr txBox="1"/>
          <p:nvPr/>
        </p:nvSpPr>
        <p:spPr>
          <a:xfrm>
            <a:off x="2980402" y="1440909"/>
            <a:ext cx="193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cs typeface="+mn-ea"/>
                <a:sym typeface="+mn-lt"/>
              </a:rPr>
              <a:t>天气特点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A8492D9-E9D3-4C96-A3E9-4B16071C7864}"/>
              </a:ext>
            </a:extLst>
          </p:cNvPr>
          <p:cNvSpPr txBox="1"/>
          <p:nvPr/>
        </p:nvSpPr>
        <p:spPr>
          <a:xfrm>
            <a:off x="1119956" y="2292210"/>
            <a:ext cx="25352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大暑节气正值“三伏”，是我国一年中日照最多、气温最高的时期，全国大部分地区干旱少雨，许多地区的气温达</a:t>
            </a:r>
            <a:r>
              <a:rPr lang="en-US" altLang="zh-CN" spc="300" dirty="0">
                <a:cs typeface="+mn-ea"/>
                <a:sym typeface="+mn-lt"/>
              </a:rPr>
              <a:t>35</a:t>
            </a:r>
            <a:r>
              <a:rPr lang="zh-CN" altLang="en-US" spc="300" dirty="0">
                <a:cs typeface="+mn-ea"/>
                <a:sym typeface="+mn-lt"/>
              </a:rPr>
              <a:t>度以上，俗称的“三大火炉”也最旺。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7B904CC-9D6B-4024-9415-1087423BAB76}"/>
              </a:ext>
            </a:extLst>
          </p:cNvPr>
          <p:cNvSpPr txBox="1"/>
          <p:nvPr/>
        </p:nvSpPr>
        <p:spPr>
          <a:xfrm>
            <a:off x="4281030" y="2947236"/>
            <a:ext cx="40444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在我国华南以北的长江中下游等地区，如苏、浙、赣等一带处于炎热少雨季节，滴雨似黄金。有“小暑雨如银，大暑雨如金”，“伏里多雨，囤里多米”，“伏天雨丰，粮丰棉丰”，“伏不受旱，一亩增一担”的说法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C7A3CD7-88C6-4DF7-8B20-F461F79320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296" y="1964129"/>
            <a:ext cx="2472836" cy="2695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4596E5F8-24CB-4A50-9024-BFCFC8222263}"/>
              </a:ext>
            </a:extLst>
          </p:cNvPr>
          <p:cNvCxnSpPr>
            <a:cxnSpLocks/>
          </p:cNvCxnSpPr>
          <p:nvPr/>
        </p:nvCxnSpPr>
        <p:spPr>
          <a:xfrm>
            <a:off x="3950110" y="2385027"/>
            <a:ext cx="0" cy="31432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9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sqe41cy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1785</Words>
  <Application>Microsoft Office PowerPoint</Application>
  <PresentationFormat>宽屏</PresentationFormat>
  <Paragraphs>76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1</cp:revision>
  <dcterms:created xsi:type="dcterms:W3CDTF">2020-06-27T07:37:51Z</dcterms:created>
  <dcterms:modified xsi:type="dcterms:W3CDTF">2023-05-25T02:35:40Z</dcterms:modified>
</cp:coreProperties>
</file>