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8" r:id="rId3"/>
  </p:sldMasterIdLst>
  <p:notesMasterIdLst>
    <p:notesMasterId r:id="rId29"/>
  </p:notesMasterIdLst>
  <p:handoutMasterIdLst>
    <p:handoutMasterId r:id="rId30"/>
  </p:handoutMasterIdLst>
  <p:sldIdLst>
    <p:sldId id="259" r:id="rId4"/>
    <p:sldId id="260" r:id="rId5"/>
    <p:sldId id="262" r:id="rId6"/>
    <p:sldId id="261" r:id="rId7"/>
    <p:sldId id="266" r:id="rId8"/>
    <p:sldId id="268" r:id="rId9"/>
    <p:sldId id="269" r:id="rId10"/>
    <p:sldId id="263" r:id="rId11"/>
    <p:sldId id="270" r:id="rId12"/>
    <p:sldId id="271" r:id="rId13"/>
    <p:sldId id="272" r:id="rId14"/>
    <p:sldId id="273" r:id="rId15"/>
    <p:sldId id="274" r:id="rId16"/>
    <p:sldId id="264" r:id="rId17"/>
    <p:sldId id="275" r:id="rId18"/>
    <p:sldId id="276" r:id="rId19"/>
    <p:sldId id="277" r:id="rId20"/>
    <p:sldId id="278" r:id="rId21"/>
    <p:sldId id="279" r:id="rId22"/>
    <p:sldId id="265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7D7"/>
    <a:srgbClr val="A26D3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1829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E84DE103-D632-46FE-A96A-E221377F9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F209C84-DCF2-450B-8152-10BAE3BC2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86C3-5EE9-4554-9C4D-A5EFD40DF67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167AFCF-505A-4FE5-A0F7-EEDBB3CE62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15A3CA1-3CA5-42A3-8B51-9A964E773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CB0D8-4890-4BDF-9FD7-D04ABE536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5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D505-57C8-4F65-9C29-9F1C2A53992F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7BF0-0F9F-4250-8448-99D98C144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3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9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5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4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9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6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2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2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819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6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3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44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821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3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959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70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9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48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4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6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7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7BF0-0F9F-4250-8448-99D98C1446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49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6891" y="649778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269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5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8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7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3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95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7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9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01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0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3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0.jpe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85CEE1-8AF0-4006-B23C-FB53755FF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935" y="0"/>
            <a:ext cx="4583229" cy="27547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1BB20B-5604-4703-9842-214415CBF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69249" cy="30209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800DC1-4D77-44D7-A6DE-9E08D936F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2465409"/>
            <a:ext cx="5681352" cy="4392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19C07E-9620-4B5C-AD19-1B50BCD15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451" y="2829034"/>
            <a:ext cx="3976713" cy="402896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5E4848-C561-438D-8560-7D24C4EFD984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C48ADA-6D4C-49C8-A313-F0998218F94F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894EE9-2075-45F1-85C1-6916E30B0522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64317E-F01B-4E05-8C5E-142198ED634E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29300-1190-4933-BCB6-C1556E742483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91A19B-C7B7-45B3-A6D0-94EEFC1AFC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944" y="3236378"/>
            <a:ext cx="468348" cy="117570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B659D7-1179-4EAE-B9AC-08E232AEFFC4}"/>
              </a:ext>
            </a:extLst>
          </p:cNvPr>
          <p:cNvSpPr/>
          <p:nvPr/>
        </p:nvSpPr>
        <p:spPr>
          <a:xfrm>
            <a:off x="3154590" y="2359272"/>
            <a:ext cx="63690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rgbClr val="A26D3D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rPr>
              <a:t>舌尖上的春节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57429-4916-43A6-A5FE-E8272625901C}"/>
              </a:ext>
            </a:extLst>
          </p:cNvPr>
          <p:cNvSpPr/>
          <p:nvPr/>
        </p:nvSpPr>
        <p:spPr>
          <a:xfrm>
            <a:off x="4373852" y="3682711"/>
            <a:ext cx="39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A26D3D"/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rgbClr val="A26D3D"/>
                </a:solidFill>
                <a:cs typeface="+mn-ea"/>
                <a:sym typeface="+mn-lt"/>
              </a:rPr>
              <a:t>春节美食介绍主题模板</a:t>
            </a:r>
            <a:r>
              <a:rPr lang="en-US" altLang="zh-CN" sz="2400" dirty="0">
                <a:solidFill>
                  <a:srgbClr val="A26D3D"/>
                </a:solidFill>
                <a:cs typeface="+mn-ea"/>
                <a:sym typeface="+mn-lt"/>
              </a:rPr>
              <a:t>—</a:t>
            </a:r>
            <a:endParaRPr lang="zh-CN" altLang="en-US" sz="2400" dirty="0">
              <a:solidFill>
                <a:srgbClr val="A26D3D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FD50DF-CC24-45DF-A697-DCB3E262BD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36499">
            <a:off x="4336789" y="4908245"/>
            <a:ext cx="711443" cy="11619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509F90-4D01-4AF3-B7D8-3F3A73ED1F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77" b="94872" l="1695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2540F2-5C11-4262-BBE3-A33E074663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77" b="94872" l="1695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8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94BC-0372-4E34-9FC9-DE5AF4CD8213}"/>
              </a:ext>
            </a:extLst>
          </p:cNvPr>
          <p:cNvSpPr/>
          <p:nvPr/>
        </p:nvSpPr>
        <p:spPr>
          <a:xfrm>
            <a:off x="6946384" y="1506274"/>
            <a:ext cx="923330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传统美食饺子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ECADFC-BA93-4BA4-BBA4-DC699AB1BF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974"/>
          <a:stretch/>
        </p:blipFill>
        <p:spPr>
          <a:xfrm>
            <a:off x="1472987" y="415976"/>
            <a:ext cx="5687673" cy="55136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F309E4-F091-4484-8980-FD799B8263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11" y="2121110"/>
            <a:ext cx="4258608" cy="361870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956756-EAC5-4918-8D6E-0037FBF8509D}"/>
              </a:ext>
            </a:extLst>
          </p:cNvPr>
          <p:cNvSpPr/>
          <p:nvPr/>
        </p:nvSpPr>
        <p:spPr>
          <a:xfrm>
            <a:off x="8731738" y="1308525"/>
            <a:ext cx="1846659" cy="45793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饺子源于古代的角子。距今已有一千八百多年的历史了。是深受中国人民喜爱的传统特色食品，又称水饺，是中国北方民间的主食和地方小吃，也是年节食品。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55D755-5348-4ADE-9728-F733E6C6C9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7432" y="541430"/>
            <a:ext cx="1323628" cy="12831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E21FCA-B932-4368-AD64-D761825C24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986" y="4679668"/>
            <a:ext cx="1912773" cy="18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94BC-0372-4E34-9FC9-DE5AF4CD8213}"/>
              </a:ext>
            </a:extLst>
          </p:cNvPr>
          <p:cNvSpPr/>
          <p:nvPr/>
        </p:nvSpPr>
        <p:spPr>
          <a:xfrm>
            <a:off x="6041832" y="1675123"/>
            <a:ext cx="2646878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传统美食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91CE4E-39C0-4E83-A9BE-018812692465}"/>
              </a:ext>
            </a:extLst>
          </p:cNvPr>
          <p:cNvGrpSpPr/>
          <p:nvPr/>
        </p:nvGrpSpPr>
        <p:grpSpPr>
          <a:xfrm>
            <a:off x="1730740" y="861662"/>
            <a:ext cx="4025518" cy="4930338"/>
            <a:chOff x="1338942" y="2051957"/>
            <a:chExt cx="2754086" cy="3312380"/>
          </a:xfrm>
        </p:grpSpPr>
        <p:pic>
          <p:nvPicPr>
            <p:cNvPr id="32" name="图片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C8EEAA-CFA2-442B-B781-B6841FD96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8942" y="2051957"/>
              <a:ext cx="2754086" cy="2754086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B98A7-3A1C-4AF7-8E89-E4337BB340E8}"/>
                </a:ext>
              </a:extLst>
            </p:cNvPr>
            <p:cNvSpPr txBox="1"/>
            <p:nvPr/>
          </p:nvSpPr>
          <p:spPr>
            <a:xfrm>
              <a:off x="1883712" y="4806043"/>
              <a:ext cx="1664545" cy="55829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800" dirty="0">
                  <a:ln w="15875">
                    <a:solidFill>
                      <a:srgbClr val="FFB79A"/>
                    </a:solidFill>
                  </a:ln>
                  <a:solidFill>
                    <a:srgbClr val="D63A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汤圆</a:t>
              </a: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EA841E-C67E-4839-AD58-F35F77ED6932}"/>
              </a:ext>
            </a:extLst>
          </p:cNvPr>
          <p:cNvSpPr/>
          <p:nvPr/>
        </p:nvSpPr>
        <p:spPr>
          <a:xfrm>
            <a:off x="6096000" y="2714234"/>
            <a:ext cx="5112159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汤圆，是中国传统小吃的代表之一，是由糯米粉等做的球状食品。一般有馅料，煮熟带汤食用。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是元宵节最具有特色的食物，历史十分悠久。汤团象征合家团圆更美好，吃汤圆意味新的一年幸福、团团圆圆。</a:t>
            </a:r>
          </a:p>
        </p:txBody>
      </p:sp>
    </p:spTree>
    <p:extLst>
      <p:ext uri="{BB962C8B-B14F-4D97-AF65-F5344CB8AC3E}">
        <p14:creationId xmlns:p14="http://schemas.microsoft.com/office/powerpoint/2010/main" val="11561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94BC-0372-4E34-9FC9-DE5AF4CD8213}"/>
              </a:ext>
            </a:extLst>
          </p:cNvPr>
          <p:cNvSpPr/>
          <p:nvPr/>
        </p:nvSpPr>
        <p:spPr>
          <a:xfrm>
            <a:off x="7684920" y="1388297"/>
            <a:ext cx="2646878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传统美食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25592B-559B-4278-A47A-AAE38388F579}"/>
              </a:ext>
            </a:extLst>
          </p:cNvPr>
          <p:cNvSpPr/>
          <p:nvPr/>
        </p:nvSpPr>
        <p:spPr>
          <a:xfrm>
            <a:off x="6986648" y="2405386"/>
            <a:ext cx="3924151" cy="31752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卷，是中国民间节日的一种传统食品，流行于中国各地，在江南等地尤盛。在中国南方，过春节不吃饺子，吃春卷和芝麻汤圆。并且在漳州一带清明时节也吃春卷，民间除供自己家食用外，常用于待客。春卷历史悠久，由古代的春饼演化而来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055CE6-CEAC-4CB2-9ED2-37D36B00CD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201" y="3964891"/>
            <a:ext cx="3270151" cy="19494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BB2FBF-5329-49DD-AA21-A95800DC72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211" y="1726529"/>
            <a:ext cx="3270151" cy="19494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0219F9-4597-4160-A862-E0F812CA98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106" y="2207019"/>
            <a:ext cx="5064387" cy="30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94BC-0372-4E34-9FC9-DE5AF4CD8213}"/>
              </a:ext>
            </a:extLst>
          </p:cNvPr>
          <p:cNvSpPr/>
          <p:nvPr/>
        </p:nvSpPr>
        <p:spPr>
          <a:xfrm>
            <a:off x="6832389" y="2840571"/>
            <a:ext cx="2646878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传统美食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C8CDFB-8941-429B-80BD-9E62055009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18" y="1786317"/>
            <a:ext cx="5764545" cy="382807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68E8B4-DCB4-4BF9-9399-34A53EED3307}"/>
              </a:ext>
            </a:extLst>
          </p:cNvPr>
          <p:cNvSpPr/>
          <p:nvPr/>
        </p:nvSpPr>
        <p:spPr>
          <a:xfrm>
            <a:off x="6986678" y="3869027"/>
            <a:ext cx="44106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糍粑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，是南方各族的小吃，流行于中国南方地区。糍粑是用糯米蒸熟捣烂后所制成的一种食品。糍粑是用熟糯米饭放到石槽里用石锤或者芦竹。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63F2FC-419D-409A-A2DB-CB0C03839E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239" y="2225152"/>
            <a:ext cx="2374114" cy="17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5295275" y="2436942"/>
            <a:ext cx="5888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26D3D"/>
                </a:solidFill>
                <a:cs typeface="+mn-ea"/>
                <a:sym typeface="+mn-lt"/>
              </a:rPr>
              <a:t>第三章 </a:t>
            </a:r>
            <a:endParaRPr lang="en-US" altLang="zh-CN" sz="6000" dirty="0">
              <a:solidFill>
                <a:srgbClr val="A26D3D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cs typeface="+mn-ea"/>
                <a:sym typeface="+mn-lt"/>
              </a:rPr>
              <a:t>腊味美食介绍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9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0FC2A1-A133-4999-AB28-327871F9B1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399" y="1086072"/>
            <a:ext cx="3775154" cy="482822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6440362" y="1285218"/>
            <a:ext cx="387798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“腊八腊八”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2F6349-75B4-43FD-87E9-215454BAD2AE}"/>
              </a:ext>
            </a:extLst>
          </p:cNvPr>
          <p:cNvSpPr/>
          <p:nvPr/>
        </p:nvSpPr>
        <p:spPr>
          <a:xfrm>
            <a:off x="2201948" y="2220748"/>
            <a:ext cx="3924151" cy="3148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腊八粥，是一种在腊八节用多种食材熬制的粥，也叫做七宝五味粥。吃腊八粥，用以庆祝丰收，一直流传至今  。古时每逢农历十二月初八，中国民间流传着吃“腊八粥” 的风俗。在河南，腊八粥又称“大家饭”，是纪念民族英雄岳飞的一种节日食俗。</a:t>
            </a:r>
          </a:p>
        </p:txBody>
      </p:sp>
    </p:spTree>
    <p:extLst>
      <p:ext uri="{BB962C8B-B14F-4D97-AF65-F5344CB8AC3E}">
        <p14:creationId xmlns:p14="http://schemas.microsoft.com/office/powerpoint/2010/main" val="30967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6102438" y="1637705"/>
            <a:ext cx="3262432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“腊八粥”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CF389F-156D-4C2F-B843-ECAFAB6945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4621" y="623187"/>
            <a:ext cx="2804652" cy="45696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25012C-E594-4621-AA6E-FFF2FDF53A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0339" y="2915272"/>
            <a:ext cx="1910269" cy="311239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EE4E19-844C-47CF-8AB8-C03EDD6384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6412" y="3717883"/>
            <a:ext cx="1211399" cy="1973731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6C2AE-79C1-4441-BCC2-BD7F1A04B034}"/>
              </a:ext>
            </a:extLst>
          </p:cNvPr>
          <p:cNvSpPr/>
          <p:nvPr/>
        </p:nvSpPr>
        <p:spPr>
          <a:xfrm>
            <a:off x="6389255" y="2548906"/>
            <a:ext cx="4951846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腊八粥，是一种在腊八节用多种食材熬制的粥，也叫做七宝五味粥。吃腊八粥，用以庆祝丰收，一直流传至今  。古时每逢农历十二月初八，中国民间流传着吃“腊八粥” 的风俗。在河南，腊八粥又称“大家饭”，是纪念民族英雄岳飞的一种节日食俗。</a:t>
            </a:r>
          </a:p>
        </p:txBody>
      </p:sp>
    </p:spTree>
    <p:extLst>
      <p:ext uri="{BB962C8B-B14F-4D97-AF65-F5344CB8AC3E}">
        <p14:creationId xmlns:p14="http://schemas.microsoft.com/office/powerpoint/2010/main" val="28901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6484912" y="1927400"/>
            <a:ext cx="387798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“美味腊肉”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099" y="927532"/>
            <a:ext cx="4271776" cy="396612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18CAFB-8890-443B-8BC7-7846769BD836}"/>
              </a:ext>
            </a:extLst>
          </p:cNvPr>
          <p:cNvSpPr/>
          <p:nvPr/>
        </p:nvSpPr>
        <p:spPr>
          <a:xfrm>
            <a:off x="6736605" y="2875001"/>
            <a:ext cx="4824458" cy="21698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每到过年的时候，家家户户都开始准备年货，而这时腊肉便粉墨登场了，腊肉吃起来味道醇香，肥不腻口，瘦不塞牙，而且还能久放不坏。腊肉不仅仅是餐桌上的佳肴，更是一种故乡的记忆、过年的气息。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C348A3-CFB1-487A-89D1-028CB5501A6C}"/>
              </a:ext>
            </a:extLst>
          </p:cNvPr>
          <p:cNvSpPr/>
          <p:nvPr/>
        </p:nvSpPr>
        <p:spPr>
          <a:xfrm>
            <a:off x="1753099" y="4621333"/>
            <a:ext cx="4493538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过了腊八才是年</a:t>
            </a:r>
          </a:p>
        </p:txBody>
      </p:sp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607C8-3784-4772-85C0-D8F230745A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455" y="378574"/>
            <a:ext cx="1312622" cy="40422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5CD2C5-1FAD-4406-BACD-B5C012FE2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682" y="1883509"/>
            <a:ext cx="5288272" cy="397448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A7B1A-2AF2-44F3-81AA-AD192894825C}"/>
              </a:ext>
            </a:extLst>
          </p:cNvPr>
          <p:cNvSpPr/>
          <p:nvPr/>
        </p:nvSpPr>
        <p:spPr>
          <a:xfrm>
            <a:off x="2329122" y="1370386"/>
            <a:ext cx="387798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“美味腊肉”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3E061A-3EC8-479E-879B-CFF19E4E659D}"/>
              </a:ext>
            </a:extLst>
          </p:cNvPr>
          <p:cNvSpPr/>
          <p:nvPr/>
        </p:nvSpPr>
        <p:spPr>
          <a:xfrm>
            <a:off x="6700082" y="2280042"/>
            <a:ext cx="2262158" cy="29531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时至今日，腊肉早已不仅是一种可一饱口福的美味，更成为一种承载着千百年来的传统以及感情的食物，留存在每个中国人的记忆之中。</a:t>
            </a:r>
          </a:p>
        </p:txBody>
      </p:sp>
    </p:spTree>
    <p:extLst>
      <p:ext uri="{BB962C8B-B14F-4D97-AF65-F5344CB8AC3E}">
        <p14:creationId xmlns:p14="http://schemas.microsoft.com/office/powerpoint/2010/main" val="25714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D8F1F6-D958-4D26-86EA-88E546C718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183" y="671754"/>
            <a:ext cx="5275372" cy="527537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5DBFC0-D626-47B5-9038-0B3C44AC0956}"/>
              </a:ext>
            </a:extLst>
          </p:cNvPr>
          <p:cNvSpPr/>
          <p:nvPr/>
        </p:nvSpPr>
        <p:spPr>
          <a:xfrm>
            <a:off x="1707427" y="3598915"/>
            <a:ext cx="5531390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每到过年的时候，家家户户都开始准备年货，而这时腊肉便粉墨登场了，腊肉吃起来味道醇香，肥不腻口，瘦不塞牙，而且还能久放不坏。腊肉不仅仅是餐桌上的佳肴，更是一种故乡的记忆、过年的气息。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18B773-3852-4515-A1D1-A5E6780D46F2}"/>
              </a:ext>
            </a:extLst>
          </p:cNvPr>
          <p:cNvSpPr/>
          <p:nvPr/>
        </p:nvSpPr>
        <p:spPr>
          <a:xfrm>
            <a:off x="1701009" y="2477199"/>
            <a:ext cx="4801314" cy="101566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过了</a:t>
            </a:r>
            <a:r>
              <a:rPr lang="zh-CN" altLang="en-US" sz="60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腊八</a:t>
            </a:r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才是年</a:t>
            </a:r>
          </a:p>
        </p:txBody>
      </p:sp>
    </p:spTree>
    <p:extLst>
      <p:ext uri="{BB962C8B-B14F-4D97-AF65-F5344CB8AC3E}">
        <p14:creationId xmlns:p14="http://schemas.microsoft.com/office/powerpoint/2010/main" val="27616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15F34C-D9F2-4D2E-8221-7291EB182C8D}"/>
              </a:ext>
            </a:extLst>
          </p:cNvPr>
          <p:cNvGrpSpPr/>
          <p:nvPr/>
        </p:nvGrpSpPr>
        <p:grpSpPr>
          <a:xfrm>
            <a:off x="4721525" y="1252370"/>
            <a:ext cx="2748950" cy="1377387"/>
            <a:chOff x="4171667" y="943200"/>
            <a:chExt cx="2748950" cy="1377387"/>
          </a:xfrm>
        </p:grpSpPr>
        <p:sp>
          <p:nvSpPr>
            <p:cNvPr id="11" name="菱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119A0B-997B-47CA-84D3-65DA6F7C71B7}"/>
                </a:ext>
              </a:extLst>
            </p:cNvPr>
            <p:cNvSpPr/>
            <p:nvPr/>
          </p:nvSpPr>
          <p:spPr>
            <a:xfrm>
              <a:off x="4171667" y="943200"/>
              <a:ext cx="1377387" cy="1377387"/>
            </a:xfrm>
            <a:prstGeom prst="diamond">
              <a:avLst/>
            </a:prstGeom>
            <a:solidFill>
              <a:srgbClr val="A26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12" name="菱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DC7FC7-C5E8-4C7D-8850-AA2F44B49689}"/>
                </a:ext>
              </a:extLst>
            </p:cNvPr>
            <p:cNvSpPr/>
            <p:nvPr/>
          </p:nvSpPr>
          <p:spPr>
            <a:xfrm>
              <a:off x="5543230" y="943200"/>
              <a:ext cx="1377387" cy="1377387"/>
            </a:xfrm>
            <a:prstGeom prst="diamond">
              <a:avLst/>
            </a:prstGeom>
            <a:solidFill>
              <a:srgbClr val="A26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录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1767055" y="2982182"/>
            <a:ext cx="42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26D3D"/>
                </a:solidFill>
                <a:cs typeface="+mn-ea"/>
                <a:sym typeface="+mn-lt"/>
              </a:rPr>
              <a:t>第一章 </a:t>
            </a:r>
            <a:r>
              <a:rPr lang="zh-CN" altLang="en-US" sz="3200" dirty="0">
                <a:cs typeface="+mn-ea"/>
                <a:sym typeface="+mn-lt"/>
              </a:rPr>
              <a:t>年夜饭的习俗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E91AB6-8673-4A34-A2FF-3000AB91CEE0}"/>
              </a:ext>
            </a:extLst>
          </p:cNvPr>
          <p:cNvSpPr txBox="1"/>
          <p:nvPr/>
        </p:nvSpPr>
        <p:spPr>
          <a:xfrm>
            <a:off x="6336116" y="2982182"/>
            <a:ext cx="42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26D3D"/>
                </a:solidFill>
                <a:cs typeface="+mn-ea"/>
                <a:sym typeface="+mn-lt"/>
              </a:rPr>
              <a:t>第二章 </a:t>
            </a:r>
            <a:r>
              <a:rPr lang="zh-CN" altLang="en-US" sz="3200" dirty="0">
                <a:cs typeface="+mn-ea"/>
                <a:sym typeface="+mn-lt"/>
              </a:rPr>
              <a:t>传统美食介绍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520623-68E1-456C-B2F4-2EEBEC37B47F}"/>
              </a:ext>
            </a:extLst>
          </p:cNvPr>
          <p:cNvSpPr txBox="1"/>
          <p:nvPr/>
        </p:nvSpPr>
        <p:spPr>
          <a:xfrm>
            <a:off x="1767055" y="3849456"/>
            <a:ext cx="42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26D3D"/>
                </a:solidFill>
                <a:cs typeface="+mn-ea"/>
                <a:sym typeface="+mn-lt"/>
              </a:rPr>
              <a:t>第三章 </a:t>
            </a:r>
            <a:r>
              <a:rPr lang="zh-CN" altLang="en-US" sz="3200" dirty="0">
                <a:cs typeface="+mn-ea"/>
                <a:sym typeface="+mn-lt"/>
              </a:rPr>
              <a:t>腊味美食介绍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353286-5F24-4C05-89E1-C62774E8CFFC}"/>
              </a:ext>
            </a:extLst>
          </p:cNvPr>
          <p:cNvSpPr txBox="1"/>
          <p:nvPr/>
        </p:nvSpPr>
        <p:spPr>
          <a:xfrm>
            <a:off x="6336116" y="3816180"/>
            <a:ext cx="42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26D3D"/>
                </a:solidFill>
                <a:cs typeface="+mn-ea"/>
                <a:sym typeface="+mn-lt"/>
              </a:rPr>
              <a:t>第四章 </a:t>
            </a:r>
            <a:r>
              <a:rPr lang="zh-CN" altLang="en-US" sz="3200" dirty="0">
                <a:cs typeface="+mn-ea"/>
                <a:sym typeface="+mn-lt"/>
              </a:rPr>
              <a:t>干果美食介绍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272D3-9FC2-451C-9B8C-5F0C4EAE36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77" b="94872" l="1695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762" y="4726492"/>
            <a:ext cx="780648" cy="856576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261282" y="399495"/>
            <a:ext cx="1535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DE7D7"/>
                </a:solidFill>
              </a:rPr>
              <a:t>https://www.ypppt.com/</a:t>
            </a:r>
            <a:endParaRPr lang="zh-CN" altLang="en-US" sz="800" dirty="0">
              <a:solidFill>
                <a:srgbClr val="EDE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5295275" y="2436942"/>
            <a:ext cx="5888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26D3D"/>
                </a:solidFill>
                <a:cs typeface="+mn-ea"/>
                <a:sym typeface="+mn-lt"/>
              </a:rPr>
              <a:t>第四章 </a:t>
            </a:r>
            <a:endParaRPr lang="en-US" altLang="zh-CN" sz="6000" dirty="0">
              <a:solidFill>
                <a:srgbClr val="A26D3D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cs typeface="+mn-ea"/>
                <a:sym typeface="+mn-lt"/>
              </a:rPr>
              <a:t>干果美食介绍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6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BBB440-DD70-4A29-A74F-0F2366DA17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31" y="1857605"/>
            <a:ext cx="7530695" cy="423601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6EFE24-EB51-409B-8C30-73541A52EA56}"/>
              </a:ext>
            </a:extLst>
          </p:cNvPr>
          <p:cNvSpPr/>
          <p:nvPr/>
        </p:nvSpPr>
        <p:spPr>
          <a:xfrm>
            <a:off x="3649988" y="1852178"/>
            <a:ext cx="3262432" cy="15696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干果美食 </a:t>
            </a:r>
            <a:endParaRPr lang="en-US" altLang="zh-CN" sz="4800" dirty="0">
              <a:ln w="15875">
                <a:solidFill>
                  <a:srgbClr val="FFB79A"/>
                </a:solidFill>
              </a:ln>
              <a:solidFill>
                <a:srgbClr val="D63A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诱惑挡不住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A91DD-9A36-482E-BB27-E51AF5D4D324}"/>
              </a:ext>
            </a:extLst>
          </p:cNvPr>
          <p:cNvSpPr/>
          <p:nvPr/>
        </p:nvSpPr>
        <p:spPr>
          <a:xfrm>
            <a:off x="1336172" y="3752233"/>
            <a:ext cx="3424058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每到过年的时候，家家户户都开始准备年货，美味的干果美食便开始登场。香甜的瓜子，可爱的开心果，一切再告诉人们，过年啦！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790252-8E0F-4A84-B889-321395E520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1307202"/>
            <a:ext cx="2112312" cy="1573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F039EA-5C8D-4EC4-A89E-CC28AD5C303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2183" y="2024321"/>
            <a:ext cx="2112312" cy="15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A2DADE-FF93-49ED-947C-CC0F89DD5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15" y="1217209"/>
            <a:ext cx="3600580" cy="25889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F3CD75-1E01-4CF8-8422-676E03C04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900" y="3452138"/>
            <a:ext cx="3713538" cy="263952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F89FC3-19DC-4B8E-8D41-A71F633C31DC}"/>
              </a:ext>
            </a:extLst>
          </p:cNvPr>
          <p:cNvSpPr/>
          <p:nvPr/>
        </p:nvSpPr>
        <p:spPr>
          <a:xfrm>
            <a:off x="5026960" y="2481716"/>
            <a:ext cx="3424058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爽脆香甜的花生米，招待客人的最佳美味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32A7F0-412D-4006-8AAE-0170D52302A4}"/>
              </a:ext>
            </a:extLst>
          </p:cNvPr>
          <p:cNvSpPr/>
          <p:nvPr/>
        </p:nvSpPr>
        <p:spPr>
          <a:xfrm>
            <a:off x="5026960" y="1515535"/>
            <a:ext cx="203132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花生米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218670-5FDC-4E51-BF51-C2C959D34541}"/>
              </a:ext>
            </a:extLst>
          </p:cNvPr>
          <p:cNvSpPr/>
          <p:nvPr/>
        </p:nvSpPr>
        <p:spPr>
          <a:xfrm>
            <a:off x="4015669" y="4797913"/>
            <a:ext cx="3424058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香脆的核桃仁，一颗一颗十分喜庆，过年的好礼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C741E1-77D5-437B-9597-A448DD3CA736}"/>
              </a:ext>
            </a:extLst>
          </p:cNvPr>
          <p:cNvSpPr/>
          <p:nvPr/>
        </p:nvSpPr>
        <p:spPr>
          <a:xfrm>
            <a:off x="5478293" y="3959331"/>
            <a:ext cx="203132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核桃仁</a:t>
            </a:r>
          </a:p>
        </p:txBody>
      </p:sp>
    </p:spTree>
    <p:extLst>
      <p:ext uri="{BB962C8B-B14F-4D97-AF65-F5344CB8AC3E}">
        <p14:creationId xmlns:p14="http://schemas.microsoft.com/office/powerpoint/2010/main" val="1079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F5E4E8-C3AB-40AD-8697-4606A8427A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77" y="2335313"/>
            <a:ext cx="3022139" cy="272452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8EB52E-D9D4-4642-80C6-B2353A57E7DF}"/>
              </a:ext>
            </a:extLst>
          </p:cNvPr>
          <p:cNvSpPr/>
          <p:nvPr/>
        </p:nvSpPr>
        <p:spPr>
          <a:xfrm>
            <a:off x="5417935" y="1943658"/>
            <a:ext cx="5280613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亲朋好友 热粥相迎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CFC444-04DD-4FCE-BA01-76F93867B501}"/>
              </a:ext>
            </a:extLst>
          </p:cNvPr>
          <p:cNvSpPr/>
          <p:nvPr/>
        </p:nvSpPr>
        <p:spPr>
          <a:xfrm>
            <a:off x="5528956" y="3088050"/>
            <a:ext cx="5531390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每到过年的时候，家家户户都开始准备年货，而这时腊肉便粉墨登场了，腊肉吃起来味道醇香，肥不腻口，瘦不塞牙，而且还能久放不坏。腊肉不仅仅是餐桌上的佳肴，更是一种故乡的记忆、过年的气息。</a:t>
            </a:r>
          </a:p>
        </p:txBody>
      </p:sp>
    </p:spTree>
    <p:extLst>
      <p:ext uri="{BB962C8B-B14F-4D97-AF65-F5344CB8AC3E}">
        <p14:creationId xmlns:p14="http://schemas.microsoft.com/office/powerpoint/2010/main" val="8937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612340-E981-419C-A168-D75770554D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944" y="3236378"/>
            <a:ext cx="468348" cy="1175702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4185318" y="2359272"/>
            <a:ext cx="43075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rgbClr val="A26D3D"/>
                </a:solidFill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rPr>
              <a:t>感谢观看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96E56E-2D16-4C95-B6FE-78013C7CD74C}"/>
              </a:ext>
            </a:extLst>
          </p:cNvPr>
          <p:cNvSpPr/>
          <p:nvPr/>
        </p:nvSpPr>
        <p:spPr>
          <a:xfrm>
            <a:off x="4373852" y="3682711"/>
            <a:ext cx="39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A26D3D"/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rgbClr val="A26D3D"/>
                </a:solidFill>
                <a:cs typeface="+mn-ea"/>
                <a:sym typeface="+mn-lt"/>
              </a:rPr>
              <a:t>春节美食介绍主题模板</a:t>
            </a:r>
            <a:r>
              <a:rPr lang="en-US" altLang="zh-CN" sz="2400" dirty="0">
                <a:solidFill>
                  <a:srgbClr val="A26D3D"/>
                </a:solidFill>
                <a:cs typeface="+mn-ea"/>
                <a:sym typeface="+mn-lt"/>
              </a:rPr>
              <a:t>—</a:t>
            </a:r>
            <a:endParaRPr lang="zh-CN" altLang="en-US" sz="2400" dirty="0">
              <a:solidFill>
                <a:srgbClr val="A26D3D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77" b="94872" l="1695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77" b="94872" l="1695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5295275" y="2436942"/>
            <a:ext cx="5888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26D3D"/>
                </a:solidFill>
                <a:cs typeface="+mn-ea"/>
                <a:sym typeface="+mn-lt"/>
              </a:rPr>
              <a:t>第一章 </a:t>
            </a:r>
            <a:endParaRPr lang="en-US" altLang="zh-CN" sz="6000" dirty="0">
              <a:solidFill>
                <a:srgbClr val="A26D3D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cs typeface="+mn-ea"/>
                <a:sym typeface="+mn-lt"/>
              </a:rPr>
              <a:t>年夜饭的习俗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8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FC8318-3A99-4717-9B55-D2FE3387FD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0586" y="4201351"/>
            <a:ext cx="2125117" cy="19240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233372-7130-47FE-86C5-E4934CD96A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91" y="1189167"/>
            <a:ext cx="5880251" cy="512784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BDFE9-0C5D-429E-A4DA-23370C4DAEBB}"/>
              </a:ext>
            </a:extLst>
          </p:cNvPr>
          <p:cNvSpPr/>
          <p:nvPr/>
        </p:nvSpPr>
        <p:spPr>
          <a:xfrm>
            <a:off x="3713416" y="92753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“年夜饭”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FC5BD2-EDF4-4627-B879-34355F32470E}"/>
              </a:ext>
            </a:extLst>
          </p:cNvPr>
          <p:cNvSpPr/>
          <p:nvPr/>
        </p:nvSpPr>
        <p:spPr>
          <a:xfrm>
            <a:off x="7223086" y="1303352"/>
            <a:ext cx="2492990" cy="445182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年夜饭，又称团圆饭等，特指农历除夕晚餐。年夜饭来源于古代的年终祭祀仪礼。中国人的年夜饭是家人的团圆聚餐，这顿一年中最丰盛的晚餐，也是一年年末最重要的一顿晚餐。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E91706-3868-4574-AEAB-C423BD579B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207" y="2799725"/>
            <a:ext cx="2125117" cy="1924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E961E0-0912-49FB-9B2C-39F34C6859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1292" y="1435363"/>
            <a:ext cx="2125117" cy="19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DE34AC-5409-4C62-9D4F-BAE814A409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308" y="476878"/>
            <a:ext cx="5815372" cy="581537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9E158A-0EF5-415F-BDA0-6A042CD76B8B}"/>
              </a:ext>
            </a:extLst>
          </p:cNvPr>
          <p:cNvSpPr/>
          <p:nvPr/>
        </p:nvSpPr>
        <p:spPr>
          <a:xfrm>
            <a:off x="8532443" y="1094191"/>
            <a:ext cx="2031325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60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一年</a:t>
            </a:r>
            <a:endParaRPr lang="en-US" altLang="zh-CN" sz="6000" dirty="0">
              <a:ln w="15875">
                <a:solidFill>
                  <a:srgbClr val="FFB79A"/>
                </a:solidFill>
              </a:ln>
              <a:solidFill>
                <a:srgbClr val="D63A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最丰盛的一餐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AF4BCC-E02C-451B-8375-AD5BE1E9B3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906" y="294043"/>
            <a:ext cx="1288608" cy="1166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3F42B1-4A9B-4AAC-BD86-4B7031A959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1700" y="5311162"/>
            <a:ext cx="1288608" cy="1166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631989-C5BE-4B36-B316-590059C854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905" y="4347863"/>
            <a:ext cx="2112312" cy="1573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7E03D9-D68C-4A18-84E8-89B74A4F9D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65" y="1570150"/>
            <a:ext cx="2112312" cy="15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49DD03-6603-4095-8B77-B71D395C33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782" y="648380"/>
            <a:ext cx="8312435" cy="588552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AA51E3-5F39-4428-B7ED-35B60E0B3646}"/>
              </a:ext>
            </a:extLst>
          </p:cNvPr>
          <p:cNvSpPr/>
          <p:nvPr/>
        </p:nvSpPr>
        <p:spPr>
          <a:xfrm>
            <a:off x="1271509" y="1298363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年年有余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207BEF-0C68-410E-939D-53B56CC0F7AA}"/>
              </a:ext>
            </a:extLst>
          </p:cNvPr>
          <p:cNvSpPr/>
          <p:nvPr/>
        </p:nvSpPr>
        <p:spPr>
          <a:xfrm>
            <a:off x="8343845" y="4328144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团圆福运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3C04F4-38CA-4DAD-860C-4D7019020ABA}"/>
              </a:ext>
            </a:extLst>
          </p:cNvPr>
          <p:cNvSpPr/>
          <p:nvPr/>
        </p:nvSpPr>
        <p:spPr>
          <a:xfrm>
            <a:off x="1887062" y="432814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有才气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1A9D7D-9B36-4AEF-A2EB-A24E87F3A8CA}"/>
              </a:ext>
            </a:extLst>
          </p:cNvPr>
          <p:cNvSpPr/>
          <p:nvPr/>
        </p:nvSpPr>
        <p:spPr>
          <a:xfrm>
            <a:off x="8528730" y="129836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有福气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7BEBA0-4835-405F-9866-9EE5DF7FE5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003" y="1314997"/>
            <a:ext cx="911885" cy="160794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AF0D32-8EA4-4DFD-BD00-FB3923A6A0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19" y="396081"/>
            <a:ext cx="911885" cy="16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87499" y="52512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585C24-3C8D-4B35-B27D-7B8DD8138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553" y="1474300"/>
            <a:ext cx="4433792" cy="25011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E0FB4A-60D2-4FA6-AB08-3058CC4963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45" y="1013044"/>
            <a:ext cx="2973054" cy="288207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010A7A-6537-4F28-84C1-59ADCD1D8CBF}"/>
              </a:ext>
            </a:extLst>
          </p:cNvPr>
          <p:cNvSpPr/>
          <p:nvPr/>
        </p:nvSpPr>
        <p:spPr>
          <a:xfrm>
            <a:off x="4427604" y="386203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红红火火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925460-43DE-400F-B1D6-F5FFE2860FE2}"/>
              </a:ext>
            </a:extLst>
          </p:cNvPr>
          <p:cNvSpPr/>
          <p:nvPr/>
        </p:nvSpPr>
        <p:spPr>
          <a:xfrm>
            <a:off x="753933" y="3862037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团圆福运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C3F550-E36D-42DE-B662-B7C0D31533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611" y="927532"/>
            <a:ext cx="4570971" cy="310299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FDFB9D-2B6E-4851-8B62-3AC9B684BB30}"/>
              </a:ext>
            </a:extLst>
          </p:cNvPr>
          <p:cNvSpPr/>
          <p:nvPr/>
        </p:nvSpPr>
        <p:spPr>
          <a:xfrm>
            <a:off x="8343845" y="3916903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年年有余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17E19C-D94C-48D2-ACC4-93B4E98CCF2D}"/>
              </a:ext>
            </a:extLst>
          </p:cNvPr>
          <p:cNvSpPr/>
          <p:nvPr/>
        </p:nvSpPr>
        <p:spPr>
          <a:xfrm>
            <a:off x="3024732" y="50171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年夜饭，又称团圆饭等，特指农历除夕晚餐。年夜饭来源于古代的年终祭祀仪礼。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8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5295275" y="2436942"/>
            <a:ext cx="5888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26D3D"/>
                </a:solidFill>
                <a:cs typeface="+mn-ea"/>
                <a:sym typeface="+mn-lt"/>
              </a:rPr>
              <a:t>第二章 </a:t>
            </a:r>
            <a:endParaRPr lang="en-US" altLang="zh-CN" sz="6000" dirty="0">
              <a:solidFill>
                <a:srgbClr val="A26D3D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cs typeface="+mn-ea"/>
                <a:sym typeface="+mn-lt"/>
              </a:rPr>
              <a:t>传统美食介绍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b="1" dirty="0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rgbClr val="A26D3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8BBDE7-0332-4424-B251-79F876CF2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2" y="1027878"/>
            <a:ext cx="7540755" cy="532527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94BC-0372-4E34-9FC9-DE5AF4CD8213}"/>
              </a:ext>
            </a:extLst>
          </p:cNvPr>
          <p:cNvSpPr/>
          <p:nvPr/>
        </p:nvSpPr>
        <p:spPr>
          <a:xfrm>
            <a:off x="6641101" y="2100879"/>
            <a:ext cx="1661993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传统美食</a:t>
            </a:r>
          </a:p>
          <a:p>
            <a:r>
              <a:rPr lang="zh-CN" altLang="en-US" sz="4800" dirty="0">
                <a:ln w="15875">
                  <a:solidFill>
                    <a:srgbClr val="FFB79A"/>
                  </a:solidFill>
                </a:ln>
                <a:solidFill>
                  <a:srgbClr val="D63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冰糖葫芦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5AA4A6-7D61-43B1-8B56-813065B1EB74}"/>
              </a:ext>
            </a:extLst>
          </p:cNvPr>
          <p:cNvSpPr/>
          <p:nvPr/>
        </p:nvSpPr>
        <p:spPr>
          <a:xfrm>
            <a:off x="8523012" y="1193933"/>
            <a:ext cx="2262158" cy="42704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冰糖葫芦又叫糖葫芦，在天津又称糖墩儿，在安徽凤阳叫作糖球。冰糖葫芦是中国传统小吃，北方冬天常见的小吃，一般用山楂串成，糖稀冻硬，吃起来又酸又甜，还很冰。</a:t>
            </a:r>
          </a:p>
        </p:txBody>
      </p:sp>
    </p:spTree>
    <p:extLst>
      <p:ext uri="{BB962C8B-B14F-4D97-AF65-F5344CB8AC3E}">
        <p14:creationId xmlns:p14="http://schemas.microsoft.com/office/powerpoint/2010/main" val="28558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 xmlns:a16="http://schemas.microsoft.com/office/drawing/2014/main" xmlns:a14="http://schemas.microsoft.com/office/drawing/2010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qookgj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931</Words>
  <Application>Microsoft Office PowerPoint</Application>
  <PresentationFormat>宽屏</PresentationFormat>
  <Paragraphs>100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汉仪行楷简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</cp:revision>
  <dcterms:created xsi:type="dcterms:W3CDTF">2017-08-18T03:02:00Z</dcterms:created>
  <dcterms:modified xsi:type="dcterms:W3CDTF">2023-05-24T08:09:23Z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