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5"/>
  </p:notesMasterIdLst>
  <p:sldIdLst>
    <p:sldId id="256" r:id="rId4"/>
    <p:sldId id="257" r:id="rId5"/>
    <p:sldId id="266" r:id="rId6"/>
    <p:sldId id="267" r:id="rId7"/>
    <p:sldId id="278" r:id="rId8"/>
    <p:sldId id="269" r:id="rId9"/>
    <p:sldId id="268" r:id="rId10"/>
    <p:sldId id="275" r:id="rId11"/>
    <p:sldId id="280" r:id="rId12"/>
    <p:sldId id="279" r:id="rId13"/>
    <p:sldId id="281" r:id="rId14"/>
    <p:sldId id="276" r:id="rId15"/>
    <p:sldId id="282" r:id="rId16"/>
    <p:sldId id="284" r:id="rId17"/>
    <p:sldId id="283" r:id="rId18"/>
    <p:sldId id="277" r:id="rId19"/>
    <p:sldId id="286" r:id="rId20"/>
    <p:sldId id="287" r:id="rId21"/>
    <p:sldId id="285" r:id="rId22"/>
    <p:sldId id="306" r:id="rId23"/>
    <p:sldId id="307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6DB"/>
    <a:srgbClr val="AADBDF"/>
    <a:srgbClr val="344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5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E119A-DEFA-4F16-92AA-1D770BE97C32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C01A9-3C20-4CDE-9DA1-8FED63D147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76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39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792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339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16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144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470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255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543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20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28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055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493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6416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40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58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74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20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297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619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C01A9-3C20-4CDE-9DA1-8FED63D1470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86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FF75CCD1-5E7C-4E25-B99D-64325B40B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a16="http://schemas.microsoft.com/office/drawing/2014/main" id="{ADB74DFB-9385-45A9-8BBA-5C7C25042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5178F129-9562-47E7-856F-C8D7F328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44E0-7088-4B98-AFDE-E78992B40C4E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7CBEF6C4-56C6-4D5B-9DAC-3306A385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B454AC09-413A-4E91-9234-222388F8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01E8-976F-46C2-9A2F-23F683BBB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30046"/>
      </p:ext>
    </p:extLst>
  </p:cSld>
  <p:clrMapOvr>
    <a:masterClrMapping/>
  </p:clrMapOvr>
  <p:transition spd="slow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84E97547-D2D0-4440-9B67-657592A9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25D4258E-9774-48D7-9CFC-97AEA4224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BA1834E8-FFBC-4364-A0F0-37D6479D4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717F1D41-1EB0-4AEF-9274-3B85932D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44E0-7088-4B98-AFDE-E78992B40C4E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6945D18C-2C0E-425A-A85E-E566064E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BAB6552A-526C-4A14-B099-9040CE7E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01E8-976F-46C2-9A2F-23F683BBB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809899"/>
      </p:ext>
    </p:extLst>
  </p:cSld>
  <p:clrMapOvr>
    <a:masterClrMapping/>
  </p:clrMapOvr>
  <p:transition spd="slow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EEAF6361-2DC6-40C2-893D-A807C33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2396227E-8F1D-4CEB-8016-C2E5CBB0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AAC8E753-A7CE-428D-9469-8F6F6590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44E0-7088-4B98-AFDE-E78992B40C4E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CCF14C09-0E08-4CAD-9B4B-67AE00BB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2ABD3F04-3C4F-4133-BCCF-3094C2B4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01E8-976F-46C2-9A2F-23F683BBB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111020"/>
      </p:ext>
    </p:extLst>
  </p:cSld>
  <p:clrMapOvr>
    <a:masterClrMapping/>
  </p:clrMapOvr>
  <p:transition spd="slow" advTm="3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3E99A556-DC03-4B49-96BF-457DBEFED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AF8BF7DD-FDE7-46BF-B77E-7B34AE900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49F45B4A-EF4C-4720-9D0D-466A9CEA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44E0-7088-4B98-AFDE-E78992B40C4E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37F54FCB-5E3B-4831-91AA-48DAB7F6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B7C71F4A-57FF-4709-803C-BD4EB52E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01E8-976F-46C2-9A2F-23F683BBB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807014"/>
      </p:ext>
    </p:extLst>
  </p:cSld>
  <p:clrMapOvr>
    <a:masterClrMapping/>
  </p:clrMapOvr>
  <p:transition spd="slow" advTm="3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75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3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606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90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0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71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1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E6FC64FB-2310-4EA4-AF02-5D8C3E1C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EE85854A-56A3-47FF-9604-B7B1C1816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8497B224-0AF7-40FE-B96D-B5BE29E8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44E0-7088-4B98-AFDE-E78992B40C4E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34E7C41D-CBBB-4BB1-B678-E8FFC882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98AE4582-1D18-4DE2-AF91-13E6AF7A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01E8-976F-46C2-9A2F-23F683BBB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096720"/>
      </p:ext>
    </p:extLst>
  </p:cSld>
  <p:clrMapOvr>
    <a:masterClrMapping/>
  </p:clrMapOvr>
  <p:transition spd="slow" advTm="3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93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60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5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28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52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3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C8C5B3CD-AEBA-460A-980D-372A5A61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08220448-223F-4625-9972-54825836B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8258DF63-92B0-426F-B9AE-9E0EA27D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44E0-7088-4B98-AFDE-E78992B40C4E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7FE9529B-7ADC-4D27-A7B7-351F4D5F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26FDE58E-F37D-42D7-8F03-4F46EEE3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01E8-976F-46C2-9A2F-23F683BBB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40349"/>
      </p:ext>
    </p:extLst>
  </p:cSld>
  <p:clrMapOvr>
    <a:masterClrMapping/>
  </p:clrMapOvr>
  <p:transition spd="slow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3625184C-9E24-49CF-8CC8-A9D56059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7F8403F8-3D04-4116-8802-F30B74997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738906B1-922C-4825-8A2D-EE16C980E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92E83FC7-828E-41EC-8E90-9D4C3D8F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44E0-7088-4B98-AFDE-E78992B40C4E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06F5A4FD-7313-4100-91BB-DB33F7F3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3C577338-5A9E-4450-9638-07FB9941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01E8-976F-46C2-9A2F-23F683BBB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411697"/>
      </p:ext>
    </p:extLst>
  </p:cSld>
  <p:clrMapOvr>
    <a:masterClrMapping/>
  </p:clrMapOvr>
  <p:transition spd="slow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2787BF06-AD01-4270-8920-40A13F91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E7EF937D-2925-4733-860A-FC853179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88673B61-CAB4-420D-8C3A-383F29772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3A4AD47E-5353-4CB4-9A30-9CED053FE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1E848E62-B7AB-48A5-A640-D0B7F709A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0CFE64E5-CB1A-4B5A-A277-FCFE81D8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44E0-7088-4B98-AFDE-E78992B40C4E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E44F3C65-17F6-4E83-B3DA-202FA176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49A91D8C-30B0-4AF2-9332-0C41778E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01E8-976F-46C2-9A2F-23F683BBB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580221"/>
      </p:ext>
    </p:extLst>
  </p:cSld>
  <p:clrMapOvr>
    <a:masterClrMapping/>
  </p:clrMapOvr>
  <p:transition spd="slow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2787BF06-AD01-4270-8920-40A13F91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E7EF937D-2925-4733-860A-FC853179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88673B61-CAB4-420D-8C3A-383F29772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3A4AD47E-5353-4CB4-9A30-9CED053FE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1E848E62-B7AB-48A5-A640-D0B7F709A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0CFE64E5-CB1A-4B5A-A277-FCFE81D8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44E0-7088-4B98-AFDE-E78992B40C4E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E44F3C65-17F6-4E83-B3DA-202FA176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49A91D8C-30B0-4AF2-9332-0C41778E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01E8-976F-46C2-9A2F-23F683BBB43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91704" y="672944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1734303"/>
      </p:ext>
    </p:extLst>
  </p:cSld>
  <p:clrMapOvr>
    <a:masterClrMapping/>
  </p:clrMapOvr>
  <p:transition spd="slow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FFEB684F-91BF-47F0-90FF-3662A1A44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579407"/>
      </p:ext>
    </p:extLst>
  </p:cSld>
  <p:clrMapOvr>
    <a:masterClrMapping/>
  </p:clrMapOvr>
  <p:transition spd="slow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B43BCBD4-9AAC-4056-A803-74EE4C14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44E0-7088-4B98-AFDE-E78992B40C4E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0B3F8ABF-A6F4-4C01-95E0-FE6E0025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E184ACBC-EC9F-447F-BDF7-2D9AD54C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01E8-976F-46C2-9A2F-23F683BBB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978937"/>
      </p:ext>
    </p:extLst>
  </p:cSld>
  <p:clrMapOvr>
    <a:masterClrMapping/>
  </p:clrMapOvr>
  <p:transition spd="slow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CA7EA06B-C520-4BE2-8AC6-5F1FE2B2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4DF4550E-769C-4842-9EE4-7A6EFDB59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317D5CCC-B8FC-4149-A379-915544B00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B50A43B1-D4B1-4C7F-BF21-3B53E5C1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44E0-7088-4B98-AFDE-E78992B40C4E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65C90FC6-99EF-47C9-842B-BF00F2A7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8AFCC3DB-B1BB-4FB9-AF72-14E44442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01E8-976F-46C2-9A2F-23F683BBB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382243"/>
      </p:ext>
    </p:extLst>
  </p:cSld>
  <p:clrMapOvr>
    <a:masterClrMapping/>
  </p:clrMapOvr>
  <p:transition spd="slow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9CC04353-DBD5-4793-8219-37FC8DEA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2852E296-7698-4C76-AB88-064F9CA79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9DBE3A01-06D5-4199-85F5-21BEAB339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D44E0-7088-4B98-AFDE-E78992B40C4E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13B3EBA1-4FA3-4721-A766-B1FE0A8CE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71E5BC47-EA21-4BFE-A03E-AB70BDA49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01E8-976F-46C2-9A2F-23F683BBB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1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Tm="3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6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D657083-B141-4223-B6D9-18AB45E248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43" y="1"/>
            <a:ext cx="12192000" cy="6857999"/>
          </a:xfr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14296ED-FEB2-4572-959C-039983B08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1807" flipH="1">
            <a:off x="7836856" y="2748444"/>
            <a:ext cx="3310416" cy="331041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B2D9E1B-226E-4264-8706-0C31052061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7259" y="-460985"/>
            <a:ext cx="2713061" cy="27130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873E223-7825-4E94-A847-335EAE0E98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20" y="2439554"/>
            <a:ext cx="4418446" cy="44184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4828923-869A-4C4C-AF9D-ED16A92C72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1533" y="0"/>
            <a:ext cx="1976633" cy="37330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3081EF8-774F-4D23-8548-843326EFCC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893" y="-1372942"/>
            <a:ext cx="7044574" cy="939276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C8FA05B-4955-4A58-B9B0-BDC3D0EA70C9}"/>
              </a:ext>
            </a:extLst>
          </p:cNvPr>
          <p:cNvSpPr/>
          <p:nvPr/>
        </p:nvSpPr>
        <p:spPr>
          <a:xfrm>
            <a:off x="7852921" y="793300"/>
            <a:ext cx="455630" cy="1941922"/>
          </a:xfrm>
          <a:prstGeom prst="rect">
            <a:avLst/>
          </a:prstGeom>
          <a:solidFill>
            <a:schemeClr val="bg1"/>
          </a:solidFill>
          <a:ln w="22225">
            <a:solidFill>
              <a:srgbClr val="344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344C32"/>
                </a:solidFill>
                <a:cs typeface="+mn-ea"/>
                <a:sym typeface="+mn-lt"/>
              </a:rPr>
              <a:t>传统二十四节气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768F49B-1E0E-4B7B-AFC7-3469704656AA}"/>
              </a:ext>
            </a:extLst>
          </p:cNvPr>
          <p:cNvSpPr txBox="1"/>
          <p:nvPr/>
        </p:nvSpPr>
        <p:spPr>
          <a:xfrm>
            <a:off x="7612711" y="2688997"/>
            <a:ext cx="1084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344C32"/>
                </a:solidFill>
                <a:cs typeface="+mn-ea"/>
                <a:sym typeface="+mn-lt"/>
              </a:rPr>
              <a:t>秋</a:t>
            </a:r>
          </a:p>
        </p:txBody>
      </p:sp>
    </p:spTree>
    <p:extLst>
      <p:ext uri="{BB962C8B-B14F-4D97-AF65-F5344CB8AC3E}">
        <p14:creationId xmlns:p14="http://schemas.microsoft.com/office/powerpoint/2010/main" val="288434691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6D3F9A-EA9B-4854-89F7-FC987F74FE97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AC0A811-49D6-41DD-920C-DC38D17C7EF3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气候特点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3AC296B-C0B1-4416-B5FF-F22265A1FFF7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6" name="图片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30636E82-ABA5-4D22-86F1-D36396FB0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BDDD807-B0DE-41F4-90B4-2B06474C6043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EFCC87D-6A38-4495-9605-15AE7846A66C}"/>
              </a:ext>
            </a:extLst>
          </p:cNvPr>
          <p:cNvSpPr/>
          <p:nvPr/>
        </p:nvSpPr>
        <p:spPr>
          <a:xfrm>
            <a:off x="5228619" y="1544459"/>
            <a:ext cx="5452665" cy="1135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处暑，七月中。</a:t>
            </a:r>
            <a:endParaRPr lang="en-US" altLang="zh-CN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处，止也。暑气至此而止矣。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939AD06-149F-4E8F-BAC0-C3757585B737}"/>
              </a:ext>
            </a:extLst>
          </p:cNvPr>
          <p:cNvSpPr txBox="1"/>
          <p:nvPr/>
        </p:nvSpPr>
        <p:spPr>
          <a:xfrm>
            <a:off x="5228619" y="3025852"/>
            <a:ext cx="2123658" cy="21192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鹰乃祭鸟，鹰，义禽也。</a:t>
            </a:r>
            <a:endParaRPr lang="en-US" altLang="zh-CN" sz="140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秋令属金，五行为义，金气肃杀，鹰感其气始捕击诸鸟，然必先祭之，犹人饮食祭先代为之者也。</a:t>
            </a:r>
            <a:endParaRPr lang="en-US" altLang="zh-CN" sz="140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不击有胎之禽，故谓之义。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90F7FE4-BC3D-4B39-AAD4-5FAFEC6AEBA9}"/>
              </a:ext>
            </a:extLst>
          </p:cNvPr>
          <p:cNvSpPr txBox="1"/>
          <p:nvPr/>
        </p:nvSpPr>
        <p:spPr>
          <a:xfrm>
            <a:off x="7800618" y="3025851"/>
            <a:ext cx="2769989" cy="21192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处暑以后，除华南和西南地区外，我国大部分地区雨季即将结束，降水逐渐减少，水稻成熟收割。尤其是华北、东北和西北地区必须抓紧蓄水、保墒；以防秋种期间出现干旱而延误冬作物的播种期。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487DD9E-34BE-4029-A6E1-02CEB8B986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69096"/>
            <a:ext cx="5228619" cy="52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7760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6D3F9A-EA9B-4854-89F7-FC987F74FE97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AC0A811-49D6-41DD-920C-DC38D17C7EF3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气候特点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3AC296B-C0B1-4416-B5FF-F22265A1FFF7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6" name="图片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30636E82-ABA5-4D22-86F1-D36396FB0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BDDD807-B0DE-41F4-90B4-2B06474C6043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28D6F29-40F9-4B28-88BC-EA11EE7B517A}"/>
              </a:ext>
            </a:extLst>
          </p:cNvPr>
          <p:cNvSpPr txBox="1"/>
          <p:nvPr/>
        </p:nvSpPr>
        <p:spPr>
          <a:xfrm>
            <a:off x="5976074" y="1803522"/>
            <a:ext cx="4339650" cy="38555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cs typeface="+mn-ea"/>
                <a:sym typeface="+mn-lt"/>
              </a:rPr>
              <a:t>鹰乃祭鸟，鹰，义禽也。秋令属金，五行为义，金气肃杀，鹰感其气始捕击诸鸟，然必先祭之，犹人饮食祭先代为之者也。不击有胎之禽，故谓之义。天地始肃秋者，阴之始，故曰天地始肃。禾乃登。禾者。谷连藁秸之总名。又，稻秫苽粱之属皆禾也。成熟曰登。</a:t>
            </a:r>
          </a:p>
          <a:p>
            <a:pPr>
              <a:lnSpc>
                <a:spcPct val="150000"/>
              </a:lnSpc>
            </a:pPr>
            <a:endParaRPr lang="zh-CN" altLang="en-US" spc="300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82F4DDF-F806-4CDD-95C4-05CBAC9E21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917" y="1310196"/>
            <a:ext cx="4912157" cy="434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1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947CE40-EEE1-430B-A2BD-F03B28A1200F}"/>
              </a:ext>
            </a:extLst>
          </p:cNvPr>
          <p:cNvSpPr/>
          <p:nvPr/>
        </p:nvSpPr>
        <p:spPr>
          <a:xfrm>
            <a:off x="802849" y="572678"/>
            <a:ext cx="10586301" cy="5712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53F0A4D-C975-445B-846A-E47313D504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9257" y="2564516"/>
            <a:ext cx="4293484" cy="42934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1116B5B-C80B-45D8-886A-DE3ABB74AADF}"/>
              </a:ext>
            </a:extLst>
          </p:cNvPr>
          <p:cNvSpPr txBox="1"/>
          <p:nvPr/>
        </p:nvSpPr>
        <p:spPr>
          <a:xfrm>
            <a:off x="3480061" y="1211266"/>
            <a:ext cx="52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300" dirty="0">
                <a:solidFill>
                  <a:srgbClr val="344C32"/>
                </a:solidFill>
                <a:cs typeface="+mn-ea"/>
                <a:sym typeface="+mn-lt"/>
              </a:rPr>
              <a:t>风 俗 习 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A58B78B-08FF-4186-8995-3F1B04BAC39C}"/>
              </a:ext>
            </a:extLst>
          </p:cNvPr>
          <p:cNvSpPr txBox="1"/>
          <p:nvPr/>
        </p:nvSpPr>
        <p:spPr>
          <a:xfrm>
            <a:off x="9044398" y="572677"/>
            <a:ext cx="1954381" cy="62593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spc="600" dirty="0">
                <a:solidFill>
                  <a:schemeClr val="bg2"/>
                </a:solidFill>
                <a:cs typeface="+mn-ea"/>
                <a:sym typeface="+mn-lt"/>
              </a:rPr>
              <a:t>第 三 章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AC8C18C-1183-4321-9651-1614F9962554}"/>
              </a:ext>
            </a:extLst>
          </p:cNvPr>
          <p:cNvSpPr txBox="1"/>
          <p:nvPr/>
        </p:nvSpPr>
        <p:spPr>
          <a:xfrm>
            <a:off x="1844557" y="2407493"/>
            <a:ext cx="1169551" cy="34313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一度暑出处暑时，秋风送爽已觉迟。日行南径斜晖里，割稻陌阡车马驰。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4834936-30B2-46A0-A86E-284BDC45100C}"/>
              </a:ext>
            </a:extLst>
          </p:cNvPr>
          <p:cNvGrpSpPr/>
          <p:nvPr/>
        </p:nvGrpSpPr>
        <p:grpSpPr>
          <a:xfrm>
            <a:off x="2953879" y="1541894"/>
            <a:ext cx="461665" cy="903415"/>
            <a:chOff x="7391216" y="5559813"/>
            <a:chExt cx="476797" cy="1169109"/>
          </a:xfrm>
        </p:grpSpPr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ECAAD3E-2734-4966-AAFC-C54F4E703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748" y="5559813"/>
              <a:ext cx="457100" cy="9324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975FB17-2FE6-45B9-8E5C-1D434014B433}"/>
                </a:ext>
              </a:extLst>
            </p:cNvPr>
            <p:cNvSpPr txBox="1"/>
            <p:nvPr/>
          </p:nvSpPr>
          <p:spPr>
            <a:xfrm>
              <a:off x="7391216" y="5630560"/>
              <a:ext cx="476797" cy="10983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bg1"/>
                  </a:solidFill>
                  <a:cs typeface="+mn-ea"/>
                  <a:sym typeface="+mn-lt"/>
                </a:rPr>
                <a:t>节气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81761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6D3F9A-EA9B-4854-89F7-FC987F74FE97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AC0A811-49D6-41DD-920C-DC38D17C7EF3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风俗习惯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3AC296B-C0B1-4416-B5FF-F22265A1FFF7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6" name="图片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30636E82-ABA5-4D22-86F1-D36396FB0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BDDD807-B0DE-41F4-90B4-2B06474C6043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EB45A5D-CA03-4610-8895-5D29B8380B34}"/>
              </a:ext>
            </a:extLst>
          </p:cNvPr>
          <p:cNvSpPr/>
          <p:nvPr/>
        </p:nvSpPr>
        <p:spPr>
          <a:xfrm>
            <a:off x="1152330" y="2071638"/>
            <a:ext cx="54956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但每当冷空气影响中国时，若空气干燥，往往带来刮风天气，若大气中有暖湿气流输送，往往形成一场像样的秋雨。每每风雨过后，特别是下雨过后，人们会感到较明显的降温。故有：“一场秋雨（风）一场寒”之说。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3B39B0B-9613-4FEB-9777-EA020D262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96811" y="1574263"/>
            <a:ext cx="4142859" cy="37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192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6D3F9A-EA9B-4854-89F7-FC987F74FE97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AC0A811-49D6-41DD-920C-DC38D17C7EF3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风俗习惯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3AC296B-C0B1-4416-B5FF-F22265A1FFF7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6" name="图片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30636E82-ABA5-4D22-86F1-D36396FB0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BDDD807-B0DE-41F4-90B4-2B06474C6043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FC153A2-9DCD-429D-843B-CB16624F4573}"/>
              </a:ext>
            </a:extLst>
          </p:cNvPr>
          <p:cNvSpPr/>
          <p:nvPr/>
        </p:nvSpPr>
        <p:spPr>
          <a:xfrm>
            <a:off x="6457212" y="3667998"/>
            <a:ext cx="4305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cs typeface="+mn-ea"/>
                <a:sym typeface="+mn-lt"/>
              </a:rPr>
              <a:t>开始影响中国的冷高压，在它的控制下，形成的下沉的、干燥的冷空气，先是宣告了中国东北、华北、西北雨季的结束，率先开始了一年之中最美好的天气</a:t>
            </a:r>
            <a:r>
              <a:rPr lang="en-US" altLang="zh-CN" sz="1600">
                <a:cs typeface="+mn-ea"/>
                <a:sym typeface="+mn-lt"/>
              </a:rPr>
              <a:t>--</a:t>
            </a:r>
            <a:r>
              <a:rPr lang="zh-CN" altLang="en-US" sz="1600">
                <a:cs typeface="+mn-ea"/>
                <a:sym typeface="+mn-lt"/>
              </a:rPr>
              <a:t>秋高气爽。处暑期间，真正进入秋季的只是东北和西北地区。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59813DE-0EB2-48DB-992A-BA6AACC298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46" y="2841741"/>
            <a:ext cx="5730149" cy="401625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D3FE120-A59B-4F34-8986-6CFA9C14ED3B}"/>
              </a:ext>
            </a:extLst>
          </p:cNvPr>
          <p:cNvSpPr/>
          <p:nvPr/>
        </p:nvSpPr>
        <p:spPr>
          <a:xfrm>
            <a:off x="4478639" y="1708822"/>
            <a:ext cx="6283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处暑节气，单单用气温开始走低来描述是不够的。气温走低仅是其中的一个现象。产生这一现象背后的原因，首先应是太阳的直射点继续南移，太阳辐射减弱；二是副热带高压跨越式地向南撤退，蒙古冷高压开始跃跃欲试，出拳出脚，小露锋芒。</a:t>
            </a:r>
          </a:p>
        </p:txBody>
      </p:sp>
    </p:spTree>
    <p:extLst>
      <p:ext uri="{BB962C8B-B14F-4D97-AF65-F5344CB8AC3E}">
        <p14:creationId xmlns:p14="http://schemas.microsoft.com/office/powerpoint/2010/main" val="80695615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6D3F9A-EA9B-4854-89F7-FC987F74FE97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AC0A811-49D6-41DD-920C-DC38D17C7EF3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风俗习惯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3AC296B-C0B1-4416-B5FF-F22265A1FFF7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6" name="图片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30636E82-ABA5-4D22-86F1-D36396FB0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BDDD807-B0DE-41F4-90B4-2B06474C6043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2DA45F1-4ABD-4D17-8B42-5F763BD820E8}"/>
              </a:ext>
            </a:extLst>
          </p:cNvPr>
          <p:cNvSpPr txBox="1"/>
          <p:nvPr/>
        </p:nvSpPr>
        <p:spPr>
          <a:xfrm>
            <a:off x="4708557" y="1591400"/>
            <a:ext cx="6832640" cy="42354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夏季称雄的副热带高压，虽说大步南撤，但绝不肯轻易让出主导权、轻易退到西太平洋的海上。在它控制的南方地区，刚刚感受一丝秋凉的人们，往往在处暑尾声，再次感受高温天气，这就是名副其实的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秋老虎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对于刚刚走出三伏，并且遭遇严重伏旱的地区，如果继续受副热带高压的控制，往往容易形成夏秋连旱，使秋季防火期大大提前，需要警惕。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需要说的是，长江中下游地区往往在秋老虎天气结束后，才会迎来秋高气爽的小阳春，不过要到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月以后了。在此期间，全国各地的暴雨总趋势是减弱的。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8DDDEFC-A679-4E81-BC59-0665139D7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872" y="2059562"/>
            <a:ext cx="4398778" cy="32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3013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947CE40-EEE1-430B-A2BD-F03B28A1200F}"/>
              </a:ext>
            </a:extLst>
          </p:cNvPr>
          <p:cNvSpPr/>
          <p:nvPr/>
        </p:nvSpPr>
        <p:spPr>
          <a:xfrm>
            <a:off x="802849" y="572678"/>
            <a:ext cx="10586301" cy="5712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53F0A4D-C975-445B-846A-E47313D504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9257" y="2564516"/>
            <a:ext cx="4293484" cy="42934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1116B5B-C80B-45D8-886A-DE3ABB74AADF}"/>
              </a:ext>
            </a:extLst>
          </p:cNvPr>
          <p:cNvSpPr txBox="1"/>
          <p:nvPr/>
        </p:nvSpPr>
        <p:spPr>
          <a:xfrm>
            <a:off x="3480061" y="1211266"/>
            <a:ext cx="52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300" dirty="0">
                <a:solidFill>
                  <a:srgbClr val="344C32"/>
                </a:solidFill>
                <a:cs typeface="+mn-ea"/>
                <a:sym typeface="+mn-lt"/>
              </a:rPr>
              <a:t>诗 词 农 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A58B78B-08FF-4186-8995-3F1B04BAC39C}"/>
              </a:ext>
            </a:extLst>
          </p:cNvPr>
          <p:cNvSpPr txBox="1"/>
          <p:nvPr/>
        </p:nvSpPr>
        <p:spPr>
          <a:xfrm>
            <a:off x="9044398" y="572677"/>
            <a:ext cx="1954381" cy="62593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spc="600" dirty="0">
                <a:solidFill>
                  <a:schemeClr val="bg2"/>
                </a:solidFill>
                <a:cs typeface="+mn-ea"/>
                <a:sym typeface="+mn-lt"/>
              </a:rPr>
              <a:t>第 四 章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AC8C18C-1183-4321-9651-1614F9962554}"/>
              </a:ext>
            </a:extLst>
          </p:cNvPr>
          <p:cNvSpPr txBox="1"/>
          <p:nvPr/>
        </p:nvSpPr>
        <p:spPr>
          <a:xfrm>
            <a:off x="1844557" y="2407493"/>
            <a:ext cx="1169551" cy="34313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一度暑出处暑时，秋风送爽已觉迟。日行南径斜晖里，割稻陌阡车马驰。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4834936-30B2-46A0-A86E-284BDC45100C}"/>
              </a:ext>
            </a:extLst>
          </p:cNvPr>
          <p:cNvGrpSpPr/>
          <p:nvPr/>
        </p:nvGrpSpPr>
        <p:grpSpPr>
          <a:xfrm>
            <a:off x="2953879" y="1541894"/>
            <a:ext cx="461665" cy="903415"/>
            <a:chOff x="7391216" y="5559813"/>
            <a:chExt cx="476797" cy="1169109"/>
          </a:xfrm>
        </p:grpSpPr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ECAAD3E-2734-4966-AAFC-C54F4E703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748" y="5559813"/>
              <a:ext cx="457100" cy="9324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975FB17-2FE6-45B9-8E5C-1D434014B433}"/>
                </a:ext>
              </a:extLst>
            </p:cNvPr>
            <p:cNvSpPr txBox="1"/>
            <p:nvPr/>
          </p:nvSpPr>
          <p:spPr>
            <a:xfrm>
              <a:off x="7391216" y="5630560"/>
              <a:ext cx="476797" cy="10983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bg1"/>
                  </a:solidFill>
                  <a:cs typeface="+mn-ea"/>
                  <a:sym typeface="+mn-lt"/>
                </a:rPr>
                <a:t>节气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12439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6D3F9A-EA9B-4854-89F7-FC987F74FE97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AC0A811-49D6-41DD-920C-DC38D17C7EF3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诗词农谚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3AC296B-C0B1-4416-B5FF-F22265A1FFF7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6" name="图片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30636E82-ABA5-4D22-86F1-D36396FB0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BDDD807-B0DE-41F4-90B4-2B06474C6043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942EB9B-CC23-4CEB-BA04-9686B5EF412F}"/>
              </a:ext>
            </a:extLst>
          </p:cNvPr>
          <p:cNvSpPr txBox="1"/>
          <p:nvPr/>
        </p:nvSpPr>
        <p:spPr>
          <a:xfrm>
            <a:off x="6507117" y="1284968"/>
            <a:ext cx="4339650" cy="4776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对于沿海渔民来说，处暑以后便是渔业收获的时节。每年处暑期间，在浙江省沿海都要举行一年一度的隆重的开渔节，决定在东海休渔结束的那一天，举行盛大的开渔仪式，欢送渔民开船出海。</a:t>
            </a:r>
            <a:r>
              <a:rPr lang="en-US" altLang="zh-CN" dirty="0">
                <a:cs typeface="+mn-ea"/>
                <a:sym typeface="+mn-lt"/>
              </a:rPr>
              <a:t>2006</a:t>
            </a:r>
            <a:r>
              <a:rPr lang="zh-CN" altLang="en-US" dirty="0">
                <a:cs typeface="+mn-ea"/>
                <a:sym typeface="+mn-lt"/>
              </a:rPr>
              <a:t>年第九届中国开渔节，在</a:t>
            </a:r>
            <a:r>
              <a:rPr lang="en-US" altLang="zh-CN" dirty="0">
                <a:cs typeface="+mn-ea"/>
                <a:sym typeface="+mn-lt"/>
              </a:rPr>
              <a:t>9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日浙江省象山县举行。因为；这时海域水温依然偏高，鱼群还是会停留在海域周围，鱼虾贝类发育成熟。因此，从这一时间开始，人们往往可以享受到种类繁多的海鲜。</a:t>
            </a:r>
          </a:p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76DA607-EE80-437B-B645-A15888EDCD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7925" y="1640279"/>
            <a:ext cx="4065957" cy="40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4347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6D3F9A-EA9B-4854-89F7-FC987F74FE97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AC0A811-49D6-41DD-920C-DC38D17C7EF3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诗词农谚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3AC296B-C0B1-4416-B5FF-F22265A1FFF7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6" name="图片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30636E82-ABA5-4D22-86F1-D36396FB0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BDDD807-B0DE-41F4-90B4-2B06474C6043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76011E2-464B-4EBE-BE94-30DD08E57B9C}"/>
              </a:ext>
            </a:extLst>
          </p:cNvPr>
          <p:cNvSpPr txBox="1"/>
          <p:nvPr/>
        </p:nvSpPr>
        <p:spPr>
          <a:xfrm>
            <a:off x="1316809" y="1733658"/>
            <a:ext cx="6001643" cy="43795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处暑天还暑，好似秋老虎。 处暑天不暑，炎热在中午。 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热熟谷，粒实鼓。 处暑雨，粒粒皆是米（稻）。 处暑早的雨，谷仓里的米。 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处暑若还天不雨，纵然结子难保米。 处暑三日稻（晚稻）有孕，寒露到来稻入囤。 处暑谷渐黄，大风要提防。 处暑满地黄，家家修廪仓。 处暑高粱 遍地红。 处暑高粱遍拿镰。 处暑高粱白露谷。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处暑三日割黄谷。 处暑十日忙割谷。</a:t>
            </a:r>
          </a:p>
          <a:p>
            <a:pPr>
              <a:lnSpc>
                <a:spcPct val="150000"/>
              </a:lnSpc>
            </a:pPr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6E2DE4E-F5DA-419F-8ED0-314FB2613E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31731" y="1026532"/>
            <a:ext cx="7475517" cy="49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25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8CD0C86-7DAC-4877-9721-2782090660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423" y="3428999"/>
            <a:ext cx="6096012" cy="457306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6D3F9A-EA9B-4854-89F7-FC987F74FE97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AC0A811-49D6-41DD-920C-DC38D17C7EF3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诗词农谚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3AC296B-C0B1-4416-B5FF-F22265A1FFF7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6" name="图片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30636E82-ABA5-4D22-86F1-D36396FB0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BDDD807-B0DE-41F4-90B4-2B06474C6043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67B1AD5-0B7A-47D6-B57A-EA0C7E35FDCA}"/>
              </a:ext>
            </a:extLst>
          </p:cNvPr>
          <p:cNvSpPr/>
          <p:nvPr/>
        </p:nvSpPr>
        <p:spPr>
          <a:xfrm>
            <a:off x="2038810" y="1295387"/>
            <a:ext cx="8434370" cy="267765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600" dirty="0">
                <a:cs typeface="+mn-ea"/>
                <a:sym typeface="+mn-lt"/>
              </a:rPr>
              <a:t>,</a:t>
            </a:r>
            <a:r>
              <a:rPr lang="zh-CN" altLang="en-US" sz="1600" dirty="0"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时至今日，已成为祭祖的重大活动时段。此外，处暑之后，秋意渐浓，正是人们畅游郊野迎秋赏景的好时节。处暑过，暑气止，就连天上的那些云彩也显得疏散而自如，而不像夏天大暑之时浓云成块。民间向来就有“七月八月看巧云”之说，其间就有“出游迎秋”之意。</a:t>
            </a:r>
          </a:p>
        </p:txBody>
      </p:sp>
    </p:spTree>
    <p:extLst>
      <p:ext uri="{BB962C8B-B14F-4D97-AF65-F5344CB8AC3E}">
        <p14:creationId xmlns:p14="http://schemas.microsoft.com/office/powerpoint/2010/main" val="381490826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A246418-17D6-4568-9043-3CACBF7FAAF1}"/>
              </a:ext>
            </a:extLst>
          </p:cNvPr>
          <p:cNvSpPr txBox="1"/>
          <p:nvPr/>
        </p:nvSpPr>
        <p:spPr>
          <a:xfrm>
            <a:off x="4015817" y="701632"/>
            <a:ext cx="416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300" dirty="0">
                <a:solidFill>
                  <a:srgbClr val="344C32"/>
                </a:solidFill>
                <a:cs typeface="+mn-ea"/>
                <a:sym typeface="+mn-lt"/>
              </a:rPr>
              <a:t>目    录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23ED646-7AB4-4897-8DCD-6A8A774E2A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1440" y="-481207"/>
            <a:ext cx="3689118" cy="368911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2110ADC-41D0-48E9-8214-84E945AACCD2}"/>
              </a:ext>
            </a:extLst>
          </p:cNvPr>
          <p:cNvGrpSpPr/>
          <p:nvPr/>
        </p:nvGrpSpPr>
        <p:grpSpPr>
          <a:xfrm>
            <a:off x="1950170" y="2823328"/>
            <a:ext cx="1594568" cy="3266387"/>
            <a:chOff x="1950170" y="2823328"/>
            <a:chExt cx="1594568" cy="3266387"/>
          </a:xfrm>
        </p:grpSpPr>
        <p:sp>
          <p:nvSpPr>
            <p:cNvPr id="13" name="椭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59911EC-ED11-424A-BE6C-980C22FA309D}"/>
                </a:ext>
              </a:extLst>
            </p:cNvPr>
            <p:cNvSpPr/>
            <p:nvPr/>
          </p:nvSpPr>
          <p:spPr>
            <a:xfrm>
              <a:off x="1950170" y="2823328"/>
              <a:ext cx="763571" cy="768284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rgbClr val="344C32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72A35FED-BFEF-4282-8564-626D18B2E410}"/>
                </a:ext>
              </a:extLst>
            </p:cNvPr>
            <p:cNvSpPr txBox="1"/>
            <p:nvPr/>
          </p:nvSpPr>
          <p:spPr>
            <a:xfrm>
              <a:off x="1993401" y="3723587"/>
              <a:ext cx="677108" cy="23661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rgbClr val="344C32"/>
                  </a:solidFill>
                  <a:cs typeface="+mn-ea"/>
                  <a:sym typeface="+mn-lt"/>
                </a:rPr>
                <a:t>处暑介绍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454B2E8A-8F00-4A2A-BCFE-0BF0543F404E}"/>
                </a:ext>
              </a:extLst>
            </p:cNvPr>
            <p:cNvSpPr txBox="1"/>
            <p:nvPr/>
          </p:nvSpPr>
          <p:spPr>
            <a:xfrm>
              <a:off x="2713741" y="3591612"/>
              <a:ext cx="830997" cy="2083323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u="sng" dirty="0">
                  <a:cs typeface="+mn-ea"/>
                  <a:sym typeface="+mn-lt"/>
                </a:rPr>
                <a:t>一度暑出处暑时，秋风送爽已觉迟。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E18FAB3-1235-4B7A-A028-F9BA612A89CA}"/>
              </a:ext>
            </a:extLst>
          </p:cNvPr>
          <p:cNvGrpSpPr/>
          <p:nvPr/>
        </p:nvGrpSpPr>
        <p:grpSpPr>
          <a:xfrm>
            <a:off x="4112416" y="2823328"/>
            <a:ext cx="1594568" cy="3266387"/>
            <a:chOff x="4112416" y="2823328"/>
            <a:chExt cx="1594568" cy="3266387"/>
          </a:xfrm>
        </p:grpSpPr>
        <p:sp>
          <p:nvSpPr>
            <p:cNvPr id="16" name="椭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D812C99-DD18-4647-A07C-F2F7CFEFC985}"/>
                </a:ext>
              </a:extLst>
            </p:cNvPr>
            <p:cNvSpPr/>
            <p:nvPr/>
          </p:nvSpPr>
          <p:spPr>
            <a:xfrm>
              <a:off x="4112416" y="2823328"/>
              <a:ext cx="763571" cy="768284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rgbClr val="344C32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27E6F4C-C2A4-4EF3-AD60-E5CF8859F704}"/>
                </a:ext>
              </a:extLst>
            </p:cNvPr>
            <p:cNvSpPr txBox="1"/>
            <p:nvPr/>
          </p:nvSpPr>
          <p:spPr>
            <a:xfrm>
              <a:off x="4155647" y="3723587"/>
              <a:ext cx="677108" cy="23661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rgbClr val="344C32"/>
                  </a:solidFill>
                  <a:cs typeface="+mn-ea"/>
                  <a:sym typeface="+mn-lt"/>
                </a:rPr>
                <a:t>气候特点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66C7D23-0051-4101-88F9-D542C77B1904}"/>
                </a:ext>
              </a:extLst>
            </p:cNvPr>
            <p:cNvSpPr txBox="1"/>
            <p:nvPr/>
          </p:nvSpPr>
          <p:spPr>
            <a:xfrm>
              <a:off x="4875987" y="3591612"/>
              <a:ext cx="830997" cy="2083323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u="sng" dirty="0">
                  <a:cs typeface="+mn-ea"/>
                  <a:sym typeface="+mn-lt"/>
                </a:rPr>
                <a:t>一度暑出处暑时，秋风送爽已觉迟。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EABF9BB-ECD5-4904-848F-C15159A52C19}"/>
              </a:ext>
            </a:extLst>
          </p:cNvPr>
          <p:cNvGrpSpPr/>
          <p:nvPr/>
        </p:nvGrpSpPr>
        <p:grpSpPr>
          <a:xfrm>
            <a:off x="6345990" y="2828707"/>
            <a:ext cx="1594568" cy="3266387"/>
            <a:chOff x="6345990" y="2828707"/>
            <a:chExt cx="1594568" cy="3266387"/>
          </a:xfrm>
        </p:grpSpPr>
        <p:sp>
          <p:nvSpPr>
            <p:cNvPr id="19" name="椭圆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F0E256A-1E45-4D2D-9CD9-0CCD863A45C4}"/>
                </a:ext>
              </a:extLst>
            </p:cNvPr>
            <p:cNvSpPr/>
            <p:nvPr/>
          </p:nvSpPr>
          <p:spPr>
            <a:xfrm>
              <a:off x="6345990" y="2828707"/>
              <a:ext cx="763571" cy="768284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rgbClr val="344C32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EB0A7F3-ACC9-4735-940A-C390ADCE167E}"/>
                </a:ext>
              </a:extLst>
            </p:cNvPr>
            <p:cNvSpPr txBox="1"/>
            <p:nvPr/>
          </p:nvSpPr>
          <p:spPr>
            <a:xfrm>
              <a:off x="6389221" y="3728966"/>
              <a:ext cx="677108" cy="23661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rgbClr val="344C32"/>
                  </a:solidFill>
                  <a:cs typeface="+mn-ea"/>
                  <a:sym typeface="+mn-lt"/>
                </a:rPr>
                <a:t>风俗习惯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C61EA9BF-642F-4C59-86F9-3FAECB722A75}"/>
                </a:ext>
              </a:extLst>
            </p:cNvPr>
            <p:cNvSpPr txBox="1"/>
            <p:nvPr/>
          </p:nvSpPr>
          <p:spPr>
            <a:xfrm>
              <a:off x="7109561" y="3596991"/>
              <a:ext cx="830997" cy="2083323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u="sng" dirty="0">
                  <a:cs typeface="+mn-ea"/>
                  <a:sym typeface="+mn-lt"/>
                </a:rPr>
                <a:t>一度暑出处暑时，秋风送爽已觉迟。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8BBEBC0-9A91-4BDD-95F5-3DD3DCB3FC88}"/>
              </a:ext>
            </a:extLst>
          </p:cNvPr>
          <p:cNvGrpSpPr/>
          <p:nvPr/>
        </p:nvGrpSpPr>
        <p:grpSpPr>
          <a:xfrm>
            <a:off x="8648986" y="2823328"/>
            <a:ext cx="1594568" cy="3266387"/>
            <a:chOff x="8648986" y="2823328"/>
            <a:chExt cx="1594568" cy="3266387"/>
          </a:xfrm>
        </p:grpSpPr>
        <p:sp>
          <p:nvSpPr>
            <p:cNvPr id="22" name="椭圆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F89D8EA-CCE2-4507-AFB4-019F72DED86A}"/>
                </a:ext>
              </a:extLst>
            </p:cNvPr>
            <p:cNvSpPr/>
            <p:nvPr/>
          </p:nvSpPr>
          <p:spPr>
            <a:xfrm>
              <a:off x="8648986" y="2823328"/>
              <a:ext cx="763571" cy="768284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rgbClr val="344C32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706A1AD8-94A9-4C84-BB53-9111F658C025}"/>
                </a:ext>
              </a:extLst>
            </p:cNvPr>
            <p:cNvSpPr txBox="1"/>
            <p:nvPr/>
          </p:nvSpPr>
          <p:spPr>
            <a:xfrm>
              <a:off x="8692217" y="3723587"/>
              <a:ext cx="677108" cy="23661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rgbClr val="344C32"/>
                  </a:solidFill>
                  <a:cs typeface="+mn-ea"/>
                  <a:sym typeface="+mn-lt"/>
                </a:rPr>
                <a:t>诗词农谚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CACCF5F2-EAA3-454F-BB85-5316AC6F3878}"/>
                </a:ext>
              </a:extLst>
            </p:cNvPr>
            <p:cNvSpPr txBox="1"/>
            <p:nvPr/>
          </p:nvSpPr>
          <p:spPr>
            <a:xfrm>
              <a:off x="9412557" y="3591612"/>
              <a:ext cx="830997" cy="2083323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u="sng" dirty="0">
                  <a:cs typeface="+mn-ea"/>
                  <a:sym typeface="+mn-lt"/>
                </a:rPr>
                <a:t>一度暑出处暑时，秋风送爽已觉迟。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494625" y="568171"/>
            <a:ext cx="13671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A5D6DB"/>
                </a:solidFill>
              </a:rPr>
              <a:t>https://www.ypppt.com/</a:t>
            </a:r>
            <a:endParaRPr lang="zh-CN" altLang="en-US" sz="700" dirty="0">
              <a:solidFill>
                <a:srgbClr val="A5D6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6248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D657083-B141-4223-B6D9-18AB45E248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43" y="1"/>
            <a:ext cx="12192000" cy="6857999"/>
          </a:xfr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14296ED-FEB2-4572-959C-039983B08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1807" flipH="1">
            <a:off x="7836856" y="2748444"/>
            <a:ext cx="3310416" cy="331041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B2D9E1B-226E-4264-8706-0C31052061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7259" y="-460985"/>
            <a:ext cx="2713061" cy="27130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873E223-7825-4E94-A847-335EAE0E98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20" y="2439554"/>
            <a:ext cx="4418446" cy="44184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4828923-869A-4C4C-AF9D-ED16A92C72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1533" y="0"/>
            <a:ext cx="1976633" cy="37330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3081EF8-774F-4D23-8548-843326EFCC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893" y="-1372942"/>
            <a:ext cx="7044574" cy="939276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C8FA05B-4955-4A58-B9B0-BDC3D0EA70C9}"/>
              </a:ext>
            </a:extLst>
          </p:cNvPr>
          <p:cNvSpPr/>
          <p:nvPr/>
        </p:nvSpPr>
        <p:spPr>
          <a:xfrm>
            <a:off x="7852921" y="793300"/>
            <a:ext cx="455630" cy="1941922"/>
          </a:xfrm>
          <a:prstGeom prst="rect">
            <a:avLst/>
          </a:prstGeom>
          <a:solidFill>
            <a:schemeClr val="bg1"/>
          </a:solidFill>
          <a:ln w="22225">
            <a:solidFill>
              <a:srgbClr val="344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344C32"/>
                </a:solidFill>
                <a:cs typeface="+mn-ea"/>
                <a:sym typeface="+mn-lt"/>
              </a:rPr>
              <a:t>传统二十四节气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768F49B-1E0E-4B7B-AFC7-3469704656AA}"/>
              </a:ext>
            </a:extLst>
          </p:cNvPr>
          <p:cNvSpPr txBox="1"/>
          <p:nvPr/>
        </p:nvSpPr>
        <p:spPr>
          <a:xfrm>
            <a:off x="7612711" y="2688997"/>
            <a:ext cx="1084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344C32"/>
                </a:solidFill>
                <a:cs typeface="+mn-ea"/>
                <a:sym typeface="+mn-lt"/>
              </a:rPr>
              <a:t>秋</a:t>
            </a:r>
          </a:p>
        </p:txBody>
      </p:sp>
    </p:spTree>
    <p:extLst>
      <p:ext uri="{BB962C8B-B14F-4D97-AF65-F5344CB8AC3E}">
        <p14:creationId xmlns:p14="http://schemas.microsoft.com/office/powerpoint/2010/main" val="163157170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38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947CE40-EEE1-430B-A2BD-F03B28A1200F}"/>
              </a:ext>
            </a:extLst>
          </p:cNvPr>
          <p:cNvSpPr/>
          <p:nvPr/>
        </p:nvSpPr>
        <p:spPr>
          <a:xfrm>
            <a:off x="802849" y="572678"/>
            <a:ext cx="10586301" cy="5712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53F0A4D-C975-445B-846A-E47313D504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4221" y="2538590"/>
            <a:ext cx="4293484" cy="42934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1116B5B-C80B-45D8-886A-DE3ABB74AADF}"/>
              </a:ext>
            </a:extLst>
          </p:cNvPr>
          <p:cNvSpPr txBox="1"/>
          <p:nvPr/>
        </p:nvSpPr>
        <p:spPr>
          <a:xfrm>
            <a:off x="3480061" y="1211266"/>
            <a:ext cx="52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300" dirty="0">
                <a:solidFill>
                  <a:srgbClr val="344C32"/>
                </a:solidFill>
                <a:cs typeface="+mn-ea"/>
                <a:sym typeface="+mn-lt"/>
              </a:rPr>
              <a:t>处 暑 简 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A58B78B-08FF-4186-8995-3F1B04BAC39C}"/>
              </a:ext>
            </a:extLst>
          </p:cNvPr>
          <p:cNvSpPr txBox="1"/>
          <p:nvPr/>
        </p:nvSpPr>
        <p:spPr>
          <a:xfrm>
            <a:off x="9044398" y="572677"/>
            <a:ext cx="1954381" cy="62593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spc="600" dirty="0">
                <a:solidFill>
                  <a:schemeClr val="bg2"/>
                </a:solidFill>
                <a:cs typeface="+mn-ea"/>
                <a:sym typeface="+mn-lt"/>
              </a:rPr>
              <a:t>第 一 章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AC8C18C-1183-4321-9651-1614F9962554}"/>
              </a:ext>
            </a:extLst>
          </p:cNvPr>
          <p:cNvSpPr txBox="1"/>
          <p:nvPr/>
        </p:nvSpPr>
        <p:spPr>
          <a:xfrm>
            <a:off x="1844557" y="2407493"/>
            <a:ext cx="1169551" cy="34313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一度暑出处暑时，秋风送爽已觉迟。日行南径斜晖里，割稻陌阡车马驰。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4834936-30B2-46A0-A86E-284BDC45100C}"/>
              </a:ext>
            </a:extLst>
          </p:cNvPr>
          <p:cNvGrpSpPr/>
          <p:nvPr/>
        </p:nvGrpSpPr>
        <p:grpSpPr>
          <a:xfrm>
            <a:off x="2953879" y="1541893"/>
            <a:ext cx="461665" cy="903414"/>
            <a:chOff x="7391216" y="5559813"/>
            <a:chExt cx="476797" cy="1169108"/>
          </a:xfrm>
        </p:grpSpPr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ECAAD3E-2734-4966-AAFC-C54F4E703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748" y="5559813"/>
              <a:ext cx="457100" cy="9324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975FB17-2FE6-45B9-8E5C-1D434014B433}"/>
                </a:ext>
              </a:extLst>
            </p:cNvPr>
            <p:cNvSpPr txBox="1"/>
            <p:nvPr/>
          </p:nvSpPr>
          <p:spPr>
            <a:xfrm>
              <a:off x="7391216" y="5630559"/>
              <a:ext cx="476797" cy="10983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bg1"/>
                  </a:solidFill>
                  <a:cs typeface="+mn-ea"/>
                  <a:sym typeface="+mn-lt"/>
                </a:rPr>
                <a:t>节气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47108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C4401F8-EA1E-4974-A9B0-58BAB6730807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19782248-AB66-47A7-A047-029DE6589953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处暑简介</a:t>
              </a: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75150CC3-4F3C-4D5D-8000-858B4C1C385C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5" name="图片 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6884ABA6-267E-49DC-A6B5-6ABEDAE40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6" name="文本框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29D9791C-733A-4781-8239-72B663A03653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C9D1639-D32E-4240-8FD4-26A78BDE1F21}"/>
              </a:ext>
            </a:extLst>
          </p:cNvPr>
          <p:cNvSpPr/>
          <p:nvPr/>
        </p:nvSpPr>
        <p:spPr>
          <a:xfrm>
            <a:off x="5198255" y="171686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我国将处暑分为三候：“一候鹰乃祭鸟；二候天地始肃；三候禾乃登。”此节气中老鹰开始大量捕猎鸟类；天地间万物开始凋零；“禾乃登”的“禾”指的是黍、稷、稻、粱类农作物的总称，“登”即成熟的意思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3D6E472-69EC-4C9B-88C4-0B078F88D19F}"/>
              </a:ext>
            </a:extLst>
          </p:cNvPr>
          <p:cNvSpPr/>
          <p:nvPr/>
        </p:nvSpPr>
        <p:spPr>
          <a:xfrm>
            <a:off x="5198255" y="379833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我国将处暑分为三候：“一候鹰乃祭鸟；二候天地始肃；三候禾乃登。”此节气中老鹰开始大量捕猎鸟类；天地间万物开始凋零；“禾乃登”的“禾”指的是黍、稷、稻、粱类农作物的总称，“登”即成熟的意思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6DBC371-7891-42C7-A574-3FA57CBFC5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791" y="1342689"/>
            <a:ext cx="5397838" cy="538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7940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6D3F9A-EA9B-4854-89F7-FC987F74FE97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AC0A811-49D6-41DD-920C-DC38D17C7EF3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处暑简介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3AC296B-C0B1-4416-B5FF-F22265A1FFF7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6" name="图片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30636E82-ABA5-4D22-86F1-D36396FB0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BDDD807-B0DE-41F4-90B4-2B06474C6043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E253838-B201-4B2F-AEC1-E798C32FB9D1}"/>
              </a:ext>
            </a:extLst>
          </p:cNvPr>
          <p:cNvSpPr/>
          <p:nvPr/>
        </p:nvSpPr>
        <p:spPr>
          <a:xfrm>
            <a:off x="1393440" y="1821371"/>
            <a:ext cx="53186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dirty="0">
                <a:cs typeface="+mn-ea"/>
                <a:sym typeface="+mn-lt"/>
              </a:rPr>
              <a:t>23°26′</a:t>
            </a:r>
            <a:r>
              <a:rPr lang="zh-CN" altLang="en-US" dirty="0">
                <a:cs typeface="+mn-ea"/>
                <a:sym typeface="+mn-lt"/>
              </a:rPr>
              <a:t>，向南移动到北纬</a:t>
            </a:r>
            <a:r>
              <a:rPr lang="en-US" altLang="zh-CN" dirty="0">
                <a:cs typeface="+mn-ea"/>
                <a:sym typeface="+mn-lt"/>
              </a:rPr>
              <a:t>11°28′</a:t>
            </a:r>
            <a:r>
              <a:rPr lang="zh-CN" altLang="en-US" dirty="0">
                <a:cs typeface="+mn-ea"/>
                <a:sym typeface="+mn-lt"/>
              </a:rPr>
              <a:t>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北京城区，白昼长度已经由夏至的</a:t>
            </a:r>
            <a:r>
              <a:rPr lang="en-US" altLang="zh-CN" dirty="0">
                <a:cs typeface="+mn-ea"/>
                <a:sym typeface="+mn-lt"/>
              </a:rPr>
              <a:t>15</a:t>
            </a:r>
            <a:r>
              <a:rPr lang="zh-CN" altLang="en-US" dirty="0">
                <a:cs typeface="+mn-ea"/>
                <a:sym typeface="+mn-lt"/>
              </a:rPr>
              <a:t>小时缩短到</a:t>
            </a:r>
            <a:r>
              <a:rPr lang="en-US" altLang="zh-CN" dirty="0">
                <a:cs typeface="+mn-ea"/>
                <a:sym typeface="+mn-lt"/>
              </a:rPr>
              <a:t>13</a:t>
            </a:r>
            <a:r>
              <a:rPr lang="zh-CN" altLang="en-US" dirty="0">
                <a:cs typeface="+mn-ea"/>
                <a:sym typeface="+mn-lt"/>
              </a:rPr>
              <a:t>小时</a:t>
            </a:r>
            <a:r>
              <a:rPr lang="en-US" altLang="zh-CN" dirty="0">
                <a:cs typeface="+mn-ea"/>
                <a:sym typeface="+mn-lt"/>
              </a:rPr>
              <a:t>25</a:t>
            </a:r>
            <a:r>
              <a:rPr lang="zh-CN" altLang="en-US" dirty="0">
                <a:cs typeface="+mn-ea"/>
                <a:sym typeface="+mn-lt"/>
              </a:rPr>
              <a:t>分钟，正午太阳高度也由夏至的</a:t>
            </a:r>
            <a:r>
              <a:rPr lang="en-US" altLang="zh-CN" dirty="0">
                <a:cs typeface="+mn-ea"/>
                <a:sym typeface="+mn-lt"/>
              </a:rPr>
              <a:t>73°32′</a:t>
            </a:r>
            <a:r>
              <a:rPr lang="zh-CN" altLang="en-US" dirty="0">
                <a:cs typeface="+mn-ea"/>
                <a:sym typeface="+mn-lt"/>
              </a:rPr>
              <a:t>降低至</a:t>
            </a:r>
            <a:r>
              <a:rPr lang="en-US" altLang="zh-CN" dirty="0">
                <a:cs typeface="+mn-ea"/>
                <a:sym typeface="+mn-lt"/>
              </a:rPr>
              <a:t>61°34′</a:t>
            </a:r>
            <a:r>
              <a:rPr lang="zh-CN" altLang="en-US" dirty="0">
                <a:cs typeface="+mn-ea"/>
                <a:sym typeface="+mn-lt"/>
              </a:rPr>
              <a:t>，人们可以明显感觉到太阳开始偏南了。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随着太阳高度的继续降低，所带来的热力也随之减弱。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636C83B-03D9-4E9F-B5D0-4F32C3A9F2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9456" y="1239436"/>
            <a:ext cx="4829415" cy="46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383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6D3F9A-EA9B-4854-89F7-FC987F74FE97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AC0A811-49D6-41DD-920C-DC38D17C7EF3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处暑简介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3AC296B-C0B1-4416-B5FF-F22265A1FFF7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6" name="图片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30636E82-ABA5-4D22-86F1-D36396FB0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BDDD807-B0DE-41F4-90B4-2B06474C6043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E4FBE8E-C1D6-4059-8BF4-92C0BA5A9A39}"/>
              </a:ext>
            </a:extLst>
          </p:cNvPr>
          <p:cNvSpPr txBox="1"/>
          <p:nvPr/>
        </p:nvSpPr>
        <p:spPr>
          <a:xfrm>
            <a:off x="5807107" y="1521033"/>
            <a:ext cx="5032147" cy="4569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太阳到达黄经</a:t>
            </a:r>
            <a:r>
              <a:rPr lang="en-US" altLang="zh-CN" dirty="0">
                <a:cs typeface="+mn-ea"/>
                <a:sym typeface="+mn-lt"/>
              </a:rPr>
              <a:t>150°</a:t>
            </a:r>
            <a:r>
              <a:rPr lang="zh-CN" altLang="en-US" dirty="0"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月令七十二候集解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说：“处，止也，暑气至此而止矣。”“处”是终止的意思，表示炎热即将过去，暑气将于这一天结束，我国大部分地区气温逐渐下降。处暑既不同于小暑、大暑、也不同于小寒、大寒节气，它是代表气温由炎热向寒冷过渡的节气。</a:t>
            </a:r>
            <a:endParaRPr lang="zh-CN" altLang="en-US" sz="14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0EE7E9-7A58-47BE-A084-07E2FCE153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42" y="1458265"/>
            <a:ext cx="4695340" cy="46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5636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5702" y="63568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7156B2A-72BD-483B-AA15-6E4C01474AD2}"/>
              </a:ext>
            </a:extLst>
          </p:cNvPr>
          <p:cNvSpPr txBox="1"/>
          <p:nvPr/>
        </p:nvSpPr>
        <p:spPr>
          <a:xfrm>
            <a:off x="707010" y="2225924"/>
            <a:ext cx="6047809" cy="279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cs typeface="+mn-ea"/>
                <a:sym typeface="+mn-lt"/>
              </a:rPr>
              <a:t>处暑</a:t>
            </a:r>
            <a:r>
              <a:rPr lang="zh-CN" altLang="en-US" sz="2400" dirty="0">
                <a:cs typeface="+mn-ea"/>
                <a:sym typeface="+mn-lt"/>
              </a:rPr>
              <a:t>，即为“出暑”，是炎热离开的意思。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处暑是农历二十四节气之中的第14个节气，时间点为公历8月23日，太阳到达黄经150°。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E967F32-F7FB-4743-93C9-BA506AF4C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8619" y="1114934"/>
            <a:ext cx="3550185" cy="462813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5BDCFFE-D5B5-40CB-AF9C-003815918511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483FB6CA-DE3D-4201-8054-9DD6DA56CA42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处暑简介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DA825DA6-7F8E-4B49-849E-6338A4DAE947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976A89DC-0E25-4627-B54C-9DD8353913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11" name="文本框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C8C5DAE1-12E9-4930-B3A1-33206CD65D04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659331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947CE40-EEE1-430B-A2BD-F03B28A1200F}"/>
              </a:ext>
            </a:extLst>
          </p:cNvPr>
          <p:cNvSpPr/>
          <p:nvPr/>
        </p:nvSpPr>
        <p:spPr>
          <a:xfrm>
            <a:off x="802849" y="572678"/>
            <a:ext cx="10586301" cy="5712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53F0A4D-C975-445B-846A-E47313D504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9257" y="2564516"/>
            <a:ext cx="4293484" cy="42934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1116B5B-C80B-45D8-886A-DE3ABB74AADF}"/>
              </a:ext>
            </a:extLst>
          </p:cNvPr>
          <p:cNvSpPr txBox="1"/>
          <p:nvPr/>
        </p:nvSpPr>
        <p:spPr>
          <a:xfrm>
            <a:off x="3480061" y="1211266"/>
            <a:ext cx="52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300" dirty="0">
                <a:solidFill>
                  <a:srgbClr val="344C32"/>
                </a:solidFill>
                <a:cs typeface="+mn-ea"/>
                <a:sym typeface="+mn-lt"/>
              </a:rPr>
              <a:t>气 候 特 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A58B78B-08FF-4186-8995-3F1B04BAC39C}"/>
              </a:ext>
            </a:extLst>
          </p:cNvPr>
          <p:cNvSpPr txBox="1"/>
          <p:nvPr/>
        </p:nvSpPr>
        <p:spPr>
          <a:xfrm>
            <a:off x="9044398" y="572677"/>
            <a:ext cx="1954381" cy="62593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spc="600" dirty="0">
                <a:solidFill>
                  <a:schemeClr val="bg2"/>
                </a:solidFill>
                <a:cs typeface="+mn-ea"/>
                <a:sym typeface="+mn-lt"/>
              </a:rPr>
              <a:t>第 二 章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AC8C18C-1183-4321-9651-1614F9962554}"/>
              </a:ext>
            </a:extLst>
          </p:cNvPr>
          <p:cNvSpPr txBox="1"/>
          <p:nvPr/>
        </p:nvSpPr>
        <p:spPr>
          <a:xfrm>
            <a:off x="1844557" y="2407493"/>
            <a:ext cx="1169551" cy="34313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一度暑出处暑时，秋风送爽已觉迟。日行南径斜晖里，割稻陌阡车马驰。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4834936-30B2-46A0-A86E-284BDC45100C}"/>
              </a:ext>
            </a:extLst>
          </p:cNvPr>
          <p:cNvGrpSpPr/>
          <p:nvPr/>
        </p:nvGrpSpPr>
        <p:grpSpPr>
          <a:xfrm>
            <a:off x="2953879" y="1541894"/>
            <a:ext cx="461665" cy="903415"/>
            <a:chOff x="7391216" y="5559813"/>
            <a:chExt cx="476797" cy="1169109"/>
          </a:xfrm>
        </p:grpSpPr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ECAAD3E-2734-4966-AAFC-C54F4E703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748" y="5559813"/>
              <a:ext cx="457100" cy="9324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975FB17-2FE6-45B9-8E5C-1D434014B433}"/>
                </a:ext>
              </a:extLst>
            </p:cNvPr>
            <p:cNvSpPr txBox="1"/>
            <p:nvPr/>
          </p:nvSpPr>
          <p:spPr>
            <a:xfrm>
              <a:off x="7391216" y="5630560"/>
              <a:ext cx="476797" cy="10983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bg1"/>
                  </a:solidFill>
                  <a:cs typeface="+mn-ea"/>
                  <a:sym typeface="+mn-lt"/>
                </a:rPr>
                <a:t>节气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176864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1A10F7D-CF71-48CE-9AA6-7F32AD91AD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6D3F9A-EA9B-4854-89F7-FC987F74FE97}"/>
              </a:ext>
            </a:extLst>
          </p:cNvPr>
          <p:cNvGrpSpPr/>
          <p:nvPr/>
        </p:nvGrpSpPr>
        <p:grpSpPr>
          <a:xfrm>
            <a:off x="358747" y="380201"/>
            <a:ext cx="2863765" cy="646331"/>
            <a:chOff x="358747" y="380201"/>
            <a:chExt cx="2863765" cy="646331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AC0A811-49D6-41DD-920C-DC38D17C7EF3}"/>
                </a:ext>
              </a:extLst>
            </p:cNvPr>
            <p:cNvSpPr txBox="1"/>
            <p:nvPr/>
          </p:nvSpPr>
          <p:spPr>
            <a:xfrm>
              <a:off x="707010" y="380201"/>
              <a:ext cx="251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rgbClr val="344C32"/>
                  </a:solidFill>
                  <a:cs typeface="+mn-ea"/>
                  <a:sym typeface="+mn-lt"/>
                </a:rPr>
                <a:t>气候特点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3AC296B-C0B1-4416-B5FF-F22265A1FFF7}"/>
                </a:ext>
              </a:extLst>
            </p:cNvPr>
            <p:cNvGrpSpPr/>
            <p:nvPr/>
          </p:nvGrpSpPr>
          <p:grpSpPr>
            <a:xfrm>
              <a:off x="358747" y="517163"/>
              <a:ext cx="400110" cy="426616"/>
              <a:chOff x="2215827" y="592577"/>
              <a:chExt cx="400110" cy="426616"/>
            </a:xfrm>
          </p:grpSpPr>
          <p:pic>
            <p:nvPicPr>
              <p:cNvPr id="6" name="图片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30636E82-ABA5-4D22-86F1-D36396FB0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026" y="592577"/>
                <a:ext cx="262064" cy="426616"/>
              </a:xfrm>
              <a:prstGeom prst="rect">
                <a:avLst/>
              </a:prstGeom>
              <a:noFill/>
            </p:spPr>
          </p:pic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BDDD807-B0DE-41F4-90B4-2B06474C6043}"/>
                  </a:ext>
                </a:extLst>
              </p:cNvPr>
              <p:cNvSpPr txBox="1"/>
              <p:nvPr/>
            </p:nvSpPr>
            <p:spPr>
              <a:xfrm>
                <a:off x="2215827" y="640282"/>
                <a:ext cx="400110" cy="2769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</p:grp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28637ED-419A-4088-A33F-4EA5A20DC2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364" y="2806968"/>
            <a:ext cx="4717844" cy="254725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43DA2BD-0960-4CA3-8F0D-A0455753650B}"/>
              </a:ext>
            </a:extLst>
          </p:cNvPr>
          <p:cNvSpPr txBox="1"/>
          <p:nvPr/>
        </p:nvSpPr>
        <p:spPr>
          <a:xfrm>
            <a:off x="5073208" y="1862092"/>
            <a:ext cx="3139321" cy="39926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处暑节气，单单用气温开始走低来描述是不够的。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气温走低仅是其中的一个现象。产生这一现象背后的原因，首先应是太阳的直射点继续南移，太阳辐射减弱；二是副热带高压跨越式地向南撤退，蒙古冷高压开始跃跃欲试，出拳出脚，小露锋芒。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6591582-6B16-4F34-A5BC-DE8F1033C56E}"/>
              </a:ext>
            </a:extLst>
          </p:cNvPr>
          <p:cNvSpPr txBox="1"/>
          <p:nvPr/>
        </p:nvSpPr>
        <p:spPr>
          <a:xfrm>
            <a:off x="9110833" y="1862092"/>
            <a:ext cx="2031325" cy="39926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开始影响中国的冷高压，在它的控制下，形成的下沉的、干燥的冷空气，先是宣告了中国东北、华北、西北雨季的结束，率先开始了一年之中最美好的天气</a:t>
            </a:r>
            <a:r>
              <a:rPr lang="en-US" altLang="zh-CN" sz="1600" dirty="0">
                <a:cs typeface="+mn-ea"/>
                <a:sym typeface="+mn-lt"/>
              </a:rPr>
              <a:t>--</a:t>
            </a:r>
            <a:r>
              <a:rPr lang="zh-CN" altLang="en-US" sz="1600" dirty="0">
                <a:cs typeface="+mn-ea"/>
                <a:sym typeface="+mn-lt"/>
              </a:rPr>
              <a:t>秋高气爽。处暑期间，真正进入秋季的只是东北和西北地区。</a:t>
            </a:r>
          </a:p>
        </p:txBody>
      </p:sp>
    </p:spTree>
    <p:extLst>
      <p:ext uri="{BB962C8B-B14F-4D97-AF65-F5344CB8AC3E}">
        <p14:creationId xmlns:p14="http://schemas.microsoft.com/office/powerpoint/2010/main" val="14880942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处暑0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gj2h4p">
      <a:majorFont>
        <a:latin typeface="微软雅黑" panose="020F0302020204030204"/>
        <a:ea typeface="汉仪中圆简"/>
        <a:cs typeface=""/>
      </a:majorFont>
      <a:minorFont>
        <a:latin typeface="微软雅黑" panose="020F0502020204030204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1893</Words>
  <Application>Microsoft Office PowerPoint</Application>
  <PresentationFormat>宽屏</PresentationFormat>
  <Paragraphs>136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等线</vt:lpstr>
      <vt:lpstr>汉仪中圆简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27</cp:revision>
  <dcterms:created xsi:type="dcterms:W3CDTF">2019-07-30T05:49:29Z</dcterms:created>
  <dcterms:modified xsi:type="dcterms:W3CDTF">2023-05-24T03:42:26Z</dcterms:modified>
</cp:coreProperties>
</file>