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93" r:id="rId3"/>
  </p:sldMasterIdLst>
  <p:notesMasterIdLst>
    <p:notesMasterId r:id="rId24"/>
  </p:notesMasterIdLst>
  <p:sldIdLst>
    <p:sldId id="256" r:id="rId4"/>
    <p:sldId id="257" r:id="rId5"/>
    <p:sldId id="258" r:id="rId6"/>
    <p:sldId id="264" r:id="rId7"/>
    <p:sldId id="259" r:id="rId8"/>
    <p:sldId id="290" r:id="rId9"/>
    <p:sldId id="291" r:id="rId10"/>
    <p:sldId id="260" r:id="rId11"/>
    <p:sldId id="292" r:id="rId12"/>
    <p:sldId id="293" r:id="rId13"/>
    <p:sldId id="294" r:id="rId14"/>
    <p:sldId id="261" r:id="rId15"/>
    <p:sldId id="295" r:id="rId16"/>
    <p:sldId id="262" r:id="rId17"/>
    <p:sldId id="296" r:id="rId18"/>
    <p:sldId id="297" r:id="rId19"/>
    <p:sldId id="263" r:id="rId20"/>
    <p:sldId id="298" r:id="rId21"/>
    <p:sldId id="300" r:id="rId22"/>
    <p:sldId id="30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4B2"/>
    <a:srgbClr val="FF9C8A"/>
    <a:srgbClr val="BF3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CEDA7-C0F4-4D78-9D06-3C9C9C8DA33E}" type="datetimeFigureOut">
              <a:rPr lang="zh-CN" altLang="en-US" smtClean="0"/>
              <a:t>2023/5/22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3C8E7-7931-4283-88DC-E07A1BDE6AE6}" type="slidenum">
              <a:rPr lang="zh-CN" altLang="en-US" smtClean="0"/>
              <a:t>‹#›</a:t>
            </a:fld>
            <a:endParaRPr lang="zh-CN" altLang="en-US"/>
          </a:p>
        </p:txBody>
      </p:sp>
    </p:spTree>
    <p:extLst>
      <p:ext uri="{BB962C8B-B14F-4D97-AF65-F5344CB8AC3E}">
        <p14:creationId xmlns:p14="http://schemas.microsoft.com/office/powerpoint/2010/main" val="116050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4A3C8E7-7931-4283-88DC-E07A1BDE6AE6}" type="slidenum">
              <a:rPr lang="zh-CN" altLang="en-US" smtClean="0"/>
              <a:t>10</a:t>
            </a:fld>
            <a:endParaRPr lang="zh-CN" altLang="en-US"/>
          </a:p>
        </p:txBody>
      </p:sp>
    </p:spTree>
    <p:extLst>
      <p:ext uri="{BB962C8B-B14F-4D97-AF65-F5344CB8AC3E}">
        <p14:creationId xmlns:p14="http://schemas.microsoft.com/office/powerpoint/2010/main" val="397226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681069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5.jpe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7.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455CC50D-A343-748B-90F4-A2D78BFC02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16" name="图片 15">
            <a:extLst>
              <a:ext uri="{FF2B5EF4-FFF2-40B4-BE49-F238E27FC236}">
                <a16:creationId xmlns:a16="http://schemas.microsoft.com/office/drawing/2014/main" xmlns="" id="{9C7B3239-D236-F91F-1DBC-3D03693840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08612"/>
            <a:ext cx="8807116" cy="4070916"/>
          </a:xfrm>
          <a:prstGeom prst="rect">
            <a:avLst/>
          </a:prstGeom>
        </p:spPr>
      </p:pic>
      <p:pic>
        <p:nvPicPr>
          <p:cNvPr id="14" name="图片 13">
            <a:extLst>
              <a:ext uri="{FF2B5EF4-FFF2-40B4-BE49-F238E27FC236}">
                <a16:creationId xmlns:a16="http://schemas.microsoft.com/office/drawing/2014/main" xmlns="" id="{9F8930E2-C171-4303-D71E-7C4282CE143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128" y="588799"/>
            <a:ext cx="6096000" cy="5044812"/>
          </a:xfrm>
          <a:prstGeom prst="rect">
            <a:avLst/>
          </a:prstGeom>
        </p:spPr>
      </p:pic>
      <p:pic>
        <p:nvPicPr>
          <p:cNvPr id="12" name="图片 11">
            <a:extLst>
              <a:ext uri="{FF2B5EF4-FFF2-40B4-BE49-F238E27FC236}">
                <a16:creationId xmlns:a16="http://schemas.microsoft.com/office/drawing/2014/main" xmlns="" id="{70C94EDA-1E02-B5FE-2CED-C03DCBE0DC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65481" y="1540041"/>
            <a:ext cx="5195791" cy="3973251"/>
          </a:xfrm>
          <a:prstGeom prst="rect">
            <a:avLst/>
          </a:prstGeom>
        </p:spPr>
      </p:pic>
      <p:pic>
        <p:nvPicPr>
          <p:cNvPr id="10" name="图片 9">
            <a:extLst>
              <a:ext uri="{FF2B5EF4-FFF2-40B4-BE49-F238E27FC236}">
                <a16:creationId xmlns:a16="http://schemas.microsoft.com/office/drawing/2014/main" xmlns="" id="{CB13A005-D67D-810D-5653-F7145C7C37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5727032"/>
          </a:xfrm>
          <a:prstGeom prst="rect">
            <a:avLst/>
          </a:prstGeom>
        </p:spPr>
      </p:pic>
      <p:pic>
        <p:nvPicPr>
          <p:cNvPr id="18" name="图片 17">
            <a:extLst>
              <a:ext uri="{FF2B5EF4-FFF2-40B4-BE49-F238E27FC236}">
                <a16:creationId xmlns:a16="http://schemas.microsoft.com/office/drawing/2014/main" xmlns="" id="{213E3640-65FB-3EC6-C773-70F484ECAE5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3627574"/>
            <a:ext cx="2189747" cy="3230426"/>
          </a:xfrm>
          <a:prstGeom prst="rect">
            <a:avLst/>
          </a:prstGeom>
        </p:spPr>
      </p:pic>
      <p:pic>
        <p:nvPicPr>
          <p:cNvPr id="20" name="图片 19">
            <a:extLst>
              <a:ext uri="{FF2B5EF4-FFF2-40B4-BE49-F238E27FC236}">
                <a16:creationId xmlns:a16="http://schemas.microsoft.com/office/drawing/2014/main" xmlns="" id="{339C1FA8-5CA2-EBF5-87D5-C34C8A02CBE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301788" y="4821203"/>
            <a:ext cx="3890211" cy="2036797"/>
          </a:xfrm>
          <a:prstGeom prst="rect">
            <a:avLst/>
          </a:prstGeom>
        </p:spPr>
      </p:pic>
      <p:pic>
        <p:nvPicPr>
          <p:cNvPr id="24" name="图片 23">
            <a:extLst>
              <a:ext uri="{FF2B5EF4-FFF2-40B4-BE49-F238E27FC236}">
                <a16:creationId xmlns:a16="http://schemas.microsoft.com/office/drawing/2014/main" xmlns="" id="{B395F170-10E1-5A82-6555-56D6E1BB12E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29734"/>
            <a:ext cx="10606743" cy="4070916"/>
          </a:xfrm>
          <a:prstGeom prst="rect">
            <a:avLst/>
          </a:prstGeom>
        </p:spPr>
      </p:pic>
      <p:pic>
        <p:nvPicPr>
          <p:cNvPr id="26" name="图片 25">
            <a:extLst>
              <a:ext uri="{FF2B5EF4-FFF2-40B4-BE49-F238E27FC236}">
                <a16:creationId xmlns:a16="http://schemas.microsoft.com/office/drawing/2014/main" xmlns="" id="{E103640B-2039-7E0F-7F9B-2B3D0EE20930}"/>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5041231"/>
            <a:ext cx="6356345" cy="1846501"/>
          </a:xfrm>
          <a:prstGeom prst="rect">
            <a:avLst/>
          </a:prstGeom>
        </p:spPr>
      </p:pic>
      <p:pic>
        <p:nvPicPr>
          <p:cNvPr id="30" name="图片 29">
            <a:extLst>
              <a:ext uri="{FF2B5EF4-FFF2-40B4-BE49-F238E27FC236}">
                <a16:creationId xmlns:a16="http://schemas.microsoft.com/office/drawing/2014/main" xmlns="" id="{636F80E7-1F01-C9F0-F149-1FC4F0054922}"/>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24064" y="2310985"/>
            <a:ext cx="7976938" cy="4517282"/>
          </a:xfrm>
          <a:prstGeom prst="rect">
            <a:avLst/>
          </a:prstGeom>
        </p:spPr>
      </p:pic>
      <p:pic>
        <p:nvPicPr>
          <p:cNvPr id="32" name="图片 31">
            <a:extLst>
              <a:ext uri="{FF2B5EF4-FFF2-40B4-BE49-F238E27FC236}">
                <a16:creationId xmlns:a16="http://schemas.microsoft.com/office/drawing/2014/main" xmlns="" id="{FCE1BCCF-CD0D-5904-1120-4925A2124627}"/>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l="75296" t="41907"/>
          <a:stretch/>
        </p:blipFill>
        <p:spPr>
          <a:xfrm>
            <a:off x="8880936" y="2935704"/>
            <a:ext cx="3311063" cy="3892562"/>
          </a:xfrm>
          <a:prstGeom prst="rect">
            <a:avLst/>
          </a:prstGeom>
        </p:spPr>
      </p:pic>
      <p:pic>
        <p:nvPicPr>
          <p:cNvPr id="34" name="图片 33">
            <a:extLst>
              <a:ext uri="{FF2B5EF4-FFF2-40B4-BE49-F238E27FC236}">
                <a16:creationId xmlns:a16="http://schemas.microsoft.com/office/drawing/2014/main" xmlns="" id="{052A6634-0EE7-A692-5DA5-9183C7CD4F53}"/>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5753109" y="-16071"/>
            <a:ext cx="6450923" cy="2297323"/>
          </a:xfrm>
          <a:prstGeom prst="rect">
            <a:avLst/>
          </a:prstGeom>
        </p:spPr>
      </p:pic>
      <p:pic>
        <p:nvPicPr>
          <p:cNvPr id="36" name="图片 35">
            <a:extLst>
              <a:ext uri="{FF2B5EF4-FFF2-40B4-BE49-F238E27FC236}">
                <a16:creationId xmlns:a16="http://schemas.microsoft.com/office/drawing/2014/main" xmlns="" id="{9A02428E-665E-7BE9-82EE-1E27D6AB055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1079874" y="1389299"/>
            <a:ext cx="5230481" cy="4259178"/>
          </a:xfrm>
          <a:prstGeom prst="rect">
            <a:avLst/>
          </a:prstGeom>
        </p:spPr>
      </p:pic>
      <p:pic>
        <p:nvPicPr>
          <p:cNvPr id="38" name="图片 37">
            <a:extLst>
              <a:ext uri="{FF2B5EF4-FFF2-40B4-BE49-F238E27FC236}">
                <a16:creationId xmlns:a16="http://schemas.microsoft.com/office/drawing/2014/main" xmlns="" id="{53FEDD71-C72D-9834-ECD0-94D19A39A97E}"/>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7342101" y="4552399"/>
            <a:ext cx="4422648" cy="1713724"/>
          </a:xfrm>
          <a:prstGeom prst="rect">
            <a:avLst/>
          </a:prstGeom>
        </p:spPr>
      </p:pic>
    </p:spTree>
    <p:extLst>
      <p:ext uri="{BB962C8B-B14F-4D97-AF65-F5344CB8AC3E}">
        <p14:creationId xmlns:p14="http://schemas.microsoft.com/office/powerpoint/2010/main" val="36883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A139CB-7B97-5DD5-463E-C7979257171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933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A8698D-4D58-8CF8-2F9F-E8B674903C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2415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393A83-DB6F-140A-90EC-438060F79D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599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8A8707-383A-E2A1-338D-E36ECCEAA76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6445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E14057-0E25-04D1-52DA-1CF7CF86BAE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9656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6E51BB-0593-B9B4-D294-D6FACEFCEC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71086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85FBFB-DD8C-44FA-A891-8E3B2A45535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5">
            <a:extLst>
              <a:ext uri="{FF2B5EF4-FFF2-40B4-BE49-F238E27FC236}">
                <a16:creationId xmlns:a16="http://schemas.microsoft.com/office/drawing/2014/main" xmlns="" id="{CBCC4AE7-4927-5D44-CD78-055678B493BE}"/>
              </a:ext>
            </a:extLst>
          </p:cNvPr>
          <p:cNvSpPr txBox="1"/>
          <p:nvPr userDrawn="1"/>
        </p:nvSpPr>
        <p:spPr>
          <a:xfrm>
            <a:off x="838200" y="6374445"/>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03112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AB93F8-0B24-B955-FA51-EB99A9F7ED0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7533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812A462-9746-A1FA-8607-7C4F323BEFD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3051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987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F87ABA0-F6C5-D37C-A5CB-0B66B2C58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 id="{142BDFA8-DB06-8FEE-17E3-434880C3D1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84221"/>
            <a:ext cx="12192000" cy="5269832"/>
          </a:xfrm>
          <a:prstGeom prst="rect">
            <a:avLst/>
          </a:prstGeom>
        </p:spPr>
      </p:pic>
      <p:pic>
        <p:nvPicPr>
          <p:cNvPr id="12" name="图片 11">
            <a:extLst>
              <a:ext uri="{FF2B5EF4-FFF2-40B4-BE49-F238E27FC236}">
                <a16:creationId xmlns:a16="http://schemas.microsoft.com/office/drawing/2014/main" xmlns="" id="{6C489985-F475-387D-F3A0-BBEC54F485D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5101389"/>
            <a:ext cx="12192000" cy="168443"/>
          </a:xfrm>
          <a:prstGeom prst="rect">
            <a:avLst/>
          </a:prstGeom>
        </p:spPr>
      </p:pic>
      <p:pic>
        <p:nvPicPr>
          <p:cNvPr id="16" name="图片 15">
            <a:extLst>
              <a:ext uri="{FF2B5EF4-FFF2-40B4-BE49-F238E27FC236}">
                <a16:creationId xmlns:a16="http://schemas.microsoft.com/office/drawing/2014/main" xmlns="" id="{581418F0-52DA-8569-9E98-A8BB1482051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301788" y="4821203"/>
            <a:ext cx="3890211" cy="2036797"/>
          </a:xfrm>
          <a:prstGeom prst="rect">
            <a:avLst/>
          </a:prstGeom>
        </p:spPr>
      </p:pic>
      <p:pic>
        <p:nvPicPr>
          <p:cNvPr id="18" name="图片 17">
            <a:extLst>
              <a:ext uri="{FF2B5EF4-FFF2-40B4-BE49-F238E27FC236}">
                <a16:creationId xmlns:a16="http://schemas.microsoft.com/office/drawing/2014/main" xmlns="" id="{026F74D1-0681-46C2-981C-AA72F68EB2E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3934326"/>
            <a:ext cx="1981815" cy="2923674"/>
          </a:xfrm>
          <a:prstGeom prst="rect">
            <a:avLst/>
          </a:prstGeom>
        </p:spPr>
      </p:pic>
      <p:pic>
        <p:nvPicPr>
          <p:cNvPr id="20" name="图片 19">
            <a:extLst>
              <a:ext uri="{FF2B5EF4-FFF2-40B4-BE49-F238E27FC236}">
                <a16:creationId xmlns:a16="http://schemas.microsoft.com/office/drawing/2014/main" xmlns="" id="{4F13FEB5-7F2A-C3BC-A85B-446BFFC1031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007"/>
            <a:ext cx="2797859" cy="3130110"/>
          </a:xfrm>
          <a:prstGeom prst="rect">
            <a:avLst/>
          </a:prstGeom>
        </p:spPr>
      </p:pic>
      <p:pic>
        <p:nvPicPr>
          <p:cNvPr id="30" name="图片 29">
            <a:extLst>
              <a:ext uri="{FF2B5EF4-FFF2-40B4-BE49-F238E27FC236}">
                <a16:creationId xmlns:a16="http://schemas.microsoft.com/office/drawing/2014/main" xmlns="" id="{39CA084E-CBD6-3DEB-7AD1-4745D52E8EC3}"/>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368" b="-7588"/>
          <a:stretch/>
        </p:blipFill>
        <p:spPr>
          <a:xfrm>
            <a:off x="-115119" y="4791469"/>
            <a:ext cx="5418222" cy="2036797"/>
          </a:xfrm>
          <a:prstGeom prst="rect">
            <a:avLst/>
          </a:prstGeom>
        </p:spPr>
      </p:pic>
      <p:pic>
        <p:nvPicPr>
          <p:cNvPr id="36" name="图片 35">
            <a:extLst>
              <a:ext uri="{FF2B5EF4-FFF2-40B4-BE49-F238E27FC236}">
                <a16:creationId xmlns:a16="http://schemas.microsoft.com/office/drawing/2014/main" xmlns="" id="{99BD05E0-F565-1D83-612B-074F55F75F27}"/>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8037930" y="4532353"/>
            <a:ext cx="4422648" cy="1713724"/>
          </a:xfrm>
          <a:prstGeom prst="rect">
            <a:avLst/>
          </a:prstGeom>
        </p:spPr>
      </p:pic>
      <p:pic>
        <p:nvPicPr>
          <p:cNvPr id="24" name="图片 23">
            <a:extLst>
              <a:ext uri="{FF2B5EF4-FFF2-40B4-BE49-F238E27FC236}">
                <a16:creationId xmlns:a16="http://schemas.microsoft.com/office/drawing/2014/main" xmlns="" id="{0A67CD6E-DE1B-64DF-B80A-7AEE145BCCC5}"/>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476139" y="1329646"/>
            <a:ext cx="4907358" cy="2009744"/>
          </a:xfrm>
          <a:prstGeom prst="rect">
            <a:avLst/>
          </a:prstGeom>
        </p:spPr>
      </p:pic>
      <p:pic>
        <p:nvPicPr>
          <p:cNvPr id="44" name="图片 43">
            <a:extLst>
              <a:ext uri="{FF2B5EF4-FFF2-40B4-BE49-F238E27FC236}">
                <a16:creationId xmlns:a16="http://schemas.microsoft.com/office/drawing/2014/main" xmlns="" id="{24AE0A40-DECC-F68F-395F-2F27BF3A2D94}"/>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746957" y="1793290"/>
            <a:ext cx="4089114" cy="3337590"/>
          </a:xfrm>
          <a:prstGeom prst="roundRect">
            <a:avLst/>
          </a:prstGeom>
        </p:spPr>
      </p:pic>
      <p:pic>
        <p:nvPicPr>
          <p:cNvPr id="46" name="图片 45">
            <a:extLst>
              <a:ext uri="{FF2B5EF4-FFF2-40B4-BE49-F238E27FC236}">
                <a16:creationId xmlns:a16="http://schemas.microsoft.com/office/drawing/2014/main" xmlns="" id="{62561599-9D1A-7005-3E05-AB609AE781DD}"/>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7335427" y="2173336"/>
            <a:ext cx="3777534" cy="2504336"/>
          </a:xfrm>
          <a:prstGeom prst="rect">
            <a:avLst/>
          </a:prstGeom>
        </p:spPr>
      </p:pic>
      <p:pic>
        <p:nvPicPr>
          <p:cNvPr id="40" name="图片 39">
            <a:extLst>
              <a:ext uri="{FF2B5EF4-FFF2-40B4-BE49-F238E27FC236}">
                <a16:creationId xmlns:a16="http://schemas.microsoft.com/office/drawing/2014/main" xmlns="" id="{D3FD66DC-F4A3-CBFE-8335-8E2177BD4253}"/>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7894228" y="2739114"/>
            <a:ext cx="3319724" cy="2538612"/>
          </a:xfrm>
          <a:prstGeom prst="rect">
            <a:avLst/>
          </a:prstGeom>
        </p:spPr>
      </p:pic>
      <p:pic>
        <p:nvPicPr>
          <p:cNvPr id="38" name="图片 37">
            <a:extLst>
              <a:ext uri="{FF2B5EF4-FFF2-40B4-BE49-F238E27FC236}">
                <a16:creationId xmlns:a16="http://schemas.microsoft.com/office/drawing/2014/main" xmlns="" id="{4D01BC9F-9FA4-0672-0AA2-711EFC17BE0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flipH="1">
            <a:off x="7528200" y="1458985"/>
            <a:ext cx="4568340" cy="3743364"/>
          </a:xfrm>
          <a:prstGeom prst="rect">
            <a:avLst/>
          </a:prstGeom>
          <a:ln>
            <a:noFill/>
          </a:ln>
          <a:effectLst>
            <a:softEdge rad="112500"/>
          </a:effectLst>
        </p:spPr>
      </p:pic>
      <p:pic>
        <p:nvPicPr>
          <p:cNvPr id="48" name="图片 47">
            <a:extLst>
              <a:ext uri="{FF2B5EF4-FFF2-40B4-BE49-F238E27FC236}">
                <a16:creationId xmlns:a16="http://schemas.microsoft.com/office/drawing/2014/main" xmlns="" id="{7FDA7E80-9C39-FC1C-B4F3-1E506630EA98}"/>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7607439" y="3662068"/>
            <a:ext cx="4338553" cy="2456891"/>
          </a:xfrm>
          <a:prstGeom prst="rect">
            <a:avLst/>
          </a:prstGeom>
        </p:spPr>
      </p:pic>
      <p:pic>
        <p:nvPicPr>
          <p:cNvPr id="14" name="图片 13">
            <a:extLst>
              <a:ext uri="{FF2B5EF4-FFF2-40B4-BE49-F238E27FC236}">
                <a16:creationId xmlns:a16="http://schemas.microsoft.com/office/drawing/2014/main" xmlns="" id="{914BC1CF-3694-242E-4E32-A6F19F0C2ECD}"/>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75296" t="41907"/>
          <a:stretch/>
        </p:blipFill>
        <p:spPr>
          <a:xfrm>
            <a:off x="8890252" y="2419890"/>
            <a:ext cx="3311063" cy="3892562"/>
          </a:xfrm>
          <a:prstGeom prst="rect">
            <a:avLst/>
          </a:prstGeom>
        </p:spPr>
      </p:pic>
      <p:pic>
        <p:nvPicPr>
          <p:cNvPr id="32" name="图片 31">
            <a:extLst>
              <a:ext uri="{FF2B5EF4-FFF2-40B4-BE49-F238E27FC236}">
                <a16:creationId xmlns:a16="http://schemas.microsoft.com/office/drawing/2014/main" xmlns="" id="{18D48B30-9AD8-6343-65AB-89C061000FD4}"/>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6273343" y="-60967"/>
            <a:ext cx="5918658" cy="2107771"/>
          </a:xfrm>
          <a:prstGeom prst="rect">
            <a:avLst/>
          </a:prstGeom>
        </p:spPr>
      </p:pic>
      <p:pic>
        <p:nvPicPr>
          <p:cNvPr id="50" name="图片 49">
            <a:extLst>
              <a:ext uri="{FF2B5EF4-FFF2-40B4-BE49-F238E27FC236}">
                <a16:creationId xmlns:a16="http://schemas.microsoft.com/office/drawing/2014/main" xmlns="" id="{906ECAD7-D28C-205B-2B01-D5840BEEA3FF}"/>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9302210" y="1698632"/>
            <a:ext cx="2908420" cy="1637440"/>
          </a:xfrm>
          <a:prstGeom prst="rect">
            <a:avLst/>
          </a:prstGeom>
        </p:spPr>
      </p:pic>
      <p:pic>
        <p:nvPicPr>
          <p:cNvPr id="52" name="图片 51">
            <a:extLst>
              <a:ext uri="{FF2B5EF4-FFF2-40B4-BE49-F238E27FC236}">
                <a16:creationId xmlns:a16="http://schemas.microsoft.com/office/drawing/2014/main" xmlns="" id="{2BEDD793-3747-DC28-E8AB-30CC4C997A0C}"/>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883804" y="4782772"/>
            <a:ext cx="2797859" cy="2059053"/>
          </a:xfrm>
          <a:prstGeom prst="rect">
            <a:avLst/>
          </a:prstGeom>
        </p:spPr>
      </p:pic>
    </p:spTree>
    <p:extLst>
      <p:ext uri="{BB962C8B-B14F-4D97-AF65-F5344CB8AC3E}">
        <p14:creationId xmlns:p14="http://schemas.microsoft.com/office/powerpoint/2010/main" val="32262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2023/5/22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76801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32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694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1126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9587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808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824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630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057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670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9E9ADE9-5149-18B8-1230-2457707D8B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xmlns="" id="{6E36015F-0F9C-1561-BD12-6231C8343C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08612"/>
            <a:ext cx="8807116" cy="4070916"/>
          </a:xfrm>
          <a:prstGeom prst="rect">
            <a:avLst/>
          </a:prstGeom>
        </p:spPr>
      </p:pic>
      <p:pic>
        <p:nvPicPr>
          <p:cNvPr id="4" name="图片 3">
            <a:extLst>
              <a:ext uri="{FF2B5EF4-FFF2-40B4-BE49-F238E27FC236}">
                <a16:creationId xmlns:a16="http://schemas.microsoft.com/office/drawing/2014/main" xmlns="" id="{062473E9-79C3-0D04-FA72-E6B37E603E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128" y="588799"/>
            <a:ext cx="6096000" cy="5044812"/>
          </a:xfrm>
          <a:prstGeom prst="rect">
            <a:avLst/>
          </a:prstGeom>
        </p:spPr>
      </p:pic>
      <p:pic>
        <p:nvPicPr>
          <p:cNvPr id="6" name="图片 5">
            <a:extLst>
              <a:ext uri="{FF2B5EF4-FFF2-40B4-BE49-F238E27FC236}">
                <a16:creationId xmlns:a16="http://schemas.microsoft.com/office/drawing/2014/main" xmlns="" id="{F27043CE-F295-2B25-E257-CC73FD435AA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5727032"/>
          </a:xfrm>
          <a:prstGeom prst="rect">
            <a:avLst/>
          </a:prstGeom>
        </p:spPr>
      </p:pic>
      <p:pic>
        <p:nvPicPr>
          <p:cNvPr id="7" name="图片 6">
            <a:extLst>
              <a:ext uri="{FF2B5EF4-FFF2-40B4-BE49-F238E27FC236}">
                <a16:creationId xmlns:a16="http://schemas.microsoft.com/office/drawing/2014/main" xmlns="" id="{6B52A981-EB87-8382-1675-105ECFDF725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3627574"/>
            <a:ext cx="2189747" cy="3230426"/>
          </a:xfrm>
          <a:prstGeom prst="rect">
            <a:avLst/>
          </a:prstGeom>
        </p:spPr>
      </p:pic>
      <p:pic>
        <p:nvPicPr>
          <p:cNvPr id="8" name="图片 7">
            <a:extLst>
              <a:ext uri="{FF2B5EF4-FFF2-40B4-BE49-F238E27FC236}">
                <a16:creationId xmlns:a16="http://schemas.microsoft.com/office/drawing/2014/main" xmlns="" id="{9730C2B7-96BB-3608-9049-56401E062AD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301788" y="4821203"/>
            <a:ext cx="3890211" cy="2036797"/>
          </a:xfrm>
          <a:prstGeom prst="rect">
            <a:avLst/>
          </a:prstGeom>
        </p:spPr>
      </p:pic>
      <p:pic>
        <p:nvPicPr>
          <p:cNvPr id="9" name="图片 8">
            <a:extLst>
              <a:ext uri="{FF2B5EF4-FFF2-40B4-BE49-F238E27FC236}">
                <a16:creationId xmlns:a16="http://schemas.microsoft.com/office/drawing/2014/main" xmlns="" id="{C472D4A6-AC9F-808D-BBB8-4830458C0EB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29734"/>
            <a:ext cx="10606743" cy="4070916"/>
          </a:xfrm>
          <a:prstGeom prst="rect">
            <a:avLst/>
          </a:prstGeom>
        </p:spPr>
      </p:pic>
      <p:pic>
        <p:nvPicPr>
          <p:cNvPr id="10" name="图片 9">
            <a:extLst>
              <a:ext uri="{FF2B5EF4-FFF2-40B4-BE49-F238E27FC236}">
                <a16:creationId xmlns:a16="http://schemas.microsoft.com/office/drawing/2014/main" xmlns="" id="{0E242670-A861-7E67-09AA-C2D899D5D8E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5041231"/>
            <a:ext cx="6356345" cy="1846501"/>
          </a:xfrm>
          <a:prstGeom prst="rect">
            <a:avLst/>
          </a:prstGeom>
        </p:spPr>
      </p:pic>
      <p:pic>
        <p:nvPicPr>
          <p:cNvPr id="12" name="图片 11">
            <a:extLst>
              <a:ext uri="{FF2B5EF4-FFF2-40B4-BE49-F238E27FC236}">
                <a16:creationId xmlns:a16="http://schemas.microsoft.com/office/drawing/2014/main" xmlns="" id="{AE350689-5FCF-BD45-25ED-DEE3029D093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75296" t="41907"/>
          <a:stretch/>
        </p:blipFill>
        <p:spPr>
          <a:xfrm>
            <a:off x="8880936" y="2935704"/>
            <a:ext cx="3311063" cy="3892562"/>
          </a:xfrm>
          <a:prstGeom prst="rect">
            <a:avLst/>
          </a:prstGeom>
        </p:spPr>
      </p:pic>
      <p:pic>
        <p:nvPicPr>
          <p:cNvPr id="15" name="图片 14">
            <a:extLst>
              <a:ext uri="{FF2B5EF4-FFF2-40B4-BE49-F238E27FC236}">
                <a16:creationId xmlns:a16="http://schemas.microsoft.com/office/drawing/2014/main" xmlns="" id="{24B4BB0F-A389-7558-EDFA-02CC03CE0AF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342101" y="4552399"/>
            <a:ext cx="4422648" cy="1713724"/>
          </a:xfrm>
          <a:prstGeom prst="rect">
            <a:avLst/>
          </a:prstGeom>
        </p:spPr>
      </p:pic>
      <p:sp>
        <p:nvSpPr>
          <p:cNvPr id="16" name="矩形: 圆角 15">
            <a:extLst>
              <a:ext uri="{FF2B5EF4-FFF2-40B4-BE49-F238E27FC236}">
                <a16:creationId xmlns:a16="http://schemas.microsoft.com/office/drawing/2014/main" xmlns="" id="{3219238C-30AE-CB68-7E40-792A6070667B}"/>
              </a:ext>
            </a:extLst>
          </p:cNvPr>
          <p:cNvSpPr/>
          <p:nvPr userDrawn="1"/>
        </p:nvSpPr>
        <p:spPr>
          <a:xfrm>
            <a:off x="318837" y="293713"/>
            <a:ext cx="11554325" cy="6270571"/>
          </a:xfrm>
          <a:prstGeom prst="roundRect">
            <a:avLst>
              <a:gd name="adj" fmla="val 1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7935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9056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3334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03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0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9E9ADE9-5149-18B8-1230-2457707D8B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xmlns="" id="{6E36015F-0F9C-1561-BD12-6231C8343C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08612"/>
            <a:ext cx="8807116" cy="4070916"/>
          </a:xfrm>
          <a:prstGeom prst="rect">
            <a:avLst/>
          </a:prstGeom>
        </p:spPr>
      </p:pic>
      <p:pic>
        <p:nvPicPr>
          <p:cNvPr id="4" name="图片 3">
            <a:extLst>
              <a:ext uri="{FF2B5EF4-FFF2-40B4-BE49-F238E27FC236}">
                <a16:creationId xmlns:a16="http://schemas.microsoft.com/office/drawing/2014/main" xmlns="" id="{062473E9-79C3-0D04-FA72-E6B37E603E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128" y="588799"/>
            <a:ext cx="6096000" cy="5044812"/>
          </a:xfrm>
          <a:prstGeom prst="rect">
            <a:avLst/>
          </a:prstGeom>
        </p:spPr>
      </p:pic>
      <p:pic>
        <p:nvPicPr>
          <p:cNvPr id="6" name="图片 5">
            <a:extLst>
              <a:ext uri="{FF2B5EF4-FFF2-40B4-BE49-F238E27FC236}">
                <a16:creationId xmlns:a16="http://schemas.microsoft.com/office/drawing/2014/main" xmlns="" id="{F27043CE-F295-2B25-E257-CC73FD435AA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5727032"/>
          </a:xfrm>
          <a:prstGeom prst="rect">
            <a:avLst/>
          </a:prstGeom>
        </p:spPr>
      </p:pic>
      <p:pic>
        <p:nvPicPr>
          <p:cNvPr id="7" name="图片 6">
            <a:extLst>
              <a:ext uri="{FF2B5EF4-FFF2-40B4-BE49-F238E27FC236}">
                <a16:creationId xmlns:a16="http://schemas.microsoft.com/office/drawing/2014/main" xmlns="" id="{6B52A981-EB87-8382-1675-105ECFDF725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3627574"/>
            <a:ext cx="2189747" cy="3230426"/>
          </a:xfrm>
          <a:prstGeom prst="rect">
            <a:avLst/>
          </a:prstGeom>
        </p:spPr>
      </p:pic>
      <p:pic>
        <p:nvPicPr>
          <p:cNvPr id="8" name="图片 7">
            <a:extLst>
              <a:ext uri="{FF2B5EF4-FFF2-40B4-BE49-F238E27FC236}">
                <a16:creationId xmlns:a16="http://schemas.microsoft.com/office/drawing/2014/main" xmlns="" id="{9730C2B7-96BB-3608-9049-56401E062AD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301788" y="4821203"/>
            <a:ext cx="3890211" cy="2036797"/>
          </a:xfrm>
          <a:prstGeom prst="rect">
            <a:avLst/>
          </a:prstGeom>
        </p:spPr>
      </p:pic>
      <p:pic>
        <p:nvPicPr>
          <p:cNvPr id="9" name="图片 8">
            <a:extLst>
              <a:ext uri="{FF2B5EF4-FFF2-40B4-BE49-F238E27FC236}">
                <a16:creationId xmlns:a16="http://schemas.microsoft.com/office/drawing/2014/main" xmlns="" id="{C472D4A6-AC9F-808D-BBB8-4830458C0EB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29734"/>
            <a:ext cx="10606743" cy="4070916"/>
          </a:xfrm>
          <a:prstGeom prst="rect">
            <a:avLst/>
          </a:prstGeom>
        </p:spPr>
      </p:pic>
      <p:pic>
        <p:nvPicPr>
          <p:cNvPr id="10" name="图片 9">
            <a:extLst>
              <a:ext uri="{FF2B5EF4-FFF2-40B4-BE49-F238E27FC236}">
                <a16:creationId xmlns:a16="http://schemas.microsoft.com/office/drawing/2014/main" xmlns="" id="{0E242670-A861-7E67-09AA-C2D899D5D8E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5041231"/>
            <a:ext cx="6356345" cy="1846501"/>
          </a:xfrm>
          <a:prstGeom prst="rect">
            <a:avLst/>
          </a:prstGeom>
        </p:spPr>
      </p:pic>
      <p:pic>
        <p:nvPicPr>
          <p:cNvPr id="12" name="图片 11">
            <a:extLst>
              <a:ext uri="{FF2B5EF4-FFF2-40B4-BE49-F238E27FC236}">
                <a16:creationId xmlns:a16="http://schemas.microsoft.com/office/drawing/2014/main" xmlns="" id="{AE350689-5FCF-BD45-25ED-DEE3029D093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75296" t="41907"/>
          <a:stretch/>
        </p:blipFill>
        <p:spPr>
          <a:xfrm>
            <a:off x="8880936" y="2935704"/>
            <a:ext cx="3311063" cy="3892562"/>
          </a:xfrm>
          <a:prstGeom prst="rect">
            <a:avLst/>
          </a:prstGeom>
        </p:spPr>
      </p:pic>
      <p:pic>
        <p:nvPicPr>
          <p:cNvPr id="15" name="图片 14">
            <a:extLst>
              <a:ext uri="{FF2B5EF4-FFF2-40B4-BE49-F238E27FC236}">
                <a16:creationId xmlns:a16="http://schemas.microsoft.com/office/drawing/2014/main" xmlns="" id="{24B4BB0F-A389-7558-EDFA-02CC03CE0AF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342101" y="4552399"/>
            <a:ext cx="4422648" cy="1713724"/>
          </a:xfrm>
          <a:prstGeom prst="rect">
            <a:avLst/>
          </a:prstGeom>
        </p:spPr>
      </p:pic>
      <p:sp>
        <p:nvSpPr>
          <p:cNvPr id="16" name="矩形: 圆角 15">
            <a:extLst>
              <a:ext uri="{FF2B5EF4-FFF2-40B4-BE49-F238E27FC236}">
                <a16:creationId xmlns:a16="http://schemas.microsoft.com/office/drawing/2014/main" xmlns="" id="{3219238C-30AE-CB68-7E40-792A6070667B}"/>
              </a:ext>
            </a:extLst>
          </p:cNvPr>
          <p:cNvSpPr/>
          <p:nvPr userDrawn="1"/>
        </p:nvSpPr>
        <p:spPr>
          <a:xfrm>
            <a:off x="318837" y="293713"/>
            <a:ext cx="11554325" cy="6270571"/>
          </a:xfrm>
          <a:prstGeom prst="roundRect">
            <a:avLst>
              <a:gd name="adj" fmla="val 1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633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07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9E9ADE9-5149-18B8-1230-2457707D8B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xmlns="" id="{6E36015F-0F9C-1561-BD12-6231C8343C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08612"/>
            <a:ext cx="8807116" cy="4070916"/>
          </a:xfrm>
          <a:prstGeom prst="rect">
            <a:avLst/>
          </a:prstGeom>
        </p:spPr>
      </p:pic>
      <p:pic>
        <p:nvPicPr>
          <p:cNvPr id="4" name="图片 3">
            <a:extLst>
              <a:ext uri="{FF2B5EF4-FFF2-40B4-BE49-F238E27FC236}">
                <a16:creationId xmlns:a16="http://schemas.microsoft.com/office/drawing/2014/main" xmlns="" id="{062473E9-79C3-0D04-FA72-E6B37E603E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128" y="588799"/>
            <a:ext cx="6096000" cy="5044812"/>
          </a:xfrm>
          <a:prstGeom prst="rect">
            <a:avLst/>
          </a:prstGeom>
        </p:spPr>
      </p:pic>
      <p:pic>
        <p:nvPicPr>
          <p:cNvPr id="6" name="图片 5">
            <a:extLst>
              <a:ext uri="{FF2B5EF4-FFF2-40B4-BE49-F238E27FC236}">
                <a16:creationId xmlns:a16="http://schemas.microsoft.com/office/drawing/2014/main" xmlns="" id="{F27043CE-F295-2B25-E257-CC73FD435AA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5727032"/>
          </a:xfrm>
          <a:prstGeom prst="rect">
            <a:avLst/>
          </a:prstGeom>
        </p:spPr>
      </p:pic>
      <p:pic>
        <p:nvPicPr>
          <p:cNvPr id="7" name="图片 6">
            <a:extLst>
              <a:ext uri="{FF2B5EF4-FFF2-40B4-BE49-F238E27FC236}">
                <a16:creationId xmlns:a16="http://schemas.microsoft.com/office/drawing/2014/main" xmlns="" id="{6B52A981-EB87-8382-1675-105ECFDF725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3627574"/>
            <a:ext cx="2189747" cy="3230426"/>
          </a:xfrm>
          <a:prstGeom prst="rect">
            <a:avLst/>
          </a:prstGeom>
        </p:spPr>
      </p:pic>
      <p:pic>
        <p:nvPicPr>
          <p:cNvPr id="8" name="图片 7">
            <a:extLst>
              <a:ext uri="{FF2B5EF4-FFF2-40B4-BE49-F238E27FC236}">
                <a16:creationId xmlns:a16="http://schemas.microsoft.com/office/drawing/2014/main" xmlns="" id="{9730C2B7-96BB-3608-9049-56401E062AD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301788" y="4821203"/>
            <a:ext cx="3890211" cy="2036797"/>
          </a:xfrm>
          <a:prstGeom prst="rect">
            <a:avLst/>
          </a:prstGeom>
        </p:spPr>
      </p:pic>
      <p:pic>
        <p:nvPicPr>
          <p:cNvPr id="9" name="图片 8">
            <a:extLst>
              <a:ext uri="{FF2B5EF4-FFF2-40B4-BE49-F238E27FC236}">
                <a16:creationId xmlns:a16="http://schemas.microsoft.com/office/drawing/2014/main" xmlns="" id="{C472D4A6-AC9F-808D-BBB8-4830458C0EB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29734"/>
            <a:ext cx="10606743" cy="4070916"/>
          </a:xfrm>
          <a:prstGeom prst="rect">
            <a:avLst/>
          </a:prstGeom>
        </p:spPr>
      </p:pic>
      <p:pic>
        <p:nvPicPr>
          <p:cNvPr id="10" name="图片 9">
            <a:extLst>
              <a:ext uri="{FF2B5EF4-FFF2-40B4-BE49-F238E27FC236}">
                <a16:creationId xmlns:a16="http://schemas.microsoft.com/office/drawing/2014/main" xmlns="" id="{0E242670-A861-7E67-09AA-C2D899D5D8E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5041231"/>
            <a:ext cx="6356345" cy="1846501"/>
          </a:xfrm>
          <a:prstGeom prst="rect">
            <a:avLst/>
          </a:prstGeom>
        </p:spPr>
      </p:pic>
      <p:pic>
        <p:nvPicPr>
          <p:cNvPr id="12" name="图片 11">
            <a:extLst>
              <a:ext uri="{FF2B5EF4-FFF2-40B4-BE49-F238E27FC236}">
                <a16:creationId xmlns:a16="http://schemas.microsoft.com/office/drawing/2014/main" xmlns="" id="{AE350689-5FCF-BD45-25ED-DEE3029D093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75296" t="41907"/>
          <a:stretch/>
        </p:blipFill>
        <p:spPr>
          <a:xfrm>
            <a:off x="8880936" y="2935704"/>
            <a:ext cx="3311063" cy="3892562"/>
          </a:xfrm>
          <a:prstGeom prst="rect">
            <a:avLst/>
          </a:prstGeom>
        </p:spPr>
      </p:pic>
      <p:pic>
        <p:nvPicPr>
          <p:cNvPr id="15" name="图片 14">
            <a:extLst>
              <a:ext uri="{FF2B5EF4-FFF2-40B4-BE49-F238E27FC236}">
                <a16:creationId xmlns:a16="http://schemas.microsoft.com/office/drawing/2014/main" xmlns="" id="{24B4BB0F-A389-7558-EDFA-02CC03CE0AF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342101" y="4552399"/>
            <a:ext cx="4422648" cy="1713724"/>
          </a:xfrm>
          <a:prstGeom prst="rect">
            <a:avLst/>
          </a:prstGeom>
        </p:spPr>
      </p:pic>
      <p:sp>
        <p:nvSpPr>
          <p:cNvPr id="16" name="矩形: 圆角 15">
            <a:extLst>
              <a:ext uri="{FF2B5EF4-FFF2-40B4-BE49-F238E27FC236}">
                <a16:creationId xmlns:a16="http://schemas.microsoft.com/office/drawing/2014/main" xmlns="" id="{3219238C-30AE-CB68-7E40-792A6070667B}"/>
              </a:ext>
            </a:extLst>
          </p:cNvPr>
          <p:cNvSpPr/>
          <p:nvPr userDrawn="1"/>
        </p:nvSpPr>
        <p:spPr>
          <a:xfrm>
            <a:off x="318837" y="293713"/>
            <a:ext cx="11554325" cy="6270571"/>
          </a:xfrm>
          <a:prstGeom prst="roundRect">
            <a:avLst>
              <a:gd name="adj" fmla="val 1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77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F69D7A-A0F6-D282-5972-8E4320C724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96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2CF11F-0C2B-E052-8F89-007355D516A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023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3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5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6377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4E80DC4-D69F-D9B1-F493-5DEB641FB2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284"/>
            <a:ext cx="6352674" cy="1291351"/>
          </a:xfrm>
          <a:prstGeom prst="rect">
            <a:avLst/>
          </a:prstGeom>
        </p:spPr>
      </p:pic>
      <p:pic>
        <p:nvPicPr>
          <p:cNvPr id="9" name="图片 8">
            <a:extLst>
              <a:ext uri="{FF2B5EF4-FFF2-40B4-BE49-F238E27FC236}">
                <a16:creationId xmlns:a16="http://schemas.microsoft.com/office/drawing/2014/main" xmlns="" id="{02A06697-D4A0-3F65-C956-24D3D20A37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5674" y="2933134"/>
            <a:ext cx="3681663" cy="823184"/>
          </a:xfrm>
          <a:prstGeom prst="rect">
            <a:avLst/>
          </a:prstGeom>
        </p:spPr>
      </p:pic>
      <p:grpSp>
        <p:nvGrpSpPr>
          <p:cNvPr id="14" name="组合 13">
            <a:extLst>
              <a:ext uri="{FF2B5EF4-FFF2-40B4-BE49-F238E27FC236}">
                <a16:creationId xmlns:a16="http://schemas.microsoft.com/office/drawing/2014/main" xmlns="" id="{2EF9D002-FDC5-1921-3BEC-97D8FC199915}"/>
              </a:ext>
            </a:extLst>
          </p:cNvPr>
          <p:cNvGrpSpPr/>
          <p:nvPr/>
        </p:nvGrpSpPr>
        <p:grpSpPr>
          <a:xfrm>
            <a:off x="6208295" y="1462154"/>
            <a:ext cx="5702968" cy="2118776"/>
            <a:chOff x="6352674" y="1600200"/>
            <a:chExt cx="5185611" cy="1997242"/>
          </a:xfrm>
        </p:grpSpPr>
        <p:pic>
          <p:nvPicPr>
            <p:cNvPr id="7" name="图片 6">
              <a:extLst>
                <a:ext uri="{FF2B5EF4-FFF2-40B4-BE49-F238E27FC236}">
                  <a16:creationId xmlns:a16="http://schemas.microsoft.com/office/drawing/2014/main" xmlns="" id="{2D9ABCF5-8B64-6AB4-F49C-518B215FF1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2674" y="1600200"/>
              <a:ext cx="5185611" cy="1997242"/>
            </a:xfrm>
            <a:prstGeom prst="rect">
              <a:avLst/>
            </a:prstGeom>
          </p:spPr>
        </p:pic>
        <p:pic>
          <p:nvPicPr>
            <p:cNvPr id="11" name="图片 10">
              <a:extLst>
                <a:ext uri="{FF2B5EF4-FFF2-40B4-BE49-F238E27FC236}">
                  <a16:creationId xmlns:a16="http://schemas.microsoft.com/office/drawing/2014/main" xmlns="" id="{0C5D9B8F-E22A-8467-D035-795B04EFC2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3466" y="1727920"/>
              <a:ext cx="409074" cy="582143"/>
            </a:xfrm>
            <a:prstGeom prst="rect">
              <a:avLst/>
            </a:prstGeom>
          </p:spPr>
        </p:pic>
      </p:grpSp>
      <p:pic>
        <p:nvPicPr>
          <p:cNvPr id="13" name="图片 12">
            <a:extLst>
              <a:ext uri="{FF2B5EF4-FFF2-40B4-BE49-F238E27FC236}">
                <a16:creationId xmlns:a16="http://schemas.microsoft.com/office/drawing/2014/main" xmlns="" id="{F7EE94A4-C660-5C2B-D57D-EF72847CF1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76149" y="3684127"/>
            <a:ext cx="3300953" cy="554724"/>
          </a:xfrm>
          <a:prstGeom prst="rect">
            <a:avLst/>
          </a:prstGeom>
        </p:spPr>
      </p:pic>
      <p:sp>
        <p:nvSpPr>
          <p:cNvPr id="16" name="文本框 15">
            <a:extLst>
              <a:ext uri="{FF2B5EF4-FFF2-40B4-BE49-F238E27FC236}">
                <a16:creationId xmlns:a16="http://schemas.microsoft.com/office/drawing/2014/main" xmlns="" id="{28ED4589-F344-11D9-378C-58388D3C9998}"/>
              </a:ext>
            </a:extLst>
          </p:cNvPr>
          <p:cNvSpPr txBox="1"/>
          <p:nvPr/>
        </p:nvSpPr>
        <p:spPr>
          <a:xfrm>
            <a:off x="7252253" y="4300875"/>
            <a:ext cx="4148743" cy="487506"/>
          </a:xfrm>
          <a:prstGeom prst="rect">
            <a:avLst/>
          </a:prstGeom>
          <a:noFill/>
        </p:spPr>
        <p:txBody>
          <a:bodyPr wrap="square">
            <a:spAutoFit/>
          </a:bodyPr>
          <a:lstStyle/>
          <a:p>
            <a:pPr algn="ctr">
              <a:lnSpc>
                <a:spcPts val="1600"/>
              </a:lnSpc>
            </a:pP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lang="en-US" altLang="zh-CN"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lang="en-US" altLang="zh-CN"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pic>
        <p:nvPicPr>
          <p:cNvPr id="18" name="图片 17">
            <a:extLst>
              <a:ext uri="{FF2B5EF4-FFF2-40B4-BE49-F238E27FC236}">
                <a16:creationId xmlns:a16="http://schemas.microsoft.com/office/drawing/2014/main" xmlns="" id="{26830628-612F-B6A4-8483-3B1AAB51BC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68" b="-7588"/>
          <a:stretch/>
        </p:blipFill>
        <p:spPr>
          <a:xfrm>
            <a:off x="-1" y="4406459"/>
            <a:ext cx="6521511" cy="2451541"/>
          </a:xfrm>
          <a:prstGeom prst="rect">
            <a:avLst/>
          </a:prstGeom>
        </p:spPr>
      </p:pic>
    </p:spTree>
    <p:extLst>
      <p:ext uri="{BB962C8B-B14F-4D97-AF65-F5344CB8AC3E}">
        <p14:creationId xmlns:p14="http://schemas.microsoft.com/office/powerpoint/2010/main" val="24595033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4" presetClass="entr" presetSubtype="1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6" presetClass="entr" presetSubtype="21"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博饼的文化渊源</a:t>
            </a:r>
          </a:p>
        </p:txBody>
      </p:sp>
      <p:pic>
        <p:nvPicPr>
          <p:cNvPr id="3" name="图片 2">
            <a:extLst>
              <a:ext uri="{FF2B5EF4-FFF2-40B4-BE49-F238E27FC236}">
                <a16:creationId xmlns:a16="http://schemas.microsoft.com/office/drawing/2014/main" xmlns="" id="{C06DF77A-71EF-653D-5DCF-DBC47080D0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2903" y="1500343"/>
            <a:ext cx="4836160" cy="4853514"/>
          </a:xfrm>
          <a:prstGeom prst="rect">
            <a:avLst/>
          </a:prstGeom>
        </p:spPr>
      </p:pic>
      <p:sp>
        <p:nvSpPr>
          <p:cNvPr id="4" name="矩形 3">
            <a:extLst>
              <a:ext uri="{FF2B5EF4-FFF2-40B4-BE49-F238E27FC236}">
                <a16:creationId xmlns:a16="http://schemas.microsoft.com/office/drawing/2014/main" xmlns="" id="{ED55D0C9-1341-EDFF-23B1-48CF0E10D7C4}"/>
              </a:ext>
            </a:extLst>
          </p:cNvPr>
          <p:cNvSpPr/>
          <p:nvPr/>
        </p:nvSpPr>
        <p:spPr>
          <a:xfrm>
            <a:off x="5242292" y="2011769"/>
            <a:ext cx="5874886" cy="708464"/>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闽南博饼的规则源于“状元筹”（又称“状元签”）游戏。状元筹大概在明代出现，清代盛行。</a:t>
            </a:r>
          </a:p>
        </p:txBody>
      </p:sp>
      <p:sp>
        <p:nvSpPr>
          <p:cNvPr id="6" name="矩形 5">
            <a:extLst>
              <a:ext uri="{FF2B5EF4-FFF2-40B4-BE49-F238E27FC236}">
                <a16:creationId xmlns:a16="http://schemas.microsoft.com/office/drawing/2014/main" xmlns="" id="{501748F6-AC17-40F7-BB4E-AFCE6F38A762}"/>
              </a:ext>
            </a:extLst>
          </p:cNvPr>
          <p:cNvSpPr/>
          <p:nvPr/>
        </p:nvSpPr>
        <p:spPr>
          <a:xfrm>
            <a:off x="6096000" y="3113670"/>
            <a:ext cx="5045241" cy="3051413"/>
          </a:xfrm>
          <a:prstGeom prst="rect">
            <a:avLst/>
          </a:prstGeom>
        </p:spPr>
        <p:txBody>
          <a:bodyPr wrap="square">
            <a:spAutoFit/>
          </a:bodyPr>
          <a:lstStyle/>
          <a:p>
            <a:pPr lvl="0">
              <a:lnSpc>
                <a:spcPct val="20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清人顾禄</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清嘉录</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卷</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状元筹</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对此有记载。博饼一套会饼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63</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与状元筹游戏规则基本相同，即两者科名相同、数量相同、骰子相同、博法相同，区别是，状元筹玩的是筹不是饼，中秋博状元玩的是饼不是筹。至于用骰子做工具，可以追溯到宋代的一种牌戏宣和牌，玩的就是骰子六面的点数，而博饼用的中秋会饼，可以追溯到清代宫廷的中秋礼俗，也是由大到小叠放，按等级高低对应大小月饼赏赐。</a:t>
            </a:r>
          </a:p>
        </p:txBody>
      </p:sp>
    </p:spTree>
    <p:extLst>
      <p:ext uri="{BB962C8B-B14F-4D97-AF65-F5344CB8AC3E}">
        <p14:creationId xmlns:p14="http://schemas.microsoft.com/office/powerpoint/2010/main" val="19197637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博饼的文化渊源</a:t>
            </a:r>
          </a:p>
        </p:txBody>
      </p:sp>
      <p:pic>
        <p:nvPicPr>
          <p:cNvPr id="3" name="图片 2">
            <a:extLst>
              <a:ext uri="{FF2B5EF4-FFF2-40B4-BE49-F238E27FC236}">
                <a16:creationId xmlns:a16="http://schemas.microsoft.com/office/drawing/2014/main" xmlns="" id="{EF4FAA8F-8C20-A942-4E9A-7CD72005A5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0379" y="1594185"/>
            <a:ext cx="5382126" cy="4626142"/>
          </a:xfrm>
          <a:prstGeom prst="rect">
            <a:avLst/>
          </a:prstGeom>
        </p:spPr>
      </p:pic>
      <p:sp>
        <p:nvSpPr>
          <p:cNvPr id="4" name="矩形 3">
            <a:extLst>
              <a:ext uri="{FF2B5EF4-FFF2-40B4-BE49-F238E27FC236}">
                <a16:creationId xmlns:a16="http://schemas.microsoft.com/office/drawing/2014/main" xmlns="" id="{11809A27-9268-80BB-363A-BA4B35050D2F}"/>
              </a:ext>
            </a:extLst>
          </p:cNvPr>
          <p:cNvSpPr/>
          <p:nvPr/>
        </p:nvSpPr>
        <p:spPr>
          <a:xfrm>
            <a:off x="1259840" y="2298722"/>
            <a:ext cx="5874886" cy="385298"/>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台湾史书记载的掷状元饼玩法与闽南博饼吻合。</a:t>
            </a:r>
          </a:p>
        </p:txBody>
      </p:sp>
      <p:sp>
        <p:nvSpPr>
          <p:cNvPr id="6" name="矩形 5">
            <a:extLst>
              <a:ext uri="{FF2B5EF4-FFF2-40B4-BE49-F238E27FC236}">
                <a16:creationId xmlns:a16="http://schemas.microsoft.com/office/drawing/2014/main" xmlns="" id="{1DF71EA2-D0E0-DAE7-7C44-11E943DCF24A}"/>
              </a:ext>
            </a:extLst>
          </p:cNvPr>
          <p:cNvSpPr/>
          <p:nvPr/>
        </p:nvSpPr>
        <p:spPr>
          <a:xfrm>
            <a:off x="1259840" y="3031571"/>
            <a:ext cx="4587507" cy="708464"/>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状元筹、宣和牌、进士饼和博状元游戏结合，就有了博饼。</a:t>
            </a:r>
          </a:p>
        </p:txBody>
      </p:sp>
      <p:sp>
        <p:nvSpPr>
          <p:cNvPr id="8" name="矩形 7">
            <a:extLst>
              <a:ext uri="{FF2B5EF4-FFF2-40B4-BE49-F238E27FC236}">
                <a16:creationId xmlns:a16="http://schemas.microsoft.com/office/drawing/2014/main" xmlns="" id="{F1A47E55-91D9-AD1E-DAA7-166FFFACC0CF}"/>
              </a:ext>
            </a:extLst>
          </p:cNvPr>
          <p:cNvSpPr/>
          <p:nvPr/>
        </p:nvSpPr>
        <p:spPr>
          <a:xfrm>
            <a:off x="1259840" y="4087586"/>
            <a:ext cx="4691782" cy="1031629"/>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博饼的价值在于它是中原文化和闽南文化、科举文化和民俗文化、古代文化和现代文化的融合，从一个方面印证闽台同俗的区域特征。</a:t>
            </a:r>
          </a:p>
        </p:txBody>
      </p:sp>
    </p:spTree>
    <p:extLst>
      <p:ext uri="{BB962C8B-B14F-4D97-AF65-F5344CB8AC3E}">
        <p14:creationId xmlns:p14="http://schemas.microsoft.com/office/powerpoint/2010/main" val="31381968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200" cap="none" spc="60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肆</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75000"/>
                      <a:lumOff val="2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了解传统会饼</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Tree>
    <p:extLst>
      <p:ext uri="{BB962C8B-B14F-4D97-AF65-F5344CB8AC3E}">
        <p14:creationId xmlns:p14="http://schemas.microsoft.com/office/powerpoint/2010/main" val="41116322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lvl="0" algn="l"/>
            <a:r>
              <a:rPr lang="zh-CN" altLang="en-US" spc="0" dirty="0">
                <a:sym typeface="+mn-lt"/>
              </a:rPr>
              <a:t>了解传统会饼</a:t>
            </a:r>
          </a:p>
        </p:txBody>
      </p:sp>
      <p:pic>
        <p:nvPicPr>
          <p:cNvPr id="9" name="图片 8">
            <a:extLst>
              <a:ext uri="{FF2B5EF4-FFF2-40B4-BE49-F238E27FC236}">
                <a16:creationId xmlns:a16="http://schemas.microsoft.com/office/drawing/2014/main" xmlns="" id="{A266AD64-4D38-F48E-B3D9-A232EAFF0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6600" y="1070811"/>
            <a:ext cx="4319337" cy="5253789"/>
          </a:xfrm>
          <a:prstGeom prst="rect">
            <a:avLst/>
          </a:prstGeom>
          <a:ln>
            <a:noFill/>
          </a:ln>
          <a:effectLst>
            <a:outerShdw blurRad="292100" dist="139700" dir="2700000" algn="tl" rotWithShape="0">
              <a:srgbClr val="333333">
                <a:alpha val="65000"/>
              </a:srgbClr>
            </a:outerShdw>
          </a:effectLst>
        </p:spPr>
      </p:pic>
      <p:sp>
        <p:nvSpPr>
          <p:cNvPr id="10" name="Rectangle: Rounded Corners 25">
            <a:extLst>
              <a:ext uri="{FF2B5EF4-FFF2-40B4-BE49-F238E27FC236}">
                <a16:creationId xmlns:a16="http://schemas.microsoft.com/office/drawing/2014/main" xmlns="" id="{DE4BB06B-7163-0BC6-2938-44F668C3319E}"/>
              </a:ext>
            </a:extLst>
          </p:cNvPr>
          <p:cNvSpPr/>
          <p:nvPr/>
        </p:nvSpPr>
        <p:spPr>
          <a:xfrm>
            <a:off x="1331270" y="1570267"/>
            <a:ext cx="3066048" cy="370041"/>
          </a:xfrm>
          <a:prstGeom prst="roundRect">
            <a:avLst>
              <a:gd name="adj" fmla="val 15739"/>
            </a:avLst>
          </a:prstGeom>
          <a:solidFill>
            <a:srgbClr val="BF3B39"/>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lvl="0" algn="ctr">
              <a:defRPr/>
            </a:pPr>
            <a:r>
              <a:rPr lang="zh-CN" altLang="en-US" sz="16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传统会饼的组成</a:t>
            </a:r>
          </a:p>
        </p:txBody>
      </p:sp>
      <p:sp>
        <p:nvSpPr>
          <p:cNvPr id="11" name="矩形 10">
            <a:extLst>
              <a:ext uri="{FF2B5EF4-FFF2-40B4-BE49-F238E27FC236}">
                <a16:creationId xmlns:a16="http://schemas.microsoft.com/office/drawing/2014/main" xmlns="" id="{E89C8980-58A4-298E-7A9E-A8EC5C4FA546}"/>
              </a:ext>
            </a:extLst>
          </p:cNvPr>
          <p:cNvSpPr/>
          <p:nvPr/>
        </p:nvSpPr>
        <p:spPr>
          <a:xfrm>
            <a:off x="1331270" y="1940308"/>
            <a:ext cx="5874886" cy="1031629"/>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传统的会饼是由大小不一的月饼汇聚而成的</a:t>
            </a:r>
            <a:endPar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一套会饼计有：状元饼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个，对堂饼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个，三红饼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个，四进（士）饼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8</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个，二举（人）饼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16</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个，一秀（才）饼</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32</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a:t>
            </a:r>
          </a:p>
        </p:txBody>
      </p:sp>
      <p:sp>
        <p:nvSpPr>
          <p:cNvPr id="12" name="Rectangle: Rounded Corners 25">
            <a:extLst>
              <a:ext uri="{FF2B5EF4-FFF2-40B4-BE49-F238E27FC236}">
                <a16:creationId xmlns:a16="http://schemas.microsoft.com/office/drawing/2014/main" xmlns="" id="{151DCCAB-837A-3C57-CF83-89EC2DE9BDBC}"/>
              </a:ext>
            </a:extLst>
          </p:cNvPr>
          <p:cNvSpPr/>
          <p:nvPr/>
        </p:nvSpPr>
        <p:spPr>
          <a:xfrm>
            <a:off x="1331270" y="3218128"/>
            <a:ext cx="3066048" cy="370041"/>
          </a:xfrm>
          <a:prstGeom prst="roundRect">
            <a:avLst>
              <a:gd name="adj" fmla="val 15739"/>
            </a:avLst>
          </a:prstGeom>
          <a:no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lvl="0">
              <a:defRPr/>
            </a:pPr>
            <a:r>
              <a:rPr lang="zh-CN" altLang="en-US" sz="1600" u="sng" kern="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“三红”饼</a:t>
            </a:r>
          </a:p>
        </p:txBody>
      </p:sp>
      <p:sp>
        <p:nvSpPr>
          <p:cNvPr id="13" name="矩形 12">
            <a:extLst>
              <a:ext uri="{FF2B5EF4-FFF2-40B4-BE49-F238E27FC236}">
                <a16:creationId xmlns:a16="http://schemas.microsoft.com/office/drawing/2014/main" xmlns="" id="{F8FF20A6-0444-0670-624B-1BF55794E69F}"/>
              </a:ext>
            </a:extLst>
          </p:cNvPr>
          <p:cNvSpPr/>
          <p:nvPr/>
        </p:nvSpPr>
        <p:spPr>
          <a:xfrm>
            <a:off x="1331270" y="3615494"/>
            <a:ext cx="5874886" cy="2324291"/>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特别有意思的一点是，在会饼中，“三红”饼的味道最好，这来源于一个有趣的传说：</a:t>
            </a:r>
          </a:p>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据说永乐二十二年（</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1442</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年）甲辰科殿试，状元名孙曰恭，明成祖觉得“曰”、“恭”合在一起是“暴”字，不吉利，于是将第三名的邢宽易改为状元。</a:t>
            </a:r>
          </a:p>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而在闽南人的说法中，这状元不一定是“才高八斗”之辈，第三名反而有真才实学。因此，状元饼的味道也就一般，而三红饼总是味道最好。</a:t>
            </a:r>
          </a:p>
        </p:txBody>
      </p:sp>
    </p:spTree>
    <p:extLst>
      <p:ext uri="{BB962C8B-B14F-4D97-AF65-F5344CB8AC3E}">
        <p14:creationId xmlns:p14="http://schemas.microsoft.com/office/powerpoint/2010/main" val="20211359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200" cap="none" spc="60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伍</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75000"/>
                      <a:lumOff val="2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中秋博饼的规则</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Tree>
    <p:extLst>
      <p:ext uri="{BB962C8B-B14F-4D97-AF65-F5344CB8AC3E}">
        <p14:creationId xmlns:p14="http://schemas.microsoft.com/office/powerpoint/2010/main" val="16147206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中秋博饼的规则</a:t>
            </a:r>
          </a:p>
        </p:txBody>
      </p:sp>
      <p:pic>
        <p:nvPicPr>
          <p:cNvPr id="3" name="图片 2">
            <a:extLst>
              <a:ext uri="{FF2B5EF4-FFF2-40B4-BE49-F238E27FC236}">
                <a16:creationId xmlns:a16="http://schemas.microsoft.com/office/drawing/2014/main" xmlns="" id="{30326078-5B33-E7F2-BA68-E2F8F7B0A0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9212" y="1485901"/>
            <a:ext cx="5229726" cy="4529888"/>
          </a:xfrm>
          <a:prstGeom prst="rect">
            <a:avLst/>
          </a:prstGeom>
        </p:spPr>
      </p:pic>
      <p:sp>
        <p:nvSpPr>
          <p:cNvPr id="4" name="Rectangle: Rounded Corners 25">
            <a:extLst>
              <a:ext uri="{FF2B5EF4-FFF2-40B4-BE49-F238E27FC236}">
                <a16:creationId xmlns:a16="http://schemas.microsoft.com/office/drawing/2014/main" xmlns="" id="{78D80321-07A0-4A74-B1A1-8C7F57E16A5C}"/>
              </a:ext>
            </a:extLst>
          </p:cNvPr>
          <p:cNvSpPr/>
          <p:nvPr/>
        </p:nvSpPr>
        <p:spPr>
          <a:xfrm>
            <a:off x="1259840" y="1485901"/>
            <a:ext cx="5009372" cy="631512"/>
          </a:xfrm>
          <a:prstGeom prst="roundRect">
            <a:avLst>
              <a:gd name="adj" fmla="val 15739"/>
            </a:avLst>
          </a:prstGeom>
          <a:noFill/>
          <a:ln w="12700" cap="flat" cmpd="sng" algn="ctr">
            <a:solidFill>
              <a:srgbClr val="BF3B39"/>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285750" lvl="0" indent="-285750">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每会饼设“状元”</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1</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个，“对堂”</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2</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个，“三红”</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4</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个，“四进”</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8</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个，“二举”</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16</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个，“一秀”</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32</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a:t>
            </a:r>
          </a:p>
        </p:txBody>
      </p:sp>
      <p:sp>
        <p:nvSpPr>
          <p:cNvPr id="6" name="Rectangle: Rounded Corners 25">
            <a:extLst>
              <a:ext uri="{FF2B5EF4-FFF2-40B4-BE49-F238E27FC236}">
                <a16:creationId xmlns:a16="http://schemas.microsoft.com/office/drawing/2014/main" xmlns="" id="{8B15D79C-E170-E047-9E9E-C5F4AC135135}"/>
              </a:ext>
            </a:extLst>
          </p:cNvPr>
          <p:cNvSpPr/>
          <p:nvPr/>
        </p:nvSpPr>
        <p:spPr>
          <a:xfrm>
            <a:off x="1259840" y="2269739"/>
            <a:ext cx="5009372" cy="413338"/>
          </a:xfrm>
          <a:prstGeom prst="roundRect">
            <a:avLst>
              <a:gd name="adj" fmla="val 15739"/>
            </a:avLst>
          </a:prstGeom>
          <a:noFill/>
          <a:ln w="12700" cap="flat" cmpd="sng" algn="ctr">
            <a:solidFill>
              <a:srgbClr val="BF3B39"/>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285750" lvl="0" indent="-285750">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全会有大小</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63</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块饼，含七九六十三之数，是个吉利数。</a:t>
            </a:r>
          </a:p>
        </p:txBody>
      </p:sp>
      <p:sp>
        <p:nvSpPr>
          <p:cNvPr id="8" name="Rectangle: Rounded Corners 25">
            <a:extLst>
              <a:ext uri="{FF2B5EF4-FFF2-40B4-BE49-F238E27FC236}">
                <a16:creationId xmlns:a16="http://schemas.microsoft.com/office/drawing/2014/main" xmlns="" id="{AF15C882-5D32-81FB-302D-123863EB445C}"/>
              </a:ext>
            </a:extLst>
          </p:cNvPr>
          <p:cNvSpPr/>
          <p:nvPr/>
        </p:nvSpPr>
        <p:spPr>
          <a:xfrm>
            <a:off x="1259840" y="2835403"/>
            <a:ext cx="5009372" cy="1461016"/>
          </a:xfrm>
          <a:prstGeom prst="roundRect">
            <a:avLst>
              <a:gd name="adj" fmla="val 4252"/>
            </a:avLst>
          </a:prstGeom>
          <a:noFill/>
          <a:ln w="12700" cap="flat" cmpd="sng" algn="ctr">
            <a:solidFill>
              <a:srgbClr val="BF3B39"/>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285750" lvl="0" indent="-285750">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国为九九八十一是帝王所用的数，八九七十二是千岁数，而郑成功封过延平王，所以用六十三之数。 大小六十三块饼，分别代表状元、榜眼、探花、进士、举人、秀才。用</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6</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颗骰放在大瓷碗内投掷。</a:t>
            </a:r>
          </a:p>
        </p:txBody>
      </p:sp>
      <p:sp>
        <p:nvSpPr>
          <p:cNvPr id="9" name="Rectangle: Rounded Corners 25">
            <a:extLst>
              <a:ext uri="{FF2B5EF4-FFF2-40B4-BE49-F238E27FC236}">
                <a16:creationId xmlns:a16="http://schemas.microsoft.com/office/drawing/2014/main" xmlns="" id="{277FAC51-616E-1EFC-A95C-B484CC83BE25}"/>
              </a:ext>
            </a:extLst>
          </p:cNvPr>
          <p:cNvSpPr/>
          <p:nvPr/>
        </p:nvSpPr>
        <p:spPr>
          <a:xfrm>
            <a:off x="1259840" y="4448746"/>
            <a:ext cx="5009372" cy="1461016"/>
          </a:xfrm>
          <a:prstGeom prst="roundRect">
            <a:avLst>
              <a:gd name="adj" fmla="val 4252"/>
            </a:avLst>
          </a:prstGeom>
          <a:noFill/>
          <a:ln w="12700" cap="flat" cmpd="sng" algn="ctr">
            <a:solidFill>
              <a:srgbClr val="BF3B39"/>
            </a:solidFill>
            <a:prstDash val="solid"/>
            <a:miter lim="800000"/>
          </a:ln>
          <a:effectLst/>
        </p:spPr>
        <p:style>
          <a:lnRef idx="0">
            <a:scrgbClr r="0" g="0" b="0"/>
          </a:lnRef>
          <a:fillRef idx="0">
            <a:scrgbClr r="0" g="0" b="0"/>
          </a:fillRef>
          <a:effectRef idx="0">
            <a:scrgbClr r="0" g="0" b="0"/>
          </a:effectRef>
          <a:fontRef idx="major"/>
        </p:style>
        <p:txBody>
          <a:bodyPr rtlCol="0" anchor="ctr"/>
          <a:lstStyle/>
          <a:p>
            <a:pPr marL="285750" lvl="0" indent="-285750">
              <a:lnSpc>
                <a:spcPct val="150000"/>
              </a:lnSpc>
              <a:buFont typeface="Arial" panose="020B0604020202020204" pitchFamily="34" charset="0"/>
              <a:buChar char="•"/>
              <a:defRPr/>
            </a:pP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博规主要有</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30</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款：一秀、二举、三红，分别以出现一颗红四、二颗红四、三颗红四为得饼。状元是以出现四颗额外个如红四点、两颗红一点为最高级，称“状元插金花”，可获状元和两个对堂共</a:t>
            </a:r>
            <a:r>
              <a:rPr lang="en-US" altLang="zh-CN"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3</a:t>
            </a:r>
            <a:r>
              <a:rPr lang="zh-CN" altLang="en-US" sz="1400" kern="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个大饼。</a:t>
            </a:r>
          </a:p>
        </p:txBody>
      </p:sp>
    </p:spTree>
    <p:extLst>
      <p:ext uri="{BB962C8B-B14F-4D97-AF65-F5344CB8AC3E}">
        <p14:creationId xmlns:p14="http://schemas.microsoft.com/office/powerpoint/2010/main" val="39770292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中秋博饼的规则</a:t>
            </a:r>
          </a:p>
        </p:txBody>
      </p:sp>
      <p:grpSp>
        <p:nvGrpSpPr>
          <p:cNvPr id="10" name="组合 9">
            <a:extLst>
              <a:ext uri="{FF2B5EF4-FFF2-40B4-BE49-F238E27FC236}">
                <a16:creationId xmlns:a16="http://schemas.microsoft.com/office/drawing/2014/main" xmlns="" id="{7CF1E1B9-D8BC-9584-3C12-EB6D25C639D6}"/>
              </a:ext>
            </a:extLst>
          </p:cNvPr>
          <p:cNvGrpSpPr/>
          <p:nvPr/>
        </p:nvGrpSpPr>
        <p:grpSpPr>
          <a:xfrm>
            <a:off x="1219469" y="1457693"/>
            <a:ext cx="3023402" cy="4132981"/>
            <a:chOff x="1135245" y="1457693"/>
            <a:chExt cx="3023402" cy="4132981"/>
          </a:xfrm>
        </p:grpSpPr>
        <p:sp>
          <p:nvSpPr>
            <p:cNvPr id="4" name="矩形: 圆角 3">
              <a:extLst>
                <a:ext uri="{FF2B5EF4-FFF2-40B4-BE49-F238E27FC236}">
                  <a16:creationId xmlns:a16="http://schemas.microsoft.com/office/drawing/2014/main" xmlns="" id="{4D10D1B4-AF05-DF84-FB62-DF3DD3F6A033}"/>
                </a:ext>
              </a:extLst>
            </p:cNvPr>
            <p:cNvSpPr/>
            <p:nvPr/>
          </p:nvSpPr>
          <p:spPr>
            <a:xfrm>
              <a:off x="1135245" y="2298032"/>
              <a:ext cx="3023402" cy="3292642"/>
            </a:xfrm>
            <a:prstGeom prst="roundRect">
              <a:avLst>
                <a:gd name="adj" fmla="val 3225"/>
              </a:avLst>
            </a:prstGeom>
            <a:noFill/>
            <a:ln w="19050">
              <a:solidFill>
                <a:srgbClr val="BF3B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xmlns="" id="{BF2064B5-EB70-CE0F-2096-F9542C14BD46}"/>
                </a:ext>
              </a:extLst>
            </p:cNvPr>
            <p:cNvGrpSpPr/>
            <p:nvPr/>
          </p:nvGrpSpPr>
          <p:grpSpPr>
            <a:xfrm>
              <a:off x="1806607" y="1457693"/>
              <a:ext cx="1680678" cy="1684554"/>
              <a:chOff x="1806607" y="1457693"/>
              <a:chExt cx="1680678" cy="1684554"/>
            </a:xfrm>
          </p:grpSpPr>
          <p:sp>
            <p:nvSpPr>
              <p:cNvPr id="6" name="椭圆 5">
                <a:extLst>
                  <a:ext uri="{FF2B5EF4-FFF2-40B4-BE49-F238E27FC236}">
                    <a16:creationId xmlns:a16="http://schemas.microsoft.com/office/drawing/2014/main" xmlns="" id="{AB3B074D-1B96-9ED3-AED6-DDA07EFDF942}"/>
                  </a:ext>
                </a:extLst>
              </p:cNvPr>
              <p:cNvSpPr/>
              <p:nvPr/>
            </p:nvSpPr>
            <p:spPr>
              <a:xfrm>
                <a:off x="1852862" y="1554078"/>
                <a:ext cx="1588169" cy="1588169"/>
              </a:xfrm>
              <a:prstGeom prst="ellipse">
                <a:avLst/>
              </a:prstGeom>
              <a:solidFill>
                <a:srgbClr val="BF3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AAC97014-C50F-899D-83F2-316FC6BE70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607" y="1457693"/>
                <a:ext cx="1680678" cy="1680678"/>
              </a:xfrm>
              <a:prstGeom prst="rect">
                <a:avLst/>
              </a:prstGeom>
            </p:spPr>
          </p:pic>
        </p:grpSp>
        <p:sp>
          <p:nvSpPr>
            <p:cNvPr id="9" name="矩形 8">
              <a:extLst>
                <a:ext uri="{FF2B5EF4-FFF2-40B4-BE49-F238E27FC236}">
                  <a16:creationId xmlns:a16="http://schemas.microsoft.com/office/drawing/2014/main" xmlns="" id="{7141BDF7-6881-2EE2-0189-FAA197859D58}"/>
                </a:ext>
              </a:extLst>
            </p:cNvPr>
            <p:cNvSpPr/>
            <p:nvPr/>
          </p:nvSpPr>
          <p:spPr>
            <a:xfrm>
              <a:off x="1411591" y="3112437"/>
              <a:ext cx="2470709" cy="2001125"/>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获状元的以出现四颗四点红为起码级，其中又发四红带多少点比大；“五子”出现即压过四红，即“五颗”除五个红四以外的任何五颗一样算为“五子”，又以带多少点比大。</a:t>
              </a:r>
            </a:p>
          </p:txBody>
        </p:sp>
      </p:grpSp>
      <p:grpSp>
        <p:nvGrpSpPr>
          <p:cNvPr id="11" name="组合 10">
            <a:extLst>
              <a:ext uri="{FF2B5EF4-FFF2-40B4-BE49-F238E27FC236}">
                <a16:creationId xmlns:a16="http://schemas.microsoft.com/office/drawing/2014/main" xmlns="" id="{10D93B3F-1A88-F6A5-486F-FEBAC998A3F9}"/>
              </a:ext>
            </a:extLst>
          </p:cNvPr>
          <p:cNvGrpSpPr/>
          <p:nvPr/>
        </p:nvGrpSpPr>
        <p:grpSpPr>
          <a:xfrm>
            <a:off x="4588711" y="1457693"/>
            <a:ext cx="3023402" cy="4132981"/>
            <a:chOff x="1135245" y="1457693"/>
            <a:chExt cx="3023402" cy="4132981"/>
          </a:xfrm>
        </p:grpSpPr>
        <p:sp>
          <p:nvSpPr>
            <p:cNvPr id="12" name="矩形: 圆角 11">
              <a:extLst>
                <a:ext uri="{FF2B5EF4-FFF2-40B4-BE49-F238E27FC236}">
                  <a16:creationId xmlns:a16="http://schemas.microsoft.com/office/drawing/2014/main" xmlns="" id="{2802019F-57EE-7449-AF73-150B41FA1101}"/>
                </a:ext>
              </a:extLst>
            </p:cNvPr>
            <p:cNvSpPr/>
            <p:nvPr/>
          </p:nvSpPr>
          <p:spPr>
            <a:xfrm>
              <a:off x="1135245" y="2298032"/>
              <a:ext cx="3023402" cy="3292642"/>
            </a:xfrm>
            <a:prstGeom prst="roundRect">
              <a:avLst>
                <a:gd name="adj" fmla="val 3225"/>
              </a:avLst>
            </a:prstGeom>
            <a:noFill/>
            <a:ln w="19050">
              <a:solidFill>
                <a:srgbClr val="BF3B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xmlns="" id="{2E3E1F2E-7B88-2C8D-0F77-9AB4EC785462}"/>
                </a:ext>
              </a:extLst>
            </p:cNvPr>
            <p:cNvGrpSpPr/>
            <p:nvPr/>
          </p:nvGrpSpPr>
          <p:grpSpPr>
            <a:xfrm>
              <a:off x="1806607" y="1457693"/>
              <a:ext cx="1680678" cy="1684554"/>
              <a:chOff x="1806607" y="1457693"/>
              <a:chExt cx="1680678" cy="1684554"/>
            </a:xfrm>
          </p:grpSpPr>
          <p:sp>
            <p:nvSpPr>
              <p:cNvPr id="15" name="椭圆 14">
                <a:extLst>
                  <a:ext uri="{FF2B5EF4-FFF2-40B4-BE49-F238E27FC236}">
                    <a16:creationId xmlns:a16="http://schemas.microsoft.com/office/drawing/2014/main" xmlns="" id="{0469A3DD-EF45-E4EE-20B5-C47929800542}"/>
                  </a:ext>
                </a:extLst>
              </p:cNvPr>
              <p:cNvSpPr/>
              <p:nvPr/>
            </p:nvSpPr>
            <p:spPr>
              <a:xfrm>
                <a:off x="1852862" y="1554078"/>
                <a:ext cx="1588169" cy="1588169"/>
              </a:xfrm>
              <a:prstGeom prst="ellipse">
                <a:avLst/>
              </a:prstGeom>
              <a:solidFill>
                <a:srgbClr val="BF3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xmlns="" id="{B85AAA2A-B2C7-4337-48D1-34AEB8F88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607" y="1457693"/>
                <a:ext cx="1680678" cy="1680678"/>
              </a:xfrm>
              <a:prstGeom prst="rect">
                <a:avLst/>
              </a:prstGeom>
            </p:spPr>
          </p:pic>
        </p:grpSp>
        <p:sp>
          <p:nvSpPr>
            <p:cNvPr id="14" name="矩形 13">
              <a:extLst>
                <a:ext uri="{FF2B5EF4-FFF2-40B4-BE49-F238E27FC236}">
                  <a16:creationId xmlns:a16="http://schemas.microsoft.com/office/drawing/2014/main" xmlns="" id="{A039F2A2-9AE4-12F0-E4E8-60F2845855F5}"/>
                </a:ext>
              </a:extLst>
            </p:cNvPr>
            <p:cNvSpPr/>
            <p:nvPr/>
          </p:nvSpPr>
          <p:spPr>
            <a:xfrm>
              <a:off x="1411591" y="3112437"/>
              <a:ext cx="2470709" cy="2001125"/>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“五红”就是出现五个红四点，压过“五子”，其中又以带多少点比大。称为“对堂”的榜眼、探花出现一至六点都有得饼。此外，还有极少出现的“六朴红”，即六颗四点出现。</a:t>
              </a:r>
            </a:p>
          </p:txBody>
        </p:sp>
      </p:grpSp>
      <p:grpSp>
        <p:nvGrpSpPr>
          <p:cNvPr id="17" name="组合 16">
            <a:extLst>
              <a:ext uri="{FF2B5EF4-FFF2-40B4-BE49-F238E27FC236}">
                <a16:creationId xmlns:a16="http://schemas.microsoft.com/office/drawing/2014/main" xmlns="" id="{DCAED672-EC3C-47E6-2AD6-08BBE9570658}"/>
              </a:ext>
            </a:extLst>
          </p:cNvPr>
          <p:cNvGrpSpPr/>
          <p:nvPr/>
        </p:nvGrpSpPr>
        <p:grpSpPr>
          <a:xfrm>
            <a:off x="7957954" y="1457693"/>
            <a:ext cx="3023402" cy="4132981"/>
            <a:chOff x="1135245" y="1457693"/>
            <a:chExt cx="3023402" cy="4132981"/>
          </a:xfrm>
        </p:grpSpPr>
        <p:sp>
          <p:nvSpPr>
            <p:cNvPr id="18" name="矩形: 圆角 17">
              <a:extLst>
                <a:ext uri="{FF2B5EF4-FFF2-40B4-BE49-F238E27FC236}">
                  <a16:creationId xmlns:a16="http://schemas.microsoft.com/office/drawing/2014/main" xmlns="" id="{80BC537F-836C-BC56-49EA-69E21EE71163}"/>
                </a:ext>
              </a:extLst>
            </p:cNvPr>
            <p:cNvSpPr/>
            <p:nvPr/>
          </p:nvSpPr>
          <p:spPr>
            <a:xfrm>
              <a:off x="1135245" y="2298032"/>
              <a:ext cx="3023402" cy="3292642"/>
            </a:xfrm>
            <a:prstGeom prst="roundRect">
              <a:avLst>
                <a:gd name="adj" fmla="val 3225"/>
              </a:avLst>
            </a:prstGeom>
            <a:noFill/>
            <a:ln w="19050">
              <a:solidFill>
                <a:srgbClr val="BF3B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xmlns="" id="{ADBD5EE3-27B0-A533-D446-8EF766AE5277}"/>
                </a:ext>
              </a:extLst>
            </p:cNvPr>
            <p:cNvGrpSpPr/>
            <p:nvPr/>
          </p:nvGrpSpPr>
          <p:grpSpPr>
            <a:xfrm>
              <a:off x="1806607" y="1457693"/>
              <a:ext cx="1680678" cy="1684554"/>
              <a:chOff x="1806607" y="1457693"/>
              <a:chExt cx="1680678" cy="1684554"/>
            </a:xfrm>
          </p:grpSpPr>
          <p:sp>
            <p:nvSpPr>
              <p:cNvPr id="21" name="椭圆 20">
                <a:extLst>
                  <a:ext uri="{FF2B5EF4-FFF2-40B4-BE49-F238E27FC236}">
                    <a16:creationId xmlns:a16="http://schemas.microsoft.com/office/drawing/2014/main" xmlns="" id="{F3ACF8C0-060D-C5A1-9654-343BA6D52D8B}"/>
                  </a:ext>
                </a:extLst>
              </p:cNvPr>
              <p:cNvSpPr/>
              <p:nvPr/>
            </p:nvSpPr>
            <p:spPr>
              <a:xfrm>
                <a:off x="1852862" y="1554078"/>
                <a:ext cx="1588169" cy="1588169"/>
              </a:xfrm>
              <a:prstGeom prst="ellipse">
                <a:avLst/>
              </a:prstGeom>
              <a:solidFill>
                <a:srgbClr val="BF3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xmlns="" id="{21359338-822F-7B51-E769-A6FC0414FF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607" y="1457693"/>
                <a:ext cx="1680678" cy="1680678"/>
              </a:xfrm>
              <a:prstGeom prst="rect">
                <a:avLst/>
              </a:prstGeom>
            </p:spPr>
          </p:pic>
        </p:grpSp>
        <p:sp>
          <p:nvSpPr>
            <p:cNvPr id="20" name="矩形 19">
              <a:extLst>
                <a:ext uri="{FF2B5EF4-FFF2-40B4-BE49-F238E27FC236}">
                  <a16:creationId xmlns:a16="http://schemas.microsoft.com/office/drawing/2014/main" xmlns="" id="{8440C45A-FF3B-312D-0712-D7BAF5B97ACF}"/>
                </a:ext>
              </a:extLst>
            </p:cNvPr>
            <p:cNvSpPr/>
            <p:nvPr/>
          </p:nvSpPr>
          <p:spPr>
            <a:xfrm>
              <a:off x="1339399" y="3112437"/>
              <a:ext cx="2738231" cy="2324291"/>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六朴红”得主，就可得全部会饼，但一般友好相处，得主只拿状元和对堂，其余就分送给大家吃。“六朴黑”是指出现除六颗红四点以外的任何六颗相同的。“六朴黑”出现，大家可熄灯抢饼，但一般不再采用。</a:t>
              </a:r>
            </a:p>
          </p:txBody>
        </p:sp>
      </p:grpSp>
    </p:spTree>
    <p:extLst>
      <p:ext uri="{BB962C8B-B14F-4D97-AF65-F5344CB8AC3E}">
        <p14:creationId xmlns:p14="http://schemas.microsoft.com/office/powerpoint/2010/main" val="23885553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25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200" cap="none" spc="60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陆</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75000"/>
                      <a:lumOff val="2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中秋博饼的寓意</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Tree>
    <p:extLst>
      <p:ext uri="{BB962C8B-B14F-4D97-AF65-F5344CB8AC3E}">
        <p14:creationId xmlns:p14="http://schemas.microsoft.com/office/powerpoint/2010/main" val="11410054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中秋博饼的寓意</a:t>
            </a:r>
          </a:p>
        </p:txBody>
      </p:sp>
      <p:grpSp>
        <p:nvGrpSpPr>
          <p:cNvPr id="10" name="组合 9">
            <a:extLst>
              <a:ext uri="{FF2B5EF4-FFF2-40B4-BE49-F238E27FC236}">
                <a16:creationId xmlns:a16="http://schemas.microsoft.com/office/drawing/2014/main" xmlns="" id="{8C452309-B728-AC6C-A69E-8F2B2E10C28F}"/>
              </a:ext>
            </a:extLst>
          </p:cNvPr>
          <p:cNvGrpSpPr/>
          <p:nvPr/>
        </p:nvGrpSpPr>
        <p:grpSpPr>
          <a:xfrm>
            <a:off x="1130967" y="1244084"/>
            <a:ext cx="4535908" cy="2640148"/>
            <a:chOff x="986588" y="1214007"/>
            <a:chExt cx="4535908" cy="2640148"/>
          </a:xfrm>
        </p:grpSpPr>
        <p:pic>
          <p:nvPicPr>
            <p:cNvPr id="6" name="图片 5">
              <a:extLst>
                <a:ext uri="{FF2B5EF4-FFF2-40B4-BE49-F238E27FC236}">
                  <a16:creationId xmlns:a16="http://schemas.microsoft.com/office/drawing/2014/main" xmlns="" id="{75518BAD-92CB-DC08-FE74-887AC004B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588" y="1214007"/>
              <a:ext cx="4535908" cy="2640148"/>
            </a:xfrm>
            <a:prstGeom prst="rect">
              <a:avLst/>
            </a:prstGeom>
          </p:spPr>
        </p:pic>
        <p:sp>
          <p:nvSpPr>
            <p:cNvPr id="9" name="矩形 8">
              <a:extLst>
                <a:ext uri="{FF2B5EF4-FFF2-40B4-BE49-F238E27FC236}">
                  <a16:creationId xmlns:a16="http://schemas.microsoft.com/office/drawing/2014/main" xmlns="" id="{DBC10AEA-34B9-C82A-0BA5-24535C756D9A}"/>
                </a:ext>
              </a:extLst>
            </p:cNvPr>
            <p:cNvSpPr/>
            <p:nvPr/>
          </p:nvSpPr>
          <p:spPr>
            <a:xfrm>
              <a:off x="1688265" y="1751040"/>
              <a:ext cx="3280778" cy="1677960"/>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博饼讲究博到好彩头，博好运气，表现我们追求更美好的生活的热爱和向往。</a:t>
              </a:r>
              <a:endPar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大多数人都愿意相信，博中状元的人，一年运气总是会特别好，这当然是因为博饼活动里倾注了人们的感情寄托。</a:t>
              </a:r>
            </a:p>
          </p:txBody>
        </p:sp>
      </p:grpSp>
      <p:grpSp>
        <p:nvGrpSpPr>
          <p:cNvPr id="13" name="组合 12">
            <a:extLst>
              <a:ext uri="{FF2B5EF4-FFF2-40B4-BE49-F238E27FC236}">
                <a16:creationId xmlns:a16="http://schemas.microsoft.com/office/drawing/2014/main" xmlns="" id="{3FBDB7AE-F3B7-2D73-1C0E-90E863C6C8B7}"/>
              </a:ext>
            </a:extLst>
          </p:cNvPr>
          <p:cNvGrpSpPr/>
          <p:nvPr/>
        </p:nvGrpSpPr>
        <p:grpSpPr>
          <a:xfrm>
            <a:off x="6368552" y="1244084"/>
            <a:ext cx="4535908" cy="2640148"/>
            <a:chOff x="986588" y="1214007"/>
            <a:chExt cx="4535908" cy="2640148"/>
          </a:xfrm>
        </p:grpSpPr>
        <p:pic>
          <p:nvPicPr>
            <p:cNvPr id="14" name="图片 13">
              <a:extLst>
                <a:ext uri="{FF2B5EF4-FFF2-40B4-BE49-F238E27FC236}">
                  <a16:creationId xmlns:a16="http://schemas.microsoft.com/office/drawing/2014/main" xmlns="" id="{6C3F4BB7-2194-E1D3-4204-28BCAF640B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588" y="1214007"/>
              <a:ext cx="4535908" cy="2640148"/>
            </a:xfrm>
            <a:prstGeom prst="rect">
              <a:avLst/>
            </a:prstGeom>
          </p:spPr>
        </p:pic>
        <p:sp>
          <p:nvSpPr>
            <p:cNvPr id="15" name="矩形 14">
              <a:extLst>
                <a:ext uri="{FF2B5EF4-FFF2-40B4-BE49-F238E27FC236}">
                  <a16:creationId xmlns:a16="http://schemas.microsoft.com/office/drawing/2014/main" xmlns="" id="{E7E9FD90-D256-6A7B-7712-943873940EB6}"/>
                </a:ext>
              </a:extLst>
            </p:cNvPr>
            <p:cNvSpPr/>
            <p:nvPr/>
          </p:nvSpPr>
          <p:spPr>
            <a:xfrm>
              <a:off x="1688265" y="1751040"/>
              <a:ext cx="3280778" cy="1031629"/>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其中尤以泉州、厦门市区为甚。所以，闽南人总是对中秋节格外重视，甚至有“小春节，大中秋”的说法。</a:t>
              </a:r>
            </a:p>
          </p:txBody>
        </p:sp>
      </p:grpSp>
      <p:grpSp>
        <p:nvGrpSpPr>
          <p:cNvPr id="16" name="组合 15">
            <a:extLst>
              <a:ext uri="{FF2B5EF4-FFF2-40B4-BE49-F238E27FC236}">
                <a16:creationId xmlns:a16="http://schemas.microsoft.com/office/drawing/2014/main" xmlns="" id="{66991F66-0409-01BF-7998-9F8268CE9B52}"/>
              </a:ext>
            </a:extLst>
          </p:cNvPr>
          <p:cNvGrpSpPr/>
          <p:nvPr/>
        </p:nvGrpSpPr>
        <p:grpSpPr>
          <a:xfrm>
            <a:off x="1130967" y="3807592"/>
            <a:ext cx="4535908" cy="2640148"/>
            <a:chOff x="986588" y="1214007"/>
            <a:chExt cx="4535908" cy="2640148"/>
          </a:xfrm>
        </p:grpSpPr>
        <p:pic>
          <p:nvPicPr>
            <p:cNvPr id="17" name="图片 16">
              <a:extLst>
                <a:ext uri="{FF2B5EF4-FFF2-40B4-BE49-F238E27FC236}">
                  <a16:creationId xmlns:a16="http://schemas.microsoft.com/office/drawing/2014/main" xmlns="" id="{ED0BA270-378D-A614-535B-BF0FB9A5A2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588" y="1214007"/>
              <a:ext cx="4535908" cy="2640148"/>
            </a:xfrm>
            <a:prstGeom prst="rect">
              <a:avLst/>
            </a:prstGeom>
          </p:spPr>
        </p:pic>
        <p:sp>
          <p:nvSpPr>
            <p:cNvPr id="18" name="矩形 17">
              <a:extLst>
                <a:ext uri="{FF2B5EF4-FFF2-40B4-BE49-F238E27FC236}">
                  <a16:creationId xmlns:a16="http://schemas.microsoft.com/office/drawing/2014/main" xmlns="" id="{4D3D70DC-380C-FD99-1F0F-5E01C9A0BE4C}"/>
                </a:ext>
              </a:extLst>
            </p:cNvPr>
            <p:cNvSpPr/>
            <p:nvPr/>
          </p:nvSpPr>
          <p:spPr>
            <a:xfrm>
              <a:off x="1688265" y="1751040"/>
              <a:ext cx="3280778" cy="1677960"/>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简单的博饼像是隐藏着人生信条：人生就像博饼，机会均等，但七分靠打拼，三分天注定。</a:t>
              </a:r>
              <a:endPar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人生就像博饼，机会均等，但七分靠打拼，三分天注定。</a:t>
              </a:r>
            </a:p>
          </p:txBody>
        </p:sp>
      </p:grpSp>
      <p:grpSp>
        <p:nvGrpSpPr>
          <p:cNvPr id="19" name="组合 18">
            <a:extLst>
              <a:ext uri="{FF2B5EF4-FFF2-40B4-BE49-F238E27FC236}">
                <a16:creationId xmlns:a16="http://schemas.microsoft.com/office/drawing/2014/main" xmlns="" id="{4089CFA2-F708-4125-FD31-5F39B5373BA3}"/>
              </a:ext>
            </a:extLst>
          </p:cNvPr>
          <p:cNvGrpSpPr/>
          <p:nvPr/>
        </p:nvGrpSpPr>
        <p:grpSpPr>
          <a:xfrm>
            <a:off x="6368552" y="3807592"/>
            <a:ext cx="4535908" cy="2640148"/>
            <a:chOff x="986588" y="1214007"/>
            <a:chExt cx="4535908" cy="2640148"/>
          </a:xfrm>
        </p:grpSpPr>
        <p:pic>
          <p:nvPicPr>
            <p:cNvPr id="20" name="图片 19">
              <a:extLst>
                <a:ext uri="{FF2B5EF4-FFF2-40B4-BE49-F238E27FC236}">
                  <a16:creationId xmlns:a16="http://schemas.microsoft.com/office/drawing/2014/main" xmlns="" id="{DACFAA21-CA03-5FB3-04FE-E628030AC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6588" y="1214007"/>
              <a:ext cx="4535908" cy="2640148"/>
            </a:xfrm>
            <a:prstGeom prst="rect">
              <a:avLst/>
            </a:prstGeom>
          </p:spPr>
        </p:pic>
        <p:sp>
          <p:nvSpPr>
            <p:cNvPr id="21" name="矩形 20">
              <a:extLst>
                <a:ext uri="{FF2B5EF4-FFF2-40B4-BE49-F238E27FC236}">
                  <a16:creationId xmlns:a16="http://schemas.microsoft.com/office/drawing/2014/main" xmlns="" id="{C987911C-0833-1C8D-21B3-4BA8FDD177A6}"/>
                </a:ext>
              </a:extLst>
            </p:cNvPr>
            <p:cNvSpPr/>
            <p:nvPr/>
          </p:nvSpPr>
          <p:spPr>
            <a:xfrm>
              <a:off x="1688265" y="1751040"/>
              <a:ext cx="3280778" cy="1677960"/>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博饼讲究博到好彩头，博好运气，表现我们追求更美好的生活的热爱和向往。</a:t>
              </a:r>
              <a:endPar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大多数人都愿意相信，博中状元的人，一年运气总是会特别好，这当然是因为博饼活动里倾注了人们的感情寄托。</a:t>
              </a:r>
            </a:p>
          </p:txBody>
        </p:sp>
      </p:grpSp>
      <p:pic>
        <p:nvPicPr>
          <p:cNvPr id="3" name="图片 2">
            <a:extLst>
              <a:ext uri="{FF2B5EF4-FFF2-40B4-BE49-F238E27FC236}">
                <a16:creationId xmlns:a16="http://schemas.microsoft.com/office/drawing/2014/main" xmlns="" id="{FC525767-BD2B-3581-BAE0-A5DB06C475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0059" y="5140166"/>
            <a:ext cx="1520151" cy="1520151"/>
          </a:xfrm>
          <a:prstGeom prst="rect">
            <a:avLst/>
          </a:prstGeom>
        </p:spPr>
      </p:pic>
    </p:spTree>
    <p:extLst>
      <p:ext uri="{BB962C8B-B14F-4D97-AF65-F5344CB8AC3E}">
        <p14:creationId xmlns:p14="http://schemas.microsoft.com/office/powerpoint/2010/main" val="17433274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4E80DC4-D69F-D9B1-F493-5DEB641FB2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284"/>
            <a:ext cx="6352674" cy="1291351"/>
          </a:xfrm>
          <a:prstGeom prst="rect">
            <a:avLst/>
          </a:prstGeom>
        </p:spPr>
      </p:pic>
      <p:pic>
        <p:nvPicPr>
          <p:cNvPr id="9" name="图片 8">
            <a:extLst>
              <a:ext uri="{FF2B5EF4-FFF2-40B4-BE49-F238E27FC236}">
                <a16:creationId xmlns:a16="http://schemas.microsoft.com/office/drawing/2014/main" xmlns="" id="{02A06697-D4A0-3F65-C956-24D3D20A37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5674" y="2933134"/>
            <a:ext cx="3681663" cy="823184"/>
          </a:xfrm>
          <a:prstGeom prst="rect">
            <a:avLst/>
          </a:prstGeom>
        </p:spPr>
      </p:pic>
      <p:grpSp>
        <p:nvGrpSpPr>
          <p:cNvPr id="14" name="组合 13">
            <a:extLst>
              <a:ext uri="{FF2B5EF4-FFF2-40B4-BE49-F238E27FC236}">
                <a16:creationId xmlns:a16="http://schemas.microsoft.com/office/drawing/2014/main" xmlns="" id="{2EF9D002-FDC5-1921-3BEC-97D8FC199915}"/>
              </a:ext>
            </a:extLst>
          </p:cNvPr>
          <p:cNvGrpSpPr/>
          <p:nvPr/>
        </p:nvGrpSpPr>
        <p:grpSpPr>
          <a:xfrm>
            <a:off x="6208295" y="1462154"/>
            <a:ext cx="5702968" cy="2118776"/>
            <a:chOff x="6352674" y="1600200"/>
            <a:chExt cx="5185611" cy="1997242"/>
          </a:xfrm>
        </p:grpSpPr>
        <p:pic>
          <p:nvPicPr>
            <p:cNvPr id="7" name="图片 6">
              <a:extLst>
                <a:ext uri="{FF2B5EF4-FFF2-40B4-BE49-F238E27FC236}">
                  <a16:creationId xmlns:a16="http://schemas.microsoft.com/office/drawing/2014/main" xmlns="" id="{2D9ABCF5-8B64-6AB4-F49C-518B215FF1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2674" y="1600200"/>
              <a:ext cx="5185611" cy="1997242"/>
            </a:xfrm>
            <a:prstGeom prst="rect">
              <a:avLst/>
            </a:prstGeom>
          </p:spPr>
        </p:pic>
        <p:pic>
          <p:nvPicPr>
            <p:cNvPr id="11" name="图片 10">
              <a:extLst>
                <a:ext uri="{FF2B5EF4-FFF2-40B4-BE49-F238E27FC236}">
                  <a16:creationId xmlns:a16="http://schemas.microsoft.com/office/drawing/2014/main" xmlns="" id="{0C5D9B8F-E22A-8467-D035-795B04EFC2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3466" y="1727920"/>
              <a:ext cx="409074" cy="582143"/>
            </a:xfrm>
            <a:prstGeom prst="rect">
              <a:avLst/>
            </a:prstGeom>
          </p:spPr>
        </p:pic>
      </p:grpSp>
      <p:pic>
        <p:nvPicPr>
          <p:cNvPr id="13" name="图片 12">
            <a:extLst>
              <a:ext uri="{FF2B5EF4-FFF2-40B4-BE49-F238E27FC236}">
                <a16:creationId xmlns:a16="http://schemas.microsoft.com/office/drawing/2014/main" xmlns="" id="{F7EE94A4-C660-5C2B-D57D-EF72847CF1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76149" y="3684127"/>
            <a:ext cx="3300953" cy="554724"/>
          </a:xfrm>
          <a:prstGeom prst="rect">
            <a:avLst/>
          </a:prstGeom>
        </p:spPr>
      </p:pic>
      <p:sp>
        <p:nvSpPr>
          <p:cNvPr id="16" name="文本框 15">
            <a:extLst>
              <a:ext uri="{FF2B5EF4-FFF2-40B4-BE49-F238E27FC236}">
                <a16:creationId xmlns:a16="http://schemas.microsoft.com/office/drawing/2014/main" xmlns="" id="{28ED4589-F344-11D9-378C-58388D3C9998}"/>
              </a:ext>
            </a:extLst>
          </p:cNvPr>
          <p:cNvSpPr txBox="1"/>
          <p:nvPr/>
        </p:nvSpPr>
        <p:spPr>
          <a:xfrm>
            <a:off x="7252253" y="4300875"/>
            <a:ext cx="4148743"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pic>
        <p:nvPicPr>
          <p:cNvPr id="18" name="图片 17">
            <a:extLst>
              <a:ext uri="{FF2B5EF4-FFF2-40B4-BE49-F238E27FC236}">
                <a16:creationId xmlns:a16="http://schemas.microsoft.com/office/drawing/2014/main" xmlns="" id="{26830628-612F-B6A4-8483-3B1AAB51BC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68" b="-7588"/>
          <a:stretch/>
        </p:blipFill>
        <p:spPr>
          <a:xfrm>
            <a:off x="-1" y="4406459"/>
            <a:ext cx="6521511" cy="2451541"/>
          </a:xfrm>
          <a:prstGeom prst="rect">
            <a:avLst/>
          </a:prstGeom>
        </p:spPr>
      </p:pic>
    </p:spTree>
    <p:extLst>
      <p:ext uri="{BB962C8B-B14F-4D97-AF65-F5344CB8AC3E}">
        <p14:creationId xmlns:p14="http://schemas.microsoft.com/office/powerpoint/2010/main" val="38240022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4" presetClass="entr" presetSubtype="1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6" presetClass="entr" presetSubtype="21"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BC596DD-C036-D124-7555-303AE815A4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49087" y="506374"/>
            <a:ext cx="1636296" cy="956190"/>
          </a:xfrm>
          <a:prstGeom prst="rect">
            <a:avLst/>
          </a:prstGeom>
        </p:spPr>
      </p:pic>
      <p:grpSp>
        <p:nvGrpSpPr>
          <p:cNvPr id="9" name="组合 8">
            <a:extLst>
              <a:ext uri="{FF2B5EF4-FFF2-40B4-BE49-F238E27FC236}">
                <a16:creationId xmlns:a16="http://schemas.microsoft.com/office/drawing/2014/main" xmlns="" id="{7E8EE987-37FE-B9F6-1ABF-7E13CDDB9925}"/>
              </a:ext>
            </a:extLst>
          </p:cNvPr>
          <p:cNvGrpSpPr/>
          <p:nvPr/>
        </p:nvGrpSpPr>
        <p:grpSpPr>
          <a:xfrm>
            <a:off x="1004537" y="1931703"/>
            <a:ext cx="3030855" cy="523875"/>
            <a:chOff x="3251" y="2812"/>
            <a:chExt cx="4773" cy="825"/>
          </a:xfrm>
        </p:grpSpPr>
        <p:grpSp>
          <p:nvGrpSpPr>
            <p:cNvPr id="10" name="组合 9">
              <a:extLst>
                <a:ext uri="{FF2B5EF4-FFF2-40B4-BE49-F238E27FC236}">
                  <a16:creationId xmlns:a16="http://schemas.microsoft.com/office/drawing/2014/main" xmlns="" id="{FF222896-6392-67EB-6427-060A9EC67319}"/>
                </a:ext>
              </a:extLst>
            </p:cNvPr>
            <p:cNvGrpSpPr/>
            <p:nvPr/>
          </p:nvGrpSpPr>
          <p:grpSpPr>
            <a:xfrm>
              <a:off x="3251" y="2812"/>
              <a:ext cx="1033" cy="825"/>
              <a:chOff x="3631" y="2690"/>
              <a:chExt cx="1033" cy="825"/>
            </a:xfrm>
          </p:grpSpPr>
          <p:sp>
            <p:nvSpPr>
              <p:cNvPr id="13" name="椭圆 12">
                <a:extLst>
                  <a:ext uri="{FF2B5EF4-FFF2-40B4-BE49-F238E27FC236}">
                    <a16:creationId xmlns:a16="http://schemas.microsoft.com/office/drawing/2014/main" xmlns="" id="{ACA94195-56F7-F0AC-DB7C-BE26C101CB78}"/>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矩形 13">
                <a:extLst>
                  <a:ext uri="{FF2B5EF4-FFF2-40B4-BE49-F238E27FC236}">
                    <a16:creationId xmlns:a16="http://schemas.microsoft.com/office/drawing/2014/main" xmlns="" id="{13805797-EC3E-8294-52B3-E40125EF0000}"/>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壹</a:t>
                </a:r>
              </a:p>
            </p:txBody>
          </p:sp>
        </p:grpSp>
        <p:sp>
          <p:nvSpPr>
            <p:cNvPr id="11" name="文本框 10">
              <a:extLst>
                <a:ext uri="{FF2B5EF4-FFF2-40B4-BE49-F238E27FC236}">
                  <a16:creationId xmlns:a16="http://schemas.microsoft.com/office/drawing/2014/main" xmlns="" id="{84E9F004-A430-0EE0-16BA-677762485D59}"/>
                </a:ext>
              </a:extLst>
            </p:cNvPr>
            <p:cNvSpPr txBox="1"/>
            <p:nvPr/>
          </p:nvSpPr>
          <p:spPr>
            <a:xfrm>
              <a:off x="4283" y="2880"/>
              <a:ext cx="3741"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中秋博饼的简介</a:t>
              </a:r>
            </a:p>
          </p:txBody>
        </p:sp>
      </p:grpSp>
      <p:grpSp>
        <p:nvGrpSpPr>
          <p:cNvPr id="20" name="组合 19">
            <a:extLst>
              <a:ext uri="{FF2B5EF4-FFF2-40B4-BE49-F238E27FC236}">
                <a16:creationId xmlns:a16="http://schemas.microsoft.com/office/drawing/2014/main" xmlns="" id="{DFF9AE05-046E-8737-9C0A-E3FE0A91E5B1}"/>
              </a:ext>
            </a:extLst>
          </p:cNvPr>
          <p:cNvGrpSpPr/>
          <p:nvPr/>
        </p:nvGrpSpPr>
        <p:grpSpPr>
          <a:xfrm>
            <a:off x="4393432" y="1943450"/>
            <a:ext cx="3472815" cy="523875"/>
            <a:chOff x="3251" y="2812"/>
            <a:chExt cx="5469" cy="825"/>
          </a:xfrm>
        </p:grpSpPr>
        <p:grpSp>
          <p:nvGrpSpPr>
            <p:cNvPr id="21" name="组合 20">
              <a:extLst>
                <a:ext uri="{FF2B5EF4-FFF2-40B4-BE49-F238E27FC236}">
                  <a16:creationId xmlns:a16="http://schemas.microsoft.com/office/drawing/2014/main" xmlns="" id="{E18B8F72-BC5E-6436-3973-284EC27BA3C7}"/>
                </a:ext>
              </a:extLst>
            </p:cNvPr>
            <p:cNvGrpSpPr/>
            <p:nvPr/>
          </p:nvGrpSpPr>
          <p:grpSpPr>
            <a:xfrm>
              <a:off x="3251" y="2812"/>
              <a:ext cx="1033" cy="825"/>
              <a:chOff x="3631" y="2690"/>
              <a:chExt cx="1033" cy="825"/>
            </a:xfrm>
          </p:grpSpPr>
          <p:sp>
            <p:nvSpPr>
              <p:cNvPr id="23" name="椭圆 22">
                <a:extLst>
                  <a:ext uri="{FF2B5EF4-FFF2-40B4-BE49-F238E27FC236}">
                    <a16:creationId xmlns:a16="http://schemas.microsoft.com/office/drawing/2014/main" xmlns="" id="{A447E0FA-177C-C436-C95B-054C239229A2}"/>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矩形 23">
                <a:extLst>
                  <a:ext uri="{FF2B5EF4-FFF2-40B4-BE49-F238E27FC236}">
                    <a16:creationId xmlns:a16="http://schemas.microsoft.com/office/drawing/2014/main" xmlns="" id="{A8D4A637-A9E9-F1B8-7031-160CE703378B}"/>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贰</a:t>
                </a:r>
              </a:p>
            </p:txBody>
          </p:sp>
        </p:grpSp>
        <p:sp>
          <p:nvSpPr>
            <p:cNvPr id="22" name="文本框 21">
              <a:extLst>
                <a:ext uri="{FF2B5EF4-FFF2-40B4-BE49-F238E27FC236}">
                  <a16:creationId xmlns:a16="http://schemas.microsoft.com/office/drawing/2014/main" xmlns="" id="{634B1853-2C3B-D16F-4578-6D7955EECFF1}"/>
                </a:ext>
              </a:extLst>
            </p:cNvPr>
            <p:cNvSpPr txBox="1"/>
            <p:nvPr/>
          </p:nvSpPr>
          <p:spPr>
            <a:xfrm>
              <a:off x="4283" y="2880"/>
              <a:ext cx="4437"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博饼的前世今生</a:t>
              </a:r>
            </a:p>
          </p:txBody>
        </p:sp>
      </p:grpSp>
      <p:grpSp>
        <p:nvGrpSpPr>
          <p:cNvPr id="25" name="组合 24">
            <a:extLst>
              <a:ext uri="{FF2B5EF4-FFF2-40B4-BE49-F238E27FC236}">
                <a16:creationId xmlns:a16="http://schemas.microsoft.com/office/drawing/2014/main" xmlns="" id="{60B8FD4D-4312-9013-E24C-89B9B69FF2CC}"/>
              </a:ext>
            </a:extLst>
          </p:cNvPr>
          <p:cNvGrpSpPr/>
          <p:nvPr/>
        </p:nvGrpSpPr>
        <p:grpSpPr>
          <a:xfrm>
            <a:off x="1004537" y="2917414"/>
            <a:ext cx="3030855" cy="523875"/>
            <a:chOff x="3251" y="2812"/>
            <a:chExt cx="4773" cy="825"/>
          </a:xfrm>
        </p:grpSpPr>
        <p:grpSp>
          <p:nvGrpSpPr>
            <p:cNvPr id="26" name="组合 25">
              <a:extLst>
                <a:ext uri="{FF2B5EF4-FFF2-40B4-BE49-F238E27FC236}">
                  <a16:creationId xmlns:a16="http://schemas.microsoft.com/office/drawing/2014/main" xmlns="" id="{0DDC2AF0-2A34-81DD-9060-C4F9425D9DD4}"/>
                </a:ext>
              </a:extLst>
            </p:cNvPr>
            <p:cNvGrpSpPr/>
            <p:nvPr/>
          </p:nvGrpSpPr>
          <p:grpSpPr>
            <a:xfrm>
              <a:off x="3251" y="2812"/>
              <a:ext cx="1033" cy="825"/>
              <a:chOff x="3631" y="2690"/>
              <a:chExt cx="1033" cy="825"/>
            </a:xfrm>
          </p:grpSpPr>
          <p:sp>
            <p:nvSpPr>
              <p:cNvPr id="28" name="椭圆 27">
                <a:extLst>
                  <a:ext uri="{FF2B5EF4-FFF2-40B4-BE49-F238E27FC236}">
                    <a16:creationId xmlns:a16="http://schemas.microsoft.com/office/drawing/2014/main" xmlns="" id="{1CFB70E3-ACDB-0F05-C794-270BBC09C3AE}"/>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9" name="矩形 28">
                <a:extLst>
                  <a:ext uri="{FF2B5EF4-FFF2-40B4-BE49-F238E27FC236}">
                    <a16:creationId xmlns:a16="http://schemas.microsoft.com/office/drawing/2014/main" xmlns="" id="{87BDB90B-3568-113A-3AA7-90D56C194BEB}"/>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叁</a:t>
                </a:r>
              </a:p>
            </p:txBody>
          </p:sp>
        </p:grpSp>
        <p:sp>
          <p:nvSpPr>
            <p:cNvPr id="27" name="文本框 26">
              <a:extLst>
                <a:ext uri="{FF2B5EF4-FFF2-40B4-BE49-F238E27FC236}">
                  <a16:creationId xmlns:a16="http://schemas.microsoft.com/office/drawing/2014/main" xmlns="" id="{5DCCFF86-3A4B-6E32-3482-A8D5368E9884}"/>
                </a:ext>
              </a:extLst>
            </p:cNvPr>
            <p:cNvSpPr txBox="1"/>
            <p:nvPr/>
          </p:nvSpPr>
          <p:spPr>
            <a:xfrm>
              <a:off x="4283" y="2880"/>
              <a:ext cx="3741"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博饼的文化渊源</a:t>
              </a:r>
            </a:p>
          </p:txBody>
        </p:sp>
      </p:grpSp>
      <p:grpSp>
        <p:nvGrpSpPr>
          <p:cNvPr id="30" name="组合 29">
            <a:extLst>
              <a:ext uri="{FF2B5EF4-FFF2-40B4-BE49-F238E27FC236}">
                <a16:creationId xmlns:a16="http://schemas.microsoft.com/office/drawing/2014/main" xmlns="" id="{62479744-CFA3-C4BF-1DE1-18C0B31C09A8}"/>
              </a:ext>
            </a:extLst>
          </p:cNvPr>
          <p:cNvGrpSpPr/>
          <p:nvPr/>
        </p:nvGrpSpPr>
        <p:grpSpPr>
          <a:xfrm>
            <a:off x="4393432" y="2929161"/>
            <a:ext cx="3472815" cy="523875"/>
            <a:chOff x="3251" y="2812"/>
            <a:chExt cx="5469" cy="825"/>
          </a:xfrm>
        </p:grpSpPr>
        <p:grpSp>
          <p:nvGrpSpPr>
            <p:cNvPr id="31" name="组合 30">
              <a:extLst>
                <a:ext uri="{FF2B5EF4-FFF2-40B4-BE49-F238E27FC236}">
                  <a16:creationId xmlns:a16="http://schemas.microsoft.com/office/drawing/2014/main" xmlns="" id="{75A2AA9F-CB92-80AA-CB0B-FA55A6C106D7}"/>
                </a:ext>
              </a:extLst>
            </p:cNvPr>
            <p:cNvGrpSpPr/>
            <p:nvPr/>
          </p:nvGrpSpPr>
          <p:grpSpPr>
            <a:xfrm>
              <a:off x="3251" y="2812"/>
              <a:ext cx="1033" cy="825"/>
              <a:chOff x="3631" y="2690"/>
              <a:chExt cx="1033" cy="825"/>
            </a:xfrm>
          </p:grpSpPr>
          <p:sp>
            <p:nvSpPr>
              <p:cNvPr id="33" name="椭圆 32">
                <a:extLst>
                  <a:ext uri="{FF2B5EF4-FFF2-40B4-BE49-F238E27FC236}">
                    <a16:creationId xmlns:a16="http://schemas.microsoft.com/office/drawing/2014/main" xmlns="" id="{E1447DF6-7FC0-2290-6B96-7306BD0F037C}"/>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4" name="矩形 33">
                <a:extLst>
                  <a:ext uri="{FF2B5EF4-FFF2-40B4-BE49-F238E27FC236}">
                    <a16:creationId xmlns:a16="http://schemas.microsoft.com/office/drawing/2014/main" xmlns="" id="{0432D0DE-B07D-1CDA-FA52-B3D4153E140C}"/>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肆</a:t>
                </a:r>
              </a:p>
            </p:txBody>
          </p:sp>
        </p:grpSp>
        <p:sp>
          <p:nvSpPr>
            <p:cNvPr id="32" name="文本框 31">
              <a:extLst>
                <a:ext uri="{FF2B5EF4-FFF2-40B4-BE49-F238E27FC236}">
                  <a16:creationId xmlns:a16="http://schemas.microsoft.com/office/drawing/2014/main" xmlns="" id="{4A1665DF-6F19-BBB8-B81A-53A800B3DB32}"/>
                </a:ext>
              </a:extLst>
            </p:cNvPr>
            <p:cNvSpPr txBox="1"/>
            <p:nvPr/>
          </p:nvSpPr>
          <p:spPr>
            <a:xfrm>
              <a:off x="4283" y="2880"/>
              <a:ext cx="4437"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了解传统会饼</a:t>
              </a:r>
            </a:p>
          </p:txBody>
        </p:sp>
      </p:grpSp>
      <p:grpSp>
        <p:nvGrpSpPr>
          <p:cNvPr id="35" name="组合 34">
            <a:extLst>
              <a:ext uri="{FF2B5EF4-FFF2-40B4-BE49-F238E27FC236}">
                <a16:creationId xmlns:a16="http://schemas.microsoft.com/office/drawing/2014/main" xmlns="" id="{6E61C37A-250C-9508-28F3-A97CE69E3F9E}"/>
              </a:ext>
            </a:extLst>
          </p:cNvPr>
          <p:cNvGrpSpPr/>
          <p:nvPr/>
        </p:nvGrpSpPr>
        <p:grpSpPr>
          <a:xfrm>
            <a:off x="1004537" y="3903125"/>
            <a:ext cx="3030855" cy="523875"/>
            <a:chOff x="3251" y="2812"/>
            <a:chExt cx="4773" cy="825"/>
          </a:xfrm>
        </p:grpSpPr>
        <p:grpSp>
          <p:nvGrpSpPr>
            <p:cNvPr id="36" name="组合 35">
              <a:extLst>
                <a:ext uri="{FF2B5EF4-FFF2-40B4-BE49-F238E27FC236}">
                  <a16:creationId xmlns:a16="http://schemas.microsoft.com/office/drawing/2014/main" xmlns="" id="{F49A8F16-114A-B985-85FC-7D2BF5062362}"/>
                </a:ext>
              </a:extLst>
            </p:cNvPr>
            <p:cNvGrpSpPr/>
            <p:nvPr/>
          </p:nvGrpSpPr>
          <p:grpSpPr>
            <a:xfrm>
              <a:off x="3251" y="2812"/>
              <a:ext cx="1033" cy="825"/>
              <a:chOff x="3631" y="2690"/>
              <a:chExt cx="1033" cy="825"/>
            </a:xfrm>
          </p:grpSpPr>
          <p:sp>
            <p:nvSpPr>
              <p:cNvPr id="38" name="椭圆 37">
                <a:extLst>
                  <a:ext uri="{FF2B5EF4-FFF2-40B4-BE49-F238E27FC236}">
                    <a16:creationId xmlns:a16="http://schemas.microsoft.com/office/drawing/2014/main" xmlns="" id="{789C6A0B-42D3-DB15-0990-591A12A966C6}"/>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9" name="矩形 38">
                <a:extLst>
                  <a:ext uri="{FF2B5EF4-FFF2-40B4-BE49-F238E27FC236}">
                    <a16:creationId xmlns:a16="http://schemas.microsoft.com/office/drawing/2014/main" xmlns="" id="{F1A495DB-9353-FB6C-1ED4-45AC97A722D6}"/>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伍</a:t>
                </a:r>
              </a:p>
            </p:txBody>
          </p:sp>
        </p:grpSp>
        <p:sp>
          <p:nvSpPr>
            <p:cNvPr id="37" name="文本框 36">
              <a:extLst>
                <a:ext uri="{FF2B5EF4-FFF2-40B4-BE49-F238E27FC236}">
                  <a16:creationId xmlns:a16="http://schemas.microsoft.com/office/drawing/2014/main" xmlns="" id="{8F97343F-6E5D-86EC-F4C3-42736C12048B}"/>
                </a:ext>
              </a:extLst>
            </p:cNvPr>
            <p:cNvSpPr txBox="1"/>
            <p:nvPr/>
          </p:nvSpPr>
          <p:spPr>
            <a:xfrm>
              <a:off x="4283" y="2880"/>
              <a:ext cx="3741"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中秋博饼的规则</a:t>
              </a:r>
            </a:p>
          </p:txBody>
        </p:sp>
      </p:grpSp>
      <p:grpSp>
        <p:nvGrpSpPr>
          <p:cNvPr id="40" name="组合 39">
            <a:extLst>
              <a:ext uri="{FF2B5EF4-FFF2-40B4-BE49-F238E27FC236}">
                <a16:creationId xmlns:a16="http://schemas.microsoft.com/office/drawing/2014/main" xmlns="" id="{BFBDAD77-B0D8-5C62-6DCE-75A884044AB1}"/>
              </a:ext>
            </a:extLst>
          </p:cNvPr>
          <p:cNvGrpSpPr/>
          <p:nvPr/>
        </p:nvGrpSpPr>
        <p:grpSpPr>
          <a:xfrm>
            <a:off x="4393432" y="3914872"/>
            <a:ext cx="3472815" cy="523875"/>
            <a:chOff x="3251" y="2812"/>
            <a:chExt cx="5469" cy="825"/>
          </a:xfrm>
        </p:grpSpPr>
        <p:grpSp>
          <p:nvGrpSpPr>
            <p:cNvPr id="41" name="组合 40">
              <a:extLst>
                <a:ext uri="{FF2B5EF4-FFF2-40B4-BE49-F238E27FC236}">
                  <a16:creationId xmlns:a16="http://schemas.microsoft.com/office/drawing/2014/main" xmlns="" id="{94CAD29D-A15A-B292-3597-18A8A45C9D7B}"/>
                </a:ext>
              </a:extLst>
            </p:cNvPr>
            <p:cNvGrpSpPr/>
            <p:nvPr/>
          </p:nvGrpSpPr>
          <p:grpSpPr>
            <a:xfrm>
              <a:off x="3251" y="2812"/>
              <a:ext cx="1033" cy="825"/>
              <a:chOff x="3631" y="2690"/>
              <a:chExt cx="1033" cy="825"/>
            </a:xfrm>
          </p:grpSpPr>
          <p:sp>
            <p:nvSpPr>
              <p:cNvPr id="43" name="椭圆 42">
                <a:extLst>
                  <a:ext uri="{FF2B5EF4-FFF2-40B4-BE49-F238E27FC236}">
                    <a16:creationId xmlns:a16="http://schemas.microsoft.com/office/drawing/2014/main" xmlns="" id="{2DC04574-045D-033D-2657-1A05063760E6}"/>
                  </a:ext>
                </a:extLst>
              </p:cNvPr>
              <p:cNvSpPr/>
              <p:nvPr/>
            </p:nvSpPr>
            <p:spPr>
              <a:xfrm>
                <a:off x="3839" y="2690"/>
                <a:ext cx="825" cy="825"/>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4" name="矩形 43">
                <a:extLst>
                  <a:ext uri="{FF2B5EF4-FFF2-40B4-BE49-F238E27FC236}">
                    <a16:creationId xmlns:a16="http://schemas.microsoft.com/office/drawing/2014/main" xmlns="" id="{28C2FAD1-C2D2-DD9F-EA7E-015FA75D1B4D}"/>
                  </a:ext>
                </a:extLst>
              </p:cNvPr>
              <p:cNvSpPr/>
              <p:nvPr/>
            </p:nvSpPr>
            <p:spPr>
              <a:xfrm>
                <a:off x="3631" y="2830"/>
                <a:ext cx="976" cy="582"/>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altLang="en-US" sz="24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陆</a:t>
                </a:r>
              </a:p>
            </p:txBody>
          </p:sp>
        </p:grpSp>
        <p:sp>
          <p:nvSpPr>
            <p:cNvPr id="42" name="文本框 41">
              <a:extLst>
                <a:ext uri="{FF2B5EF4-FFF2-40B4-BE49-F238E27FC236}">
                  <a16:creationId xmlns:a16="http://schemas.microsoft.com/office/drawing/2014/main" xmlns="" id="{AA1FFA6D-FE72-14BF-B109-24B7BC34F38E}"/>
                </a:ext>
              </a:extLst>
            </p:cNvPr>
            <p:cNvSpPr txBox="1"/>
            <p:nvPr/>
          </p:nvSpPr>
          <p:spPr>
            <a:xfrm>
              <a:off x="4283" y="2880"/>
              <a:ext cx="4437" cy="727"/>
            </a:xfrm>
            <a:prstGeom prst="rect">
              <a:avLst/>
            </a:prstGeom>
            <a:noFill/>
          </p:spPr>
          <p:txBody>
            <a:bodyPr wrap="square" rtlCol="0">
              <a:spAutoFit/>
            </a:bodyPr>
            <a:lstStyle/>
            <a:p>
              <a:r>
                <a:rPr lang="zh-CN" altLang="en-US" sz="2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中秋博饼的寓意</a:t>
              </a:r>
            </a:p>
          </p:txBody>
        </p:sp>
      </p:grpSp>
    </p:spTree>
    <p:extLst>
      <p:ext uri="{BB962C8B-B14F-4D97-AF65-F5344CB8AC3E}">
        <p14:creationId xmlns:p14="http://schemas.microsoft.com/office/powerpoint/2010/main" val="9380273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316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spc="6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壹</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algn="ctr"/>
              <a:r>
                <a:rPr lang="zh-CN" altLang="en-US" sz="48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中秋博饼的简介</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algn="ctr">
              <a:lnSpc>
                <a:spcPts val="1600"/>
              </a:lnSpc>
            </a:pP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lang="en-US" altLang="zh-CN"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lang="en-US" altLang="zh-CN"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9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
        <p:nvSpPr>
          <p:cNvPr id="7" name="文本框 6"/>
          <p:cNvSpPr txBox="1"/>
          <p:nvPr/>
        </p:nvSpPr>
        <p:spPr>
          <a:xfrm>
            <a:off x="1438183" y="408373"/>
            <a:ext cx="1376038" cy="215444"/>
          </a:xfrm>
          <a:prstGeom prst="rect">
            <a:avLst/>
          </a:prstGeom>
          <a:noFill/>
        </p:spPr>
        <p:txBody>
          <a:bodyPr wrap="square" rtlCol="0">
            <a:spAutoFit/>
          </a:bodyPr>
          <a:lstStyle/>
          <a:p>
            <a:r>
              <a:rPr lang="en-US" altLang="zh-CN" sz="800" dirty="0">
                <a:solidFill>
                  <a:srgbClr val="FFC4B2"/>
                </a:solidFill>
              </a:rPr>
              <a:t>https://www.ypppt.com/</a:t>
            </a:r>
            <a:endParaRPr lang="zh-CN" altLang="en-US" sz="800" dirty="0">
              <a:solidFill>
                <a:srgbClr val="FFC4B2"/>
              </a:solidFill>
            </a:endParaRPr>
          </a:p>
        </p:txBody>
      </p:sp>
    </p:spTree>
    <p:extLst>
      <p:ext uri="{BB962C8B-B14F-4D97-AF65-F5344CB8AC3E}">
        <p14:creationId xmlns:p14="http://schemas.microsoft.com/office/powerpoint/2010/main" val="12113532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l"/>
            <a:r>
              <a:rPr lang="zh-CN" altLang="en-US" spc="0" dirty="0">
                <a:sym typeface="+mn-lt"/>
              </a:rPr>
              <a:t>中秋博饼的简介</a:t>
            </a:r>
          </a:p>
        </p:txBody>
      </p:sp>
      <p:pic>
        <p:nvPicPr>
          <p:cNvPr id="9" name="图片 8">
            <a:extLst>
              <a:ext uri="{FF2B5EF4-FFF2-40B4-BE49-F238E27FC236}">
                <a16:creationId xmlns:a16="http://schemas.microsoft.com/office/drawing/2014/main" xmlns="" id="{9D9E8733-BFD6-D8D2-D94C-396E308E63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6252" y="1744578"/>
            <a:ext cx="4213116" cy="4235116"/>
          </a:xfrm>
          <a:prstGeom prst="rect">
            <a:avLst/>
          </a:prstGeom>
        </p:spPr>
      </p:pic>
      <p:sp>
        <p:nvSpPr>
          <p:cNvPr id="10" name="矩形 9">
            <a:extLst>
              <a:ext uri="{FF2B5EF4-FFF2-40B4-BE49-F238E27FC236}">
                <a16:creationId xmlns:a16="http://schemas.microsoft.com/office/drawing/2014/main" xmlns="" id="{56EEF012-57CB-76AD-0B25-B6802B96CCA6}"/>
              </a:ext>
            </a:extLst>
          </p:cNvPr>
          <p:cNvSpPr/>
          <p:nvPr/>
        </p:nvSpPr>
        <p:spPr>
          <a:xfrm>
            <a:off x="1259840" y="1783169"/>
            <a:ext cx="5874886" cy="385298"/>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中秋博饼，流行于福建省厦门市的传统民俗，国家级非物质文化遗产。</a:t>
            </a:r>
          </a:p>
        </p:txBody>
      </p:sp>
      <p:sp>
        <p:nvSpPr>
          <p:cNvPr id="11" name="矩形 10">
            <a:extLst>
              <a:ext uri="{FF2B5EF4-FFF2-40B4-BE49-F238E27FC236}">
                <a16:creationId xmlns:a16="http://schemas.microsoft.com/office/drawing/2014/main" xmlns="" id="{41E24681-C637-6295-0C40-13A225A5EF81}"/>
              </a:ext>
            </a:extLst>
          </p:cNvPr>
          <p:cNvSpPr/>
          <p:nvPr/>
        </p:nvSpPr>
        <p:spPr>
          <a:xfrm>
            <a:off x="1259839" y="2282919"/>
            <a:ext cx="5716413" cy="1031629"/>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每逢中秋佳节，闽南及台湾地区会以家庭或社团为单位，自发举行中秋博饼活动，参加者以六个骰子轮流投掷，博取状元、榜眼、探花、进士、举人、秀才六个等第并按等第获取大小不同的月饼。</a:t>
            </a:r>
          </a:p>
        </p:txBody>
      </p:sp>
      <p:sp>
        <p:nvSpPr>
          <p:cNvPr id="12" name="矩形 11">
            <a:extLst>
              <a:ext uri="{FF2B5EF4-FFF2-40B4-BE49-F238E27FC236}">
                <a16:creationId xmlns:a16="http://schemas.microsoft.com/office/drawing/2014/main" xmlns="" id="{212F356B-D1FC-088A-FD28-362F06F83972}"/>
              </a:ext>
            </a:extLst>
          </p:cNvPr>
          <p:cNvSpPr/>
          <p:nvPr/>
        </p:nvSpPr>
        <p:spPr>
          <a:xfrm>
            <a:off x="1259839" y="3429000"/>
            <a:ext cx="5716413" cy="708464"/>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博饼的游戏规则简单公平，既充满竞争悬念，又富于生活情趣，历来为广大民众所喜爱。</a:t>
            </a:r>
          </a:p>
        </p:txBody>
      </p:sp>
      <p:sp>
        <p:nvSpPr>
          <p:cNvPr id="13" name="矩形 12">
            <a:extLst>
              <a:ext uri="{FF2B5EF4-FFF2-40B4-BE49-F238E27FC236}">
                <a16:creationId xmlns:a16="http://schemas.microsoft.com/office/drawing/2014/main" xmlns="" id="{15112315-2B67-8EC5-36D5-19E717F7F533}"/>
              </a:ext>
            </a:extLst>
          </p:cNvPr>
          <p:cNvSpPr/>
          <p:nvPr/>
        </p:nvSpPr>
        <p:spPr>
          <a:xfrm>
            <a:off x="1259838" y="4251916"/>
            <a:ext cx="5716414" cy="70846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6</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7</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日，福建省厦门市申报的中秋节（中秋博饼）经中华人民共和国国务院批准列入第二批国家级非物质文化遗产名录。</a:t>
            </a:r>
          </a:p>
        </p:txBody>
      </p:sp>
      <p:sp>
        <p:nvSpPr>
          <p:cNvPr id="14" name="矩形 13">
            <a:extLst>
              <a:ext uri="{FF2B5EF4-FFF2-40B4-BE49-F238E27FC236}">
                <a16:creationId xmlns:a16="http://schemas.microsoft.com/office/drawing/2014/main" xmlns="" id="{1B186555-CEF4-E035-92CC-EE1B86B6135E}"/>
              </a:ext>
            </a:extLst>
          </p:cNvPr>
          <p:cNvSpPr/>
          <p:nvPr/>
        </p:nvSpPr>
        <p:spPr>
          <a:xfrm>
            <a:off x="1259838" y="5074832"/>
            <a:ext cx="5716414" cy="70846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2019</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11</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月，</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国家级非物质文化遗产代表性项目保护单位名单</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公布，中秋民俗文化研究会获得中秋博饼项目保护单位资格。</a:t>
            </a:r>
          </a:p>
        </p:txBody>
      </p:sp>
    </p:spTree>
    <p:extLst>
      <p:ext uri="{BB962C8B-B14F-4D97-AF65-F5344CB8AC3E}">
        <p14:creationId xmlns:p14="http://schemas.microsoft.com/office/powerpoint/2010/main" val="23307762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200" cap="none" spc="60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贰</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75000"/>
                      <a:lumOff val="2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博饼的前世今生</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Tree>
    <p:extLst>
      <p:ext uri="{BB962C8B-B14F-4D97-AF65-F5344CB8AC3E}">
        <p14:creationId xmlns:p14="http://schemas.microsoft.com/office/powerpoint/2010/main" val="34656316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中秋博饼的前世</a:t>
            </a:r>
          </a:p>
        </p:txBody>
      </p:sp>
      <p:pic>
        <p:nvPicPr>
          <p:cNvPr id="3" name="图片 2">
            <a:extLst>
              <a:ext uri="{FF2B5EF4-FFF2-40B4-BE49-F238E27FC236}">
                <a16:creationId xmlns:a16="http://schemas.microsoft.com/office/drawing/2014/main" xmlns="" id="{9332FAFE-86FB-18DC-B1C1-474FD146F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0841" y="1453997"/>
            <a:ext cx="6236370" cy="4779545"/>
          </a:xfrm>
          <a:prstGeom prst="rect">
            <a:avLst/>
          </a:prstGeom>
          <a:ln>
            <a:noFill/>
          </a:ln>
          <a:effectLst>
            <a:outerShdw blurRad="292100" dist="139700" dir="2700000" algn="tl" rotWithShape="0">
              <a:srgbClr val="333333">
                <a:alpha val="65000"/>
              </a:srgbClr>
            </a:outerShdw>
          </a:effectLst>
        </p:spPr>
      </p:pic>
      <p:sp>
        <p:nvSpPr>
          <p:cNvPr id="6" name="Rectangle: Rounded Corners 25">
            <a:extLst>
              <a:ext uri="{FF2B5EF4-FFF2-40B4-BE49-F238E27FC236}">
                <a16:creationId xmlns:a16="http://schemas.microsoft.com/office/drawing/2014/main" xmlns="" id="{DBE356DF-24C7-13DB-30B5-67D955D4B390}"/>
              </a:ext>
            </a:extLst>
          </p:cNvPr>
          <p:cNvSpPr/>
          <p:nvPr/>
        </p:nvSpPr>
        <p:spPr>
          <a:xfrm>
            <a:off x="6472989" y="1721864"/>
            <a:ext cx="4343399" cy="370041"/>
          </a:xfrm>
          <a:prstGeom prst="roundRect">
            <a:avLst>
              <a:gd name="adj" fmla="val 15739"/>
            </a:avLst>
          </a:prstGeom>
          <a:solidFill>
            <a:srgbClr val="BF3B39"/>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传说一：郑成功鼓舞士气</a:t>
            </a:r>
          </a:p>
        </p:txBody>
      </p:sp>
      <p:sp>
        <p:nvSpPr>
          <p:cNvPr id="8" name="矩形 7">
            <a:extLst>
              <a:ext uri="{FF2B5EF4-FFF2-40B4-BE49-F238E27FC236}">
                <a16:creationId xmlns:a16="http://schemas.microsoft.com/office/drawing/2014/main" xmlns="" id="{247FAAD8-B6D7-2980-1F55-2CF616F79AC3}"/>
              </a:ext>
            </a:extLst>
          </p:cNvPr>
          <p:cNvSpPr/>
          <p:nvPr/>
        </p:nvSpPr>
        <p:spPr>
          <a:xfrm>
            <a:off x="6164444" y="2119835"/>
            <a:ext cx="4960487" cy="3447867"/>
          </a:xfrm>
          <a:prstGeom prst="rect">
            <a:avLst/>
          </a:prstGeom>
        </p:spPr>
        <p:txBody>
          <a:bodyPr wrap="square">
            <a:spAutoFit/>
          </a:bodyPr>
          <a:lstStyle/>
          <a:p>
            <a:pPr lvl="0" indent="457200">
              <a:lnSpc>
                <a:spcPts val="2400"/>
              </a:lnSpc>
            </a:pPr>
            <a:r>
              <a:rPr lang="en-US" altLang="zh-CN"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1660</a:t>
            </a: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前后，郑成功据厦抗清，其士兵多来自福建、广东等地，中秋前后愈发思亲怀乡。郑成功与兵部衙堂的属员为了宽释士兵愁绪，激励鼓舞士气，利于驱逐荷兰东印度公司殖民者，克取台湾，于是与当年驻扎在今厦门洪本部</a:t>
            </a:r>
            <a:r>
              <a:rPr lang="en-US" altLang="zh-CN"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33</a:t>
            </a: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zh-CN"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44</a:t>
            </a: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号的后部衙堂属员，经过一番推敲，巧妙研究设计出中秋会饼，让全体将士在凉爽的中秋夜晚欢快一博。每会月饼按照各级科举制度的头衔，设有</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“状元”</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个，“对堂（榜眼）”</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个，“三红（探花）”</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个，“四进（进士）”</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8</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个，“二举（举人）”</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16</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个，“一秀（秀才）”</a:t>
            </a:r>
            <a:r>
              <a:rPr lang="en-US" altLang="zh-CN"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32</a:t>
            </a:r>
            <a:r>
              <a:rPr lang="zh-CN" altLang="en-US" sz="13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个</a:t>
            </a: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。全会有大小</a:t>
            </a:r>
            <a:r>
              <a:rPr lang="en-US" altLang="zh-CN"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63</a:t>
            </a: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块饼，含有七九六十三之数，是个吉利数字。因为九九八十一是天子之数，八九七十二是亲王数，而郑成功封过延平郡王，所以用郡王六十三之数。</a:t>
            </a:r>
          </a:p>
        </p:txBody>
      </p:sp>
    </p:spTree>
    <p:extLst>
      <p:ext uri="{BB962C8B-B14F-4D97-AF65-F5344CB8AC3E}">
        <p14:creationId xmlns:p14="http://schemas.microsoft.com/office/powerpoint/2010/main" val="1333510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中秋博饼的前世今生</a:t>
            </a:r>
          </a:p>
        </p:txBody>
      </p:sp>
      <p:pic>
        <p:nvPicPr>
          <p:cNvPr id="3" name="图片 2">
            <a:extLst>
              <a:ext uri="{FF2B5EF4-FFF2-40B4-BE49-F238E27FC236}">
                <a16:creationId xmlns:a16="http://schemas.microsoft.com/office/drawing/2014/main" xmlns="" id="{767D9F72-4E60-0D3B-E0BE-6C108159D0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2479" y="1592179"/>
            <a:ext cx="4207042" cy="4207042"/>
          </a:xfrm>
          <a:prstGeom prst="rect">
            <a:avLst/>
          </a:prstGeom>
        </p:spPr>
      </p:pic>
      <p:sp>
        <p:nvSpPr>
          <p:cNvPr id="4" name="Rectangle: Rounded Corners 25">
            <a:extLst>
              <a:ext uri="{FF2B5EF4-FFF2-40B4-BE49-F238E27FC236}">
                <a16:creationId xmlns:a16="http://schemas.microsoft.com/office/drawing/2014/main" xmlns="" id="{C6C28559-F4A8-8974-6EC4-16098C28F472}"/>
              </a:ext>
            </a:extLst>
          </p:cNvPr>
          <p:cNvSpPr/>
          <p:nvPr/>
        </p:nvSpPr>
        <p:spPr>
          <a:xfrm>
            <a:off x="1046747" y="1955278"/>
            <a:ext cx="3066048" cy="370041"/>
          </a:xfrm>
          <a:prstGeom prst="roundRect">
            <a:avLst>
              <a:gd name="adj" fmla="val 15739"/>
            </a:avLst>
          </a:prstGeom>
          <a:solidFill>
            <a:srgbClr val="BF3B39"/>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lvl="0" algn="ctr">
              <a:defRPr/>
            </a:pPr>
            <a:r>
              <a:rPr lang="zh-CN" altLang="en-US" sz="14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传说二：郑成功冲淡士兵思乡之情</a:t>
            </a:r>
          </a:p>
        </p:txBody>
      </p:sp>
      <p:sp>
        <p:nvSpPr>
          <p:cNvPr id="6" name="矩形 5">
            <a:extLst>
              <a:ext uri="{FF2B5EF4-FFF2-40B4-BE49-F238E27FC236}">
                <a16:creationId xmlns:a16="http://schemas.microsoft.com/office/drawing/2014/main" xmlns="" id="{7493F3BA-F5A8-7BE1-FAF0-BC7CA7C680A6}"/>
              </a:ext>
            </a:extLst>
          </p:cNvPr>
          <p:cNvSpPr/>
          <p:nvPr/>
        </p:nvSpPr>
        <p:spPr>
          <a:xfrm>
            <a:off x="1046747" y="2435575"/>
            <a:ext cx="2945732" cy="2439899"/>
          </a:xfrm>
          <a:prstGeom prst="rect">
            <a:avLst/>
          </a:prstGeom>
        </p:spPr>
        <p:txBody>
          <a:bodyPr wrap="square">
            <a:spAutoFit/>
          </a:bodyPr>
          <a:lstStyle/>
          <a:p>
            <a:pPr lvl="0" indent="457200">
              <a:lnSpc>
                <a:spcPct val="200000"/>
              </a:lnSpc>
            </a:pP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据说郑成功收复台湾后，许许多多从大陆去台湾的官兵，思念家乡，每逢中秋佳节，思乡之情更是不可阻挡。郑成功为了冲淡官兵的乡愁，特请一位部将，设计出一套玩饼的游戏，让全体官兵在凉爽的中秋之夜欢快一博。</a:t>
            </a:r>
          </a:p>
        </p:txBody>
      </p:sp>
      <p:sp>
        <p:nvSpPr>
          <p:cNvPr id="8" name="Rectangle: Rounded Corners 25">
            <a:extLst>
              <a:ext uri="{FF2B5EF4-FFF2-40B4-BE49-F238E27FC236}">
                <a16:creationId xmlns:a16="http://schemas.microsoft.com/office/drawing/2014/main" xmlns="" id="{9139D935-78FB-DC52-EBC8-19636DD26D6E}"/>
              </a:ext>
            </a:extLst>
          </p:cNvPr>
          <p:cNvSpPr/>
          <p:nvPr/>
        </p:nvSpPr>
        <p:spPr>
          <a:xfrm>
            <a:off x="8199521" y="1955278"/>
            <a:ext cx="3066048" cy="370041"/>
          </a:xfrm>
          <a:prstGeom prst="roundRect">
            <a:avLst>
              <a:gd name="adj" fmla="val 15739"/>
            </a:avLst>
          </a:prstGeom>
          <a:solidFill>
            <a:srgbClr val="BF3B39"/>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lvl="0" algn="ctr">
              <a:defRPr/>
            </a:pPr>
            <a:r>
              <a:rPr lang="zh-CN" altLang="en-US" sz="1400"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Light" panose="020B0300000000000000" pitchFamily="34" charset="-122"/>
              </a:rPr>
              <a:t>中秋博饼的今生</a:t>
            </a:r>
          </a:p>
        </p:txBody>
      </p:sp>
      <p:sp>
        <p:nvSpPr>
          <p:cNvPr id="9" name="矩形 8">
            <a:extLst>
              <a:ext uri="{FF2B5EF4-FFF2-40B4-BE49-F238E27FC236}">
                <a16:creationId xmlns:a16="http://schemas.microsoft.com/office/drawing/2014/main" xmlns="" id="{F755D796-D950-727F-8924-F470D68A37C4}"/>
              </a:ext>
            </a:extLst>
          </p:cNvPr>
          <p:cNvSpPr/>
          <p:nvPr/>
        </p:nvSpPr>
        <p:spPr>
          <a:xfrm>
            <a:off x="8247649" y="2435575"/>
            <a:ext cx="2945732" cy="2764988"/>
          </a:xfrm>
          <a:prstGeom prst="rect">
            <a:avLst/>
          </a:prstGeom>
        </p:spPr>
        <p:txBody>
          <a:bodyPr wrap="square">
            <a:spAutoFit/>
          </a:bodyPr>
          <a:lstStyle/>
          <a:p>
            <a:pPr lvl="0" indent="457200">
              <a:lnSpc>
                <a:spcPct val="150000"/>
              </a:lnSpc>
            </a:pP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在古代，“博”是一种棋戏，后泛指赌博运动。当然，沿袭至今，博饼不再有赌博的意味，而是成为闽南人中秋聚会的保留节目。</a:t>
            </a:r>
          </a:p>
          <a:p>
            <a:pPr lvl="0" indent="457200">
              <a:lnSpc>
                <a:spcPct val="150000"/>
              </a:lnSpc>
            </a:pPr>
            <a:r>
              <a:rPr lang="zh-CN" altLang="en-US" sz="13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当骰子在大瓷碗里落下，发出叮叮当当的清脆响声，当欢声笑语从人们的心底飘出，各个眼底洋溢着快乐的微笑时，那种其乐融融的感觉总是特别温馨。</a:t>
            </a:r>
          </a:p>
        </p:txBody>
      </p:sp>
      <p:sp>
        <p:nvSpPr>
          <p:cNvPr id="10" name="TextBox 5">
            <a:extLst>
              <a:ext uri="{FF2B5EF4-FFF2-40B4-BE49-F238E27FC236}">
                <a16:creationId xmlns:a16="http://schemas.microsoft.com/office/drawing/2014/main" xmlns="" id="{F8985A43-A4E4-FEF5-4A64-DBE8C6D74211}"/>
              </a:ext>
            </a:extLst>
          </p:cNvPr>
          <p:cNvSpPr txBox="1"/>
          <p:nvPr/>
        </p:nvSpPr>
        <p:spPr>
          <a:xfrm>
            <a:off x="1139612" y="6418406"/>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节日</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41050338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2FC66F5-7611-15A6-2548-92A0896A56F9}"/>
              </a:ext>
            </a:extLst>
          </p:cNvPr>
          <p:cNvGrpSpPr/>
          <p:nvPr/>
        </p:nvGrpSpPr>
        <p:grpSpPr>
          <a:xfrm>
            <a:off x="6589295" y="1847515"/>
            <a:ext cx="4836160" cy="1596390"/>
            <a:chOff x="594" y="2415"/>
            <a:chExt cx="7616" cy="2514"/>
          </a:xfrm>
        </p:grpSpPr>
        <p:grpSp>
          <p:nvGrpSpPr>
            <p:cNvPr id="3" name="组合 2">
              <a:extLst>
                <a:ext uri="{FF2B5EF4-FFF2-40B4-BE49-F238E27FC236}">
                  <a16:creationId xmlns:a16="http://schemas.microsoft.com/office/drawing/2014/main" xmlns="" id="{8CA0E851-10CE-61EF-ECD2-BE28DF3F5BCA}"/>
                </a:ext>
              </a:extLst>
            </p:cNvPr>
            <p:cNvGrpSpPr/>
            <p:nvPr/>
          </p:nvGrpSpPr>
          <p:grpSpPr>
            <a:xfrm>
              <a:off x="3763" y="2415"/>
              <a:ext cx="1354" cy="1053"/>
              <a:chOff x="4143" y="2293"/>
              <a:chExt cx="1354" cy="1053"/>
            </a:xfrm>
          </p:grpSpPr>
          <p:sp>
            <p:nvSpPr>
              <p:cNvPr id="5" name="椭圆 4">
                <a:extLst>
                  <a:ext uri="{FF2B5EF4-FFF2-40B4-BE49-F238E27FC236}">
                    <a16:creationId xmlns:a16="http://schemas.microsoft.com/office/drawing/2014/main" xmlns="" id="{C0B351F1-1C07-F535-F984-71C6509AF3FC}"/>
                  </a:ext>
                </a:extLst>
              </p:cNvPr>
              <p:cNvSpPr/>
              <p:nvPr/>
            </p:nvSpPr>
            <p:spPr>
              <a:xfrm>
                <a:off x="4237" y="2293"/>
                <a:ext cx="1053" cy="1053"/>
              </a:xfrm>
              <a:prstGeom prst="ellipse">
                <a:avLst/>
              </a:prstGeom>
              <a:noFill/>
              <a:ln w="28575">
                <a:solidFill>
                  <a:srgbClr val="BF3B3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a:extLst>
                  <a:ext uri="{FF2B5EF4-FFF2-40B4-BE49-F238E27FC236}">
                    <a16:creationId xmlns:a16="http://schemas.microsoft.com/office/drawing/2014/main" xmlns="" id="{2A240F9B-258D-5A9C-F664-AD7B5DED29B6}"/>
                  </a:ext>
                </a:extLst>
              </p:cNvPr>
              <p:cNvSpPr/>
              <p:nvPr/>
            </p:nvSpPr>
            <p:spPr>
              <a:xfrm>
                <a:off x="4143" y="2400"/>
                <a:ext cx="1354" cy="872"/>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0" i="0" u="none" strike="noStrike" kern="1200" cap="none" spc="60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叁</a:t>
                </a:r>
              </a:p>
            </p:txBody>
          </p:sp>
        </p:grpSp>
        <p:sp>
          <p:nvSpPr>
            <p:cNvPr id="4" name="文本框 3">
              <a:extLst>
                <a:ext uri="{FF2B5EF4-FFF2-40B4-BE49-F238E27FC236}">
                  <a16:creationId xmlns:a16="http://schemas.microsoft.com/office/drawing/2014/main" xmlns="" id="{AF633601-49B5-F722-B957-214FCA153C7C}"/>
                </a:ext>
              </a:extLst>
            </p:cNvPr>
            <p:cNvSpPr txBox="1"/>
            <p:nvPr/>
          </p:nvSpPr>
          <p:spPr>
            <a:xfrm>
              <a:off x="594" y="3620"/>
              <a:ext cx="7616" cy="1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black">
                      <a:lumMod val="75000"/>
                      <a:lumOff val="2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博饼的文化渊源</a:t>
              </a:r>
            </a:p>
          </p:txBody>
        </p:sp>
      </p:grpSp>
      <p:pic>
        <p:nvPicPr>
          <p:cNvPr id="8" name="图片 7">
            <a:extLst>
              <a:ext uri="{FF2B5EF4-FFF2-40B4-BE49-F238E27FC236}">
                <a16:creationId xmlns:a16="http://schemas.microsoft.com/office/drawing/2014/main" xmlns="" id="{D27A4360-2672-C46E-9B86-EB4F1BA30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6899" y="3460274"/>
            <a:ext cx="3300953" cy="554724"/>
          </a:xfrm>
          <a:prstGeom prst="rect">
            <a:avLst/>
          </a:prstGeom>
        </p:spPr>
      </p:pic>
      <p:sp>
        <p:nvSpPr>
          <p:cNvPr id="9" name="文本框 8">
            <a:extLst>
              <a:ext uri="{FF2B5EF4-FFF2-40B4-BE49-F238E27FC236}">
                <a16:creationId xmlns:a16="http://schemas.microsoft.com/office/drawing/2014/main" xmlns="" id="{AC8B6554-EF13-19B3-8B19-89D4B152F06E}"/>
              </a:ext>
            </a:extLst>
          </p:cNvPr>
          <p:cNvSpPr txBox="1"/>
          <p:nvPr/>
        </p:nvSpPr>
        <p:spPr>
          <a:xfrm>
            <a:off x="7213275" y="4067463"/>
            <a:ext cx="3588200" cy="487506"/>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中秋博饼习俗源于福建厦门，盛行于漳州的龙海、泉州的安海和金门县等地，清代康乾时期的</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台湾府志</a:t>
            </a:r>
            <a:r>
              <a:rPr kumimoji="0" lang="en-US" altLang="zh-CN"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kumimoji="0" lang="zh-CN" altLang="en-US" sz="900" b="0" i="0" u="none" strike="noStrike" kern="1200" cap="none" spc="0" normalizeH="0" baseline="0" noProof="0" dirty="0">
                <a:ln>
                  <a:noFill/>
                </a:ln>
                <a:solidFill>
                  <a:prstClr val="black">
                    <a:lumMod val="65000"/>
                    <a:lumOff val="35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曾有过相关记载。</a:t>
            </a:r>
          </a:p>
        </p:txBody>
      </p:sp>
    </p:spTree>
    <p:extLst>
      <p:ext uri="{BB962C8B-B14F-4D97-AF65-F5344CB8AC3E}">
        <p14:creationId xmlns:p14="http://schemas.microsoft.com/office/powerpoint/2010/main" val="22746869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608861E9-BB0B-AEED-F037-CDE209CBC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8809" y="354933"/>
            <a:ext cx="1022461" cy="715878"/>
          </a:xfrm>
          <a:prstGeom prst="rect">
            <a:avLst/>
          </a:prstGeom>
        </p:spPr>
      </p:pic>
      <p:sp>
        <p:nvSpPr>
          <p:cNvPr id="7" name="文本框 6">
            <a:extLst>
              <a:ext uri="{FF2B5EF4-FFF2-40B4-BE49-F238E27FC236}">
                <a16:creationId xmlns:a16="http://schemas.microsoft.com/office/drawing/2014/main" xmlns="" id="{2B590BF0-1033-251E-5ED5-77BCFF3E5DB0}"/>
              </a:ext>
            </a:extLst>
          </p:cNvPr>
          <p:cNvSpPr txBox="1"/>
          <p:nvPr/>
        </p:nvSpPr>
        <p:spPr>
          <a:xfrm>
            <a:off x="1259840" y="528206"/>
            <a:ext cx="4836160" cy="369332"/>
          </a:xfrm>
          <a:prstGeom prst="rect">
            <a:avLst/>
          </a:prstGeom>
        </p:spPr>
        <p:txBody>
          <a:bodyPr wrap="square" lIns="0" tIns="0" rIns="0" bIns="0">
            <a:spAutoFit/>
          </a:bodyPr>
          <a:lstStyle>
            <a:defPPr>
              <a:defRPr lang="zh-CN"/>
            </a:defPPr>
            <a:lvl1pPr marR="0" lvl="0" indent="0" algn="r" fontAlgn="base">
              <a:lnSpc>
                <a:spcPct val="100000"/>
              </a:lnSpc>
              <a:spcBef>
                <a:spcPct val="0"/>
              </a:spcBef>
              <a:spcAft>
                <a:spcPct val="0"/>
              </a:spcAft>
              <a:buClrTx/>
              <a:buSzTx/>
              <a:buFontTx/>
              <a:buNone/>
              <a:defRPr sz="2400" spc="60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BF3B39"/>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博饼的文化渊源</a:t>
            </a:r>
          </a:p>
        </p:txBody>
      </p:sp>
      <p:pic>
        <p:nvPicPr>
          <p:cNvPr id="3" name="图片 2">
            <a:extLst>
              <a:ext uri="{FF2B5EF4-FFF2-40B4-BE49-F238E27FC236}">
                <a16:creationId xmlns:a16="http://schemas.microsoft.com/office/drawing/2014/main" xmlns="" id="{1D33FDE3-D049-C4C4-EB53-9F27BD709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4942" y="1627269"/>
            <a:ext cx="5674895" cy="4256172"/>
          </a:xfrm>
          <a:prstGeom prst="rect">
            <a:avLst/>
          </a:prstGeom>
          <a:ln>
            <a:noFill/>
          </a:ln>
          <a:effectLst>
            <a:outerShdw blurRad="292100" dist="139700" dir="2700000" algn="tl" rotWithShape="0">
              <a:srgbClr val="333333">
                <a:alpha val="65000"/>
              </a:srgbClr>
            </a:outerShdw>
          </a:effectLst>
        </p:spPr>
      </p:pic>
      <p:sp>
        <p:nvSpPr>
          <p:cNvPr id="4" name="矩形 3">
            <a:extLst>
              <a:ext uri="{FF2B5EF4-FFF2-40B4-BE49-F238E27FC236}">
                <a16:creationId xmlns:a16="http://schemas.microsoft.com/office/drawing/2014/main" xmlns="" id="{CCF26B4A-1C98-FBE0-57E0-E728F2BBC00B}"/>
              </a:ext>
            </a:extLst>
          </p:cNvPr>
          <p:cNvSpPr/>
          <p:nvPr/>
        </p:nvSpPr>
        <p:spPr>
          <a:xfrm>
            <a:off x="1259840" y="1783169"/>
            <a:ext cx="5874886" cy="1031629"/>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中秋博饼文化在闽南一带十分盛行。在以前，中秋博饼，一般都是传统的博饼玩法，比如，奖品一般都是用会饼。博饼纯粹就是为了图个开心。而且在时间上本地居民农历八月初一之前，是不玩的。</a:t>
            </a:r>
          </a:p>
        </p:txBody>
      </p:sp>
      <p:sp>
        <p:nvSpPr>
          <p:cNvPr id="6" name="矩形 5">
            <a:extLst>
              <a:ext uri="{FF2B5EF4-FFF2-40B4-BE49-F238E27FC236}">
                <a16:creationId xmlns:a16="http://schemas.microsoft.com/office/drawing/2014/main" xmlns="" id="{C91D9DEC-9F1C-FF5C-4226-A76F9E40A908}"/>
              </a:ext>
            </a:extLst>
          </p:cNvPr>
          <p:cNvSpPr/>
          <p:nvPr/>
        </p:nvSpPr>
        <p:spPr>
          <a:xfrm>
            <a:off x="1259840" y="2903290"/>
            <a:ext cx="5874886" cy="385298"/>
          </a:xfrm>
          <a:prstGeom prst="rect">
            <a:avLst/>
          </a:prstGeom>
        </p:spPr>
        <p:txBody>
          <a:bodyPr wrap="square">
            <a:spAutoFit/>
          </a:bodyPr>
          <a:lstStyle/>
          <a:p>
            <a:pPr lvl="0">
              <a:lnSpc>
                <a:spcPct val="150000"/>
              </a:lnSpc>
            </a:pPr>
            <a:r>
              <a:rPr lang="zh-CN" altLang="en-US" sz="1400" kern="100" dirty="0">
                <a:solidFill>
                  <a:srgbClr val="BF3B39"/>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博饼的时间正常是在农历的八月初一到农历的八月十五，就是中秋节。</a:t>
            </a:r>
          </a:p>
        </p:txBody>
      </p:sp>
      <p:grpSp>
        <p:nvGrpSpPr>
          <p:cNvPr id="15" name="组合 14">
            <a:extLst>
              <a:ext uri="{FF2B5EF4-FFF2-40B4-BE49-F238E27FC236}">
                <a16:creationId xmlns:a16="http://schemas.microsoft.com/office/drawing/2014/main" xmlns="" id="{3569BCB5-A326-952F-2A63-C35A89EFD0A1}"/>
              </a:ext>
            </a:extLst>
          </p:cNvPr>
          <p:cNvGrpSpPr/>
          <p:nvPr/>
        </p:nvGrpSpPr>
        <p:grpSpPr>
          <a:xfrm>
            <a:off x="1259840" y="3428999"/>
            <a:ext cx="5187077" cy="1698058"/>
            <a:chOff x="1259840" y="3428999"/>
            <a:chExt cx="5187077" cy="1698058"/>
          </a:xfrm>
        </p:grpSpPr>
        <p:sp>
          <p:nvSpPr>
            <p:cNvPr id="8" name="矩形 7">
              <a:extLst>
                <a:ext uri="{FF2B5EF4-FFF2-40B4-BE49-F238E27FC236}">
                  <a16:creationId xmlns:a16="http://schemas.microsoft.com/office/drawing/2014/main" xmlns="" id="{650017A1-9A3D-A051-684C-8E330CF58B6D}"/>
                </a:ext>
              </a:extLst>
            </p:cNvPr>
            <p:cNvSpPr/>
            <p:nvPr/>
          </p:nvSpPr>
          <p:spPr>
            <a:xfrm>
              <a:off x="1259840" y="3584377"/>
              <a:ext cx="1519455" cy="1372633"/>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博饼开始时是文人雅士的游戏，后来工商界行会、店铺也流行起来。</a:t>
              </a:r>
            </a:p>
          </p:txBody>
        </p:sp>
        <p:cxnSp>
          <p:nvCxnSpPr>
            <p:cNvPr id="10" name="直接连接符 9">
              <a:extLst>
                <a:ext uri="{FF2B5EF4-FFF2-40B4-BE49-F238E27FC236}">
                  <a16:creationId xmlns:a16="http://schemas.microsoft.com/office/drawing/2014/main" xmlns="" id="{84A348B5-636C-0365-1972-3A3D0BB8F29A}"/>
                </a:ext>
              </a:extLst>
            </p:cNvPr>
            <p:cNvCxnSpPr>
              <a:cxnSpLocks/>
            </p:cNvCxnSpPr>
            <p:nvPr/>
          </p:nvCxnSpPr>
          <p:spPr>
            <a:xfrm>
              <a:off x="2899610" y="3428999"/>
              <a:ext cx="0" cy="15680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129DDE59-46B3-E18A-0634-8AE4820B623A}"/>
                </a:ext>
              </a:extLst>
            </p:cNvPr>
            <p:cNvSpPr/>
            <p:nvPr/>
          </p:nvSpPr>
          <p:spPr>
            <a:xfrm>
              <a:off x="3019926" y="3449097"/>
              <a:ext cx="1872382" cy="1677960"/>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中秋饼敬财神土地，然后“卜信杯”博饼，最大的中秋饼叫“龟头” 还是“博”第一的意思。</a:t>
              </a:r>
            </a:p>
          </p:txBody>
        </p:sp>
        <p:cxnSp>
          <p:nvCxnSpPr>
            <p:cNvPr id="13" name="直接连接符 12">
              <a:extLst>
                <a:ext uri="{FF2B5EF4-FFF2-40B4-BE49-F238E27FC236}">
                  <a16:creationId xmlns:a16="http://schemas.microsoft.com/office/drawing/2014/main" xmlns="" id="{1AA4360C-69E6-8D14-9CD3-9DFEB73320E3}"/>
                </a:ext>
              </a:extLst>
            </p:cNvPr>
            <p:cNvCxnSpPr>
              <a:cxnSpLocks/>
            </p:cNvCxnSpPr>
            <p:nvPr/>
          </p:nvCxnSpPr>
          <p:spPr>
            <a:xfrm>
              <a:off x="4900329" y="3428999"/>
              <a:ext cx="0" cy="15680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D2D96DCF-4404-40DD-9714-AD02A2F24A0C}"/>
                </a:ext>
              </a:extLst>
            </p:cNvPr>
            <p:cNvSpPr/>
            <p:nvPr/>
          </p:nvSpPr>
          <p:spPr>
            <a:xfrm>
              <a:off x="5012622" y="3431713"/>
              <a:ext cx="1434295" cy="1031629"/>
            </a:xfrm>
            <a:prstGeom prst="rect">
              <a:avLst/>
            </a:prstGeom>
          </p:spPr>
          <p:txBody>
            <a:bodyPr wrap="square">
              <a:spAutoFit/>
            </a:bodyPr>
            <a:lstStyle/>
            <a:p>
              <a:pPr lvl="0">
                <a:lnSpc>
                  <a:spcPct val="150000"/>
                </a:lnSpc>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直到</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世纪四十年代末五十年代初还有这种活动。</a:t>
              </a:r>
            </a:p>
          </p:txBody>
        </p:sp>
      </p:grpSp>
    </p:spTree>
    <p:extLst>
      <p:ext uri="{BB962C8B-B14F-4D97-AF65-F5344CB8AC3E}">
        <p14:creationId xmlns:p14="http://schemas.microsoft.com/office/powerpoint/2010/main" val="36572757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a14="http://schemas.microsoft.com/office/drawing/2010/main" xmlns:a16="http://schemas.microsoft.com/office/drawing/2014/main"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TotalTime>
  <Words>2130</Words>
  <Application>Microsoft Office PowerPoint</Application>
  <PresentationFormat>宽屏</PresentationFormat>
  <Paragraphs>98</Paragraphs>
  <Slides>20</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20</vt:i4>
      </vt:variant>
    </vt:vector>
  </HeadingPairs>
  <TitlesOfParts>
    <vt:vector size="34" baseType="lpstr">
      <vt:lpstr>Meiryo</vt:lpstr>
      <vt:lpstr>阿里巴巴普惠体 R</vt:lpstr>
      <vt:lpstr>等线</vt:lpstr>
      <vt:lpstr>等线 Light</vt:lpstr>
      <vt:lpstr>思源黑体 CN Light</vt:lpstr>
      <vt:lpstr>思源黑体 CN Medium</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12</cp:revision>
  <dcterms:created xsi:type="dcterms:W3CDTF">2022-08-01T01:57:39Z</dcterms:created>
  <dcterms:modified xsi:type="dcterms:W3CDTF">2023-05-22T01:26:22Z</dcterms:modified>
</cp:coreProperties>
</file>