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86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0" r:id="rId12"/>
    <p:sldId id="265" r:id="rId13"/>
    <p:sldId id="266" r:id="rId14"/>
    <p:sldId id="267" r:id="rId15"/>
    <p:sldId id="282" r:id="rId16"/>
    <p:sldId id="268" r:id="rId17"/>
    <p:sldId id="270" r:id="rId18"/>
    <p:sldId id="271" r:id="rId19"/>
    <p:sldId id="283" r:id="rId20"/>
    <p:sldId id="273" r:id="rId21"/>
    <p:sldId id="274" r:id="rId22"/>
    <p:sldId id="275" r:id="rId23"/>
    <p:sldId id="284" r:id="rId24"/>
    <p:sldId id="28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506E"/>
    <a:srgbClr val="1A6388"/>
    <a:srgbClr val="68A383"/>
    <a:srgbClr val="F5E716"/>
    <a:srgbClr val="195270"/>
    <a:srgbClr val="002B41"/>
    <a:srgbClr val="FFB76E"/>
    <a:srgbClr val="003E5F"/>
    <a:srgbClr val="FF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7623-14B1-4003-A8F1-BAB70CBDAA2B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0440-AEBF-4646-9A62-FEC162759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44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7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52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2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6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6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7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4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51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2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06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276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8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10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17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3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48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1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16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9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26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1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31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4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42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50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0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81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96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1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6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34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6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9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6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0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45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0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5584B85-FB2C-4BD1-973A-56B2C59B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C874148-C51D-4439-8D82-E708E17B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BADD67A-DD8E-4E62-9C1B-DAA1F1C7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6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E3C5752-58A5-41C1-8453-4128E30AB7E3}"/>
              </a:ext>
            </a:extLst>
          </p:cNvPr>
          <p:cNvSpPr txBox="1"/>
          <p:nvPr userDrawn="1"/>
        </p:nvSpPr>
        <p:spPr>
          <a:xfrm>
            <a:off x="621637" y="87570"/>
            <a:ext cx="201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5506E"/>
                </a:solidFill>
                <a:latin typeface="微软雅黑" pitchFamily="34" charset="-122"/>
                <a:ea typeface="微软雅黑" pitchFamily="34" charset="-122"/>
              </a:rPr>
              <a:t>节日起源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D474B63-AC25-47CC-95C7-7761ADCEE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13" y="87570"/>
            <a:ext cx="68862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78E67CA-548C-45D2-8AB7-7ACC7D621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774" y="72552"/>
            <a:ext cx="727526" cy="5137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C7AC632-AF8C-499E-A6E8-4A474558D2AA}"/>
              </a:ext>
            </a:extLst>
          </p:cNvPr>
          <p:cNvSpPr txBox="1"/>
          <p:nvPr userDrawn="1"/>
        </p:nvSpPr>
        <p:spPr>
          <a:xfrm>
            <a:off x="723236" y="87570"/>
            <a:ext cx="47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气候特征</a:t>
            </a:r>
          </a:p>
        </p:txBody>
      </p:sp>
    </p:spTree>
    <p:extLst>
      <p:ext uri="{BB962C8B-B14F-4D97-AF65-F5344CB8AC3E}">
        <p14:creationId xmlns:p14="http://schemas.microsoft.com/office/powerpoint/2010/main" val="9178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2A3671-514A-4A78-9F74-A1ABCE9BD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774" y="72552"/>
            <a:ext cx="727526" cy="51377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97EE2B2-4790-4F7D-81BE-B06B835B70B4}"/>
              </a:ext>
            </a:extLst>
          </p:cNvPr>
          <p:cNvSpPr txBox="1"/>
          <p:nvPr userDrawn="1"/>
        </p:nvSpPr>
        <p:spPr>
          <a:xfrm>
            <a:off x="723236" y="87570"/>
            <a:ext cx="47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民俗活动</a:t>
            </a:r>
          </a:p>
        </p:txBody>
      </p:sp>
    </p:spTree>
    <p:extLst>
      <p:ext uri="{BB962C8B-B14F-4D97-AF65-F5344CB8AC3E}">
        <p14:creationId xmlns:p14="http://schemas.microsoft.com/office/powerpoint/2010/main" val="6530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12CE2A3-1FEC-4C8C-9488-F16D279BF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8A40796-1BC8-4014-A6B1-91B26C071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774" y="72552"/>
            <a:ext cx="727526" cy="51377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617C478-3A69-4CF4-ABB4-A566AF8B3F20}"/>
              </a:ext>
            </a:extLst>
          </p:cNvPr>
          <p:cNvSpPr txBox="1"/>
          <p:nvPr userDrawn="1"/>
        </p:nvSpPr>
        <p:spPr>
          <a:xfrm>
            <a:off x="723236" y="87570"/>
            <a:ext cx="47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文学记载</a:t>
            </a:r>
          </a:p>
        </p:txBody>
      </p:sp>
    </p:spTree>
    <p:extLst>
      <p:ext uri="{BB962C8B-B14F-4D97-AF65-F5344CB8AC3E}">
        <p14:creationId xmlns:p14="http://schemas.microsoft.com/office/powerpoint/2010/main" val="36926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5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9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70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45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46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2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0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04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1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49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69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2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7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5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67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C9C2D-CEFA-43E2-8778-27DADD1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657A07-D6C5-46A8-B14A-936BA2A1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D4BED6-B480-437B-B9D1-4B087A21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6884414-3700-4503-AF40-18CFCC18C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D36804B-98B2-4614-9FA9-01E31A7D6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4491D87-5053-4981-919E-40B4C8C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2A3F7A4-C98D-493B-BDD0-557D68CFF555}" type="datetimeFigureOut">
              <a:rPr lang="zh-CN" altLang="en-US" smtClean="0"/>
              <a:pPr/>
              <a:t>2023/5/21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E4D592-1466-4E3F-83A2-EC3BDBE1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3B0557B-F333-4E97-880F-A395B1D6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111A514-61CA-4CD1-B958-EF38563E18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9FF91F1-1720-47BA-A9B5-E9E0E047DF67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54" r:id="rId28"/>
    <p:sldLayoutId id="2147483655" r:id="rId29"/>
    <p:sldLayoutId id="2147483656" r:id="rId30"/>
    <p:sldLayoutId id="2147483657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3E43FDF-D6BC-420B-97BD-E501253F1473}"/>
              </a:ext>
            </a:extLst>
          </p:cNvPr>
          <p:cNvSpPr txBox="1"/>
          <p:nvPr/>
        </p:nvSpPr>
        <p:spPr>
          <a:xfrm>
            <a:off x="3007693" y="3602082"/>
            <a:ext cx="617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小满是夏季第二个节气，二十四节气之一，其含义是夏熟作物的籽粒开始饱满，但是还未成熟，只是小满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48DE9830-B653-4502-9547-30CBB14D8BBB}"/>
              </a:ext>
            </a:extLst>
          </p:cNvPr>
          <p:cNvGrpSpPr/>
          <p:nvPr/>
        </p:nvGrpSpPr>
        <p:grpSpPr>
          <a:xfrm>
            <a:off x="4166886" y="4630228"/>
            <a:ext cx="3842795" cy="476071"/>
            <a:chOff x="4266658" y="4634181"/>
            <a:chExt cx="4067088" cy="476071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90DDA699-B7E4-4BDD-BFCF-5634BF6AB659}"/>
                </a:ext>
              </a:extLst>
            </p:cNvPr>
            <p:cNvSpPr/>
            <p:nvPr/>
          </p:nvSpPr>
          <p:spPr>
            <a:xfrm>
              <a:off x="4464645" y="4728649"/>
              <a:ext cx="1378009" cy="284506"/>
            </a:xfrm>
            <a:prstGeom prst="roundRect">
              <a:avLst>
                <a:gd name="adj" fmla="val 37709"/>
              </a:avLst>
            </a:prstGeom>
            <a:noFill/>
            <a:ln>
              <a:solidFill>
                <a:srgbClr val="1A6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xmlns="" id="{2B0A6E5D-87BA-4BF0-977E-4ABF75F8207B}"/>
                </a:ext>
              </a:extLst>
            </p:cNvPr>
            <p:cNvSpPr/>
            <p:nvPr/>
          </p:nvSpPr>
          <p:spPr>
            <a:xfrm>
              <a:off x="6542608" y="4728649"/>
              <a:ext cx="1378009" cy="284506"/>
            </a:xfrm>
            <a:prstGeom prst="roundRect">
              <a:avLst>
                <a:gd name="adj" fmla="val 36090"/>
              </a:avLst>
            </a:prstGeom>
            <a:solidFill>
              <a:srgbClr val="1A6388"/>
            </a:solidFill>
            <a:ln>
              <a:solidFill>
                <a:srgbClr val="1A6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2608140A-042F-4113-A85D-440F7F078B5F}"/>
                </a:ext>
              </a:extLst>
            </p:cNvPr>
            <p:cNvSpPr txBox="1"/>
            <p:nvPr/>
          </p:nvSpPr>
          <p:spPr>
            <a:xfrm>
              <a:off x="4266658" y="4634181"/>
              <a:ext cx="4067088" cy="476071"/>
            </a:xfrm>
            <a:prstGeom prst="flowChartTerminator">
              <a:avLst/>
            </a:prstGeom>
            <a:solidFill>
              <a:srgbClr val="1A638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老师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PPT     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日期：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AE77F55-981E-4720-AA50-B24834E33F1C}"/>
              </a:ext>
            </a:extLst>
          </p:cNvPr>
          <p:cNvGrpSpPr/>
          <p:nvPr/>
        </p:nvGrpSpPr>
        <p:grpSpPr>
          <a:xfrm>
            <a:off x="3731127" y="1409409"/>
            <a:ext cx="4729748" cy="2215991"/>
            <a:chOff x="3953825" y="3318731"/>
            <a:chExt cx="4729748" cy="22159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6218FC0-EFC4-4577-832F-55D7928AC115}"/>
                </a:ext>
              </a:extLst>
            </p:cNvPr>
            <p:cNvSpPr txBox="1"/>
            <p:nvPr/>
          </p:nvSpPr>
          <p:spPr>
            <a:xfrm>
              <a:off x="3953825" y="3318731"/>
              <a:ext cx="472974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solidFill>
                    <a:srgbClr val="15506E"/>
                  </a:solidFill>
                  <a:latin typeface="包图简圆体Light" panose="02000500000000000000" pitchFamily="2" charset="-122"/>
                  <a:ea typeface="包图简圆体Light" panose="02000500000000000000" pitchFamily="2" charset="-122"/>
                </a:rPr>
                <a:t>小 满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7495ACBE-7F4E-45B1-A8CE-2CCDD1D03BD8}"/>
                </a:ext>
              </a:extLst>
            </p:cNvPr>
            <p:cNvSpPr txBox="1"/>
            <p:nvPr/>
          </p:nvSpPr>
          <p:spPr>
            <a:xfrm>
              <a:off x="5765431" y="3752209"/>
              <a:ext cx="553998" cy="16540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3E5F"/>
                  </a:solidFill>
                  <a:latin typeface="微软雅黑" pitchFamily="34" charset="-122"/>
                  <a:ea typeface="微软雅黑" pitchFamily="34" charset="-122"/>
                </a:rPr>
                <a:t>XIAOMAN</a:t>
              </a:r>
              <a:endParaRPr lang="zh-CN" altLang="en-US" sz="2400" dirty="0">
                <a:solidFill>
                  <a:srgbClr val="003E5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0F2F302-87F8-4E97-9906-0DE9D9A0602B}"/>
              </a:ext>
            </a:extLst>
          </p:cNvPr>
          <p:cNvSpPr txBox="1"/>
          <p:nvPr/>
        </p:nvSpPr>
        <p:spPr>
          <a:xfrm>
            <a:off x="8240955" y="2531553"/>
            <a:ext cx="439839" cy="830997"/>
          </a:xfrm>
          <a:prstGeom prst="rect">
            <a:avLst/>
          </a:prstGeom>
          <a:solidFill>
            <a:srgbClr val="1A6388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</a:rPr>
              <a:t>小满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FAA3391-9F8B-4D8E-B818-48872E9CC6DB}"/>
              </a:ext>
            </a:extLst>
          </p:cNvPr>
          <p:cNvGrpSpPr/>
          <p:nvPr/>
        </p:nvGrpSpPr>
        <p:grpSpPr>
          <a:xfrm>
            <a:off x="553635" y="581490"/>
            <a:ext cx="1033269" cy="4760415"/>
            <a:chOff x="2129497" y="130911"/>
            <a:chExt cx="1033269" cy="476041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452E3B8-D0D0-47D9-82C8-D525662C3709}"/>
                </a:ext>
              </a:extLst>
            </p:cNvPr>
            <p:cNvSpPr txBox="1"/>
            <p:nvPr/>
          </p:nvSpPr>
          <p:spPr>
            <a:xfrm>
              <a:off x="2762656" y="586362"/>
              <a:ext cx="400110" cy="13473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小 满 节 气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4342D41D-5B9B-4BD8-8FCB-73EA0ABE236B}"/>
                </a:ext>
              </a:extLst>
            </p:cNvPr>
            <p:cNvSpPr txBox="1"/>
            <p:nvPr/>
          </p:nvSpPr>
          <p:spPr>
            <a:xfrm>
              <a:off x="2129497" y="586362"/>
              <a:ext cx="400110" cy="43049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中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国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传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统   二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十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四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节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气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1E50522-16D4-4A38-B6F2-150432DBE960}"/>
                </a:ext>
              </a:extLst>
            </p:cNvPr>
            <p:cNvSpPr txBox="1"/>
            <p:nvPr/>
          </p:nvSpPr>
          <p:spPr>
            <a:xfrm>
              <a:off x="2478166" y="586362"/>
              <a:ext cx="400110" cy="24599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1A6388"/>
                  </a:solidFill>
                </a:rPr>
                <a:t>Beginning of SPRING</a:t>
              </a:r>
              <a:endParaRPr lang="zh-CN" altLang="en-US" sz="1400" dirty="0">
                <a:solidFill>
                  <a:srgbClr val="1A6388"/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996D5C6D-A851-4432-9462-5294CD6FBDC7}"/>
                </a:ext>
              </a:extLst>
            </p:cNvPr>
            <p:cNvCxnSpPr>
              <a:cxnSpLocks/>
            </p:cNvCxnSpPr>
            <p:nvPr/>
          </p:nvCxnSpPr>
          <p:spPr>
            <a:xfrm>
              <a:off x="2510264" y="651375"/>
              <a:ext cx="0" cy="1941868"/>
            </a:xfrm>
            <a:prstGeom prst="line">
              <a:avLst/>
            </a:prstGeom>
            <a:ln>
              <a:solidFill>
                <a:srgbClr val="1A63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8953968F-FF7D-496A-8C54-17B8B9645030}"/>
                </a:ext>
              </a:extLst>
            </p:cNvPr>
            <p:cNvGrpSpPr/>
            <p:nvPr/>
          </p:nvGrpSpPr>
          <p:grpSpPr>
            <a:xfrm>
              <a:off x="2414787" y="130911"/>
              <a:ext cx="455783" cy="419955"/>
              <a:chOff x="1268837" y="646845"/>
              <a:chExt cx="455783" cy="419955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D4A25BDA-90A8-4481-9FAB-FBCAD7425AE2}"/>
                  </a:ext>
                </a:extLst>
              </p:cNvPr>
              <p:cNvSpPr txBox="1"/>
              <p:nvPr/>
            </p:nvSpPr>
            <p:spPr>
              <a:xfrm>
                <a:off x="1268837" y="646845"/>
                <a:ext cx="45578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50" b="1" dirty="0">
                    <a:solidFill>
                      <a:srgbClr val="1A6388"/>
                    </a:solidFill>
                    <a:latin typeface="微软雅黑" pitchFamily="34" charset="-122"/>
                    <a:ea typeface="微软雅黑" pitchFamily="34" charset="-122"/>
                  </a:rPr>
                  <a:t>05</a:t>
                </a:r>
                <a:endParaRPr lang="zh-CN" altLang="en-US" sz="1050" b="1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E17FD91E-AD1E-4231-831B-EB3B07C60622}"/>
                  </a:ext>
                </a:extLst>
              </p:cNvPr>
              <p:cNvSpPr txBox="1"/>
              <p:nvPr/>
            </p:nvSpPr>
            <p:spPr>
              <a:xfrm>
                <a:off x="1268838" y="812884"/>
                <a:ext cx="45578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50" b="1" dirty="0">
                    <a:solidFill>
                      <a:srgbClr val="1A6388"/>
                    </a:solidFill>
                    <a:latin typeface="微软雅黑" pitchFamily="34" charset="-122"/>
                    <a:ea typeface="微软雅黑" pitchFamily="34" charset="-122"/>
                  </a:rPr>
                  <a:t>18 </a:t>
                </a:r>
                <a:endParaRPr lang="zh-CN" altLang="en-US" sz="1050" b="1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xmlns="" id="{87923D22-6E24-45E4-90D4-BDEF65FECD5F}"/>
                  </a:ext>
                </a:extLst>
              </p:cNvPr>
              <p:cNvSpPr/>
              <p:nvPr/>
            </p:nvSpPr>
            <p:spPr>
              <a:xfrm>
                <a:off x="1268837" y="651375"/>
                <a:ext cx="455782" cy="415425"/>
              </a:xfrm>
              <a:prstGeom prst="rect">
                <a:avLst/>
              </a:prstGeom>
              <a:noFill/>
              <a:ln w="9525">
                <a:solidFill>
                  <a:srgbClr val="1A6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5D87EFD4-3349-4F4A-8CF5-F087CACB1BC4}"/>
                  </a:ext>
                </a:extLst>
              </p:cNvPr>
              <p:cNvCxnSpPr/>
              <p:nvPr/>
            </p:nvCxnSpPr>
            <p:spPr>
              <a:xfrm>
                <a:off x="1409077" y="848380"/>
                <a:ext cx="146529" cy="0"/>
              </a:xfrm>
              <a:prstGeom prst="line">
                <a:avLst/>
              </a:prstGeom>
              <a:ln>
                <a:solidFill>
                  <a:srgbClr val="1A6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E13B5CB-FA82-44A5-ACBC-F911F30C2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00" y="3996389"/>
            <a:ext cx="2823185" cy="2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3DE935-B973-44F2-B7A2-988220C72F92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63F68B7-B39B-4C36-B001-1B837A3DA4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8560">
            <a:off x="1975842" y="1232224"/>
            <a:ext cx="479016" cy="20190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5C1C024-7589-40C2-BBCE-3328F89549A7}"/>
              </a:ext>
            </a:extLst>
          </p:cNvPr>
          <p:cNvSpPr/>
          <p:nvPr/>
        </p:nvSpPr>
        <p:spPr>
          <a:xfrm>
            <a:off x="2634420" y="1672975"/>
            <a:ext cx="76435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小满，“二十四节气”之一，是夏季的第二个节气。小满，斗指甲，太阳达黄经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60°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，于每年公历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20—22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日交节。小满节气意味着进入了大幅降水的雨季，雨水开始增多，往往会出现持续大范围的强降水。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ED364AF3-2440-49A3-8CB1-D7BD3E377E51}"/>
              </a:ext>
            </a:extLst>
          </p:cNvPr>
          <p:cNvCxnSpPr>
            <a:cxnSpLocks/>
          </p:cNvCxnSpPr>
          <p:nvPr/>
        </p:nvCxnSpPr>
        <p:spPr>
          <a:xfrm>
            <a:off x="1896003" y="3428860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1A6388"/>
            </a:solidFill>
            <a:prstDash val="solid"/>
            <a:miter lim="800000"/>
          </a:ln>
          <a:effectLst/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0AA53F6-5B64-4EF9-9CB7-9A8FCD177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1200">
            <a:off x="1796622" y="3454364"/>
            <a:ext cx="479016" cy="20190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BA8E26-E182-4DFF-B7EA-A80C4C54A74B}"/>
              </a:ext>
            </a:extLst>
          </p:cNvPr>
          <p:cNvSpPr/>
          <p:nvPr/>
        </p:nvSpPr>
        <p:spPr>
          <a:xfrm>
            <a:off x="2634420" y="3793502"/>
            <a:ext cx="7748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历书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：“斗指东南，维为立夏，万物至此皆长大，故名立夏也。”立夏，是标示万物进入旺季生长的一个重要节气。立夏后，日照增加，逐渐升温，雷雨增多，农作物进入了茁壮成长阶段。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17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5542CA7-41E4-405D-A538-32D070B910DF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E0EA085-AD1D-4884-8D7E-90323B92D1E8}"/>
              </a:ext>
            </a:extLst>
          </p:cNvPr>
          <p:cNvSpPr txBox="1"/>
          <p:nvPr/>
        </p:nvSpPr>
        <p:spPr>
          <a:xfrm>
            <a:off x="1171162" y="2287029"/>
            <a:ext cx="63472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小满，“二十四节气”之一，是夏季的第二个节气。小满，斗指甲，太阳达黄经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60°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，于每年公历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20—22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日交节。小满节气意味着进入了大幅降水的雨季，雨水开始增多，往往会出现持续大范围的强降水。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《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历书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》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：“斗指东南，维为立夏，万物至此皆长大，故名立夏也。”立夏，是标示万物进入旺季生长的一个重要节气。立夏后，日照增加，逐渐升温，雷雨增多，农作物进入了茁壮成长阶段。</a:t>
            </a:r>
          </a:p>
          <a:p>
            <a:pPr>
              <a:lnSpc>
                <a:spcPct val="150000"/>
              </a:lnSpc>
            </a:pPr>
            <a:endParaRPr lang="zh-CN" altLang="en-US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953EA4-9298-4690-9BFC-51E19F6B7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400" y="1871531"/>
            <a:ext cx="3896593" cy="378289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87631087-AB4F-42BA-839F-7470E9E310C3}"/>
              </a:ext>
            </a:extLst>
          </p:cNvPr>
          <p:cNvSpPr/>
          <p:nvPr/>
        </p:nvSpPr>
        <p:spPr>
          <a:xfrm>
            <a:off x="1279208" y="1328606"/>
            <a:ext cx="2919731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小满节气气候特征</a:t>
            </a:r>
          </a:p>
        </p:txBody>
      </p:sp>
    </p:spTree>
    <p:extLst>
      <p:ext uri="{BB962C8B-B14F-4D97-AF65-F5344CB8AC3E}">
        <p14:creationId xmlns:p14="http://schemas.microsoft.com/office/powerpoint/2010/main" val="30027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A6BC7BE-4080-4330-9575-E7E3427401C3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14C19444-CB4B-4AF2-B197-9A2D6E9C7B66}"/>
              </a:ext>
            </a:extLst>
          </p:cNvPr>
          <p:cNvGrpSpPr/>
          <p:nvPr/>
        </p:nvGrpSpPr>
        <p:grpSpPr>
          <a:xfrm>
            <a:off x="4873339" y="1359727"/>
            <a:ext cx="6830595" cy="1642581"/>
            <a:chOff x="738919" y="1783127"/>
            <a:chExt cx="6830595" cy="1642581"/>
          </a:xfrm>
        </p:grpSpPr>
        <p:grpSp>
          <p:nvGrpSpPr>
            <p:cNvPr id="15" name="Aitds7">
              <a:extLst>
                <a:ext uri="{FF2B5EF4-FFF2-40B4-BE49-F238E27FC236}">
                  <a16:creationId xmlns:a16="http://schemas.microsoft.com/office/drawing/2014/main" xmlns="" id="{8616E8AD-4EA8-4642-A1F1-58499FC6D63B}"/>
                </a:ext>
              </a:extLst>
            </p:cNvPr>
            <p:cNvGrpSpPr/>
            <p:nvPr/>
          </p:nvGrpSpPr>
          <p:grpSpPr>
            <a:xfrm>
              <a:off x="872428" y="2183237"/>
              <a:ext cx="3211891" cy="173986"/>
              <a:chOff x="3152407" y="4750301"/>
              <a:chExt cx="3211891" cy="173986"/>
            </a:xfrm>
          </p:grpSpPr>
          <p:cxnSp>
            <p:nvCxnSpPr>
              <p:cNvPr id="23" name="Aitds7-1">
                <a:extLst>
                  <a:ext uri="{FF2B5EF4-FFF2-40B4-BE49-F238E27FC236}">
                    <a16:creationId xmlns:a16="http://schemas.microsoft.com/office/drawing/2014/main" xmlns="" id="{B0470AF4-39EB-4B52-A203-DA23DFBF8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407" y="4826172"/>
                <a:ext cx="3098648" cy="0"/>
              </a:xfrm>
              <a:prstGeom prst="line">
                <a:avLst/>
              </a:prstGeom>
              <a:ln>
                <a:solidFill>
                  <a:srgbClr val="003E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itds7-2">
                <a:extLst>
                  <a:ext uri="{FF2B5EF4-FFF2-40B4-BE49-F238E27FC236}">
                    <a16:creationId xmlns:a16="http://schemas.microsoft.com/office/drawing/2014/main" xmlns="" id="{10581B04-6078-4C25-8B72-DBE9F88929DC}"/>
                  </a:ext>
                </a:extLst>
              </p:cNvPr>
              <p:cNvSpPr/>
              <p:nvPr/>
            </p:nvSpPr>
            <p:spPr>
              <a:xfrm>
                <a:off x="6190312" y="4750301"/>
                <a:ext cx="173986" cy="173986"/>
              </a:xfrm>
              <a:prstGeom prst="donut">
                <a:avLst/>
              </a:prstGeom>
              <a:solidFill>
                <a:srgbClr val="003E5F"/>
              </a:solidFill>
              <a:ln>
                <a:solidFill>
                  <a:srgbClr val="003E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B0EC9826-D254-421C-800E-8D49F9858A1E}"/>
                </a:ext>
              </a:extLst>
            </p:cNvPr>
            <p:cNvSpPr txBox="1"/>
            <p:nvPr/>
          </p:nvSpPr>
          <p:spPr>
            <a:xfrm>
              <a:off x="833647" y="1783127"/>
              <a:ext cx="281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小满节气气候特征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FEB0EC31-12A5-476D-A70C-8978E9717EE5}"/>
                </a:ext>
              </a:extLst>
            </p:cNvPr>
            <p:cNvSpPr txBox="1"/>
            <p:nvPr/>
          </p:nvSpPr>
          <p:spPr>
            <a:xfrm>
              <a:off x="738919" y="2502378"/>
              <a:ext cx="68305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天气渐渐由暖变热，并且降水也会逐渐增多。随着端午节临近，广东也进入一年一度的“龙舟水”时期。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1867FDD4-5B1F-4924-B0D7-19D1DB67773C}"/>
              </a:ext>
            </a:extLst>
          </p:cNvPr>
          <p:cNvGrpSpPr/>
          <p:nvPr/>
        </p:nvGrpSpPr>
        <p:grpSpPr>
          <a:xfrm>
            <a:off x="4873339" y="3252877"/>
            <a:ext cx="6377225" cy="2413368"/>
            <a:chOff x="695374" y="4071920"/>
            <a:chExt cx="6377225" cy="2413368"/>
          </a:xfrm>
        </p:grpSpPr>
        <p:grpSp>
          <p:nvGrpSpPr>
            <p:cNvPr id="27" name="Aitds7">
              <a:extLst>
                <a:ext uri="{FF2B5EF4-FFF2-40B4-BE49-F238E27FC236}">
                  <a16:creationId xmlns:a16="http://schemas.microsoft.com/office/drawing/2014/main" xmlns="" id="{C45078B5-3E8C-4520-88CC-19DEDD5D1F3E}"/>
                </a:ext>
              </a:extLst>
            </p:cNvPr>
            <p:cNvGrpSpPr/>
            <p:nvPr/>
          </p:nvGrpSpPr>
          <p:grpSpPr>
            <a:xfrm>
              <a:off x="828883" y="4494335"/>
              <a:ext cx="3109785" cy="173986"/>
              <a:chOff x="3108862" y="4648399"/>
              <a:chExt cx="3109785" cy="173986"/>
            </a:xfrm>
          </p:grpSpPr>
          <p:cxnSp>
            <p:nvCxnSpPr>
              <p:cNvPr id="35" name="Aitds7-1">
                <a:extLst>
                  <a:ext uri="{FF2B5EF4-FFF2-40B4-BE49-F238E27FC236}">
                    <a16:creationId xmlns:a16="http://schemas.microsoft.com/office/drawing/2014/main" xmlns="" id="{B43807EB-FD94-4B80-9D65-1196688D0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862" y="4735392"/>
                <a:ext cx="3098648" cy="0"/>
              </a:xfrm>
              <a:prstGeom prst="line">
                <a:avLst/>
              </a:prstGeom>
              <a:ln>
                <a:solidFill>
                  <a:srgbClr val="003E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itds7-2">
                <a:extLst>
                  <a:ext uri="{FF2B5EF4-FFF2-40B4-BE49-F238E27FC236}">
                    <a16:creationId xmlns:a16="http://schemas.microsoft.com/office/drawing/2014/main" xmlns="" id="{390FFB46-3D77-4989-8659-4041A0A8C585}"/>
                  </a:ext>
                </a:extLst>
              </p:cNvPr>
              <p:cNvSpPr/>
              <p:nvPr/>
            </p:nvSpPr>
            <p:spPr>
              <a:xfrm>
                <a:off x="6044661" y="4648399"/>
                <a:ext cx="173986" cy="173986"/>
              </a:xfrm>
              <a:prstGeom prst="donut">
                <a:avLst/>
              </a:prstGeom>
              <a:solidFill>
                <a:srgbClr val="003E5F"/>
              </a:solidFill>
              <a:ln>
                <a:solidFill>
                  <a:srgbClr val="003E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1426E42D-6372-4CC7-AC8C-A78BD1D919D4}"/>
                </a:ext>
              </a:extLst>
            </p:cNvPr>
            <p:cNvSpPr txBox="1"/>
            <p:nvPr/>
          </p:nvSpPr>
          <p:spPr>
            <a:xfrm>
              <a:off x="790102" y="4071920"/>
              <a:ext cx="2392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小满节气气候特征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0B18025B-D446-4D71-BD17-63A08C468B0A}"/>
                </a:ext>
              </a:extLst>
            </p:cNvPr>
            <p:cNvSpPr txBox="1"/>
            <p:nvPr/>
          </p:nvSpPr>
          <p:spPr>
            <a:xfrm>
              <a:off x="695374" y="4730962"/>
              <a:ext cx="63772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由于我国南方暖湿气流活跃，与从北方南下的冷空气在广东和广西、福建、海南交汇，往往会出现持续大范围的强降水。当龙舟水来时，江河水位迅速上涨，为扒龙舟提供了良好的场地条件。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2C74A8C-3714-43E6-A110-2274480E5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58" y="1361429"/>
            <a:ext cx="3896593" cy="37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A47F0C-E9A6-481B-AAE4-8C3E51D63516}"/>
              </a:ext>
            </a:extLst>
          </p:cNvPr>
          <p:cNvSpPr txBox="1"/>
          <p:nvPr/>
        </p:nvSpPr>
        <p:spPr>
          <a:xfrm>
            <a:off x="3593574" y="2392620"/>
            <a:ext cx="4749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民俗活动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BD85ED0-5F8E-47D5-B7E3-FF83F969257F}"/>
              </a:ext>
            </a:extLst>
          </p:cNvPr>
          <p:cNvSpPr txBox="1"/>
          <p:nvPr/>
        </p:nvSpPr>
        <p:spPr>
          <a:xfrm>
            <a:off x="3765026" y="3632586"/>
            <a:ext cx="48334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单击此处输入文本描述，如内容介绍、数据统计</a:t>
            </a:r>
            <a:endParaRPr lang="e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3F2B354-63CD-4A40-98CF-DB8086D27A97}"/>
              </a:ext>
            </a:extLst>
          </p:cNvPr>
          <p:cNvSpPr/>
          <p:nvPr/>
        </p:nvSpPr>
        <p:spPr>
          <a:xfrm>
            <a:off x="5156338" y="1549400"/>
            <a:ext cx="1619250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</p:spTree>
    <p:extLst>
      <p:ext uri="{BB962C8B-B14F-4D97-AF65-F5344CB8AC3E}">
        <p14:creationId xmlns:p14="http://schemas.microsoft.com/office/powerpoint/2010/main" val="30210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0A5DE8D-964A-42F1-A010-B4CDD18F8AC9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8874A7D-C113-452D-9E90-A32E5F79387B}"/>
              </a:ext>
            </a:extLst>
          </p:cNvPr>
          <p:cNvSpPr txBox="1"/>
          <p:nvPr/>
        </p:nvSpPr>
        <p:spPr>
          <a:xfrm>
            <a:off x="720498" y="2016867"/>
            <a:ext cx="59512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立夏以后，正式进入雨季，雨量和雨日均明显增多。春生、夏长、秋收、冬藏，夏季是许多农作物旺盛生长的最好季节，充足的光照和适宜的温度以及充沛的雨水给植物提供了所需的条件。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CD1E5F9-0813-48A9-ACDC-A7812A1ACEB8}"/>
              </a:ext>
            </a:extLst>
          </p:cNvPr>
          <p:cNvSpPr txBox="1"/>
          <p:nvPr/>
        </p:nvSpPr>
        <p:spPr>
          <a:xfrm>
            <a:off x="720498" y="4159235"/>
            <a:ext cx="5849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季风气候是我国气候的主要特点，夏季受来自海洋的暖湿气流的影响，高温潮湿多雨，雨热同期，有利于农作物成长。农作物在夏季进入了茁壮成长阶段。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AC21A4AF-279A-4C05-B1B0-B78B819464F4}"/>
              </a:ext>
            </a:extLst>
          </p:cNvPr>
          <p:cNvSpPr/>
          <p:nvPr/>
        </p:nvSpPr>
        <p:spPr>
          <a:xfrm>
            <a:off x="846666" y="1210412"/>
            <a:ext cx="3644274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小满节气民俗活动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B8C7A24-38A1-44C3-BFF2-71925C12C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165" y="1854937"/>
            <a:ext cx="3846420" cy="38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0E12FE6-2486-43D4-BC5D-761C619A8B92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9AB3383-BD1E-4DDE-902E-94F1BE81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52" y="2268340"/>
            <a:ext cx="3643045" cy="3017952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F3DC0199-C837-4D8F-B80C-ECBF47AB3FCC}"/>
              </a:ext>
            </a:extLst>
          </p:cNvPr>
          <p:cNvGrpSpPr/>
          <p:nvPr/>
        </p:nvGrpSpPr>
        <p:grpSpPr>
          <a:xfrm>
            <a:off x="4534597" y="1571707"/>
            <a:ext cx="6879415" cy="4016293"/>
            <a:chOff x="3412105" y="1854685"/>
            <a:chExt cx="8078108" cy="4069861"/>
          </a:xfrm>
        </p:grpSpPr>
        <p:sp>
          <p:nvSpPr>
            <p:cNvPr id="7" name="Aitds10">
              <a:extLst>
                <a:ext uri="{FF2B5EF4-FFF2-40B4-BE49-F238E27FC236}">
                  <a16:creationId xmlns:a16="http://schemas.microsoft.com/office/drawing/2014/main" xmlns="" id="{0AFF7DA6-A768-498C-92EB-21EBA8B80F1B}"/>
                </a:ext>
              </a:extLst>
            </p:cNvPr>
            <p:cNvSpPr/>
            <p:nvPr/>
          </p:nvSpPr>
          <p:spPr>
            <a:xfrm>
              <a:off x="3412105" y="1854685"/>
              <a:ext cx="8078108" cy="406986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1A638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8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Aitds16">
              <a:extLst>
                <a:ext uri="{FF2B5EF4-FFF2-40B4-BE49-F238E27FC236}">
                  <a16:creationId xmlns:a16="http://schemas.microsoft.com/office/drawing/2014/main" xmlns="" id="{DCB0A201-0FD9-44D7-811F-909E1E9F0D4C}"/>
                </a:ext>
              </a:extLst>
            </p:cNvPr>
            <p:cNvSpPr/>
            <p:nvPr/>
          </p:nvSpPr>
          <p:spPr>
            <a:xfrm>
              <a:off x="6231505" y="2166733"/>
              <a:ext cx="2626207" cy="4054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华文宋体" panose="02010600040101010101" pitchFamily="2" charset="-122"/>
                </a:rPr>
                <a:t>小满节气民俗活动</a:t>
              </a:r>
            </a:p>
          </p:txBody>
        </p:sp>
        <p:sp>
          <p:nvSpPr>
            <p:cNvPr id="10" name="Aitds11">
              <a:extLst>
                <a:ext uri="{FF2B5EF4-FFF2-40B4-BE49-F238E27FC236}">
                  <a16:creationId xmlns:a16="http://schemas.microsoft.com/office/drawing/2014/main" xmlns="" id="{6F48CD96-F733-4B25-B6EF-D57993460CC0}"/>
                </a:ext>
              </a:extLst>
            </p:cNvPr>
            <p:cNvSpPr/>
            <p:nvPr/>
          </p:nvSpPr>
          <p:spPr>
            <a:xfrm>
              <a:off x="4317660" y="2804324"/>
              <a:ext cx="6336321" cy="2353568"/>
            </a:xfrm>
            <a:prstGeom prst="rect">
              <a:avLst/>
            </a:prstGeom>
            <a:ln>
              <a:solidFill>
                <a:srgbClr val="1A6388"/>
              </a:solidFill>
            </a:ln>
          </p:spPr>
          <p:txBody>
            <a:bodyPr wrap="square" lIns="105571" tIns="52784" rIns="105571" bIns="52784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季风气候是我国气候的主要特点，夏季受来自海洋的暖湿气流的影响，高温潮湿多雨，雨热同期，有利于农作物成长。农作物在夏季进入了茁壮成长阶段。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A79EDBD-5E27-4650-8AB2-74BC378029F8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xmlns="" id="{4CFE30BC-071A-44A4-A1B7-DFF83F53B1E2}"/>
              </a:ext>
            </a:extLst>
          </p:cNvPr>
          <p:cNvCxnSpPr>
            <a:cxnSpLocks/>
          </p:cNvCxnSpPr>
          <p:nvPr/>
        </p:nvCxnSpPr>
        <p:spPr>
          <a:xfrm>
            <a:off x="4168835" y="1981640"/>
            <a:ext cx="0" cy="3048001"/>
          </a:xfrm>
          <a:prstGeom prst="line">
            <a:avLst/>
          </a:prstGeom>
          <a:ln w="12700">
            <a:solidFill>
              <a:srgbClr val="003E5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5ECC976-D45A-4C27-943C-E8AECFA105CD}"/>
              </a:ext>
            </a:extLst>
          </p:cNvPr>
          <p:cNvSpPr txBox="1"/>
          <p:nvPr/>
        </p:nvSpPr>
        <p:spPr>
          <a:xfrm>
            <a:off x="4438057" y="2493241"/>
            <a:ext cx="3924151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立夏以后，正式进入雨季，雨量和雨日均明显增多。春生、夏长、秋收、冬藏。夏季是许多农作物旺盛生长的最好季节，充足的光照和适宜的温度以及充沛的雨水给植物提供了。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912FABF-0D67-4A70-A11A-6E57589154E6}"/>
              </a:ext>
            </a:extLst>
          </p:cNvPr>
          <p:cNvSpPr txBox="1"/>
          <p:nvPr/>
        </p:nvSpPr>
        <p:spPr>
          <a:xfrm>
            <a:off x="584520" y="2505544"/>
            <a:ext cx="3508653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在天文学上，立夏表示告别春天，是夏天的开始。人们习惯上都把立夏当作是温度明显升高炎暑将临，雷雨增多，农作物进入旺季生长的一个重要节气。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B955328-4967-419A-B133-D3A1D8056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208" y="1625600"/>
            <a:ext cx="3253804" cy="3404041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D7874AD2-0F12-4201-9481-54089E105492}"/>
              </a:ext>
            </a:extLst>
          </p:cNvPr>
          <p:cNvSpPr/>
          <p:nvPr/>
        </p:nvSpPr>
        <p:spPr>
          <a:xfrm>
            <a:off x="1221221" y="1750086"/>
            <a:ext cx="1993342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民俗活动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5186FC19-97C8-4F30-93AC-A13818A35A2A}"/>
              </a:ext>
            </a:extLst>
          </p:cNvPr>
          <p:cNvSpPr/>
          <p:nvPr/>
        </p:nvSpPr>
        <p:spPr>
          <a:xfrm>
            <a:off x="5280017" y="1750086"/>
            <a:ext cx="1993342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民俗活动</a:t>
            </a:r>
          </a:p>
        </p:txBody>
      </p:sp>
    </p:spTree>
    <p:extLst>
      <p:ext uri="{BB962C8B-B14F-4D97-AF65-F5344CB8AC3E}">
        <p14:creationId xmlns:p14="http://schemas.microsoft.com/office/powerpoint/2010/main" val="4396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A47F0C-E9A6-481B-AAE4-8C3E51D63516}"/>
              </a:ext>
            </a:extLst>
          </p:cNvPr>
          <p:cNvSpPr txBox="1"/>
          <p:nvPr/>
        </p:nvSpPr>
        <p:spPr>
          <a:xfrm>
            <a:off x="3593574" y="2392620"/>
            <a:ext cx="4749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文学记载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BD85ED0-5F8E-47D5-B7E3-FF83F969257F}"/>
              </a:ext>
            </a:extLst>
          </p:cNvPr>
          <p:cNvSpPr txBox="1"/>
          <p:nvPr/>
        </p:nvSpPr>
        <p:spPr>
          <a:xfrm>
            <a:off x="3765026" y="3632586"/>
            <a:ext cx="48334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单击此处输入文本描述，如内容介绍、数据统计</a:t>
            </a:r>
            <a:endParaRPr lang="e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3F2B354-63CD-4A40-98CF-DB8086D27A97}"/>
              </a:ext>
            </a:extLst>
          </p:cNvPr>
          <p:cNvSpPr/>
          <p:nvPr/>
        </p:nvSpPr>
        <p:spPr>
          <a:xfrm>
            <a:off x="5156338" y="1549400"/>
            <a:ext cx="1619250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第四章</a:t>
            </a:r>
          </a:p>
        </p:txBody>
      </p:sp>
    </p:spTree>
    <p:extLst>
      <p:ext uri="{BB962C8B-B14F-4D97-AF65-F5344CB8AC3E}">
        <p14:creationId xmlns:p14="http://schemas.microsoft.com/office/powerpoint/2010/main" val="1596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C935C5C-DBCE-40A4-97F8-2C17A8292140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1D2502A-247A-4F40-BBBF-2B663E603EA7}"/>
              </a:ext>
            </a:extLst>
          </p:cNvPr>
          <p:cNvGrpSpPr/>
          <p:nvPr/>
        </p:nvGrpSpPr>
        <p:grpSpPr>
          <a:xfrm>
            <a:off x="4989477" y="1095947"/>
            <a:ext cx="6544327" cy="5571553"/>
            <a:chOff x="5002070" y="1714246"/>
            <a:chExt cx="6544327" cy="557155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B41D424B-7352-46CE-9561-67BF3889436C}"/>
                </a:ext>
              </a:extLst>
            </p:cNvPr>
            <p:cNvSpPr txBox="1"/>
            <p:nvPr/>
          </p:nvSpPr>
          <p:spPr>
            <a:xfrm>
              <a:off x="5002070" y="1714246"/>
              <a:ext cx="2897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小满节气文学记载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2F031769-49FC-4923-9AE3-37C858045D5D}"/>
                </a:ext>
              </a:extLst>
            </p:cNvPr>
            <p:cNvSpPr txBox="1"/>
            <p:nvPr/>
          </p:nvSpPr>
          <p:spPr>
            <a:xfrm>
              <a:off x="5040170" y="2256409"/>
              <a:ext cx="6506227" cy="5029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蝼蝈鸣。蝼蝈，小虫，生穴土中，好夜出，今人谓之土狗是也；一名蝼蛄，一名石鼠，一名螜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音斛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，各地方言之不同也。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淮南子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曰：蝼蝈鸣，邱螾出，阴气始而二物应之。</a:t>
              </a:r>
              <a:endPara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夏小正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：三月螜则鸣是也。且有五能，不能成一技：飞不能过屋；缘不能穷木；泅不能渡谷；穴不能覆身；走不能先人。故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说文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称鼫为五技之鼠。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古今注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又以蝼名鼫，鼠可知。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埤雅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》《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本草</a:t>
              </a:r>
              <a:r>
                <a:rPr lang="en-US" altLang="zh-CN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俱以为臭虫，陆德明、郑康成以为蛙，皆非也。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C6F473D-6548-47E1-85C2-450E22581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37" y="1496057"/>
            <a:ext cx="4438840" cy="44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FDA4F8A-E869-47BB-8C5F-ABBE370F2432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Aichitds2">
            <a:extLst>
              <a:ext uri="{FF2B5EF4-FFF2-40B4-BE49-F238E27FC236}">
                <a16:creationId xmlns:a16="http://schemas.microsoft.com/office/drawing/2014/main" xmlns="" id="{5D2E994E-AFAC-4040-93D0-B36DF95E1410}"/>
              </a:ext>
            </a:extLst>
          </p:cNvPr>
          <p:cNvSpPr/>
          <p:nvPr/>
        </p:nvSpPr>
        <p:spPr bwMode="auto">
          <a:xfrm>
            <a:off x="1153162" y="1344378"/>
            <a:ext cx="9611254" cy="4732572"/>
          </a:xfrm>
          <a:prstGeom prst="rect">
            <a:avLst/>
          </a:prstGeom>
          <a:noFill/>
          <a:ln w="9525" cap="flat" cmpd="sng" algn="ctr">
            <a:solidFill>
              <a:srgbClr val="003E5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D69A347-4EC0-43FE-BFBB-3AFB473EF2A0}"/>
              </a:ext>
            </a:extLst>
          </p:cNvPr>
          <p:cNvSpPr/>
          <p:nvPr/>
        </p:nvSpPr>
        <p:spPr>
          <a:xfrm>
            <a:off x="1730889" y="1910302"/>
            <a:ext cx="845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对于北方地区而言，小满的降雨量很小或无雨，并不如温度的上升更令人印象深刻。小满节气，往往是北方地区在二十四个节气中日照时间最长的时期。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FB5EBEC-75C6-4E21-8807-0C6CCD66F1E5}"/>
              </a:ext>
            </a:extLst>
          </p:cNvPr>
          <p:cNvSpPr/>
          <p:nvPr/>
        </p:nvSpPr>
        <p:spPr>
          <a:xfrm>
            <a:off x="1730889" y="3435235"/>
            <a:ext cx="8455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遵生八笺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书中写有：“孟夏之日，天地始交，万物并秀。”这时夏收作物进入生长后期，冬小麦扬花灌浆，油菜接近成熟，夏收作物年景基本定局，故农谚有“立夏看夏”之说。水稻栽插以及其他春播作物的管理也进入了大忙季节。所以，我国古来很重视立夏节气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A8A5AB4B-5119-4733-B8D3-6867004C60D7}"/>
              </a:ext>
            </a:extLst>
          </p:cNvPr>
          <p:cNvSpPr/>
          <p:nvPr/>
        </p:nvSpPr>
        <p:spPr>
          <a:xfrm>
            <a:off x="4631952" y="1084415"/>
            <a:ext cx="2928097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>
                <a:ln w="190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文学记载</a:t>
            </a:r>
          </a:p>
        </p:txBody>
      </p:sp>
    </p:spTree>
    <p:extLst>
      <p:ext uri="{BB962C8B-B14F-4D97-AF65-F5344CB8AC3E}">
        <p14:creationId xmlns:p14="http://schemas.microsoft.com/office/powerpoint/2010/main" val="21503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63BE902-4A24-48AB-BC27-A72105FDFAF5}"/>
              </a:ext>
            </a:extLst>
          </p:cNvPr>
          <p:cNvSpPr/>
          <p:nvPr/>
        </p:nvSpPr>
        <p:spPr>
          <a:xfrm>
            <a:off x="488066" y="549792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14606ED-AAF5-4C8F-A856-76649A2E5E9C}"/>
              </a:ext>
            </a:extLst>
          </p:cNvPr>
          <p:cNvSpPr txBox="1"/>
          <p:nvPr/>
        </p:nvSpPr>
        <p:spPr>
          <a:xfrm>
            <a:off x="5140100" y="757853"/>
            <a:ext cx="191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1A6388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7637DCAE-3901-4417-82A9-8E13B9CDDFB0}"/>
              </a:ext>
            </a:extLst>
          </p:cNvPr>
          <p:cNvGrpSpPr/>
          <p:nvPr/>
        </p:nvGrpSpPr>
        <p:grpSpPr>
          <a:xfrm>
            <a:off x="2752531" y="2225180"/>
            <a:ext cx="1255566" cy="2707998"/>
            <a:chOff x="2742480" y="1923483"/>
            <a:chExt cx="1255566" cy="270799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F9C4DC2-4BFE-454A-9E07-475701ADC2AA}"/>
                </a:ext>
              </a:extLst>
            </p:cNvPr>
            <p:cNvSpPr txBox="1"/>
            <p:nvPr/>
          </p:nvSpPr>
          <p:spPr>
            <a:xfrm>
              <a:off x="3197827" y="1923483"/>
              <a:ext cx="800219" cy="27079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节日起源</a:t>
              </a: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F7ACF566-ED77-476F-B8BA-50D35E1F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2480" y="1923483"/>
              <a:ext cx="614646" cy="2632027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7ADFAD77-BC06-42A8-A3E6-524BEB5B9893}"/>
              </a:ext>
            </a:extLst>
          </p:cNvPr>
          <p:cNvGrpSpPr/>
          <p:nvPr/>
        </p:nvGrpSpPr>
        <p:grpSpPr>
          <a:xfrm>
            <a:off x="4477521" y="2225179"/>
            <a:ext cx="1291933" cy="2707999"/>
            <a:chOff x="4467470" y="1923482"/>
            <a:chExt cx="1291933" cy="270799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A19DB3-25A4-4E00-A166-509A7EEEA3A1}"/>
                </a:ext>
              </a:extLst>
            </p:cNvPr>
            <p:cNvSpPr txBox="1"/>
            <p:nvPr/>
          </p:nvSpPr>
          <p:spPr>
            <a:xfrm>
              <a:off x="4959184" y="1923483"/>
              <a:ext cx="800219" cy="27079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气候特征</a:t>
              </a: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AD6B6FDF-2D94-4786-99A0-B7C52CF8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7470" y="1923482"/>
              <a:ext cx="614646" cy="2632027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5B2353A7-19DA-4A49-8584-4EF9AF2A78F5}"/>
              </a:ext>
            </a:extLst>
          </p:cNvPr>
          <p:cNvGrpSpPr/>
          <p:nvPr/>
        </p:nvGrpSpPr>
        <p:grpSpPr>
          <a:xfrm>
            <a:off x="6415289" y="2149209"/>
            <a:ext cx="1323373" cy="2783969"/>
            <a:chOff x="6405238" y="1847512"/>
            <a:chExt cx="1323373" cy="278396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15034B1F-99C9-49E5-A2C5-939D73DE96AC}"/>
                </a:ext>
              </a:extLst>
            </p:cNvPr>
            <p:cNvSpPr txBox="1"/>
            <p:nvPr/>
          </p:nvSpPr>
          <p:spPr>
            <a:xfrm>
              <a:off x="6928392" y="1923483"/>
              <a:ext cx="800219" cy="27079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民俗活动</a:t>
              </a: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xmlns="" id="{77F50773-4590-44D0-89E0-E44D74CF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38" y="1847512"/>
              <a:ext cx="632388" cy="2707998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9A690F2E-5595-4B7C-969E-1703F418488E}"/>
              </a:ext>
            </a:extLst>
          </p:cNvPr>
          <p:cNvGrpSpPr/>
          <p:nvPr/>
        </p:nvGrpSpPr>
        <p:grpSpPr>
          <a:xfrm>
            <a:off x="8176646" y="2225179"/>
            <a:ext cx="1305192" cy="2707999"/>
            <a:chOff x="8166595" y="1923482"/>
            <a:chExt cx="1305192" cy="270799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D9C25820-9AF2-4F1F-869A-8919471356C9}"/>
                </a:ext>
              </a:extLst>
            </p:cNvPr>
            <p:cNvSpPr txBox="1"/>
            <p:nvPr/>
          </p:nvSpPr>
          <p:spPr>
            <a:xfrm>
              <a:off x="8671568" y="1923483"/>
              <a:ext cx="800219" cy="27079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文学记载</a:t>
              </a: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12113CD1-A712-4950-B3BB-41DE41FF3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6595" y="1923482"/>
              <a:ext cx="614647" cy="2632028"/>
            </a:xfrm>
            <a:prstGeom prst="rect">
              <a:avLst/>
            </a:prstGeom>
          </p:spPr>
        </p:pic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97981" y="923278"/>
            <a:ext cx="1376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296583-15B6-4464-B21A-81AD72DEDB8C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9FB15F-4C26-4EC0-AE1D-C43CE0A83061}"/>
              </a:ext>
            </a:extLst>
          </p:cNvPr>
          <p:cNvSpPr/>
          <p:nvPr/>
        </p:nvSpPr>
        <p:spPr>
          <a:xfrm>
            <a:off x="1782277" y="2401023"/>
            <a:ext cx="4313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从气候特征来看，小满时节中国大部分地区已相继进入夏季，南北温差进一步缩小，降水进一步增多，降雨量充足而及时。谷类作物能茁壮成长，自然界的植物都比较丰满和茂盛。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894901E-A72E-4860-BEFF-9F6BBF041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386" y="1809753"/>
            <a:ext cx="3878882" cy="387888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59BFCC5B-3762-4D76-A3B3-DC7509CC6FBB}"/>
              </a:ext>
            </a:extLst>
          </p:cNvPr>
          <p:cNvSpPr/>
          <p:nvPr/>
        </p:nvSpPr>
        <p:spPr>
          <a:xfrm>
            <a:off x="4631952" y="1084415"/>
            <a:ext cx="2928097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>
                <a:ln w="190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文学记载</a:t>
            </a:r>
          </a:p>
        </p:txBody>
      </p:sp>
    </p:spTree>
    <p:extLst>
      <p:ext uri="{BB962C8B-B14F-4D97-AF65-F5344CB8AC3E}">
        <p14:creationId xmlns:p14="http://schemas.microsoft.com/office/powerpoint/2010/main" val="227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3E43FDF-D6BC-420B-97BD-E501253F1473}"/>
              </a:ext>
            </a:extLst>
          </p:cNvPr>
          <p:cNvSpPr txBox="1"/>
          <p:nvPr/>
        </p:nvSpPr>
        <p:spPr>
          <a:xfrm>
            <a:off x="3007692" y="3534024"/>
            <a:ext cx="617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小满是夏季第二个节气，二十四节气之一，其含义是夏熟作物的籽粒开始饱满，但是还未成熟，只是小满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48DE9830-B653-4502-9547-30CBB14D8BBB}"/>
              </a:ext>
            </a:extLst>
          </p:cNvPr>
          <p:cNvGrpSpPr/>
          <p:nvPr/>
        </p:nvGrpSpPr>
        <p:grpSpPr>
          <a:xfrm>
            <a:off x="4166886" y="4379759"/>
            <a:ext cx="3842795" cy="476071"/>
            <a:chOff x="4266658" y="4634181"/>
            <a:chExt cx="4067088" cy="476071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90DDA699-B7E4-4BDD-BFCF-5634BF6AB659}"/>
                </a:ext>
              </a:extLst>
            </p:cNvPr>
            <p:cNvSpPr/>
            <p:nvPr/>
          </p:nvSpPr>
          <p:spPr>
            <a:xfrm>
              <a:off x="4464645" y="4728649"/>
              <a:ext cx="1378009" cy="284506"/>
            </a:xfrm>
            <a:prstGeom prst="roundRect">
              <a:avLst>
                <a:gd name="adj" fmla="val 37709"/>
              </a:avLst>
            </a:prstGeom>
            <a:noFill/>
            <a:ln>
              <a:solidFill>
                <a:srgbClr val="1A6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xmlns="" id="{2B0A6E5D-87BA-4BF0-977E-4ABF75F8207B}"/>
                </a:ext>
              </a:extLst>
            </p:cNvPr>
            <p:cNvSpPr/>
            <p:nvPr/>
          </p:nvSpPr>
          <p:spPr>
            <a:xfrm>
              <a:off x="6542608" y="4728649"/>
              <a:ext cx="1378009" cy="284506"/>
            </a:xfrm>
            <a:prstGeom prst="roundRect">
              <a:avLst>
                <a:gd name="adj" fmla="val 36090"/>
              </a:avLst>
            </a:prstGeom>
            <a:solidFill>
              <a:srgbClr val="1A6388"/>
            </a:solidFill>
            <a:ln>
              <a:solidFill>
                <a:srgbClr val="1A6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2608140A-042F-4113-A85D-440F7F078B5F}"/>
                </a:ext>
              </a:extLst>
            </p:cNvPr>
            <p:cNvSpPr txBox="1"/>
            <p:nvPr/>
          </p:nvSpPr>
          <p:spPr>
            <a:xfrm>
              <a:off x="4266658" y="4634181"/>
              <a:ext cx="4067088" cy="476071"/>
            </a:xfrm>
            <a:prstGeom prst="flowChartTerminator">
              <a:avLst/>
            </a:prstGeom>
            <a:solidFill>
              <a:srgbClr val="1A638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老师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     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日期：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AE77F55-981E-4720-AA50-B24834E33F1C}"/>
              </a:ext>
            </a:extLst>
          </p:cNvPr>
          <p:cNvGrpSpPr/>
          <p:nvPr/>
        </p:nvGrpSpPr>
        <p:grpSpPr>
          <a:xfrm>
            <a:off x="3731126" y="1076072"/>
            <a:ext cx="4729748" cy="2215991"/>
            <a:chOff x="3953825" y="3318731"/>
            <a:chExt cx="4729748" cy="22159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6218FC0-EFC4-4577-832F-55D7928AC115}"/>
                </a:ext>
              </a:extLst>
            </p:cNvPr>
            <p:cNvSpPr txBox="1"/>
            <p:nvPr/>
          </p:nvSpPr>
          <p:spPr>
            <a:xfrm>
              <a:off x="3953825" y="3318731"/>
              <a:ext cx="472974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solidFill>
                    <a:srgbClr val="15506E"/>
                  </a:solidFill>
                  <a:latin typeface="包图简圆体Light" panose="02000500000000000000" pitchFamily="2" charset="-122"/>
                  <a:ea typeface="包图简圆体Light" panose="02000500000000000000" pitchFamily="2" charset="-122"/>
                </a:rPr>
                <a:t>小 满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7495ACBE-7F4E-45B1-A8CE-2CCDD1D03BD8}"/>
                </a:ext>
              </a:extLst>
            </p:cNvPr>
            <p:cNvSpPr txBox="1"/>
            <p:nvPr/>
          </p:nvSpPr>
          <p:spPr>
            <a:xfrm>
              <a:off x="5808222" y="3623531"/>
              <a:ext cx="553998" cy="16540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3E5F"/>
                  </a:solidFill>
                  <a:latin typeface="微软雅黑" pitchFamily="34" charset="-122"/>
                  <a:ea typeface="微软雅黑" pitchFamily="34" charset="-122"/>
                </a:rPr>
                <a:t>XIAOMAN</a:t>
              </a:r>
              <a:endParaRPr lang="zh-CN" altLang="en-US" sz="2400" dirty="0">
                <a:solidFill>
                  <a:srgbClr val="003E5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0F2F302-87F8-4E97-9906-0DE9D9A0602B}"/>
              </a:ext>
            </a:extLst>
          </p:cNvPr>
          <p:cNvSpPr txBox="1"/>
          <p:nvPr/>
        </p:nvSpPr>
        <p:spPr>
          <a:xfrm>
            <a:off x="8240954" y="2184067"/>
            <a:ext cx="439839" cy="830997"/>
          </a:xfrm>
          <a:prstGeom prst="rect">
            <a:avLst/>
          </a:prstGeom>
          <a:solidFill>
            <a:srgbClr val="1A6388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</a:rPr>
              <a:t>小满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FAA3391-9F8B-4D8E-B818-48872E9CC6DB}"/>
              </a:ext>
            </a:extLst>
          </p:cNvPr>
          <p:cNvGrpSpPr/>
          <p:nvPr/>
        </p:nvGrpSpPr>
        <p:grpSpPr>
          <a:xfrm>
            <a:off x="553635" y="586020"/>
            <a:ext cx="1033269" cy="4755885"/>
            <a:chOff x="2129497" y="135441"/>
            <a:chExt cx="1033269" cy="475588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452E3B8-D0D0-47D9-82C8-D525662C3709}"/>
                </a:ext>
              </a:extLst>
            </p:cNvPr>
            <p:cNvSpPr txBox="1"/>
            <p:nvPr/>
          </p:nvSpPr>
          <p:spPr>
            <a:xfrm>
              <a:off x="2762656" y="586362"/>
              <a:ext cx="400110" cy="13473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小 满 节 气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4342D41D-5B9B-4BD8-8FCB-73EA0ABE236B}"/>
                </a:ext>
              </a:extLst>
            </p:cNvPr>
            <p:cNvSpPr txBox="1"/>
            <p:nvPr/>
          </p:nvSpPr>
          <p:spPr>
            <a:xfrm>
              <a:off x="2129497" y="586362"/>
              <a:ext cx="400110" cy="43049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中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国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传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统   二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十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四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节 </a:t>
              </a:r>
              <a:r>
                <a:rPr lang="en-US" altLang="zh-CN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400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rPr>
                <a:t>气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1E50522-16D4-4A38-B6F2-150432DBE960}"/>
                </a:ext>
              </a:extLst>
            </p:cNvPr>
            <p:cNvSpPr txBox="1"/>
            <p:nvPr/>
          </p:nvSpPr>
          <p:spPr>
            <a:xfrm>
              <a:off x="2478166" y="586362"/>
              <a:ext cx="400110" cy="24599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1A6388"/>
                  </a:solidFill>
                </a:rPr>
                <a:t>Beginning of SPRING</a:t>
              </a:r>
              <a:endParaRPr lang="zh-CN" altLang="en-US" sz="1400" dirty="0">
                <a:solidFill>
                  <a:srgbClr val="1A6388"/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996D5C6D-A851-4432-9462-5294CD6FBDC7}"/>
                </a:ext>
              </a:extLst>
            </p:cNvPr>
            <p:cNvCxnSpPr>
              <a:cxnSpLocks/>
            </p:cNvCxnSpPr>
            <p:nvPr/>
          </p:nvCxnSpPr>
          <p:spPr>
            <a:xfrm>
              <a:off x="2510264" y="651375"/>
              <a:ext cx="0" cy="1941868"/>
            </a:xfrm>
            <a:prstGeom prst="line">
              <a:avLst/>
            </a:prstGeom>
            <a:ln>
              <a:solidFill>
                <a:srgbClr val="1A63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8953968F-FF7D-496A-8C54-17B8B9645030}"/>
                </a:ext>
              </a:extLst>
            </p:cNvPr>
            <p:cNvGrpSpPr/>
            <p:nvPr/>
          </p:nvGrpSpPr>
          <p:grpSpPr>
            <a:xfrm>
              <a:off x="2414787" y="135441"/>
              <a:ext cx="455782" cy="415425"/>
              <a:chOff x="1268837" y="651375"/>
              <a:chExt cx="455782" cy="415425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D4A25BDA-90A8-4481-9FAB-FBCAD7425AE2}"/>
                  </a:ext>
                </a:extLst>
              </p:cNvPr>
              <p:cNvSpPr txBox="1"/>
              <p:nvPr/>
            </p:nvSpPr>
            <p:spPr>
              <a:xfrm>
                <a:off x="1281871" y="651375"/>
                <a:ext cx="41226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50" b="1" dirty="0">
                    <a:solidFill>
                      <a:srgbClr val="1A6388"/>
                    </a:solidFill>
                    <a:latin typeface="微软雅黑" pitchFamily="34" charset="-122"/>
                    <a:ea typeface="微软雅黑" pitchFamily="34" charset="-122"/>
                  </a:rPr>
                  <a:t>05</a:t>
                </a:r>
                <a:endParaRPr lang="zh-CN" altLang="en-US" sz="1050" b="1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E17FD91E-AD1E-4231-831B-EB3B07C60622}"/>
                  </a:ext>
                </a:extLst>
              </p:cNvPr>
              <p:cNvSpPr txBox="1"/>
              <p:nvPr/>
            </p:nvSpPr>
            <p:spPr>
              <a:xfrm>
                <a:off x="1274252" y="812884"/>
                <a:ext cx="41997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50" b="1" dirty="0">
                    <a:solidFill>
                      <a:srgbClr val="1A6388"/>
                    </a:solidFill>
                    <a:latin typeface="微软雅黑" pitchFamily="34" charset="-122"/>
                    <a:ea typeface="微软雅黑" pitchFamily="34" charset="-122"/>
                  </a:rPr>
                  <a:t>18 </a:t>
                </a:r>
                <a:endParaRPr lang="zh-CN" altLang="en-US" sz="1050" b="1" dirty="0">
                  <a:solidFill>
                    <a:srgbClr val="1A638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xmlns="" id="{87923D22-6E24-45E4-90D4-BDEF65FECD5F}"/>
                  </a:ext>
                </a:extLst>
              </p:cNvPr>
              <p:cNvSpPr/>
              <p:nvPr/>
            </p:nvSpPr>
            <p:spPr>
              <a:xfrm>
                <a:off x="1268837" y="651375"/>
                <a:ext cx="455782" cy="415425"/>
              </a:xfrm>
              <a:prstGeom prst="rect">
                <a:avLst/>
              </a:prstGeom>
              <a:noFill/>
              <a:ln w="9525">
                <a:solidFill>
                  <a:srgbClr val="1A6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5D87EFD4-3349-4F4A-8CF5-F087CACB1BC4}"/>
                  </a:ext>
                </a:extLst>
              </p:cNvPr>
              <p:cNvCxnSpPr/>
              <p:nvPr/>
            </p:nvCxnSpPr>
            <p:spPr>
              <a:xfrm>
                <a:off x="1409077" y="848380"/>
                <a:ext cx="146529" cy="0"/>
              </a:xfrm>
              <a:prstGeom prst="line">
                <a:avLst/>
              </a:prstGeom>
              <a:ln>
                <a:solidFill>
                  <a:srgbClr val="1A6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CC450E2-6123-41DC-82C9-942F0F769ACA}"/>
              </a:ext>
            </a:extLst>
          </p:cNvPr>
          <p:cNvSpPr txBox="1"/>
          <p:nvPr/>
        </p:nvSpPr>
        <p:spPr>
          <a:xfrm>
            <a:off x="4616815" y="3121958"/>
            <a:ext cx="295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1A6388"/>
                </a:solidFill>
                <a:latin typeface="微软雅黑" pitchFamily="34" charset="-122"/>
                <a:ea typeface="微软雅黑" pitchFamily="34" charset="-122"/>
              </a:rPr>
              <a:t>感谢您的欣赏</a:t>
            </a:r>
          </a:p>
        </p:txBody>
      </p:sp>
    </p:spTree>
    <p:extLst>
      <p:ext uri="{BB962C8B-B14F-4D97-AF65-F5344CB8AC3E}">
        <p14:creationId xmlns:p14="http://schemas.microsoft.com/office/powerpoint/2010/main" val="1582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A47F0C-E9A6-481B-AAE4-8C3E51D63516}"/>
              </a:ext>
            </a:extLst>
          </p:cNvPr>
          <p:cNvSpPr txBox="1"/>
          <p:nvPr/>
        </p:nvSpPr>
        <p:spPr>
          <a:xfrm>
            <a:off x="3593574" y="2392620"/>
            <a:ext cx="4749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节日起源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BD85ED0-5F8E-47D5-B7E3-FF83F969257F}"/>
              </a:ext>
            </a:extLst>
          </p:cNvPr>
          <p:cNvSpPr txBox="1"/>
          <p:nvPr/>
        </p:nvSpPr>
        <p:spPr>
          <a:xfrm>
            <a:off x="3765026" y="3632586"/>
            <a:ext cx="48334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单击此处输入文本描述，如内容介绍、数据统计</a:t>
            </a:r>
            <a:endParaRPr lang="e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3F2B354-63CD-4A40-98CF-DB8086D27A97}"/>
              </a:ext>
            </a:extLst>
          </p:cNvPr>
          <p:cNvSpPr/>
          <p:nvPr/>
        </p:nvSpPr>
        <p:spPr>
          <a:xfrm>
            <a:off x="5156338" y="1549400"/>
            <a:ext cx="1619250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</p:spTree>
    <p:extLst>
      <p:ext uri="{BB962C8B-B14F-4D97-AF65-F5344CB8AC3E}">
        <p14:creationId xmlns:p14="http://schemas.microsoft.com/office/powerpoint/2010/main" val="41710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C9CD230-441F-427D-97F9-1B77EB1A25EC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5F39212-74FB-4E7C-81C5-6644700035EF}"/>
              </a:ext>
            </a:extLst>
          </p:cNvPr>
          <p:cNvSpPr/>
          <p:nvPr/>
        </p:nvSpPr>
        <p:spPr>
          <a:xfrm>
            <a:off x="2314992" y="1522737"/>
            <a:ext cx="8911771" cy="4267200"/>
          </a:xfrm>
          <a:prstGeom prst="roundRect">
            <a:avLst>
              <a:gd name="adj" fmla="val 8844"/>
            </a:avLst>
          </a:prstGeom>
          <a:noFill/>
          <a:ln w="19050">
            <a:solidFill>
              <a:srgbClr val="003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748281E-2C6C-4483-AE52-E54019C19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718" y="1790285"/>
            <a:ext cx="3524080" cy="354497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E13530A-DEA6-4621-91ED-21DEE5A1DDEB}"/>
              </a:ext>
            </a:extLst>
          </p:cNvPr>
          <p:cNvSpPr txBox="1"/>
          <p:nvPr/>
        </p:nvSpPr>
        <p:spPr>
          <a:xfrm>
            <a:off x="4667250" y="1790285"/>
            <a:ext cx="61341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小满，“二十四节气”之一，是夏季的第二个节气。小满，斗指甲，太阳达黄经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60°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，于每年公历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20—22</a:t>
            </a: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日交节。小满节气意味着进入了大幅降水的雨季，雨水开始增多，往往会出现持续大范围的强降水。小满和雨水、谷雨、小雪、大雪等一样，都是直接反映降水的节气。</a:t>
            </a:r>
          </a:p>
          <a:p>
            <a:pPr>
              <a:lnSpc>
                <a:spcPct val="150000"/>
              </a:lnSpc>
            </a:pPr>
            <a:r>
              <a:rPr lang="zh-CN" altLang="en-US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小满反映了降雨量大的气候特征：“小满江河满”。另有解释是指北方夏熟作物的籽粒开始灌浆饱满，但还未成熟，只是小满，还未大满。</a:t>
            </a:r>
          </a:p>
          <a:p>
            <a:pPr>
              <a:lnSpc>
                <a:spcPct val="150000"/>
              </a:lnSpc>
            </a:pPr>
            <a:endParaRPr lang="zh-CN" altLang="en-US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29DDA76-6E27-49CF-B7B8-7EA0025F3DAC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Aichitds2">
            <a:extLst>
              <a:ext uri="{FF2B5EF4-FFF2-40B4-BE49-F238E27FC236}">
                <a16:creationId xmlns:a16="http://schemas.microsoft.com/office/drawing/2014/main" xmlns="" id="{8BC3355D-4DB9-4E01-999E-BCD0A74F69E9}"/>
              </a:ext>
            </a:extLst>
          </p:cNvPr>
          <p:cNvSpPr/>
          <p:nvPr/>
        </p:nvSpPr>
        <p:spPr bwMode="auto">
          <a:xfrm>
            <a:off x="3218435" y="1793095"/>
            <a:ext cx="8312044" cy="1371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0F14522-EF55-44E3-BB61-EE2872847324}"/>
              </a:ext>
            </a:extLst>
          </p:cNvPr>
          <p:cNvSpPr/>
          <p:nvPr/>
        </p:nvSpPr>
        <p:spPr>
          <a:xfrm>
            <a:off x="3609872" y="2044798"/>
            <a:ext cx="7689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>
              <a:lnSpc>
                <a:spcPct val="150000"/>
              </a:lnSpc>
              <a:buClr>
                <a:srgbClr val="CB232D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小满，“二十四节气”之一，是夏季的第二个节气。小满，斗指甲，太阳达黄经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60°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，于每年公历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20—22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日交节。小满节气意味着进入了大幅降水的雨季，雨水开始增多，往往会出现持续大范围的强降水。</a:t>
            </a:r>
          </a:p>
        </p:txBody>
      </p:sp>
      <p:sp>
        <p:nvSpPr>
          <p:cNvPr id="12" name="Aichitds2">
            <a:extLst>
              <a:ext uri="{FF2B5EF4-FFF2-40B4-BE49-F238E27FC236}">
                <a16:creationId xmlns:a16="http://schemas.microsoft.com/office/drawing/2014/main" xmlns="" id="{6B02CC02-7A06-46DF-A16F-9D61E38F1817}"/>
              </a:ext>
            </a:extLst>
          </p:cNvPr>
          <p:cNvSpPr/>
          <p:nvPr/>
        </p:nvSpPr>
        <p:spPr bwMode="auto">
          <a:xfrm>
            <a:off x="3218435" y="3895029"/>
            <a:ext cx="8312044" cy="1371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3E801EF-5AD2-40F7-8276-D32A299456D2}"/>
              </a:ext>
            </a:extLst>
          </p:cNvPr>
          <p:cNvSpPr/>
          <p:nvPr/>
        </p:nvSpPr>
        <p:spPr>
          <a:xfrm>
            <a:off x="3533637" y="3973034"/>
            <a:ext cx="7689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>
              <a:lnSpc>
                <a:spcPct val="150000"/>
              </a:lnSpc>
              <a:buClr>
                <a:srgbClr val="CB232D"/>
              </a:buClr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历书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：“斗指东南，维为立夏，万物至此皆长大，故名立夏也。”立夏，是标示万物进入旺季生长的一个重要节气。立夏后，日照增加，逐渐升温，雷雨增多，农作物进入了茁壮成长阶段。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162E078-66E9-4549-854A-982507553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943" y="1542894"/>
            <a:ext cx="880909" cy="3772211"/>
          </a:xfrm>
          <a:prstGeom prst="rect">
            <a:avLst/>
          </a:prstGeom>
        </p:spPr>
      </p:pic>
      <p:sp>
        <p:nvSpPr>
          <p:cNvPr id="2" name="箭头: 燕尾形 1">
            <a:extLst>
              <a:ext uri="{FF2B5EF4-FFF2-40B4-BE49-F238E27FC236}">
                <a16:creationId xmlns:a16="http://schemas.microsoft.com/office/drawing/2014/main" xmlns="" id="{72CFEF4A-AB6E-4881-B749-DA414132CBDF}"/>
              </a:ext>
            </a:extLst>
          </p:cNvPr>
          <p:cNvSpPr/>
          <p:nvPr/>
        </p:nvSpPr>
        <p:spPr>
          <a:xfrm>
            <a:off x="2580289" y="2412435"/>
            <a:ext cx="974014" cy="554657"/>
          </a:xfrm>
          <a:prstGeom prst="notchedRightArrow">
            <a:avLst/>
          </a:prstGeom>
          <a:solidFill>
            <a:srgbClr val="1A6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燕尾形 12">
            <a:extLst>
              <a:ext uri="{FF2B5EF4-FFF2-40B4-BE49-F238E27FC236}">
                <a16:creationId xmlns:a16="http://schemas.microsoft.com/office/drawing/2014/main" xmlns="" id="{5AD93327-82E6-4100-8BC6-4B0082F0CEB5}"/>
              </a:ext>
            </a:extLst>
          </p:cNvPr>
          <p:cNvSpPr/>
          <p:nvPr/>
        </p:nvSpPr>
        <p:spPr>
          <a:xfrm>
            <a:off x="2580289" y="4225805"/>
            <a:ext cx="974014" cy="554657"/>
          </a:xfrm>
          <a:prstGeom prst="notchedRightArrow">
            <a:avLst/>
          </a:prstGeom>
          <a:solidFill>
            <a:srgbClr val="1A6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5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0510024-C63A-454D-8140-783825303647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CC54D48-1156-4659-80AE-921E3CF68889}"/>
              </a:ext>
            </a:extLst>
          </p:cNvPr>
          <p:cNvGrpSpPr/>
          <p:nvPr/>
        </p:nvGrpSpPr>
        <p:grpSpPr>
          <a:xfrm>
            <a:off x="1174035" y="1439723"/>
            <a:ext cx="4769565" cy="3978554"/>
            <a:chOff x="664315" y="1622146"/>
            <a:chExt cx="10148730" cy="397855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92D58D43-FD68-482A-BEB2-2DFD891C8BE7}"/>
                </a:ext>
              </a:extLst>
            </p:cNvPr>
            <p:cNvSpPr txBox="1"/>
            <p:nvPr/>
          </p:nvSpPr>
          <p:spPr>
            <a:xfrm>
              <a:off x="1200925" y="1943946"/>
              <a:ext cx="9075505" cy="3418501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zh-CN"/>
              </a:defPPr>
              <a:lvl1pPr inden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None/>
                <a:defRPr sz="16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小满，“二十四节气”之一，是夏季的第二个节气。小满，斗指甲，太阳达黄经</a:t>
              </a:r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60°</a:t>
              </a: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，于每年公历</a:t>
              </a:r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20—22</a:t>
              </a: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日交节。小满节气意味着进入了大幅降水的雨季，雨水开始增多，往往会出现持续大范围的强降水。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48B89F38-C051-49AB-9D65-7A8DAED7A443}"/>
                </a:ext>
              </a:extLst>
            </p:cNvPr>
            <p:cNvSpPr/>
            <p:nvPr/>
          </p:nvSpPr>
          <p:spPr>
            <a:xfrm>
              <a:off x="664315" y="1622146"/>
              <a:ext cx="10148730" cy="3978554"/>
            </a:xfrm>
            <a:prstGeom prst="roundRect">
              <a:avLst/>
            </a:prstGeom>
            <a:noFill/>
            <a:ln>
              <a:solidFill>
                <a:srgbClr val="003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2F4C3D5-D9EA-48A6-B5AA-019C6B31F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888" y="900742"/>
            <a:ext cx="4517535" cy="45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17E3C9A-EF8F-4DF9-9E26-9374CA5741D6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C6BEE40-105E-4655-B191-792DC3A3B95A}"/>
              </a:ext>
            </a:extLst>
          </p:cNvPr>
          <p:cNvGrpSpPr/>
          <p:nvPr/>
        </p:nvGrpSpPr>
        <p:grpSpPr>
          <a:xfrm>
            <a:off x="999996" y="1547776"/>
            <a:ext cx="10192008" cy="4433924"/>
            <a:chOff x="1312985" y="1910862"/>
            <a:chExt cx="10192008" cy="443392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997D22B3-8348-41BC-96F9-0FF81F085429}"/>
                </a:ext>
              </a:extLst>
            </p:cNvPr>
            <p:cNvSpPr/>
            <p:nvPr/>
          </p:nvSpPr>
          <p:spPr>
            <a:xfrm>
              <a:off x="1312985" y="1910862"/>
              <a:ext cx="10192008" cy="4433924"/>
            </a:xfrm>
            <a:prstGeom prst="rect">
              <a:avLst/>
            </a:prstGeom>
            <a:noFill/>
            <a:ln w="25400">
              <a:solidFill>
                <a:srgbClr val="1A638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CBD0CB50-5FD3-4899-9BF8-83A9AB1B2041}"/>
                </a:ext>
              </a:extLst>
            </p:cNvPr>
            <p:cNvSpPr txBox="1"/>
            <p:nvPr/>
          </p:nvSpPr>
          <p:spPr>
            <a:xfrm>
              <a:off x="1672515" y="2489961"/>
              <a:ext cx="4289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小满节气期间，我国南方地区一般会降雨多、雨量大。由于南方暖湿气流活跃，与从北方南下的冷空气在黄赤交角处的华南一带交汇，这时华南地区往往会出现持续大范围的强降水，造成暴雨或特大暴雨，正如民谚云“小满，江河易满”。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01DF5AE-AED2-4CC2-A168-BEB950AED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104" y="1439971"/>
            <a:ext cx="4555370" cy="455537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138855-92C3-4AD8-A2D3-D5D6BB69388B}"/>
              </a:ext>
            </a:extLst>
          </p:cNvPr>
          <p:cNvSpPr/>
          <p:nvPr/>
        </p:nvSpPr>
        <p:spPr>
          <a:xfrm>
            <a:off x="1560448" y="1334721"/>
            <a:ext cx="3644274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一个政党的初心和使命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298896A-8331-4373-B7EB-8F48C422F551}"/>
              </a:ext>
            </a:extLst>
          </p:cNvPr>
          <p:cNvSpPr/>
          <p:nvPr/>
        </p:nvSpPr>
        <p:spPr>
          <a:xfrm>
            <a:off x="488066" y="758624"/>
            <a:ext cx="11215868" cy="57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xmlns="" id="{17E442E5-2C00-43E9-89A0-EC7D587FC7C1}"/>
              </a:ext>
            </a:extLst>
          </p:cNvPr>
          <p:cNvCxnSpPr>
            <a:cxnSpLocks/>
          </p:cNvCxnSpPr>
          <p:nvPr/>
        </p:nvCxnSpPr>
        <p:spPr>
          <a:xfrm>
            <a:off x="6089394" y="1048561"/>
            <a:ext cx="0" cy="5161739"/>
          </a:xfrm>
          <a:prstGeom prst="line">
            <a:avLst/>
          </a:prstGeom>
          <a:ln w="12700">
            <a:solidFill>
              <a:srgbClr val="1A638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15BDD07-34EB-46A4-B5A5-625B5DAED3EB}"/>
              </a:ext>
            </a:extLst>
          </p:cNvPr>
          <p:cNvGrpSpPr/>
          <p:nvPr/>
        </p:nvGrpSpPr>
        <p:grpSpPr>
          <a:xfrm>
            <a:off x="990602" y="1048561"/>
            <a:ext cx="4183840" cy="5157271"/>
            <a:chOff x="990602" y="1048561"/>
            <a:chExt cx="4183840" cy="515727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225F64B0-4CAE-4C19-84BF-3FDE2291E80E}"/>
                </a:ext>
              </a:extLst>
            </p:cNvPr>
            <p:cNvGrpSpPr/>
            <p:nvPr/>
          </p:nvGrpSpPr>
          <p:grpSpPr>
            <a:xfrm>
              <a:off x="990602" y="2928011"/>
              <a:ext cx="4183840" cy="3277821"/>
              <a:chOff x="419497" y="2608475"/>
              <a:chExt cx="4183840" cy="327782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35414A59-9E3E-478A-BF1E-7A8011B8612C}"/>
                  </a:ext>
                </a:extLst>
              </p:cNvPr>
              <p:cNvSpPr txBox="1"/>
              <p:nvPr/>
            </p:nvSpPr>
            <p:spPr>
              <a:xfrm>
                <a:off x="1144540" y="2608475"/>
                <a:ext cx="2426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小满节气起源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F241DE72-44E1-4CF7-AA62-FA78ECE6BB87}"/>
                  </a:ext>
                </a:extLst>
              </p:cNvPr>
              <p:cNvSpPr txBox="1"/>
              <p:nvPr/>
            </p:nvSpPr>
            <p:spPr>
              <a:xfrm flipH="1">
                <a:off x="419497" y="3300973"/>
                <a:ext cx="418384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现行的“二十四节气”采用的是“定气法”划分，即每一个节气分别相应于地球在黄道上每运行</a:t>
                </a:r>
                <a:r>
                  <a:rPr lang="en-US" altLang="zh-CN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15°</a:t>
                </a:r>
                <a:r>
                  <a:rPr lang="zh-CN" altLang="en-US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所到达的一定位置，当太阳黄经达</a:t>
                </a:r>
                <a:r>
                  <a:rPr lang="en-US" altLang="zh-CN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45°</a:t>
                </a:r>
                <a:r>
                  <a:rPr lang="zh-CN" altLang="en-US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时为立夏节点。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C8C3E06-1C07-417D-9F73-017E372E8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1919" y="1048561"/>
              <a:ext cx="434150" cy="1829927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B76AEFB8-9AC1-4377-A075-0768497FFD77}"/>
              </a:ext>
            </a:extLst>
          </p:cNvPr>
          <p:cNvGrpSpPr/>
          <p:nvPr/>
        </p:nvGrpSpPr>
        <p:grpSpPr>
          <a:xfrm>
            <a:off x="7122045" y="1048561"/>
            <a:ext cx="3391537" cy="4818984"/>
            <a:chOff x="7122045" y="1048561"/>
            <a:chExt cx="3391537" cy="481898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1212AE69-9B5B-40DF-A81A-2E9D5A3DE265}"/>
                </a:ext>
              </a:extLst>
            </p:cNvPr>
            <p:cNvGrpSpPr/>
            <p:nvPr/>
          </p:nvGrpSpPr>
          <p:grpSpPr>
            <a:xfrm>
              <a:off x="7122045" y="2928011"/>
              <a:ext cx="3391537" cy="2939534"/>
              <a:chOff x="1982842" y="2608474"/>
              <a:chExt cx="3391537" cy="293953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C5E62E8F-6345-41F3-A7DE-C925F6ECB4EC}"/>
                  </a:ext>
                </a:extLst>
              </p:cNvPr>
              <p:cNvSpPr txBox="1"/>
              <p:nvPr/>
            </p:nvSpPr>
            <p:spPr>
              <a:xfrm>
                <a:off x="2540661" y="2608474"/>
                <a:ext cx="2275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小满节气起源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9933C7AA-49B5-4CEB-A2B6-791C0E302EE5}"/>
                  </a:ext>
                </a:extLst>
              </p:cNvPr>
              <p:cNvSpPr txBox="1"/>
              <p:nvPr/>
            </p:nvSpPr>
            <p:spPr>
              <a:xfrm>
                <a:off x="1982842" y="3378183"/>
                <a:ext cx="339153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“二十四节气”是古人通过观察天体运行，认知一岁（年）中时令、气候、物候等方面变化规律所形成的知识体系。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3F8C963-827D-4078-A8A9-1A3754D3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9566" y="1048561"/>
              <a:ext cx="434150" cy="1829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4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A47F0C-E9A6-481B-AAE4-8C3E51D63516}"/>
              </a:ext>
            </a:extLst>
          </p:cNvPr>
          <p:cNvSpPr txBox="1"/>
          <p:nvPr/>
        </p:nvSpPr>
        <p:spPr>
          <a:xfrm>
            <a:off x="3593574" y="2392620"/>
            <a:ext cx="4749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气候特征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BD85ED0-5F8E-47D5-B7E3-FF83F969257F}"/>
              </a:ext>
            </a:extLst>
          </p:cNvPr>
          <p:cNvSpPr txBox="1"/>
          <p:nvPr/>
        </p:nvSpPr>
        <p:spPr>
          <a:xfrm>
            <a:off x="3765026" y="3632586"/>
            <a:ext cx="48334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单击此处输入文本描述，如内容介绍、数据统计</a:t>
            </a:r>
            <a:endParaRPr lang="e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3F2B354-63CD-4A40-98CF-DB8086D27A97}"/>
              </a:ext>
            </a:extLst>
          </p:cNvPr>
          <p:cNvSpPr/>
          <p:nvPr/>
        </p:nvSpPr>
        <p:spPr>
          <a:xfrm>
            <a:off x="5156338" y="1549400"/>
            <a:ext cx="1619250" cy="542925"/>
          </a:xfrm>
          <a:prstGeom prst="roundRect">
            <a:avLst>
              <a:gd name="adj" fmla="val 34211"/>
            </a:avLst>
          </a:prstGeom>
          <a:solidFill>
            <a:srgbClr val="1A6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  <p:extLst>
      <p:ext uri="{BB962C8B-B14F-4D97-AF65-F5344CB8AC3E}">
        <p14:creationId xmlns:p14="http://schemas.microsoft.com/office/powerpoint/2010/main" val="29853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176</TotalTime>
  <Words>1609</Words>
  <Application>Microsoft Office PowerPoint</Application>
  <PresentationFormat>宽屏</PresentationFormat>
  <Paragraphs>87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Meiryo</vt:lpstr>
      <vt:lpstr>包图简圆体Light</vt:lpstr>
      <vt:lpstr>等线</vt:lpstr>
      <vt:lpstr>华文宋体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29</cp:revision>
  <dcterms:modified xsi:type="dcterms:W3CDTF">2023-05-21T02:00:04Z</dcterms:modified>
</cp:coreProperties>
</file>