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33"/>
  </p:notesMasterIdLst>
  <p:sldIdLst>
    <p:sldId id="256" r:id="rId4"/>
    <p:sldId id="257" r:id="rId5"/>
    <p:sldId id="258" r:id="rId6"/>
    <p:sldId id="302" r:id="rId7"/>
    <p:sldId id="303" r:id="rId8"/>
    <p:sldId id="261" r:id="rId9"/>
    <p:sldId id="262" r:id="rId10"/>
    <p:sldId id="304" r:id="rId11"/>
    <p:sldId id="264" r:id="rId12"/>
    <p:sldId id="265" r:id="rId13"/>
    <p:sldId id="266" r:id="rId14"/>
    <p:sldId id="267" r:id="rId15"/>
    <p:sldId id="268" r:id="rId16"/>
    <p:sldId id="305" r:id="rId17"/>
    <p:sldId id="270" r:id="rId18"/>
    <p:sldId id="271" r:id="rId19"/>
    <p:sldId id="272" r:id="rId20"/>
    <p:sldId id="273" r:id="rId21"/>
    <p:sldId id="306" r:id="rId22"/>
    <p:sldId id="275" r:id="rId23"/>
    <p:sldId id="277" r:id="rId24"/>
    <p:sldId id="279" r:id="rId25"/>
    <p:sldId id="281" r:id="rId26"/>
    <p:sldId id="307" r:id="rId27"/>
    <p:sldId id="290" r:id="rId28"/>
    <p:sldId id="291" r:id="rId29"/>
    <p:sldId id="292" r:id="rId30"/>
    <p:sldId id="308" r:id="rId31"/>
    <p:sldId id="309" r:id="rId32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9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59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E5FCA-CADF-450C-BEED-AA5A897FC5CA}" type="datetimeFigureOut">
              <a:rPr lang="zh-CN" altLang="en-US" smtClean="0"/>
              <a:t>2023/5/18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5BF9C-3661-42AB-9C69-1B9D5260F7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938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5BF9C-3661-42AB-9C69-1B9D5260F75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0476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564C9-D833-4963-ABFA-D7D0057B698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8954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564C9-D833-4963-ABFA-D7D0057B698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400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564C9-D833-4963-ABFA-D7D0057B698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681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564C9-D833-4963-ABFA-D7D0057B698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66971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5BF9C-3661-42AB-9C69-1B9D5260F75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75076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564C9-D833-4963-ABFA-D7D0057B698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57093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564C9-D833-4963-ABFA-D7D0057B698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5996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564C9-D833-4963-ABFA-D7D0057B698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5509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564C9-D833-4963-ABFA-D7D0057B698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5552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5BF9C-3661-42AB-9C69-1B9D5260F75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9628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5BF9C-3661-42AB-9C69-1B9D5260F75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6790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564C9-D833-4963-ABFA-D7D0057B698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83397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564C9-D833-4963-ABFA-D7D0057B698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72018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564C9-D833-4963-ABFA-D7D0057B698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6725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564C9-D833-4963-ABFA-D7D0057B698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4690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5BF9C-3661-42AB-9C69-1B9D5260F75B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1740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564C9-D833-4963-ABFA-D7D0057B698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04183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564C9-D833-4963-ABFA-D7D0057B6983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9824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564C9-D833-4963-ABFA-D7D0057B6983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59123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5BF9C-3661-42AB-9C69-1B9D5260F75B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5663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90102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5BF9C-3661-42AB-9C69-1B9D5260F75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0437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5BF9C-3661-42AB-9C69-1B9D5260F75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2056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564C9-D833-4963-ABFA-D7D0057B698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8998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564C9-D833-4963-ABFA-D7D0057B698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638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564C9-D833-4963-ABFA-D7D0057B698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1451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5BF9C-3661-42AB-9C69-1B9D5260F75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3911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564C9-D833-4963-ABFA-D7D0057B698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365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p14="http://schemas.microsoft.com/office/powerpoint/2010/main" xmlns="" id="{D1ED9BFF-A410-4A24-83A8-907F2FEB0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:p14="http://schemas.microsoft.com/office/powerpoint/2010/main" xmlns="" id="{7CC12E9E-5568-4947-A8A0-D16602315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p14="http://schemas.microsoft.com/office/powerpoint/2010/main" xmlns="" id="{D793F9E0-E348-47DB-AA91-14E181CA2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5BA0-F4DD-43A6-BE71-F469A880CFBD}" type="datetimeFigureOut">
              <a:rPr lang="zh-CN" altLang="en-US" smtClean="0"/>
              <a:t>2023/5/18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p14="http://schemas.microsoft.com/office/powerpoint/2010/main" xmlns="" id="{182C2BDB-20AE-4374-B6F3-C897FDBD5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p14="http://schemas.microsoft.com/office/powerpoint/2010/main" xmlns="" id="{F29B3CF2-3402-4B57-888F-46588FAA0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36E0-AD78-4AD4-86AC-1DE92FAC7F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4079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p14="http://schemas.microsoft.com/office/powerpoint/2010/main" xmlns="" id="{D40D6183-2703-43CB-BA3B-4DA51730C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:p14="http://schemas.microsoft.com/office/powerpoint/2010/main" xmlns="" id="{AC081D63-33A4-46E8-996E-AF5147858C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:p14="http://schemas.microsoft.com/office/powerpoint/2010/main" xmlns="" id="{8817DE02-B01D-49F0-BAD6-EC30EB0B0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:p14="http://schemas.microsoft.com/office/powerpoint/2010/main" xmlns="" id="{13C770C5-92DD-4787-8CB9-E38B1C9EF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5BA0-F4DD-43A6-BE71-F469A880CFBD}" type="datetimeFigureOut">
              <a:rPr lang="zh-CN" altLang="en-US" smtClean="0"/>
              <a:t>2023/5/18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:p14="http://schemas.microsoft.com/office/powerpoint/2010/main" xmlns="" id="{574B4DD9-C870-45C6-8ACC-F2E48FF0B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:p14="http://schemas.microsoft.com/office/powerpoint/2010/main" xmlns="" id="{20AB0058-04FA-4388-BC96-126B8E76C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36E0-AD78-4AD4-86AC-1DE92FAC7F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732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p14="http://schemas.microsoft.com/office/powerpoint/2010/main" xmlns="" id="{E7263315-02A7-47A0-95CC-A80FEE82C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:p14="http://schemas.microsoft.com/office/powerpoint/2010/main" xmlns="" id="{387926FB-C6BE-4972-994F-E120DEBF44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p14="http://schemas.microsoft.com/office/powerpoint/2010/main" xmlns="" id="{B189FBDC-0429-4022-ADFF-5859E6AAB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5BA0-F4DD-43A6-BE71-F469A880CFBD}" type="datetimeFigureOut">
              <a:rPr lang="zh-CN" altLang="en-US" smtClean="0"/>
              <a:t>2023/5/18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p14="http://schemas.microsoft.com/office/powerpoint/2010/main" xmlns="" id="{7DC9480B-286E-4B6D-834D-54BF554B5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p14="http://schemas.microsoft.com/office/powerpoint/2010/main" xmlns="" id="{BB18E3CB-9B66-47CA-9F38-07F9E837A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36E0-AD78-4AD4-86AC-1DE92FAC7F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155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:p14="http://schemas.microsoft.com/office/powerpoint/2010/main" xmlns="" id="{4526A902-4564-4D43-95B8-AE986DA7A8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:p14="http://schemas.microsoft.com/office/powerpoint/2010/main" xmlns="" id="{9C119953-EA50-4E2E-B4BD-3AA9FB16F3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p14="http://schemas.microsoft.com/office/powerpoint/2010/main" xmlns="" id="{3E8109FB-C4A8-4D74-BE83-31C6DD503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5BA0-F4DD-43A6-BE71-F469A880CFBD}" type="datetimeFigureOut">
              <a:rPr lang="zh-CN" altLang="en-US" smtClean="0"/>
              <a:t>2023/5/18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p14="http://schemas.microsoft.com/office/powerpoint/2010/main" xmlns="" id="{DCC5EDC4-D2A9-433F-9DEF-BE8C4A5E8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p14="http://schemas.microsoft.com/office/powerpoint/2010/main" xmlns="" id="{3D2433B3-5748-49C4-82D4-A7B1E1EB2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36E0-AD78-4AD4-86AC-1DE92FAC7F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165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7541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7159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5003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374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457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369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299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p14="http://schemas.microsoft.com/office/powerpoint/2010/main" xmlns="" id="{A528B1CC-1205-4547-9DF4-6AE5D09A2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p14="http://schemas.microsoft.com/office/powerpoint/2010/main" xmlns="" id="{8AED9A71-92BF-406E-BB90-E1FD7F867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p14="http://schemas.microsoft.com/office/powerpoint/2010/main" xmlns="" id="{42442027-43D9-4E0A-8891-2C417F6FC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5BA0-F4DD-43A6-BE71-F469A880CFBD}" type="datetimeFigureOut">
              <a:rPr lang="zh-CN" altLang="en-US" smtClean="0"/>
              <a:t>2023/5/18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p14="http://schemas.microsoft.com/office/powerpoint/2010/main" xmlns="" id="{0E7E6849-EF07-4E71-86E8-01FC1650C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p14="http://schemas.microsoft.com/office/powerpoint/2010/main" xmlns="" id="{8212D233-54D2-43E9-B88B-CC8683854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36E0-AD78-4AD4-86AC-1DE92FAC7F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3586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972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1648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222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7763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951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5413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749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p14="http://schemas.microsoft.com/office/powerpoint/2010/main" xmlns="" id="{02C653F9-120C-498C-8D87-729F8F3F4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:p14="http://schemas.microsoft.com/office/powerpoint/2010/main" xmlns="" id="{6015B474-D9A4-41A6-A940-28DD9D577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p14="http://schemas.microsoft.com/office/powerpoint/2010/main" xmlns="" id="{3BEAFAC4-62A9-447E-A7F6-1FD140C5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5BA0-F4DD-43A6-BE71-F469A880CFBD}" type="datetimeFigureOut">
              <a:rPr lang="zh-CN" altLang="en-US" smtClean="0"/>
              <a:t>2023/5/18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p14="http://schemas.microsoft.com/office/powerpoint/2010/main" xmlns="" id="{A1272054-AAA7-4F0D-B8F1-BA6AA8ECA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p14="http://schemas.microsoft.com/office/powerpoint/2010/main" xmlns="" id="{97789801-C531-49A0-AB03-FB9415039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36E0-AD78-4AD4-86AC-1DE92FAC7F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270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p14="http://schemas.microsoft.com/office/powerpoint/2010/main" xmlns="" id="{1C7051E3-C45C-4913-9306-1514FEB52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p14="http://schemas.microsoft.com/office/powerpoint/2010/main" xmlns="" id="{90C2C5F1-B735-4B0D-9684-C7EFF706A7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:p14="http://schemas.microsoft.com/office/powerpoint/2010/main" xmlns="" id="{7883F7DF-B2BD-4BFC-A17B-FF8D7D917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:p14="http://schemas.microsoft.com/office/powerpoint/2010/main" xmlns="" id="{72139C7C-AD5A-4F81-9E59-3FC960BCF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5BA0-F4DD-43A6-BE71-F469A880CFBD}" type="datetimeFigureOut">
              <a:rPr lang="zh-CN" altLang="en-US" smtClean="0"/>
              <a:t>2023/5/18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:p14="http://schemas.microsoft.com/office/powerpoint/2010/main" xmlns="" id="{098E162B-664B-4552-B4D1-69925DC27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:p14="http://schemas.microsoft.com/office/powerpoint/2010/main" xmlns="" id="{15A6E2D5-5D83-4A35-B524-38B240D6A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36E0-AD78-4AD4-86AC-1DE92FAC7F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8036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p14="http://schemas.microsoft.com/office/powerpoint/2010/main" xmlns="" id="{C38E7A7E-BEF8-4AAD-9A37-DB452C794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:p14="http://schemas.microsoft.com/office/powerpoint/2010/main" xmlns="" id="{7C7CD930-302D-4BC6-BCC9-E9AA79A44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:p14="http://schemas.microsoft.com/office/powerpoint/2010/main" xmlns="" id="{509F3F43-8E58-4240-940E-C34EFF37A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:p14="http://schemas.microsoft.com/office/powerpoint/2010/main" xmlns="" id="{DCD3D5B1-D681-44AD-A0BA-FFE609ADA4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:p14="http://schemas.microsoft.com/office/powerpoint/2010/main" xmlns="" id="{38122808-8F2B-486D-B732-179DE2BD3F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:p14="http://schemas.microsoft.com/office/powerpoint/2010/main" xmlns="" id="{8352EE25-BEF7-42FE-8733-B1E45EB05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5BA0-F4DD-43A6-BE71-F469A880CFBD}" type="datetimeFigureOut">
              <a:rPr lang="zh-CN" altLang="en-US" smtClean="0"/>
              <a:t>2023/5/18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:p14="http://schemas.microsoft.com/office/powerpoint/2010/main" xmlns="" id="{E40B78FA-2CC1-4FC4-8F30-A65A55603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:p14="http://schemas.microsoft.com/office/powerpoint/2010/main" xmlns="" id="{3A1DDA34-F059-4381-AA6F-072D48509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36E0-AD78-4AD4-86AC-1DE92FAC7F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1978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p14="http://schemas.microsoft.com/office/powerpoint/2010/main" xmlns="" id="{C38E7A7E-BEF8-4AAD-9A37-DB452C794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:p14="http://schemas.microsoft.com/office/powerpoint/2010/main" xmlns="" id="{7C7CD930-302D-4BC6-BCC9-E9AA79A44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:p14="http://schemas.microsoft.com/office/powerpoint/2010/main" xmlns="" id="{509F3F43-8E58-4240-940E-C34EFF37A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:p14="http://schemas.microsoft.com/office/powerpoint/2010/main" xmlns="" id="{DCD3D5B1-D681-44AD-A0BA-FFE609ADA4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:p14="http://schemas.microsoft.com/office/powerpoint/2010/main" xmlns="" id="{38122808-8F2B-486D-B732-179DE2BD3F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:p14="http://schemas.microsoft.com/office/powerpoint/2010/main" xmlns="" id="{8352EE25-BEF7-42FE-8733-B1E45EB05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5BA0-F4DD-43A6-BE71-F469A880CFBD}" type="datetimeFigureOut">
              <a:rPr lang="zh-CN" altLang="en-US" smtClean="0"/>
              <a:t>2023/5/18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:p14="http://schemas.microsoft.com/office/powerpoint/2010/main" xmlns="" id="{E40B78FA-2CC1-4FC4-8F30-A65A55603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:p14="http://schemas.microsoft.com/office/powerpoint/2010/main" xmlns="" id="{3A1DDA34-F059-4381-AA6F-072D48509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36E0-AD78-4AD4-86AC-1DE92FAC7FC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xmlns:p14="http://schemas.microsoft.com/office/powerpoint/2010/main" xmlns="" id="{F4F0C092-CFA8-18EB-6D85-809701AAF4D8}"/>
              </a:ext>
            </a:extLst>
          </p:cNvPr>
          <p:cNvSpPr txBox="1"/>
          <p:nvPr userDrawn="1"/>
        </p:nvSpPr>
        <p:spPr>
          <a:xfrm>
            <a:off x="1209204" y="6721475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516974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p14="http://schemas.microsoft.com/office/powerpoint/2010/main" xmlns="" id="{D556D1B3-0D61-4D72-97D2-4CCFD3D51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:p14="http://schemas.microsoft.com/office/powerpoint/2010/main" xmlns="" id="{89B125BB-6607-4632-8463-AFEC1A4CA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5BA0-F4DD-43A6-BE71-F469A880CFBD}" type="datetimeFigureOut">
              <a:rPr lang="zh-CN" altLang="en-US" smtClean="0"/>
              <a:t>2023/5/18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:p14="http://schemas.microsoft.com/office/powerpoint/2010/main" xmlns="" id="{CCA7B24A-37EC-42FC-9512-9059B3F14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:p14="http://schemas.microsoft.com/office/powerpoint/2010/main" xmlns="" id="{440610CA-A55E-46AD-AC58-608C791B8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36E0-AD78-4AD4-86AC-1DE92FAC7F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922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:p14="http://schemas.microsoft.com/office/powerpoint/2010/main" xmlns="" id="{0B91CDDC-C701-49FA-9EEE-01C56B9E1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5BA0-F4DD-43A6-BE71-F469A880CFBD}" type="datetimeFigureOut">
              <a:rPr lang="zh-CN" altLang="en-US" smtClean="0"/>
              <a:t>2023/5/18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:p14="http://schemas.microsoft.com/office/powerpoint/2010/main" xmlns="" id="{6D6F27A1-1ACC-40BC-A41D-4F757FCCD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:p14="http://schemas.microsoft.com/office/powerpoint/2010/main" xmlns="" id="{802ECFD0-0CBF-4D19-BF2A-3635D7FE6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36E0-AD78-4AD4-86AC-1DE92FAC7F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9369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p14="http://schemas.microsoft.com/office/powerpoint/2010/main" xmlns="" id="{7CF99841-F3CE-41EA-A387-1594E07DE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p14="http://schemas.microsoft.com/office/powerpoint/2010/main" xmlns="" id="{9D45640A-15F7-4F43-972D-A716D5C8F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:p14="http://schemas.microsoft.com/office/powerpoint/2010/main" xmlns="" id="{750A8262-1E26-405F-8147-AEDAA87D7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:p14="http://schemas.microsoft.com/office/powerpoint/2010/main" xmlns="" id="{DD3DB70D-1542-4EF6-81C3-43C0AA679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5BA0-F4DD-43A6-BE71-F469A880CFBD}" type="datetimeFigureOut">
              <a:rPr lang="zh-CN" altLang="en-US" smtClean="0"/>
              <a:t>2023/5/18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:p14="http://schemas.microsoft.com/office/powerpoint/2010/main" xmlns="" id="{BF8C6429-389E-4428-B191-BA304AA21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:p14="http://schemas.microsoft.com/office/powerpoint/2010/main" xmlns="" id="{4010748A-37F3-46F0-8AA0-917BFB4D0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36E0-AD78-4AD4-86AC-1DE92FAC7F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2337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:p14="http://schemas.microsoft.com/office/powerpoint/2010/main" xmlns="" id="{3CE61ED5-095E-483C-97BA-56C81A098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:p14="http://schemas.microsoft.com/office/powerpoint/2010/main" xmlns="" id="{AED3BEFF-1D10-41A2-BB60-60EA37479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p14="http://schemas.microsoft.com/office/powerpoint/2010/main" xmlns="" id="{9383A11F-EF06-46A8-ACB3-6C8C6BD74F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05BA0-F4DD-43A6-BE71-F469A880CFBD}" type="datetimeFigureOut">
              <a:rPr lang="zh-CN" altLang="en-US" smtClean="0"/>
              <a:t>2023/5/18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p14="http://schemas.microsoft.com/office/powerpoint/2010/main" xmlns="" id="{938D6BEF-F4C9-4AA4-9E5C-940F2EB429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p14="http://schemas.microsoft.com/office/powerpoint/2010/main" xmlns="" id="{33E85C2D-CED5-455C-8F89-E619AC65E8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036E0-AD78-4AD4-86AC-1DE92FAC7F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633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8434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253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0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B6E1A88-E8D9-445A-975A-C442EF5CB187}"/>
              </a:ext>
            </a:extLst>
          </p:cNvPr>
          <p:cNvSpPr txBox="1"/>
          <p:nvPr/>
        </p:nvSpPr>
        <p:spPr>
          <a:xfrm>
            <a:off x="10438336" y="1347923"/>
            <a:ext cx="16488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500" spc="-1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怀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C2BF481-364A-4EEC-B816-5DB9FF6B2A00}"/>
              </a:ext>
            </a:extLst>
          </p:cNvPr>
          <p:cNvSpPr txBox="1"/>
          <p:nvPr/>
        </p:nvSpPr>
        <p:spPr>
          <a:xfrm>
            <a:off x="6096000" y="849275"/>
            <a:ext cx="6339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spc="600" dirty="0">
                <a:solidFill>
                  <a:srgbClr val="C90221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习总书记的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46B5CE0-8E7E-4BC9-A329-C346F54009ED}"/>
              </a:ext>
            </a:extLst>
          </p:cNvPr>
          <p:cNvSpPr txBox="1"/>
          <p:nvPr/>
        </p:nvSpPr>
        <p:spPr>
          <a:xfrm>
            <a:off x="5634004" y="1309684"/>
            <a:ext cx="152400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600" spc="-1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英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3612371-C50F-4EDE-AE07-9E580D5D1D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618903" flipV="1">
            <a:off x="10722234" y="2755707"/>
            <a:ext cx="908528" cy="90852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90C67FB-2AE9-4F68-B029-5030E129F6ED}"/>
              </a:ext>
            </a:extLst>
          </p:cNvPr>
          <p:cNvSpPr txBox="1"/>
          <p:nvPr/>
        </p:nvSpPr>
        <p:spPr>
          <a:xfrm>
            <a:off x="6144157" y="4372216"/>
            <a:ext cx="6339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spc="600" dirty="0">
                <a:solidFill>
                  <a:srgbClr val="0D0000"/>
                </a:solidFill>
                <a:cs typeface="+mn-ea"/>
                <a:sym typeface="+mn-lt"/>
              </a:rPr>
              <a:t>演讲人</a:t>
            </a:r>
            <a:r>
              <a:rPr lang="zh-CN" altLang="en-US" sz="1600" spc="600" dirty="0" smtClean="0">
                <a:solidFill>
                  <a:srgbClr val="0D0000"/>
                </a:solidFill>
                <a:cs typeface="+mn-ea"/>
                <a:sym typeface="+mn-lt"/>
              </a:rPr>
              <a:t>：</a:t>
            </a:r>
            <a:r>
              <a:rPr lang="zh-CN" altLang="en-US" sz="1600" spc="600" dirty="0">
                <a:solidFill>
                  <a:srgbClr val="0D0000"/>
                </a:solidFill>
                <a:cs typeface="+mn-ea"/>
                <a:sym typeface="+mn-lt"/>
              </a:rPr>
              <a:t>优品</a:t>
            </a:r>
            <a:r>
              <a:rPr lang="en-US" altLang="zh-CN" sz="1600" spc="600" dirty="0" smtClean="0">
                <a:solidFill>
                  <a:srgbClr val="0D0000"/>
                </a:solidFill>
                <a:cs typeface="+mn-ea"/>
                <a:sym typeface="+mn-lt"/>
              </a:rPr>
              <a:t>PPT</a:t>
            </a:r>
            <a:endParaRPr lang="zh-CN" altLang="en-US" sz="1600" spc="600" dirty="0">
              <a:solidFill>
                <a:srgbClr val="0D0000"/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2AFAA77-6160-4A20-9D4F-757A78D5C80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71725">
            <a:off x="5025715" y="892670"/>
            <a:ext cx="1272439" cy="127243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6D71B64-2B31-43B3-8DD9-19EFC45CC6E7}"/>
              </a:ext>
            </a:extLst>
          </p:cNvPr>
          <p:cNvSpPr txBox="1"/>
          <p:nvPr/>
        </p:nvSpPr>
        <p:spPr>
          <a:xfrm>
            <a:off x="7092784" y="1360145"/>
            <a:ext cx="177473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800" spc="-1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雄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6BBA606-9ED3-43CA-B959-98AE36A4DBA1}"/>
              </a:ext>
            </a:extLst>
          </p:cNvPr>
          <p:cNvSpPr txBox="1"/>
          <p:nvPr/>
        </p:nvSpPr>
        <p:spPr>
          <a:xfrm>
            <a:off x="9124658" y="1362186"/>
            <a:ext cx="135881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600" spc="-1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情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6DA2CE9-0A1D-473B-8622-F063381FB48F}"/>
              </a:ext>
            </a:extLst>
          </p:cNvPr>
          <p:cNvSpPr txBox="1"/>
          <p:nvPr/>
        </p:nvSpPr>
        <p:spPr>
          <a:xfrm>
            <a:off x="6139102" y="3866203"/>
            <a:ext cx="6339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spc="600" dirty="0">
                <a:cs typeface="+mn-ea"/>
                <a:sym typeface="+mn-lt"/>
              </a:rPr>
              <a:t>【</a:t>
            </a:r>
            <a:r>
              <a:rPr lang="zh-CN" altLang="en-US" sz="2000" spc="600" dirty="0">
                <a:cs typeface="+mn-ea"/>
                <a:sym typeface="+mn-lt"/>
              </a:rPr>
              <a:t>崇尚英雄●精忠报国</a:t>
            </a:r>
            <a:r>
              <a:rPr lang="en-US" altLang="zh-CN" sz="2000" spc="600" dirty="0">
                <a:cs typeface="+mn-ea"/>
                <a:sym typeface="+mn-lt"/>
              </a:rPr>
              <a:t>】</a:t>
            </a:r>
            <a:endParaRPr lang="zh-CN" altLang="en-US" sz="2000" spc="6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1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3000" fill="hold" grpId="1" nodeType="withEffect">
                                  <p:stCondLst>
                                    <p:cond delay="270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6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10" grpId="0"/>
      <p:bldP spid="12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6479892" y="2046722"/>
            <a:ext cx="4419325" cy="612655"/>
            <a:chOff x="2186847" y="4978181"/>
            <a:chExt cx="4419325" cy="612655"/>
          </a:xfrm>
        </p:grpSpPr>
        <p:grpSp>
          <p:nvGrpSpPr>
            <p:cNvPr id="25" name="组合 24"/>
            <p:cNvGrpSpPr/>
            <p:nvPr/>
          </p:nvGrpSpPr>
          <p:grpSpPr>
            <a:xfrm>
              <a:off x="2186847" y="4978181"/>
              <a:ext cx="4419325" cy="612655"/>
              <a:chOff x="2656294" y="4074399"/>
              <a:chExt cx="10237433" cy="1419225"/>
            </a:xfrm>
          </p:grpSpPr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656294" y="4074399"/>
                <a:ext cx="5810250" cy="1419225"/>
              </a:xfrm>
              <a:custGeom>
                <a:avLst/>
                <a:gdLst>
                  <a:gd name="connsiteX0" fmla="*/ 0 w 5810250"/>
                  <a:gd name="connsiteY0" fmla="*/ 0 h 1419225"/>
                  <a:gd name="connsiteX1" fmla="*/ 5810249 w 5810250"/>
                  <a:gd name="connsiteY1" fmla="*/ 0 h 1419225"/>
                  <a:gd name="connsiteX2" fmla="*/ 4990038 w 5810250"/>
                  <a:gd name="connsiteY2" fmla="*/ 709612 h 1419225"/>
                  <a:gd name="connsiteX3" fmla="*/ 5810250 w 5810250"/>
                  <a:gd name="connsiteY3" fmla="*/ 1419225 h 1419225"/>
                  <a:gd name="connsiteX4" fmla="*/ 0 w 5810250"/>
                  <a:gd name="connsiteY4" fmla="*/ 1419225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10250" h="1419225">
                    <a:moveTo>
                      <a:pt x="0" y="0"/>
                    </a:moveTo>
                    <a:lnTo>
                      <a:pt x="5810249" y="0"/>
                    </a:lnTo>
                    <a:lnTo>
                      <a:pt x="4990038" y="709612"/>
                    </a:lnTo>
                    <a:lnTo>
                      <a:pt x="5810250" y="1419225"/>
                    </a:lnTo>
                    <a:lnTo>
                      <a:pt x="0" y="1419225"/>
                    </a:lnTo>
                    <a:close/>
                  </a:path>
                </a:pathLst>
              </a:custGeom>
            </p:spPr>
          </p:pic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301754" y="4074399"/>
                <a:ext cx="5591973" cy="1419225"/>
              </a:xfrm>
              <a:custGeom>
                <a:avLst/>
                <a:gdLst>
                  <a:gd name="connsiteX0" fmla="*/ 0 w 5591973"/>
                  <a:gd name="connsiteY0" fmla="*/ 0 h 1419225"/>
                  <a:gd name="connsiteX1" fmla="*/ 5591972 w 5591973"/>
                  <a:gd name="connsiteY1" fmla="*/ 0 h 1419225"/>
                  <a:gd name="connsiteX2" fmla="*/ 4771761 w 5591973"/>
                  <a:gd name="connsiteY2" fmla="*/ 709612 h 1419225"/>
                  <a:gd name="connsiteX3" fmla="*/ 5591973 w 5591973"/>
                  <a:gd name="connsiteY3" fmla="*/ 1419225 h 1419225"/>
                  <a:gd name="connsiteX4" fmla="*/ 0 w 5591973"/>
                  <a:gd name="connsiteY4" fmla="*/ 1419225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1973" h="1419225">
                    <a:moveTo>
                      <a:pt x="0" y="0"/>
                    </a:moveTo>
                    <a:lnTo>
                      <a:pt x="5591972" y="0"/>
                    </a:lnTo>
                    <a:lnTo>
                      <a:pt x="4771761" y="709612"/>
                    </a:lnTo>
                    <a:lnTo>
                      <a:pt x="5591973" y="1419225"/>
                    </a:lnTo>
                    <a:lnTo>
                      <a:pt x="0" y="1419225"/>
                    </a:lnTo>
                    <a:close/>
                  </a:path>
                </a:pathLst>
              </a:custGeom>
            </p:spPr>
          </p:pic>
        </p:grpSp>
        <p:sp>
          <p:nvSpPr>
            <p:cNvPr id="17" name="文本框 16"/>
            <p:cNvSpPr txBox="1"/>
            <p:nvPr/>
          </p:nvSpPr>
          <p:spPr>
            <a:xfrm>
              <a:off x="2253220" y="5053675"/>
              <a:ext cx="30027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8F3E5"/>
                  </a:solidFill>
                  <a:cs typeface="+mn-ea"/>
                  <a:sym typeface="+mn-lt"/>
                </a:rPr>
                <a:t>抗日英烈</a:t>
              </a:r>
              <a:r>
                <a:rPr lang="en-US" altLang="zh-CN" sz="2400" b="1" dirty="0">
                  <a:solidFill>
                    <a:srgbClr val="F8F3E5"/>
                  </a:solidFill>
                  <a:cs typeface="+mn-ea"/>
                  <a:sym typeface="+mn-lt"/>
                </a:rPr>
                <a:t>——</a:t>
              </a:r>
              <a:r>
                <a:rPr lang="zh-CN" altLang="en-US" sz="2400" b="1" dirty="0">
                  <a:solidFill>
                    <a:srgbClr val="F8F3E5"/>
                  </a:solidFill>
                  <a:cs typeface="+mn-ea"/>
                  <a:sym typeface="+mn-lt"/>
                </a:rPr>
                <a:t>邓玉芬</a:t>
              </a:r>
            </a:p>
          </p:txBody>
        </p:sp>
      </p:grpSp>
      <p:sp>
        <p:nvSpPr>
          <p:cNvPr id="28" name="矩形 27"/>
          <p:cNvSpPr/>
          <p:nvPr/>
        </p:nvSpPr>
        <p:spPr>
          <a:xfrm>
            <a:off x="6412657" y="2734871"/>
            <a:ext cx="4896320" cy="3298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600000"/>
                </a:solidFill>
                <a:cs typeface="+mn-ea"/>
                <a:sym typeface="+mn-lt"/>
              </a:rPr>
              <a:t>       习近平崇敬英雄，也喜欢讲英雄故事。</a:t>
            </a: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600000"/>
                </a:solidFill>
                <a:cs typeface="+mn-ea"/>
                <a:sym typeface="+mn-lt"/>
              </a:rPr>
              <a:t>       讲抗日英烈，习近平提到一位母亲。他说，北京密云县一位名叫邓玉芬的母亲，把丈夫和</a:t>
            </a:r>
            <a:r>
              <a:rPr lang="en-US" altLang="zh-CN" dirty="0">
                <a:solidFill>
                  <a:srgbClr val="600000"/>
                </a:solidFill>
                <a:cs typeface="+mn-ea"/>
                <a:sym typeface="+mn-lt"/>
              </a:rPr>
              <a:t>5</a:t>
            </a:r>
            <a:r>
              <a:rPr lang="zh-CN" altLang="en-US" dirty="0">
                <a:solidFill>
                  <a:srgbClr val="600000"/>
                </a:solidFill>
                <a:cs typeface="+mn-ea"/>
                <a:sym typeface="+mn-lt"/>
              </a:rPr>
              <a:t>个孩子送上前线，他们全部战死沙场。华北平原上的一个庄户人家写下这样一副对联：“万众一心保障国家独立，百折不挠争取民族解放”；横批是：“抗战到底”。这是中华儿女同日本侵略者血战到底的怒吼，是中华民族抗战必胜的宣言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256" y="1339357"/>
            <a:ext cx="5214853" cy="521642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F0812CE-CEB8-4E6E-B0AA-CD1EB3D0FA4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083" y="0"/>
            <a:ext cx="1301227" cy="888711"/>
          </a:xfrm>
          <a:prstGeom prst="rect">
            <a:avLst/>
          </a:prstGeom>
        </p:spPr>
      </p:pic>
      <p:sp>
        <p:nvSpPr>
          <p:cNvPr id="11" name="文本占位符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0ADC52E-A021-4651-A023-812D7721433D}"/>
              </a:ext>
            </a:extLst>
          </p:cNvPr>
          <p:cNvSpPr txBox="1">
            <a:spLocks/>
          </p:cNvSpPr>
          <p:nvPr/>
        </p:nvSpPr>
        <p:spPr>
          <a:xfrm>
            <a:off x="1460310" y="302223"/>
            <a:ext cx="7228849" cy="575734"/>
          </a:xfrm>
          <a:prstGeom prst="rect">
            <a:avLst/>
          </a:prstGeom>
        </p:spPr>
        <p:txBody>
          <a:bodyPr vert="horz" lIns="91426" tIns="45713" rIns="91426" bIns="45713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400" b="0" kern="12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习近平崇敬英雄，也喜欢讲英雄故事</a:t>
            </a:r>
          </a:p>
        </p:txBody>
      </p:sp>
    </p:spTree>
    <p:extLst>
      <p:ext uri="{BB962C8B-B14F-4D97-AF65-F5344CB8AC3E}">
        <p14:creationId xmlns:p14="http://schemas.microsoft.com/office/powerpoint/2010/main" val="343420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6479892" y="2046722"/>
            <a:ext cx="4419325" cy="612655"/>
            <a:chOff x="2186847" y="4978181"/>
            <a:chExt cx="4419325" cy="612655"/>
          </a:xfrm>
        </p:grpSpPr>
        <p:grpSp>
          <p:nvGrpSpPr>
            <p:cNvPr id="25" name="组合 24"/>
            <p:cNvGrpSpPr/>
            <p:nvPr/>
          </p:nvGrpSpPr>
          <p:grpSpPr>
            <a:xfrm>
              <a:off x="2186847" y="4978181"/>
              <a:ext cx="4419325" cy="612655"/>
              <a:chOff x="2656294" y="4074399"/>
              <a:chExt cx="10237433" cy="1419225"/>
            </a:xfrm>
          </p:grpSpPr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656294" y="4074399"/>
                <a:ext cx="5810250" cy="1419225"/>
              </a:xfrm>
              <a:custGeom>
                <a:avLst/>
                <a:gdLst>
                  <a:gd name="connsiteX0" fmla="*/ 0 w 5810250"/>
                  <a:gd name="connsiteY0" fmla="*/ 0 h 1419225"/>
                  <a:gd name="connsiteX1" fmla="*/ 5810249 w 5810250"/>
                  <a:gd name="connsiteY1" fmla="*/ 0 h 1419225"/>
                  <a:gd name="connsiteX2" fmla="*/ 4990038 w 5810250"/>
                  <a:gd name="connsiteY2" fmla="*/ 709612 h 1419225"/>
                  <a:gd name="connsiteX3" fmla="*/ 5810250 w 5810250"/>
                  <a:gd name="connsiteY3" fmla="*/ 1419225 h 1419225"/>
                  <a:gd name="connsiteX4" fmla="*/ 0 w 5810250"/>
                  <a:gd name="connsiteY4" fmla="*/ 1419225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10250" h="1419225">
                    <a:moveTo>
                      <a:pt x="0" y="0"/>
                    </a:moveTo>
                    <a:lnTo>
                      <a:pt x="5810249" y="0"/>
                    </a:lnTo>
                    <a:lnTo>
                      <a:pt x="4990038" y="709612"/>
                    </a:lnTo>
                    <a:lnTo>
                      <a:pt x="5810250" y="1419225"/>
                    </a:lnTo>
                    <a:lnTo>
                      <a:pt x="0" y="1419225"/>
                    </a:lnTo>
                    <a:close/>
                  </a:path>
                </a:pathLst>
              </a:custGeom>
            </p:spPr>
          </p:pic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301755" y="4074399"/>
                <a:ext cx="5591972" cy="1419225"/>
              </a:xfrm>
              <a:custGeom>
                <a:avLst/>
                <a:gdLst>
                  <a:gd name="connsiteX0" fmla="*/ 0 w 5591973"/>
                  <a:gd name="connsiteY0" fmla="*/ 0 h 1419225"/>
                  <a:gd name="connsiteX1" fmla="*/ 5591972 w 5591973"/>
                  <a:gd name="connsiteY1" fmla="*/ 0 h 1419225"/>
                  <a:gd name="connsiteX2" fmla="*/ 4771761 w 5591973"/>
                  <a:gd name="connsiteY2" fmla="*/ 709612 h 1419225"/>
                  <a:gd name="connsiteX3" fmla="*/ 5591973 w 5591973"/>
                  <a:gd name="connsiteY3" fmla="*/ 1419225 h 1419225"/>
                  <a:gd name="connsiteX4" fmla="*/ 0 w 5591973"/>
                  <a:gd name="connsiteY4" fmla="*/ 1419225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1973" h="1419225">
                    <a:moveTo>
                      <a:pt x="0" y="0"/>
                    </a:moveTo>
                    <a:lnTo>
                      <a:pt x="5591972" y="0"/>
                    </a:lnTo>
                    <a:lnTo>
                      <a:pt x="4771761" y="709612"/>
                    </a:lnTo>
                    <a:lnTo>
                      <a:pt x="5591973" y="1419225"/>
                    </a:lnTo>
                    <a:lnTo>
                      <a:pt x="0" y="1419225"/>
                    </a:lnTo>
                    <a:close/>
                  </a:path>
                </a:pathLst>
              </a:custGeom>
            </p:spPr>
          </p:pic>
        </p:grpSp>
        <p:sp>
          <p:nvSpPr>
            <p:cNvPr id="17" name="文本框 16"/>
            <p:cNvSpPr txBox="1"/>
            <p:nvPr/>
          </p:nvSpPr>
          <p:spPr>
            <a:xfrm>
              <a:off x="2253220" y="5053675"/>
              <a:ext cx="33105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8F3E5"/>
                  </a:solidFill>
                  <a:cs typeface="+mn-ea"/>
                  <a:sym typeface="+mn-lt"/>
                </a:rPr>
                <a:t>革命先烈</a:t>
              </a:r>
              <a:r>
                <a:rPr lang="en-US" altLang="zh-CN" sz="2400" b="1" dirty="0">
                  <a:solidFill>
                    <a:srgbClr val="F8F3E5"/>
                  </a:solidFill>
                  <a:cs typeface="+mn-ea"/>
                  <a:sym typeface="+mn-lt"/>
                </a:rPr>
                <a:t>——</a:t>
              </a:r>
              <a:r>
                <a:rPr lang="zh-CN" altLang="en-US" sz="2400" b="1" dirty="0">
                  <a:solidFill>
                    <a:srgbClr val="F8F3E5"/>
                  </a:solidFill>
                  <a:cs typeface="+mn-ea"/>
                  <a:sym typeface="+mn-lt"/>
                </a:rPr>
                <a:t>董存瑞等</a:t>
              </a:r>
            </a:p>
          </p:txBody>
        </p:sp>
      </p:grpSp>
      <p:sp>
        <p:nvSpPr>
          <p:cNvPr id="28" name="矩形 27"/>
          <p:cNvSpPr/>
          <p:nvPr/>
        </p:nvSpPr>
        <p:spPr>
          <a:xfrm>
            <a:off x="6412657" y="2734871"/>
            <a:ext cx="4896320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600000"/>
                </a:solidFill>
                <a:cs typeface="+mn-ea"/>
                <a:sym typeface="+mn-lt"/>
              </a:rPr>
              <a:t>       讲革命先烈，他多次提到“狼牙山五壮士”、“白刃格斗英雄连”、“刘老庄连”、董存瑞、邱少云、黄继光等。他说，回想过去那段峥嵘岁月，我们要向革命先烈表示崇高的敬意，我们永远怀念他们、牢记他们，传承好他们的红色基因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219" y="1042085"/>
            <a:ext cx="5773252" cy="551369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CBE9000-1158-42F2-A98A-697A578DE1B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083" y="0"/>
            <a:ext cx="1301227" cy="888711"/>
          </a:xfrm>
          <a:prstGeom prst="rect">
            <a:avLst/>
          </a:prstGeom>
        </p:spPr>
      </p:pic>
      <p:sp>
        <p:nvSpPr>
          <p:cNvPr id="12" name="文本占位符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0378E0F-3D73-4A07-838E-253404C307EC}"/>
              </a:ext>
            </a:extLst>
          </p:cNvPr>
          <p:cNvSpPr txBox="1">
            <a:spLocks/>
          </p:cNvSpPr>
          <p:nvPr/>
        </p:nvSpPr>
        <p:spPr>
          <a:xfrm>
            <a:off x="1460310" y="302223"/>
            <a:ext cx="7228849" cy="575734"/>
          </a:xfrm>
          <a:prstGeom prst="rect">
            <a:avLst/>
          </a:prstGeom>
        </p:spPr>
        <p:txBody>
          <a:bodyPr vert="horz" lIns="91426" tIns="45713" rIns="91426" bIns="45713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400" b="0" kern="12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习近平崇敬英雄，也喜欢讲英雄故事</a:t>
            </a:r>
          </a:p>
        </p:txBody>
      </p:sp>
    </p:spTree>
    <p:extLst>
      <p:ext uri="{BB962C8B-B14F-4D97-AF65-F5344CB8AC3E}">
        <p14:creationId xmlns:p14="http://schemas.microsoft.com/office/powerpoint/2010/main" val="3789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6479892" y="2046722"/>
            <a:ext cx="4419325" cy="612655"/>
            <a:chOff x="2186847" y="4978181"/>
            <a:chExt cx="4419325" cy="612655"/>
          </a:xfrm>
        </p:grpSpPr>
        <p:grpSp>
          <p:nvGrpSpPr>
            <p:cNvPr id="25" name="组合 24"/>
            <p:cNvGrpSpPr/>
            <p:nvPr/>
          </p:nvGrpSpPr>
          <p:grpSpPr>
            <a:xfrm>
              <a:off x="2186847" y="4978181"/>
              <a:ext cx="4419325" cy="612655"/>
              <a:chOff x="2656294" y="4074399"/>
              <a:chExt cx="10237433" cy="1419225"/>
            </a:xfrm>
          </p:grpSpPr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656294" y="4074399"/>
                <a:ext cx="5810250" cy="1419225"/>
              </a:xfrm>
              <a:custGeom>
                <a:avLst/>
                <a:gdLst>
                  <a:gd name="connsiteX0" fmla="*/ 0 w 5810250"/>
                  <a:gd name="connsiteY0" fmla="*/ 0 h 1419225"/>
                  <a:gd name="connsiteX1" fmla="*/ 5810249 w 5810250"/>
                  <a:gd name="connsiteY1" fmla="*/ 0 h 1419225"/>
                  <a:gd name="connsiteX2" fmla="*/ 4990038 w 5810250"/>
                  <a:gd name="connsiteY2" fmla="*/ 709612 h 1419225"/>
                  <a:gd name="connsiteX3" fmla="*/ 5810250 w 5810250"/>
                  <a:gd name="connsiteY3" fmla="*/ 1419225 h 1419225"/>
                  <a:gd name="connsiteX4" fmla="*/ 0 w 5810250"/>
                  <a:gd name="connsiteY4" fmla="*/ 1419225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10250" h="1419225">
                    <a:moveTo>
                      <a:pt x="0" y="0"/>
                    </a:moveTo>
                    <a:lnTo>
                      <a:pt x="5810249" y="0"/>
                    </a:lnTo>
                    <a:lnTo>
                      <a:pt x="4990038" y="709612"/>
                    </a:lnTo>
                    <a:lnTo>
                      <a:pt x="5810250" y="1419225"/>
                    </a:lnTo>
                    <a:lnTo>
                      <a:pt x="0" y="1419225"/>
                    </a:lnTo>
                    <a:close/>
                  </a:path>
                </a:pathLst>
              </a:custGeom>
            </p:spPr>
          </p:pic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301754" y="4074399"/>
                <a:ext cx="5591973" cy="1419225"/>
              </a:xfrm>
              <a:custGeom>
                <a:avLst/>
                <a:gdLst>
                  <a:gd name="connsiteX0" fmla="*/ 0 w 5591973"/>
                  <a:gd name="connsiteY0" fmla="*/ 0 h 1419225"/>
                  <a:gd name="connsiteX1" fmla="*/ 5591972 w 5591973"/>
                  <a:gd name="connsiteY1" fmla="*/ 0 h 1419225"/>
                  <a:gd name="connsiteX2" fmla="*/ 4771761 w 5591973"/>
                  <a:gd name="connsiteY2" fmla="*/ 709612 h 1419225"/>
                  <a:gd name="connsiteX3" fmla="*/ 5591973 w 5591973"/>
                  <a:gd name="connsiteY3" fmla="*/ 1419225 h 1419225"/>
                  <a:gd name="connsiteX4" fmla="*/ 0 w 5591973"/>
                  <a:gd name="connsiteY4" fmla="*/ 1419225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1973" h="1419225">
                    <a:moveTo>
                      <a:pt x="0" y="0"/>
                    </a:moveTo>
                    <a:lnTo>
                      <a:pt x="5591972" y="0"/>
                    </a:lnTo>
                    <a:lnTo>
                      <a:pt x="4771761" y="709612"/>
                    </a:lnTo>
                    <a:lnTo>
                      <a:pt x="5591973" y="1419225"/>
                    </a:lnTo>
                    <a:lnTo>
                      <a:pt x="0" y="1419225"/>
                    </a:lnTo>
                    <a:close/>
                  </a:path>
                </a:pathLst>
              </a:custGeom>
            </p:spPr>
          </p:pic>
        </p:grpSp>
        <p:sp>
          <p:nvSpPr>
            <p:cNvPr id="17" name="文本框 16"/>
            <p:cNvSpPr txBox="1"/>
            <p:nvPr/>
          </p:nvSpPr>
          <p:spPr>
            <a:xfrm>
              <a:off x="2253220" y="5053675"/>
              <a:ext cx="30027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8F3E5"/>
                  </a:solidFill>
                  <a:cs typeface="+mn-ea"/>
                  <a:sym typeface="+mn-lt"/>
                </a:rPr>
                <a:t>维和英雄</a:t>
              </a:r>
              <a:r>
                <a:rPr lang="en-US" altLang="zh-CN" sz="2400" b="1" dirty="0">
                  <a:solidFill>
                    <a:srgbClr val="F8F3E5"/>
                  </a:solidFill>
                  <a:cs typeface="+mn-ea"/>
                  <a:sym typeface="+mn-lt"/>
                </a:rPr>
                <a:t>——</a:t>
              </a:r>
              <a:r>
                <a:rPr lang="zh-CN" altLang="en-US" sz="2400" b="1" dirty="0">
                  <a:solidFill>
                    <a:srgbClr val="F8F3E5"/>
                  </a:solidFill>
                  <a:cs typeface="+mn-ea"/>
                  <a:sym typeface="+mn-lt"/>
                </a:rPr>
                <a:t>和志虹</a:t>
              </a:r>
            </a:p>
          </p:txBody>
        </p:sp>
      </p:grpSp>
      <p:sp>
        <p:nvSpPr>
          <p:cNvPr id="28" name="矩形 27"/>
          <p:cNvSpPr/>
          <p:nvPr/>
        </p:nvSpPr>
        <p:spPr>
          <a:xfrm>
            <a:off x="6412657" y="2734871"/>
            <a:ext cx="4896320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600000"/>
                </a:solidFill>
                <a:cs typeface="+mn-ea"/>
                <a:sym typeface="+mn-lt"/>
              </a:rPr>
              <a:t>      讲维和英雄，他在谈到维和行动中殉职的和志虹时说，（她）留下年仅</a:t>
            </a:r>
            <a:r>
              <a:rPr lang="en-US" altLang="zh-CN" dirty="0">
                <a:solidFill>
                  <a:srgbClr val="600000"/>
                </a:solidFill>
                <a:cs typeface="+mn-ea"/>
                <a:sym typeface="+mn-lt"/>
              </a:rPr>
              <a:t>4</a:t>
            </a:r>
            <a:r>
              <a:rPr lang="zh-CN" altLang="en-US" dirty="0">
                <a:solidFill>
                  <a:srgbClr val="600000"/>
                </a:solidFill>
                <a:cs typeface="+mn-ea"/>
                <a:sym typeface="+mn-lt"/>
              </a:rPr>
              <a:t>岁的幼子和年逾花甲的父母。她曾经写到，大千世界，我也许只是一根羽毛，但我也要以羽毛的方式承载和平的心愿。这是她生前的愿望，也是中国对和平的承诺。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651" y="1527803"/>
            <a:ext cx="4899693" cy="46819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E868A3E-2609-410C-920B-E6853386229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083" y="0"/>
            <a:ext cx="1301227" cy="888711"/>
          </a:xfrm>
          <a:prstGeom prst="rect">
            <a:avLst/>
          </a:prstGeom>
        </p:spPr>
      </p:pic>
      <p:sp>
        <p:nvSpPr>
          <p:cNvPr id="11" name="文本占位符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68EBB1F-3859-471F-9C84-6BB5D0647406}"/>
              </a:ext>
            </a:extLst>
          </p:cNvPr>
          <p:cNvSpPr txBox="1">
            <a:spLocks/>
          </p:cNvSpPr>
          <p:nvPr/>
        </p:nvSpPr>
        <p:spPr>
          <a:xfrm>
            <a:off x="1460310" y="302223"/>
            <a:ext cx="7228849" cy="575734"/>
          </a:xfrm>
          <a:prstGeom prst="rect">
            <a:avLst/>
          </a:prstGeom>
        </p:spPr>
        <p:txBody>
          <a:bodyPr vert="horz" lIns="91426" tIns="45713" rIns="91426" bIns="45713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400" b="0" kern="12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习近平崇敬英雄，也喜欢讲英雄故事</a:t>
            </a:r>
          </a:p>
        </p:txBody>
      </p:sp>
    </p:spTree>
    <p:extLst>
      <p:ext uri="{BB962C8B-B14F-4D97-AF65-F5344CB8AC3E}">
        <p14:creationId xmlns:p14="http://schemas.microsoft.com/office/powerpoint/2010/main" val="188455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183865" y="4927489"/>
            <a:ext cx="9742383" cy="1408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900" dirty="0">
                <a:solidFill>
                  <a:srgbClr val="600000"/>
                </a:solidFill>
                <a:cs typeface="+mn-ea"/>
                <a:sym typeface="+mn-lt"/>
              </a:rPr>
              <a:t>       在习近平看来，一个有希望的民族不能没有英雄，一个有前途的国家不能没有先锋。包括抗战英雄在内的一切民族英雄，都是中华民族的脊梁，他们的事迹和精神都是激励我                   们前行的强大力量。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3239" y="1540535"/>
            <a:ext cx="9110945" cy="32398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7FC030C-6522-4F54-BEE2-004531B2A2B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083" y="0"/>
            <a:ext cx="1301227" cy="888711"/>
          </a:xfrm>
          <a:prstGeom prst="rect">
            <a:avLst/>
          </a:prstGeom>
        </p:spPr>
      </p:pic>
      <p:sp>
        <p:nvSpPr>
          <p:cNvPr id="6" name="文本占位符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2E4725B-E367-4A6F-9CF0-60A87F079D12}"/>
              </a:ext>
            </a:extLst>
          </p:cNvPr>
          <p:cNvSpPr txBox="1">
            <a:spLocks/>
          </p:cNvSpPr>
          <p:nvPr/>
        </p:nvSpPr>
        <p:spPr>
          <a:xfrm>
            <a:off x="1460310" y="302223"/>
            <a:ext cx="7228849" cy="575734"/>
          </a:xfrm>
          <a:prstGeom prst="rect">
            <a:avLst/>
          </a:prstGeom>
        </p:spPr>
        <p:txBody>
          <a:bodyPr vert="horz" lIns="91426" tIns="45713" rIns="91426" bIns="45713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400" b="0" kern="12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一个有希望的民族不能没有英雄</a:t>
            </a:r>
          </a:p>
        </p:txBody>
      </p:sp>
    </p:spTree>
    <p:extLst>
      <p:ext uri="{BB962C8B-B14F-4D97-AF65-F5344CB8AC3E}">
        <p14:creationId xmlns:p14="http://schemas.microsoft.com/office/powerpoint/2010/main" val="172818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9CC3E79-CDF5-46F2-8BE9-BB595448E3EA}"/>
              </a:ext>
            </a:extLst>
          </p:cNvPr>
          <p:cNvGrpSpPr/>
          <p:nvPr/>
        </p:nvGrpSpPr>
        <p:grpSpPr>
          <a:xfrm>
            <a:off x="2545080" y="2271462"/>
            <a:ext cx="7101840" cy="707886"/>
            <a:chOff x="1661160" y="2040902"/>
            <a:chExt cx="8839200" cy="881059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8855CD6-5E0D-47DE-8949-95EEAF329C24}"/>
                </a:ext>
              </a:extLst>
            </p:cNvPr>
            <p:cNvSpPr txBox="1"/>
            <p:nvPr/>
          </p:nvSpPr>
          <p:spPr>
            <a:xfrm>
              <a:off x="4421277" y="2040902"/>
              <a:ext cx="3318967" cy="881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 dirty="0">
                  <a:solidFill>
                    <a:srgbClr val="C00000"/>
                  </a:solidFill>
                  <a:cs typeface="+mn-ea"/>
                  <a:sym typeface="+mn-lt"/>
                </a:rPr>
                <a:t>第三部分</a:t>
              </a:r>
            </a:p>
          </p:txBody>
        </p: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A1C1A62-2CC1-41D9-B460-4F5EDDB049B5}"/>
                </a:ext>
              </a:extLst>
            </p:cNvPr>
            <p:cNvCxnSpPr/>
            <p:nvPr/>
          </p:nvCxnSpPr>
          <p:spPr>
            <a:xfrm flipH="1">
              <a:off x="7635240" y="2521828"/>
              <a:ext cx="286512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9181EFC-F6D6-4AF9-A227-F1E9A846B131}"/>
                </a:ext>
              </a:extLst>
            </p:cNvPr>
            <p:cNvCxnSpPr/>
            <p:nvPr/>
          </p:nvCxnSpPr>
          <p:spPr>
            <a:xfrm flipH="1">
              <a:off x="1661160" y="2521828"/>
              <a:ext cx="286512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1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C3AF328-F095-4050-94B3-20A0160549B4}"/>
              </a:ext>
            </a:extLst>
          </p:cNvPr>
          <p:cNvSpPr txBox="1"/>
          <p:nvPr/>
        </p:nvSpPr>
        <p:spPr>
          <a:xfrm>
            <a:off x="1782082" y="3004098"/>
            <a:ext cx="8794478" cy="1731225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ctr"/>
            <a:r>
              <a:rPr lang="zh-CN" altLang="en-US" sz="5400" spc="-300" dirty="0">
                <a:cs typeface="+mn-ea"/>
                <a:sym typeface="+mn-lt"/>
              </a:rPr>
              <a:t>实现中华民族伟大复兴的</a:t>
            </a:r>
          </a:p>
          <a:p>
            <a:pPr algn="ctr"/>
            <a:r>
              <a:rPr lang="zh-CN" altLang="en-US" sz="5400" spc="-300" dirty="0">
                <a:cs typeface="+mn-ea"/>
                <a:sym typeface="+mn-lt"/>
              </a:rPr>
              <a:t>目标需要英雄精神</a:t>
            </a:r>
          </a:p>
        </p:txBody>
      </p:sp>
      <p:pic>
        <p:nvPicPr>
          <p:cNvPr id="7" name="Picture 11" descr="F:\桌面\党政机关\素材\党徽\Nipic_20180988_201509091138025270001.png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9D2CEE9-BE67-4ED7-BD8A-6F1872896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184" y="790724"/>
            <a:ext cx="1919352" cy="148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48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8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154217" y="4709125"/>
            <a:ext cx="9742383" cy="917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900" dirty="0">
                <a:solidFill>
                  <a:srgbClr val="600000"/>
                </a:solidFill>
                <a:cs typeface="+mn-ea"/>
                <a:sym typeface="+mn-lt"/>
              </a:rPr>
              <a:t>       “我们不是历史虚无主义者，也不是文化虚无主义者，不能数典忘祖、妄自菲薄。”面对一些时不时出现的歪曲历史、贬低英雄等现象，习近平态度坚定地予以回击。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9720" y="1788294"/>
            <a:ext cx="9052560" cy="264133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97182B2-E71C-4F1A-9DA8-75290DF43F0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354" y="14035"/>
            <a:ext cx="2442073" cy="1089673"/>
          </a:xfrm>
          <a:prstGeom prst="rect">
            <a:avLst/>
          </a:prstGeom>
        </p:spPr>
      </p:pic>
      <p:sp>
        <p:nvSpPr>
          <p:cNvPr id="7" name="文本占位符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F721887-6EB1-45D7-A8BF-277DF7DE2547}"/>
              </a:ext>
            </a:extLst>
          </p:cNvPr>
          <p:cNvSpPr txBox="1">
            <a:spLocks/>
          </p:cNvSpPr>
          <p:nvPr/>
        </p:nvSpPr>
        <p:spPr>
          <a:xfrm>
            <a:off x="2410983" y="302223"/>
            <a:ext cx="7228849" cy="575734"/>
          </a:xfrm>
          <a:prstGeom prst="rect">
            <a:avLst/>
          </a:prstGeom>
        </p:spPr>
        <p:txBody>
          <a:bodyPr vert="horz" lIns="91426" tIns="45713" rIns="91426" bIns="45713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400" b="0" kern="12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我们不是历史虚无主义者</a:t>
            </a:r>
          </a:p>
        </p:txBody>
      </p:sp>
    </p:spTree>
    <p:extLst>
      <p:ext uri="{BB962C8B-B14F-4D97-AF65-F5344CB8AC3E}">
        <p14:creationId xmlns:p14="http://schemas.microsoft.com/office/powerpoint/2010/main" val="123258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5593080" y="2022684"/>
            <a:ext cx="5257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600000"/>
                </a:solidFill>
                <a:cs typeface="+mn-ea"/>
                <a:sym typeface="+mn-lt"/>
              </a:rPr>
              <a:t>       在他推动下，中国以立法形式设立了烈士纪念日、中国人民抗日战争胜利纪念日和南京大屠杀死难者国家公祭日；</a:t>
            </a:r>
            <a:r>
              <a:rPr lang="en-US" altLang="zh-CN" sz="2000" dirty="0">
                <a:solidFill>
                  <a:srgbClr val="600000"/>
                </a:solidFill>
                <a:cs typeface="+mn-ea"/>
                <a:sym typeface="+mn-lt"/>
              </a:rPr>
              <a:t>2015</a:t>
            </a:r>
            <a:r>
              <a:rPr lang="zh-CN" altLang="en-US" sz="2000" dirty="0">
                <a:solidFill>
                  <a:srgbClr val="600000"/>
                </a:solidFill>
                <a:cs typeface="+mn-ea"/>
                <a:sym typeface="+mn-lt"/>
              </a:rPr>
              <a:t>年</a:t>
            </a:r>
            <a:r>
              <a:rPr lang="en-US" altLang="zh-CN" sz="2000" dirty="0">
                <a:solidFill>
                  <a:srgbClr val="600000"/>
                </a:solidFill>
                <a:cs typeface="+mn-ea"/>
                <a:sym typeface="+mn-lt"/>
              </a:rPr>
              <a:t>12</a:t>
            </a:r>
            <a:r>
              <a:rPr lang="zh-CN" altLang="en-US" sz="2000" dirty="0">
                <a:solidFill>
                  <a:srgbClr val="600000"/>
                </a:solidFill>
                <a:cs typeface="+mn-ea"/>
                <a:sym typeface="+mn-lt"/>
              </a:rPr>
              <a:t>月</a:t>
            </a:r>
            <a:r>
              <a:rPr lang="en-US" altLang="zh-CN" sz="2000" dirty="0">
                <a:solidFill>
                  <a:srgbClr val="600000"/>
                </a:solidFill>
                <a:cs typeface="+mn-ea"/>
                <a:sym typeface="+mn-lt"/>
              </a:rPr>
              <a:t>14</a:t>
            </a:r>
            <a:r>
              <a:rPr lang="zh-CN" altLang="en-US" sz="2000" dirty="0">
                <a:solidFill>
                  <a:srgbClr val="600000"/>
                </a:solidFill>
                <a:cs typeface="+mn-ea"/>
                <a:sym typeface="+mn-lt"/>
              </a:rPr>
              <a:t>日，中共中央政治局会议审议通过了</a:t>
            </a:r>
            <a:r>
              <a:rPr lang="en-US" altLang="zh-CN" sz="2000" dirty="0">
                <a:solidFill>
                  <a:srgbClr val="600000"/>
                </a:solidFill>
                <a:cs typeface="+mn-ea"/>
                <a:sym typeface="+mn-lt"/>
              </a:rPr>
              <a:t>《</a:t>
            </a:r>
            <a:r>
              <a:rPr lang="zh-CN" altLang="en-US" sz="2000" dirty="0">
                <a:solidFill>
                  <a:srgbClr val="600000"/>
                </a:solidFill>
                <a:cs typeface="+mn-ea"/>
                <a:sym typeface="+mn-lt"/>
              </a:rPr>
              <a:t>关于建立健全党和国家功勋荣誉表彰制度的意见</a:t>
            </a:r>
            <a:r>
              <a:rPr lang="en-US" altLang="zh-CN" sz="2000" dirty="0">
                <a:solidFill>
                  <a:srgbClr val="600000"/>
                </a:solidFill>
                <a:cs typeface="+mn-ea"/>
                <a:sym typeface="+mn-lt"/>
              </a:rPr>
              <a:t>》</a:t>
            </a:r>
            <a:r>
              <a:rPr lang="zh-CN" altLang="en-US" sz="2000" dirty="0">
                <a:solidFill>
                  <a:srgbClr val="600000"/>
                </a:solidFill>
                <a:cs typeface="+mn-ea"/>
                <a:sym typeface="+mn-lt"/>
              </a:rPr>
              <a:t>，决定成立党和国家功勋荣誉表彰工作委员会；</a:t>
            </a:r>
            <a:r>
              <a:rPr lang="en-US" altLang="zh-CN" sz="2000" dirty="0">
                <a:solidFill>
                  <a:srgbClr val="600000"/>
                </a:solidFill>
                <a:cs typeface="+mn-ea"/>
                <a:sym typeface="+mn-lt"/>
              </a:rPr>
              <a:t>2018</a:t>
            </a:r>
            <a:r>
              <a:rPr lang="zh-CN" altLang="en-US" sz="2000" dirty="0">
                <a:solidFill>
                  <a:srgbClr val="600000"/>
                </a:solidFill>
                <a:cs typeface="+mn-ea"/>
                <a:sym typeface="+mn-lt"/>
              </a:rPr>
              <a:t>年</a:t>
            </a:r>
            <a:r>
              <a:rPr lang="en-US" altLang="zh-CN" sz="2000" dirty="0">
                <a:solidFill>
                  <a:srgbClr val="600000"/>
                </a:solidFill>
                <a:cs typeface="+mn-ea"/>
                <a:sym typeface="+mn-lt"/>
              </a:rPr>
              <a:t>5</a:t>
            </a:r>
            <a:r>
              <a:rPr lang="zh-CN" altLang="en-US" sz="2000" dirty="0">
                <a:solidFill>
                  <a:srgbClr val="600000"/>
                </a:solidFill>
                <a:cs typeface="+mn-ea"/>
                <a:sym typeface="+mn-lt"/>
              </a:rPr>
              <a:t>月</a:t>
            </a:r>
            <a:r>
              <a:rPr lang="en-US" altLang="zh-CN" sz="2000" dirty="0">
                <a:solidFill>
                  <a:srgbClr val="600000"/>
                </a:solidFill>
                <a:cs typeface="+mn-ea"/>
                <a:sym typeface="+mn-lt"/>
              </a:rPr>
              <a:t>1</a:t>
            </a:r>
            <a:r>
              <a:rPr lang="zh-CN" altLang="en-US" sz="2000" dirty="0">
                <a:solidFill>
                  <a:srgbClr val="600000"/>
                </a:solidFill>
                <a:cs typeface="+mn-ea"/>
                <a:sym typeface="+mn-lt"/>
              </a:rPr>
              <a:t>日起，</a:t>
            </a:r>
            <a:r>
              <a:rPr lang="en-US" altLang="zh-CN" sz="2000" dirty="0">
                <a:solidFill>
                  <a:srgbClr val="600000"/>
                </a:solidFill>
                <a:cs typeface="+mn-ea"/>
                <a:sym typeface="+mn-lt"/>
              </a:rPr>
              <a:t>《</a:t>
            </a:r>
            <a:r>
              <a:rPr lang="zh-CN" altLang="en-US" sz="2000" dirty="0">
                <a:solidFill>
                  <a:srgbClr val="600000"/>
                </a:solidFill>
                <a:cs typeface="+mn-ea"/>
                <a:sym typeface="+mn-lt"/>
              </a:rPr>
              <a:t>中华人民共和国英雄烈士保护法</a:t>
            </a:r>
            <a:r>
              <a:rPr lang="en-US" altLang="zh-CN" sz="2000" dirty="0">
                <a:solidFill>
                  <a:srgbClr val="600000"/>
                </a:solidFill>
                <a:cs typeface="+mn-ea"/>
                <a:sym typeface="+mn-lt"/>
              </a:rPr>
              <a:t>》</a:t>
            </a:r>
            <a:r>
              <a:rPr lang="zh-CN" altLang="en-US" sz="2000" dirty="0">
                <a:solidFill>
                  <a:srgbClr val="600000"/>
                </a:solidFill>
                <a:cs typeface="+mn-ea"/>
                <a:sym typeface="+mn-lt"/>
              </a:rPr>
              <a:t>正式施行。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923335" y="1722120"/>
            <a:ext cx="3011330" cy="4175760"/>
            <a:chOff x="1689164" y="1397399"/>
            <a:chExt cx="3479672" cy="482520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89164" y="1397399"/>
              <a:ext cx="3479672" cy="4825202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915476" y="3931920"/>
              <a:ext cx="3027050" cy="1311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zh-CN" sz="2400" b="1" spc="300" dirty="0">
                  <a:solidFill>
                    <a:schemeClr val="accent4">
                      <a:lumMod val="40000"/>
                      <a:lumOff val="60000"/>
                    </a:schemeClr>
                  </a:solidFill>
                  <a:cs typeface="+mn-ea"/>
                  <a:sym typeface="+mn-lt"/>
                </a:rPr>
                <a:t>中华人民共和国</a:t>
              </a:r>
              <a:endParaRPr lang="en-US" altLang="zh-CN" sz="2400" b="1" spc="3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zh-CN" sz="2400" b="1" spc="300" dirty="0">
                  <a:solidFill>
                    <a:schemeClr val="accent4">
                      <a:lumMod val="40000"/>
                      <a:lumOff val="60000"/>
                    </a:schemeClr>
                  </a:solidFill>
                  <a:cs typeface="+mn-ea"/>
                  <a:sym typeface="+mn-lt"/>
                </a:rPr>
                <a:t>英雄烈士保护法</a:t>
              </a:r>
              <a:endParaRPr lang="zh-CN" altLang="en-US" sz="2400" b="1" spc="300" dirty="0">
                <a:solidFill>
                  <a:schemeClr val="accent4">
                    <a:lumMod val="40000"/>
                    <a:lumOff val="60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38CA194-4148-4DF8-BA92-D93B1C19B10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354" y="14035"/>
            <a:ext cx="2442073" cy="1089673"/>
          </a:xfrm>
          <a:prstGeom prst="rect">
            <a:avLst/>
          </a:prstGeom>
        </p:spPr>
      </p:pic>
      <p:sp>
        <p:nvSpPr>
          <p:cNvPr id="9" name="文本占位符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DAD7284-790F-4689-9842-DB961EE54472}"/>
              </a:ext>
            </a:extLst>
          </p:cNvPr>
          <p:cNvSpPr txBox="1">
            <a:spLocks/>
          </p:cNvSpPr>
          <p:nvPr/>
        </p:nvSpPr>
        <p:spPr>
          <a:xfrm>
            <a:off x="2410983" y="302223"/>
            <a:ext cx="7228849" cy="575734"/>
          </a:xfrm>
          <a:prstGeom prst="rect">
            <a:avLst/>
          </a:prstGeom>
        </p:spPr>
        <p:txBody>
          <a:bodyPr vert="horz" lIns="91426" tIns="45713" rIns="91426" bIns="45713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400" b="0" kern="12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中华人民共和国英雄烈士保护法</a:t>
            </a:r>
          </a:p>
        </p:txBody>
      </p:sp>
    </p:spTree>
    <p:extLst>
      <p:ext uri="{BB962C8B-B14F-4D97-AF65-F5344CB8AC3E}">
        <p14:creationId xmlns:p14="http://schemas.microsoft.com/office/powerpoint/2010/main" val="162525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5440680" y="2022684"/>
            <a:ext cx="57454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600000"/>
                </a:solidFill>
                <a:cs typeface="+mn-ea"/>
                <a:sym typeface="+mn-lt"/>
              </a:rPr>
              <a:t>       他还强调，和平年代同样需要英雄情怀。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600000"/>
                </a:solidFill>
                <a:cs typeface="+mn-ea"/>
                <a:sym typeface="+mn-lt"/>
              </a:rPr>
              <a:t>       关于公安队伍，他说，每当听到公安民警在血与火、生与死的考验面前赴汤蹈火、流血牺牲的消息，我都深感心痛。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600000"/>
                </a:solidFill>
                <a:cs typeface="+mn-ea"/>
                <a:sym typeface="+mn-lt"/>
              </a:rPr>
              <a:t>       关于军人，他说，不要让英雄既流血又流泪，让军人受到尊崇，这是最基本的，这个要保障。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600000"/>
                </a:solidFill>
                <a:cs typeface="+mn-ea"/>
                <a:sym typeface="+mn-lt"/>
              </a:rPr>
              <a:t>       在他的引领下，铭记英雄、崇尚英雄、捍卫英雄、学习英雄、关爱英雄，正成为社会的风尚。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2083573"/>
            <a:ext cx="9430603" cy="943060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C087611-751A-4BCF-B6A4-324568E7CF8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354" y="14035"/>
            <a:ext cx="2442073" cy="1089673"/>
          </a:xfrm>
          <a:prstGeom prst="rect">
            <a:avLst/>
          </a:prstGeom>
        </p:spPr>
      </p:pic>
      <p:sp>
        <p:nvSpPr>
          <p:cNvPr id="6" name="文本占位符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C4C0959-F9DB-47B3-9BBC-69A19719841F}"/>
              </a:ext>
            </a:extLst>
          </p:cNvPr>
          <p:cNvSpPr txBox="1">
            <a:spLocks/>
          </p:cNvSpPr>
          <p:nvPr/>
        </p:nvSpPr>
        <p:spPr>
          <a:xfrm>
            <a:off x="2410983" y="302223"/>
            <a:ext cx="7228849" cy="575734"/>
          </a:xfrm>
          <a:prstGeom prst="rect">
            <a:avLst/>
          </a:prstGeom>
        </p:spPr>
        <p:txBody>
          <a:bodyPr vert="horz" lIns="91426" tIns="45713" rIns="91426" bIns="45713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400" b="0" kern="12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和平年代同样需要英雄情怀</a:t>
            </a:r>
          </a:p>
        </p:txBody>
      </p:sp>
    </p:spTree>
    <p:extLst>
      <p:ext uri="{BB962C8B-B14F-4D97-AF65-F5344CB8AC3E}">
        <p14:creationId xmlns:p14="http://schemas.microsoft.com/office/powerpoint/2010/main" val="27278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260897" y="4602445"/>
            <a:ext cx="9742383" cy="135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900" dirty="0">
                <a:solidFill>
                  <a:srgbClr val="600000"/>
                </a:solidFill>
                <a:cs typeface="+mn-ea"/>
                <a:sym typeface="+mn-lt"/>
              </a:rPr>
              <a:t>习近平曾满怀深情地说：“中华民族从站起来、富起来到强起来，经历了多少坎坷，创造了多少奇迹。”在他看来，今天，中国正在发生日新月异的变化，我们比历史上任何时期都更加接近实现中华民族伟大复兴的目标。实现我们的目标，需要英雄，需要英雄精神！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-1460054"/>
            <a:ext cx="6062499" cy="606249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64CF533-B5AB-455D-A112-2BE526D43A8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354" y="14035"/>
            <a:ext cx="2442073" cy="1089673"/>
          </a:xfrm>
          <a:prstGeom prst="rect">
            <a:avLst/>
          </a:prstGeom>
        </p:spPr>
      </p:pic>
      <p:sp>
        <p:nvSpPr>
          <p:cNvPr id="6" name="文本占位符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44B4E23-62A5-443F-8F92-5C25BBAA44E2}"/>
              </a:ext>
            </a:extLst>
          </p:cNvPr>
          <p:cNvSpPr txBox="1">
            <a:spLocks/>
          </p:cNvSpPr>
          <p:nvPr/>
        </p:nvSpPr>
        <p:spPr>
          <a:xfrm>
            <a:off x="2410983" y="302223"/>
            <a:ext cx="7228849" cy="575734"/>
          </a:xfrm>
          <a:prstGeom prst="rect">
            <a:avLst/>
          </a:prstGeom>
        </p:spPr>
        <p:txBody>
          <a:bodyPr vert="horz" lIns="91426" tIns="45713" rIns="91426" bIns="45713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400" b="0" kern="12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实现中华民族伟大复兴的目标需要英雄精神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469E3F0-CFEC-4CFF-8495-BF520FE359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0017" y="-1460054"/>
            <a:ext cx="6062499" cy="606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0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3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9CC3E79-CDF5-46F2-8BE9-BB595448E3EA}"/>
              </a:ext>
            </a:extLst>
          </p:cNvPr>
          <p:cNvGrpSpPr/>
          <p:nvPr/>
        </p:nvGrpSpPr>
        <p:grpSpPr>
          <a:xfrm>
            <a:off x="2545080" y="2271462"/>
            <a:ext cx="7101840" cy="707886"/>
            <a:chOff x="1661160" y="2040902"/>
            <a:chExt cx="8839200" cy="881059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8855CD6-5E0D-47DE-8949-95EEAF329C24}"/>
                </a:ext>
              </a:extLst>
            </p:cNvPr>
            <p:cNvSpPr txBox="1"/>
            <p:nvPr/>
          </p:nvSpPr>
          <p:spPr>
            <a:xfrm>
              <a:off x="4421277" y="2040902"/>
              <a:ext cx="3318967" cy="881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 dirty="0">
                  <a:solidFill>
                    <a:srgbClr val="C00000"/>
                  </a:solidFill>
                  <a:cs typeface="+mn-ea"/>
                  <a:sym typeface="+mn-lt"/>
                </a:rPr>
                <a:t>第四部分</a:t>
              </a:r>
            </a:p>
          </p:txBody>
        </p: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A1C1A62-2CC1-41D9-B460-4F5EDDB049B5}"/>
                </a:ext>
              </a:extLst>
            </p:cNvPr>
            <p:cNvCxnSpPr/>
            <p:nvPr/>
          </p:nvCxnSpPr>
          <p:spPr>
            <a:xfrm flipH="1">
              <a:off x="7635240" y="2521828"/>
              <a:ext cx="286512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9181EFC-F6D6-4AF9-A227-F1E9A846B131}"/>
                </a:ext>
              </a:extLst>
            </p:cNvPr>
            <p:cNvCxnSpPr/>
            <p:nvPr/>
          </p:nvCxnSpPr>
          <p:spPr>
            <a:xfrm flipH="1">
              <a:off x="1661160" y="2521828"/>
              <a:ext cx="286512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1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C3AF328-F095-4050-94B3-20A0160549B4}"/>
              </a:ext>
            </a:extLst>
          </p:cNvPr>
          <p:cNvSpPr txBox="1"/>
          <p:nvPr/>
        </p:nvSpPr>
        <p:spPr>
          <a:xfrm>
            <a:off x="1782082" y="3004098"/>
            <a:ext cx="8794478" cy="1731225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ctr"/>
            <a:r>
              <a:rPr lang="zh-CN" altLang="en-US" sz="5400" spc="-300" dirty="0">
                <a:cs typeface="+mn-ea"/>
                <a:sym typeface="+mn-lt"/>
              </a:rPr>
              <a:t>今天的中国</a:t>
            </a:r>
          </a:p>
          <a:p>
            <a:pPr algn="ctr"/>
            <a:r>
              <a:rPr lang="zh-CN" altLang="en-US" sz="5400" spc="-300" dirty="0">
                <a:cs typeface="+mn-ea"/>
                <a:sym typeface="+mn-lt"/>
              </a:rPr>
              <a:t>需要什么样的英雄</a:t>
            </a:r>
          </a:p>
        </p:txBody>
      </p:sp>
      <p:pic>
        <p:nvPicPr>
          <p:cNvPr id="7" name="Picture 11" descr="F:\桌面\党政机关\素材\党徽\Nipic_20180988_201509091138025270001.png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9D2CEE9-BE67-4ED7-BD8A-6F1872896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184" y="790724"/>
            <a:ext cx="1919352" cy="148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7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8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7B9FB04-11A7-4842-B3BE-1C31CB3A867B}"/>
              </a:ext>
            </a:extLst>
          </p:cNvPr>
          <p:cNvSpPr txBox="1"/>
          <p:nvPr/>
        </p:nvSpPr>
        <p:spPr>
          <a:xfrm>
            <a:off x="8775391" y="4503038"/>
            <a:ext cx="3002674" cy="707722"/>
          </a:xfrm>
          <a:prstGeom prst="rect">
            <a:avLst/>
          </a:prstGeom>
          <a:noFill/>
        </p:spPr>
        <p:txBody>
          <a:bodyPr wrap="none" lIns="91405" tIns="45702" rIns="91405" bIns="45702" rtlCol="0">
            <a:spAutoFit/>
          </a:bodyPr>
          <a:lstStyle/>
          <a:p>
            <a:r>
              <a:rPr lang="en-US" altLang="zh-CN" sz="3999" dirty="0">
                <a:cs typeface="+mn-ea"/>
                <a:sym typeface="+mn-lt"/>
              </a:rPr>
              <a:t>CONTENTS</a:t>
            </a:r>
            <a:endParaRPr lang="zh-CN" altLang="en-US" sz="3999" dirty="0">
              <a:cs typeface="+mn-ea"/>
              <a:sym typeface="+mn-lt"/>
            </a:endParaRPr>
          </a:p>
        </p:txBody>
      </p:sp>
      <p:sp>
        <p:nvSpPr>
          <p:cNvPr id="3" name="圆角矩形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A0DB80A-6DC0-4D8F-96C7-D1DAC37F63E2}"/>
              </a:ext>
            </a:extLst>
          </p:cNvPr>
          <p:cNvSpPr/>
          <p:nvPr/>
        </p:nvSpPr>
        <p:spPr>
          <a:xfrm>
            <a:off x="2674899" y="2022695"/>
            <a:ext cx="723152" cy="537612"/>
          </a:xfrm>
          <a:prstGeom prst="round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5" tIns="45702" rIns="91405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 dirty="0">
                <a:solidFill>
                  <a:srgbClr val="F8F3E5"/>
                </a:solidFill>
                <a:cs typeface="+mn-ea"/>
                <a:sym typeface="+mn-lt"/>
              </a:rPr>
              <a:t>02</a:t>
            </a:r>
            <a:endParaRPr lang="zh-CN" altLang="en-US" sz="3200" dirty="0">
              <a:solidFill>
                <a:srgbClr val="F8F3E5"/>
              </a:solidFill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FEF9F56-A7F0-46F3-908B-CD42641F4282}"/>
              </a:ext>
            </a:extLst>
          </p:cNvPr>
          <p:cNvGrpSpPr/>
          <p:nvPr/>
        </p:nvGrpSpPr>
        <p:grpSpPr>
          <a:xfrm>
            <a:off x="3550770" y="2020593"/>
            <a:ext cx="4633984" cy="578882"/>
            <a:chOff x="6959302" y="1816751"/>
            <a:chExt cx="4660332" cy="361335"/>
          </a:xfrm>
          <a:solidFill>
            <a:schemeClr val="bg1">
              <a:alpha val="46000"/>
            </a:schemeClr>
          </a:solidFill>
        </p:grpSpPr>
        <p:sp>
          <p:nvSpPr>
            <p:cNvPr id="5" name="圆角矩形 1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5184E98-BAFA-4B92-8FC3-663086EEEA92}"/>
                </a:ext>
              </a:extLst>
            </p:cNvPr>
            <p:cNvSpPr/>
            <p:nvPr/>
          </p:nvSpPr>
          <p:spPr>
            <a:xfrm>
              <a:off x="6959302" y="1819501"/>
              <a:ext cx="4660332" cy="337063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zh-CN" altLang="en-US" sz="48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" name="TextBox 4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8A2C8AB-7537-4C58-95CF-EAAE5FC09CB6}"/>
                </a:ext>
              </a:extLst>
            </p:cNvPr>
            <p:cNvSpPr txBox="1"/>
            <p:nvPr/>
          </p:nvSpPr>
          <p:spPr>
            <a:xfrm>
              <a:off x="6959302" y="1816751"/>
              <a:ext cx="2397903" cy="361335"/>
            </a:xfrm>
            <a:prstGeom prst="roundRect">
              <a:avLst/>
            </a:prstGeom>
            <a:noFill/>
            <a:ln>
              <a:noFill/>
            </a:ln>
          </p:spPr>
          <p:txBody>
            <a:bodyPr wrap="none" rtlCol="0" anchor="ctr" anchorCtr="0">
              <a:spAutoFit/>
            </a:bodyPr>
            <a:lstStyle/>
            <a:p>
              <a:r>
                <a:rPr lang="zh-CN" altLang="en-US" sz="2800" b="1" dirty="0">
                  <a:cs typeface="+mn-ea"/>
                  <a:sym typeface="+mn-lt"/>
                </a:rPr>
                <a:t>铭记一切英雄</a:t>
              </a:r>
            </a:p>
          </p:txBody>
        </p:sp>
      </p:grpSp>
      <p:sp>
        <p:nvSpPr>
          <p:cNvPr id="7" name="圆角矩形 1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09027F2-4A3C-456B-872F-0D115101C9BA}"/>
              </a:ext>
            </a:extLst>
          </p:cNvPr>
          <p:cNvSpPr/>
          <p:nvPr/>
        </p:nvSpPr>
        <p:spPr>
          <a:xfrm>
            <a:off x="2674899" y="2797856"/>
            <a:ext cx="723152" cy="537612"/>
          </a:xfrm>
          <a:prstGeom prst="round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5" tIns="45702" rIns="91405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 dirty="0">
                <a:solidFill>
                  <a:srgbClr val="F8F3E5"/>
                </a:solidFill>
                <a:cs typeface="+mn-ea"/>
                <a:sym typeface="+mn-lt"/>
              </a:rPr>
              <a:t>03</a:t>
            </a:r>
            <a:endParaRPr lang="zh-CN" altLang="en-US" sz="3200" dirty="0">
              <a:solidFill>
                <a:srgbClr val="F8F3E5"/>
              </a:solidFill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0AD7CB1-84BB-450C-A3EC-ED1C6EFC566B}"/>
              </a:ext>
            </a:extLst>
          </p:cNvPr>
          <p:cNvGrpSpPr/>
          <p:nvPr/>
        </p:nvGrpSpPr>
        <p:grpSpPr>
          <a:xfrm>
            <a:off x="3550770" y="2798090"/>
            <a:ext cx="4633984" cy="578882"/>
            <a:chOff x="6959302" y="2491576"/>
            <a:chExt cx="4660332" cy="361337"/>
          </a:xfrm>
          <a:solidFill>
            <a:schemeClr val="bg1">
              <a:alpha val="46000"/>
            </a:schemeClr>
          </a:solidFill>
        </p:grpSpPr>
        <p:sp>
          <p:nvSpPr>
            <p:cNvPr id="9" name="圆角矩形 1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B964F8D-1C6E-48D5-A40D-D6401763F5DA}"/>
                </a:ext>
              </a:extLst>
            </p:cNvPr>
            <p:cNvSpPr/>
            <p:nvPr/>
          </p:nvSpPr>
          <p:spPr>
            <a:xfrm>
              <a:off x="6959302" y="2495180"/>
              <a:ext cx="4660332" cy="337063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zh-CN" altLang="en-US" sz="48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0" name="TextBox 7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BE6F22D-92C9-4B88-A417-6070F7F000C5}"/>
                </a:ext>
              </a:extLst>
            </p:cNvPr>
            <p:cNvSpPr txBox="1"/>
            <p:nvPr/>
          </p:nvSpPr>
          <p:spPr>
            <a:xfrm>
              <a:off x="6959302" y="2491576"/>
              <a:ext cx="3117387" cy="361337"/>
            </a:xfrm>
            <a:prstGeom prst="roundRect">
              <a:avLst/>
            </a:prstGeom>
            <a:noFill/>
            <a:ln>
              <a:noFill/>
            </a:ln>
          </p:spPr>
          <p:txBody>
            <a:bodyPr wrap="none" rtlCol="0" anchor="ctr" anchorCtr="0">
              <a:spAutoFit/>
            </a:bodyPr>
            <a:lstStyle/>
            <a:p>
              <a:r>
                <a:rPr lang="zh-CN" altLang="en-US" sz="2800" b="1" dirty="0">
                  <a:cs typeface="+mn-ea"/>
                  <a:sym typeface="+mn-lt"/>
                </a:rPr>
                <a:t>我们需要英雄精神</a:t>
              </a:r>
            </a:p>
          </p:txBody>
        </p:sp>
      </p:grpSp>
      <p:sp>
        <p:nvSpPr>
          <p:cNvPr id="11" name="圆角矩形 2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86AEBDC-7C66-4013-8806-931D9F48C8BE}"/>
              </a:ext>
            </a:extLst>
          </p:cNvPr>
          <p:cNvSpPr/>
          <p:nvPr/>
        </p:nvSpPr>
        <p:spPr>
          <a:xfrm>
            <a:off x="2674899" y="1247534"/>
            <a:ext cx="723152" cy="537612"/>
          </a:xfrm>
          <a:prstGeom prst="round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5" tIns="45702" rIns="91405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 dirty="0">
                <a:solidFill>
                  <a:srgbClr val="F8F3E5"/>
                </a:solidFill>
                <a:cs typeface="+mn-ea"/>
                <a:sym typeface="+mn-lt"/>
              </a:rPr>
              <a:t>01</a:t>
            </a:r>
            <a:endParaRPr lang="zh-CN" altLang="en-US" sz="3200" dirty="0">
              <a:solidFill>
                <a:srgbClr val="F8F3E5"/>
              </a:solidFill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6E12E03-58FA-4C02-A4DF-E312444BCC27}"/>
              </a:ext>
            </a:extLst>
          </p:cNvPr>
          <p:cNvGrpSpPr/>
          <p:nvPr/>
        </p:nvGrpSpPr>
        <p:grpSpPr>
          <a:xfrm>
            <a:off x="3550770" y="1243106"/>
            <a:ext cx="4633984" cy="578882"/>
            <a:chOff x="6959302" y="1816753"/>
            <a:chExt cx="4660332" cy="361335"/>
          </a:xfrm>
          <a:solidFill>
            <a:schemeClr val="bg1">
              <a:alpha val="46000"/>
            </a:schemeClr>
          </a:solidFill>
        </p:grpSpPr>
        <p:sp>
          <p:nvSpPr>
            <p:cNvPr id="13" name="圆角矩形 2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5AA6FE4-6BD9-44D7-9D9F-DDAB68893E06}"/>
                </a:ext>
              </a:extLst>
            </p:cNvPr>
            <p:cNvSpPr/>
            <p:nvPr/>
          </p:nvSpPr>
          <p:spPr>
            <a:xfrm>
              <a:off x="6959302" y="1819501"/>
              <a:ext cx="4660332" cy="337063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zh-CN" altLang="en-US" sz="48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TextBox 4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74905CB-0502-470E-A81B-88A9EC715F84}"/>
                </a:ext>
              </a:extLst>
            </p:cNvPr>
            <p:cNvSpPr txBox="1"/>
            <p:nvPr/>
          </p:nvSpPr>
          <p:spPr>
            <a:xfrm>
              <a:off x="6959302" y="1816753"/>
              <a:ext cx="2397903" cy="361335"/>
            </a:xfrm>
            <a:prstGeom prst="roundRect">
              <a:avLst/>
            </a:prstGeom>
            <a:noFill/>
            <a:ln>
              <a:noFill/>
            </a:ln>
          </p:spPr>
          <p:txBody>
            <a:bodyPr wrap="none" rtlCol="0" anchor="ctr" anchorCtr="0">
              <a:spAutoFit/>
            </a:bodyPr>
            <a:lstStyle/>
            <a:p>
              <a:r>
                <a:rPr lang="zh-CN" altLang="en-US" sz="2800" b="1" dirty="0">
                  <a:cs typeface="+mn-ea"/>
                  <a:sym typeface="+mn-lt"/>
                </a:rPr>
                <a:t>“精忠报国”</a:t>
              </a: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635266D-108D-4D59-80F3-F5D0DDAF9B3F}"/>
              </a:ext>
            </a:extLst>
          </p:cNvPr>
          <p:cNvSpPr txBox="1"/>
          <p:nvPr/>
        </p:nvSpPr>
        <p:spPr>
          <a:xfrm>
            <a:off x="8808778" y="3462070"/>
            <a:ext cx="21884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b="1" spc="-300" dirty="0">
                <a:cs typeface="+mn-ea"/>
                <a:sym typeface="+mn-lt"/>
              </a:rPr>
              <a:t>目 录</a:t>
            </a:r>
          </a:p>
        </p:txBody>
      </p:sp>
      <p:pic>
        <p:nvPicPr>
          <p:cNvPr id="16" name="Picture 11" descr="F:\桌面\党政机关\素材\党徽\Nipic_20180988_201509091138025270001.png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EB2DD1C-435C-449A-A65B-A3A67F4C8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9364" y="1728895"/>
            <a:ext cx="2198674" cy="180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圆角矩形 2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CF717ED-007A-4011-A345-C53F2313676F}"/>
              </a:ext>
            </a:extLst>
          </p:cNvPr>
          <p:cNvSpPr/>
          <p:nvPr/>
        </p:nvSpPr>
        <p:spPr>
          <a:xfrm>
            <a:off x="2674899" y="4348178"/>
            <a:ext cx="723152" cy="537612"/>
          </a:xfrm>
          <a:prstGeom prst="round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5" tIns="45702" rIns="91405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 dirty="0">
                <a:solidFill>
                  <a:srgbClr val="F8F3E5"/>
                </a:solidFill>
                <a:cs typeface="+mn-ea"/>
                <a:sym typeface="+mn-lt"/>
              </a:rPr>
              <a:t>05</a:t>
            </a:r>
            <a:endParaRPr lang="zh-CN" altLang="en-US" sz="3200" dirty="0">
              <a:solidFill>
                <a:srgbClr val="F8F3E5"/>
              </a:solidFill>
              <a:cs typeface="+mn-ea"/>
              <a:sym typeface="+mn-lt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7A21656-54E4-45DC-9307-937579E1D428}"/>
              </a:ext>
            </a:extLst>
          </p:cNvPr>
          <p:cNvGrpSpPr/>
          <p:nvPr/>
        </p:nvGrpSpPr>
        <p:grpSpPr>
          <a:xfrm>
            <a:off x="3550770" y="4353065"/>
            <a:ext cx="4633984" cy="578882"/>
            <a:chOff x="6959302" y="1816752"/>
            <a:chExt cx="4660332" cy="361335"/>
          </a:xfrm>
          <a:solidFill>
            <a:schemeClr val="bg1">
              <a:alpha val="46000"/>
            </a:schemeClr>
          </a:solidFill>
        </p:grpSpPr>
        <p:sp>
          <p:nvSpPr>
            <p:cNvPr id="19" name="圆角矩形 2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61DD942-B77D-4A22-894D-2CB07CA4FFE9}"/>
                </a:ext>
              </a:extLst>
            </p:cNvPr>
            <p:cNvSpPr/>
            <p:nvPr/>
          </p:nvSpPr>
          <p:spPr>
            <a:xfrm>
              <a:off x="6959302" y="1819501"/>
              <a:ext cx="4660332" cy="337063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zh-CN" altLang="en-US" sz="48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0" name="TextBox 4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215A849-93DF-4C2B-B830-5A2595069A82}"/>
                </a:ext>
              </a:extLst>
            </p:cNvPr>
            <p:cNvSpPr txBox="1"/>
            <p:nvPr/>
          </p:nvSpPr>
          <p:spPr>
            <a:xfrm>
              <a:off x="6959302" y="1816752"/>
              <a:ext cx="2766002" cy="361335"/>
            </a:xfrm>
            <a:prstGeom prst="roundRect">
              <a:avLst/>
            </a:prstGeom>
            <a:noFill/>
            <a:ln>
              <a:noFill/>
            </a:ln>
          </p:spPr>
          <p:txBody>
            <a:bodyPr wrap="none" rtlCol="0" anchor="ctr" anchorCtr="0">
              <a:spAutoFit/>
            </a:bodyPr>
            <a:lstStyle/>
            <a:p>
              <a:r>
                <a:rPr lang="zh-CN" altLang="en-US" sz="2800" b="1" dirty="0">
                  <a:cs typeface="+mn-ea"/>
                  <a:sym typeface="+mn-lt"/>
                </a:rPr>
                <a:t>普通人伟大的心</a:t>
              </a:r>
            </a:p>
          </p:txBody>
        </p:sp>
      </p:grpSp>
      <p:sp>
        <p:nvSpPr>
          <p:cNvPr id="21" name="圆角矩形 3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C4DAF8B-1F19-431F-BF9D-20DE333E1580}"/>
              </a:ext>
            </a:extLst>
          </p:cNvPr>
          <p:cNvSpPr/>
          <p:nvPr/>
        </p:nvSpPr>
        <p:spPr>
          <a:xfrm>
            <a:off x="2674899" y="5123340"/>
            <a:ext cx="723152" cy="537612"/>
          </a:xfrm>
          <a:prstGeom prst="round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5" tIns="45702" rIns="91405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 dirty="0">
                <a:solidFill>
                  <a:srgbClr val="F8F3E5"/>
                </a:solidFill>
                <a:cs typeface="+mn-ea"/>
                <a:sym typeface="+mn-lt"/>
              </a:rPr>
              <a:t>06</a:t>
            </a:r>
            <a:endParaRPr lang="zh-CN" altLang="en-US" sz="3200" dirty="0">
              <a:solidFill>
                <a:srgbClr val="F8F3E5"/>
              </a:solidFill>
              <a:cs typeface="+mn-ea"/>
              <a:sym typeface="+mn-lt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353AB8E-DF7E-4194-817F-F87A20D8E267}"/>
              </a:ext>
            </a:extLst>
          </p:cNvPr>
          <p:cNvGrpSpPr/>
          <p:nvPr/>
        </p:nvGrpSpPr>
        <p:grpSpPr>
          <a:xfrm>
            <a:off x="3550768" y="5130555"/>
            <a:ext cx="4774525" cy="578882"/>
            <a:chOff x="6959302" y="2491575"/>
            <a:chExt cx="4801673" cy="361337"/>
          </a:xfrm>
          <a:solidFill>
            <a:schemeClr val="bg1">
              <a:alpha val="46000"/>
            </a:schemeClr>
          </a:solidFill>
        </p:grpSpPr>
        <p:sp>
          <p:nvSpPr>
            <p:cNvPr id="23" name="圆角矩形 3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B190F9D-8D98-4497-B427-49C2041E5914}"/>
                </a:ext>
              </a:extLst>
            </p:cNvPr>
            <p:cNvSpPr/>
            <p:nvPr/>
          </p:nvSpPr>
          <p:spPr>
            <a:xfrm>
              <a:off x="6959302" y="2495180"/>
              <a:ext cx="4660332" cy="337063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zh-CN" altLang="en-US" sz="48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4" name="TextBox 7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BCA4F99-A273-4988-B7DB-8D586A88F9BE}"/>
                </a:ext>
              </a:extLst>
            </p:cNvPr>
            <p:cNvSpPr txBox="1"/>
            <p:nvPr/>
          </p:nvSpPr>
          <p:spPr>
            <a:xfrm>
              <a:off x="6959303" y="2491575"/>
              <a:ext cx="4801672" cy="361337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spAutoFit/>
            </a:bodyPr>
            <a:lstStyle/>
            <a:p>
              <a:r>
                <a:rPr lang="zh-CN" altLang="en-US" sz="2800" b="1" dirty="0">
                  <a:cs typeface="+mn-ea"/>
                  <a:sym typeface="+mn-lt"/>
                </a:rPr>
                <a:t>英雄</a:t>
              </a:r>
              <a:r>
                <a:rPr lang="en-US" altLang="zh-CN" sz="2800" b="1" dirty="0">
                  <a:cs typeface="+mn-ea"/>
                  <a:sym typeface="+mn-lt"/>
                </a:rPr>
                <a:t>, </a:t>
              </a:r>
              <a:r>
                <a:rPr lang="zh-CN" altLang="en-US" sz="2800" b="1" dirty="0">
                  <a:cs typeface="+mn-ea"/>
                  <a:sym typeface="+mn-lt"/>
                </a:rPr>
                <a:t>在习近平心中重逾千钧</a:t>
              </a:r>
            </a:p>
          </p:txBody>
        </p:sp>
      </p:grpSp>
      <p:sp>
        <p:nvSpPr>
          <p:cNvPr id="25" name="圆角矩形 3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C867E26-D84E-4C05-ACCF-15C16FA20C06}"/>
              </a:ext>
            </a:extLst>
          </p:cNvPr>
          <p:cNvSpPr/>
          <p:nvPr/>
        </p:nvSpPr>
        <p:spPr>
          <a:xfrm>
            <a:off x="2674899" y="3573017"/>
            <a:ext cx="723152" cy="537612"/>
          </a:xfrm>
          <a:prstGeom prst="round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5" tIns="45702" rIns="91405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 dirty="0">
                <a:solidFill>
                  <a:srgbClr val="F8F3E5"/>
                </a:solidFill>
                <a:cs typeface="+mn-ea"/>
                <a:sym typeface="+mn-lt"/>
              </a:rPr>
              <a:t>04</a:t>
            </a:r>
            <a:endParaRPr lang="zh-CN" altLang="en-US" sz="3200" dirty="0">
              <a:solidFill>
                <a:srgbClr val="F8F3E5"/>
              </a:solidFill>
              <a:cs typeface="+mn-ea"/>
              <a:sym typeface="+mn-lt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0B8EFEA-B84D-4919-877D-08878E61D741}"/>
              </a:ext>
            </a:extLst>
          </p:cNvPr>
          <p:cNvGrpSpPr/>
          <p:nvPr/>
        </p:nvGrpSpPr>
        <p:grpSpPr>
          <a:xfrm>
            <a:off x="3550770" y="3575575"/>
            <a:ext cx="4633984" cy="578882"/>
            <a:chOff x="6959302" y="1816752"/>
            <a:chExt cx="4660332" cy="361335"/>
          </a:xfrm>
          <a:solidFill>
            <a:schemeClr val="bg1">
              <a:alpha val="46000"/>
            </a:schemeClr>
          </a:solidFill>
        </p:grpSpPr>
        <p:sp>
          <p:nvSpPr>
            <p:cNvPr id="27" name="圆角矩形 3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345CE15-432D-4371-9464-22B68B5469F9}"/>
                </a:ext>
              </a:extLst>
            </p:cNvPr>
            <p:cNvSpPr/>
            <p:nvPr/>
          </p:nvSpPr>
          <p:spPr>
            <a:xfrm>
              <a:off x="6959302" y="1819501"/>
              <a:ext cx="4660332" cy="337063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zh-CN" altLang="en-US" sz="48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8" name="TextBox 4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40B2B50-94F0-48D3-9BA7-58798DDDDA0E}"/>
                </a:ext>
              </a:extLst>
            </p:cNvPr>
            <p:cNvSpPr txBox="1"/>
            <p:nvPr/>
          </p:nvSpPr>
          <p:spPr>
            <a:xfrm>
              <a:off x="6959302" y="1816752"/>
              <a:ext cx="3483622" cy="361335"/>
            </a:xfrm>
            <a:prstGeom prst="roundRect">
              <a:avLst/>
            </a:prstGeom>
            <a:noFill/>
            <a:ln>
              <a:noFill/>
            </a:ln>
          </p:spPr>
          <p:txBody>
            <a:bodyPr wrap="none" rtlCol="0" anchor="ctr" anchorCtr="0">
              <a:spAutoFit/>
            </a:bodyPr>
            <a:lstStyle/>
            <a:p>
              <a:r>
                <a:rPr lang="zh-CN" altLang="en-US" sz="2800" b="1" dirty="0">
                  <a:cs typeface="+mn-ea"/>
                  <a:sym typeface="+mn-lt"/>
                </a:rPr>
                <a:t>今天的中国需要英雄</a:t>
              </a: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4536489" y="381740"/>
            <a:ext cx="14825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F2F2F2"/>
                </a:solidFill>
              </a:rPr>
              <a:t>https://www.ypppt.com/</a:t>
            </a:r>
            <a:endParaRPr lang="zh-CN" altLang="en-US" sz="900" dirty="0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36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5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5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5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55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  <p:bldP spid="11" grpId="0" animBg="1"/>
      <p:bldP spid="15" grpId="0"/>
      <p:bldP spid="17" grpId="0" animBg="1"/>
      <p:bldP spid="21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245553" y="4023360"/>
            <a:ext cx="9833927" cy="2253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zh-CN" altLang="en-US" sz="2000" dirty="0">
                <a:solidFill>
                  <a:srgbClr val="600000"/>
                </a:solidFill>
                <a:cs typeface="+mn-ea"/>
                <a:sym typeface="+mn-lt"/>
              </a:rPr>
              <a:t>        在习近平眼中，真正的英雄有“天下兴亡、匹夫有责”的情怀，总能在危难时刻“以身许国、精忠报国”。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zh-CN" altLang="en-US" sz="2000" dirty="0">
                <a:solidFill>
                  <a:srgbClr val="600000"/>
                </a:solidFill>
                <a:cs typeface="+mn-ea"/>
                <a:sym typeface="+mn-lt"/>
              </a:rPr>
              <a:t>       他致敬孙中山，因为这位伟人“爱国若命”、“一息尚存，不忘救国”，誓言“亟拯斯民于水火，切扶大厦之将倾”。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zh-CN" altLang="en-US" sz="2000" dirty="0">
                <a:solidFill>
                  <a:srgbClr val="600000"/>
                </a:solidFill>
                <a:cs typeface="+mn-ea"/>
                <a:sym typeface="+mn-lt"/>
              </a:rPr>
              <a:t>       他崇敬李大钊，因为这位中国共产党的主要创始人，坚守“以青春之我”，“创建青春之国家”的信念，面对北洋军阀的绞架毫无畏惧。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3233" y="-436084"/>
            <a:ext cx="4271327" cy="427132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4560" y="-1010165"/>
            <a:ext cx="4845409" cy="484540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03096DB-44FF-4E16-B7E8-570D5D34B4D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354" y="14035"/>
            <a:ext cx="2442073" cy="1089673"/>
          </a:xfrm>
          <a:prstGeom prst="rect">
            <a:avLst/>
          </a:prstGeom>
        </p:spPr>
      </p:pic>
      <p:sp>
        <p:nvSpPr>
          <p:cNvPr id="10" name="文本占位符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5919323-5EC9-4331-92F4-FC62406F34E8}"/>
              </a:ext>
            </a:extLst>
          </p:cNvPr>
          <p:cNvSpPr txBox="1">
            <a:spLocks/>
          </p:cNvSpPr>
          <p:nvPr/>
        </p:nvSpPr>
        <p:spPr>
          <a:xfrm>
            <a:off x="2410983" y="302223"/>
            <a:ext cx="7228849" cy="575734"/>
          </a:xfrm>
          <a:prstGeom prst="rect">
            <a:avLst/>
          </a:prstGeom>
        </p:spPr>
        <p:txBody>
          <a:bodyPr vert="horz" lIns="91426" tIns="45713" rIns="91426" bIns="45713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400" b="0" kern="12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有爱国情怀：以身许国、精忠报国</a:t>
            </a:r>
          </a:p>
        </p:txBody>
      </p:sp>
    </p:spTree>
    <p:extLst>
      <p:ext uri="{BB962C8B-B14F-4D97-AF65-F5344CB8AC3E}">
        <p14:creationId xmlns:p14="http://schemas.microsoft.com/office/powerpoint/2010/main" val="204659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245553" y="4023360"/>
            <a:ext cx="10032047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zh-CN" altLang="en-US" sz="2000" dirty="0">
                <a:solidFill>
                  <a:srgbClr val="600000"/>
                </a:solidFill>
                <a:cs typeface="+mn-ea"/>
                <a:sym typeface="+mn-lt"/>
              </a:rPr>
              <a:t>        “天地英雄气，千秋尚凛然。”英雄们不畏强暴、血战到底的气概，习近平从未忘怀。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zh-CN" altLang="en-US" sz="2000" dirty="0">
                <a:solidFill>
                  <a:srgbClr val="600000"/>
                </a:solidFill>
                <a:cs typeface="+mn-ea"/>
                <a:sym typeface="+mn-lt"/>
              </a:rPr>
              <a:t>        他曾赞颂面对强敌包围弹尽援绝，仍孤军奋战到最后一刻的八路军“狼牙山五壮士”、新四军“刘老庄连”、东北抗联八位女战士、国民党军“八百壮士”等抗战英烈。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zh-CN" altLang="en-US" sz="2000" dirty="0">
                <a:solidFill>
                  <a:srgbClr val="600000"/>
                </a:solidFill>
                <a:cs typeface="+mn-ea"/>
                <a:sym typeface="+mn-lt"/>
              </a:rPr>
              <a:t>       他曾动容地描述，抗战期间“中华儿女为中华民族独立和自由不惜抛头颅、洒热血，母亲送儿打日寇，妻子送郎上战场，男女老少齐动员”。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3232" y="1521658"/>
            <a:ext cx="4271327" cy="2313585"/>
          </a:xfrm>
          <a:prstGeom prst="rect">
            <a:avLst/>
          </a:prstGeom>
        </p:spPr>
      </p:pic>
      <p:pic>
        <p:nvPicPr>
          <p:cNvPr id="9" name="Picture 2" descr="https://timgsa.baidu.com/timg?image&amp;quality=80&amp;size=b9999_10000&amp;sec=1527621911894&amp;di=18709ead8254a2ba9b55af2f21322d79&amp;imgtype=0&amp;src=http%3A%2F%2Fimg1.ph.126.net%2FompB1RB9RKWWG8p69PpWBw%3D%3D%2F311170586755453731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87440" y="1521659"/>
            <a:ext cx="4271327" cy="231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CBA5B85-5A25-47F5-93EB-2FD7E002BB4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354" y="14035"/>
            <a:ext cx="2442073" cy="1089673"/>
          </a:xfrm>
          <a:prstGeom prst="rect">
            <a:avLst/>
          </a:prstGeom>
        </p:spPr>
      </p:pic>
      <p:sp>
        <p:nvSpPr>
          <p:cNvPr id="7" name="文本占位符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696C914-8F60-411F-8947-7984810F4ACB}"/>
              </a:ext>
            </a:extLst>
          </p:cNvPr>
          <p:cNvSpPr txBox="1">
            <a:spLocks/>
          </p:cNvSpPr>
          <p:nvPr/>
        </p:nvSpPr>
        <p:spPr>
          <a:xfrm>
            <a:off x="2410983" y="302223"/>
            <a:ext cx="7228849" cy="575734"/>
          </a:xfrm>
          <a:prstGeom prst="rect">
            <a:avLst/>
          </a:prstGeom>
        </p:spPr>
        <p:txBody>
          <a:bodyPr vert="horz" lIns="91426" tIns="45713" rIns="91426" bIns="45713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400" b="0" kern="12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有爱国情怀：以身许国、精忠报国</a:t>
            </a:r>
          </a:p>
        </p:txBody>
      </p:sp>
    </p:spTree>
    <p:extLst>
      <p:ext uri="{BB962C8B-B14F-4D97-AF65-F5344CB8AC3E}">
        <p14:creationId xmlns:p14="http://schemas.microsoft.com/office/powerpoint/2010/main" val="388990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245553" y="4023360"/>
            <a:ext cx="9833927" cy="2253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zh-CN" altLang="en-US" sz="2000" dirty="0">
                <a:solidFill>
                  <a:srgbClr val="600000"/>
                </a:solidFill>
                <a:cs typeface="+mn-ea"/>
                <a:sym typeface="+mn-lt"/>
              </a:rPr>
              <a:t>       习近平常说，和平年代同样需要英雄情怀！对于和平年代的英雄，习近平记在心里，时时提起。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zh-CN" altLang="en-US" sz="2000" dirty="0">
                <a:solidFill>
                  <a:srgbClr val="600000"/>
                </a:solidFill>
                <a:cs typeface="+mn-ea"/>
                <a:sym typeface="+mn-lt"/>
              </a:rPr>
              <a:t>       他撰文称赞谷文昌，不追求轰轰烈烈的“显绩”，而是默默无闻地奉献；他号召大家以邹碧华、廖俊波等为榜样</a:t>
            </a:r>
            <a:r>
              <a:rPr lang="en-US" altLang="zh-CN" sz="2000" dirty="0">
                <a:solidFill>
                  <a:srgbClr val="600000"/>
                </a:solidFill>
                <a:cs typeface="+mn-ea"/>
                <a:sym typeface="+mn-lt"/>
              </a:rPr>
              <a:t>……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zh-CN" altLang="en-US" sz="2000" dirty="0">
                <a:solidFill>
                  <a:srgbClr val="600000"/>
                </a:solidFill>
                <a:cs typeface="+mn-ea"/>
                <a:sym typeface="+mn-lt"/>
              </a:rPr>
              <a:t>       他还曾向世界讲述中国维和女警察和志虹牺牲的故事，在联合国读她的日记：“大千世界，我也许只是一根羽毛，但我也要以羽毛的方式承载和平的心愿” 。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10983" y="754510"/>
            <a:ext cx="3080734" cy="308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96334" y="858655"/>
            <a:ext cx="2976589" cy="297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8877FA8-6826-434E-8755-DC78E4A813A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354" y="14035"/>
            <a:ext cx="2442073" cy="1089673"/>
          </a:xfrm>
          <a:prstGeom prst="rect">
            <a:avLst/>
          </a:prstGeom>
        </p:spPr>
      </p:pic>
      <p:sp>
        <p:nvSpPr>
          <p:cNvPr id="7" name="文本占位符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DDF6D0E-9C40-4057-B0AC-7C3D1593867B}"/>
              </a:ext>
            </a:extLst>
          </p:cNvPr>
          <p:cNvSpPr txBox="1">
            <a:spLocks/>
          </p:cNvSpPr>
          <p:nvPr/>
        </p:nvSpPr>
        <p:spPr>
          <a:xfrm>
            <a:off x="2410983" y="302223"/>
            <a:ext cx="7228849" cy="575734"/>
          </a:xfrm>
          <a:prstGeom prst="rect">
            <a:avLst/>
          </a:prstGeom>
        </p:spPr>
        <p:txBody>
          <a:bodyPr vert="horz" lIns="91426" tIns="45713" rIns="91426" bIns="45713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400" b="0" kern="12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有爱国情怀：以身许国、精忠报国</a:t>
            </a:r>
          </a:p>
        </p:txBody>
      </p:sp>
    </p:spTree>
    <p:extLst>
      <p:ext uri="{BB962C8B-B14F-4D97-AF65-F5344CB8AC3E}">
        <p14:creationId xmlns:p14="http://schemas.microsoft.com/office/powerpoint/2010/main" val="345746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245553" y="4023360"/>
            <a:ext cx="9833927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2000" dirty="0">
                <a:solidFill>
                  <a:srgbClr val="600000"/>
                </a:solidFill>
                <a:cs typeface="+mn-ea"/>
                <a:sym typeface="+mn-lt"/>
              </a:rPr>
              <a:t>       平凡岗位上的普通人，能否成为英雄？习近平给出肯定的答案！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2000" dirty="0">
                <a:solidFill>
                  <a:srgbClr val="600000"/>
                </a:solidFill>
                <a:cs typeface="+mn-ea"/>
                <a:sym typeface="+mn-lt"/>
              </a:rPr>
              <a:t>       在以普通党员身份参加所在党支部的专题组织生活会时，习近平号召全体党员以张思德、白求恩、焦裕禄、麦贤得为榜样，“这些人都是在普通的岗位上，但他们有一颗金子般发光的心，我希望同志们的参照系就是这些楷模” 。</a:t>
            </a:r>
          </a:p>
        </p:txBody>
      </p:sp>
      <p:pic>
        <p:nvPicPr>
          <p:cNvPr id="5122" name="Picture 2" descr="https://timgsa.baidu.com/timg?image&amp;quality=80&amp;size=b9999_10000&amp;sec=1527623015049&amp;di=9fca3b37d539aed0e17ea63d96e08ed4&amp;imgtype=0&amp;src=http%3A%2F%2Fwww.81.cn%2Fbzzj%2Fattachement%2Fjpg%2Fsite351%2F20150806%2Fb8ac6f42cdd0172d07f50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6837" y="1524374"/>
            <a:ext cx="1861404" cy="238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timgsa.baidu.com/timg?image&amp;quality=80&amp;size=b9999_10000&amp;sec=1527623052757&amp;di=c9978f02d8d27e0dbc078c4615ef8453&amp;imgtype=0&amp;src=http%3A%2F%2Fimages.wenming.cn%2Fweb_wenming%2Fspecials%2Fzxdj%2Fdangqunluxian%2Fyjjd%2F201310%2FW02013103147653153376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902" y="1524374"/>
            <a:ext cx="1784860" cy="238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timgsa.baidu.com/timg?image&amp;quality=80&amp;size=b9999_10000&amp;sec=1527623086765&amp;di=321b5a757a708c52984a3f32df55b9c8&amp;imgtype=0&amp;src=http%3A%2F%2Fa3.att.hudong.com%2F82%2F66%2F01300000691717127056667085537_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8423" y="1524374"/>
            <a:ext cx="2037121" cy="238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timgsa.baidu.com/timg?image&amp;quality=80&amp;size=b9999_10000&amp;sec=1527623550526&amp;di=38f2ed7d6767d48eafe4fa294363434e&amp;imgtype=0&amp;src=http%3A%2F%2Fs3.sinaimg.cn%2Fmw690%2F001bHZCPzy7g6q3zh06a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8206" y="1524374"/>
            <a:ext cx="1772711" cy="238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728E6F4-6BD1-4CD2-8C72-669E4CB3445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354" y="14035"/>
            <a:ext cx="2442073" cy="1089673"/>
          </a:xfrm>
          <a:prstGeom prst="rect">
            <a:avLst/>
          </a:prstGeom>
        </p:spPr>
      </p:pic>
      <p:sp>
        <p:nvSpPr>
          <p:cNvPr id="9" name="文本占位符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1EA73D1-49C5-4A35-A6E5-A00F0E3B4918}"/>
              </a:ext>
            </a:extLst>
          </p:cNvPr>
          <p:cNvSpPr txBox="1">
            <a:spLocks/>
          </p:cNvSpPr>
          <p:nvPr/>
        </p:nvSpPr>
        <p:spPr>
          <a:xfrm>
            <a:off x="2410983" y="302223"/>
            <a:ext cx="7228849" cy="575734"/>
          </a:xfrm>
          <a:prstGeom prst="rect">
            <a:avLst/>
          </a:prstGeom>
        </p:spPr>
        <p:txBody>
          <a:bodyPr vert="horz" lIns="91426" tIns="45713" rIns="91426" bIns="45713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400" b="0" kern="12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有爱国情怀：以身许国、精忠报国</a:t>
            </a:r>
          </a:p>
        </p:txBody>
      </p:sp>
    </p:spTree>
    <p:extLst>
      <p:ext uri="{BB962C8B-B14F-4D97-AF65-F5344CB8AC3E}">
        <p14:creationId xmlns:p14="http://schemas.microsoft.com/office/powerpoint/2010/main" val="188621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5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9CC3E79-CDF5-46F2-8BE9-BB595448E3EA}"/>
              </a:ext>
            </a:extLst>
          </p:cNvPr>
          <p:cNvGrpSpPr/>
          <p:nvPr/>
        </p:nvGrpSpPr>
        <p:grpSpPr>
          <a:xfrm>
            <a:off x="2545080" y="2271462"/>
            <a:ext cx="7101840" cy="707886"/>
            <a:chOff x="1661160" y="2040902"/>
            <a:chExt cx="8839200" cy="881059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8855CD6-5E0D-47DE-8949-95EEAF329C24}"/>
                </a:ext>
              </a:extLst>
            </p:cNvPr>
            <p:cNvSpPr txBox="1"/>
            <p:nvPr/>
          </p:nvSpPr>
          <p:spPr>
            <a:xfrm>
              <a:off x="4421277" y="2040902"/>
              <a:ext cx="3318967" cy="881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 dirty="0">
                  <a:solidFill>
                    <a:srgbClr val="C00000"/>
                  </a:solidFill>
                  <a:cs typeface="+mn-ea"/>
                  <a:sym typeface="+mn-lt"/>
                </a:rPr>
                <a:t>第五部分</a:t>
              </a:r>
            </a:p>
          </p:txBody>
        </p: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A1C1A62-2CC1-41D9-B460-4F5EDDB049B5}"/>
                </a:ext>
              </a:extLst>
            </p:cNvPr>
            <p:cNvCxnSpPr/>
            <p:nvPr/>
          </p:nvCxnSpPr>
          <p:spPr>
            <a:xfrm flipH="1">
              <a:off x="7635240" y="2521828"/>
              <a:ext cx="286512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9181EFC-F6D6-4AF9-A227-F1E9A846B131}"/>
                </a:ext>
              </a:extLst>
            </p:cNvPr>
            <p:cNvCxnSpPr/>
            <p:nvPr/>
          </p:nvCxnSpPr>
          <p:spPr>
            <a:xfrm flipH="1">
              <a:off x="1661160" y="2521828"/>
              <a:ext cx="286512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1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C3AF328-F095-4050-94B3-20A0160549B4}"/>
              </a:ext>
            </a:extLst>
          </p:cNvPr>
          <p:cNvSpPr txBox="1"/>
          <p:nvPr/>
        </p:nvSpPr>
        <p:spPr>
          <a:xfrm>
            <a:off x="1782082" y="3004098"/>
            <a:ext cx="8794478" cy="1731225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ctr"/>
            <a:r>
              <a:rPr lang="zh-CN" altLang="en-US" sz="5400" spc="-300" dirty="0">
                <a:cs typeface="+mn-ea"/>
                <a:sym typeface="+mn-lt"/>
              </a:rPr>
              <a:t>英雄</a:t>
            </a:r>
            <a:r>
              <a:rPr lang="en-US" altLang="zh-CN" sz="5400" spc="-300" dirty="0">
                <a:cs typeface="+mn-ea"/>
                <a:sym typeface="+mn-lt"/>
              </a:rPr>
              <a:t>, </a:t>
            </a:r>
          </a:p>
          <a:p>
            <a:pPr algn="ctr"/>
            <a:r>
              <a:rPr lang="zh-CN" altLang="en-US" sz="5400" spc="-300" dirty="0">
                <a:cs typeface="+mn-ea"/>
                <a:sym typeface="+mn-lt"/>
              </a:rPr>
              <a:t>在习近平心中重逾千钧</a:t>
            </a:r>
          </a:p>
        </p:txBody>
      </p:sp>
      <p:pic>
        <p:nvPicPr>
          <p:cNvPr id="7" name="Picture 11" descr="F:\桌面\党政机关\素材\党徽\Nipic_20180988_201509091138025270001.png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9D2CEE9-BE67-4ED7-BD8A-6F1872896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184" y="790724"/>
            <a:ext cx="1919352" cy="148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92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8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5349240" y="1701967"/>
            <a:ext cx="605028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zh-CN" altLang="en-US" sz="2000" dirty="0">
                <a:solidFill>
                  <a:srgbClr val="600000"/>
                </a:solidFill>
                <a:cs typeface="+mn-ea"/>
                <a:sym typeface="+mn-lt"/>
              </a:rPr>
              <a:t>       </a:t>
            </a:r>
            <a:r>
              <a:rPr lang="zh-CN" altLang="en-US" sz="2000" b="1" dirty="0">
                <a:solidFill>
                  <a:srgbClr val="C90221"/>
                </a:solidFill>
                <a:cs typeface="+mn-ea"/>
                <a:sym typeface="+mn-lt"/>
              </a:rPr>
              <a:t>他对少年儿童说</a:t>
            </a:r>
            <a:r>
              <a:rPr lang="zh-CN" altLang="en-US" sz="2000" dirty="0">
                <a:solidFill>
                  <a:srgbClr val="600000"/>
                </a:solidFill>
                <a:cs typeface="+mn-ea"/>
                <a:sym typeface="+mn-lt"/>
              </a:rPr>
              <a:t>，要学习英雄人物、先进人物、美好事物，在学习中养成好的思想品德追求。要从自己做起、从身边做起、从小事做起，一点一滴积累，养成好思想、好品德。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zh-CN" altLang="en-US" sz="2000" dirty="0">
                <a:solidFill>
                  <a:srgbClr val="600000"/>
                </a:solidFill>
                <a:cs typeface="+mn-ea"/>
                <a:sym typeface="+mn-lt"/>
              </a:rPr>
              <a:t>　　</a:t>
            </a:r>
            <a:r>
              <a:rPr lang="zh-CN" altLang="en-US" sz="2000" b="1" dirty="0">
                <a:solidFill>
                  <a:srgbClr val="C90221"/>
                </a:solidFill>
                <a:cs typeface="+mn-ea"/>
                <a:sym typeface="+mn-lt"/>
              </a:rPr>
              <a:t>他对革命军人说</a:t>
            </a:r>
            <a:r>
              <a:rPr lang="zh-CN" altLang="en-US" sz="2000" dirty="0">
                <a:solidFill>
                  <a:srgbClr val="600000"/>
                </a:solidFill>
                <a:cs typeface="+mn-ea"/>
                <a:sym typeface="+mn-lt"/>
              </a:rPr>
              <a:t>，历史不能忘记，军人的英勇牺牲行为永远值得尊重和纪念。有些人刻意抹黑我们的英雄人物，歪曲我们的光辉历史，要引起我们高度警觉。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zh-CN" altLang="en-US" sz="2000" dirty="0">
                <a:solidFill>
                  <a:srgbClr val="600000"/>
                </a:solidFill>
                <a:cs typeface="+mn-ea"/>
                <a:sym typeface="+mn-lt"/>
              </a:rPr>
              <a:t>　　</a:t>
            </a:r>
            <a:r>
              <a:rPr lang="zh-CN" altLang="en-US" sz="2000" b="1" dirty="0">
                <a:solidFill>
                  <a:srgbClr val="C90221"/>
                </a:solidFill>
                <a:cs typeface="+mn-ea"/>
                <a:sym typeface="+mn-lt"/>
              </a:rPr>
              <a:t>他对文艺工作者说</a:t>
            </a:r>
            <a:r>
              <a:rPr lang="zh-CN" altLang="en-US" sz="2000" dirty="0">
                <a:solidFill>
                  <a:srgbClr val="600000"/>
                </a:solidFill>
                <a:cs typeface="+mn-ea"/>
                <a:sym typeface="+mn-lt"/>
              </a:rPr>
              <a:t>，对中华民族的英雄，要心怀崇敬，浓墨重彩记录英雄、塑造英雄，让英雄在文艺作品中得到传扬，绝不做亵渎祖先、亵渎经典、亵渎英雄的事情。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53851" y="1701967"/>
            <a:ext cx="6611647" cy="515603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1C1C6AE-D52B-4CAA-B9B0-04E4E7BC27B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354" y="14035"/>
            <a:ext cx="2442073" cy="1089673"/>
          </a:xfrm>
          <a:prstGeom prst="rect">
            <a:avLst/>
          </a:prstGeom>
        </p:spPr>
      </p:pic>
      <p:sp>
        <p:nvSpPr>
          <p:cNvPr id="6" name="文本占位符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600D0DD-A884-4D7B-AC6A-742344A42D05}"/>
              </a:ext>
            </a:extLst>
          </p:cNvPr>
          <p:cNvSpPr txBox="1">
            <a:spLocks/>
          </p:cNvSpPr>
          <p:nvPr/>
        </p:nvSpPr>
        <p:spPr>
          <a:xfrm>
            <a:off x="2410983" y="302223"/>
            <a:ext cx="7228849" cy="575734"/>
          </a:xfrm>
          <a:prstGeom prst="rect">
            <a:avLst/>
          </a:prstGeom>
        </p:spPr>
        <p:txBody>
          <a:bodyPr vert="horz" lIns="91426" tIns="45713" rIns="91426" bIns="45713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400" b="0" kern="12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“要心怀崇敬”</a:t>
            </a:r>
            <a:r>
              <a:rPr lang="en-US" altLang="zh-CN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英雄之名庄严而神圣</a:t>
            </a:r>
          </a:p>
        </p:txBody>
      </p:sp>
    </p:spTree>
    <p:extLst>
      <p:ext uri="{BB962C8B-B14F-4D97-AF65-F5344CB8AC3E}">
        <p14:creationId xmlns:p14="http://schemas.microsoft.com/office/powerpoint/2010/main" val="254659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5349240" y="1877200"/>
            <a:ext cx="6050280" cy="3808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2000" dirty="0">
                <a:solidFill>
                  <a:srgbClr val="600000"/>
                </a:solidFill>
                <a:cs typeface="+mn-ea"/>
                <a:sym typeface="+mn-lt"/>
              </a:rPr>
              <a:t>　　“我们要发扬光荣传统、传承红色基因，不忘初心、继续前进，努力在坚持和发展中国特色社会主义伟大进程中创造无愧于时代、无愧于人民、无愧于先辈的业绩。这是我们对老一辈革命家最好的纪念。”习近平发出铿锵有力的号召。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2000" dirty="0">
                <a:solidFill>
                  <a:srgbClr val="600000"/>
                </a:solidFill>
                <a:cs typeface="+mn-ea"/>
                <a:sym typeface="+mn-lt"/>
              </a:rPr>
              <a:t>　　只有肩负起历史重任，不断取得中华民族伟大复兴的新成就，才能告慰所有为国家和民族而牺牲的先烈和英灵。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9121"/>
            <a:ext cx="6604379" cy="660437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E847599-D641-4D5B-B7D8-DE39EA451C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354" y="14035"/>
            <a:ext cx="2442073" cy="1089673"/>
          </a:xfrm>
          <a:prstGeom prst="rect">
            <a:avLst/>
          </a:prstGeom>
        </p:spPr>
      </p:pic>
      <p:sp>
        <p:nvSpPr>
          <p:cNvPr id="6" name="文本占位符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B1A8F5A-50A4-4B72-97D6-54E5DC68ECFB}"/>
              </a:ext>
            </a:extLst>
          </p:cNvPr>
          <p:cNvSpPr txBox="1">
            <a:spLocks/>
          </p:cNvSpPr>
          <p:nvPr/>
        </p:nvSpPr>
        <p:spPr>
          <a:xfrm>
            <a:off x="2410983" y="302223"/>
            <a:ext cx="7228849" cy="575734"/>
          </a:xfrm>
          <a:prstGeom prst="rect">
            <a:avLst/>
          </a:prstGeom>
        </p:spPr>
        <p:txBody>
          <a:bodyPr vert="horz" lIns="91426" tIns="45713" rIns="91426" bIns="45713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400" b="0" kern="12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“要心怀崇敬”</a:t>
            </a:r>
            <a:r>
              <a:rPr lang="en-US" altLang="zh-CN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英雄之名庄严而神圣</a:t>
            </a:r>
          </a:p>
        </p:txBody>
      </p:sp>
    </p:spTree>
    <p:extLst>
      <p:ext uri="{BB962C8B-B14F-4D97-AF65-F5344CB8AC3E}">
        <p14:creationId xmlns:p14="http://schemas.microsoft.com/office/powerpoint/2010/main" val="247381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245553" y="2193354"/>
            <a:ext cx="6050280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2000" dirty="0">
                <a:solidFill>
                  <a:srgbClr val="600000"/>
                </a:solidFill>
                <a:cs typeface="+mn-ea"/>
                <a:sym typeface="+mn-lt"/>
              </a:rPr>
              <a:t>　　在习近平心中，英雄精神永不过时，永远都是我们不断开拓前进的勇气和力量所在。</a:t>
            </a:r>
            <a:endParaRPr lang="en-US" altLang="zh-CN" sz="2000" dirty="0">
              <a:solidFill>
                <a:srgbClr val="600000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2000" dirty="0">
                <a:solidFill>
                  <a:srgbClr val="600000"/>
                </a:solidFill>
                <a:cs typeface="+mn-ea"/>
                <a:sym typeface="+mn-lt"/>
              </a:rPr>
              <a:t>      今天，我们这一代人正走在自己的长征路上</a:t>
            </a:r>
            <a:r>
              <a:rPr lang="en-US" altLang="zh-CN" sz="2000" dirty="0">
                <a:solidFill>
                  <a:srgbClr val="600000"/>
                </a:solidFill>
                <a:cs typeface="+mn-ea"/>
                <a:sym typeface="+mn-lt"/>
              </a:rPr>
              <a:t>——</a:t>
            </a:r>
            <a:r>
              <a:rPr lang="zh-CN" altLang="en-US" sz="2000" dirty="0">
                <a:solidFill>
                  <a:srgbClr val="600000"/>
                </a:solidFill>
                <a:cs typeface="+mn-ea"/>
                <a:sym typeface="+mn-lt"/>
              </a:rPr>
              <a:t>去实现中华民族伟大复兴的中国梦，不论我们的事业发展到哪一步，不论我们取得了多大成就，这笔宝贵的精神财富都不能丢掉，英雄精神永远都是照亮我们前路的灯塔。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5407" y="328005"/>
            <a:ext cx="6529995" cy="652999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34C9CDF-CE92-40B1-BC3A-2CEE93E6ABC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354" y="14035"/>
            <a:ext cx="2442073" cy="1089673"/>
          </a:xfrm>
          <a:prstGeom prst="rect">
            <a:avLst/>
          </a:prstGeom>
        </p:spPr>
      </p:pic>
      <p:sp>
        <p:nvSpPr>
          <p:cNvPr id="6" name="文本占位符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565979A-F947-4358-817D-196BA2100030}"/>
              </a:ext>
            </a:extLst>
          </p:cNvPr>
          <p:cNvSpPr txBox="1">
            <a:spLocks/>
          </p:cNvSpPr>
          <p:nvPr/>
        </p:nvSpPr>
        <p:spPr>
          <a:xfrm>
            <a:off x="2410983" y="302223"/>
            <a:ext cx="7228849" cy="575734"/>
          </a:xfrm>
          <a:prstGeom prst="rect">
            <a:avLst/>
          </a:prstGeom>
        </p:spPr>
        <p:txBody>
          <a:bodyPr vert="horz" lIns="91426" tIns="45713" rIns="91426" bIns="45713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400" b="0" kern="12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“要心怀崇敬”</a:t>
            </a:r>
            <a:r>
              <a:rPr lang="en-US" altLang="zh-CN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英雄之名庄严而神圣</a:t>
            </a:r>
          </a:p>
        </p:txBody>
      </p:sp>
    </p:spTree>
    <p:extLst>
      <p:ext uri="{BB962C8B-B14F-4D97-AF65-F5344CB8AC3E}">
        <p14:creationId xmlns:p14="http://schemas.microsoft.com/office/powerpoint/2010/main" val="3424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B6E1A88-E8D9-445A-975A-C442EF5CB187}"/>
              </a:ext>
            </a:extLst>
          </p:cNvPr>
          <p:cNvSpPr txBox="1"/>
          <p:nvPr/>
        </p:nvSpPr>
        <p:spPr>
          <a:xfrm>
            <a:off x="10543133" y="1029102"/>
            <a:ext cx="16488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500" spc="-1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赏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46B5CE0-8E7E-4BC9-A329-C346F54009ED}"/>
              </a:ext>
            </a:extLst>
          </p:cNvPr>
          <p:cNvSpPr txBox="1"/>
          <p:nvPr/>
        </p:nvSpPr>
        <p:spPr>
          <a:xfrm>
            <a:off x="5738801" y="990863"/>
            <a:ext cx="152400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600" spc="-1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谢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3612371-C50F-4EDE-AE07-9E580D5D1D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618903" flipV="1">
            <a:off x="10722234" y="2755707"/>
            <a:ext cx="908528" cy="90852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90C67FB-2AE9-4F68-B029-5030E129F6ED}"/>
              </a:ext>
            </a:extLst>
          </p:cNvPr>
          <p:cNvSpPr txBox="1"/>
          <p:nvPr/>
        </p:nvSpPr>
        <p:spPr>
          <a:xfrm>
            <a:off x="6144157" y="4143616"/>
            <a:ext cx="6339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spc="600" dirty="0">
                <a:solidFill>
                  <a:srgbClr val="0D0000"/>
                </a:solidFill>
                <a:cs typeface="+mn-ea"/>
                <a:sym typeface="+mn-lt"/>
              </a:rPr>
              <a:t>演讲人</a:t>
            </a:r>
            <a:r>
              <a:rPr lang="zh-CN" altLang="en-US" sz="1600" spc="600" dirty="0" smtClean="0">
                <a:solidFill>
                  <a:srgbClr val="0D0000"/>
                </a:solidFill>
                <a:cs typeface="+mn-ea"/>
                <a:sym typeface="+mn-lt"/>
              </a:rPr>
              <a:t>：</a:t>
            </a:r>
            <a:r>
              <a:rPr lang="zh-CN" altLang="en-US" sz="1600" spc="600" dirty="0">
                <a:solidFill>
                  <a:srgbClr val="0D0000"/>
                </a:solidFill>
                <a:cs typeface="+mn-ea"/>
                <a:sym typeface="+mn-lt"/>
              </a:rPr>
              <a:t>优品</a:t>
            </a:r>
            <a:r>
              <a:rPr lang="en-US" altLang="zh-CN" sz="1600" spc="600" dirty="0" smtClean="0">
                <a:solidFill>
                  <a:srgbClr val="0D0000"/>
                </a:solidFill>
                <a:cs typeface="+mn-ea"/>
                <a:sym typeface="+mn-lt"/>
              </a:rPr>
              <a:t>PPT</a:t>
            </a:r>
            <a:endParaRPr lang="zh-CN" altLang="en-US" sz="1600" spc="600" dirty="0">
              <a:solidFill>
                <a:srgbClr val="0D0000"/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2AFAA77-6160-4A20-9D4F-757A78D5C80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71725">
            <a:off x="5025715" y="892670"/>
            <a:ext cx="1272439" cy="127243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6D71B64-2B31-43B3-8DD9-19EFC45CC6E7}"/>
              </a:ext>
            </a:extLst>
          </p:cNvPr>
          <p:cNvSpPr txBox="1"/>
          <p:nvPr/>
        </p:nvSpPr>
        <p:spPr>
          <a:xfrm>
            <a:off x="7197581" y="1041324"/>
            <a:ext cx="177473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800" spc="-1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谢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6BBA606-9ED3-43CA-B959-98AE36A4DBA1}"/>
              </a:ext>
            </a:extLst>
          </p:cNvPr>
          <p:cNvSpPr txBox="1"/>
          <p:nvPr/>
        </p:nvSpPr>
        <p:spPr>
          <a:xfrm>
            <a:off x="9229455" y="1043365"/>
            <a:ext cx="135881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600" spc="-1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关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6DA2CE9-0A1D-473B-8622-F063381FB48F}"/>
              </a:ext>
            </a:extLst>
          </p:cNvPr>
          <p:cNvSpPr txBox="1"/>
          <p:nvPr/>
        </p:nvSpPr>
        <p:spPr>
          <a:xfrm>
            <a:off x="6139102" y="3637603"/>
            <a:ext cx="6339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spc="600" dirty="0">
                <a:cs typeface="+mn-ea"/>
                <a:sym typeface="+mn-lt"/>
              </a:rPr>
              <a:t>【</a:t>
            </a:r>
            <a:r>
              <a:rPr lang="zh-CN" altLang="en-US" sz="2000" spc="600" dirty="0">
                <a:cs typeface="+mn-ea"/>
                <a:sym typeface="+mn-lt"/>
              </a:rPr>
              <a:t>崇尚英雄●精忠报国</a:t>
            </a:r>
            <a:r>
              <a:rPr lang="en-US" altLang="zh-CN" sz="2000" spc="600" dirty="0">
                <a:cs typeface="+mn-ea"/>
                <a:sym typeface="+mn-lt"/>
              </a:rPr>
              <a:t>】</a:t>
            </a:r>
            <a:endParaRPr lang="zh-CN" altLang="en-US" sz="2000" spc="6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242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6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398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F85065C-ED50-46DE-A2BE-3FFEEF9D29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Picture 11" descr="F:\桌面\党政机关\素材\党徽\Nipic_20180988_201509091138025270001.png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B992354-2048-43D8-88A9-8BF8EC5BC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2354" y="1009617"/>
            <a:ext cx="1334282" cy="109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443D9E2-D79C-4E18-970B-7C1FA8D0D87C}"/>
              </a:ext>
            </a:extLst>
          </p:cNvPr>
          <p:cNvSpPr/>
          <p:nvPr/>
        </p:nvSpPr>
        <p:spPr>
          <a:xfrm>
            <a:off x="5185684" y="1209678"/>
            <a:ext cx="3440537" cy="949303"/>
          </a:xfrm>
          <a:prstGeom prst="rect">
            <a:avLst/>
          </a:prstGeom>
        </p:spPr>
        <p:txBody>
          <a:bodyPr wrap="square" lIns="117164" tIns="58581" rIns="117164" bIns="5858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400" b="1" kern="300" dirty="0">
                <a:cs typeface="+mn-ea"/>
                <a:sym typeface="+mn-lt"/>
              </a:rPr>
              <a:t>前 言</a:t>
            </a:r>
            <a:endParaRPr lang="en-US" altLang="zh-CN" sz="5400" b="1" kern="300" dirty="0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7306663-3526-4D99-B938-8F826609A735}"/>
              </a:ext>
            </a:extLst>
          </p:cNvPr>
          <p:cNvSpPr txBox="1"/>
          <p:nvPr/>
        </p:nvSpPr>
        <p:spPr>
          <a:xfrm>
            <a:off x="6905952" y="1647355"/>
            <a:ext cx="25603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dirty="0">
                <a:cs typeface="+mn-ea"/>
                <a:sym typeface="+mn-lt"/>
              </a:rPr>
              <a:t>PREFACE</a:t>
            </a:r>
            <a:endParaRPr lang="en-GB" altLang="zh-CN" sz="2700" b="1" dirty="0">
              <a:cs typeface="+mn-ea"/>
              <a:sym typeface="+mn-lt"/>
            </a:endParaRPr>
          </a:p>
        </p:txBody>
      </p:sp>
      <p:sp>
        <p:nvSpPr>
          <p:cNvPr id="7" name="TextBox 2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03774E3-D9C1-4AC3-9244-5C1A73F912F8}"/>
              </a:ext>
            </a:extLst>
          </p:cNvPr>
          <p:cNvSpPr txBox="1"/>
          <p:nvPr/>
        </p:nvSpPr>
        <p:spPr>
          <a:xfrm>
            <a:off x="1573336" y="2332433"/>
            <a:ext cx="9338504" cy="3108960"/>
          </a:xfrm>
          <a:prstGeom prst="roundRect">
            <a:avLst>
              <a:gd name="adj" fmla="val 9173"/>
            </a:avLst>
          </a:prstGeom>
          <a:solidFill>
            <a:schemeClr val="bg1">
              <a:alpha val="36000"/>
            </a:schemeClr>
          </a:solidFill>
          <a:ln w="38100">
            <a:solidFill>
              <a:schemeClr val="tx1"/>
            </a:solidFill>
          </a:ln>
        </p:spPr>
        <p:txBody>
          <a:bodyPr wrap="square" lIns="121815" tIns="60907" rIns="121815" bIns="60907" anchor="ctr" anchorCtr="0">
            <a:noAutofit/>
          </a:bodyPr>
          <a:lstStyle/>
          <a:p>
            <a:pPr indent="457041" defTabSz="1218326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cs typeface="+mn-ea"/>
                <a:sym typeface="+mn-lt"/>
              </a:rPr>
              <a:t>他五六岁时就听母亲讲岳母刺字的故事，“精忠报国”成为他一生追求的目标；他曾到井冈山、大别山、陕北多地缅怀革命英烈，讲述英雄故事，号召大家铭记、崇尚英雄；他说，“和平年代同样需要英雄情怀”，“不要让英雄既流血又流泪”。他就是习近平。今天，让我们一起感受习近平总书记的英雄情怀。</a:t>
            </a:r>
            <a:endParaRPr lang="zh-CN" altLang="en-US" sz="2400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60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9CC3E79-CDF5-46F2-8BE9-BB595448E3EA}"/>
              </a:ext>
            </a:extLst>
          </p:cNvPr>
          <p:cNvGrpSpPr/>
          <p:nvPr/>
        </p:nvGrpSpPr>
        <p:grpSpPr>
          <a:xfrm>
            <a:off x="2545080" y="2271462"/>
            <a:ext cx="7101840" cy="707886"/>
            <a:chOff x="1661160" y="2040902"/>
            <a:chExt cx="8839200" cy="881059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8855CD6-5E0D-47DE-8949-95EEAF329C24}"/>
                </a:ext>
              </a:extLst>
            </p:cNvPr>
            <p:cNvSpPr txBox="1"/>
            <p:nvPr/>
          </p:nvSpPr>
          <p:spPr>
            <a:xfrm>
              <a:off x="4421277" y="2040902"/>
              <a:ext cx="3318967" cy="881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 dirty="0">
                  <a:solidFill>
                    <a:srgbClr val="C00000"/>
                  </a:solidFill>
                  <a:cs typeface="+mn-ea"/>
                  <a:sym typeface="+mn-lt"/>
                </a:rPr>
                <a:t>第一部分</a:t>
              </a:r>
            </a:p>
          </p:txBody>
        </p: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A1C1A62-2CC1-41D9-B460-4F5EDDB049B5}"/>
                </a:ext>
              </a:extLst>
            </p:cNvPr>
            <p:cNvCxnSpPr/>
            <p:nvPr/>
          </p:nvCxnSpPr>
          <p:spPr>
            <a:xfrm flipH="1">
              <a:off x="7635240" y="2521828"/>
              <a:ext cx="286512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9181EFC-F6D6-4AF9-A227-F1E9A846B131}"/>
                </a:ext>
              </a:extLst>
            </p:cNvPr>
            <p:cNvCxnSpPr/>
            <p:nvPr/>
          </p:nvCxnSpPr>
          <p:spPr>
            <a:xfrm flipH="1">
              <a:off x="1661160" y="2521828"/>
              <a:ext cx="286512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1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C3AF328-F095-4050-94B3-20A0160549B4}"/>
              </a:ext>
            </a:extLst>
          </p:cNvPr>
          <p:cNvSpPr txBox="1"/>
          <p:nvPr/>
        </p:nvSpPr>
        <p:spPr>
          <a:xfrm>
            <a:off x="1782082" y="3004098"/>
            <a:ext cx="8794478" cy="1731225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ctr"/>
            <a:r>
              <a:rPr lang="zh-CN" altLang="en-US" sz="5400" spc="-300" dirty="0">
                <a:cs typeface="+mn-ea"/>
                <a:sym typeface="+mn-lt"/>
              </a:rPr>
              <a:t>“精忠报国”</a:t>
            </a:r>
            <a:endParaRPr lang="en-US" altLang="zh-CN" sz="5400" spc="-300" dirty="0">
              <a:cs typeface="+mn-ea"/>
              <a:sym typeface="+mn-lt"/>
            </a:endParaRPr>
          </a:p>
          <a:p>
            <a:pPr algn="ctr"/>
            <a:r>
              <a:rPr lang="zh-CN" altLang="en-US" sz="5400" spc="-300" dirty="0">
                <a:cs typeface="+mn-ea"/>
                <a:sym typeface="+mn-lt"/>
              </a:rPr>
              <a:t>是我一生追求的目标</a:t>
            </a:r>
          </a:p>
        </p:txBody>
      </p:sp>
      <p:pic>
        <p:nvPicPr>
          <p:cNvPr id="7" name="Picture 11" descr="F:\桌面\党政机关\素材\党徽\Nipic_20180988_201509091138025270001.png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9D2CEE9-BE67-4ED7-BD8A-6F1872896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184" y="790724"/>
            <a:ext cx="1919352" cy="148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96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8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6479892" y="2046722"/>
            <a:ext cx="4419325" cy="612655"/>
            <a:chOff x="2186847" y="4978181"/>
            <a:chExt cx="4419325" cy="612655"/>
          </a:xfrm>
        </p:grpSpPr>
        <p:grpSp>
          <p:nvGrpSpPr>
            <p:cNvPr id="25" name="组合 24"/>
            <p:cNvGrpSpPr/>
            <p:nvPr/>
          </p:nvGrpSpPr>
          <p:grpSpPr>
            <a:xfrm>
              <a:off x="2186847" y="4978181"/>
              <a:ext cx="4419325" cy="612655"/>
              <a:chOff x="2656294" y="4074399"/>
              <a:chExt cx="10237433" cy="1419225"/>
            </a:xfrm>
          </p:grpSpPr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656294" y="4074399"/>
                <a:ext cx="5810250" cy="1419225"/>
              </a:xfrm>
              <a:custGeom>
                <a:avLst/>
                <a:gdLst>
                  <a:gd name="connsiteX0" fmla="*/ 0 w 5810250"/>
                  <a:gd name="connsiteY0" fmla="*/ 0 h 1419225"/>
                  <a:gd name="connsiteX1" fmla="*/ 5810249 w 5810250"/>
                  <a:gd name="connsiteY1" fmla="*/ 0 h 1419225"/>
                  <a:gd name="connsiteX2" fmla="*/ 4990038 w 5810250"/>
                  <a:gd name="connsiteY2" fmla="*/ 709612 h 1419225"/>
                  <a:gd name="connsiteX3" fmla="*/ 5810250 w 5810250"/>
                  <a:gd name="connsiteY3" fmla="*/ 1419225 h 1419225"/>
                  <a:gd name="connsiteX4" fmla="*/ 0 w 5810250"/>
                  <a:gd name="connsiteY4" fmla="*/ 1419225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10250" h="1419225">
                    <a:moveTo>
                      <a:pt x="0" y="0"/>
                    </a:moveTo>
                    <a:lnTo>
                      <a:pt x="5810249" y="0"/>
                    </a:lnTo>
                    <a:lnTo>
                      <a:pt x="4990038" y="709612"/>
                    </a:lnTo>
                    <a:lnTo>
                      <a:pt x="5810250" y="1419225"/>
                    </a:lnTo>
                    <a:lnTo>
                      <a:pt x="0" y="1419225"/>
                    </a:lnTo>
                    <a:close/>
                  </a:path>
                </a:pathLst>
              </a:custGeom>
            </p:spPr>
          </p:pic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301754" y="4074399"/>
                <a:ext cx="5591973" cy="1419225"/>
              </a:xfrm>
              <a:custGeom>
                <a:avLst/>
                <a:gdLst>
                  <a:gd name="connsiteX0" fmla="*/ 0 w 5591973"/>
                  <a:gd name="connsiteY0" fmla="*/ 0 h 1419225"/>
                  <a:gd name="connsiteX1" fmla="*/ 5591972 w 5591973"/>
                  <a:gd name="connsiteY1" fmla="*/ 0 h 1419225"/>
                  <a:gd name="connsiteX2" fmla="*/ 4771761 w 5591973"/>
                  <a:gd name="connsiteY2" fmla="*/ 709612 h 1419225"/>
                  <a:gd name="connsiteX3" fmla="*/ 5591973 w 5591973"/>
                  <a:gd name="connsiteY3" fmla="*/ 1419225 h 1419225"/>
                  <a:gd name="connsiteX4" fmla="*/ 0 w 5591973"/>
                  <a:gd name="connsiteY4" fmla="*/ 1419225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1973" h="1419225">
                    <a:moveTo>
                      <a:pt x="0" y="0"/>
                    </a:moveTo>
                    <a:lnTo>
                      <a:pt x="5591972" y="0"/>
                    </a:lnTo>
                    <a:lnTo>
                      <a:pt x="4771761" y="709612"/>
                    </a:lnTo>
                    <a:lnTo>
                      <a:pt x="5591973" y="1419225"/>
                    </a:lnTo>
                    <a:lnTo>
                      <a:pt x="0" y="1419225"/>
                    </a:lnTo>
                    <a:close/>
                  </a:path>
                </a:pathLst>
              </a:custGeom>
            </p:spPr>
          </p:pic>
        </p:grpSp>
        <p:sp>
          <p:nvSpPr>
            <p:cNvPr id="17" name="文本框 16"/>
            <p:cNvSpPr txBox="1"/>
            <p:nvPr/>
          </p:nvSpPr>
          <p:spPr>
            <a:xfrm>
              <a:off x="2495312" y="5053675"/>
              <a:ext cx="3570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zh-CN" sz="2400" b="1" dirty="0">
                  <a:solidFill>
                    <a:srgbClr val="F8F3E5"/>
                  </a:solidFill>
                  <a:cs typeface="+mn-ea"/>
                  <a:sym typeface="+mn-lt"/>
                </a:rPr>
                <a:t>在英雄故事的熏陶中成长</a:t>
              </a:r>
              <a:endParaRPr lang="zh-CN" altLang="en-US" sz="2400" b="1" dirty="0">
                <a:solidFill>
                  <a:srgbClr val="F8F3E5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147" y="2312606"/>
            <a:ext cx="6043841" cy="3772351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6412657" y="2842447"/>
            <a:ext cx="4896320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600000"/>
                </a:solidFill>
                <a:cs typeface="+mn-ea"/>
                <a:sym typeface="+mn-lt"/>
              </a:rPr>
              <a:t>      从小，习近平就在英雄故事的熏陶中成长。</a:t>
            </a: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600000"/>
                </a:solidFill>
                <a:cs typeface="+mn-ea"/>
                <a:sym typeface="+mn-lt"/>
              </a:rPr>
              <a:t>      他常谈起五六岁时随母亲买</a:t>
            </a:r>
            <a:r>
              <a:rPr lang="en-US" altLang="zh-CN" dirty="0">
                <a:solidFill>
                  <a:srgbClr val="600000"/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rgbClr val="600000"/>
                </a:solidFill>
                <a:cs typeface="+mn-ea"/>
                <a:sym typeface="+mn-lt"/>
              </a:rPr>
              <a:t>岳飞传</a:t>
            </a:r>
            <a:r>
              <a:rPr lang="en-US" altLang="zh-CN" dirty="0">
                <a:solidFill>
                  <a:srgbClr val="600000"/>
                </a:solidFill>
                <a:cs typeface="+mn-ea"/>
                <a:sym typeface="+mn-lt"/>
              </a:rPr>
              <a:t>》《</a:t>
            </a:r>
            <a:r>
              <a:rPr lang="zh-CN" altLang="en-US" dirty="0">
                <a:solidFill>
                  <a:srgbClr val="600000"/>
                </a:solidFill>
                <a:cs typeface="+mn-ea"/>
                <a:sym typeface="+mn-lt"/>
              </a:rPr>
              <a:t>岳母刺字</a:t>
            </a:r>
            <a:r>
              <a:rPr lang="en-US" altLang="zh-CN" dirty="0">
                <a:solidFill>
                  <a:srgbClr val="600000"/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rgbClr val="600000"/>
                </a:solidFill>
                <a:cs typeface="+mn-ea"/>
                <a:sym typeface="+mn-lt"/>
              </a:rPr>
              <a:t>等小人书的故事。习近平说：“买回来之后，她就给我讲精忠报国、岳母刺字的故事。我说，把字刺上去，多疼啊！我母亲说，是疼，但心里铭记住了。</a:t>
            </a:r>
            <a:r>
              <a:rPr lang="en-US" altLang="zh-CN" dirty="0">
                <a:solidFill>
                  <a:srgbClr val="600000"/>
                </a:solidFill>
                <a:cs typeface="+mn-ea"/>
                <a:sym typeface="+mn-lt"/>
              </a:rPr>
              <a:t>&amp;</a:t>
            </a:r>
            <a:r>
              <a:rPr lang="en-US" altLang="zh-CN" dirty="0" err="1">
                <a:solidFill>
                  <a:srgbClr val="600000"/>
                </a:solidFill>
                <a:cs typeface="+mn-ea"/>
                <a:sym typeface="+mn-lt"/>
              </a:rPr>
              <a:t>lsquo</a:t>
            </a:r>
            <a:r>
              <a:rPr lang="en-US" altLang="zh-CN" dirty="0">
                <a:solidFill>
                  <a:srgbClr val="600000"/>
                </a:solidFill>
                <a:cs typeface="+mn-ea"/>
                <a:sym typeface="+mn-lt"/>
              </a:rPr>
              <a:t>;</a:t>
            </a:r>
            <a:r>
              <a:rPr lang="zh-CN" altLang="en-US" dirty="0">
                <a:solidFill>
                  <a:srgbClr val="600000"/>
                </a:solidFill>
                <a:cs typeface="+mn-ea"/>
                <a:sym typeface="+mn-lt"/>
              </a:rPr>
              <a:t>精忠报国</a:t>
            </a:r>
            <a:r>
              <a:rPr lang="en-US" altLang="zh-CN" dirty="0">
                <a:solidFill>
                  <a:srgbClr val="600000"/>
                </a:solidFill>
                <a:cs typeface="+mn-ea"/>
                <a:sym typeface="+mn-lt"/>
              </a:rPr>
              <a:t>&amp;</a:t>
            </a:r>
            <a:r>
              <a:rPr lang="en-US" altLang="zh-CN" dirty="0" err="1">
                <a:solidFill>
                  <a:srgbClr val="600000"/>
                </a:solidFill>
                <a:cs typeface="+mn-ea"/>
                <a:sym typeface="+mn-lt"/>
              </a:rPr>
              <a:t>rsquo</a:t>
            </a:r>
            <a:r>
              <a:rPr lang="en-US" altLang="zh-CN" dirty="0">
                <a:solidFill>
                  <a:srgbClr val="600000"/>
                </a:solidFill>
                <a:cs typeface="+mn-ea"/>
                <a:sym typeface="+mn-lt"/>
              </a:rPr>
              <a:t>;</a:t>
            </a:r>
            <a:r>
              <a:rPr lang="zh-CN" altLang="en-US" dirty="0">
                <a:solidFill>
                  <a:srgbClr val="600000"/>
                </a:solidFill>
                <a:cs typeface="+mn-ea"/>
                <a:sym typeface="+mn-lt"/>
              </a:rPr>
              <a:t>四个字，我从那个时候一直记到现在，它也是我一生追求的目标。”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D60A7B1-D6E7-49E0-9322-F79894DAD91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58" y="0"/>
            <a:ext cx="1520456" cy="812941"/>
          </a:xfrm>
          <a:prstGeom prst="rect">
            <a:avLst/>
          </a:prstGeom>
        </p:spPr>
      </p:pic>
      <p:sp>
        <p:nvSpPr>
          <p:cNvPr id="12" name="文本占位符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71117B4-1381-413E-854E-B187B83FAAE3}"/>
              </a:ext>
            </a:extLst>
          </p:cNvPr>
          <p:cNvSpPr txBox="1">
            <a:spLocks/>
          </p:cNvSpPr>
          <p:nvPr/>
        </p:nvSpPr>
        <p:spPr>
          <a:xfrm>
            <a:off x="1169581" y="193034"/>
            <a:ext cx="7228849" cy="575734"/>
          </a:xfrm>
          <a:prstGeom prst="rect">
            <a:avLst/>
          </a:prstGeom>
        </p:spPr>
        <p:txBody>
          <a:bodyPr vert="horz" lIns="91426" tIns="45713" rIns="91426" bIns="45713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400" b="0" kern="12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“精忠报国”是我一生追求的目标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5F5E4C8-9F33-9552-3BED-23F95C51743A}"/>
              </a:ext>
            </a:extLst>
          </p:cNvPr>
          <p:cNvSpPr txBox="1"/>
          <p:nvPr/>
        </p:nvSpPr>
        <p:spPr>
          <a:xfrm>
            <a:off x="5039733" y="6664966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节日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27855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6479892" y="2046722"/>
            <a:ext cx="4419325" cy="612655"/>
            <a:chOff x="2186847" y="4978181"/>
            <a:chExt cx="4419325" cy="612655"/>
          </a:xfrm>
        </p:grpSpPr>
        <p:grpSp>
          <p:nvGrpSpPr>
            <p:cNvPr id="25" name="组合 24"/>
            <p:cNvGrpSpPr/>
            <p:nvPr/>
          </p:nvGrpSpPr>
          <p:grpSpPr>
            <a:xfrm>
              <a:off x="2186847" y="4978181"/>
              <a:ext cx="4419325" cy="612655"/>
              <a:chOff x="2656294" y="4074399"/>
              <a:chExt cx="10237433" cy="1419225"/>
            </a:xfrm>
          </p:grpSpPr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656294" y="4074399"/>
                <a:ext cx="5810250" cy="1419225"/>
              </a:xfrm>
              <a:custGeom>
                <a:avLst/>
                <a:gdLst>
                  <a:gd name="connsiteX0" fmla="*/ 0 w 5810250"/>
                  <a:gd name="connsiteY0" fmla="*/ 0 h 1419225"/>
                  <a:gd name="connsiteX1" fmla="*/ 5810249 w 5810250"/>
                  <a:gd name="connsiteY1" fmla="*/ 0 h 1419225"/>
                  <a:gd name="connsiteX2" fmla="*/ 4990038 w 5810250"/>
                  <a:gd name="connsiteY2" fmla="*/ 709612 h 1419225"/>
                  <a:gd name="connsiteX3" fmla="*/ 5810250 w 5810250"/>
                  <a:gd name="connsiteY3" fmla="*/ 1419225 h 1419225"/>
                  <a:gd name="connsiteX4" fmla="*/ 0 w 5810250"/>
                  <a:gd name="connsiteY4" fmla="*/ 1419225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10250" h="1419225">
                    <a:moveTo>
                      <a:pt x="0" y="0"/>
                    </a:moveTo>
                    <a:lnTo>
                      <a:pt x="5810249" y="0"/>
                    </a:lnTo>
                    <a:lnTo>
                      <a:pt x="4990038" y="709612"/>
                    </a:lnTo>
                    <a:lnTo>
                      <a:pt x="5810250" y="1419225"/>
                    </a:lnTo>
                    <a:lnTo>
                      <a:pt x="0" y="1419225"/>
                    </a:lnTo>
                    <a:close/>
                  </a:path>
                </a:pathLst>
              </a:custGeom>
            </p:spPr>
          </p:pic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301754" y="4074399"/>
                <a:ext cx="5591973" cy="1419225"/>
              </a:xfrm>
              <a:custGeom>
                <a:avLst/>
                <a:gdLst>
                  <a:gd name="connsiteX0" fmla="*/ 0 w 5591973"/>
                  <a:gd name="connsiteY0" fmla="*/ 0 h 1419225"/>
                  <a:gd name="connsiteX1" fmla="*/ 5591972 w 5591973"/>
                  <a:gd name="connsiteY1" fmla="*/ 0 h 1419225"/>
                  <a:gd name="connsiteX2" fmla="*/ 4771761 w 5591973"/>
                  <a:gd name="connsiteY2" fmla="*/ 709612 h 1419225"/>
                  <a:gd name="connsiteX3" fmla="*/ 5591973 w 5591973"/>
                  <a:gd name="connsiteY3" fmla="*/ 1419225 h 1419225"/>
                  <a:gd name="connsiteX4" fmla="*/ 0 w 5591973"/>
                  <a:gd name="connsiteY4" fmla="*/ 1419225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1973" h="1419225">
                    <a:moveTo>
                      <a:pt x="0" y="0"/>
                    </a:moveTo>
                    <a:lnTo>
                      <a:pt x="5591972" y="0"/>
                    </a:lnTo>
                    <a:lnTo>
                      <a:pt x="4771761" y="709612"/>
                    </a:lnTo>
                    <a:lnTo>
                      <a:pt x="5591973" y="1419225"/>
                    </a:lnTo>
                    <a:lnTo>
                      <a:pt x="0" y="1419225"/>
                    </a:lnTo>
                    <a:close/>
                  </a:path>
                </a:pathLst>
              </a:custGeom>
            </p:spPr>
          </p:pic>
        </p:grpSp>
        <p:sp>
          <p:nvSpPr>
            <p:cNvPr id="17" name="文本框 16"/>
            <p:cNvSpPr txBox="1"/>
            <p:nvPr/>
          </p:nvSpPr>
          <p:spPr>
            <a:xfrm>
              <a:off x="2253220" y="5053675"/>
              <a:ext cx="38779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8F3E5"/>
                  </a:solidFill>
                  <a:cs typeface="+mn-ea"/>
                  <a:sym typeface="+mn-lt"/>
                </a:rPr>
                <a:t>深受焦裕禄同志的事迹教育</a:t>
              </a:r>
            </a:p>
          </p:txBody>
        </p:sp>
      </p:grpSp>
      <p:sp>
        <p:nvSpPr>
          <p:cNvPr id="28" name="矩形 27"/>
          <p:cNvSpPr/>
          <p:nvPr/>
        </p:nvSpPr>
        <p:spPr>
          <a:xfrm>
            <a:off x="6412657" y="2842447"/>
            <a:ext cx="4896320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600000"/>
                </a:solidFill>
                <a:cs typeface="+mn-ea"/>
                <a:sym typeface="+mn-lt"/>
              </a:rPr>
              <a:t>      </a:t>
            </a:r>
            <a:r>
              <a:rPr lang="en-US" altLang="zh-CN" dirty="0">
                <a:solidFill>
                  <a:srgbClr val="600000"/>
                </a:solidFill>
                <a:cs typeface="+mn-ea"/>
                <a:sym typeface="+mn-lt"/>
              </a:rPr>
              <a:t>1966</a:t>
            </a:r>
            <a:r>
              <a:rPr lang="zh-CN" altLang="en-US" dirty="0">
                <a:solidFill>
                  <a:srgbClr val="600000"/>
                </a:solidFill>
                <a:cs typeface="+mn-ea"/>
                <a:sym typeface="+mn-lt"/>
              </a:rPr>
              <a:t>年，上初中一年级的习近平听了焦裕禄的故事“受到深深震撼”。“记得</a:t>
            </a:r>
            <a:r>
              <a:rPr lang="en-US" altLang="zh-CN" dirty="0">
                <a:solidFill>
                  <a:srgbClr val="600000"/>
                </a:solidFill>
                <a:cs typeface="+mn-ea"/>
                <a:sym typeface="+mn-lt"/>
              </a:rPr>
              <a:t>1966</a:t>
            </a:r>
            <a:r>
              <a:rPr lang="zh-CN" altLang="en-US" dirty="0">
                <a:solidFill>
                  <a:srgbClr val="600000"/>
                </a:solidFill>
                <a:cs typeface="+mn-ea"/>
                <a:sym typeface="+mn-lt"/>
              </a:rPr>
              <a:t>年</a:t>
            </a:r>
            <a:r>
              <a:rPr lang="en-US" altLang="zh-CN" dirty="0">
                <a:solidFill>
                  <a:srgbClr val="600000"/>
                </a:solidFill>
                <a:cs typeface="+mn-ea"/>
                <a:sym typeface="+mn-lt"/>
              </a:rPr>
              <a:t>2</a:t>
            </a:r>
            <a:r>
              <a:rPr lang="zh-CN" altLang="en-US" dirty="0">
                <a:solidFill>
                  <a:srgbClr val="600000"/>
                </a:solidFill>
                <a:cs typeface="+mn-ea"/>
                <a:sym typeface="+mn-lt"/>
              </a:rPr>
              <a:t>月</a:t>
            </a:r>
            <a:r>
              <a:rPr lang="en-US" altLang="zh-CN" dirty="0">
                <a:solidFill>
                  <a:srgbClr val="600000"/>
                </a:solidFill>
                <a:cs typeface="+mn-ea"/>
                <a:sym typeface="+mn-lt"/>
              </a:rPr>
              <a:t>7</a:t>
            </a:r>
            <a:r>
              <a:rPr lang="zh-CN" altLang="en-US" dirty="0">
                <a:solidFill>
                  <a:srgbClr val="600000"/>
                </a:solidFill>
                <a:cs typeface="+mn-ea"/>
                <a:sym typeface="+mn-lt"/>
              </a:rPr>
              <a:t>日，</a:t>
            </a:r>
            <a:r>
              <a:rPr lang="en-US" altLang="zh-CN" dirty="0">
                <a:solidFill>
                  <a:srgbClr val="600000"/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rgbClr val="600000"/>
                </a:solidFill>
                <a:cs typeface="+mn-ea"/>
                <a:sym typeface="+mn-lt"/>
              </a:rPr>
              <a:t>人民日报</a:t>
            </a:r>
            <a:r>
              <a:rPr lang="en-US" altLang="zh-CN" dirty="0">
                <a:solidFill>
                  <a:srgbClr val="600000"/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rgbClr val="600000"/>
                </a:solidFill>
                <a:cs typeface="+mn-ea"/>
                <a:sym typeface="+mn-lt"/>
              </a:rPr>
              <a:t>刊登了穆青等同志的长篇通讯</a:t>
            </a:r>
            <a:r>
              <a:rPr lang="en-US" altLang="zh-CN" dirty="0">
                <a:solidFill>
                  <a:srgbClr val="600000"/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rgbClr val="600000"/>
                </a:solidFill>
                <a:cs typeface="+mn-ea"/>
                <a:sym typeface="+mn-lt"/>
              </a:rPr>
              <a:t>县委书记的榜样</a:t>
            </a:r>
            <a:r>
              <a:rPr lang="en-US" altLang="zh-CN" dirty="0">
                <a:solidFill>
                  <a:srgbClr val="600000"/>
                </a:solidFill>
                <a:cs typeface="+mn-ea"/>
                <a:sym typeface="+mn-lt"/>
              </a:rPr>
              <a:t>——</a:t>
            </a:r>
            <a:r>
              <a:rPr lang="zh-CN" altLang="en-US" dirty="0">
                <a:solidFill>
                  <a:srgbClr val="600000"/>
                </a:solidFill>
                <a:cs typeface="+mn-ea"/>
                <a:sym typeface="+mn-lt"/>
              </a:rPr>
              <a:t>焦裕禄</a:t>
            </a:r>
            <a:r>
              <a:rPr lang="en-US" altLang="zh-CN" dirty="0">
                <a:solidFill>
                  <a:srgbClr val="600000"/>
                </a:solidFill>
                <a:cs typeface="+mn-ea"/>
                <a:sym typeface="+mn-lt"/>
              </a:rPr>
              <a:t>》……</a:t>
            </a:r>
            <a:r>
              <a:rPr lang="zh-CN" altLang="en-US" dirty="0">
                <a:solidFill>
                  <a:srgbClr val="600000"/>
                </a:solidFill>
                <a:cs typeface="+mn-ea"/>
                <a:sym typeface="+mn-lt"/>
              </a:rPr>
              <a:t>政治课老师在念这篇通讯的过程中几度哽咽，多次泣不成声，同学们也流下眼泪。”习近平动情地说到，“我们这一代人，是深受焦裕禄同志的事迹教育成长起来的。”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20311"/>
            <a:ext cx="5937690" cy="59376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644B093-0933-4A8D-A01D-67550BAAC2C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58" y="0"/>
            <a:ext cx="1520456" cy="812941"/>
          </a:xfrm>
          <a:prstGeom prst="rect">
            <a:avLst/>
          </a:prstGeom>
        </p:spPr>
      </p:pic>
      <p:sp>
        <p:nvSpPr>
          <p:cNvPr id="12" name="文本占位符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08CC083-B6FB-4DE6-B6BA-D99E89AE23E9}"/>
              </a:ext>
            </a:extLst>
          </p:cNvPr>
          <p:cNvSpPr txBox="1">
            <a:spLocks/>
          </p:cNvSpPr>
          <p:nvPr/>
        </p:nvSpPr>
        <p:spPr>
          <a:xfrm>
            <a:off x="1169581" y="193034"/>
            <a:ext cx="7228849" cy="575734"/>
          </a:xfrm>
          <a:prstGeom prst="rect">
            <a:avLst/>
          </a:prstGeom>
        </p:spPr>
        <p:txBody>
          <a:bodyPr vert="horz" lIns="91426" tIns="45713" rIns="91426" bIns="45713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400" b="0" kern="12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“精忠报国”是我一生追求的目标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129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6479892" y="2046722"/>
            <a:ext cx="4419325" cy="612655"/>
            <a:chOff x="2186847" y="4978181"/>
            <a:chExt cx="4419325" cy="612655"/>
          </a:xfrm>
        </p:grpSpPr>
        <p:grpSp>
          <p:nvGrpSpPr>
            <p:cNvPr id="25" name="组合 24"/>
            <p:cNvGrpSpPr/>
            <p:nvPr/>
          </p:nvGrpSpPr>
          <p:grpSpPr>
            <a:xfrm>
              <a:off x="2186847" y="4978181"/>
              <a:ext cx="4419325" cy="612655"/>
              <a:chOff x="2656294" y="4074399"/>
              <a:chExt cx="10237433" cy="1419225"/>
            </a:xfrm>
          </p:grpSpPr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656294" y="4074399"/>
                <a:ext cx="5810250" cy="1419225"/>
              </a:xfrm>
              <a:custGeom>
                <a:avLst/>
                <a:gdLst>
                  <a:gd name="connsiteX0" fmla="*/ 0 w 5810250"/>
                  <a:gd name="connsiteY0" fmla="*/ 0 h 1419225"/>
                  <a:gd name="connsiteX1" fmla="*/ 5810249 w 5810250"/>
                  <a:gd name="connsiteY1" fmla="*/ 0 h 1419225"/>
                  <a:gd name="connsiteX2" fmla="*/ 4990038 w 5810250"/>
                  <a:gd name="connsiteY2" fmla="*/ 709612 h 1419225"/>
                  <a:gd name="connsiteX3" fmla="*/ 5810250 w 5810250"/>
                  <a:gd name="connsiteY3" fmla="*/ 1419225 h 1419225"/>
                  <a:gd name="connsiteX4" fmla="*/ 0 w 5810250"/>
                  <a:gd name="connsiteY4" fmla="*/ 1419225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10250" h="1419225">
                    <a:moveTo>
                      <a:pt x="0" y="0"/>
                    </a:moveTo>
                    <a:lnTo>
                      <a:pt x="5810249" y="0"/>
                    </a:lnTo>
                    <a:lnTo>
                      <a:pt x="4990038" y="709612"/>
                    </a:lnTo>
                    <a:lnTo>
                      <a:pt x="5810250" y="1419225"/>
                    </a:lnTo>
                    <a:lnTo>
                      <a:pt x="0" y="1419225"/>
                    </a:lnTo>
                    <a:close/>
                  </a:path>
                </a:pathLst>
              </a:custGeom>
            </p:spPr>
          </p:pic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301754" y="4074399"/>
                <a:ext cx="5591973" cy="1419225"/>
              </a:xfrm>
              <a:custGeom>
                <a:avLst/>
                <a:gdLst>
                  <a:gd name="connsiteX0" fmla="*/ 0 w 5591973"/>
                  <a:gd name="connsiteY0" fmla="*/ 0 h 1419225"/>
                  <a:gd name="connsiteX1" fmla="*/ 5591972 w 5591973"/>
                  <a:gd name="connsiteY1" fmla="*/ 0 h 1419225"/>
                  <a:gd name="connsiteX2" fmla="*/ 4771761 w 5591973"/>
                  <a:gd name="connsiteY2" fmla="*/ 709612 h 1419225"/>
                  <a:gd name="connsiteX3" fmla="*/ 5591973 w 5591973"/>
                  <a:gd name="connsiteY3" fmla="*/ 1419225 h 1419225"/>
                  <a:gd name="connsiteX4" fmla="*/ 0 w 5591973"/>
                  <a:gd name="connsiteY4" fmla="*/ 1419225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91973" h="1419225">
                    <a:moveTo>
                      <a:pt x="0" y="0"/>
                    </a:moveTo>
                    <a:lnTo>
                      <a:pt x="5591972" y="0"/>
                    </a:lnTo>
                    <a:lnTo>
                      <a:pt x="4771761" y="709612"/>
                    </a:lnTo>
                    <a:lnTo>
                      <a:pt x="5591973" y="1419225"/>
                    </a:lnTo>
                    <a:lnTo>
                      <a:pt x="0" y="1419225"/>
                    </a:lnTo>
                    <a:close/>
                  </a:path>
                </a:pathLst>
              </a:custGeom>
            </p:spPr>
          </p:pic>
        </p:grpSp>
        <p:sp>
          <p:nvSpPr>
            <p:cNvPr id="17" name="文本框 16"/>
            <p:cNvSpPr txBox="1"/>
            <p:nvPr/>
          </p:nvSpPr>
          <p:spPr>
            <a:xfrm>
              <a:off x="2253220" y="5053675"/>
              <a:ext cx="26468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8F3E5"/>
                  </a:solidFill>
                  <a:cs typeface="+mn-ea"/>
                  <a:sym typeface="+mn-lt"/>
                </a:rPr>
                <a:t>“毋改英雄意气”</a:t>
              </a:r>
            </a:p>
          </p:txBody>
        </p:sp>
      </p:grpSp>
      <p:sp>
        <p:nvSpPr>
          <p:cNvPr id="28" name="矩形 27"/>
          <p:cNvSpPr/>
          <p:nvPr/>
        </p:nvSpPr>
        <p:spPr>
          <a:xfrm>
            <a:off x="6412657" y="2842447"/>
            <a:ext cx="4896320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600000"/>
                </a:solidFill>
                <a:cs typeface="+mn-ea"/>
                <a:sym typeface="+mn-lt"/>
              </a:rPr>
              <a:t>       后来，当知青、上大学、参军入伍、当干部，习近平心中一直有焦裕禄的形象。</a:t>
            </a:r>
            <a:r>
              <a:rPr lang="en-US" altLang="zh-CN" dirty="0">
                <a:solidFill>
                  <a:srgbClr val="600000"/>
                </a:solidFill>
                <a:cs typeface="+mn-ea"/>
                <a:sym typeface="+mn-lt"/>
              </a:rPr>
              <a:t>1990</a:t>
            </a:r>
            <a:r>
              <a:rPr lang="zh-CN" altLang="en-US" dirty="0">
                <a:solidFill>
                  <a:srgbClr val="600000"/>
                </a:solidFill>
                <a:cs typeface="+mn-ea"/>
                <a:sym typeface="+mn-lt"/>
              </a:rPr>
              <a:t>年，习近平任福州市委书记时，以</a:t>
            </a:r>
            <a:r>
              <a:rPr lang="en-US" altLang="zh-CN" dirty="0">
                <a:solidFill>
                  <a:srgbClr val="600000"/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rgbClr val="600000"/>
                </a:solidFill>
                <a:cs typeface="+mn-ea"/>
                <a:sym typeface="+mn-lt"/>
              </a:rPr>
              <a:t>念奴娇</a:t>
            </a:r>
            <a:r>
              <a:rPr lang="en-US" altLang="zh-CN" dirty="0">
                <a:solidFill>
                  <a:srgbClr val="600000"/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rgbClr val="600000"/>
                </a:solidFill>
                <a:cs typeface="+mn-ea"/>
                <a:sym typeface="+mn-lt"/>
              </a:rPr>
              <a:t>的词牌填了一首</a:t>
            </a:r>
            <a:r>
              <a:rPr lang="en-US" altLang="zh-CN" dirty="0">
                <a:solidFill>
                  <a:srgbClr val="600000"/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rgbClr val="600000"/>
                </a:solidFill>
                <a:cs typeface="+mn-ea"/>
                <a:sym typeface="+mn-lt"/>
              </a:rPr>
              <a:t>追思焦裕禄</a:t>
            </a:r>
            <a:r>
              <a:rPr lang="en-US" altLang="zh-CN" dirty="0">
                <a:solidFill>
                  <a:srgbClr val="600000"/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rgbClr val="600000"/>
                </a:solidFill>
                <a:cs typeface="+mn-ea"/>
                <a:sym typeface="+mn-lt"/>
              </a:rPr>
              <a:t>。其中一句“暮雪朝霜，毋改英雄意气”，既是对焦裕禄为民情怀与英雄本色的致意，更是对自己的鞭策。</a:t>
            </a: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600000"/>
                </a:solidFill>
                <a:cs typeface="+mn-ea"/>
                <a:sym typeface="+mn-lt"/>
              </a:rPr>
              <a:t>      从大队支书到总书记，习近平始终牵挂着老百姓，为民服务、为国尽力。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335" y="1695948"/>
            <a:ext cx="5885322" cy="401955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CFA81F3-B925-48AD-8991-987EBC1E244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58" y="0"/>
            <a:ext cx="1520456" cy="812941"/>
          </a:xfrm>
          <a:prstGeom prst="rect">
            <a:avLst/>
          </a:prstGeom>
        </p:spPr>
      </p:pic>
      <p:sp>
        <p:nvSpPr>
          <p:cNvPr id="11" name="文本占位符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79E4765-EE47-4BA1-A271-327415BAA070}"/>
              </a:ext>
            </a:extLst>
          </p:cNvPr>
          <p:cNvSpPr txBox="1">
            <a:spLocks/>
          </p:cNvSpPr>
          <p:nvPr/>
        </p:nvSpPr>
        <p:spPr>
          <a:xfrm>
            <a:off x="1169581" y="193034"/>
            <a:ext cx="7228849" cy="575734"/>
          </a:xfrm>
          <a:prstGeom prst="rect">
            <a:avLst/>
          </a:prstGeom>
        </p:spPr>
        <p:txBody>
          <a:bodyPr vert="horz" lIns="91426" tIns="45713" rIns="91426" bIns="45713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400" b="0" kern="12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“精忠报国”是我一生追求的目标</a:t>
            </a:r>
          </a:p>
        </p:txBody>
      </p:sp>
    </p:spTree>
    <p:extLst>
      <p:ext uri="{BB962C8B-B14F-4D97-AF65-F5344CB8AC3E}">
        <p14:creationId xmlns:p14="http://schemas.microsoft.com/office/powerpoint/2010/main" val="172939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9CC3E79-CDF5-46F2-8BE9-BB595448E3EA}"/>
              </a:ext>
            </a:extLst>
          </p:cNvPr>
          <p:cNvGrpSpPr/>
          <p:nvPr/>
        </p:nvGrpSpPr>
        <p:grpSpPr>
          <a:xfrm>
            <a:off x="2545080" y="2271462"/>
            <a:ext cx="7101840" cy="707886"/>
            <a:chOff x="1661160" y="2040902"/>
            <a:chExt cx="8839200" cy="881059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8855CD6-5E0D-47DE-8949-95EEAF329C24}"/>
                </a:ext>
              </a:extLst>
            </p:cNvPr>
            <p:cNvSpPr txBox="1"/>
            <p:nvPr/>
          </p:nvSpPr>
          <p:spPr>
            <a:xfrm>
              <a:off x="4421277" y="2040902"/>
              <a:ext cx="3318967" cy="881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 dirty="0">
                  <a:solidFill>
                    <a:srgbClr val="C00000"/>
                  </a:solidFill>
                  <a:cs typeface="+mn-ea"/>
                  <a:sym typeface="+mn-lt"/>
                </a:rPr>
                <a:t>第二部分</a:t>
              </a:r>
            </a:p>
          </p:txBody>
        </p: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A1C1A62-2CC1-41D9-B460-4F5EDDB049B5}"/>
                </a:ext>
              </a:extLst>
            </p:cNvPr>
            <p:cNvCxnSpPr/>
            <p:nvPr/>
          </p:nvCxnSpPr>
          <p:spPr>
            <a:xfrm flipH="1">
              <a:off x="7635240" y="2521828"/>
              <a:ext cx="286512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9181EFC-F6D6-4AF9-A227-F1E9A846B131}"/>
                </a:ext>
              </a:extLst>
            </p:cNvPr>
            <p:cNvCxnSpPr/>
            <p:nvPr/>
          </p:nvCxnSpPr>
          <p:spPr>
            <a:xfrm flipH="1">
              <a:off x="1661160" y="2521828"/>
              <a:ext cx="286512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1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C3AF328-F095-4050-94B3-20A0160549B4}"/>
              </a:ext>
            </a:extLst>
          </p:cNvPr>
          <p:cNvSpPr txBox="1"/>
          <p:nvPr/>
        </p:nvSpPr>
        <p:spPr>
          <a:xfrm>
            <a:off x="1782082" y="3004098"/>
            <a:ext cx="8794478" cy="2562222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ctr"/>
            <a:r>
              <a:rPr lang="zh-CN" altLang="en-US" sz="5400" spc="-300" dirty="0">
                <a:cs typeface="+mn-ea"/>
                <a:sym typeface="+mn-lt"/>
              </a:rPr>
              <a:t>铭记一切为</a:t>
            </a:r>
          </a:p>
          <a:p>
            <a:pPr algn="ctr"/>
            <a:r>
              <a:rPr lang="zh-CN" altLang="en-US" sz="5400" spc="-300" dirty="0">
                <a:cs typeface="+mn-ea"/>
                <a:sym typeface="+mn-lt"/>
              </a:rPr>
              <a:t>中华民族、中国人民</a:t>
            </a:r>
          </a:p>
          <a:p>
            <a:pPr algn="ctr"/>
            <a:r>
              <a:rPr lang="zh-CN" altLang="en-US" sz="5400" spc="-300" dirty="0">
                <a:cs typeface="+mn-ea"/>
                <a:sym typeface="+mn-lt"/>
              </a:rPr>
              <a:t>作出贡献的英雄们</a:t>
            </a:r>
          </a:p>
        </p:txBody>
      </p:sp>
      <p:pic>
        <p:nvPicPr>
          <p:cNvPr id="7" name="Picture 11" descr="F:\桌面\党政机关\素材\党徽\Nipic_20180988_201509091138025270001.png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9D2CEE9-BE67-4ED7-BD8A-6F1872896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184" y="790724"/>
            <a:ext cx="1919352" cy="148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07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8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688333" y="4571965"/>
            <a:ext cx="10946448" cy="1359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900" dirty="0">
                <a:cs typeface="+mn-ea"/>
                <a:sym typeface="+mn-lt"/>
              </a:rPr>
              <a:t>       担任党和国家领导人后，习近平缅怀英烈的足迹遍布大江南北。</a:t>
            </a:r>
          </a:p>
          <a:p>
            <a:pPr>
              <a:lnSpc>
                <a:spcPct val="150000"/>
              </a:lnSpc>
            </a:pPr>
            <a:r>
              <a:rPr lang="zh-CN" altLang="en-US" sz="1900" dirty="0">
                <a:cs typeface="+mn-ea"/>
                <a:sym typeface="+mn-lt"/>
              </a:rPr>
              <a:t>       井冈山革命烈士陵园、红军长征会师纪念碑、华东革命烈士陵园、金寨县革命烈士纪念塔</a:t>
            </a:r>
            <a:r>
              <a:rPr lang="en-US" altLang="zh-CN" sz="1900" dirty="0">
                <a:cs typeface="+mn-ea"/>
                <a:sym typeface="+mn-lt"/>
              </a:rPr>
              <a:t>……</a:t>
            </a:r>
          </a:p>
          <a:p>
            <a:pPr>
              <a:lnSpc>
                <a:spcPct val="150000"/>
              </a:lnSpc>
            </a:pPr>
            <a:r>
              <a:rPr lang="zh-CN" altLang="en-US" sz="1900" dirty="0">
                <a:cs typeface="+mn-ea"/>
                <a:sym typeface="+mn-lt"/>
              </a:rPr>
              <a:t>                                     这些地方都留下习近平向英雄致敬的脚步。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32" y="1615108"/>
            <a:ext cx="3704853" cy="24674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761" y="1615108"/>
            <a:ext cx="3738533" cy="24674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4869" y="1615107"/>
            <a:ext cx="3289911" cy="246743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D415F03-7D65-438E-A2B2-CD953AEA0D9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083" y="0"/>
            <a:ext cx="1301227" cy="888711"/>
          </a:xfrm>
          <a:prstGeom prst="rect">
            <a:avLst/>
          </a:prstGeom>
        </p:spPr>
      </p:pic>
      <p:sp>
        <p:nvSpPr>
          <p:cNvPr id="11" name="文本占位符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B223AA2-FDBD-485F-AB6E-F5AFA3FCD548}"/>
              </a:ext>
            </a:extLst>
          </p:cNvPr>
          <p:cNvSpPr txBox="1">
            <a:spLocks/>
          </p:cNvSpPr>
          <p:nvPr/>
        </p:nvSpPr>
        <p:spPr>
          <a:xfrm>
            <a:off x="1460310" y="302223"/>
            <a:ext cx="7228849" cy="575734"/>
          </a:xfrm>
          <a:prstGeom prst="rect">
            <a:avLst/>
          </a:prstGeom>
        </p:spPr>
        <p:txBody>
          <a:bodyPr vert="horz" lIns="91426" tIns="45713" rIns="91426" bIns="45713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400" b="0" kern="12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缅怀英烈的足迹遍布大江南北</a:t>
            </a:r>
          </a:p>
        </p:txBody>
      </p:sp>
    </p:spTree>
    <p:extLst>
      <p:ext uri="{BB962C8B-B14F-4D97-AF65-F5344CB8AC3E}">
        <p14:creationId xmlns:p14="http://schemas.microsoft.com/office/powerpoint/2010/main" val="61791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1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建军节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dq3kq3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1890</Words>
  <Application>Microsoft Office PowerPoint</Application>
  <PresentationFormat>宽屏</PresentationFormat>
  <Paragraphs>151</Paragraphs>
  <Slides>29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29</vt:i4>
      </vt:variant>
    </vt:vector>
  </HeadingPairs>
  <TitlesOfParts>
    <vt:vector size="40" baseType="lpstr">
      <vt:lpstr>Meiryo</vt:lpstr>
      <vt:lpstr>等线</vt:lpstr>
      <vt:lpstr>三极春联字体简</vt:lpstr>
      <vt:lpstr>宋体</vt:lpstr>
      <vt:lpstr>微软雅黑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48</cp:revision>
  <dcterms:created xsi:type="dcterms:W3CDTF">2018-07-09T04:54:45Z</dcterms:created>
  <dcterms:modified xsi:type="dcterms:W3CDTF">2023-05-18T07:02:51Z</dcterms:modified>
</cp:coreProperties>
</file>