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4"/>
  </p:notesMasterIdLst>
  <p:sldIdLst>
    <p:sldId id="278" r:id="rId4"/>
    <p:sldId id="259" r:id="rId5"/>
    <p:sldId id="260" r:id="rId6"/>
    <p:sldId id="258" r:id="rId7"/>
    <p:sldId id="266" r:id="rId8"/>
    <p:sldId id="274" r:id="rId9"/>
    <p:sldId id="284" r:id="rId10"/>
    <p:sldId id="267" r:id="rId11"/>
    <p:sldId id="285" r:id="rId12"/>
    <p:sldId id="269" r:id="rId13"/>
    <p:sldId id="270" r:id="rId14"/>
    <p:sldId id="271" r:id="rId15"/>
    <p:sldId id="272" r:id="rId16"/>
    <p:sldId id="277" r:id="rId17"/>
    <p:sldId id="286" r:id="rId18"/>
    <p:sldId id="273" r:id="rId19"/>
    <p:sldId id="275" r:id="rId20"/>
    <p:sldId id="276" r:id="rId21"/>
    <p:sldId id="287" r:id="rId22"/>
    <p:sldId id="288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FFFFFF"/>
    <a:srgbClr val="0C6BDE"/>
    <a:srgbClr val="076AE5"/>
    <a:srgbClr val="142DB3"/>
    <a:srgbClr val="235174"/>
    <a:srgbClr val="4095DC"/>
    <a:srgbClr val="2F6DA5"/>
    <a:srgbClr val="205074"/>
    <a:srgbClr val="75A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4DF1B-E28B-43AF-8F18-17C55A59115F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FD5C1-3434-46EB-B548-B59FFF0A2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84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FD5C1-3434-46EB-B548-B59FFF0A228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654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742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A4DAFE9-5D08-4AEB-8325-B2989790F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D2E01402-A7E0-4093-96EF-19593169D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567392F-FF2A-42AE-8F35-0747E0F6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C712-4824-4133-B763-B16EDFD25251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D038956-A65A-4CEB-AA8E-70C5CE77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377D6FF-D58A-4407-AC0E-4719984CF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17F6-C5BE-46E3-BD90-FD6AF9F917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71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0DAF180-88A9-44F1-8EAE-E03C0C60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76531845-6682-45FF-BD04-230C9B65D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CDFD7F9-D0CE-49E3-9551-E06785D68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CF34E69-0C2C-49C6-9E9C-C489F76E8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C712-4824-4133-B763-B16EDFD25251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4437F81-222B-4AA6-8471-1B229E2CC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C49B601-B9AE-49F1-8C80-E2210428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17F6-C5BE-46E3-BD90-FD6AF9F917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13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F335DC1-0BB0-4266-9EA8-7459D378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01B29D9-738A-4619-B8D6-A40E6C4E0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51C7DFE-E8E2-4C4E-97DD-F02940943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C712-4824-4133-B763-B16EDFD25251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66AD303-6283-46FB-AC14-2037D8B0D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2D0F92F-B4CC-490B-B202-F8CFFE66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17F6-C5BE-46E3-BD90-FD6AF9F917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791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23CCFA2F-3C8E-4176-B1AC-B2A875783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E25DFF8-5A7B-4538-8EF0-AF1FB89E3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5E1B721-7C3B-4B00-993E-6FE8EC80F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C712-4824-4133-B763-B16EDFD25251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9E13290-BD48-471E-B476-C5575F0E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AA183BB-DBAC-47B6-A3BA-F5B71C892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17F6-C5BE-46E3-BD90-FD6AF9F917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82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07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83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922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9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56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60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0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91DD8AE-3AE4-4F72-BE98-EBA862C7B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86220" y="1598120"/>
            <a:ext cx="12964439" cy="608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72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59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88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49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08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14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56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0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EA8C59E-5ED8-482B-9FD8-003D2C39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7B3DD13-37AF-479F-B475-B07CAFF08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0CD9989-F8A9-424B-BB56-77CC49F6F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C712-4824-4133-B763-B16EDFD25251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1E297E2-F500-44AF-B85B-6ADE5E4B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1FC7651-4524-444D-A8D6-C4F9107DB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17F6-C5BE-46E3-BD90-FD6AF9F917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86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2797F0B-DDE2-4E32-9FD9-9CBDEA10F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CB0896F-2CAF-4F23-831A-51C96CAB9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34461A4-5BF1-42AE-99C3-EA3F79EA0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7CBF9F2-1DB5-4E33-94AC-A7B8B743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C712-4824-4133-B763-B16EDFD25251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DA15EDF-F0CE-4BD3-95B5-2229087B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399A730-80AB-479C-87BF-768E13C9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17F6-C5BE-46E3-BD90-FD6AF9F917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44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16C02F-6CEA-4B50-A6F2-EE1BF49A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604133B-EA28-4ACB-9FE9-7344E1FA2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BE687FD-1BCE-4B1C-B10E-7B58E7C66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E9D9B2C3-7D4A-4511-85E0-E3C1DC919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DA597FD-6E59-491F-AB7A-919D41CCFB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3378F2E-FADB-49B8-8090-0EF4E9325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C712-4824-4133-B763-B16EDFD25251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7B2CF95-F268-4D04-9FCD-724C03DC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1195FD0C-07FD-4248-9BC0-38BB259F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17F6-C5BE-46E3-BD90-FD6AF9F917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18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16C02F-6CEA-4B50-A6F2-EE1BF49A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604133B-EA28-4ACB-9FE9-7344E1FA2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BE687FD-1BCE-4B1C-B10E-7B58E7C66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E9D9B2C3-7D4A-4511-85E0-E3C1DC919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DA597FD-6E59-491F-AB7A-919D41CCFB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3378F2E-FADB-49B8-8090-0EF4E9325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C712-4824-4133-B763-B16EDFD25251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7B2CF95-F268-4D04-9FCD-724C03DC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1195FD0C-07FD-4248-9BC0-38BB259F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17F6-C5BE-46E3-BD90-FD6AF9F9176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423FC761-12B0-803D-3DD7-A752CCF00418}"/>
              </a:ext>
            </a:extLst>
          </p:cNvPr>
          <p:cNvSpPr txBox="1"/>
          <p:nvPr userDrawn="1"/>
        </p:nvSpPr>
        <p:spPr>
          <a:xfrm>
            <a:off x="3089921" y="672147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227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8EE31B2-C6FE-4677-A1F0-F613C7DBE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702BD0F2-7FCA-40E4-A102-C159109A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C712-4824-4133-B763-B16EDFD25251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12A67347-D468-4509-A996-098D6370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7DB71FD8-0530-4FA8-BFEF-9B667FFA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17F6-C5BE-46E3-BD90-FD6AF9F917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37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4DB3B871-88C6-41FD-9861-BBB70F165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C712-4824-4133-B763-B16EDFD25251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9162678-B148-43A4-93F6-E5C97A546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FEF930C-F7F0-4769-BADB-1F864889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17F6-C5BE-46E3-BD90-FD6AF9F917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05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6DDAEDD-545F-4641-B05C-6DD112549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21560AD-A148-482B-933D-8F2DFFEA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512440E-166B-450E-83A7-AB1B65B86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4E0C21C-6B52-427C-A6F4-CB4F00A69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C712-4824-4133-B763-B16EDFD25251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8D4FA31-C970-484C-BFBA-CFD15FA0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156B1E7-3A27-40EF-AE6A-C8318A029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17F6-C5BE-46E3-BD90-FD6AF9F917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51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2E8F7913-E099-4EC0-9783-67F83F9CE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FF1FA1F-473C-4B74-A223-2033FC8F9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E73982D-4B26-46EF-929A-22ECDE9F5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1C712-4824-4133-B763-B16EDFD25251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1146433-157E-480A-8F92-FCD75DF82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E51249D-5288-4028-AF21-478F18292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917F6-C5BE-46E3-BD90-FD6AF9F9176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E53917D-6081-4405-A80C-96859BFF9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82AD94F-7732-4115-8EEA-7080237EEE7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86220" y="1598120"/>
            <a:ext cx="12964439" cy="608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34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7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2DA0EAE-476D-4DCB-8521-DCD6D5D319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40257" y="1352947"/>
            <a:ext cx="6228160" cy="4152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F6BD8C6-67C5-46BB-A2DC-274AA816BD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959" y="5741675"/>
            <a:ext cx="839095" cy="83909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96357EB9-B02A-4C68-A90D-EA5FC00259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7779" y="786757"/>
            <a:ext cx="4152106" cy="415210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B1D197CB-07CF-4572-82E0-358BA676C4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2" y="15553"/>
            <a:ext cx="3037978" cy="3037978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F81FC483-1952-4B9E-BA56-16608236AC28}"/>
              </a:ext>
            </a:extLst>
          </p:cNvPr>
          <p:cNvSpPr txBox="1"/>
          <p:nvPr/>
        </p:nvSpPr>
        <p:spPr>
          <a:xfrm>
            <a:off x="2474760" y="4938863"/>
            <a:ext cx="2224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cs typeface="+mn-ea"/>
                <a:sym typeface="+mn-lt"/>
              </a:rPr>
              <a:t>大雪节气介绍</a:t>
            </a:r>
          </a:p>
        </p:txBody>
      </p:sp>
    </p:spTree>
    <p:extLst>
      <p:ext uri="{BB962C8B-B14F-4D97-AF65-F5344CB8AC3E}">
        <p14:creationId xmlns:p14="http://schemas.microsoft.com/office/powerpoint/2010/main" val="267529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27C28A2-57F4-4E34-BD7D-05C15067B4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20"/>
            <a:ext cx="2300498" cy="230049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DEEBA63-EBCB-4B38-84B9-DCCC06B237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0781" y="2860825"/>
            <a:ext cx="2638175" cy="25773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矩形: 对角圆角 14">
            <a:extLst>
              <a:ext uri="{FF2B5EF4-FFF2-40B4-BE49-F238E27FC236}">
                <a16:creationId xmlns:a16="http://schemas.microsoft.com/office/drawing/2014/main" xmlns="" id="{46C8BB79-6239-42D5-95C5-42E38861340B}"/>
              </a:ext>
            </a:extLst>
          </p:cNvPr>
          <p:cNvSpPr/>
          <p:nvPr/>
        </p:nvSpPr>
        <p:spPr>
          <a:xfrm>
            <a:off x="2520360" y="1564371"/>
            <a:ext cx="4533900" cy="4794225"/>
          </a:xfrm>
          <a:prstGeom prst="round2Diag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243FBEBE-E668-4C79-BE67-9C3C19D096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13008" y="2050830"/>
            <a:ext cx="1283566" cy="2781740"/>
          </a:xfrm>
        </p:spPr>
        <p:txBody>
          <a:bodyPr vert="eaVert">
            <a:noAutofit/>
          </a:bodyPr>
          <a:lstStyle/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问刘十九</a:t>
            </a:r>
            <a:b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白居易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7FE33213-136A-4D69-8A85-DDF8E95F63FA}"/>
              </a:ext>
            </a:extLst>
          </p:cNvPr>
          <p:cNvSpPr txBox="1">
            <a:spLocks noChangeArrowheads="1"/>
          </p:cNvSpPr>
          <p:nvPr/>
        </p:nvSpPr>
        <p:spPr>
          <a:xfrm>
            <a:off x="1413310" y="3036889"/>
            <a:ext cx="3957637" cy="3024188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dirty="0">
                <a:cs typeface="+mn-ea"/>
                <a:sym typeface="+mn-lt"/>
              </a:rPr>
              <a:t>绿蚁新醅酒，</a:t>
            </a:r>
          </a:p>
          <a:p>
            <a:pPr marL="0" indent="0">
              <a:buNone/>
            </a:pPr>
            <a:r>
              <a:rPr lang="zh-CN" altLang="zh-CN" dirty="0">
                <a:cs typeface="+mn-ea"/>
                <a:sym typeface="+mn-lt"/>
              </a:rPr>
              <a:t>红泥小火炉。 </a:t>
            </a:r>
          </a:p>
          <a:p>
            <a:pPr marL="0" indent="0">
              <a:buNone/>
            </a:pPr>
            <a:r>
              <a:rPr lang="zh-CN" altLang="zh-CN" dirty="0">
                <a:cs typeface="+mn-ea"/>
                <a:sym typeface="+mn-lt"/>
              </a:rPr>
              <a:t>晚来天欲雪，</a:t>
            </a:r>
          </a:p>
          <a:p>
            <a:pPr marL="0" indent="0">
              <a:buNone/>
            </a:pPr>
            <a:r>
              <a:rPr lang="zh-CN" altLang="zh-CN" dirty="0">
                <a:cs typeface="+mn-ea"/>
                <a:sym typeface="+mn-lt"/>
              </a:rPr>
              <a:t>能饮一杯无？ </a:t>
            </a:r>
          </a:p>
          <a:p>
            <a:pPr marL="0" indent="0">
              <a:buNone/>
            </a:pPr>
            <a:endParaRPr lang="zh-CN" altLang="zh-CN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828DCAA-B856-4FEF-B5CA-93CD1A2800B3}"/>
              </a:ext>
            </a:extLst>
          </p:cNvPr>
          <p:cNvSpPr txBox="1"/>
          <p:nvPr/>
        </p:nvSpPr>
        <p:spPr>
          <a:xfrm>
            <a:off x="5137740" y="573994"/>
            <a:ext cx="191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大雪诗词</a:t>
            </a:r>
          </a:p>
        </p:txBody>
      </p:sp>
    </p:spTree>
    <p:extLst>
      <p:ext uri="{BB962C8B-B14F-4D97-AF65-F5344CB8AC3E}">
        <p14:creationId xmlns:p14="http://schemas.microsoft.com/office/powerpoint/2010/main" val="92909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E5A32D41-8398-4E32-998B-0361549923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105" y="34358"/>
            <a:ext cx="3245638" cy="3245638"/>
          </a:xfrm>
          <a:prstGeom prst="rect">
            <a:avLst/>
          </a:prstGeom>
        </p:spPr>
      </p:pic>
      <p:sp>
        <p:nvSpPr>
          <p:cNvPr id="17" name="矩形: 对角圆角 16">
            <a:extLst>
              <a:ext uri="{FF2B5EF4-FFF2-40B4-BE49-F238E27FC236}">
                <a16:creationId xmlns:a16="http://schemas.microsoft.com/office/drawing/2014/main" xmlns="" id="{A8A36C5A-CB03-41E9-B4EE-35C7B30F27E7}"/>
              </a:ext>
            </a:extLst>
          </p:cNvPr>
          <p:cNvSpPr/>
          <p:nvPr/>
        </p:nvSpPr>
        <p:spPr>
          <a:xfrm>
            <a:off x="2068959" y="1496042"/>
            <a:ext cx="8054082" cy="5079416"/>
          </a:xfrm>
          <a:prstGeom prst="round2Diag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828DCAA-B856-4FEF-B5CA-93CD1A2800B3}"/>
              </a:ext>
            </a:extLst>
          </p:cNvPr>
          <p:cNvSpPr txBox="1"/>
          <p:nvPr/>
        </p:nvSpPr>
        <p:spPr>
          <a:xfrm>
            <a:off x="5137740" y="588524"/>
            <a:ext cx="191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大雪诗词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54DEE5AA-AC45-4210-8721-7206909B239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214872" y="2724208"/>
            <a:ext cx="4176712" cy="706438"/>
          </a:xfrm>
        </p:spPr>
        <p:txBody>
          <a:bodyPr>
            <a:noAutofit/>
          </a:bodyPr>
          <a:lstStyle/>
          <a:p>
            <a:r>
              <a:rPr lang="zh-CN" altLang="zh-CN" sz="2400" dirty="0">
                <a:latin typeface="+mn-lt"/>
                <a:ea typeface="+mn-ea"/>
                <a:cs typeface="+mn-ea"/>
                <a:sym typeface="+mn-lt"/>
              </a:rPr>
              <a:t>夜雪</a:t>
            </a:r>
            <a:br>
              <a:rPr lang="zh-CN" altLang="zh-CN" sz="2400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zh-CN" sz="2400" dirty="0">
                <a:latin typeface="+mn-lt"/>
                <a:ea typeface="+mn-ea"/>
                <a:cs typeface="+mn-ea"/>
                <a:sym typeface="+mn-lt"/>
              </a:rPr>
              <a:t>白居易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70341E18-58F6-4D2B-A015-A3946AC00396}"/>
              </a:ext>
            </a:extLst>
          </p:cNvPr>
          <p:cNvSpPr txBox="1">
            <a:spLocks noChangeArrowheads="1"/>
          </p:cNvSpPr>
          <p:nvPr/>
        </p:nvSpPr>
        <p:spPr>
          <a:xfrm>
            <a:off x="6831856" y="2893454"/>
            <a:ext cx="4006850" cy="352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zh-CN" altLang="zh-CN" sz="2000" dirty="0">
              <a:cs typeface="+mn-ea"/>
              <a:sym typeface="+mn-lt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zh-CN" sz="2000" dirty="0">
              <a:cs typeface="+mn-ea"/>
              <a:sym typeface="+mn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zh-CN" sz="2000" dirty="0">
                <a:cs typeface="+mn-ea"/>
                <a:sym typeface="+mn-lt"/>
              </a:rPr>
              <a:t>已讶衾枕冷，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CN" altLang="zh-CN" sz="2000" dirty="0">
                <a:cs typeface="+mn-ea"/>
                <a:sym typeface="+mn-lt"/>
              </a:rPr>
              <a:t>复见窗户明。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CN" altLang="zh-CN" sz="2000" dirty="0">
                <a:cs typeface="+mn-ea"/>
                <a:sym typeface="+mn-lt"/>
              </a:rPr>
              <a:t>夜深知雪重，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CN" altLang="zh-CN" sz="2000" dirty="0">
                <a:cs typeface="+mn-ea"/>
                <a:sym typeface="+mn-lt"/>
              </a:rPr>
              <a:t>时闻折竹声。</a:t>
            </a:r>
          </a:p>
          <a:p>
            <a:pPr marL="0" indent="0">
              <a:lnSpc>
                <a:spcPct val="80000"/>
              </a:lnSpc>
              <a:buNone/>
            </a:pPr>
            <a:endParaRPr lang="zh-CN" altLang="zh-CN" sz="2000" dirty="0">
              <a:cs typeface="+mn-ea"/>
              <a:sym typeface="+mn-lt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zh-CN" sz="2000" dirty="0">
              <a:cs typeface="+mn-ea"/>
              <a:sym typeface="+mn-lt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zh-CN" sz="2000" dirty="0">
              <a:cs typeface="+mn-ea"/>
              <a:sym typeface="+mn-lt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213771E0-E174-4FB5-8570-920C7BA16AB3}"/>
              </a:ext>
            </a:extLst>
          </p:cNvPr>
          <p:cNvSpPr txBox="1">
            <a:spLocks noChangeArrowheads="1"/>
          </p:cNvSpPr>
          <p:nvPr/>
        </p:nvSpPr>
        <p:spPr>
          <a:xfrm>
            <a:off x="3875786" y="2650072"/>
            <a:ext cx="2523908" cy="118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latin typeface="字体视界-简圆体" panose="02010601030101010101" pitchFamily="2" charset="-122"/>
                <a:ea typeface="字体视界-简圆体" panose="02010601030101010101" pitchFamily="2" charset="-122"/>
                <a:cs typeface="+mj-cs"/>
              </a:defRPr>
            </a:lvl1pPr>
          </a:lstStyle>
          <a:p>
            <a:r>
              <a:rPr lang="zh-CN" altLang="zh-CN" sz="2400" dirty="0">
                <a:latin typeface="+mn-lt"/>
                <a:ea typeface="+mn-ea"/>
                <a:cs typeface="+mn-ea"/>
                <a:sym typeface="+mn-lt"/>
              </a:rPr>
              <a:t>村雪夜坐</a:t>
            </a:r>
            <a:br>
              <a:rPr lang="zh-CN" altLang="zh-CN" sz="2400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zh-CN" sz="2400" dirty="0">
                <a:latin typeface="+mn-lt"/>
                <a:ea typeface="+mn-ea"/>
                <a:cs typeface="+mn-ea"/>
                <a:sym typeface="+mn-lt"/>
              </a:rPr>
              <a:t>白居易</a:t>
            </a:r>
            <a:r>
              <a:rPr lang="zh-CN" altLang="zh-CN" sz="2800" dirty="0"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zh-CN" altLang="zh-CN" sz="2800" dirty="0">
                <a:latin typeface="+mn-lt"/>
                <a:ea typeface="+mn-ea"/>
                <a:cs typeface="+mn-ea"/>
                <a:sym typeface="+mn-lt"/>
              </a:rPr>
            </a:br>
            <a:endParaRPr lang="zh-CN" altLang="zh-CN" sz="2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D99A3271-0990-4FF0-B5DE-9E8FFCD3BF9D}"/>
              </a:ext>
            </a:extLst>
          </p:cNvPr>
          <p:cNvSpPr txBox="1">
            <a:spLocks noChangeArrowheads="1"/>
          </p:cNvSpPr>
          <p:nvPr/>
        </p:nvSpPr>
        <p:spPr>
          <a:xfrm>
            <a:off x="3684898" y="3686562"/>
            <a:ext cx="3278043" cy="2888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zh-CN" altLang="zh-CN" sz="2000" dirty="0">
                <a:cs typeface="+mn-ea"/>
                <a:sym typeface="+mn-lt"/>
              </a:rPr>
              <a:t>南窗背灯坐，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CN" altLang="zh-CN" sz="2000" dirty="0">
                <a:cs typeface="+mn-ea"/>
                <a:sym typeface="+mn-lt"/>
              </a:rPr>
              <a:t>风霰暗纷纷。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CN" altLang="zh-CN" sz="2000" dirty="0">
                <a:cs typeface="+mn-ea"/>
                <a:sym typeface="+mn-lt"/>
              </a:rPr>
              <a:t>寂寞深村夜，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CN" altLang="zh-CN" sz="2000" dirty="0">
                <a:cs typeface="+mn-ea"/>
                <a:sym typeface="+mn-lt"/>
              </a:rPr>
              <a:t>残雁雪中闻。</a:t>
            </a:r>
          </a:p>
          <a:p>
            <a:endParaRPr lang="zh-CN" altLang="zh-CN" sz="32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291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5221E708-AE1A-489F-91D3-A45D20181B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300498" cy="230049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C9BEEAC-66FB-4FBB-85A2-95EEDF15DE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1433" y="3429000"/>
            <a:ext cx="3655476" cy="3655476"/>
          </a:xfrm>
          <a:prstGeom prst="rect">
            <a:avLst/>
          </a:prstGeom>
        </p:spPr>
      </p:pic>
      <p:sp>
        <p:nvSpPr>
          <p:cNvPr id="8" name="矩形: 对角圆角 7">
            <a:extLst>
              <a:ext uri="{FF2B5EF4-FFF2-40B4-BE49-F238E27FC236}">
                <a16:creationId xmlns:a16="http://schemas.microsoft.com/office/drawing/2014/main" xmlns="" id="{D283B83B-E955-46CB-86BC-A0157C9D9B49}"/>
              </a:ext>
            </a:extLst>
          </p:cNvPr>
          <p:cNvSpPr/>
          <p:nvPr/>
        </p:nvSpPr>
        <p:spPr>
          <a:xfrm>
            <a:off x="2728912" y="1397000"/>
            <a:ext cx="6734176" cy="5085948"/>
          </a:xfrm>
          <a:prstGeom prst="round2Diag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828DCAA-B856-4FEF-B5CA-93CD1A2800B3}"/>
              </a:ext>
            </a:extLst>
          </p:cNvPr>
          <p:cNvSpPr txBox="1"/>
          <p:nvPr/>
        </p:nvSpPr>
        <p:spPr>
          <a:xfrm>
            <a:off x="5137740" y="600283"/>
            <a:ext cx="191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大雪诗词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61F5C7CE-AA56-43B0-9B40-0428C3007DA1}"/>
              </a:ext>
            </a:extLst>
          </p:cNvPr>
          <p:cNvSpPr txBox="1">
            <a:spLocks noChangeArrowheads="1"/>
          </p:cNvSpPr>
          <p:nvPr/>
        </p:nvSpPr>
        <p:spPr>
          <a:xfrm>
            <a:off x="3387044" y="1929015"/>
            <a:ext cx="8211913" cy="402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altLang="zh-CN" sz="2000" dirty="0">
                <a:cs typeface="+mn-ea"/>
                <a:sym typeface="+mn-lt"/>
              </a:rPr>
              <a:t>       </a:t>
            </a:r>
            <a:r>
              <a:rPr lang="zh-CN" altLang="zh-CN" sz="2000" dirty="0">
                <a:cs typeface="+mn-ea"/>
                <a:sym typeface="+mn-lt"/>
              </a:rPr>
              <a:t>《沁园春·雪》毛泽东</a:t>
            </a:r>
            <a:endParaRPr lang="en-US" altLang="zh-CN" sz="2000" dirty="0">
              <a:cs typeface="+mn-ea"/>
              <a:sym typeface="+mn-lt"/>
            </a:endParaRPr>
          </a:p>
          <a:p>
            <a:pPr marL="457200" lvl="1" indent="0">
              <a:buNone/>
            </a:pPr>
            <a:endParaRPr lang="zh-CN" altLang="zh-CN" sz="2000" dirty="0">
              <a:cs typeface="+mn-ea"/>
              <a:sym typeface="+mn-lt"/>
            </a:endParaRPr>
          </a:p>
          <a:p>
            <a:pPr marL="457200" lvl="1" indent="0">
              <a:buNone/>
            </a:pPr>
            <a:r>
              <a:rPr lang="zh-CN" altLang="zh-CN" sz="2000" dirty="0">
                <a:cs typeface="+mn-ea"/>
                <a:sym typeface="+mn-lt"/>
              </a:rPr>
              <a:t>北国风光，千里冰封，万里雪飘。</a:t>
            </a:r>
          </a:p>
          <a:p>
            <a:pPr marL="457200" lvl="1" indent="0">
              <a:buNone/>
            </a:pPr>
            <a:r>
              <a:rPr lang="zh-CN" altLang="zh-CN" sz="2000" dirty="0">
                <a:cs typeface="+mn-ea"/>
                <a:sym typeface="+mn-lt"/>
              </a:rPr>
              <a:t>望长城内外，惟馀莽莽；大河上下，顿失滔滔。</a:t>
            </a:r>
          </a:p>
          <a:p>
            <a:pPr marL="457200" lvl="1" indent="0">
              <a:buNone/>
            </a:pPr>
            <a:r>
              <a:rPr lang="zh-CN" altLang="zh-CN" sz="2000" dirty="0">
                <a:cs typeface="+mn-ea"/>
                <a:sym typeface="+mn-lt"/>
              </a:rPr>
              <a:t>山舞银蛇，原驰蜡象，欲与天公试比高。</a:t>
            </a:r>
          </a:p>
          <a:p>
            <a:pPr marL="457200" lvl="1" indent="0">
              <a:buNone/>
            </a:pPr>
            <a:r>
              <a:rPr lang="zh-CN" altLang="zh-CN" sz="2000" dirty="0">
                <a:cs typeface="+mn-ea"/>
                <a:sym typeface="+mn-lt"/>
              </a:rPr>
              <a:t>须晴日，看红妆素裹，分外妖娆。</a:t>
            </a:r>
          </a:p>
          <a:p>
            <a:pPr marL="457200" lvl="1" indent="0">
              <a:buNone/>
            </a:pPr>
            <a:r>
              <a:rPr lang="zh-CN" altLang="zh-CN" sz="2000" dirty="0">
                <a:cs typeface="+mn-ea"/>
                <a:sym typeface="+mn-lt"/>
              </a:rPr>
              <a:t>江山如此多娇，</a:t>
            </a:r>
          </a:p>
          <a:p>
            <a:pPr marL="457200" lvl="1" indent="0">
              <a:buNone/>
            </a:pPr>
            <a:r>
              <a:rPr lang="zh-CN" altLang="zh-CN" sz="2000" dirty="0">
                <a:cs typeface="+mn-ea"/>
                <a:sym typeface="+mn-lt"/>
              </a:rPr>
              <a:t>引无数英雄竞折腰。</a:t>
            </a:r>
          </a:p>
          <a:p>
            <a:pPr marL="457200" lvl="1" indent="0">
              <a:buNone/>
            </a:pPr>
            <a:r>
              <a:rPr lang="zh-CN" altLang="zh-CN" sz="2000" dirty="0">
                <a:cs typeface="+mn-ea"/>
                <a:sym typeface="+mn-lt"/>
              </a:rPr>
              <a:t>惜秦皇汉武，略输文采；唐宗宋祖，稍逊风骚。</a:t>
            </a:r>
          </a:p>
          <a:p>
            <a:pPr marL="457200" lvl="1" indent="0">
              <a:buNone/>
            </a:pPr>
            <a:r>
              <a:rPr lang="zh-CN" altLang="zh-CN" sz="2000" dirty="0">
                <a:cs typeface="+mn-ea"/>
                <a:sym typeface="+mn-lt"/>
              </a:rPr>
              <a:t>一代天骄，成吉思汗，只识弯弓射大雕。</a:t>
            </a:r>
          </a:p>
          <a:p>
            <a:pPr marL="457200" lvl="1" indent="0">
              <a:buNone/>
            </a:pPr>
            <a:r>
              <a:rPr lang="zh-CN" altLang="zh-CN" sz="2000" dirty="0">
                <a:cs typeface="+mn-ea"/>
                <a:sym typeface="+mn-lt"/>
              </a:rPr>
              <a:t>俱往矣，数风流人物，还看今朝。</a:t>
            </a:r>
          </a:p>
          <a:p>
            <a:pPr marL="457200" lvl="1" indent="0">
              <a:buNone/>
            </a:pPr>
            <a:endParaRPr lang="zh-CN" altLang="zh-CN" sz="2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308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FF21CFE1-B5CE-4056-838E-65C5C23529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967" y="0"/>
            <a:ext cx="4468667" cy="4468667"/>
          </a:xfrm>
          <a:prstGeom prst="rect">
            <a:avLst/>
          </a:prstGeom>
        </p:spPr>
      </p:pic>
      <p:sp>
        <p:nvSpPr>
          <p:cNvPr id="7" name="矩形: 对角圆角 6">
            <a:extLst>
              <a:ext uri="{FF2B5EF4-FFF2-40B4-BE49-F238E27FC236}">
                <a16:creationId xmlns:a16="http://schemas.microsoft.com/office/drawing/2014/main" xmlns="" id="{FBFFD111-AEC5-437C-8C79-6896C9D783CC}"/>
              </a:ext>
            </a:extLst>
          </p:cNvPr>
          <p:cNvSpPr/>
          <p:nvPr/>
        </p:nvSpPr>
        <p:spPr>
          <a:xfrm>
            <a:off x="2509283" y="1324828"/>
            <a:ext cx="7453424" cy="5428099"/>
          </a:xfrm>
          <a:prstGeom prst="round2Diag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828DCAA-B856-4FEF-B5CA-93CD1A2800B3}"/>
              </a:ext>
            </a:extLst>
          </p:cNvPr>
          <p:cNvSpPr txBox="1"/>
          <p:nvPr/>
        </p:nvSpPr>
        <p:spPr>
          <a:xfrm>
            <a:off x="5137740" y="599922"/>
            <a:ext cx="191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大雪诗词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95B25423-061C-4D95-A6C5-8A5E50960113}"/>
              </a:ext>
            </a:extLst>
          </p:cNvPr>
          <p:cNvSpPr txBox="1">
            <a:spLocks noChangeArrowheads="1"/>
          </p:cNvSpPr>
          <p:nvPr/>
        </p:nvSpPr>
        <p:spPr>
          <a:xfrm>
            <a:off x="4200950" y="1799469"/>
            <a:ext cx="5272809" cy="5765225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150000"/>
              </a:lnSpc>
              <a:buNone/>
            </a:pPr>
            <a:r>
              <a:rPr lang="zh-CN" altLang="zh-CN" sz="2000" dirty="0">
                <a:cs typeface="+mn-ea"/>
                <a:sym typeface="+mn-lt"/>
              </a:rPr>
              <a:t>《白雪歌送武判官归京》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n-US" altLang="zh-CN" sz="2000" dirty="0">
                <a:cs typeface="+mn-ea"/>
                <a:sym typeface="+mn-lt"/>
              </a:rPr>
              <a:t>    </a:t>
            </a:r>
            <a:r>
              <a:rPr lang="zh-CN" altLang="zh-CN" sz="2000" dirty="0">
                <a:cs typeface="+mn-ea"/>
                <a:sym typeface="+mn-lt"/>
              </a:rPr>
              <a:t>【唐】岑参</a:t>
            </a:r>
            <a:endParaRPr lang="en-US" altLang="zh-CN" sz="2000" dirty="0">
              <a:cs typeface="+mn-ea"/>
              <a:sym typeface="+mn-lt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endParaRPr lang="zh-CN" altLang="zh-CN" sz="2000" dirty="0">
              <a:cs typeface="+mn-ea"/>
              <a:sym typeface="+mn-lt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zh-CN" altLang="zh-CN" sz="2000" dirty="0">
                <a:cs typeface="+mn-ea"/>
                <a:sym typeface="+mn-lt"/>
              </a:rPr>
              <a:t>北风卷地白草折，胡天八月即飞雪。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zh-CN" altLang="zh-CN" sz="2000" dirty="0">
                <a:cs typeface="+mn-ea"/>
                <a:sym typeface="+mn-lt"/>
              </a:rPr>
              <a:t>忽如一夜春风来，千树万树梨花开。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zh-CN" altLang="zh-CN" sz="2000" dirty="0">
                <a:cs typeface="+mn-ea"/>
                <a:sym typeface="+mn-lt"/>
              </a:rPr>
              <a:t>散入珠帘湿罗幕，狐裘不暖锦衾薄。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zh-CN" altLang="zh-CN" sz="2000" dirty="0">
                <a:cs typeface="+mn-ea"/>
                <a:sym typeface="+mn-lt"/>
              </a:rPr>
              <a:t>将军角弓不得控，都护铁衣冷犹著。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zh-CN" altLang="zh-CN" sz="2000" dirty="0">
                <a:cs typeface="+mn-ea"/>
                <a:sym typeface="+mn-lt"/>
              </a:rPr>
              <a:t>瀚海阑干百丈冰，愁云惨淡万里凝。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zh-CN" altLang="zh-CN" sz="2000" dirty="0">
                <a:cs typeface="+mn-ea"/>
                <a:sym typeface="+mn-lt"/>
              </a:rPr>
              <a:t>中军置酒饮归客，胡琴琵琶与羌笛。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zh-CN" altLang="zh-CN" sz="2000" dirty="0">
                <a:cs typeface="+mn-ea"/>
                <a:sym typeface="+mn-lt"/>
              </a:rPr>
              <a:t>纷纷暮雪下辕门，风掣红旗冻不翻。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zh-CN" altLang="zh-CN" sz="2000" dirty="0">
                <a:cs typeface="+mn-ea"/>
                <a:sym typeface="+mn-lt"/>
              </a:rPr>
              <a:t>轮台东门送君去，去时雪满天山路。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zh-CN" altLang="zh-CN" sz="2000" dirty="0">
                <a:cs typeface="+mn-ea"/>
                <a:sym typeface="+mn-lt"/>
              </a:rPr>
              <a:t>山回路转不见君，雪上空留马行处。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zh-CN" altLang="zh-CN" sz="2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556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53FF659C-AD95-4468-A367-F0456C675E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29000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0BBD916-98C9-4E45-BBA2-65AAC4A4E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7800" y="1714500"/>
            <a:ext cx="4784902" cy="4784902"/>
          </a:xfrm>
          <a:prstGeom prst="rect">
            <a:avLst/>
          </a:prstGeom>
        </p:spPr>
      </p:pic>
      <p:sp>
        <p:nvSpPr>
          <p:cNvPr id="8" name="矩形: 对角圆角 7">
            <a:extLst>
              <a:ext uri="{FF2B5EF4-FFF2-40B4-BE49-F238E27FC236}">
                <a16:creationId xmlns:a16="http://schemas.microsoft.com/office/drawing/2014/main" xmlns="" id="{0E6650AA-17F1-43E9-BBA0-1B2D7DF1F443}"/>
              </a:ext>
            </a:extLst>
          </p:cNvPr>
          <p:cNvSpPr/>
          <p:nvPr/>
        </p:nvSpPr>
        <p:spPr>
          <a:xfrm>
            <a:off x="1469514" y="1501775"/>
            <a:ext cx="5566286" cy="4784902"/>
          </a:xfrm>
          <a:prstGeom prst="round2Diag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828DCAA-B856-4FEF-B5CA-93CD1A2800B3}"/>
              </a:ext>
            </a:extLst>
          </p:cNvPr>
          <p:cNvSpPr txBox="1"/>
          <p:nvPr/>
        </p:nvSpPr>
        <p:spPr>
          <a:xfrm>
            <a:off x="5137740" y="571323"/>
            <a:ext cx="191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大雪诗词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627C92C2-09FD-4FFE-9F87-D4F26CB5F254}"/>
              </a:ext>
            </a:extLst>
          </p:cNvPr>
          <p:cNvSpPr txBox="1">
            <a:spLocks noChangeArrowheads="1"/>
          </p:cNvSpPr>
          <p:nvPr/>
        </p:nvSpPr>
        <p:spPr>
          <a:xfrm>
            <a:off x="-890478" y="1908471"/>
            <a:ext cx="7797800" cy="4839067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None/>
            </a:pPr>
            <a:r>
              <a:rPr lang="zh-CN" altLang="zh-CN" sz="2000" dirty="0">
                <a:cs typeface="+mn-ea"/>
                <a:sym typeface="+mn-lt"/>
              </a:rPr>
              <a:t>《商州客舍》</a:t>
            </a:r>
            <a:endParaRPr lang="en-US" altLang="zh-CN" sz="2000" dirty="0">
              <a:cs typeface="+mn-ea"/>
              <a:sym typeface="+mn-lt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zh-CN" sz="2000" dirty="0">
                <a:cs typeface="+mn-ea"/>
                <a:sym typeface="+mn-lt"/>
              </a:rPr>
              <a:t>【唐】孟郊</a:t>
            </a:r>
            <a:endParaRPr lang="en-US" altLang="zh-CN" sz="2000" dirty="0">
              <a:cs typeface="+mn-ea"/>
              <a:sym typeface="+mn-lt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zh-CN" altLang="zh-CN" sz="2000" dirty="0">
              <a:cs typeface="+mn-ea"/>
              <a:sym typeface="+mn-lt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zh-CN" sz="2000" dirty="0">
                <a:cs typeface="+mn-ea"/>
                <a:sym typeface="+mn-lt"/>
              </a:rPr>
              <a:t>商山风雪壮，游子衣裳单。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zh-CN" sz="2000" dirty="0">
                <a:cs typeface="+mn-ea"/>
                <a:sym typeface="+mn-lt"/>
              </a:rPr>
              <a:t>四望失道路，百忧攒肺肝。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zh-CN" sz="2000" dirty="0">
                <a:cs typeface="+mn-ea"/>
                <a:sym typeface="+mn-lt"/>
              </a:rPr>
              <a:t>日短觉易老，夜长知至寒。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zh-CN" sz="2000" dirty="0">
                <a:cs typeface="+mn-ea"/>
                <a:sym typeface="+mn-lt"/>
              </a:rPr>
              <a:t>泪流潇湘弦，调苦屈宋弹。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zh-CN" sz="2000" dirty="0">
                <a:cs typeface="+mn-ea"/>
                <a:sym typeface="+mn-lt"/>
              </a:rPr>
              <a:t>识声今所易，识意古所难。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zh-CN" sz="2000" dirty="0">
                <a:cs typeface="+mn-ea"/>
                <a:sym typeface="+mn-lt"/>
              </a:rPr>
              <a:t>声意今讵辨，高明鉴其端。</a:t>
            </a:r>
            <a:endParaRPr lang="en-US" altLang="zh-CN" sz="2000" dirty="0">
              <a:cs typeface="+mn-ea"/>
              <a:sym typeface="+mn-lt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zh-CN" altLang="zh-CN" sz="2000" dirty="0">
              <a:cs typeface="+mn-ea"/>
              <a:sym typeface="+mn-lt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zh-CN" altLang="zh-CN" sz="2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256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剪去对角 7">
            <a:extLst>
              <a:ext uri="{FF2B5EF4-FFF2-40B4-BE49-F238E27FC236}">
                <a16:creationId xmlns:a16="http://schemas.microsoft.com/office/drawing/2014/main" xmlns="" id="{D3EBC544-04FC-4914-BBA6-FE6734497645}"/>
              </a:ext>
            </a:extLst>
          </p:cNvPr>
          <p:cNvSpPr/>
          <p:nvPr/>
        </p:nvSpPr>
        <p:spPr>
          <a:xfrm>
            <a:off x="4455637" y="3814295"/>
            <a:ext cx="2457373" cy="892175"/>
          </a:xfrm>
          <a:prstGeom prst="snip2Diag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B905C850-07B2-49F9-B22C-B0787A07F6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65996" y="1261978"/>
            <a:ext cx="6501066" cy="433404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4BE3C41-F76B-4953-BC69-1A6C02E75B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792" y="6124086"/>
            <a:ext cx="555447" cy="55544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4BF57F6-A52A-46DC-8F26-5CB2501886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93967" cy="369396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2174C09D-DE2C-49A9-96AF-9A1A12C4BB61}"/>
              </a:ext>
            </a:extLst>
          </p:cNvPr>
          <p:cNvSpPr txBox="1"/>
          <p:nvPr/>
        </p:nvSpPr>
        <p:spPr>
          <a:xfrm>
            <a:off x="3979664" y="3826996"/>
            <a:ext cx="3278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cs typeface="+mn-ea"/>
                <a:sym typeface="+mn-lt"/>
              </a:rPr>
              <a:t>大雪养生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6FD5FB02-D50A-430D-BEDC-85A452BD91B9}"/>
              </a:ext>
            </a:extLst>
          </p:cNvPr>
          <p:cNvSpPr txBox="1"/>
          <p:nvPr/>
        </p:nvSpPr>
        <p:spPr>
          <a:xfrm>
            <a:off x="5029113" y="2797121"/>
            <a:ext cx="1341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0C6BDE"/>
                </a:solidFill>
                <a:cs typeface="+mn-ea"/>
                <a:sym typeface="+mn-lt"/>
              </a:rPr>
              <a:t>01</a:t>
            </a:r>
            <a:endParaRPr lang="zh-CN" altLang="en-US" sz="6600" dirty="0">
              <a:solidFill>
                <a:srgbClr val="0C6BDE"/>
              </a:solidFill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51B87D0-E68C-4E45-9394-88E2774474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8145" y="4032945"/>
            <a:ext cx="1687309" cy="102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09396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对角圆角 7">
            <a:extLst>
              <a:ext uri="{FF2B5EF4-FFF2-40B4-BE49-F238E27FC236}">
                <a16:creationId xmlns:a16="http://schemas.microsoft.com/office/drawing/2014/main" xmlns="" id="{2BB813F2-2AB2-4127-97EA-C6A194B05DCA}"/>
              </a:ext>
            </a:extLst>
          </p:cNvPr>
          <p:cNvSpPr/>
          <p:nvPr/>
        </p:nvSpPr>
        <p:spPr>
          <a:xfrm>
            <a:off x="880659" y="1600044"/>
            <a:ext cx="9730191" cy="4800756"/>
          </a:xfrm>
          <a:prstGeom prst="round2Diag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053EF8CC-9835-44B9-B69B-D6486A1F73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300498" cy="230049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828DCAA-B856-4FEF-B5CA-93CD1A2800B3}"/>
              </a:ext>
            </a:extLst>
          </p:cNvPr>
          <p:cNvSpPr txBox="1"/>
          <p:nvPr/>
        </p:nvSpPr>
        <p:spPr>
          <a:xfrm>
            <a:off x="5137740" y="578136"/>
            <a:ext cx="191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大雪养生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E2D686B5-01AF-4613-B2E9-4495C4C41A0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41719" y="3253283"/>
            <a:ext cx="1117600" cy="1294517"/>
          </a:xfrm>
        </p:spPr>
        <p:txBody>
          <a:bodyPr>
            <a:noAutofit/>
          </a:bodyPr>
          <a:lstStyle/>
          <a:p>
            <a:r>
              <a:rPr lang="zh-CN" altLang="en-US" sz="4800" dirty="0">
                <a:latin typeface="+mn-lt"/>
                <a:ea typeface="+mn-ea"/>
                <a:cs typeface="+mn-ea"/>
                <a:sym typeface="+mn-lt"/>
              </a:rPr>
              <a:t>粳米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BA18E559-E073-4AC4-A30F-498BD6E8FAC3}"/>
              </a:ext>
            </a:extLst>
          </p:cNvPr>
          <p:cNvSpPr txBox="1">
            <a:spLocks noChangeArrowheads="1"/>
          </p:cNvSpPr>
          <p:nvPr/>
        </p:nvSpPr>
        <p:spPr>
          <a:xfrm>
            <a:off x="2459319" y="1638584"/>
            <a:ext cx="7870168" cy="4056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000" dirty="0">
                <a:cs typeface="+mn-ea"/>
                <a:sym typeface="+mn-lt"/>
              </a:rPr>
              <a:t>粳米是一种常见的主食，含有大量碳水化合物，约占 79%，是热量的主要来源。其味甘淡，其性平和，每日食用，是滋补之物。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cs typeface="+mn-ea"/>
                <a:sym typeface="+mn-lt"/>
              </a:rPr>
              <a:t>【注解】粳米是大米的一种，其粥有“世间第一补”之美称。粳米的糙米比精白米更有营养，它能降低胆固醇，减少心脏病发作和中风的概率。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cs typeface="+mn-ea"/>
                <a:sym typeface="+mn-lt"/>
              </a:rPr>
              <a:t>【性能】味甘，性平。能益脾胃，除烦渴。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cs typeface="+mn-ea"/>
                <a:sym typeface="+mn-lt"/>
              </a:rPr>
              <a:t>【用途】用于呕吐、泻痢或温热病所致的脾胃阴伤、胃气不足，口干渴等。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cs typeface="+mn-ea"/>
                <a:sym typeface="+mn-lt"/>
              </a:rPr>
              <a:t>【用法】煎汤或煮粥服。</a:t>
            </a:r>
          </a:p>
        </p:txBody>
      </p:sp>
    </p:spTree>
    <p:extLst>
      <p:ext uri="{BB962C8B-B14F-4D97-AF65-F5344CB8AC3E}">
        <p14:creationId xmlns:p14="http://schemas.microsoft.com/office/powerpoint/2010/main" val="37830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对角圆角 7">
            <a:extLst>
              <a:ext uri="{FF2B5EF4-FFF2-40B4-BE49-F238E27FC236}">
                <a16:creationId xmlns:a16="http://schemas.microsoft.com/office/drawing/2014/main" xmlns="" id="{23832779-63B9-4B92-87FA-4D541436E2C9}"/>
              </a:ext>
            </a:extLst>
          </p:cNvPr>
          <p:cNvSpPr/>
          <p:nvPr/>
        </p:nvSpPr>
        <p:spPr>
          <a:xfrm>
            <a:off x="1230905" y="1344702"/>
            <a:ext cx="9730191" cy="5173056"/>
          </a:xfrm>
          <a:prstGeom prst="round2Diag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44F5FDC-DBDD-4531-96F5-31DC996098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742" y="2052123"/>
            <a:ext cx="12192000" cy="480587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25A1755-81F4-4B4F-8379-6E1925C43A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46" y="-44560"/>
            <a:ext cx="2649748" cy="264974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828DCAA-B856-4FEF-B5CA-93CD1A2800B3}"/>
              </a:ext>
            </a:extLst>
          </p:cNvPr>
          <p:cNvSpPr txBox="1"/>
          <p:nvPr/>
        </p:nvSpPr>
        <p:spPr>
          <a:xfrm>
            <a:off x="5137740" y="578665"/>
            <a:ext cx="191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大雪养生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F4851094-C1EE-44BC-A905-3F39D9A366F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22940" y="2692350"/>
            <a:ext cx="1916520" cy="2385861"/>
          </a:xfrm>
        </p:spPr>
        <p:txBody>
          <a:bodyPr vert="eaVert">
            <a:normAutofit/>
          </a:bodyPr>
          <a:lstStyle/>
          <a:p>
            <a:r>
              <a:rPr lang="zh-CN" altLang="zh-CN" sz="2800" dirty="0">
                <a:latin typeface="+mn-lt"/>
                <a:ea typeface="+mn-ea"/>
                <a:cs typeface="+mn-ea"/>
                <a:sym typeface="+mn-lt"/>
              </a:rPr>
              <a:t>胡萝卜肉末</a:t>
            </a:r>
            <a:r>
              <a:rPr lang="en-US" altLang="zh-CN" sz="2800" dirty="0"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2800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zh-CN" sz="2800" dirty="0">
                <a:latin typeface="+mn-lt"/>
                <a:ea typeface="+mn-ea"/>
                <a:cs typeface="+mn-ea"/>
                <a:sym typeface="+mn-lt"/>
              </a:rPr>
              <a:t>蒸鸡蛋羹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66CE2870-1F70-4DE3-9E19-DAF790409DFD}"/>
              </a:ext>
            </a:extLst>
          </p:cNvPr>
          <p:cNvSpPr txBox="1">
            <a:spLocks noChangeArrowheads="1"/>
          </p:cNvSpPr>
          <p:nvPr/>
        </p:nvSpPr>
        <p:spPr>
          <a:xfrm>
            <a:off x="2939460" y="1135320"/>
            <a:ext cx="8229600" cy="49657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zh-CN" sz="1000" dirty="0">
              <a:cs typeface="+mn-ea"/>
              <a:sym typeface="+mn-lt"/>
            </a:endParaRPr>
          </a:p>
          <a:p>
            <a:endParaRPr lang="zh-CN" altLang="zh-CN" sz="1000" dirty="0">
              <a:cs typeface="+mn-ea"/>
              <a:sym typeface="+mn-lt"/>
            </a:endParaRPr>
          </a:p>
          <a:p>
            <a:r>
              <a:rPr lang="zh-CN" altLang="zh-CN" sz="2000" dirty="0">
                <a:cs typeface="+mn-ea"/>
                <a:sym typeface="+mn-lt"/>
              </a:rPr>
              <a:t>原料：</a:t>
            </a:r>
          </a:p>
          <a:p>
            <a:r>
              <a:rPr lang="zh-CN" altLang="zh-CN" sz="2000" dirty="0">
                <a:cs typeface="+mn-ea"/>
                <a:sym typeface="+mn-lt"/>
              </a:rPr>
              <a:t>肉末 胡萝卜 鸡蛋</a:t>
            </a:r>
          </a:p>
          <a:p>
            <a:r>
              <a:rPr lang="zh-CN" altLang="zh-CN" sz="2000" dirty="0">
                <a:cs typeface="+mn-ea"/>
                <a:sym typeface="+mn-lt"/>
              </a:rPr>
              <a:t>做法：</a:t>
            </a:r>
          </a:p>
          <a:p>
            <a:r>
              <a:rPr lang="zh-CN" altLang="zh-CN" sz="2000" dirty="0">
                <a:cs typeface="+mn-ea"/>
                <a:sym typeface="+mn-lt"/>
              </a:rPr>
              <a:t>1) 将胡萝卜洗净，去皮切碎末。将鸡蛋磕入碗中搅拌均匀。</a:t>
            </a:r>
          </a:p>
          <a:p>
            <a:r>
              <a:rPr lang="zh-CN" altLang="zh-CN" sz="2000" dirty="0">
                <a:cs typeface="+mn-ea"/>
                <a:sym typeface="+mn-lt"/>
              </a:rPr>
              <a:t>肉末加入一些盐或鸡精粉及香油调味，备用。</a:t>
            </a:r>
          </a:p>
          <a:p>
            <a:r>
              <a:rPr lang="zh-CN" altLang="zh-CN" sz="2000" dirty="0">
                <a:cs typeface="+mn-ea"/>
                <a:sym typeface="+mn-lt"/>
              </a:rPr>
              <a:t>2)鸡蛋液加入一点的温水，轻轻搅拌后用漏网搁掉上层的蛋液</a:t>
            </a:r>
          </a:p>
          <a:p>
            <a:r>
              <a:rPr lang="zh-CN" altLang="zh-CN" sz="2000" dirty="0">
                <a:cs typeface="+mn-ea"/>
                <a:sym typeface="+mn-lt"/>
              </a:rPr>
              <a:t>泡沫至嫩滑。</a:t>
            </a:r>
          </a:p>
          <a:p>
            <a:r>
              <a:rPr lang="zh-CN" altLang="zh-CN" sz="2000" dirty="0">
                <a:cs typeface="+mn-ea"/>
                <a:sym typeface="+mn-lt"/>
              </a:rPr>
              <a:t>3)将一半的蛋液倒入在蒸碗中，加入肉末。</a:t>
            </a:r>
          </a:p>
          <a:p>
            <a:r>
              <a:rPr lang="zh-CN" altLang="zh-CN" sz="2000" dirty="0">
                <a:cs typeface="+mn-ea"/>
                <a:sym typeface="+mn-lt"/>
              </a:rPr>
              <a:t>4)肉末上层放胡萝卜末铺均。在倒入剩余的蛋液即可。</a:t>
            </a:r>
          </a:p>
          <a:p>
            <a:r>
              <a:rPr lang="zh-CN" altLang="zh-CN" sz="2000" dirty="0">
                <a:cs typeface="+mn-ea"/>
                <a:sym typeface="+mn-lt"/>
              </a:rPr>
              <a:t>5)用保鲜膜将碗口盖上，再用牙签或针轻轻戳几个小洞。</a:t>
            </a:r>
          </a:p>
          <a:p>
            <a:r>
              <a:rPr lang="zh-CN" altLang="zh-CN" sz="2000" dirty="0">
                <a:cs typeface="+mn-ea"/>
                <a:sym typeface="+mn-lt"/>
              </a:rPr>
              <a:t>6)将蒸锅中放适时水烧开，将碗放到蒸隔上，盖上盖子，转小火。</a:t>
            </a:r>
          </a:p>
          <a:p>
            <a:r>
              <a:rPr lang="zh-CN" altLang="zh-CN" sz="2000" dirty="0">
                <a:cs typeface="+mn-ea"/>
                <a:sym typeface="+mn-lt"/>
              </a:rPr>
              <a:t>7)蒸上10-15分钟后关火即可。</a:t>
            </a:r>
          </a:p>
        </p:txBody>
      </p:sp>
    </p:spTree>
    <p:extLst>
      <p:ext uri="{BB962C8B-B14F-4D97-AF65-F5344CB8AC3E}">
        <p14:creationId xmlns:p14="http://schemas.microsoft.com/office/powerpoint/2010/main" val="428001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对角圆角 14">
            <a:extLst>
              <a:ext uri="{FF2B5EF4-FFF2-40B4-BE49-F238E27FC236}">
                <a16:creationId xmlns:a16="http://schemas.microsoft.com/office/drawing/2014/main" xmlns="" id="{C324FCCE-5287-408C-AC1A-E2109F8E40E3}"/>
              </a:ext>
            </a:extLst>
          </p:cNvPr>
          <p:cNvSpPr/>
          <p:nvPr/>
        </p:nvSpPr>
        <p:spPr>
          <a:xfrm>
            <a:off x="951936" y="1333774"/>
            <a:ext cx="10960353" cy="5175514"/>
          </a:xfrm>
          <a:prstGeom prst="round2Diag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86F5ADA7-CBF5-434D-9728-C18F107DA6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928"/>
            <a:ext cx="3693967" cy="369396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828DCAA-B856-4FEF-B5CA-93CD1A2800B3}"/>
              </a:ext>
            </a:extLst>
          </p:cNvPr>
          <p:cNvSpPr txBox="1"/>
          <p:nvPr/>
        </p:nvSpPr>
        <p:spPr>
          <a:xfrm>
            <a:off x="5157105" y="592326"/>
            <a:ext cx="191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大雪养生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AEEC0DF9-D2BB-4D21-8D0F-09F6480C988C}"/>
              </a:ext>
            </a:extLst>
          </p:cNvPr>
          <p:cNvSpPr txBox="1">
            <a:spLocks noChangeArrowheads="1"/>
          </p:cNvSpPr>
          <p:nvPr/>
        </p:nvSpPr>
        <p:spPr>
          <a:xfrm>
            <a:off x="1288427" y="1881372"/>
            <a:ext cx="9653875" cy="4965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zh-CN" altLang="zh-CN" sz="1600" dirty="0">
              <a:cs typeface="+mn-ea"/>
              <a:sym typeface="+mn-lt"/>
            </a:endParaRPr>
          </a:p>
          <a:p>
            <a:r>
              <a:rPr lang="zh-CN" altLang="zh-CN" sz="2000" dirty="0">
                <a:cs typeface="+mn-ea"/>
                <a:sym typeface="+mn-lt"/>
              </a:rPr>
              <a:t>大雪时节应多吃黑色食物和苦味食物，前者可补肾益气，后者能去火润燥。</a:t>
            </a:r>
          </a:p>
          <a:p>
            <a:r>
              <a:rPr lang="zh-CN" altLang="zh-CN" sz="2000" dirty="0">
                <a:cs typeface="+mn-ea"/>
                <a:sym typeface="+mn-lt"/>
              </a:rPr>
              <a:t>黑色食品主要有：黑米、黑大豆、黑芝麻、黑枣、黑木耳、海带、紫菜、甲鱼等。</a:t>
            </a:r>
          </a:p>
          <a:p>
            <a:r>
              <a:rPr lang="zh-CN" altLang="zh-CN" sz="2000" dirty="0">
                <a:cs typeface="+mn-ea"/>
                <a:sym typeface="+mn-lt"/>
              </a:rPr>
              <a:t>黑豆、黑芝麻中的营养素可降低胆固醇，有助于维护正常血液循环；</a:t>
            </a:r>
          </a:p>
          <a:p>
            <a:r>
              <a:rPr lang="zh-CN" altLang="zh-CN" sz="2000" dirty="0">
                <a:cs typeface="+mn-ea"/>
                <a:sym typeface="+mn-lt"/>
              </a:rPr>
              <a:t>黑木耳中丰富的铁质可改善贫血怕冷症状；</a:t>
            </a:r>
          </a:p>
          <a:p>
            <a:r>
              <a:rPr lang="zh-CN" altLang="zh-CN" sz="2000" dirty="0">
                <a:cs typeface="+mn-ea"/>
                <a:sym typeface="+mn-lt"/>
              </a:rPr>
              <a:t>海带、紫菜富含褐藻胶、碘、钙等成分，有助软化血管、改善血液循环及促进甲状腺激素的合成和分泌，从而有利于抗寒。</a:t>
            </a:r>
          </a:p>
          <a:p>
            <a:r>
              <a:rPr lang="zh-CN" altLang="zh-CN" sz="2000" dirty="0">
                <a:cs typeface="+mn-ea"/>
                <a:sym typeface="+mn-lt"/>
              </a:rPr>
              <a:t>大雪时节，空气更加干燥，不少人会出现口干舌燥、口腔溃疡、皮肤干燥等症状，老百姓俗称“上火”了。</a:t>
            </a:r>
          </a:p>
          <a:p>
            <a:r>
              <a:rPr lang="zh-CN" altLang="zh-CN" sz="2000" dirty="0">
                <a:cs typeface="+mn-ea"/>
                <a:sym typeface="+mn-lt"/>
              </a:rPr>
              <a:t>为了防止“上火”，可适当多吃些苦味食物。</a:t>
            </a:r>
          </a:p>
          <a:p>
            <a:r>
              <a:rPr lang="zh-CN" altLang="zh-CN" sz="2000" dirty="0">
                <a:cs typeface="+mn-ea"/>
                <a:sym typeface="+mn-lt"/>
              </a:rPr>
              <a:t>如芹菜、莴笋、生菜、苦菊等，这些食物中含有氨基酸、维生素、生物碱、微量元素等，具有抗菌消炎、提神醒脑、清热润肠等多种医疗和保健功能。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8717AB7E-83CD-440F-87B6-E4D0A12FBCFE}"/>
              </a:ext>
            </a:extLst>
          </p:cNvPr>
          <p:cNvSpPr txBox="1"/>
          <p:nvPr/>
        </p:nvSpPr>
        <p:spPr>
          <a:xfrm>
            <a:off x="10532178" y="1333774"/>
            <a:ext cx="1415772" cy="62112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zh-CN" sz="3200" dirty="0">
                <a:cs typeface="+mn-ea"/>
                <a:sym typeface="+mn-lt"/>
              </a:rPr>
              <a:t>吃“黑”食“苦”</a:t>
            </a:r>
            <a:endParaRPr lang="en-US" altLang="zh-CN" sz="3200" dirty="0">
              <a:cs typeface="+mn-ea"/>
              <a:sym typeface="+mn-lt"/>
            </a:endParaRPr>
          </a:p>
          <a:p>
            <a:r>
              <a:rPr lang="zh-CN" altLang="zh-CN" sz="3200" dirty="0">
                <a:cs typeface="+mn-ea"/>
                <a:sym typeface="+mn-lt"/>
              </a:rPr>
              <a:t>补肾又去火</a:t>
            </a:r>
            <a:r>
              <a:rPr lang="zh-CN" altLang="zh-CN" sz="1600" dirty="0">
                <a:cs typeface="+mn-ea"/>
                <a:sym typeface="+mn-lt"/>
              </a:rPr>
              <a:t/>
            </a:r>
            <a:br>
              <a:rPr lang="zh-CN" altLang="zh-CN" sz="1600" dirty="0">
                <a:cs typeface="+mn-ea"/>
                <a:sym typeface="+mn-lt"/>
              </a:rPr>
            </a:br>
            <a:endParaRPr lang="zh-CN" altLang="en-US" sz="1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03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2DA0EAE-476D-4DCB-8521-DCD6D5D319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40257" y="1352947"/>
            <a:ext cx="6228160" cy="4152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F6BD8C6-67C5-46BB-A2DC-274AA816BD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959" y="5741675"/>
            <a:ext cx="839095" cy="83909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96357EB9-B02A-4C68-A90D-EA5FC00259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7779" y="617480"/>
            <a:ext cx="4152106" cy="415210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B1D197CB-07CF-4572-82E0-358BA676C4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2" y="15553"/>
            <a:ext cx="3037978" cy="3037978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F81FC483-1952-4B9E-BA56-16608236AC28}"/>
              </a:ext>
            </a:extLst>
          </p:cNvPr>
          <p:cNvSpPr txBox="1"/>
          <p:nvPr/>
        </p:nvSpPr>
        <p:spPr>
          <a:xfrm>
            <a:off x="2561742" y="4829971"/>
            <a:ext cx="2224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cs typeface="+mn-ea"/>
                <a:sym typeface="+mn-lt"/>
              </a:rPr>
              <a:t>大雪节气介绍</a:t>
            </a:r>
          </a:p>
        </p:txBody>
      </p:sp>
    </p:spTree>
    <p:extLst>
      <p:ext uri="{BB962C8B-B14F-4D97-AF65-F5344CB8AC3E}">
        <p14:creationId xmlns:p14="http://schemas.microsoft.com/office/powerpoint/2010/main" val="133765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剪去对角 1">
            <a:extLst>
              <a:ext uri="{FF2B5EF4-FFF2-40B4-BE49-F238E27FC236}">
                <a16:creationId xmlns:a16="http://schemas.microsoft.com/office/drawing/2014/main" xmlns="" id="{A70E34FD-C193-4324-8A64-9B7807B867EC}"/>
              </a:ext>
            </a:extLst>
          </p:cNvPr>
          <p:cNvSpPr/>
          <p:nvPr/>
        </p:nvSpPr>
        <p:spPr>
          <a:xfrm>
            <a:off x="3048000" y="1337168"/>
            <a:ext cx="6191250" cy="3482482"/>
          </a:xfrm>
          <a:prstGeom prst="snip2Diag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9A0B760D-5E69-4E86-B8E2-50EED45786D1}"/>
              </a:ext>
            </a:extLst>
          </p:cNvPr>
          <p:cNvSpPr txBox="1"/>
          <p:nvPr/>
        </p:nvSpPr>
        <p:spPr>
          <a:xfrm>
            <a:off x="3461897" y="1754081"/>
            <a:ext cx="15408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b="1" dirty="0">
                <a:ln w="15875">
                  <a:solidFill>
                    <a:schemeClr val="bg1"/>
                  </a:solidFill>
                </a:ln>
                <a:solidFill>
                  <a:srgbClr val="0C6BDE"/>
                </a:solidFill>
                <a:cs typeface="+mn-ea"/>
                <a:sym typeface="+mn-lt"/>
              </a:rPr>
              <a:t>目</a:t>
            </a:r>
            <a:endParaRPr lang="en-US" altLang="zh-CN" sz="8000" b="1" dirty="0">
              <a:ln w="15875">
                <a:solidFill>
                  <a:schemeClr val="bg1"/>
                </a:solidFill>
              </a:ln>
              <a:solidFill>
                <a:srgbClr val="0C6BDE"/>
              </a:solidFill>
              <a:cs typeface="+mn-ea"/>
              <a:sym typeface="+mn-lt"/>
            </a:endParaRPr>
          </a:p>
          <a:p>
            <a:pPr algn="dist"/>
            <a:r>
              <a:rPr lang="zh-CN" altLang="en-US" sz="8000" b="1" dirty="0">
                <a:ln w="15875">
                  <a:solidFill>
                    <a:schemeClr val="bg1"/>
                  </a:solidFill>
                </a:ln>
                <a:solidFill>
                  <a:srgbClr val="0C6BDE"/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2174C09D-DE2C-49A9-96AF-9A1A12C4BB61}"/>
              </a:ext>
            </a:extLst>
          </p:cNvPr>
          <p:cNvSpPr txBox="1"/>
          <p:nvPr/>
        </p:nvSpPr>
        <p:spPr>
          <a:xfrm>
            <a:off x="5523994" y="1786118"/>
            <a:ext cx="3278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01  </a:t>
            </a:r>
            <a:r>
              <a:rPr lang="zh-CN" altLang="en-US" sz="3200" dirty="0">
                <a:cs typeface="+mn-ea"/>
                <a:sym typeface="+mn-lt"/>
              </a:rPr>
              <a:t>大雪简介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3421B161-B3ED-49A1-829E-5AF5DF55F7B6}"/>
              </a:ext>
            </a:extLst>
          </p:cNvPr>
          <p:cNvSpPr txBox="1"/>
          <p:nvPr/>
        </p:nvSpPr>
        <p:spPr>
          <a:xfrm>
            <a:off x="5576382" y="2449386"/>
            <a:ext cx="3278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02  </a:t>
            </a:r>
            <a:r>
              <a:rPr lang="zh-CN" altLang="en-US" sz="3200" dirty="0">
                <a:cs typeface="+mn-ea"/>
                <a:sym typeface="+mn-lt"/>
              </a:rPr>
              <a:t>大雪风俗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FD6378FF-B906-4423-8895-7D4888717652}"/>
              </a:ext>
            </a:extLst>
          </p:cNvPr>
          <p:cNvSpPr txBox="1"/>
          <p:nvPr/>
        </p:nvSpPr>
        <p:spPr>
          <a:xfrm>
            <a:off x="5621128" y="3112654"/>
            <a:ext cx="3278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03  </a:t>
            </a:r>
            <a:r>
              <a:rPr lang="zh-CN" altLang="en-US" sz="3200" dirty="0">
                <a:cs typeface="+mn-ea"/>
                <a:sym typeface="+mn-lt"/>
              </a:rPr>
              <a:t>大雪诗词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61E5C435-70D5-4A3B-803C-6B0D43483ECF}"/>
              </a:ext>
            </a:extLst>
          </p:cNvPr>
          <p:cNvSpPr txBox="1"/>
          <p:nvPr/>
        </p:nvSpPr>
        <p:spPr>
          <a:xfrm>
            <a:off x="5621128" y="3791537"/>
            <a:ext cx="3278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04  </a:t>
            </a:r>
            <a:r>
              <a:rPr lang="zh-CN" altLang="en-US" sz="3200" dirty="0">
                <a:cs typeface="+mn-ea"/>
                <a:sym typeface="+mn-lt"/>
              </a:rPr>
              <a:t>大雪养生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C18AF00C-BFF1-4963-9639-E63C93AD8C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418365" y="3944153"/>
            <a:ext cx="2861345" cy="173098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D768CDA-1E02-4A54-A48C-5FF651EEBA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679"/>
            <a:ext cx="3321287" cy="33212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9854E008-6BC8-4B76-955C-BC38E333B2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290" y="5459544"/>
            <a:ext cx="866133" cy="8661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B8CAD18-2BCA-4DF3-860A-7784D135CF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6999" y="4134975"/>
            <a:ext cx="1229945" cy="127270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523C24E1-0FD7-4242-8968-4945B4DE350E}"/>
              </a:ext>
            </a:extLst>
          </p:cNvPr>
          <p:cNvSpPr txBox="1"/>
          <p:nvPr/>
        </p:nvSpPr>
        <p:spPr>
          <a:xfrm>
            <a:off x="3117830" y="2864884"/>
            <a:ext cx="2224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cs typeface="+mn-ea"/>
                <a:sym typeface="+mn-lt"/>
              </a:rPr>
              <a:t>CONTENT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02726" y="399495"/>
            <a:ext cx="138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5F5F5"/>
                </a:solidFill>
              </a:rPr>
              <a:t>https://www.ypppt.com/</a:t>
            </a:r>
            <a:endParaRPr lang="zh-CN" altLang="en-US" sz="900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2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69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剪去对角 7">
            <a:extLst>
              <a:ext uri="{FF2B5EF4-FFF2-40B4-BE49-F238E27FC236}">
                <a16:creationId xmlns:a16="http://schemas.microsoft.com/office/drawing/2014/main" xmlns="" id="{68792F29-AB3C-4C4F-BAE5-2FE93359C59F}"/>
              </a:ext>
            </a:extLst>
          </p:cNvPr>
          <p:cNvSpPr/>
          <p:nvPr/>
        </p:nvSpPr>
        <p:spPr>
          <a:xfrm>
            <a:off x="4455637" y="3814295"/>
            <a:ext cx="2457373" cy="892175"/>
          </a:xfrm>
          <a:prstGeom prst="snip2Diag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B905C850-07B2-49F9-B22C-B0787A07F6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65996" y="1261978"/>
            <a:ext cx="6501066" cy="433404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4BE3C41-F76B-4953-BC69-1A6C02E75B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792" y="6124086"/>
            <a:ext cx="555447" cy="55544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4BF57F6-A52A-46DC-8F26-5CB2501886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93967" cy="369396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2174C09D-DE2C-49A9-96AF-9A1A12C4BB61}"/>
              </a:ext>
            </a:extLst>
          </p:cNvPr>
          <p:cNvSpPr txBox="1"/>
          <p:nvPr/>
        </p:nvSpPr>
        <p:spPr>
          <a:xfrm>
            <a:off x="3979664" y="3826996"/>
            <a:ext cx="3278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cs typeface="+mn-ea"/>
                <a:sym typeface="+mn-lt"/>
              </a:rPr>
              <a:t>大雪简介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6FD5FB02-D50A-430D-BEDC-85A452BD91B9}"/>
              </a:ext>
            </a:extLst>
          </p:cNvPr>
          <p:cNvSpPr txBox="1"/>
          <p:nvPr/>
        </p:nvSpPr>
        <p:spPr>
          <a:xfrm>
            <a:off x="5029113" y="2797121"/>
            <a:ext cx="1341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0C6BDE"/>
                </a:solidFill>
                <a:cs typeface="+mn-ea"/>
                <a:sym typeface="+mn-lt"/>
              </a:rPr>
              <a:t>01</a:t>
            </a:r>
            <a:endParaRPr lang="zh-CN" altLang="en-US" sz="6600" dirty="0">
              <a:solidFill>
                <a:srgbClr val="0C6BDE"/>
              </a:solidFill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51B87D0-E68C-4E45-9394-88E2774474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8145" y="4032945"/>
            <a:ext cx="1687309" cy="102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18557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DAAC2EFD-6F4D-4E7F-A08C-2F242B5B0E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924175" cy="29241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5D7FFB75-E385-4DD2-B4C2-A09A87AF1C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3073" y="1886082"/>
            <a:ext cx="2369341" cy="35543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矩形: 对角圆角 15">
            <a:extLst>
              <a:ext uri="{FF2B5EF4-FFF2-40B4-BE49-F238E27FC236}">
                <a16:creationId xmlns:a16="http://schemas.microsoft.com/office/drawing/2014/main" xmlns="" id="{29B502C8-5F21-45F2-A86A-6BA127A179F5}"/>
              </a:ext>
            </a:extLst>
          </p:cNvPr>
          <p:cNvSpPr/>
          <p:nvPr/>
        </p:nvSpPr>
        <p:spPr>
          <a:xfrm>
            <a:off x="4819973" y="1720313"/>
            <a:ext cx="6338361" cy="4618494"/>
          </a:xfrm>
          <a:prstGeom prst="round2Diag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828DCAA-B856-4FEF-B5CA-93CD1A2800B3}"/>
              </a:ext>
            </a:extLst>
          </p:cNvPr>
          <p:cNvSpPr txBox="1"/>
          <p:nvPr/>
        </p:nvSpPr>
        <p:spPr>
          <a:xfrm>
            <a:off x="5137740" y="652965"/>
            <a:ext cx="191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大雪简介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xmlns="" id="{1A0AA636-8BCA-409A-9B33-84A9A8826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376" y="2078383"/>
            <a:ext cx="5726834" cy="250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“大雪”节气，通常在每年的12月7日或8日。太阳黄经达255度时。《月令七十二候集解》说：“至此而雪盛也”意思是指天气更冷，降雪的可能性比小雪时更大了，并不指降雪量一定很大。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zh-CN" altLang="en-US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xmlns="" id="{8D0B412F-A4FC-420C-9E82-C3666A5F1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407" y="3993723"/>
            <a:ext cx="5726834" cy="188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　大雪时节，除华南和云南南部无冬区外，我国辽阔的大地已披上冬日盛装，东北、西北地区平均气温已达—10℃以下，黄河流域和华北地区气温也稳定在0℃以下，冬小麦已停止生长。</a:t>
            </a:r>
          </a:p>
        </p:txBody>
      </p:sp>
    </p:spTree>
    <p:extLst>
      <p:ext uri="{BB962C8B-B14F-4D97-AF65-F5344CB8AC3E}">
        <p14:creationId xmlns:p14="http://schemas.microsoft.com/office/powerpoint/2010/main" val="1661045490"/>
      </p:ext>
    </p:extLst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对角圆角 1">
            <a:extLst>
              <a:ext uri="{FF2B5EF4-FFF2-40B4-BE49-F238E27FC236}">
                <a16:creationId xmlns:a16="http://schemas.microsoft.com/office/drawing/2014/main" xmlns="" id="{2F2A31A1-856B-4A66-92BB-A0A02B32956C}"/>
              </a:ext>
            </a:extLst>
          </p:cNvPr>
          <p:cNvSpPr/>
          <p:nvPr/>
        </p:nvSpPr>
        <p:spPr>
          <a:xfrm>
            <a:off x="990365" y="1904492"/>
            <a:ext cx="7334250" cy="3263066"/>
          </a:xfrm>
          <a:prstGeom prst="round2Diag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EE73CB13-357B-4913-AF83-C5D677FFA1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5" y="0"/>
            <a:ext cx="2300498" cy="230049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828DCAA-B856-4FEF-B5CA-93CD1A2800B3}"/>
              </a:ext>
            </a:extLst>
          </p:cNvPr>
          <p:cNvSpPr txBox="1"/>
          <p:nvPr/>
        </p:nvSpPr>
        <p:spPr>
          <a:xfrm>
            <a:off x="5137740" y="574676"/>
            <a:ext cx="191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大雪简介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47F1518-1289-4919-9BD1-778D15A021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2343" y="302954"/>
            <a:ext cx="2904373" cy="289387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F2F23EB-B4FF-45DE-9FEF-6037ECCF41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3789" y="4798364"/>
            <a:ext cx="2350499" cy="235049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CF0DD0DD-2347-4F96-8290-A07146996F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0850" y="2645224"/>
            <a:ext cx="2704743" cy="27047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xmlns="" id="{4698F1E0-E877-4553-85CA-49249F2A0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621" y="2064886"/>
            <a:ext cx="7106352" cy="357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古代将大雪分为三候：“一候鹃鸥不呜；二候虎始交；</a:t>
            </a:r>
            <a:endParaRPr lang="en-US" altLang="zh-CN" sz="2000" dirty="0">
              <a:solidFill>
                <a:srgbClr val="00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三候荔挺出。”是说此时因天气寒冷，寒号鸟也不再呜叫了；</a:t>
            </a:r>
            <a:endParaRPr lang="en-US" altLang="zh-CN" sz="2000" dirty="0">
              <a:solidFill>
                <a:srgbClr val="00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此时是阴气最盛时期，所谓盛极而衰，阳气已有所萌动，</a:t>
            </a:r>
            <a:endParaRPr lang="en-US" altLang="zh-CN" sz="2000" dirty="0">
              <a:solidFill>
                <a:srgbClr val="00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老虎开始有求偶行为；“荔挺”为兰草的一种，</a:t>
            </a:r>
            <a:endParaRPr lang="en-US" altLang="zh-CN" sz="2000" dirty="0">
              <a:solidFill>
                <a:srgbClr val="00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感到阳气的萌动而抽出新芽。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endParaRPr lang="zh-CN" altLang="en-US" sz="20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865712"/>
      </p:ext>
    </p:extLst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2C3AA83-2A84-4AB2-BDC6-D536CCB67D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91" y="0"/>
            <a:ext cx="2300498" cy="2300498"/>
          </a:xfrm>
          <a:prstGeom prst="rect">
            <a:avLst/>
          </a:prstGeom>
        </p:spPr>
      </p:pic>
      <p:sp>
        <p:nvSpPr>
          <p:cNvPr id="7" name="矩形: 对角圆角 6">
            <a:extLst>
              <a:ext uri="{FF2B5EF4-FFF2-40B4-BE49-F238E27FC236}">
                <a16:creationId xmlns:a16="http://schemas.microsoft.com/office/drawing/2014/main" xmlns="" id="{7482F26B-AB0B-4FAA-9A56-83F28012820E}"/>
              </a:ext>
            </a:extLst>
          </p:cNvPr>
          <p:cNvSpPr/>
          <p:nvPr/>
        </p:nvSpPr>
        <p:spPr>
          <a:xfrm>
            <a:off x="1147292" y="1906798"/>
            <a:ext cx="9897417" cy="4153039"/>
          </a:xfrm>
          <a:prstGeom prst="round2Diag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4B607A84-E2B9-4A4B-94FA-65A9F6C044B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96460" y="2154893"/>
            <a:ext cx="5257800" cy="480131"/>
          </a:xfr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大雪节气与大雪天气的区别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2C5DD0BF-C1B6-425C-9DC6-A6B2BA66AA7B}"/>
              </a:ext>
            </a:extLst>
          </p:cNvPr>
          <p:cNvSpPr txBox="1">
            <a:spLocks noChangeArrowheads="1"/>
          </p:cNvSpPr>
          <p:nvPr/>
        </p:nvSpPr>
        <p:spPr>
          <a:xfrm>
            <a:off x="1743560" y="2635024"/>
            <a:ext cx="9448800" cy="3344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sz="2000" dirty="0">
                <a:cs typeface="+mn-ea"/>
                <a:sym typeface="+mn-lt"/>
              </a:rPr>
              <a:t>大雪节气是一个气候概念，它代表的是大雪节气期间的气候特征。</a:t>
            </a:r>
          </a:p>
          <a:p>
            <a:pPr>
              <a:lnSpc>
                <a:spcPct val="170000"/>
              </a:lnSpc>
            </a:pPr>
            <a:r>
              <a:rPr lang="zh-CN" altLang="en-US" sz="2000" dirty="0">
                <a:cs typeface="+mn-ea"/>
                <a:sym typeface="+mn-lt"/>
              </a:rPr>
              <a:t>大雪天气是指降雪强度较大的雪。</a:t>
            </a:r>
          </a:p>
          <a:p>
            <a:pPr>
              <a:lnSpc>
                <a:spcPct val="170000"/>
              </a:lnSpc>
            </a:pPr>
            <a:r>
              <a:rPr lang="zh-CN" altLang="en-US" sz="2000" dirty="0">
                <a:cs typeface="+mn-ea"/>
                <a:sym typeface="+mn-lt"/>
              </a:rPr>
              <a:t>气象学上规定：</a:t>
            </a:r>
          </a:p>
          <a:p>
            <a:pPr>
              <a:lnSpc>
                <a:spcPct val="170000"/>
              </a:lnSpc>
            </a:pPr>
            <a:r>
              <a:rPr lang="zh-CN" altLang="en-US" sz="2000" dirty="0">
                <a:cs typeface="+mn-ea"/>
                <a:sym typeface="+mn-lt"/>
              </a:rPr>
              <a:t>下雪时能见度很差，水平能见距离小于500米，地面积雪深度等于或大于5厘米；</a:t>
            </a:r>
          </a:p>
          <a:p>
            <a:pPr>
              <a:lnSpc>
                <a:spcPct val="170000"/>
              </a:lnSpc>
            </a:pPr>
            <a:r>
              <a:rPr lang="zh-CN" altLang="en-US" sz="2000" dirty="0">
                <a:cs typeface="+mn-ea"/>
                <a:sym typeface="+mn-lt"/>
              </a:rPr>
              <a:t>或24小时内降雪量达5.0～9.9毫米之间的降雪称为大雪。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0C08B86-3C49-40B3-940A-4EB7587E2506}"/>
              </a:ext>
            </a:extLst>
          </p:cNvPr>
          <p:cNvSpPr txBox="1"/>
          <p:nvPr/>
        </p:nvSpPr>
        <p:spPr>
          <a:xfrm>
            <a:off x="5137740" y="574676"/>
            <a:ext cx="191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大雪简介</a:t>
            </a:r>
          </a:p>
        </p:txBody>
      </p:sp>
    </p:spTree>
    <p:extLst>
      <p:ext uri="{BB962C8B-B14F-4D97-AF65-F5344CB8AC3E}">
        <p14:creationId xmlns:p14="http://schemas.microsoft.com/office/powerpoint/2010/main" val="128020772"/>
      </p:ext>
    </p:extLst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剪去对角 7">
            <a:extLst>
              <a:ext uri="{FF2B5EF4-FFF2-40B4-BE49-F238E27FC236}">
                <a16:creationId xmlns:a16="http://schemas.microsoft.com/office/drawing/2014/main" xmlns="" id="{4165AD96-67A2-4720-9FCF-992AFE93892B}"/>
              </a:ext>
            </a:extLst>
          </p:cNvPr>
          <p:cNvSpPr/>
          <p:nvPr/>
        </p:nvSpPr>
        <p:spPr>
          <a:xfrm>
            <a:off x="4455637" y="3814295"/>
            <a:ext cx="2457373" cy="892175"/>
          </a:xfrm>
          <a:prstGeom prst="snip2Diag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B905C850-07B2-49F9-B22C-B0787A07F6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65996" y="1261978"/>
            <a:ext cx="6501066" cy="433404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4BE3C41-F76B-4953-BC69-1A6C02E75B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792" y="6124086"/>
            <a:ext cx="555447" cy="55544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4BF57F6-A52A-46DC-8F26-5CB2501886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93967" cy="369396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2174C09D-DE2C-49A9-96AF-9A1A12C4BB61}"/>
              </a:ext>
            </a:extLst>
          </p:cNvPr>
          <p:cNvSpPr txBox="1"/>
          <p:nvPr/>
        </p:nvSpPr>
        <p:spPr>
          <a:xfrm>
            <a:off x="3979664" y="3826996"/>
            <a:ext cx="3278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cs typeface="+mn-ea"/>
                <a:sym typeface="+mn-lt"/>
              </a:rPr>
              <a:t>大雪风俗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6FD5FB02-D50A-430D-BEDC-85A452BD91B9}"/>
              </a:ext>
            </a:extLst>
          </p:cNvPr>
          <p:cNvSpPr txBox="1"/>
          <p:nvPr/>
        </p:nvSpPr>
        <p:spPr>
          <a:xfrm>
            <a:off x="5029113" y="2797121"/>
            <a:ext cx="1341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0C6BDE"/>
                </a:solidFill>
                <a:cs typeface="+mn-ea"/>
                <a:sym typeface="+mn-lt"/>
              </a:rPr>
              <a:t>02</a:t>
            </a:r>
            <a:endParaRPr lang="zh-CN" altLang="en-US" sz="6600" dirty="0">
              <a:solidFill>
                <a:srgbClr val="0C6BDE"/>
              </a:solidFill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51B87D0-E68C-4E45-9394-88E2774474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8145" y="4032945"/>
            <a:ext cx="1687309" cy="102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7678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18BE7ECC-C297-232C-2DD5-4655C320DBBC}"/>
              </a:ext>
            </a:extLst>
          </p:cNvPr>
          <p:cNvSpPr txBox="1"/>
          <p:nvPr/>
        </p:nvSpPr>
        <p:spPr>
          <a:xfrm>
            <a:off x="2278589" y="64584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D39E776-30C7-4C69-AF12-70CB3BE6B1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742" y="2052123"/>
            <a:ext cx="12192000" cy="480587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FC81B8B-DC62-4A76-ADBE-F76F9DA766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300498" cy="230049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6B92A9C-E701-4CD9-AA0F-C7D382C6AD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1580" y="2161518"/>
            <a:ext cx="2107168" cy="3161051"/>
          </a:xfrm>
          <a:prstGeom prst="snip2DiagRect">
            <a:avLst>
              <a:gd name="adj1" fmla="val 638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矩形: 对角圆角 13">
            <a:extLst>
              <a:ext uri="{FF2B5EF4-FFF2-40B4-BE49-F238E27FC236}">
                <a16:creationId xmlns:a16="http://schemas.microsoft.com/office/drawing/2014/main" xmlns="" id="{5844BD0F-1149-4EB5-A2CE-EDB2CFFC4298}"/>
              </a:ext>
            </a:extLst>
          </p:cNvPr>
          <p:cNvSpPr/>
          <p:nvPr/>
        </p:nvSpPr>
        <p:spPr>
          <a:xfrm>
            <a:off x="4427473" y="1533515"/>
            <a:ext cx="6121357" cy="4417058"/>
          </a:xfrm>
          <a:prstGeom prst="round2Diag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828DCAA-B856-4FEF-B5CA-93CD1A2800B3}"/>
              </a:ext>
            </a:extLst>
          </p:cNvPr>
          <p:cNvSpPr txBox="1"/>
          <p:nvPr/>
        </p:nvSpPr>
        <p:spPr>
          <a:xfrm>
            <a:off x="5136998" y="578520"/>
            <a:ext cx="191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大雪风俗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13F95408-0768-4570-B688-B9F6B3857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0925" y="2300498"/>
            <a:ext cx="5397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　红枣粥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红枣50g，粳米100g，加水同煮成粥，红枣具有健脾和胃、养胃补虚的作用，红枣还具有抗衰老的作用，可增加机体免疫力，中老年脾虚腹泻、身体虚弱、贫血者均可食用。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xmlns="" id="{0A5BEA3D-9C3C-47F0-93F8-B34F97E9B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0925" y="4381093"/>
            <a:ext cx="5397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　腊八粥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取粳米100g，花生米、黄豆、莲子肉、红枣各20g，同煮成粥。对久病体弱、脾肾两虚者具有较好疗效，尤适用于老年人食用。</a:t>
            </a:r>
          </a:p>
        </p:txBody>
      </p:sp>
    </p:spTree>
    <p:extLst>
      <p:ext uri="{BB962C8B-B14F-4D97-AF65-F5344CB8AC3E}">
        <p14:creationId xmlns:p14="http://schemas.microsoft.com/office/powerpoint/2010/main" val="128025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剪去对角 7">
            <a:extLst>
              <a:ext uri="{FF2B5EF4-FFF2-40B4-BE49-F238E27FC236}">
                <a16:creationId xmlns:a16="http://schemas.microsoft.com/office/drawing/2014/main" xmlns="" id="{21B5F460-C438-4038-A900-AC46F2A3B327}"/>
              </a:ext>
            </a:extLst>
          </p:cNvPr>
          <p:cNvSpPr/>
          <p:nvPr/>
        </p:nvSpPr>
        <p:spPr>
          <a:xfrm>
            <a:off x="4455637" y="3814295"/>
            <a:ext cx="2457373" cy="892175"/>
          </a:xfrm>
          <a:prstGeom prst="snip2Diag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B905C850-07B2-49F9-B22C-B0787A07F6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65996" y="1261978"/>
            <a:ext cx="6501066" cy="433404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4BE3C41-F76B-4953-BC69-1A6C02E75B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792" y="6124086"/>
            <a:ext cx="555447" cy="55544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4BF57F6-A52A-46DC-8F26-5CB2501886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93967" cy="369396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2174C09D-DE2C-49A9-96AF-9A1A12C4BB61}"/>
              </a:ext>
            </a:extLst>
          </p:cNvPr>
          <p:cNvSpPr txBox="1"/>
          <p:nvPr/>
        </p:nvSpPr>
        <p:spPr>
          <a:xfrm>
            <a:off x="3979664" y="3826996"/>
            <a:ext cx="3278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cs typeface="+mn-ea"/>
                <a:sym typeface="+mn-lt"/>
              </a:rPr>
              <a:t>大雪诗词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6FD5FB02-D50A-430D-BEDC-85A452BD91B9}"/>
              </a:ext>
            </a:extLst>
          </p:cNvPr>
          <p:cNvSpPr txBox="1"/>
          <p:nvPr/>
        </p:nvSpPr>
        <p:spPr>
          <a:xfrm>
            <a:off x="5029113" y="2797121"/>
            <a:ext cx="1341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0C6BDE"/>
                </a:solidFill>
                <a:cs typeface="+mn-ea"/>
                <a:sym typeface="+mn-lt"/>
              </a:rPr>
              <a:t>03</a:t>
            </a:r>
            <a:endParaRPr lang="zh-CN" altLang="en-US" sz="6600" dirty="0">
              <a:solidFill>
                <a:srgbClr val="0C6BDE"/>
              </a:solidFill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51B87D0-E68C-4E45-9394-88E2774474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8145" y="4032945"/>
            <a:ext cx="1687309" cy="102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52240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jhpactu">
      <a:majorFont>
        <a:latin typeface="Arial" panose="020F0302020204030204"/>
        <a:ea typeface="义启小魏楷"/>
        <a:cs typeface=""/>
      </a:majorFont>
      <a:minorFont>
        <a:latin typeface="Arial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1217</Words>
  <Application>Microsoft Office PowerPoint</Application>
  <PresentationFormat>宽屏</PresentationFormat>
  <Paragraphs>141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Meiryo</vt:lpstr>
      <vt:lpstr>宋体</vt:lpstr>
      <vt:lpstr>微软雅黑</vt:lpstr>
      <vt:lpstr>义启小魏楷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大雪节气与大雪天气的区别</vt:lpstr>
      <vt:lpstr>PowerPoint 演示文稿</vt:lpstr>
      <vt:lpstr>PowerPoint 演示文稿</vt:lpstr>
      <vt:lpstr>PowerPoint 演示文稿</vt:lpstr>
      <vt:lpstr>问刘十九 白居易</vt:lpstr>
      <vt:lpstr>夜雪 白居易</vt:lpstr>
      <vt:lpstr>PowerPoint 演示文稿</vt:lpstr>
      <vt:lpstr>PowerPoint 演示文稿</vt:lpstr>
      <vt:lpstr>PowerPoint 演示文稿</vt:lpstr>
      <vt:lpstr>PowerPoint 演示文稿</vt:lpstr>
      <vt:lpstr>粳米</vt:lpstr>
      <vt:lpstr>胡萝卜肉末 蒸鸡蛋羹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42</cp:revision>
  <dcterms:created xsi:type="dcterms:W3CDTF">2019-10-14T01:34:42Z</dcterms:created>
  <dcterms:modified xsi:type="dcterms:W3CDTF">2023-05-15T08:13:40Z</dcterms:modified>
</cp:coreProperties>
</file>