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1"/>
  </p:notesMasterIdLst>
  <p:sldIdLst>
    <p:sldId id="256" r:id="rId4"/>
    <p:sldId id="257" r:id="rId5"/>
    <p:sldId id="258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60" r:id="rId15"/>
    <p:sldId id="271" r:id="rId16"/>
    <p:sldId id="272" r:id="rId17"/>
    <p:sldId id="273" r:id="rId18"/>
    <p:sldId id="283" r:id="rId19"/>
    <p:sldId id="274" r:id="rId20"/>
    <p:sldId id="261" r:id="rId21"/>
    <p:sldId id="275" r:id="rId22"/>
    <p:sldId id="276" r:id="rId23"/>
    <p:sldId id="277" r:id="rId24"/>
    <p:sldId id="262" r:id="rId25"/>
    <p:sldId id="279" r:id="rId26"/>
    <p:sldId id="280" r:id="rId27"/>
    <p:sldId id="281" r:id="rId28"/>
    <p:sldId id="285" r:id="rId29"/>
    <p:sldId id="28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EEB"/>
    <a:srgbClr val="323F3A"/>
    <a:srgbClr val="0A0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CAE72-01F1-44F3-9661-274D1E43CD19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907F5-E1BA-4998-9A97-9BFEE8467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4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907F5-E1BA-4998-9A97-9BFEE846705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68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119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F0CE32F7-A53A-4B69-B92E-DBCAB92B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p14="http://schemas.microsoft.com/office/powerpoint/2010/main" xmlns="" id="{E47EA7E2-25F9-4EA6-901F-3B2AD3C4E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5D1A875B-FD66-4557-B003-A7279243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1E3C9C0E-975E-4FAA-B6D0-88B5CB9B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0D9E9EF6-763E-47E6-8440-8528D88F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4542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F8E7C687-D4AD-490A-B0E8-AF42D22C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28942BDF-5F08-40FF-B77C-AF983A415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AB03909C-51B2-4D63-B864-A56241B72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76EECC68-65D1-4314-8F95-709A5990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ECB9A6C-696A-46ED-A327-5AEAC5CA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11B3EE7F-E6ED-4DFA-845C-5E863E8C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94652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2B6172E6-FC79-4A57-844D-8679B02B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3E2E8FDA-2385-4291-80BB-52BEB3632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75466D44-9F20-4B3D-B3C9-5FC00426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8401297E-2A61-4042-9877-B1CC0EC0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19523B34-916B-4806-AE5E-44CA8B2D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88912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DC077BED-0497-4298-8E16-9E9FAFC8D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EDEFB319-F248-48CD-9A51-9FC9369A2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2B82A159-47B8-4572-9A15-25A299CB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2A3D4128-153C-4AAD-AF26-C91FC093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7956A38-C2BE-4085-AACC-4D8D2CFA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7204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2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3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71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19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12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7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5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36C60594-B188-444A-8D5C-A13AD116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62EEE841-91C4-4661-BE2C-80FFDD65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A59161B4-F745-4A36-919D-0A355B7E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167E1487-18EA-4E3B-9985-D54018DE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40C2B5A2-A2A9-4FEC-8FDA-B207BA99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384286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0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58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3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75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02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0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091A050B-3413-42AC-ADF4-7B8A725C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E1F564F1-FDAF-4287-ADAA-FB1C21BF4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92C049C4-F31A-4AD3-BE55-7BAFFADB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BB2048FB-0230-4FCA-A491-7B47F54D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1DE923EC-F91B-41C5-8AAB-38F2C3E5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71312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E0FF1D8C-4FB1-4E7F-9B49-2407CB8C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206288A2-FBC5-4A0F-B628-A96420CB9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7716AFD8-9E16-42D2-AD50-474BAEC69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8720E671-2D60-49CF-900B-6D83D99E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4EE0D53B-CF4F-423A-A0D2-E2DA71A4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BDD0F5A2-5448-4C61-95F0-66661282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78890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77AA0C07-97C9-49E6-AE59-09927360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7833C9A3-8063-45B7-A8E7-6BF27A4F2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BC569922-928C-4D73-98EE-B193643FE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658511FC-0131-4ACC-B357-4DA25057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A774CE70-244F-46FB-8BA6-962B379E9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86EDAD84-3FB9-4877-BBE7-D3822F17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p14="http://schemas.microsoft.com/office/powerpoint/2010/main" xmlns="" id="{CE655F92-0A63-4FEF-92B8-55EA16A7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p14="http://schemas.microsoft.com/office/powerpoint/2010/main" xmlns="" id="{98735000-666F-4E34-8820-5F0B0DBE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81947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77AA0C07-97C9-49E6-AE59-09927360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7833C9A3-8063-45B7-A8E7-6BF27A4F2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BC569922-928C-4D73-98EE-B193643FE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658511FC-0131-4ACC-B357-4DA25057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A774CE70-244F-46FB-8BA6-962B379E9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86EDAD84-3FB9-4877-BBE7-D3822F17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p14="http://schemas.microsoft.com/office/powerpoint/2010/main" xmlns="" id="{CE655F92-0A63-4FEF-92B8-55EA16A7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p14="http://schemas.microsoft.com/office/powerpoint/2010/main" xmlns="" id="{98735000-666F-4E34-8820-5F0B0DBE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:p14="http://schemas.microsoft.com/office/powerpoint/2010/main" xmlns="" id="{A2ACDE22-0101-3AB1-8862-0E5993108538}"/>
              </a:ext>
            </a:extLst>
          </p:cNvPr>
          <p:cNvSpPr txBox="1"/>
          <p:nvPr userDrawn="1"/>
        </p:nvSpPr>
        <p:spPr>
          <a:xfrm>
            <a:off x="128540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271637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1A636723-1057-4671-A516-D82CFAB9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F98A63F3-2EC3-4CAF-9D72-F5652333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EDBC8A5A-5EFE-41B8-AED9-729B6E95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2EFF2B64-4B84-452D-8684-1E8CB037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20171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p14="http://schemas.microsoft.com/office/powerpoint/2010/main" xmlns="" id="{00914716-6C70-4624-93CC-5806E7E4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C40DD3D7-402F-49B4-96A4-54E2E128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7C5930EB-B36B-4437-B654-36923E16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84118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3CC20E00-D2DD-4B3D-8B11-2CA7175C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F0F998A5-E456-46B4-9C7A-5F236FC7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AB5E934D-5C87-479C-9B94-531D9B706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3DBEE1AC-8141-4574-A27F-89C1CB87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17482A78-221F-4152-A3FE-9D36BF84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D91F293D-A55F-4EA1-BC36-B2FC79B7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20597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83D872D-6250-4786-B99A-36DBEDE4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79A9DCA-8324-4743-830A-52080CBC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0B905D4-4D10-4757-9817-B5AA2F60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BED-D948-406E-B88A-B180458A3687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06462E6-8538-4B59-A363-5493D77DB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D15FC20-DB55-4364-B311-3F348DE4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DC1D-067C-4C37-A7DC-7F96C02E142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fgbn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D11E46E-D44B-49D0-96E1-4A5A02BECA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55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5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B0F0F63-C9D2-45A7-B0F8-68D06547E22B}"/>
              </a:ext>
            </a:extLst>
          </p:cNvPr>
          <p:cNvGrpSpPr/>
          <p:nvPr/>
        </p:nvGrpSpPr>
        <p:grpSpPr>
          <a:xfrm>
            <a:off x="-73747" y="-194370"/>
            <a:ext cx="12398482" cy="6986849"/>
            <a:chOff x="-147485" y="-119590"/>
            <a:chExt cx="12398482" cy="698684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708F4DA-02A7-4FD7-A903-8E9D98C98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CC0159D-3176-4A41-B1AC-B7F971826032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1E2BE01-EEBA-498D-B692-912B2943A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7BBA89C-C615-4B12-98CD-3A12DEC67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193EE96-3890-447E-9E81-C197D2015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390" y="335527"/>
            <a:ext cx="4471219" cy="58637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1AC1407-7EAC-4306-8A9E-A25E9E7B3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4974" y="-65141"/>
            <a:ext cx="6729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73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气候特点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4D1E12A-896A-4A08-B9E6-8E7C5EB41A21}"/>
              </a:ext>
            </a:extLst>
          </p:cNvPr>
          <p:cNvSpPr txBox="1"/>
          <p:nvPr/>
        </p:nvSpPr>
        <p:spPr>
          <a:xfrm>
            <a:off x="1503348" y="1621826"/>
            <a:ext cx="2446824" cy="422016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冻雨（雨凇）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强冷空气到达南方，特别是贵州、湖南、湖北等地，容易出现冻雨。冻雨是从高空冷层降落的雪花，到中层有时融化成雨，到低空冷层，又成为温度虽低于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0℃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，但仍然是雨滴的过冷却水。过冷却水滴从空中下降，当它到达地面，碰到地面上的任何物体时，立刻发生冻结，就形成了冻雨。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6157CC9-2E7D-4BE7-A835-02CCB536622B}"/>
              </a:ext>
            </a:extLst>
          </p:cNvPr>
          <p:cNvSpPr txBox="1"/>
          <p:nvPr/>
        </p:nvSpPr>
        <p:spPr>
          <a:xfrm>
            <a:off x="8769413" y="1756945"/>
            <a:ext cx="2031325" cy="408504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cs typeface="+mn-ea"/>
                <a:sym typeface="+mn-lt"/>
              </a:rPr>
              <a:t>雾凇</a:t>
            </a:r>
            <a:endParaRPr lang="en-US" altLang="zh-CN" sz="16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据统计，一般每年</a:t>
            </a:r>
            <a:r>
              <a:rPr lang="en-US" altLang="zh-CN" sz="1200" dirty="0">
                <a:cs typeface="+mn-ea"/>
                <a:sym typeface="+mn-lt"/>
              </a:rPr>
              <a:t>11</a:t>
            </a:r>
            <a:r>
              <a:rPr lang="zh-CN" altLang="en-US" sz="1200" dirty="0">
                <a:cs typeface="+mn-ea"/>
                <a:sym typeface="+mn-lt"/>
              </a:rPr>
              <a:t>月开始到次年</a:t>
            </a:r>
            <a:r>
              <a:rPr lang="en-US" altLang="zh-CN" sz="1200" dirty="0">
                <a:cs typeface="+mn-ea"/>
                <a:sym typeface="+mn-lt"/>
              </a:rPr>
              <a:t>2</a:t>
            </a:r>
            <a:r>
              <a:rPr lang="zh-CN" altLang="en-US" sz="1200" dirty="0">
                <a:cs typeface="+mn-ea"/>
                <a:sym typeface="+mn-lt"/>
              </a:rPr>
              <a:t>月，西北、东北以及长江流域大部，先后会有雾凇出现，湿度大的山区比较多见。雾凇是低温时空气中水汽直接凝华，或过冷雾滴直接冻结，在物体上的乳白色冰晶沉积物。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0AA016A-F7C5-4E8B-871C-34AB4B4B4F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189" y="1449755"/>
            <a:ext cx="4741786" cy="47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15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气候特点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CF44B9D-7393-449B-924A-E8D58C9D9A6D}"/>
              </a:ext>
            </a:extLst>
          </p:cNvPr>
          <p:cNvSpPr txBox="1"/>
          <p:nvPr/>
        </p:nvSpPr>
        <p:spPr>
          <a:xfrm>
            <a:off x="8879116" y="1518472"/>
            <a:ext cx="1892826" cy="395123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雾霾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月份，在刚刚迈入冬季的江南，早晨气温比较低时，或是在雨雪过后，近地面湿度大，还有可能出现成片的大雾区。北方城市的雾霾天气也会打个照面。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1960E3A-4D83-48F0-B2EE-0CB2E6D7B99F}"/>
              </a:ext>
            </a:extLst>
          </p:cNvPr>
          <p:cNvSpPr txBox="1"/>
          <p:nvPr/>
        </p:nvSpPr>
        <p:spPr>
          <a:xfrm>
            <a:off x="5703023" y="1476327"/>
            <a:ext cx="2862322" cy="45741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凌汛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冬季，内蒙古包头河段结冰封河，而偏南的兰州河没有封河，河水流向已经封河的河段，由于封河的河段上的冰层和凌坝阻挡了上游下来的河水，迫使水位抬高，易在包头河段产生水漫河堤的灾害。如果强冷空气来的晚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月就容易引发流凌灾害。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5F03F4B-03D6-4067-9E64-8EEEB7BE30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270" y="2147110"/>
            <a:ext cx="4029998" cy="2686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0436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DAE7DA3-9984-44DB-AEB4-238CE3BE170D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ACB1BF6-D873-40F2-9F0B-977BB51F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890BE59-6059-4D0C-8E62-BDFFABD6C27F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9F9811E-B7DD-40AC-8749-223A69BC5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938DB00-BC66-4E49-AD73-D64536587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6A75F7B-62D8-4DB3-83B8-E585716DED47}"/>
              </a:ext>
            </a:extLst>
          </p:cNvPr>
          <p:cNvSpPr/>
          <p:nvPr/>
        </p:nvSpPr>
        <p:spPr>
          <a:xfrm>
            <a:off x="1949979" y="1590808"/>
            <a:ext cx="8282205" cy="364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D9AB19F-AB07-492D-BF97-33BDD73E8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140" y="3049227"/>
            <a:ext cx="3051714" cy="23983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842A673-46DB-4D14-9493-19B3314E25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719" y="1393366"/>
            <a:ext cx="2569499" cy="16054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5E977D8-3715-4083-839F-577D0C0F035F}"/>
              </a:ext>
            </a:extLst>
          </p:cNvPr>
          <p:cNvGrpSpPr/>
          <p:nvPr/>
        </p:nvGrpSpPr>
        <p:grpSpPr>
          <a:xfrm>
            <a:off x="3715775" y="2588465"/>
            <a:ext cx="1447090" cy="1490882"/>
            <a:chOff x="11175884" y="552138"/>
            <a:chExt cx="573204" cy="5905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73820EE-AA76-41DF-BFFD-5AFD6F6B6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2D87574-AC63-43AB-95C9-9650F78645A7}"/>
                </a:ext>
              </a:extLst>
            </p:cNvPr>
            <p:cNvSpPr txBox="1"/>
            <p:nvPr/>
          </p:nvSpPr>
          <p:spPr>
            <a:xfrm>
              <a:off x="11265817" y="602467"/>
              <a:ext cx="438886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DD9393A-EA50-49B8-A283-E789093E233A}"/>
              </a:ext>
            </a:extLst>
          </p:cNvPr>
          <p:cNvGrpSpPr/>
          <p:nvPr/>
        </p:nvGrpSpPr>
        <p:grpSpPr>
          <a:xfrm rot="5400000">
            <a:off x="6891629" y="1771941"/>
            <a:ext cx="778720" cy="3356133"/>
            <a:chOff x="1564887" y="-173680"/>
            <a:chExt cx="778720" cy="293415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E612E8D-6E8C-4B66-87EE-ABBD54629DB8}"/>
                </a:ext>
              </a:extLst>
            </p:cNvPr>
            <p:cNvSpPr txBox="1"/>
            <p:nvPr/>
          </p:nvSpPr>
          <p:spPr>
            <a:xfrm rot="16200000">
              <a:off x="482530" y="908677"/>
              <a:ext cx="2934155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spc="300" dirty="0">
                  <a:cs typeface="+mn-ea"/>
                  <a:sym typeface="+mn-lt"/>
                </a:rPr>
                <a:t>节日民俗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6641D22-02C6-40C2-AC2E-924202A61885}"/>
                </a:ext>
              </a:extLst>
            </p:cNvPr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716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节日民俗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940281E-69EC-49D9-83B5-B01E2340B611}"/>
              </a:ext>
            </a:extLst>
          </p:cNvPr>
          <p:cNvGrpSpPr/>
          <p:nvPr/>
        </p:nvGrpSpPr>
        <p:grpSpPr>
          <a:xfrm>
            <a:off x="9027931" y="922844"/>
            <a:ext cx="1392689" cy="1392689"/>
            <a:chOff x="944111" y="2203578"/>
            <a:chExt cx="1392689" cy="139268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1259078-E12A-4D19-AC63-AAAD7CD6B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111" y="2203578"/>
              <a:ext cx="1392689" cy="139268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7B48C21-3939-4E4C-A82F-E6F68D11A462}"/>
                </a:ext>
              </a:extLst>
            </p:cNvPr>
            <p:cNvSpPr txBox="1"/>
            <p:nvPr/>
          </p:nvSpPr>
          <p:spPr>
            <a:xfrm>
              <a:off x="1080222" y="265298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323F3A"/>
                  </a:solidFill>
                  <a:cs typeface="+mn-ea"/>
                  <a:sym typeface="+mn-lt"/>
                </a:rPr>
                <a:t>腌肉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EAA4CD8-F150-4248-9902-14C443D1F2B9}"/>
              </a:ext>
            </a:extLst>
          </p:cNvPr>
          <p:cNvSpPr/>
          <p:nvPr/>
        </p:nvSpPr>
        <p:spPr>
          <a:xfrm>
            <a:off x="4720247" y="2461291"/>
            <a:ext cx="6001643" cy="22962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老南京有句俗语，叫做“小雪腌菜，大雪腌肉”。大雪节气一到，家家户户忙着腌制“咸货”。将大盐加八角、桂皮、花椒、白糖等入锅炒熟，待炒过的花椒盐凉透后，涂抹在鱼、肉和光禽内外，反复揉搓，直到肉色由鲜转暗，表面有液体渗出时，再把肉连剩下的盐放进缸内，用石头压住，放在阴凉背光的地方，半月后取出，将腌出的卤汁入锅加水烧开，撇去浮沫，放入晾干的禽畜肉，一层层码在缸内，倒入盐卤，再压上大石头，十日后取出，挂在朝阳的屋檐下晾晒干，以迎接新年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FF00315-B79D-4F79-8CF7-BFED07BE384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58" y="2457122"/>
            <a:ext cx="3953889" cy="37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53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398" y="5126220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节日民俗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9AC67AA-428C-4E3C-B55A-A4C03005CF39}"/>
              </a:ext>
            </a:extLst>
          </p:cNvPr>
          <p:cNvGrpSpPr/>
          <p:nvPr/>
        </p:nvGrpSpPr>
        <p:grpSpPr>
          <a:xfrm>
            <a:off x="4233587" y="1731780"/>
            <a:ext cx="1392689" cy="1392689"/>
            <a:chOff x="944111" y="2203578"/>
            <a:chExt cx="1392689" cy="139268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D07D7E95-7437-4809-B615-759E909D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111" y="2203578"/>
              <a:ext cx="1392689" cy="139268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4DA8D82-6DCB-474D-A9FF-E6B291858A63}"/>
                </a:ext>
              </a:extLst>
            </p:cNvPr>
            <p:cNvSpPr txBox="1"/>
            <p:nvPr/>
          </p:nvSpPr>
          <p:spPr>
            <a:xfrm>
              <a:off x="1189049" y="2437534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323F3A"/>
                  </a:solidFill>
                  <a:cs typeface="+mn-ea"/>
                  <a:sym typeface="+mn-lt"/>
                </a:rPr>
                <a:t>观赏</a:t>
              </a:r>
              <a:endParaRPr lang="en-US" altLang="zh-CN" sz="2800" dirty="0">
                <a:solidFill>
                  <a:srgbClr val="323F3A"/>
                </a:solidFill>
                <a:cs typeface="+mn-ea"/>
                <a:sym typeface="+mn-lt"/>
              </a:endParaRPr>
            </a:p>
            <a:p>
              <a:r>
                <a:rPr lang="zh-CN" altLang="en-US" sz="2800" dirty="0">
                  <a:solidFill>
                    <a:srgbClr val="323F3A"/>
                  </a:solidFill>
                  <a:cs typeface="+mn-ea"/>
                  <a:sym typeface="+mn-lt"/>
                </a:rPr>
                <a:t>封河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8216281-9629-4AB1-9EBB-4528994EA2DB}"/>
              </a:ext>
            </a:extLst>
          </p:cNvPr>
          <p:cNvSpPr/>
          <p:nvPr/>
        </p:nvSpPr>
        <p:spPr>
          <a:xfrm>
            <a:off x="1723473" y="2532646"/>
            <a:ext cx="2446824" cy="22962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“小雪封地，大雪封河”，北方有“千里冰封，万里雪飘”的自然景观，南方也有“雪花飞舞，漫天银色”的迷人图画。到了大雪节气，河里的冰都冻住了，人们可以尽情地滑冰嬉戏。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6754746-D2FC-4BD5-8AAF-207DEF820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047" y="1900340"/>
            <a:ext cx="4918598" cy="3276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9128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节日民俗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CA24387-3A49-4859-934A-D8CD596CC8B8}"/>
              </a:ext>
            </a:extLst>
          </p:cNvPr>
          <p:cNvGrpSpPr/>
          <p:nvPr/>
        </p:nvGrpSpPr>
        <p:grpSpPr>
          <a:xfrm>
            <a:off x="9079899" y="1743907"/>
            <a:ext cx="1392689" cy="1392689"/>
            <a:chOff x="944111" y="2203578"/>
            <a:chExt cx="1392689" cy="139268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DEBF554-E3E2-492D-8845-FB7E97C2C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111" y="2203578"/>
              <a:ext cx="1392689" cy="139268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47004D8-236C-40E7-9823-2A7D2692A5BC}"/>
                </a:ext>
              </a:extLst>
            </p:cNvPr>
            <p:cNvSpPr txBox="1"/>
            <p:nvPr/>
          </p:nvSpPr>
          <p:spPr>
            <a:xfrm>
              <a:off x="1189049" y="2471688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323F3A"/>
                  </a:solidFill>
                  <a:cs typeface="+mn-ea"/>
                  <a:sym typeface="+mn-lt"/>
                </a:rPr>
                <a:t>吃红</a:t>
              </a:r>
              <a:endParaRPr lang="en-US" altLang="zh-CN" sz="2800" dirty="0">
                <a:solidFill>
                  <a:srgbClr val="323F3A"/>
                </a:solidFill>
                <a:cs typeface="+mn-ea"/>
                <a:sym typeface="+mn-lt"/>
              </a:endParaRPr>
            </a:p>
            <a:p>
              <a:r>
                <a:rPr lang="zh-CN" altLang="en-US" sz="2800" dirty="0">
                  <a:solidFill>
                    <a:srgbClr val="323F3A"/>
                  </a:solidFill>
                  <a:cs typeface="+mn-ea"/>
                  <a:sym typeface="+mn-lt"/>
                </a:rPr>
                <a:t>薯粥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77DC893-10CB-4D73-A16D-6DF8109AA3CC}"/>
              </a:ext>
            </a:extLst>
          </p:cNvPr>
          <p:cNvSpPr/>
          <p:nvPr/>
        </p:nvSpPr>
        <p:spPr>
          <a:xfrm>
            <a:off x="6269593" y="2605261"/>
            <a:ext cx="3139321" cy="22962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鲁北民间有“碌籀顶了门，光喝红黏粥”的说法，意思是天冷不再串门，只在家喝暖呼呼的红薯粥度日。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B19F986-C04C-4CF8-9BAD-4DC25AFFE0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632" y="1471169"/>
            <a:ext cx="4378216" cy="4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5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5949" y="3628371"/>
            <a:ext cx="6059041" cy="302952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节日民俗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5A28D5C-08A2-47B5-BA03-89CE73636BEA}"/>
              </a:ext>
            </a:extLst>
          </p:cNvPr>
          <p:cNvGrpSpPr/>
          <p:nvPr/>
        </p:nvGrpSpPr>
        <p:grpSpPr>
          <a:xfrm>
            <a:off x="5394737" y="1073637"/>
            <a:ext cx="1392689" cy="1392689"/>
            <a:chOff x="944111" y="2203578"/>
            <a:chExt cx="1392689" cy="139268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4DA537E-0959-4A87-ADF4-B7FDEBFE9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111" y="2203578"/>
              <a:ext cx="1392689" cy="139268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4E5866C-1288-4DCA-819E-E942462FD4BE}"/>
                </a:ext>
              </a:extLst>
            </p:cNvPr>
            <p:cNvSpPr txBox="1"/>
            <p:nvPr/>
          </p:nvSpPr>
          <p:spPr>
            <a:xfrm>
              <a:off x="1086457" y="265298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323F3A"/>
                  </a:solidFill>
                  <a:cs typeface="+mn-ea"/>
                  <a:sym typeface="+mn-lt"/>
                </a:rPr>
                <a:t>进补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08AF5B5-C389-40E4-8C18-8EC9617A9060}"/>
              </a:ext>
            </a:extLst>
          </p:cNvPr>
          <p:cNvSpPr/>
          <p:nvPr/>
        </p:nvSpPr>
        <p:spPr>
          <a:xfrm>
            <a:off x="2788822" y="1492634"/>
            <a:ext cx="2446824" cy="22962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大雪是“进补”的好时节，素有“冬天进补，开春打虎”的说法。冬令进补能提高人体的免疫功能，促进新陈代谢，使畏寒的现象得到改善。冬令进补还能调节体内的物质代谢，使营养物质转化的能量最大限度地贮存于体内，有助于体内阳气的升发，俗话说“三九补一冬，来年无病痛”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77800D2-49E5-4A2E-8DE1-442F20C1F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244" y="1665264"/>
            <a:ext cx="5063615" cy="5063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686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节日民俗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6E6966E-B49F-4D75-9DDF-6F892C5582CB}"/>
              </a:ext>
            </a:extLst>
          </p:cNvPr>
          <p:cNvGrpSpPr/>
          <p:nvPr/>
        </p:nvGrpSpPr>
        <p:grpSpPr>
          <a:xfrm>
            <a:off x="9408049" y="1899952"/>
            <a:ext cx="1392689" cy="1392689"/>
            <a:chOff x="944111" y="2203578"/>
            <a:chExt cx="1392689" cy="139268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E63E3AF-CADB-4898-9507-594F790D4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111" y="2203578"/>
              <a:ext cx="1392689" cy="139268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4E64D34-2CAF-451C-8AEC-0B51CCBC3B20}"/>
                </a:ext>
              </a:extLst>
            </p:cNvPr>
            <p:cNvSpPr txBox="1"/>
            <p:nvPr/>
          </p:nvSpPr>
          <p:spPr>
            <a:xfrm>
              <a:off x="1189049" y="2638312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323F3A"/>
                  </a:solidFill>
                  <a:cs typeface="+mn-ea"/>
                  <a:sym typeface="+mn-lt"/>
                </a:rPr>
                <a:t>夜作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878F7B6-044E-4E59-926E-108CF94533C3}"/>
              </a:ext>
            </a:extLst>
          </p:cNvPr>
          <p:cNvSpPr/>
          <p:nvPr/>
        </p:nvSpPr>
        <p:spPr>
          <a:xfrm>
            <a:off x="5781759" y="2310869"/>
            <a:ext cx="3416320" cy="22962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大雪节气白天短，夜间长，古时各手工作坊、家庭手工就纷纷开夜工，俗称“夜作”。手工的纺织业、刺绣业、染坊到了深夜要吃夜间餐，因而有了“夜做饭”“夜宵”。为了适应这种需求，各种小吃摊也纷纷开设夜市，直至五更才结束，生意很兴隆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E2CDFF5-5E1D-4ED5-9FDD-F9F93AFAEA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878" y="1285770"/>
            <a:ext cx="3542389" cy="49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05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DAE7DA3-9984-44DB-AEB4-238CE3BE170D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ACB1BF6-D873-40F2-9F0B-977BB51F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890BE59-6059-4D0C-8E62-BDFFABD6C27F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9F9811E-B7DD-40AC-8749-223A69BC5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938DB00-BC66-4E49-AD73-D64536587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6A75F7B-62D8-4DB3-83B8-E585716DED47}"/>
              </a:ext>
            </a:extLst>
          </p:cNvPr>
          <p:cNvSpPr/>
          <p:nvPr/>
        </p:nvSpPr>
        <p:spPr>
          <a:xfrm>
            <a:off x="1949979" y="1590808"/>
            <a:ext cx="8282205" cy="364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D9AB19F-AB07-492D-BF97-33BDD73E8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140" y="3049227"/>
            <a:ext cx="3051714" cy="23983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842A673-46DB-4D14-9493-19B3314E25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719" y="1393366"/>
            <a:ext cx="2569499" cy="16054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5E977D8-3715-4083-839F-577D0C0F035F}"/>
              </a:ext>
            </a:extLst>
          </p:cNvPr>
          <p:cNvGrpSpPr/>
          <p:nvPr/>
        </p:nvGrpSpPr>
        <p:grpSpPr>
          <a:xfrm>
            <a:off x="3715775" y="2588465"/>
            <a:ext cx="1447090" cy="1490882"/>
            <a:chOff x="11175884" y="552138"/>
            <a:chExt cx="573204" cy="5905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73820EE-AA76-41DF-BFFD-5AFD6F6B6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2D87574-AC63-43AB-95C9-9650F78645A7}"/>
                </a:ext>
              </a:extLst>
            </p:cNvPr>
            <p:cNvSpPr txBox="1"/>
            <p:nvPr/>
          </p:nvSpPr>
          <p:spPr>
            <a:xfrm>
              <a:off x="11254189" y="590726"/>
              <a:ext cx="438886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DD9393A-EA50-49B8-A283-E789093E233A}"/>
              </a:ext>
            </a:extLst>
          </p:cNvPr>
          <p:cNvGrpSpPr/>
          <p:nvPr/>
        </p:nvGrpSpPr>
        <p:grpSpPr>
          <a:xfrm rot="5400000">
            <a:off x="6891629" y="1771941"/>
            <a:ext cx="778720" cy="3356133"/>
            <a:chOff x="1564887" y="-173680"/>
            <a:chExt cx="778720" cy="293415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E612E8D-6E8C-4B66-87EE-ABBD54629DB8}"/>
                </a:ext>
              </a:extLst>
            </p:cNvPr>
            <p:cNvSpPr txBox="1"/>
            <p:nvPr/>
          </p:nvSpPr>
          <p:spPr>
            <a:xfrm rot="16200000">
              <a:off x="482530" y="908677"/>
              <a:ext cx="2934155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spc="300" dirty="0">
                  <a:cs typeface="+mn-ea"/>
                  <a:sym typeface="+mn-lt"/>
                </a:rPr>
                <a:t>节气养生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6641D22-02C6-40C2-AC2E-924202A61885}"/>
                </a:ext>
              </a:extLst>
            </p:cNvPr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4451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节气养生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4DD2D90-855E-4F54-997B-204ED91083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631" y="1402729"/>
            <a:ext cx="3825664" cy="3825664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16CE7C0-A669-4DE4-8206-CBEDB19D083F}"/>
              </a:ext>
            </a:extLst>
          </p:cNvPr>
          <p:cNvGrpSpPr/>
          <p:nvPr/>
        </p:nvGrpSpPr>
        <p:grpSpPr>
          <a:xfrm>
            <a:off x="1898241" y="1958777"/>
            <a:ext cx="3825664" cy="3663418"/>
            <a:chOff x="3585926" y="4400929"/>
            <a:chExt cx="3825664" cy="366341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21046F3-77C8-46CB-984E-6E52AA968436}"/>
                </a:ext>
              </a:extLst>
            </p:cNvPr>
            <p:cNvSpPr txBox="1"/>
            <p:nvPr/>
          </p:nvSpPr>
          <p:spPr>
            <a:xfrm>
              <a:off x="3585927" y="4400929"/>
              <a:ext cx="3825663" cy="17162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latin typeface="+mn-lt"/>
                  <a:ea typeface="+mn-ea"/>
                  <a:cs typeface="+mn-ea"/>
                  <a:sym typeface="+mn-lt"/>
                </a:rPr>
                <a:t>1.</a:t>
              </a:r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多饮</a:t>
              </a:r>
              <a:r>
                <a:rPr lang="en-US" altLang="zh-CN" sz="1600" b="1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冬日虽然排汗排尿减少，但大脑与身体各器官的细胞仍需水分滋养，以保证正常的新陈代谢。冬季一般每日补水应在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2000~ 3000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毫升。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28E93B1-0C88-454C-9C16-6D763D4C8913}"/>
                </a:ext>
              </a:extLst>
            </p:cNvPr>
            <p:cNvSpPr txBox="1"/>
            <p:nvPr/>
          </p:nvSpPr>
          <p:spPr>
            <a:xfrm>
              <a:off x="3585926" y="6348108"/>
              <a:ext cx="3825663" cy="17162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latin typeface="+mn-lt"/>
                  <a:ea typeface="+mn-ea"/>
                  <a:cs typeface="+mn-ea"/>
                  <a:sym typeface="+mn-lt"/>
                </a:rPr>
                <a:t>2.</a:t>
              </a:r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调神</a:t>
              </a:r>
              <a:r>
                <a:rPr lang="en-US" altLang="zh-CN" sz="1600" b="1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冬天易使人身心处于低落状态。改变情绪低落的最佳方法就是活动，如慢跑、跳舞、滑冰、打球等，都是消除冬季烦闷，保养精神的良药。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069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818D368-DA65-4EEE-B7E3-997E1F4B1D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66" y="296828"/>
            <a:ext cx="4375423" cy="6255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F7C9D13-9413-41C4-A729-DF3AC01D76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284" y="-57151"/>
            <a:ext cx="2163036" cy="220365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91E1F74-88DB-4054-ABA0-F17970D9310B}"/>
              </a:ext>
            </a:extLst>
          </p:cNvPr>
          <p:cNvGrpSpPr/>
          <p:nvPr/>
        </p:nvGrpSpPr>
        <p:grpSpPr>
          <a:xfrm>
            <a:off x="6096000" y="1941997"/>
            <a:ext cx="810779" cy="2395090"/>
            <a:chOff x="6096000" y="1941997"/>
            <a:chExt cx="810779" cy="239509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5561912-2067-4B54-9118-28E8BD68C1B2}"/>
                </a:ext>
              </a:extLst>
            </p:cNvPr>
            <p:cNvGrpSpPr/>
            <p:nvPr/>
          </p:nvGrpSpPr>
          <p:grpSpPr>
            <a:xfrm>
              <a:off x="6096000" y="1941997"/>
              <a:ext cx="430887" cy="434519"/>
              <a:chOff x="11165604" y="552138"/>
              <a:chExt cx="585614" cy="590550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88A9EF5-F475-4667-9C3E-19C887242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5884" y="552138"/>
                <a:ext cx="573204" cy="59055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4C1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19BE766-FD50-48E8-B15E-DE0183F3351C}"/>
                  </a:ext>
                </a:extLst>
              </p:cNvPr>
              <p:cNvSpPr txBox="1"/>
              <p:nvPr/>
            </p:nvSpPr>
            <p:spPr>
              <a:xfrm>
                <a:off x="11165604" y="602938"/>
                <a:ext cx="585614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C508E17-E0FB-4CC3-A30B-CE50D2519429}"/>
                </a:ext>
              </a:extLst>
            </p:cNvPr>
            <p:cNvGrpSpPr/>
            <p:nvPr/>
          </p:nvGrpSpPr>
          <p:grpSpPr>
            <a:xfrm>
              <a:off x="6314224" y="2410938"/>
              <a:ext cx="592555" cy="1926149"/>
              <a:chOff x="1751052" y="1066800"/>
              <a:chExt cx="592555" cy="1683968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2498CE8-B5EC-4C1D-A461-F68A763C9815}"/>
                  </a:ext>
                </a:extLst>
              </p:cNvPr>
              <p:cNvSpPr txBox="1"/>
              <p:nvPr/>
            </p:nvSpPr>
            <p:spPr>
              <a:xfrm>
                <a:off x="1751052" y="1066800"/>
                <a:ext cx="553998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300" dirty="0">
                    <a:cs typeface="+mn-ea"/>
                    <a:sym typeface="+mn-lt"/>
                  </a:rPr>
                  <a:t>节气简介</a:t>
                </a: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FF72E6A-83E7-4328-BCA6-B01BE01B2E3E}"/>
                  </a:ext>
                </a:extLst>
              </p:cNvPr>
              <p:cNvCxnSpPr/>
              <p:nvPr/>
            </p:nvCxnSpPr>
            <p:spPr>
              <a:xfrm>
                <a:off x="2343607" y="1099243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9D0D598-F553-427D-971F-154412566C36}"/>
              </a:ext>
            </a:extLst>
          </p:cNvPr>
          <p:cNvGrpSpPr/>
          <p:nvPr/>
        </p:nvGrpSpPr>
        <p:grpSpPr>
          <a:xfrm>
            <a:off x="8011212" y="1941997"/>
            <a:ext cx="810779" cy="2395090"/>
            <a:chOff x="8011212" y="1941997"/>
            <a:chExt cx="810779" cy="239509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EF2AB23-163B-40CF-B328-8B3DE94DE45C}"/>
                </a:ext>
              </a:extLst>
            </p:cNvPr>
            <p:cNvGrpSpPr/>
            <p:nvPr/>
          </p:nvGrpSpPr>
          <p:grpSpPr>
            <a:xfrm>
              <a:off x="8011212" y="1941997"/>
              <a:ext cx="430887" cy="434519"/>
              <a:chOff x="11165604" y="552138"/>
              <a:chExt cx="585614" cy="590550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B7D239D-5C9B-408A-A96B-D7B7725C1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5884" y="552138"/>
                <a:ext cx="573204" cy="59055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4C1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B250267-BFFA-4BE9-962D-0EA8420822FE}"/>
                  </a:ext>
                </a:extLst>
              </p:cNvPr>
              <p:cNvSpPr txBox="1"/>
              <p:nvPr/>
            </p:nvSpPr>
            <p:spPr>
              <a:xfrm>
                <a:off x="11165604" y="602938"/>
                <a:ext cx="585614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61C0515-BC7B-4A35-9419-794701498AF6}"/>
                </a:ext>
              </a:extLst>
            </p:cNvPr>
            <p:cNvGrpSpPr/>
            <p:nvPr/>
          </p:nvGrpSpPr>
          <p:grpSpPr>
            <a:xfrm>
              <a:off x="8229436" y="2410938"/>
              <a:ext cx="592555" cy="1926149"/>
              <a:chOff x="1751052" y="1066800"/>
              <a:chExt cx="592555" cy="1683968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11064E2-3540-4CC6-8514-3590EE330E4D}"/>
                  </a:ext>
                </a:extLst>
              </p:cNvPr>
              <p:cNvSpPr txBox="1"/>
              <p:nvPr/>
            </p:nvSpPr>
            <p:spPr>
              <a:xfrm>
                <a:off x="1751052" y="1066800"/>
                <a:ext cx="553998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300" dirty="0">
                    <a:cs typeface="+mn-ea"/>
                    <a:sym typeface="+mn-lt"/>
                  </a:rPr>
                  <a:t>气候特点</a:t>
                </a:r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0716817-0EC5-4157-ABAF-BEF056166859}"/>
                  </a:ext>
                </a:extLst>
              </p:cNvPr>
              <p:cNvCxnSpPr/>
              <p:nvPr/>
            </p:nvCxnSpPr>
            <p:spPr>
              <a:xfrm>
                <a:off x="2343607" y="1099243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690AFAC-37F6-4E96-96C4-E3230B78C9C2}"/>
              </a:ext>
            </a:extLst>
          </p:cNvPr>
          <p:cNvGrpSpPr/>
          <p:nvPr/>
        </p:nvGrpSpPr>
        <p:grpSpPr>
          <a:xfrm>
            <a:off x="7197062" y="3691142"/>
            <a:ext cx="810779" cy="2395090"/>
            <a:chOff x="7197062" y="3691142"/>
            <a:chExt cx="810779" cy="2395090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B8DE047-8844-4F5F-B8DB-D93EDEB377C6}"/>
                </a:ext>
              </a:extLst>
            </p:cNvPr>
            <p:cNvGrpSpPr/>
            <p:nvPr/>
          </p:nvGrpSpPr>
          <p:grpSpPr>
            <a:xfrm>
              <a:off x="7197062" y="3691142"/>
              <a:ext cx="430887" cy="434519"/>
              <a:chOff x="11165604" y="552138"/>
              <a:chExt cx="585614" cy="590550"/>
            </a:xfrm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05597BD-2537-4C25-9F9E-24F1183E1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5884" y="552138"/>
                <a:ext cx="573204" cy="59055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4C1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D396C03-BC99-4F69-8C2F-E1134D30733C}"/>
                  </a:ext>
                </a:extLst>
              </p:cNvPr>
              <p:cNvSpPr txBox="1"/>
              <p:nvPr/>
            </p:nvSpPr>
            <p:spPr>
              <a:xfrm>
                <a:off x="11165604" y="602938"/>
                <a:ext cx="585614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0C14A8B-0C8C-4EFD-8DC1-F308557DA2D2}"/>
                </a:ext>
              </a:extLst>
            </p:cNvPr>
            <p:cNvGrpSpPr/>
            <p:nvPr/>
          </p:nvGrpSpPr>
          <p:grpSpPr>
            <a:xfrm>
              <a:off x="7415286" y="4160083"/>
              <a:ext cx="592555" cy="1926149"/>
              <a:chOff x="1751052" y="1066800"/>
              <a:chExt cx="592555" cy="1683968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939613C-5201-4F77-AE15-056C3F3E88C7}"/>
                  </a:ext>
                </a:extLst>
              </p:cNvPr>
              <p:cNvSpPr txBox="1"/>
              <p:nvPr/>
            </p:nvSpPr>
            <p:spPr>
              <a:xfrm>
                <a:off x="1751052" y="1066800"/>
                <a:ext cx="553998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300" dirty="0">
                    <a:cs typeface="+mn-ea"/>
                    <a:sym typeface="+mn-lt"/>
                  </a:rPr>
                  <a:t>节气养生</a:t>
                </a:r>
              </a:p>
            </p:txBody>
          </p: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005A7B0-2DED-4AF9-8C66-242C65A5C18E}"/>
                  </a:ext>
                </a:extLst>
              </p:cNvPr>
              <p:cNvCxnSpPr/>
              <p:nvPr/>
            </p:nvCxnSpPr>
            <p:spPr>
              <a:xfrm>
                <a:off x="2343607" y="1099243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11E909C-958D-459B-9495-9F7C7968E51B}"/>
              </a:ext>
            </a:extLst>
          </p:cNvPr>
          <p:cNvGrpSpPr/>
          <p:nvPr/>
        </p:nvGrpSpPr>
        <p:grpSpPr>
          <a:xfrm>
            <a:off x="9076496" y="3691142"/>
            <a:ext cx="810779" cy="2395090"/>
            <a:chOff x="9076496" y="3691142"/>
            <a:chExt cx="810779" cy="239509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1168EDF-E0ED-4C7D-818E-07F6DF5817B3}"/>
                </a:ext>
              </a:extLst>
            </p:cNvPr>
            <p:cNvGrpSpPr/>
            <p:nvPr/>
          </p:nvGrpSpPr>
          <p:grpSpPr>
            <a:xfrm>
              <a:off x="9076496" y="3691142"/>
              <a:ext cx="430887" cy="434519"/>
              <a:chOff x="11165604" y="552138"/>
              <a:chExt cx="585614" cy="590550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33ADE3D-4944-4BA8-8E1B-F73025BD1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5884" y="552138"/>
                <a:ext cx="573204" cy="59055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4C1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C43C3C4-B77C-4FAF-AAC7-375F60A4512A}"/>
                  </a:ext>
                </a:extLst>
              </p:cNvPr>
              <p:cNvSpPr txBox="1"/>
              <p:nvPr/>
            </p:nvSpPr>
            <p:spPr>
              <a:xfrm>
                <a:off x="11165604" y="602938"/>
                <a:ext cx="585614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伍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66A2D03-AE12-49E7-A0B5-F804D6871133}"/>
                </a:ext>
              </a:extLst>
            </p:cNvPr>
            <p:cNvGrpSpPr/>
            <p:nvPr/>
          </p:nvGrpSpPr>
          <p:grpSpPr>
            <a:xfrm>
              <a:off x="9294720" y="4160083"/>
              <a:ext cx="592555" cy="1926149"/>
              <a:chOff x="1751052" y="1066800"/>
              <a:chExt cx="592555" cy="1683968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380D04D-47A8-4110-9FE0-D757818C0CAF}"/>
                  </a:ext>
                </a:extLst>
              </p:cNvPr>
              <p:cNvSpPr txBox="1"/>
              <p:nvPr/>
            </p:nvSpPr>
            <p:spPr>
              <a:xfrm>
                <a:off x="1751052" y="1066800"/>
                <a:ext cx="553998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300" dirty="0">
                    <a:cs typeface="+mn-ea"/>
                    <a:sym typeface="+mn-lt"/>
                  </a:rPr>
                  <a:t>著名诗词</a:t>
                </a: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73B7C7C-2F43-467C-8916-92EB2112E943}"/>
                  </a:ext>
                </a:extLst>
              </p:cNvPr>
              <p:cNvCxnSpPr/>
              <p:nvPr/>
            </p:nvCxnSpPr>
            <p:spPr>
              <a:xfrm>
                <a:off x="2343607" y="1099243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0AA7570-9215-47FE-B006-4313707AA3FD}"/>
              </a:ext>
            </a:extLst>
          </p:cNvPr>
          <p:cNvGrpSpPr/>
          <p:nvPr/>
        </p:nvGrpSpPr>
        <p:grpSpPr>
          <a:xfrm>
            <a:off x="9899811" y="1979106"/>
            <a:ext cx="810779" cy="2395090"/>
            <a:chOff x="9899811" y="1979106"/>
            <a:chExt cx="810779" cy="2395090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1B45E6B-59A0-454F-A335-5EC5EF2498A8}"/>
                </a:ext>
              </a:extLst>
            </p:cNvPr>
            <p:cNvGrpSpPr/>
            <p:nvPr/>
          </p:nvGrpSpPr>
          <p:grpSpPr>
            <a:xfrm>
              <a:off x="9899811" y="1979106"/>
              <a:ext cx="430887" cy="434519"/>
              <a:chOff x="11165604" y="552138"/>
              <a:chExt cx="585614" cy="590550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4615F96-519F-48FC-9D34-B87B5B8D1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5884" y="552138"/>
                <a:ext cx="573204" cy="590550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4C1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94CEF08-967A-43EA-B032-1B3D897685ED}"/>
                  </a:ext>
                </a:extLst>
              </p:cNvPr>
              <p:cNvSpPr txBox="1"/>
              <p:nvPr/>
            </p:nvSpPr>
            <p:spPr>
              <a:xfrm>
                <a:off x="11165604" y="602938"/>
                <a:ext cx="585614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6393A4D-5768-462F-A0FE-80555BC68CFD}"/>
                </a:ext>
              </a:extLst>
            </p:cNvPr>
            <p:cNvGrpSpPr/>
            <p:nvPr/>
          </p:nvGrpSpPr>
          <p:grpSpPr>
            <a:xfrm>
              <a:off x="10118035" y="2448047"/>
              <a:ext cx="592555" cy="1926149"/>
              <a:chOff x="1751052" y="1066800"/>
              <a:chExt cx="592555" cy="1683968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C805DFA-B4D8-4CE7-90E1-90E6D94F7C53}"/>
                  </a:ext>
                </a:extLst>
              </p:cNvPr>
              <p:cNvSpPr txBox="1"/>
              <p:nvPr/>
            </p:nvSpPr>
            <p:spPr>
              <a:xfrm>
                <a:off x="1751052" y="1066800"/>
                <a:ext cx="553998" cy="16839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300" dirty="0">
                    <a:cs typeface="+mn-ea"/>
                    <a:sym typeface="+mn-lt"/>
                  </a:rPr>
                  <a:t>节日民俗</a:t>
                </a:r>
              </a:p>
            </p:txBody>
          </p: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F5AAB5D-8EA9-4010-8EC8-D14B8833F478}"/>
                  </a:ext>
                </a:extLst>
              </p:cNvPr>
              <p:cNvCxnSpPr/>
              <p:nvPr/>
            </p:nvCxnSpPr>
            <p:spPr>
              <a:xfrm>
                <a:off x="2343607" y="1099243"/>
                <a:ext cx="0" cy="14666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A2812CD-171A-40C8-A596-DDAE236532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272" y="4447062"/>
            <a:ext cx="3051714" cy="2398324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E9F2756-B290-4B09-9E8F-56FCFA7774D2}"/>
              </a:ext>
            </a:extLst>
          </p:cNvPr>
          <p:cNvGrpSpPr/>
          <p:nvPr/>
        </p:nvGrpSpPr>
        <p:grpSpPr>
          <a:xfrm>
            <a:off x="3447218" y="1967101"/>
            <a:ext cx="2222682" cy="2914904"/>
            <a:chOff x="2914819" y="1892011"/>
            <a:chExt cx="2222682" cy="2914904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E8BA0CD-62CD-4515-8151-E4AB98680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819" y="1892011"/>
              <a:ext cx="2222682" cy="291490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231F52F-E77A-4425-ACFC-BB7D91C4F1E7}"/>
                </a:ext>
              </a:extLst>
            </p:cNvPr>
            <p:cNvSpPr txBox="1"/>
            <p:nvPr/>
          </p:nvSpPr>
          <p:spPr>
            <a:xfrm>
              <a:off x="3839050" y="2410066"/>
              <a:ext cx="1292662" cy="19626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7200" dirty="0">
                  <a:cs typeface="+mn-ea"/>
                  <a:sym typeface="+mn-lt"/>
                </a:rPr>
                <a:t>目录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956917" y="381740"/>
            <a:ext cx="1458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2EEEB"/>
                </a:solidFill>
              </a:rPr>
              <a:t>https://www.ypppt.com/</a:t>
            </a:r>
            <a:endParaRPr lang="zh-CN" altLang="en-US" sz="900" dirty="0">
              <a:solidFill>
                <a:srgbClr val="F2E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30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74280" y="4224886"/>
            <a:ext cx="5075408" cy="25377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节气养生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5559C22-A0C0-43DD-ADC2-57CC62DECFD9}"/>
              </a:ext>
            </a:extLst>
          </p:cNvPr>
          <p:cNvSpPr/>
          <p:nvPr/>
        </p:nvSpPr>
        <p:spPr>
          <a:xfrm>
            <a:off x="5545735" y="2067865"/>
            <a:ext cx="5203902" cy="111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3.</a:t>
            </a:r>
            <a:r>
              <a:rPr lang="zh-CN" altLang="en-US" b="1" dirty="0">
                <a:cs typeface="+mn-ea"/>
                <a:sym typeface="+mn-lt"/>
              </a:rPr>
              <a:t>通风</a:t>
            </a:r>
            <a:r>
              <a:rPr lang="en-US" altLang="zh-CN" b="1" dirty="0">
                <a:cs typeface="+mn-ea"/>
                <a:sym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冬季室内空气污染程度比室外严重数十倍，应注意常开门窗通风换气，以清洁空气，健脑提神。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AA60B93-A0D8-4CD0-A656-D777714E83E7}"/>
              </a:ext>
            </a:extLst>
          </p:cNvPr>
          <p:cNvSpPr/>
          <p:nvPr/>
        </p:nvSpPr>
        <p:spPr>
          <a:xfrm>
            <a:off x="5545735" y="3428999"/>
            <a:ext cx="5203902" cy="111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4.</a:t>
            </a:r>
            <a:r>
              <a:rPr lang="zh-CN" altLang="en-US" b="1" dirty="0">
                <a:cs typeface="+mn-ea"/>
                <a:sym typeface="+mn-lt"/>
              </a:rPr>
              <a:t>粥养</a:t>
            </a:r>
            <a:r>
              <a:rPr lang="en-US" altLang="zh-CN" b="1" dirty="0">
                <a:cs typeface="+mn-ea"/>
                <a:sym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冬季饮食忌硬生冷。晨起服热粥，晚餐宜节食，以养胃气。特别是羊肉粥、糯米红枣百合粥、八宝粥、小米牛奶冰糖粥等最适宜。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67433F3-8FCF-4B17-90D2-65050D7F21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59" y="1965736"/>
            <a:ext cx="4992176" cy="30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30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09819" y="4729672"/>
            <a:ext cx="3893578" cy="194678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节气养生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975F7FD-9EF8-4C0B-A132-7237F071AAEA}"/>
              </a:ext>
            </a:extLst>
          </p:cNvPr>
          <p:cNvSpPr/>
          <p:nvPr/>
        </p:nvSpPr>
        <p:spPr>
          <a:xfrm>
            <a:off x="6414687" y="2208985"/>
            <a:ext cx="3749040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5.</a:t>
            </a:r>
            <a:r>
              <a:rPr lang="zh-CN" altLang="en-US" sz="2000" b="1" dirty="0">
                <a:cs typeface="+mn-ea"/>
                <a:sym typeface="+mn-lt"/>
              </a:rPr>
              <a:t>早睡</a:t>
            </a:r>
            <a:r>
              <a:rPr lang="en-US" altLang="zh-CN" sz="2000" b="1" dirty="0">
                <a:cs typeface="+mn-ea"/>
                <a:sym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冬日阳气肃杀，夜间尤甚，要“早卧迟起”。早睡以养阳气，迟起以固阴精。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96AE199-72B4-4B4D-B66C-AF7554C31A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900" y="1784700"/>
            <a:ext cx="5285951" cy="37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11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DAE7DA3-9984-44DB-AEB4-238CE3BE170D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ACB1BF6-D873-40F2-9F0B-977BB51F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890BE59-6059-4D0C-8E62-BDFFABD6C27F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9F9811E-B7DD-40AC-8749-223A69BC5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938DB00-BC66-4E49-AD73-D64536587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6A75F7B-62D8-4DB3-83B8-E585716DED47}"/>
              </a:ext>
            </a:extLst>
          </p:cNvPr>
          <p:cNvSpPr/>
          <p:nvPr/>
        </p:nvSpPr>
        <p:spPr>
          <a:xfrm>
            <a:off x="1949979" y="1590808"/>
            <a:ext cx="8282205" cy="364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D9AB19F-AB07-492D-BF97-33BDD73E8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140" y="3049227"/>
            <a:ext cx="3051714" cy="23983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842A673-46DB-4D14-9493-19B3314E25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719" y="1393366"/>
            <a:ext cx="2569499" cy="16054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5E977D8-3715-4083-839F-577D0C0F035F}"/>
              </a:ext>
            </a:extLst>
          </p:cNvPr>
          <p:cNvGrpSpPr/>
          <p:nvPr/>
        </p:nvGrpSpPr>
        <p:grpSpPr>
          <a:xfrm>
            <a:off x="3715775" y="2588465"/>
            <a:ext cx="1447090" cy="1490882"/>
            <a:chOff x="11175884" y="552138"/>
            <a:chExt cx="573204" cy="5905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73820EE-AA76-41DF-BFFD-5AFD6F6B6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2D87574-AC63-43AB-95C9-9650F78645A7}"/>
                </a:ext>
              </a:extLst>
            </p:cNvPr>
            <p:cNvSpPr txBox="1"/>
            <p:nvPr/>
          </p:nvSpPr>
          <p:spPr>
            <a:xfrm>
              <a:off x="11226699" y="577248"/>
              <a:ext cx="438886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DD9393A-EA50-49B8-A283-E789093E233A}"/>
              </a:ext>
            </a:extLst>
          </p:cNvPr>
          <p:cNvGrpSpPr/>
          <p:nvPr/>
        </p:nvGrpSpPr>
        <p:grpSpPr>
          <a:xfrm rot="5400000">
            <a:off x="6891629" y="1771941"/>
            <a:ext cx="778720" cy="3356133"/>
            <a:chOff x="1564887" y="-173680"/>
            <a:chExt cx="778720" cy="293415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E612E8D-6E8C-4B66-87EE-ABBD54629DB8}"/>
                </a:ext>
              </a:extLst>
            </p:cNvPr>
            <p:cNvSpPr txBox="1"/>
            <p:nvPr/>
          </p:nvSpPr>
          <p:spPr>
            <a:xfrm rot="16200000">
              <a:off x="482530" y="908677"/>
              <a:ext cx="2934155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spc="300" dirty="0">
                  <a:cs typeface="+mn-ea"/>
                  <a:sym typeface="+mn-lt"/>
                </a:rPr>
                <a:t>著名诗词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6641D22-02C6-40C2-AC2E-924202A61885}"/>
                </a:ext>
              </a:extLst>
            </p:cNvPr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8437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著名诗词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422BBCF-3695-4010-8C33-B8B7F54A982C}"/>
              </a:ext>
            </a:extLst>
          </p:cNvPr>
          <p:cNvSpPr/>
          <p:nvPr/>
        </p:nvSpPr>
        <p:spPr>
          <a:xfrm>
            <a:off x="2031931" y="1508895"/>
            <a:ext cx="1114834" cy="2252087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A11DA36-5C87-4EB6-AC86-36EF88A19284}"/>
              </a:ext>
            </a:extLst>
          </p:cNvPr>
          <p:cNvSpPr txBox="1"/>
          <p:nvPr/>
        </p:nvSpPr>
        <p:spPr>
          <a:xfrm>
            <a:off x="3751492" y="1566740"/>
            <a:ext cx="2969342" cy="223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spc="600" dirty="0">
                <a:cs typeface="+mn-ea"/>
                <a:sym typeface="+mn-lt"/>
              </a:rPr>
              <a:t>千山鸟飞绝</a:t>
            </a:r>
            <a:endParaRPr lang="en-US" altLang="zh-CN" sz="2000" spc="600" dirty="0">
              <a:cs typeface="+mn-ea"/>
              <a:sym typeface="+mn-lt"/>
            </a:endParaRPr>
          </a:p>
          <a:p>
            <a:pPr algn="just">
              <a:lnSpc>
                <a:spcPct val="180000"/>
              </a:lnSpc>
            </a:pPr>
            <a:r>
              <a:rPr lang="zh-CN" altLang="en-US" sz="2000" spc="600" dirty="0">
                <a:cs typeface="+mn-ea"/>
                <a:sym typeface="+mn-lt"/>
              </a:rPr>
              <a:t>万径人踪灭。</a:t>
            </a:r>
          </a:p>
          <a:p>
            <a:pPr algn="just">
              <a:lnSpc>
                <a:spcPct val="180000"/>
              </a:lnSpc>
            </a:pPr>
            <a:r>
              <a:rPr lang="zh-CN" altLang="en-US" sz="2000" spc="600" dirty="0">
                <a:cs typeface="+mn-ea"/>
                <a:sym typeface="+mn-lt"/>
              </a:rPr>
              <a:t>孤舟羡笠翁</a:t>
            </a:r>
            <a:endParaRPr lang="en-US" altLang="zh-CN" sz="2000" spc="600" dirty="0">
              <a:cs typeface="+mn-ea"/>
              <a:sym typeface="+mn-lt"/>
            </a:endParaRPr>
          </a:p>
          <a:p>
            <a:pPr algn="just">
              <a:lnSpc>
                <a:spcPct val="180000"/>
              </a:lnSpc>
            </a:pPr>
            <a:r>
              <a:rPr lang="zh-CN" altLang="en-US" sz="2000" spc="600" dirty="0">
                <a:cs typeface="+mn-ea"/>
                <a:sym typeface="+mn-lt"/>
              </a:rPr>
              <a:t>独钓寒江雪。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4198186-03FA-426E-AE66-F51ACF712201}"/>
              </a:ext>
            </a:extLst>
          </p:cNvPr>
          <p:cNvSpPr txBox="1"/>
          <p:nvPr/>
        </p:nvSpPr>
        <p:spPr>
          <a:xfrm>
            <a:off x="1875699" y="3857535"/>
            <a:ext cx="1427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【</a:t>
            </a:r>
            <a:r>
              <a:rPr lang="zh-CN" altLang="en-US" sz="1600" dirty="0">
                <a:cs typeface="+mn-ea"/>
                <a:sym typeface="+mn-lt"/>
              </a:rPr>
              <a:t>唐 柳宗元</a:t>
            </a:r>
            <a:r>
              <a:rPr lang="en-US" altLang="zh-CN" sz="1600" dirty="0">
                <a:cs typeface="+mn-ea"/>
                <a:sym typeface="+mn-lt"/>
              </a:rPr>
              <a:t>】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FA35174-27CC-4C66-9194-EB7EEC1884AA}"/>
              </a:ext>
            </a:extLst>
          </p:cNvPr>
          <p:cNvSpPr/>
          <p:nvPr/>
        </p:nvSpPr>
        <p:spPr>
          <a:xfrm>
            <a:off x="2400624" y="1582770"/>
            <a:ext cx="800219" cy="2112117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江雪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EFD62D5-303C-44AA-8CD4-84AF873380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1051">
            <a:off x="6854329" y="-1149349"/>
            <a:ext cx="3033525" cy="588655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987E3A0-9B48-4971-94DC-55FB18B8F74A}"/>
              </a:ext>
            </a:extLst>
          </p:cNvPr>
          <p:cNvSpPr/>
          <p:nvPr/>
        </p:nvSpPr>
        <p:spPr>
          <a:xfrm>
            <a:off x="1899870" y="4342708"/>
            <a:ext cx="7663636" cy="199868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　　柳宗元（</a:t>
            </a:r>
            <a:r>
              <a:rPr lang="en-US" altLang="zh-CN" sz="1200" dirty="0">
                <a:cs typeface="+mn-ea"/>
                <a:sym typeface="+mn-lt"/>
              </a:rPr>
              <a:t>773-919</a:t>
            </a:r>
            <a:r>
              <a:rPr lang="zh-CN" altLang="en-US" sz="1200" dirty="0">
                <a:cs typeface="+mn-ea"/>
                <a:sym typeface="+mn-lt"/>
              </a:rPr>
              <a:t>），字子厚，山西运城人，世称“柳河东”、“河东先生”。汉族，祖籍河东（今山西省永济市运城、茵城一带），唐代文学家、哲学家、散文家和思想家，与韩愈共同倡导唐代古文运动，并称为“韩柳”。其诗多抒写抑郁悲愤、思乡怀友之清。幽峭峻郁。自成一路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　　一生留诗文作品达</a:t>
            </a:r>
            <a:r>
              <a:rPr lang="en-US" altLang="zh-CN" sz="1200" dirty="0">
                <a:cs typeface="+mn-ea"/>
                <a:sym typeface="+mn-lt"/>
              </a:rPr>
              <a:t>600</a:t>
            </a:r>
            <a:r>
              <a:rPr lang="zh-CN" altLang="en-US" sz="1200" dirty="0">
                <a:cs typeface="+mn-ea"/>
                <a:sym typeface="+mn-lt"/>
              </a:rPr>
              <a:t>余篇，其文的成就大于诗。这首</a:t>
            </a:r>
            <a:r>
              <a:rPr lang="en-US" altLang="zh-CN" sz="1200" dirty="0">
                <a:cs typeface="+mn-ea"/>
                <a:sym typeface="+mn-lt"/>
              </a:rPr>
              <a:t>《</a:t>
            </a:r>
            <a:r>
              <a:rPr lang="zh-CN" altLang="en-US" sz="1200" dirty="0">
                <a:cs typeface="+mn-ea"/>
                <a:sym typeface="+mn-lt"/>
              </a:rPr>
              <a:t>江雪</a:t>
            </a:r>
            <a:r>
              <a:rPr lang="en-US" altLang="zh-CN" sz="1200" dirty="0">
                <a:cs typeface="+mn-ea"/>
                <a:sym typeface="+mn-lt"/>
              </a:rPr>
              <a:t>》</a:t>
            </a:r>
            <a:r>
              <a:rPr lang="zh-CN" altLang="en-US" sz="1200" dirty="0">
                <a:cs typeface="+mn-ea"/>
                <a:sym typeface="+mn-lt"/>
              </a:rPr>
              <a:t>是一幅江上雪景图。每一座山都是白茫茫一片，每一条路都被大雪覆盖。飞鸟绝迹，人踪湮没。遐景苍茫，迩景孤冷。意境幽僻，情调凄寂。渔翁形象，精雕细琢，清晰明朗，完整突出。诗采用人声韵，韵促味永，刚劲有力。历代诗人无不交口称绝。千古丹青妙手，也争相以此为题，绘出不少动人的江天雪景图。</a:t>
            </a:r>
          </a:p>
        </p:txBody>
      </p:sp>
    </p:spTree>
    <p:extLst>
      <p:ext uri="{BB962C8B-B14F-4D97-AF65-F5344CB8AC3E}">
        <p14:creationId xmlns:p14="http://schemas.microsoft.com/office/powerpoint/2010/main" val="943754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1946" y="3579299"/>
            <a:ext cx="6194323" cy="309716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著名诗词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2D64F0B-2166-4491-B316-9B2FC7B3B3F0}"/>
              </a:ext>
            </a:extLst>
          </p:cNvPr>
          <p:cNvSpPr txBox="1"/>
          <p:nvPr/>
        </p:nvSpPr>
        <p:spPr>
          <a:xfrm>
            <a:off x="3383754" y="1660366"/>
            <a:ext cx="6936170" cy="226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北国风光，千里冰封，万里雪飘。望长城内外，唯余莽莽；大河上下，顿失滔滔。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山舞银蛇，原驰蜡象，欲与天公试比高。须睛日，看红装素裹。分外妖挠。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江山如此多娇，引无数英雄竞折腰。惜秦皇汉武，略输文采；唐宗宋祖，肖逊风骚。一代天骄，成吉思汗，只识弯弓射大雕；</a:t>
            </a:r>
            <a:r>
              <a:rPr lang="en-US" altLang="zh-CN" sz="1600" dirty="0">
                <a:cs typeface="+mn-ea"/>
                <a:sym typeface="+mn-lt"/>
              </a:rPr>
              <a:t>:</a:t>
            </a:r>
            <a:r>
              <a:rPr lang="zh-CN" altLang="en-US" sz="1600" dirty="0">
                <a:cs typeface="+mn-ea"/>
                <a:sym typeface="+mn-lt"/>
              </a:rPr>
              <a:t>俱往矣。数风流人物，还看今朝。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8A14425-30C9-49D6-B59B-8B8CA10A4BC4}"/>
              </a:ext>
            </a:extLst>
          </p:cNvPr>
          <p:cNvSpPr txBox="1"/>
          <p:nvPr/>
        </p:nvSpPr>
        <p:spPr>
          <a:xfrm>
            <a:off x="2031818" y="3905591"/>
            <a:ext cx="1115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【</a:t>
            </a:r>
            <a:r>
              <a:rPr lang="zh-CN" altLang="en-US" sz="1600" dirty="0">
                <a:cs typeface="+mn-ea"/>
                <a:sym typeface="+mn-lt"/>
              </a:rPr>
              <a:t>毛泽东</a:t>
            </a:r>
            <a:r>
              <a:rPr lang="en-US" altLang="zh-CN" sz="1600" dirty="0">
                <a:cs typeface="+mn-ea"/>
                <a:sym typeface="+mn-lt"/>
              </a:rPr>
              <a:t>】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899FA5B-6240-4BCB-AA2B-B63683743F63}"/>
              </a:ext>
            </a:extLst>
          </p:cNvPr>
          <p:cNvGrpSpPr/>
          <p:nvPr/>
        </p:nvGrpSpPr>
        <p:grpSpPr>
          <a:xfrm>
            <a:off x="2165097" y="1506536"/>
            <a:ext cx="822455" cy="2338140"/>
            <a:chOff x="2359741" y="1465867"/>
            <a:chExt cx="822455" cy="233814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150DFAB-5114-4CBE-A24A-63C2A4E6739C}"/>
                </a:ext>
              </a:extLst>
            </p:cNvPr>
            <p:cNvSpPr/>
            <p:nvPr/>
          </p:nvSpPr>
          <p:spPr>
            <a:xfrm>
              <a:off x="2359741" y="1508895"/>
              <a:ext cx="787023" cy="2252087"/>
            </a:xfrm>
            <a:prstGeom prst="rect">
              <a:avLst/>
            </a:prstGeom>
            <a:solidFill>
              <a:srgbClr val="B30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16F822B-8CD5-498B-9E3E-9578EDCFDE47}"/>
                </a:ext>
              </a:extLst>
            </p:cNvPr>
            <p:cNvSpPr/>
            <p:nvPr/>
          </p:nvSpPr>
          <p:spPr>
            <a:xfrm>
              <a:off x="2566643" y="1465867"/>
              <a:ext cx="615553" cy="2338140"/>
            </a:xfrm>
            <a:prstGeom prst="rect">
              <a:avLst/>
            </a:prstGeom>
          </p:spPr>
          <p:txBody>
            <a:bodyPr vert="eaVert" wrap="none" anchor="ctr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沁园春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·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雪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A0A8895-CED4-4E7D-9094-F8D9C3AEA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371" y="3052474"/>
            <a:ext cx="5103510" cy="401081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86B9EC3-5A70-446F-B644-034B2C28B81F}"/>
              </a:ext>
            </a:extLst>
          </p:cNvPr>
          <p:cNvSpPr/>
          <p:nvPr/>
        </p:nvSpPr>
        <p:spPr>
          <a:xfrm>
            <a:off x="4890259" y="4886512"/>
            <a:ext cx="4800509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这首</a:t>
            </a:r>
            <a:r>
              <a:rPr lang="en-US" altLang="zh-CN" sz="1200" dirty="0">
                <a:cs typeface="+mn-ea"/>
                <a:sym typeface="+mn-lt"/>
              </a:rPr>
              <a:t>《</a:t>
            </a:r>
            <a:r>
              <a:rPr lang="zh-CN" altLang="en-US" sz="1200" dirty="0">
                <a:cs typeface="+mn-ea"/>
                <a:sym typeface="+mn-lt"/>
              </a:rPr>
              <a:t>沁园春</a:t>
            </a:r>
            <a:r>
              <a:rPr lang="en-US" altLang="zh-CN" sz="1200" dirty="0">
                <a:cs typeface="+mn-ea"/>
                <a:sym typeface="+mn-lt"/>
              </a:rPr>
              <a:t>·</a:t>
            </a:r>
            <a:r>
              <a:rPr lang="zh-CN" altLang="en-US" sz="1200" dirty="0">
                <a:cs typeface="+mn-ea"/>
                <a:sym typeface="+mn-lt"/>
              </a:rPr>
              <a:t>雪</a:t>
            </a:r>
            <a:r>
              <a:rPr lang="en-US" altLang="zh-CN" sz="1200" dirty="0">
                <a:cs typeface="+mn-ea"/>
                <a:sym typeface="+mn-lt"/>
              </a:rPr>
              <a:t>》</a:t>
            </a:r>
            <a:r>
              <a:rPr lang="zh-CN" altLang="en-US" sz="1200" dirty="0">
                <a:cs typeface="+mn-ea"/>
                <a:sym typeface="+mn-lt"/>
              </a:rPr>
              <a:t>是毛泽东咏雪的佳词丽句。全词上片大笔挥洒，写北方雪景；下片纵横议论，评古今人物。上下浑然一体，构成了一个博大浩瀚的时空世界，铸就了一个完美独特的艺术整体，表现出一位伟大的无产阶级革命家超凡脱俗的精神境界。</a:t>
            </a:r>
          </a:p>
        </p:txBody>
      </p:sp>
    </p:spTree>
    <p:extLst>
      <p:ext uri="{BB962C8B-B14F-4D97-AF65-F5344CB8AC3E}">
        <p14:creationId xmlns:p14="http://schemas.microsoft.com/office/powerpoint/2010/main" val="3775241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2856" y="3752898"/>
            <a:ext cx="5951962" cy="29759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著名诗词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3B6EA49-F0E9-4DB4-97C3-00545F5B2E90}"/>
              </a:ext>
            </a:extLst>
          </p:cNvPr>
          <p:cNvSpPr/>
          <p:nvPr/>
        </p:nvSpPr>
        <p:spPr>
          <a:xfrm>
            <a:off x="1325517" y="2245118"/>
            <a:ext cx="1114834" cy="2252087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B6E9918-1690-4DED-9E7B-3BC1968F3B8E}"/>
              </a:ext>
            </a:extLst>
          </p:cNvPr>
          <p:cNvSpPr txBox="1"/>
          <p:nvPr/>
        </p:nvSpPr>
        <p:spPr>
          <a:xfrm>
            <a:off x="1675429" y="2509996"/>
            <a:ext cx="738664" cy="163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大雪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8362FC-3E71-41FF-94FB-C29F6A443470}"/>
              </a:ext>
            </a:extLst>
          </p:cNvPr>
          <p:cNvSpPr txBox="1"/>
          <p:nvPr/>
        </p:nvSpPr>
        <p:spPr>
          <a:xfrm>
            <a:off x="2665743" y="2489880"/>
            <a:ext cx="3042236" cy="175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大雪江南见未曾，今年方始是严凝。</a:t>
            </a: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巧穿帘罅如相觅，重压林梢欲不胜。</a:t>
            </a: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毡幄掷卢忘夜睡，金羁立马怯晨兴。</a:t>
            </a: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此生自笑功名晚，空想黄河彻底冰。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D704321-9FBA-4031-90E1-1D317A661F23}"/>
              </a:ext>
            </a:extLst>
          </p:cNvPr>
          <p:cNvSpPr txBox="1"/>
          <p:nvPr/>
        </p:nvSpPr>
        <p:spPr>
          <a:xfrm>
            <a:off x="1325404" y="4641814"/>
            <a:ext cx="1115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【</a:t>
            </a:r>
            <a:r>
              <a:rPr lang="zh-CN" altLang="en-US" sz="1600" dirty="0">
                <a:cs typeface="+mn-ea"/>
                <a:sym typeface="+mn-lt"/>
              </a:rPr>
              <a:t>陆游</a:t>
            </a:r>
            <a:r>
              <a:rPr lang="en-US" altLang="zh-CN" sz="1600" dirty="0">
                <a:cs typeface="+mn-ea"/>
                <a:sym typeface="+mn-lt"/>
              </a:rPr>
              <a:t>】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09EECDA-7735-4577-9A46-80132C64F2A5}"/>
              </a:ext>
            </a:extLst>
          </p:cNvPr>
          <p:cNvSpPr/>
          <p:nvPr/>
        </p:nvSpPr>
        <p:spPr>
          <a:xfrm>
            <a:off x="6068332" y="2245118"/>
            <a:ext cx="1114834" cy="2252087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8C3E258-6ED1-4941-BAD2-08F398B2BC5D}"/>
              </a:ext>
            </a:extLst>
          </p:cNvPr>
          <p:cNvSpPr txBox="1"/>
          <p:nvPr/>
        </p:nvSpPr>
        <p:spPr>
          <a:xfrm>
            <a:off x="6418244" y="2509996"/>
            <a:ext cx="738664" cy="163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夜雪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41224D-BD6C-43BD-8896-FE9FBE9DF43D}"/>
              </a:ext>
            </a:extLst>
          </p:cNvPr>
          <p:cNvSpPr txBox="1"/>
          <p:nvPr/>
        </p:nvSpPr>
        <p:spPr>
          <a:xfrm>
            <a:off x="7247359" y="2603159"/>
            <a:ext cx="3901440" cy="12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已讶衾枕冷，复见窗户明。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夜深知雪重，时闻折竹声。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62DF939-9BF7-4219-9B34-A9789779E518}"/>
              </a:ext>
            </a:extLst>
          </p:cNvPr>
          <p:cNvSpPr txBox="1"/>
          <p:nvPr/>
        </p:nvSpPr>
        <p:spPr>
          <a:xfrm>
            <a:off x="6068219" y="4641814"/>
            <a:ext cx="1115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【</a:t>
            </a:r>
            <a:r>
              <a:rPr lang="zh-CN" altLang="en-US" sz="1600" dirty="0">
                <a:cs typeface="+mn-ea"/>
                <a:sym typeface="+mn-lt"/>
              </a:rPr>
              <a:t>白居易</a:t>
            </a:r>
            <a:r>
              <a:rPr lang="en-US" altLang="zh-CN" sz="1600" dirty="0">
                <a:cs typeface="+mn-ea"/>
                <a:sym typeface="+mn-lt"/>
              </a:rPr>
              <a:t>】</a:t>
            </a:r>
          </a:p>
        </p:txBody>
      </p:sp>
      <p:sp>
        <p:nvSpPr>
          <p:cNvPr id="22" name="任意多边形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841A190-9FD6-4F82-A71D-DC1E9AD4EE26}"/>
              </a:ext>
            </a:extLst>
          </p:cNvPr>
          <p:cNvSpPr/>
          <p:nvPr/>
        </p:nvSpPr>
        <p:spPr>
          <a:xfrm flipH="1">
            <a:off x="4357776" y="2092897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FD7BC15-9042-4F43-A7D5-74F186F47709}"/>
              </a:ext>
            </a:extLst>
          </p:cNvPr>
          <p:cNvSpPr/>
          <p:nvPr/>
        </p:nvSpPr>
        <p:spPr>
          <a:xfrm flipH="1">
            <a:off x="9209135" y="2093914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450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/>
      <p:bldP spid="16" grpId="0"/>
      <p:bldP spid="18" grpId="0" bldLvl="0" animBg="1"/>
      <p:bldP spid="19" grpId="0"/>
      <p:bldP spid="20" grpId="0"/>
      <p:bldP spid="22" grpId="0" bldLvl="0" animBg="1"/>
      <p:bldP spid="2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B0F0F63-C9D2-45A7-B0F8-68D06547E22B}"/>
              </a:ext>
            </a:extLst>
          </p:cNvPr>
          <p:cNvGrpSpPr/>
          <p:nvPr/>
        </p:nvGrpSpPr>
        <p:grpSpPr>
          <a:xfrm>
            <a:off x="-73747" y="-194370"/>
            <a:ext cx="12398482" cy="6986849"/>
            <a:chOff x="-147485" y="-119590"/>
            <a:chExt cx="12398482" cy="698684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708F4DA-02A7-4FD7-A903-8E9D98C98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CC0159D-3176-4A41-B1AC-B7F971826032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1E2BE01-EEBA-498D-B692-912B2943A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7BBA89C-C615-4B12-98CD-3A12DEC67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193EE96-3890-447E-9E81-C197D2015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390" y="424427"/>
            <a:ext cx="4471219" cy="58637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6758853-4C49-4DF0-8B01-BD09611DD3BC}"/>
              </a:ext>
            </a:extLst>
          </p:cNvPr>
          <p:cNvSpPr txBox="1"/>
          <p:nvPr/>
        </p:nvSpPr>
        <p:spPr>
          <a:xfrm>
            <a:off x="5523407" y="1235586"/>
            <a:ext cx="1292662" cy="4557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rgbClr val="C00000"/>
                </a:solidFill>
                <a:cs typeface="+mn-ea"/>
                <a:sym typeface="+mn-lt"/>
              </a:rPr>
              <a:t>感谢聆听</a:t>
            </a:r>
          </a:p>
        </p:txBody>
      </p:sp>
    </p:spTree>
    <p:extLst>
      <p:ext uri="{BB962C8B-B14F-4D97-AF65-F5344CB8AC3E}">
        <p14:creationId xmlns:p14="http://schemas.microsoft.com/office/powerpoint/2010/main" val="279624393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50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DAE7DA3-9984-44DB-AEB4-238CE3BE170D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ACB1BF6-D873-40F2-9F0B-977BB51F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890BE59-6059-4D0C-8E62-BDFFABD6C27F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9F9811E-B7DD-40AC-8749-223A69BC5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938DB00-BC66-4E49-AD73-D64536587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6A75F7B-62D8-4DB3-83B8-E585716DED47}"/>
              </a:ext>
            </a:extLst>
          </p:cNvPr>
          <p:cNvSpPr/>
          <p:nvPr/>
        </p:nvSpPr>
        <p:spPr>
          <a:xfrm>
            <a:off x="1949979" y="1590808"/>
            <a:ext cx="8282205" cy="364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D9AB19F-AB07-492D-BF97-33BDD73E8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140" y="3049227"/>
            <a:ext cx="3051714" cy="23983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842A673-46DB-4D14-9493-19B3314E25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719" y="1393366"/>
            <a:ext cx="2569499" cy="16054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5E977D8-3715-4083-839F-577D0C0F035F}"/>
              </a:ext>
            </a:extLst>
          </p:cNvPr>
          <p:cNvGrpSpPr/>
          <p:nvPr/>
        </p:nvGrpSpPr>
        <p:grpSpPr>
          <a:xfrm>
            <a:off x="3715775" y="2588465"/>
            <a:ext cx="1447090" cy="1490882"/>
            <a:chOff x="11175884" y="552138"/>
            <a:chExt cx="573204" cy="5905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73820EE-AA76-41DF-BFFD-5AFD6F6B6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2D87574-AC63-43AB-95C9-9650F78645A7}"/>
                </a:ext>
              </a:extLst>
            </p:cNvPr>
            <p:cNvSpPr txBox="1"/>
            <p:nvPr/>
          </p:nvSpPr>
          <p:spPr>
            <a:xfrm>
              <a:off x="11265816" y="602467"/>
              <a:ext cx="438886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DD9393A-EA50-49B8-A283-E789093E233A}"/>
              </a:ext>
            </a:extLst>
          </p:cNvPr>
          <p:cNvGrpSpPr/>
          <p:nvPr/>
        </p:nvGrpSpPr>
        <p:grpSpPr>
          <a:xfrm rot="5400000">
            <a:off x="6891629" y="1771941"/>
            <a:ext cx="778720" cy="3356133"/>
            <a:chOff x="1564887" y="-173680"/>
            <a:chExt cx="778720" cy="293415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E612E8D-6E8C-4B66-87EE-ABBD54629DB8}"/>
                </a:ext>
              </a:extLst>
            </p:cNvPr>
            <p:cNvSpPr txBox="1"/>
            <p:nvPr/>
          </p:nvSpPr>
          <p:spPr>
            <a:xfrm rot="16200000">
              <a:off x="482530" y="908677"/>
              <a:ext cx="2934155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spc="300" dirty="0">
                  <a:cs typeface="+mn-ea"/>
                  <a:sym typeface="+mn-lt"/>
                </a:rPr>
                <a:t>节气简介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6641D22-02C6-40C2-AC2E-924202A61885}"/>
                </a:ext>
              </a:extLst>
            </p:cNvPr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273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节气简介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11FD5EC-D412-4324-AC5E-03F4D319E9C5}"/>
              </a:ext>
            </a:extLst>
          </p:cNvPr>
          <p:cNvSpPr/>
          <p:nvPr/>
        </p:nvSpPr>
        <p:spPr>
          <a:xfrm>
            <a:off x="9403097" y="2429192"/>
            <a:ext cx="646331" cy="198387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000" b="1" dirty="0">
                <a:cs typeface="+mn-ea"/>
                <a:sym typeface="+mn-lt"/>
              </a:rPr>
              <a:t>大雪的由来</a:t>
            </a:r>
            <a:endParaRPr lang="zh-CN" altLang="en-US" sz="3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E1E51BF-A752-4F64-83C9-11E9B6BE8B3D}"/>
              </a:ext>
            </a:extLst>
          </p:cNvPr>
          <p:cNvSpPr txBox="1"/>
          <p:nvPr/>
        </p:nvSpPr>
        <p:spPr>
          <a:xfrm>
            <a:off x="5013594" y="2585097"/>
            <a:ext cx="3756025" cy="178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1500" dirty="0">
                <a:cs typeface="+mn-ea"/>
                <a:sym typeface="+mn-lt"/>
              </a:rPr>
              <a:t>大雪，是二十四节气中的第</a:t>
            </a:r>
            <a:r>
              <a:rPr lang="en-US" altLang="zh-CN" sz="1500" dirty="0">
                <a:cs typeface="+mn-ea"/>
                <a:sym typeface="+mn-lt"/>
              </a:rPr>
              <a:t>21</a:t>
            </a:r>
            <a:r>
              <a:rPr lang="zh-CN" altLang="en-US" sz="1500" dirty="0">
                <a:cs typeface="+mn-ea"/>
                <a:sym typeface="+mn-lt"/>
              </a:rPr>
              <a:t>个节气，更是冬季的第三个节气。节气大雪的到来，也就意味着天气会越来越冷，下雪的可能性大增。大雪，斗指癸，太阳到达黄经</a:t>
            </a:r>
            <a:r>
              <a:rPr lang="en-US" altLang="zh-CN" sz="1500" dirty="0">
                <a:cs typeface="+mn-ea"/>
                <a:sym typeface="+mn-lt"/>
              </a:rPr>
              <a:t>255</a:t>
            </a:r>
            <a:r>
              <a:rPr lang="zh-CN" altLang="en-US" sz="1500" dirty="0">
                <a:cs typeface="+mn-ea"/>
                <a:sym typeface="+mn-lt"/>
              </a:rPr>
              <a:t>度，交节时间为每年公历</a:t>
            </a:r>
            <a:r>
              <a:rPr lang="en-US" altLang="zh-CN" sz="1500" dirty="0">
                <a:cs typeface="+mn-ea"/>
                <a:sym typeface="+mn-lt"/>
              </a:rPr>
              <a:t>12</a:t>
            </a:r>
            <a:r>
              <a:rPr lang="zh-CN" altLang="en-US" sz="1500" dirty="0">
                <a:cs typeface="+mn-ea"/>
                <a:sym typeface="+mn-lt"/>
              </a:rPr>
              <a:t>月</a:t>
            </a:r>
            <a:r>
              <a:rPr lang="en-US" altLang="zh-CN" sz="1500" dirty="0">
                <a:cs typeface="+mn-ea"/>
                <a:sym typeface="+mn-lt"/>
              </a:rPr>
              <a:t>6</a:t>
            </a:r>
            <a:r>
              <a:rPr lang="zh-CN" altLang="en-US" sz="1500" dirty="0">
                <a:cs typeface="+mn-ea"/>
                <a:sym typeface="+mn-lt"/>
              </a:rPr>
              <a:t>－</a:t>
            </a:r>
            <a:r>
              <a:rPr lang="en-US" altLang="zh-CN" sz="1500" dirty="0">
                <a:cs typeface="+mn-ea"/>
                <a:sym typeface="+mn-lt"/>
              </a:rPr>
              <a:t>8</a:t>
            </a:r>
            <a:r>
              <a:rPr lang="zh-CN" altLang="en-US" sz="1500" dirty="0">
                <a:cs typeface="+mn-ea"/>
                <a:sym typeface="+mn-lt"/>
              </a:rPr>
              <a:t>日。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9CEA40A-6806-46A8-9CDF-FB0655DC7E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71" y="1753805"/>
            <a:ext cx="4654011" cy="4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5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8159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8214" y="5147049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节气简介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DF32287-A599-456B-9D7B-6AD3F28F375C}"/>
              </a:ext>
            </a:extLst>
          </p:cNvPr>
          <p:cNvGrpSpPr/>
          <p:nvPr/>
        </p:nvGrpSpPr>
        <p:grpSpPr>
          <a:xfrm>
            <a:off x="1910127" y="1674375"/>
            <a:ext cx="2769270" cy="4332567"/>
            <a:chOff x="1910127" y="1674375"/>
            <a:chExt cx="2769270" cy="4332567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6AE7A76-D988-445B-80B7-85C3F266F017}"/>
                </a:ext>
              </a:extLst>
            </p:cNvPr>
            <p:cNvGrpSpPr/>
            <p:nvPr/>
          </p:nvGrpSpPr>
          <p:grpSpPr>
            <a:xfrm>
              <a:off x="1910127" y="1674375"/>
              <a:ext cx="2769270" cy="4332567"/>
              <a:chOff x="6881067" y="1606756"/>
              <a:chExt cx="3514688" cy="4332567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150DA34-B2F4-4326-A806-7DDC70828BB4}"/>
                  </a:ext>
                </a:extLst>
              </p:cNvPr>
              <p:cNvSpPr/>
              <p:nvPr/>
            </p:nvSpPr>
            <p:spPr>
              <a:xfrm>
                <a:off x="6881067" y="1606756"/>
                <a:ext cx="3514688" cy="4332567"/>
              </a:xfrm>
              <a:prstGeom prst="rect">
                <a:avLst/>
              </a:prstGeom>
              <a:solidFill>
                <a:srgbClr val="B30A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C4BA99E-A029-4F4D-ABE0-89B0CE567FD4}"/>
                  </a:ext>
                </a:extLst>
              </p:cNvPr>
              <p:cNvSpPr/>
              <p:nvPr/>
            </p:nvSpPr>
            <p:spPr>
              <a:xfrm>
                <a:off x="7110549" y="1753252"/>
                <a:ext cx="3052689" cy="403957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C19B94F-DEB2-4802-B492-65E3F42DBB42}"/>
                </a:ext>
              </a:extLst>
            </p:cNvPr>
            <p:cNvSpPr txBox="1"/>
            <p:nvPr/>
          </p:nvSpPr>
          <p:spPr>
            <a:xfrm>
              <a:off x="2309271" y="1985058"/>
              <a:ext cx="2108269" cy="37395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indent="360045" algn="just">
                <a:lnSpc>
                  <a:spcPts val="2500"/>
                </a:lnSpc>
              </a:pPr>
              <a:r>
                <a:rPr lang="en-US" altLang="zh-CN" sz="1500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500" dirty="0">
                  <a:solidFill>
                    <a:schemeClr val="bg1"/>
                  </a:solidFill>
                  <a:cs typeface="+mn-ea"/>
                  <a:sym typeface="+mn-lt"/>
                </a:rPr>
                <a:t>月令七十二候集解</a:t>
              </a:r>
              <a:r>
                <a:rPr lang="en-US" altLang="zh-CN" sz="1500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500" dirty="0">
                  <a:solidFill>
                    <a:schemeClr val="bg1"/>
                  </a:solidFill>
                  <a:cs typeface="+mn-ea"/>
                  <a:sym typeface="+mn-lt"/>
                </a:rPr>
                <a:t>说：“大雪，十一月节。大者，盛也。至此而雪盛矣。”大雪的意思是天气更冷，降雪的可能性比小雪时更大了，并不指降雪量一定很大。大雪和小雪、雨水、谷雨等节气一样，都是直接反映降水的节气。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82E2D05-3B50-4E17-A4A8-00D27D278B79}"/>
              </a:ext>
            </a:extLst>
          </p:cNvPr>
          <p:cNvGrpSpPr/>
          <p:nvPr/>
        </p:nvGrpSpPr>
        <p:grpSpPr>
          <a:xfrm>
            <a:off x="5266529" y="1820870"/>
            <a:ext cx="2460133" cy="4039576"/>
            <a:chOff x="5266529" y="1820870"/>
            <a:chExt cx="2460133" cy="403957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FFF6B67-4A4B-4C3E-84B2-F253A715F598}"/>
                </a:ext>
              </a:extLst>
            </p:cNvPr>
            <p:cNvSpPr/>
            <p:nvPr/>
          </p:nvSpPr>
          <p:spPr>
            <a:xfrm>
              <a:off x="5266529" y="1820870"/>
              <a:ext cx="2405255" cy="4039576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8EF16C9-5B92-4005-9FA2-4659492C8EF0}"/>
                </a:ext>
              </a:extLst>
            </p:cNvPr>
            <p:cNvSpPr txBox="1"/>
            <p:nvPr/>
          </p:nvSpPr>
          <p:spPr>
            <a:xfrm>
              <a:off x="5387560" y="1965736"/>
              <a:ext cx="2339102" cy="37395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indent="360045" algn="just">
                <a:lnSpc>
                  <a:spcPts val="28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cs typeface="+mn-ea"/>
                  <a:sym typeface="+mn-lt"/>
                </a:rPr>
                <a:t>三礼义宗</a:t>
              </a:r>
              <a:r>
                <a:rPr lang="en-US" altLang="zh-CN" sz="1600" dirty="0">
                  <a:cs typeface="+mn-ea"/>
                  <a:sym typeface="+mn-lt"/>
                </a:rPr>
                <a:t>》</a:t>
              </a:r>
              <a:r>
                <a:rPr lang="zh-CN" altLang="en-US" sz="1600" dirty="0">
                  <a:cs typeface="+mn-ea"/>
                  <a:sym typeface="+mn-lt"/>
                </a:rPr>
                <a:t>记载：“大雪为节者，行于小雪为大雪。时雪转甚，故以大雪名节。”大雪，是相对于小雪节气而言的，意味着降雪的可能性比小雪更大，气温比小雪更低，地面上可能会有积雪出现，但并非指降雪量一定很大。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6AE66CF-2F7C-4F23-A721-234734080499}"/>
              </a:ext>
            </a:extLst>
          </p:cNvPr>
          <p:cNvGrpSpPr/>
          <p:nvPr/>
        </p:nvGrpSpPr>
        <p:grpSpPr>
          <a:xfrm>
            <a:off x="7114952" y="910769"/>
            <a:ext cx="2476500" cy="521970"/>
            <a:chOff x="7114952" y="910769"/>
            <a:chExt cx="2476500" cy="52197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60608D9-3271-482C-BD1B-C18BCE19980D}"/>
                </a:ext>
              </a:extLst>
            </p:cNvPr>
            <p:cNvSpPr/>
            <p:nvPr/>
          </p:nvSpPr>
          <p:spPr>
            <a:xfrm>
              <a:off x="7273067" y="910769"/>
              <a:ext cx="217805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cs typeface="+mn-ea"/>
                  <a:sym typeface="+mn-lt"/>
                </a:rPr>
                <a:t>古籍记载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46DCBF5-7191-477E-B20E-BD0FF51A890A}"/>
                </a:ext>
              </a:extLst>
            </p:cNvPr>
            <p:cNvGrpSpPr/>
            <p:nvPr/>
          </p:nvGrpSpPr>
          <p:grpSpPr>
            <a:xfrm>
              <a:off x="7114952" y="959664"/>
              <a:ext cx="2476500" cy="424180"/>
              <a:chOff x="10995" y="1954"/>
              <a:chExt cx="3900" cy="668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B6213F5-ADA1-4152-A6BA-488D07AB73D7}"/>
                  </a:ext>
                </a:extLst>
              </p:cNvPr>
              <p:cNvGrpSpPr/>
              <p:nvPr/>
            </p:nvGrpSpPr>
            <p:grpSpPr>
              <a:xfrm>
                <a:off x="10995" y="1954"/>
                <a:ext cx="497" cy="535"/>
                <a:chOff x="5168047" y="511619"/>
                <a:chExt cx="234950" cy="253267"/>
              </a:xfrm>
            </p:grpSpPr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DC47D37F-18BE-4AB7-AC08-F086107E47B4}"/>
                    </a:ext>
                  </a:extLst>
                </p:cNvPr>
                <p:cNvCxnSpPr/>
                <p:nvPr/>
              </p:nvCxnSpPr>
              <p:spPr>
                <a:xfrm flipV="1">
                  <a:off x="5180170" y="511619"/>
                  <a:ext cx="0" cy="253267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2FB0E7C0-BCCD-4649-B2E5-89283F831FA3}"/>
                    </a:ext>
                  </a:extLst>
                </p:cNvPr>
                <p:cNvCxnSpPr/>
                <p:nvPr/>
              </p:nvCxnSpPr>
              <p:spPr>
                <a:xfrm>
                  <a:off x="5168047" y="511619"/>
                  <a:ext cx="234950" cy="0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292A28C-76C9-41C9-9B19-D9FE572F1138}"/>
                  </a:ext>
                </a:extLst>
              </p:cNvPr>
              <p:cNvGrpSpPr/>
              <p:nvPr/>
            </p:nvGrpSpPr>
            <p:grpSpPr>
              <a:xfrm flipH="1" flipV="1">
                <a:off x="14399" y="2088"/>
                <a:ext cx="497" cy="535"/>
                <a:chOff x="5168047" y="511619"/>
                <a:chExt cx="234950" cy="253267"/>
              </a:xfrm>
            </p:grpSpPr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5A685609-1EC7-48ED-8150-B5B803A9E48A}"/>
                    </a:ext>
                  </a:extLst>
                </p:cNvPr>
                <p:cNvCxnSpPr/>
                <p:nvPr/>
              </p:nvCxnSpPr>
              <p:spPr>
                <a:xfrm flipV="1">
                  <a:off x="5180170" y="511619"/>
                  <a:ext cx="0" cy="253267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B0E5373A-3B7A-4C68-A00C-A17DC6C65510}"/>
                    </a:ext>
                  </a:extLst>
                </p:cNvPr>
                <p:cNvCxnSpPr/>
                <p:nvPr/>
              </p:nvCxnSpPr>
              <p:spPr>
                <a:xfrm>
                  <a:off x="5168047" y="511619"/>
                  <a:ext cx="234950" cy="0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98A93BF-AFD7-44C1-BD53-5C58709711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498" y="1733742"/>
            <a:ext cx="4455502" cy="44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5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节气简介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56056A4-3E98-41C8-A9B3-D9C284CC2EFA}"/>
              </a:ext>
            </a:extLst>
          </p:cNvPr>
          <p:cNvSpPr txBox="1"/>
          <p:nvPr/>
        </p:nvSpPr>
        <p:spPr>
          <a:xfrm>
            <a:off x="8249365" y="1585492"/>
            <a:ext cx="1154162" cy="39087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一候：鹖鴠（</a:t>
            </a:r>
            <a:r>
              <a:rPr lang="en-US" altLang="zh-CN" sz="1400" dirty="0" err="1">
                <a:cs typeface="+mn-ea"/>
                <a:sym typeface="+mn-lt"/>
              </a:rPr>
              <a:t>hé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dàn</a:t>
            </a:r>
            <a:r>
              <a:rPr lang="zh-CN" altLang="en-US" sz="1400" dirty="0">
                <a:cs typeface="+mn-ea"/>
                <a:sym typeface="+mn-lt"/>
              </a:rPr>
              <a:t>）不鸣。此时因天气寒冷，寒号鸟也不再鸣叫了。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C48D0B3-5307-4162-B3E4-1C7DF752AF1E}"/>
              </a:ext>
            </a:extLst>
          </p:cNvPr>
          <p:cNvSpPr/>
          <p:nvPr/>
        </p:nvSpPr>
        <p:spPr>
          <a:xfrm>
            <a:off x="9444003" y="1619021"/>
            <a:ext cx="503098" cy="178048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大雪三候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AEC384A-A5C8-4544-AB3E-55B002FBD22C}"/>
              </a:ext>
            </a:extLst>
          </p:cNvPr>
          <p:cNvSpPr txBox="1"/>
          <p:nvPr/>
        </p:nvSpPr>
        <p:spPr>
          <a:xfrm>
            <a:off x="6834318" y="1585492"/>
            <a:ext cx="830997" cy="39087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二候：虎始交。此时是阴气最盛时期，所谓盛极而衰，阳气已有所萌动，老虎开始有求偶行为。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F156DE2-D96B-459B-A17B-C66B99154B8E}"/>
              </a:ext>
            </a:extLst>
          </p:cNvPr>
          <p:cNvSpPr txBox="1"/>
          <p:nvPr/>
        </p:nvSpPr>
        <p:spPr>
          <a:xfrm>
            <a:off x="5351896" y="1622404"/>
            <a:ext cx="830997" cy="39087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三候：荔挺出。荔挺”为兰草的一种，感到阳气的萌动而抽出新芽。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271C751-52E9-4E83-98FE-3102098A51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08" y="689333"/>
            <a:ext cx="3604102" cy="45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4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F68D3A8-D1A5-10F0-23F2-0E655665DAC3}"/>
              </a:ext>
            </a:extLst>
          </p:cNvPr>
          <p:cNvSpPr txBox="1"/>
          <p:nvPr/>
        </p:nvSpPr>
        <p:spPr>
          <a:xfrm>
            <a:off x="4742825" y="63568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节气简介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C1B2F86-13BB-4B1F-A36D-7D0A61D3CC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82" y="1874260"/>
            <a:ext cx="3974331" cy="397433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A80413C-D3A5-48A8-B339-B1C1B486F3D6}"/>
              </a:ext>
            </a:extLst>
          </p:cNvPr>
          <p:cNvGrpSpPr/>
          <p:nvPr/>
        </p:nvGrpSpPr>
        <p:grpSpPr>
          <a:xfrm>
            <a:off x="4094876" y="2389815"/>
            <a:ext cx="6334125" cy="2353716"/>
            <a:chOff x="4094876" y="2389815"/>
            <a:chExt cx="6334125" cy="235371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CF5CA93-7262-4092-92A7-E203069BD5C4}"/>
                </a:ext>
              </a:extLst>
            </p:cNvPr>
            <p:cNvSpPr/>
            <p:nvPr/>
          </p:nvSpPr>
          <p:spPr>
            <a:xfrm>
              <a:off x="4094876" y="2389815"/>
              <a:ext cx="6334125" cy="2353716"/>
            </a:xfrm>
            <a:prstGeom prst="rect">
              <a:avLst/>
            </a:prstGeom>
            <a:solidFill>
              <a:srgbClr val="21566A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C748F55-48F0-4BC6-94AD-051C94FC62E3}"/>
                </a:ext>
              </a:extLst>
            </p:cNvPr>
            <p:cNvSpPr/>
            <p:nvPr/>
          </p:nvSpPr>
          <p:spPr>
            <a:xfrm>
              <a:off x="4648874" y="2565062"/>
              <a:ext cx="11079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天气特点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B8C9FDF-9ADA-49FA-B5F2-486A811847E3}"/>
                </a:ext>
              </a:extLst>
            </p:cNvPr>
            <p:cNvSpPr/>
            <p:nvPr/>
          </p:nvSpPr>
          <p:spPr>
            <a:xfrm>
              <a:off x="4648874" y="2929565"/>
              <a:ext cx="5249397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大雪节气最常见的就是降温。据统计，我国强冷空气最多的月份是在</a:t>
              </a:r>
              <a:r>
                <a:rPr lang="en-US" altLang="zh-CN" sz="1600" dirty="0">
                  <a:cs typeface="+mn-ea"/>
                  <a:sym typeface="+mn-lt"/>
                </a:rPr>
                <a:t>11</a:t>
              </a:r>
              <a:r>
                <a:rPr lang="zh-CN" altLang="en-US" sz="1600" dirty="0">
                  <a:cs typeface="+mn-ea"/>
                  <a:sym typeface="+mn-lt"/>
                </a:rPr>
                <a:t>月，强冷空气过后，北方大部分地区</a:t>
              </a:r>
              <a:r>
                <a:rPr lang="en-US" altLang="zh-CN" sz="1600" dirty="0">
                  <a:cs typeface="+mn-ea"/>
                  <a:sym typeface="+mn-lt"/>
                </a:rPr>
                <a:t>12</a:t>
              </a:r>
              <a:r>
                <a:rPr lang="zh-CN" altLang="en-US" sz="1600" dirty="0">
                  <a:cs typeface="+mn-ea"/>
                  <a:sym typeface="+mn-lt"/>
                </a:rPr>
                <a:t>月的平均温度约在</a:t>
              </a:r>
              <a:r>
                <a:rPr lang="en-US" altLang="zh-CN" sz="1600" dirty="0">
                  <a:cs typeface="+mn-ea"/>
                  <a:sym typeface="+mn-lt"/>
                </a:rPr>
                <a:t>-20℃</a:t>
              </a:r>
              <a:r>
                <a:rPr lang="zh-CN" altLang="en-US" sz="1600" dirty="0">
                  <a:cs typeface="+mn-ea"/>
                  <a:sym typeface="+mn-lt"/>
                </a:rPr>
                <a:t>至</a:t>
              </a:r>
              <a:r>
                <a:rPr lang="en-US" altLang="zh-CN" sz="1600" dirty="0">
                  <a:cs typeface="+mn-ea"/>
                  <a:sym typeface="+mn-lt"/>
                </a:rPr>
                <a:t>-5℃</a:t>
              </a:r>
              <a:r>
                <a:rPr lang="zh-CN" altLang="en-US" sz="1600" dirty="0">
                  <a:cs typeface="+mn-ea"/>
                  <a:sym typeface="+mn-lt"/>
                </a:rPr>
                <a:t>之间，南方也会出现霜冻，强冷空气往往能够带来降雪或暴雪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B2FA90C-6A36-47EF-AFD6-251BDEF53B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2502">
            <a:off x="9297489" y="1466274"/>
            <a:ext cx="2054948" cy="20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3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DAE7DA3-9984-44DB-AEB4-238CE3BE170D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ACB1BF6-D873-40F2-9F0B-977BB51F6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890BE59-6059-4D0C-8E62-BDFFABD6C27F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9F9811E-B7DD-40AC-8749-223A69BC5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938DB00-BC66-4E49-AD73-D64536587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6A75F7B-62D8-4DB3-83B8-E585716DED47}"/>
              </a:ext>
            </a:extLst>
          </p:cNvPr>
          <p:cNvSpPr/>
          <p:nvPr/>
        </p:nvSpPr>
        <p:spPr>
          <a:xfrm>
            <a:off x="1949979" y="1590808"/>
            <a:ext cx="8282205" cy="364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D9AB19F-AB07-492D-BF97-33BDD73E8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140" y="3049227"/>
            <a:ext cx="3051714" cy="23983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842A673-46DB-4D14-9493-19B3314E25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719" y="1393366"/>
            <a:ext cx="2569499" cy="16054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5E977D8-3715-4083-839F-577D0C0F035F}"/>
              </a:ext>
            </a:extLst>
          </p:cNvPr>
          <p:cNvGrpSpPr/>
          <p:nvPr/>
        </p:nvGrpSpPr>
        <p:grpSpPr>
          <a:xfrm>
            <a:off x="3715775" y="2588465"/>
            <a:ext cx="1447090" cy="1490882"/>
            <a:chOff x="11175884" y="552138"/>
            <a:chExt cx="573204" cy="5905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73820EE-AA76-41DF-BFFD-5AFD6F6B6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2D87574-AC63-43AB-95C9-9650F78645A7}"/>
                </a:ext>
              </a:extLst>
            </p:cNvPr>
            <p:cNvSpPr txBox="1"/>
            <p:nvPr/>
          </p:nvSpPr>
          <p:spPr>
            <a:xfrm>
              <a:off x="11265811" y="602467"/>
              <a:ext cx="438886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DD9393A-EA50-49B8-A283-E789093E233A}"/>
              </a:ext>
            </a:extLst>
          </p:cNvPr>
          <p:cNvGrpSpPr/>
          <p:nvPr/>
        </p:nvGrpSpPr>
        <p:grpSpPr>
          <a:xfrm rot="5400000">
            <a:off x="6891629" y="1771941"/>
            <a:ext cx="778720" cy="3356133"/>
            <a:chOff x="1564887" y="-173680"/>
            <a:chExt cx="778720" cy="293415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E612E8D-6E8C-4B66-87EE-ABBD54629DB8}"/>
                </a:ext>
              </a:extLst>
            </p:cNvPr>
            <p:cNvSpPr txBox="1"/>
            <p:nvPr/>
          </p:nvSpPr>
          <p:spPr>
            <a:xfrm rot="16200000">
              <a:off x="482530" y="908677"/>
              <a:ext cx="2934155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spc="300" dirty="0">
                  <a:cs typeface="+mn-ea"/>
                  <a:sym typeface="+mn-lt"/>
                </a:rPr>
                <a:t>气候特点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6641D22-02C6-40C2-AC2E-924202A61885}"/>
                </a:ext>
              </a:extLst>
            </p:cNvPr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034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F7BAD7-631B-475D-9CE2-B27175EC9B7F}"/>
              </a:ext>
            </a:extLst>
          </p:cNvPr>
          <p:cNvGrpSpPr/>
          <p:nvPr/>
        </p:nvGrpSpPr>
        <p:grpSpPr>
          <a:xfrm>
            <a:off x="-103241" y="-143597"/>
            <a:ext cx="12398482" cy="7001597"/>
            <a:chOff x="-147485" y="-119590"/>
            <a:chExt cx="12398482" cy="69868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54E08E-2144-4E75-9572-9465EE57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8323" y="0"/>
              <a:ext cx="12290323" cy="6867259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3AE421B-623B-4DB3-A09D-B2E90D868204}"/>
                </a:ext>
              </a:extLst>
            </p:cNvPr>
            <p:cNvGrpSpPr/>
            <p:nvPr/>
          </p:nvGrpSpPr>
          <p:grpSpPr>
            <a:xfrm>
              <a:off x="-147485" y="-119590"/>
              <a:ext cx="12398482" cy="6977590"/>
              <a:chOff x="-1165123" y="-737419"/>
              <a:chExt cx="12398482" cy="697759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B0E0F92-F48C-4C33-AE5E-E70E324F4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65123" y="-737419"/>
                <a:ext cx="6194323" cy="685800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8281BC-BBB4-48D9-84F4-9736C227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9036" y="-617829"/>
                <a:ext cx="6194323" cy="6858000"/>
              </a:xfrm>
              <a:prstGeom prst="rect">
                <a:avLst/>
              </a:prstGeom>
            </p:spPr>
          </p:pic>
        </p:grp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74A5DFA-E5DC-42F6-9592-824F260CD6E4}"/>
              </a:ext>
            </a:extLst>
          </p:cNvPr>
          <p:cNvSpPr/>
          <p:nvPr/>
        </p:nvSpPr>
        <p:spPr>
          <a:xfrm>
            <a:off x="259691" y="181538"/>
            <a:ext cx="11662782" cy="64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2195AE6-8ABD-4172-88B1-AD6544BCE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079" y="5073802"/>
            <a:ext cx="3205318" cy="16026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C87169C-6008-4873-849B-DBF1CB8658C5}"/>
              </a:ext>
            </a:extLst>
          </p:cNvPr>
          <p:cNvSpPr txBox="1"/>
          <p:nvPr/>
        </p:nvSpPr>
        <p:spPr>
          <a:xfrm>
            <a:off x="1411362" y="450184"/>
            <a:ext cx="16120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气候特点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78764D4-BD47-4BBA-8587-411CA3CE55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27" y="181538"/>
            <a:ext cx="1261537" cy="17841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365693F-7ABC-46E6-B7AC-477DC269EB0E}"/>
              </a:ext>
            </a:extLst>
          </p:cNvPr>
          <p:cNvGrpSpPr/>
          <p:nvPr/>
        </p:nvGrpSpPr>
        <p:grpSpPr>
          <a:xfrm>
            <a:off x="1350527" y="1496632"/>
            <a:ext cx="4573624" cy="1403850"/>
            <a:chOff x="2663676" y="1547639"/>
            <a:chExt cx="3226594" cy="140385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F288768-FA13-4D0B-9CAE-8DC82D8ACB5C}"/>
                </a:ext>
              </a:extLst>
            </p:cNvPr>
            <p:cNvSpPr/>
            <p:nvPr/>
          </p:nvSpPr>
          <p:spPr>
            <a:xfrm flipH="1">
              <a:off x="2663676" y="1896998"/>
              <a:ext cx="3226594" cy="1054491"/>
            </a:xfrm>
            <a:prstGeom prst="rect">
              <a:avLst/>
            </a:prstGeom>
            <a:effectLst/>
          </p:spPr>
          <p:txBody>
            <a:bodyPr wrap="square" lIns="121893" tIns="60946" rIns="121893" bIns="6094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有人做过统计，我国强冷空气最多的月份是在</a:t>
              </a:r>
              <a:r>
                <a:rPr lang="en-US" altLang="zh-CN" sz="1400" dirty="0"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cs typeface="+mn-ea"/>
                  <a:sym typeface="+mn-lt"/>
                </a:rPr>
                <a:t>月。北方大部分地区</a:t>
              </a:r>
              <a:r>
                <a:rPr lang="en-US" altLang="zh-CN" sz="1400" dirty="0">
                  <a:cs typeface="+mn-ea"/>
                  <a:sym typeface="+mn-lt"/>
                </a:rPr>
                <a:t>12</a:t>
              </a:r>
              <a:r>
                <a:rPr lang="zh-CN" altLang="en-US" sz="1400" dirty="0">
                  <a:cs typeface="+mn-ea"/>
                  <a:sym typeface="+mn-lt"/>
                </a:rPr>
                <a:t>月份的平均温度约在</a:t>
              </a:r>
              <a:r>
                <a:rPr lang="en-US" altLang="zh-CN" sz="1400" dirty="0">
                  <a:cs typeface="+mn-ea"/>
                  <a:sym typeface="+mn-lt"/>
                </a:rPr>
                <a:t>–5℃</a:t>
              </a:r>
              <a:r>
                <a:rPr lang="zh-CN" altLang="en-US" sz="1400" dirty="0">
                  <a:cs typeface="+mn-ea"/>
                  <a:sym typeface="+mn-lt"/>
                </a:rPr>
                <a:t>～</a:t>
              </a:r>
              <a:r>
                <a:rPr lang="en-US" altLang="zh-CN" sz="1400" dirty="0">
                  <a:cs typeface="+mn-ea"/>
                  <a:sym typeface="+mn-lt"/>
                </a:rPr>
                <a:t>–20℃</a:t>
              </a:r>
              <a:r>
                <a:rPr lang="zh-CN" altLang="en-US" sz="1400" dirty="0">
                  <a:cs typeface="+mn-ea"/>
                  <a:sym typeface="+mn-lt"/>
                </a:rPr>
                <a:t>之间，南方的强冷空气过后，有时也会出现霜冻。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692F654-FE8B-4DFE-B16F-82646FCB1810}"/>
                </a:ext>
              </a:extLst>
            </p:cNvPr>
            <p:cNvSpPr/>
            <p:nvPr/>
          </p:nvSpPr>
          <p:spPr>
            <a:xfrm>
              <a:off x="2674042" y="1547639"/>
              <a:ext cx="2338167" cy="400081"/>
            </a:xfrm>
            <a:prstGeom prst="rect">
              <a:avLst/>
            </a:prstGeom>
          </p:spPr>
          <p:txBody>
            <a:bodyPr wrap="square" lIns="121893" tIns="60946" rIns="121893" bIns="60946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b="1" dirty="0">
                  <a:cs typeface="+mn-ea"/>
                  <a:sym typeface="+mn-lt"/>
                </a:rPr>
                <a:t>降温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F5E4D50-F281-4E87-A698-3B7FDF262E3C}"/>
              </a:ext>
            </a:extLst>
          </p:cNvPr>
          <p:cNvGrpSpPr/>
          <p:nvPr/>
        </p:nvGrpSpPr>
        <p:grpSpPr>
          <a:xfrm>
            <a:off x="6793497" y="2356881"/>
            <a:ext cx="4573624" cy="2373346"/>
            <a:chOff x="2649911" y="3211117"/>
            <a:chExt cx="3226594" cy="237334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6849563-2109-4ADE-B3F0-8DDD274A6597}"/>
                </a:ext>
              </a:extLst>
            </p:cNvPr>
            <p:cNvSpPr/>
            <p:nvPr/>
          </p:nvSpPr>
          <p:spPr>
            <a:xfrm flipH="1">
              <a:off x="2649911" y="3560476"/>
              <a:ext cx="3226594" cy="2023987"/>
            </a:xfrm>
            <a:prstGeom prst="rect">
              <a:avLst/>
            </a:prstGeom>
            <a:effectLst/>
          </p:spPr>
          <p:txBody>
            <a:bodyPr wrap="square" lIns="121893" tIns="60946" rIns="121893" bIns="6094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我们知道，强冷空气往往能够形成较大范围降雪或局地暴雪。降雪的益处很多，特别是有利于缓解冬旱，冻死农田病虫，有利于冬季旅游的开展。但降雪路滑，化雪成冰，容易导致民航航班延误、公路交通事故和车道拥堵；个别地区的暴雪封山、封路还会对牧区草原（称为白灾）人畜安全造成威胁。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4124A94-55B3-4E7E-A25E-C4AB825F9036}"/>
                </a:ext>
              </a:extLst>
            </p:cNvPr>
            <p:cNvSpPr/>
            <p:nvPr/>
          </p:nvSpPr>
          <p:spPr>
            <a:xfrm>
              <a:off x="2660276" y="3211117"/>
              <a:ext cx="2338167" cy="400081"/>
            </a:xfrm>
            <a:prstGeom prst="rect">
              <a:avLst/>
            </a:prstGeom>
          </p:spPr>
          <p:txBody>
            <a:bodyPr wrap="square" lIns="121893" tIns="60946" rIns="121893" bIns="60946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b="1" dirty="0">
                  <a:cs typeface="+mn-ea"/>
                  <a:sym typeface="+mn-lt"/>
                </a:rPr>
                <a:t>大雪</a:t>
              </a:r>
              <a:r>
                <a:rPr lang="en-US" altLang="zh-CN" b="1" dirty="0">
                  <a:cs typeface="+mn-ea"/>
                  <a:sym typeface="+mn-lt"/>
                </a:rPr>
                <a:t>(</a:t>
              </a:r>
              <a:r>
                <a:rPr lang="zh-CN" altLang="en-US" b="1" dirty="0">
                  <a:cs typeface="+mn-ea"/>
                  <a:sym typeface="+mn-lt"/>
                </a:rPr>
                <a:t>暴雪</a:t>
              </a:r>
              <a:r>
                <a:rPr lang="en-US" altLang="zh-CN" b="1" dirty="0">
                  <a:cs typeface="+mn-ea"/>
                  <a:sym typeface="+mn-lt"/>
                </a:rPr>
                <a:t>)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4CD1C00-827D-45A6-9439-F939AF73A3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362" y="2698325"/>
            <a:ext cx="4451953" cy="34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09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ky3kz1n">
      <a:majorFont>
        <a:latin typeface="Arial" panose="020F0302020204030204"/>
        <a:ea typeface="幼圆"/>
        <a:cs typeface=""/>
      </a:majorFont>
      <a:minorFont>
        <a:latin typeface="Arial" panose="020F0502020204030204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1815</Words>
  <Application>Microsoft Office PowerPoint</Application>
  <PresentationFormat>宽屏</PresentationFormat>
  <Paragraphs>127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Meiryo</vt:lpstr>
      <vt:lpstr>宋体</vt:lpstr>
      <vt:lpstr>微软雅黑</vt:lpstr>
      <vt:lpstr>幼圆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41</cp:revision>
  <dcterms:created xsi:type="dcterms:W3CDTF">2019-11-05T06:49:38Z</dcterms:created>
  <dcterms:modified xsi:type="dcterms:W3CDTF">2023-05-15T07:45:41Z</dcterms:modified>
</cp:coreProperties>
</file>