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  <p:sldMasterId id="2147483666" r:id="rId3"/>
  </p:sldMasterIdLst>
  <p:notesMasterIdLst>
    <p:notesMasterId r:id="rId29"/>
  </p:notesMasterIdLst>
  <p:handoutMasterIdLst>
    <p:handoutMasterId r:id="rId30"/>
  </p:handoutMasterIdLst>
  <p:sldIdLst>
    <p:sldId id="310" r:id="rId4"/>
    <p:sldId id="311" r:id="rId5"/>
    <p:sldId id="312" r:id="rId6"/>
    <p:sldId id="262" r:id="rId7"/>
    <p:sldId id="267" r:id="rId8"/>
    <p:sldId id="313" r:id="rId9"/>
    <p:sldId id="269" r:id="rId10"/>
    <p:sldId id="314" r:id="rId11"/>
    <p:sldId id="268" r:id="rId12"/>
    <p:sldId id="270" r:id="rId13"/>
    <p:sldId id="315" r:id="rId14"/>
    <p:sldId id="271" r:id="rId15"/>
    <p:sldId id="272" r:id="rId16"/>
    <p:sldId id="273" r:id="rId17"/>
    <p:sldId id="274" r:id="rId18"/>
    <p:sldId id="275" r:id="rId19"/>
    <p:sldId id="316" r:id="rId20"/>
    <p:sldId id="276" r:id="rId21"/>
    <p:sldId id="317" r:id="rId22"/>
    <p:sldId id="318" r:id="rId23"/>
    <p:sldId id="277" r:id="rId24"/>
    <p:sldId id="319" r:id="rId25"/>
    <p:sldId id="320" r:id="rId26"/>
    <p:sldId id="322" r:id="rId27"/>
    <p:sldId id="323" r:id="rId28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505F2C04-C923-438B-8C0F-E0CD2BADF298}">
      <wppc:fontMiss xmlns="" xmlns:p15="http://schemas.microsoft.com/office/powerpoint/2012/main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FF8"/>
    <a:srgbClr val="B6CBEC"/>
    <a:srgbClr val="EAEAE0"/>
    <a:srgbClr val="3A4342"/>
    <a:srgbClr val="595251"/>
    <a:srgbClr val="4F5655"/>
    <a:srgbClr val="3B4443"/>
    <a:srgbClr val="1F2A28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A575DCD0-357D-4A54-BBF3-341E9E0E590D}" type="datetimeFigureOut">
              <a:rPr lang="zh-CN" altLang="en-US" smtClean="0"/>
              <a:t>2023/5/15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6CC99A02-46C5-4809-A471-67AA0AC995E3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871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346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416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835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857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242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722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081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492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600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31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397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736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638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169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801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625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99A02-46C5-4809-A471-67AA0AC995E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44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>
      <p:transition spd="slow" advTm="3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7DFDFB9-2945-35B2-EE82-07CDF655D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3A9263D7-4E2A-8D85-4176-07C55074894E}"/>
              </a:ext>
            </a:extLst>
          </p:cNvPr>
          <p:cNvSpPr txBox="1"/>
          <p:nvPr userDrawn="1"/>
        </p:nvSpPr>
        <p:spPr>
          <a:xfrm>
            <a:off x="838200" y="6648959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节日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0287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51AFA49-DAE2-0C66-B35D-6BB0DD6E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3501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A019215-B02B-82DF-97A6-11854F52C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6873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7F998D7-3142-8E1C-B1BE-7AB5B873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0574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55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7750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224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2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33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191BFE1-8823-3FC1-2F98-0703E31BF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90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876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56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82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52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76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18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32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6C5373A-BF09-CFCA-E585-5751F6C4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0177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3636AF4-3B6B-8B66-6907-84C95AEB1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4744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42AAED1-29F2-0F91-1BF4-DB2E3174F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7083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C85FC28-793A-7169-64D9-CAC34BF2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9507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2CB9585-8D99-EE77-16A9-A31242F88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5363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165F107-C52B-4A42-0689-EDF6B1A41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3181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72990F8-66F0-FE54-D707-5FDB7BBC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40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434324234324234234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-3175" y="3876675"/>
            <a:ext cx="5495290" cy="302450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482590" y="3924935"/>
            <a:ext cx="6731000" cy="2957195"/>
          </a:xfrm>
          <a:prstGeom prst="rect">
            <a:avLst/>
          </a:prstGeom>
        </p:spPr>
      </p:pic>
      <p:pic>
        <p:nvPicPr>
          <p:cNvPr id="4" name="图片 3" descr="33333333333344444444446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5655" y="1533525"/>
            <a:ext cx="4355465" cy="6537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68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2023/5/15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8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8" name="图片 7" descr="3333333333333335555555555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-57150"/>
            <a:ext cx="5902960" cy="8859520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10" name="图片 9" descr="44444444444444444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295" y="-109601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演讲人  </a:t>
            </a:r>
            <a:r>
              <a:rPr lang="zh-CN" altLang="en-US" dirty="0">
                <a:cs typeface="+mn-ea"/>
                <a:sym typeface="+mn-lt"/>
              </a:rPr>
              <a:t>优品</a:t>
            </a:r>
            <a:r>
              <a:rPr lang="en-US" altLang="zh-CN" dirty="0" smtClean="0">
                <a:cs typeface="+mn-ea"/>
                <a:sym typeface="+mn-lt"/>
              </a:rPr>
              <a:t>PPT</a:t>
            </a:r>
            <a:endParaRPr lang="en-US" altLang="zh-CN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1775831"/>
            <a:ext cx="12192000" cy="3306337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605957" y="1863090"/>
            <a:ext cx="1661993" cy="3130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cs typeface="+mn-ea"/>
                <a:sym typeface="+mn-lt"/>
              </a:rPr>
              <a:t>雾霾</a:t>
            </a:r>
          </a:p>
          <a:p>
            <a:pPr indent="0">
              <a:buFont typeface="Wingdings" panose="05000000000000000000" pitchFamily="2" charset="2"/>
              <a:buNone/>
            </a:pPr>
            <a:r>
              <a:rPr lang="en-US" altLang="zh-CN" sz="1600" dirty="0">
                <a:cs typeface="+mn-ea"/>
                <a:sym typeface="+mn-lt"/>
              </a:rPr>
              <a:t>12</a:t>
            </a:r>
            <a:r>
              <a:rPr lang="zh-CN" altLang="en-US" sz="1600" dirty="0">
                <a:cs typeface="+mn-ea"/>
                <a:sym typeface="+mn-lt"/>
              </a:rPr>
              <a:t>月份，在刚刚迈入冬季的江南，早晨气温比较低时，或是在雨雪过后，近地面湿度大，还有可能出现成片的大雾区。北方城市的雾霾天气也会打个照面。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583710" y="1775831"/>
            <a:ext cx="553998" cy="193899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dirty="0">
                <a:cs typeface="+mn-ea"/>
                <a:sym typeface="+mn-lt"/>
              </a:rPr>
              <a:t>大雪气候特征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57358" y="2484253"/>
            <a:ext cx="301625" cy="680668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5217438" y="1867535"/>
            <a:ext cx="2400657" cy="32150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cs typeface="+mn-ea"/>
                <a:sym typeface="+mn-lt"/>
              </a:rPr>
              <a:t>凌汛</a:t>
            </a:r>
          </a:p>
          <a:p>
            <a:pPr indent="0">
              <a:buFont typeface="Wingdings" panose="05000000000000000000" pitchFamily="2" charset="2"/>
              <a:buNone/>
            </a:pPr>
            <a:r>
              <a:rPr lang="zh-CN" altLang="en-US" sz="1600" dirty="0">
                <a:cs typeface="+mn-ea"/>
                <a:sym typeface="+mn-lt"/>
              </a:rPr>
              <a:t>冬季，内蒙古包头河段结冰封河，而偏南的兰州河没有封河，河水流向已经封河的河段，由于封河的河段上的冰层和凌坝阻挡了上游下来的河水，迫使水位抬高，易在包头河段产生水漫河堤的灾害。如果强冷空气来的晚，</a:t>
            </a:r>
            <a:r>
              <a:rPr lang="en-US" altLang="zh-CN" sz="1600" dirty="0">
                <a:cs typeface="+mn-ea"/>
                <a:sym typeface="+mn-lt"/>
              </a:rPr>
              <a:t>12</a:t>
            </a:r>
            <a:r>
              <a:rPr lang="zh-CN" altLang="en-US" sz="1600" dirty="0">
                <a:cs typeface="+mn-ea"/>
                <a:sym typeface="+mn-lt"/>
              </a:rPr>
              <a:t>月就容易引发流凌灾害。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074" name="Picture 2" descr="https://timgsa.baidu.com/timg?image&amp;quality=80&amp;size=b9999_10000&amp;sec=1542631243465&amp;di=62927586e46813361f335780dc8eebc8&amp;imgtype=0&amp;src=http%3A%2F%2Fwww.ihchina.cn%2Fr4%2Fcd%2Fi%2F2018%2F05%2F04%2Fbfefbc8b00a14e98bb33dff99eb7ae0c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865" y="2171700"/>
            <a:ext cx="3507105" cy="25139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7" grpId="0"/>
      <p:bldP spid="18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演讲人  </a:t>
            </a:r>
            <a:r>
              <a:rPr lang="en-US" altLang="zh-CN">
                <a:cs typeface="+mn-ea"/>
                <a:sym typeface="+mn-lt"/>
              </a:rPr>
              <a:t>XXXX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9162" y="1320165"/>
            <a:ext cx="1015663" cy="33540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cs typeface="+mn-ea"/>
                <a:sym typeface="+mn-lt"/>
              </a:rPr>
              <a:t> 章节三</a:t>
            </a:r>
          </a:p>
        </p:txBody>
      </p:sp>
      <p:sp>
        <p:nvSpPr>
          <p:cNvPr id="12" name="矩形 11"/>
          <p:cNvSpPr/>
          <p:nvPr/>
        </p:nvSpPr>
        <p:spPr>
          <a:xfrm>
            <a:off x="3832225" y="1485265"/>
            <a:ext cx="923290" cy="258508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7395" y="2329234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78407" y="1673225"/>
            <a:ext cx="677108" cy="22485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节日民俗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bldLvl="0" animBg="1"/>
      <p:bldP spid="12" grpId="0" bldLvl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9231" y="2701414"/>
            <a:ext cx="553998" cy="69826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b="1" dirty="0">
                <a:cs typeface="+mn-ea"/>
                <a:sym typeface="+mn-lt"/>
              </a:rPr>
              <a:t>腌肉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76264" y="2111313"/>
            <a:ext cx="6586418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老南京有句俗语，叫做“小雪腌菜，大雪腌肉”。大雪节气一到，家家户户忙着腌制“咸货”。将大盐加八角、桂皮、花椒、白糖等入锅炒熟，待炒过的花椒盐凉透后，涂抹在鱼、肉和光禽内外，反复揉搓，直到肉色由鲜转暗，表面有液体渗出时，再把肉连剩下的盐放进缸内，用石头压住，放在阴凉背光的地方，半月后取出，将腌出的卤汁入锅加水烧开，撇去浮沫，放入晾干的禽畜肉，一层层码在缸内，倒入盐卤，再压上大石头，十日后取出，挂在朝阳的屋檐下晾晒干，以迎接新年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7170" name="Picture 2" descr="https://timgsa.baidu.com/timg?image&amp;quality=80&amp;size=b9999_10000&amp;sec=1542632819464&amp;di=fb2da6b18293e9ea480a05f7ccc0f6ce&amp;imgtype=0&amp;src=http%3A%2F%2F5b0988e595225.cdn.sohucs.com%2Fimages%2F20171207%2Fb5ea0879046b4ab89d536a846b04b0be.jpe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1320" y="2289175"/>
            <a:ext cx="3764280" cy="19767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4215" y="2403630"/>
            <a:ext cx="3385542" cy="18908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“小雪封地，大雪封河”，北方有“千里冰封，万里雪飘”的自然景观，南方也有“雪花飞舞，漫天银色”的迷人图画。到了大雪节气，河里的冰都冻住了，人们可以尽情地滑冰嬉戏。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29757" y="2145475"/>
            <a:ext cx="553998" cy="130420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b="1" dirty="0">
                <a:cs typeface="+mn-ea"/>
                <a:sym typeface="+mn-lt"/>
              </a:rPr>
              <a:t>观赏封河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83755" y="3500734"/>
            <a:ext cx="301625" cy="6806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6225" y="2101215"/>
            <a:ext cx="3824605" cy="2495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34429" y="2225195"/>
            <a:ext cx="1465016" cy="26223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鲁北民间有“碌籀顶了门，光喝红黏粥”的说法，意思是天冷不再串门，只在家喝暖呼呼的红薯粥度日。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9709095" y="2282980"/>
            <a:ext cx="0" cy="222234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5646786" y="1533525"/>
            <a:ext cx="5429250" cy="37909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838568" y="2225224"/>
            <a:ext cx="553998" cy="130420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b="1" dirty="0">
                <a:cs typeface="+mn-ea"/>
                <a:sym typeface="+mn-lt"/>
              </a:rPr>
              <a:t>吃红薯粥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96000" y="4386632"/>
            <a:ext cx="301625" cy="680668"/>
          </a:xfrm>
          <a:prstGeom prst="rect">
            <a:avLst/>
          </a:prstGeom>
        </p:spPr>
      </p:pic>
      <p:pic>
        <p:nvPicPr>
          <p:cNvPr id="3" name="图片 2" descr="120bc64f65db581c9dd9a2749b7a5a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780" y="1028065"/>
            <a:ext cx="4731385" cy="4731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194790" y="2049962"/>
            <a:ext cx="1985159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鲁北民间有“碌籀顶了门，光喝红黏粥”的说法，意思是天冷不再串门，只在家喝暖呼呼的红薯粥度日。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58635" y="1892488"/>
            <a:ext cx="553998" cy="69826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b="1" dirty="0">
                <a:cs typeface="+mn-ea"/>
                <a:sym typeface="+mn-lt"/>
              </a:rPr>
              <a:t>进补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85890" y="2858150"/>
            <a:ext cx="301625" cy="680668"/>
          </a:xfrm>
          <a:prstGeom prst="rect">
            <a:avLst/>
          </a:prstGeom>
        </p:spPr>
      </p:pic>
      <p:pic>
        <p:nvPicPr>
          <p:cNvPr id="2" name="图片 1" descr="2f5d3ce756c078b091d4fa386db9106f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3840" y="1074420"/>
            <a:ext cx="2972435" cy="4248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5445967" y="1533525"/>
            <a:ext cx="5445967" cy="3790950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46373" y="2294410"/>
            <a:ext cx="3385542" cy="26223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大雪节气白天短，夜间长，古时各手工作坊、家庭手工就纷纷开夜工，俗称“夜作”。手工的纺织业、刺绣业、染坊到了深夜要吃夜间餐，因而有了“夜做饭”“夜宵”。为了适应这种需求，各种小吃摊也纷纷开设夜市，直至五更才结束，生意很兴隆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96000" y="1886226"/>
            <a:ext cx="553998" cy="69826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b="1" dirty="0">
                <a:cs typeface="+mn-ea"/>
                <a:sym typeface="+mn-lt"/>
              </a:rPr>
              <a:t>夜作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69226" y="4236137"/>
            <a:ext cx="301625" cy="680668"/>
          </a:xfrm>
          <a:prstGeom prst="rect">
            <a:avLst/>
          </a:prstGeom>
        </p:spPr>
      </p:pic>
      <p:pic>
        <p:nvPicPr>
          <p:cNvPr id="9218" name="Picture 2" descr="https://timgsa.baidu.com/timg?image&amp;quality=80&amp;size=b9999_10000&amp;sec=1542633774565&amp;di=f64bfa4d1c71edc5b75dd2174ac893fd&amp;imgtype=0&amp;src=http%3A%2F%2Fnews.ecnu.edu.cn%2F_upload%2Farticle%2Fimages%2F81%2Ff4%2Ff164ef7d4bcfb0d344cd1585fa7d%2F4187f884-7dca-4135-bedf-e8575e80874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0255" y="1533525"/>
            <a:ext cx="3405505" cy="37903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演讲人  </a:t>
            </a:r>
            <a:r>
              <a:rPr lang="en-US" altLang="zh-CN">
                <a:cs typeface="+mn-ea"/>
                <a:sym typeface="+mn-lt"/>
              </a:rPr>
              <a:t>XXXX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9162" y="1320165"/>
            <a:ext cx="1015663" cy="33540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cs typeface="+mn-ea"/>
                <a:sym typeface="+mn-lt"/>
              </a:rPr>
              <a:t> 章节四</a:t>
            </a:r>
          </a:p>
        </p:txBody>
      </p:sp>
      <p:sp>
        <p:nvSpPr>
          <p:cNvPr id="12" name="矩形 11"/>
          <p:cNvSpPr/>
          <p:nvPr/>
        </p:nvSpPr>
        <p:spPr>
          <a:xfrm>
            <a:off x="3832225" y="1485265"/>
            <a:ext cx="923290" cy="258508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7395" y="2329234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54582" y="1653540"/>
            <a:ext cx="677108" cy="22485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节气养生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bldLvl="0" animBg="1"/>
      <p:bldP spid="12" grpId="0" bldLvl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868510" y="1068704"/>
            <a:ext cx="10447190" cy="491299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6417" y="2424612"/>
            <a:ext cx="2745367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 dirty="0">
                <a:cs typeface="+mn-ea"/>
                <a:sym typeface="+mn-lt"/>
              </a:rPr>
              <a:t>多饮</a:t>
            </a:r>
            <a:r>
              <a:rPr lang="en-US" altLang="zh-CN" sz="1600" b="1" dirty="0">
                <a:cs typeface="+mn-ea"/>
                <a:sym typeface="+mn-lt"/>
              </a:rPr>
              <a:t>: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冬日虽然排汗排尿减少，但大脑与身体各器官的细胞仍需水分滋养，以保证正常的新陈代谢。冬季一般每日补水应在</a:t>
            </a:r>
            <a:r>
              <a:rPr lang="en-US" altLang="zh-CN" sz="1600" dirty="0">
                <a:cs typeface="+mn-ea"/>
                <a:sym typeface="+mn-lt"/>
              </a:rPr>
              <a:t>2000~ 3000</a:t>
            </a:r>
            <a:r>
              <a:rPr lang="zh-CN" altLang="en-US" sz="1600" dirty="0">
                <a:cs typeface="+mn-ea"/>
                <a:sym typeface="+mn-lt"/>
              </a:rPr>
              <a:t>毫升。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34110" y="1310319"/>
            <a:ext cx="553998" cy="193899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大雪节气养生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487456" y="2423977"/>
            <a:ext cx="2425279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 dirty="0">
                <a:cs typeface="+mn-ea"/>
                <a:sym typeface="+mn-lt"/>
              </a:rPr>
              <a:t>调神</a:t>
            </a:r>
            <a:r>
              <a:rPr lang="en-US" altLang="zh-CN" sz="1600" b="1" dirty="0">
                <a:cs typeface="+mn-ea"/>
                <a:sym typeface="+mn-lt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冬天易使人身心处于低落状态。改变情绪低落的最佳方法就是活动，如慢跑、跳舞、滑冰、打球等，都是消除冬季烦闷，保养精神的良药。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140346" y="3029002"/>
            <a:ext cx="301625" cy="6806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5" grpId="0"/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868510" y="1068704"/>
            <a:ext cx="10447190" cy="491299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90712" y="2423977"/>
            <a:ext cx="2345257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cs typeface="+mn-ea"/>
                <a:sym typeface="+mn-lt"/>
              </a:rPr>
              <a:t>通风</a:t>
            </a:r>
            <a:r>
              <a:rPr lang="en-US" altLang="zh-CN" b="1" dirty="0">
                <a:cs typeface="+mn-ea"/>
                <a:sym typeface="+mn-lt"/>
              </a:rPr>
              <a:t>:</a:t>
            </a:r>
          </a:p>
          <a:p>
            <a:pPr>
              <a:lnSpc>
                <a:spcPct val="130000"/>
              </a:lnSpc>
            </a:pPr>
            <a:endParaRPr lang="zh-CN" altLang="en-US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冬季室内空气污染程度比室外严重数十倍，应注意常开门窗通风换气，以清洁空气，健脑提神。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34110" y="1310319"/>
            <a:ext cx="553998" cy="193899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大雪节气养生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59671" y="2423977"/>
            <a:ext cx="2425279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 dirty="0">
                <a:cs typeface="+mn-ea"/>
                <a:sym typeface="+mn-lt"/>
              </a:rPr>
              <a:t>粥养</a:t>
            </a:r>
            <a:r>
              <a:rPr lang="en-US" altLang="zh-CN" sz="1600" b="1" dirty="0">
                <a:cs typeface="+mn-ea"/>
                <a:sym typeface="+mn-lt"/>
              </a:rPr>
              <a:t>: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冬季饮食忌硬生冷。晨起服热粥，晚餐宜节食，以养胃气。特别是羊肉粥、糯米红枣百合粥、八宝粥、小米牛奶冰糖粥等最适宜。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83881" y="3029002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404616" y="2423977"/>
            <a:ext cx="1785104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 dirty="0">
                <a:cs typeface="+mn-ea"/>
                <a:sym typeface="+mn-lt"/>
              </a:rPr>
              <a:t>早睡</a:t>
            </a:r>
            <a:r>
              <a:rPr lang="en-US" altLang="zh-CN" sz="1600" b="1" dirty="0">
                <a:cs typeface="+mn-ea"/>
                <a:sym typeface="+mn-lt"/>
              </a:rPr>
              <a:t>: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冬日阳气肃杀，夜间尤甚，要“早卧迟起”。早睡以养阳气，迟起以固阴精。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5" grpId="0"/>
      <p:bldP spid="13" grpId="0"/>
      <p:bldP spid="1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0" y="1919898"/>
            <a:ext cx="12192000" cy="2913178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50270" y="2282061"/>
            <a:ext cx="965924" cy="1938992"/>
          </a:xfrm>
          <a:prstGeom prst="rect">
            <a:avLst/>
          </a:prstGeom>
          <a:noFill/>
          <a:ln w="19050">
            <a:solidFill>
              <a:srgbClr val="59525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cs typeface="+mn-ea"/>
                <a:sym typeface="+mn-lt"/>
              </a:rPr>
              <a:t>目录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3512939" y="2207932"/>
            <a:ext cx="0" cy="202946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535111" y="2207932"/>
            <a:ext cx="430887" cy="286459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节气简介</a:t>
            </a:r>
            <a:endParaRPr lang="zh-CN" altLang="en-US" sz="1600" spc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25963" y="2207932"/>
            <a:ext cx="553998" cy="118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章节一</a:t>
            </a:r>
          </a:p>
        </p:txBody>
      </p:sp>
      <p:sp>
        <p:nvSpPr>
          <p:cNvPr id="14" name="矩形 13"/>
          <p:cNvSpPr/>
          <p:nvPr/>
        </p:nvSpPr>
        <p:spPr>
          <a:xfrm>
            <a:off x="4928963" y="2237148"/>
            <a:ext cx="430887" cy="2379393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气候特点</a:t>
            </a:r>
            <a:endParaRPr lang="zh-CN" altLang="en-US" sz="1600" spc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4926738" y="2237148"/>
            <a:ext cx="0" cy="202946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339762" y="2237148"/>
            <a:ext cx="553998" cy="118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章节二</a:t>
            </a:r>
          </a:p>
        </p:txBody>
      </p:sp>
      <p:sp>
        <p:nvSpPr>
          <p:cNvPr id="20" name="矩形 19"/>
          <p:cNvSpPr/>
          <p:nvPr/>
        </p:nvSpPr>
        <p:spPr>
          <a:xfrm>
            <a:off x="6298621" y="2237148"/>
            <a:ext cx="430887" cy="334327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节日民俗</a:t>
            </a:r>
            <a:endParaRPr lang="zh-CN" altLang="en-US" sz="1600" spc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6266613" y="2237148"/>
            <a:ext cx="0" cy="202946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679637" y="2237148"/>
            <a:ext cx="553998" cy="118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章节三</a:t>
            </a:r>
          </a:p>
        </p:txBody>
      </p:sp>
      <p:sp>
        <p:nvSpPr>
          <p:cNvPr id="23" name="矩形 22"/>
          <p:cNvSpPr/>
          <p:nvPr/>
        </p:nvSpPr>
        <p:spPr>
          <a:xfrm>
            <a:off x="7688937" y="2218098"/>
            <a:ext cx="430887" cy="270068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节气养生</a:t>
            </a:r>
            <a:endParaRPr lang="zh-CN" altLang="en-US" sz="1600" spc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7681691" y="2218098"/>
            <a:ext cx="0" cy="21686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7094715" y="2218098"/>
            <a:ext cx="553998" cy="118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章节四</a:t>
            </a:r>
          </a:p>
        </p:txBody>
      </p:sp>
      <p:sp>
        <p:nvSpPr>
          <p:cNvPr id="26" name="矩形 25"/>
          <p:cNvSpPr/>
          <p:nvPr/>
        </p:nvSpPr>
        <p:spPr>
          <a:xfrm>
            <a:off x="9035137" y="2242228"/>
            <a:ext cx="430887" cy="270068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著名诗词</a:t>
            </a:r>
            <a:endParaRPr lang="zh-CN" altLang="en-US" sz="1600" spc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9027891" y="2242228"/>
            <a:ext cx="0" cy="21686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8440915" y="2242228"/>
            <a:ext cx="553998" cy="1181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章节五</a:t>
            </a:r>
          </a:p>
        </p:txBody>
      </p:sp>
      <p:pic>
        <p:nvPicPr>
          <p:cNvPr id="32" name="图片 31" descr="333377777777777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9050" y="-3758565"/>
            <a:ext cx="9850755" cy="117849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48396" y="683581"/>
            <a:ext cx="13315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E5EFF8"/>
                </a:solidFill>
              </a:rPr>
              <a:t>https://www.ypppt.com/</a:t>
            </a:r>
            <a:endParaRPr lang="zh-CN" altLang="en-US" sz="800" dirty="0">
              <a:solidFill>
                <a:srgbClr val="E5EFF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2" grpId="0" bldLvl="0" animBg="1"/>
      <p:bldP spid="12" grpId="0"/>
      <p:bldP spid="15" grpId="0"/>
      <p:bldP spid="14" grpId="0"/>
      <p:bldP spid="19" grpId="0"/>
      <p:bldP spid="20" grpId="0"/>
      <p:bldP spid="22" grpId="0"/>
      <p:bldP spid="23" grpId="0"/>
      <p:bldP spid="25" grpId="0"/>
      <p:bldP spid="26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演讲人  </a:t>
            </a:r>
            <a:r>
              <a:rPr lang="en-US" altLang="zh-CN">
                <a:cs typeface="+mn-ea"/>
                <a:sym typeface="+mn-lt"/>
              </a:rPr>
              <a:t>XXXX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9162" y="1320165"/>
            <a:ext cx="1015663" cy="33540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cs typeface="+mn-ea"/>
                <a:sym typeface="+mn-lt"/>
              </a:rPr>
              <a:t> 章节五</a:t>
            </a:r>
          </a:p>
        </p:txBody>
      </p:sp>
      <p:sp>
        <p:nvSpPr>
          <p:cNvPr id="12" name="矩形 11"/>
          <p:cNvSpPr/>
          <p:nvPr/>
        </p:nvSpPr>
        <p:spPr>
          <a:xfrm>
            <a:off x="3832225" y="1485265"/>
            <a:ext cx="923290" cy="258508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7395" y="2329234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54582" y="1653540"/>
            <a:ext cx="677108" cy="22485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著名诗词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bldLvl="0" animBg="1"/>
      <p:bldP spid="12" grpId="0" bldLvl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25455" y="1759585"/>
            <a:ext cx="1569660" cy="3616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江雪</a:t>
            </a:r>
            <a:endParaRPr lang="en-US" altLang="zh-CN" dirty="0">
              <a:cs typeface="+mn-ea"/>
              <a:sym typeface="+mn-lt"/>
            </a:endParaRPr>
          </a:p>
          <a:p>
            <a:pPr algn="ctr"/>
            <a:r>
              <a:rPr lang="en-US" altLang="zh-CN" dirty="0">
                <a:cs typeface="+mn-ea"/>
                <a:sym typeface="+mn-lt"/>
              </a:rPr>
              <a:t>                         【</a:t>
            </a:r>
            <a:r>
              <a:rPr lang="zh-CN" altLang="en-US" dirty="0">
                <a:cs typeface="+mn-ea"/>
                <a:sym typeface="+mn-lt"/>
              </a:rPr>
              <a:t>唐 柳宗元</a:t>
            </a:r>
            <a:r>
              <a:rPr lang="en-US" altLang="zh-CN" dirty="0">
                <a:cs typeface="+mn-ea"/>
                <a:sym typeface="+mn-lt"/>
              </a:rPr>
              <a:t>】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　　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        千山鸟飞绝，万径人踪灭。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　　 孤舟羡笠翁，独钓寒江雪。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0960" y="2093879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著名诗词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29931" y="1892935"/>
            <a:ext cx="4945969" cy="35953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cs typeface="+mn-ea"/>
                <a:sym typeface="+mn-lt"/>
              </a:rPr>
              <a:t>　　柳宗元（</a:t>
            </a:r>
            <a:r>
              <a:rPr lang="en-US" altLang="zh-CN" sz="1400" dirty="0">
                <a:cs typeface="+mn-ea"/>
                <a:sym typeface="+mn-lt"/>
              </a:rPr>
              <a:t>773-919</a:t>
            </a:r>
            <a:r>
              <a:rPr lang="zh-CN" altLang="en-US" sz="1400" dirty="0">
                <a:cs typeface="+mn-ea"/>
                <a:sym typeface="+mn-lt"/>
              </a:rPr>
              <a:t>），字子厚，山西运城人，世称“柳河东”、“河东先生”。汉族，祖籍河东（今山西省永济市运城、茵城一带），唐代文学家、哲学家、散文家和思想家，与韩愈共同倡导唐代古文运动，并称为“韩柳”。其诗多抒写抑郁悲愤、思乡怀友之清。幽峭峻郁。自成一路。</a:t>
            </a:r>
          </a:p>
          <a:p>
            <a:pPr>
              <a:lnSpc>
                <a:spcPct val="130000"/>
              </a:lnSpc>
            </a:pPr>
            <a:r>
              <a:rPr lang="zh-CN" altLang="en-US" sz="1400" dirty="0">
                <a:cs typeface="+mn-ea"/>
                <a:sym typeface="+mn-lt"/>
              </a:rPr>
              <a:t>　　</a:t>
            </a:r>
          </a:p>
          <a:p>
            <a:pPr>
              <a:lnSpc>
                <a:spcPct val="130000"/>
              </a:lnSpc>
            </a:pPr>
            <a:r>
              <a:rPr lang="zh-CN" altLang="en-US" sz="1400" dirty="0">
                <a:cs typeface="+mn-ea"/>
                <a:sym typeface="+mn-lt"/>
              </a:rPr>
              <a:t>        一生留诗文作品达</a:t>
            </a:r>
            <a:r>
              <a:rPr lang="en-US" altLang="zh-CN" sz="1400" dirty="0">
                <a:cs typeface="+mn-ea"/>
                <a:sym typeface="+mn-lt"/>
              </a:rPr>
              <a:t>600</a:t>
            </a:r>
            <a:r>
              <a:rPr lang="zh-CN" altLang="en-US" sz="1400" dirty="0">
                <a:cs typeface="+mn-ea"/>
                <a:sym typeface="+mn-lt"/>
              </a:rPr>
              <a:t>余篇，其文的成就大于诗。这首</a:t>
            </a:r>
            <a:r>
              <a:rPr lang="en-US" altLang="zh-CN" sz="1400" dirty="0">
                <a:cs typeface="+mn-ea"/>
                <a:sym typeface="+mn-lt"/>
              </a:rPr>
              <a:t>《</a:t>
            </a:r>
            <a:r>
              <a:rPr lang="zh-CN" altLang="en-US" sz="1400" dirty="0">
                <a:cs typeface="+mn-ea"/>
                <a:sym typeface="+mn-lt"/>
              </a:rPr>
              <a:t>江雪</a:t>
            </a:r>
            <a:r>
              <a:rPr lang="en-US" altLang="zh-CN" sz="1400" dirty="0">
                <a:cs typeface="+mn-ea"/>
                <a:sym typeface="+mn-lt"/>
              </a:rPr>
              <a:t>》</a:t>
            </a:r>
            <a:r>
              <a:rPr lang="zh-CN" altLang="en-US" sz="1400" dirty="0">
                <a:cs typeface="+mn-ea"/>
                <a:sym typeface="+mn-lt"/>
              </a:rPr>
              <a:t>是一幅江上雪景图。每一座山都是白茫茫一片，每一条路都被大雪覆盖。飞鸟绝迹，人踪湮没。遐景苍茫，迩景孤冷。意境幽僻，情调凄寂。渔翁形象，精雕细琢，清晰明朗，完整突出。诗采用人声韵，韵促味永，刚劲有力。历代诗人无不交口称绝。千古丹青妙手，也争相以此为题，绘出不少动人的江天雪景图。</a:t>
            </a:r>
            <a:endParaRPr lang="zh-CN" altLang="en-US" sz="14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30960" y="1501124"/>
            <a:ext cx="9931400" cy="413311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84694" y="3163945"/>
            <a:ext cx="234936" cy="5301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30960" y="2093879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著名诗词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84694" y="3163945"/>
            <a:ext cx="234936" cy="53017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797175" y="1313815"/>
            <a:ext cx="855345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《</a:t>
            </a:r>
            <a:r>
              <a:rPr lang="zh-CN" altLang="en-US" dirty="0">
                <a:cs typeface="+mn-ea"/>
                <a:sym typeface="+mn-lt"/>
              </a:rPr>
              <a:t>沁园春</a:t>
            </a:r>
            <a:r>
              <a:rPr lang="en-US" altLang="zh-CN" dirty="0">
                <a:cs typeface="+mn-ea"/>
                <a:sym typeface="+mn-lt"/>
              </a:rPr>
              <a:t>·</a:t>
            </a:r>
            <a:r>
              <a:rPr lang="zh-CN" altLang="en-US" dirty="0">
                <a:cs typeface="+mn-ea"/>
                <a:sym typeface="+mn-lt"/>
              </a:rPr>
              <a:t>雪</a:t>
            </a:r>
            <a:r>
              <a:rPr lang="en-US" altLang="zh-CN" dirty="0">
                <a:cs typeface="+mn-ea"/>
                <a:sym typeface="+mn-lt"/>
              </a:rPr>
              <a:t>》</a:t>
            </a:r>
          </a:p>
          <a:p>
            <a:pPr algn="ctr"/>
            <a:endParaRPr lang="en-US" altLang="zh-CN" dirty="0">
              <a:cs typeface="+mn-ea"/>
              <a:sym typeface="+mn-lt"/>
            </a:endParaRPr>
          </a:p>
          <a:p>
            <a:pPr algn="ctr"/>
            <a:r>
              <a:rPr lang="zh-CN" altLang="en-US" dirty="0">
                <a:cs typeface="+mn-ea"/>
                <a:sym typeface="+mn-lt"/>
              </a:rPr>
              <a:t>　　                                                                                    </a:t>
            </a:r>
            <a:r>
              <a:rPr lang="en-US" altLang="zh-CN" dirty="0">
                <a:cs typeface="+mn-ea"/>
                <a:sym typeface="+mn-lt"/>
              </a:rPr>
              <a:t>【</a:t>
            </a:r>
            <a:r>
              <a:rPr lang="zh-CN" altLang="en-US" dirty="0">
                <a:cs typeface="+mn-ea"/>
                <a:sym typeface="+mn-lt"/>
              </a:rPr>
              <a:t>毛泽东</a:t>
            </a:r>
            <a:r>
              <a:rPr lang="en-US" altLang="zh-CN" dirty="0">
                <a:cs typeface="+mn-ea"/>
                <a:sym typeface="+mn-lt"/>
              </a:rPr>
              <a:t>】</a:t>
            </a:r>
          </a:p>
          <a:p>
            <a:r>
              <a:rPr lang="zh-CN" altLang="en-US" dirty="0">
                <a:cs typeface="+mn-ea"/>
                <a:sym typeface="+mn-lt"/>
              </a:rPr>
              <a:t>　　北国风光，千里冰封，万里雪飘。望长城内外，唯余莽莽；大河上下，顿失滔滔。</a:t>
            </a:r>
          </a:p>
          <a:p>
            <a:r>
              <a:rPr lang="zh-CN" altLang="en-US" dirty="0">
                <a:cs typeface="+mn-ea"/>
                <a:sym typeface="+mn-lt"/>
              </a:rPr>
              <a:t>　　山舞银蛇，原驰蜡象，欲与天公试比高。须睛日，看红装素裹。分外妖挠。</a:t>
            </a:r>
          </a:p>
          <a:p>
            <a:r>
              <a:rPr lang="zh-CN" altLang="en-US" dirty="0">
                <a:cs typeface="+mn-ea"/>
                <a:sym typeface="+mn-lt"/>
              </a:rPr>
              <a:t>　　江山如此多娇，引无数英雄竞折腰。惜秦皇汉武，略输文采；唐宗宋祖，肖逊风骚。一代天骄，成吉思汗，只识弯弓射大雕；</a:t>
            </a:r>
            <a:r>
              <a:rPr lang="en-US" altLang="zh-CN" dirty="0">
                <a:cs typeface="+mn-ea"/>
                <a:sym typeface="+mn-lt"/>
              </a:rPr>
              <a:t>:</a:t>
            </a:r>
            <a:r>
              <a:rPr lang="zh-CN" altLang="en-US" dirty="0">
                <a:cs typeface="+mn-ea"/>
                <a:sym typeface="+mn-lt"/>
              </a:rPr>
              <a:t>俱往矣。数风流人物，还看今朝。</a:t>
            </a:r>
          </a:p>
          <a:p>
            <a:r>
              <a:rPr lang="zh-CN" altLang="en-US" dirty="0">
                <a:cs typeface="+mn-ea"/>
                <a:sym typeface="+mn-lt"/>
              </a:rPr>
              <a:t>　　</a:t>
            </a:r>
          </a:p>
        </p:txBody>
      </p:sp>
      <p:sp>
        <p:nvSpPr>
          <p:cNvPr id="3" name="矩形 2"/>
          <p:cNvSpPr/>
          <p:nvPr/>
        </p:nvSpPr>
        <p:spPr>
          <a:xfrm>
            <a:off x="2865120" y="4315460"/>
            <a:ext cx="862457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cs typeface="+mn-ea"/>
                <a:sym typeface="+mn-lt"/>
              </a:rPr>
              <a:t>这首</a:t>
            </a:r>
            <a:r>
              <a:rPr lang="en-US" altLang="zh-CN" sz="1600" dirty="0">
                <a:cs typeface="+mn-ea"/>
                <a:sym typeface="+mn-lt"/>
              </a:rPr>
              <a:t>《</a:t>
            </a:r>
            <a:r>
              <a:rPr lang="zh-CN" altLang="en-US" sz="1600" dirty="0">
                <a:cs typeface="+mn-ea"/>
                <a:sym typeface="+mn-lt"/>
              </a:rPr>
              <a:t>沁园春</a:t>
            </a:r>
            <a:r>
              <a:rPr lang="en-US" altLang="zh-CN" sz="1600" dirty="0">
                <a:cs typeface="+mn-ea"/>
                <a:sym typeface="+mn-lt"/>
              </a:rPr>
              <a:t>·</a:t>
            </a:r>
            <a:r>
              <a:rPr lang="zh-CN" altLang="en-US" sz="1600" dirty="0">
                <a:cs typeface="+mn-ea"/>
                <a:sym typeface="+mn-lt"/>
              </a:rPr>
              <a:t>雪</a:t>
            </a:r>
            <a:r>
              <a:rPr lang="en-US" altLang="zh-CN" sz="1600" dirty="0">
                <a:cs typeface="+mn-ea"/>
                <a:sym typeface="+mn-lt"/>
              </a:rPr>
              <a:t>》</a:t>
            </a:r>
            <a:r>
              <a:rPr lang="zh-CN" altLang="en-US" sz="1600" dirty="0">
                <a:cs typeface="+mn-ea"/>
                <a:sym typeface="+mn-lt"/>
              </a:rPr>
              <a:t>是毛泽东咏雪的佳词丽句。全词上片大笔挥洒，写北方雪景；下片纵横议论，评古今人物。上下浑然一体，构成了一个博大浩瀚的时空世界，铸就了一个完美独特的艺术整体，表现出一位伟大的无产阶级革命家超凡脱俗的精神境界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87266" y="1759585"/>
            <a:ext cx="1846659" cy="3616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《</a:t>
            </a:r>
            <a:r>
              <a:rPr lang="zh-CN" altLang="en-US" dirty="0">
                <a:cs typeface="+mn-ea"/>
                <a:sym typeface="+mn-lt"/>
              </a:rPr>
              <a:t>大雪</a:t>
            </a:r>
            <a:r>
              <a:rPr lang="en-US" altLang="zh-CN" dirty="0">
                <a:cs typeface="+mn-ea"/>
                <a:sym typeface="+mn-lt"/>
              </a:rPr>
              <a:t>》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（陆游）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大雪江南见未曾，今年方始是严凝。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巧穿帘罅如相觅，重压林梢欲不胜。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毡幄掷卢忘夜睡，金羁立马怯晨兴。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此生自笑功名晚，空想黄河彻底冰。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0960" y="2093879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著名诗词</a:t>
            </a:r>
          </a:p>
        </p:txBody>
      </p:sp>
      <p:sp>
        <p:nvSpPr>
          <p:cNvPr id="14" name="矩形 13"/>
          <p:cNvSpPr/>
          <p:nvPr/>
        </p:nvSpPr>
        <p:spPr>
          <a:xfrm>
            <a:off x="1330960" y="1501124"/>
            <a:ext cx="9931400" cy="413311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84694" y="3163945"/>
            <a:ext cx="234936" cy="53017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64143" y="1759585"/>
            <a:ext cx="1292662" cy="3616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《</a:t>
            </a:r>
            <a:r>
              <a:rPr lang="zh-CN" altLang="en-US" dirty="0">
                <a:cs typeface="+mn-ea"/>
                <a:sym typeface="+mn-lt"/>
              </a:rPr>
              <a:t>夜雪</a:t>
            </a:r>
            <a:r>
              <a:rPr lang="en-US" altLang="zh-CN" dirty="0">
                <a:cs typeface="+mn-ea"/>
                <a:sym typeface="+mn-lt"/>
              </a:rPr>
              <a:t>》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（白居易）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已讶衾枕冷，复见窗户明。</a:t>
            </a:r>
          </a:p>
          <a:p>
            <a:pPr algn="ctr"/>
            <a:r>
              <a:rPr lang="zh-CN" altLang="en-US" dirty="0">
                <a:cs typeface="+mn-ea"/>
                <a:sym typeface="+mn-lt"/>
              </a:rPr>
              <a:t>夜深知雪重，时闻折竹声。</a:t>
            </a:r>
            <a:endParaRPr lang="zh-CN" altLang="en-US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4338" name="Picture 2" descr="https://timgsa.baidu.com/timg?image&amp;quality=80&amp;size=b9999_10000&amp;sec=1542636002346&amp;di=8752dea5b2947ed1ef0eaf37770ee339&amp;imgtype=0&amp;src=http%3A%2F%2F5b0988e595225.cdn.sohucs.com%2Fimages%2F20171207%2F054da5d90fe54a2b8af15a08fdb0e246.jpe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7530" y="2519045"/>
            <a:ext cx="2898775" cy="2097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 bldLvl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8" name="图片 7" descr="3333333333333335555555555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-57150"/>
            <a:ext cx="5902960" cy="8859520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10" name="图片 9" descr="44444444444444444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295" y="-109601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演讲人  </a:t>
            </a:r>
            <a:r>
              <a:rPr lang="zh-CN" altLang="en-US" dirty="0">
                <a:cs typeface="+mn-ea"/>
                <a:sym typeface="+mn-lt"/>
              </a:rPr>
              <a:t>优品</a:t>
            </a:r>
            <a:r>
              <a:rPr lang="en-US" altLang="zh-CN" dirty="0" smtClean="0">
                <a:cs typeface="+mn-ea"/>
                <a:sym typeface="+mn-lt"/>
              </a:rPr>
              <a:t>PPT</a:t>
            </a:r>
            <a:endParaRPr lang="en-US" altLang="zh-CN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defTabSz="914400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914400"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49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演讲人  </a:t>
            </a:r>
            <a:r>
              <a:rPr lang="en-US" altLang="zh-CN">
                <a:cs typeface="+mn-ea"/>
                <a:sym typeface="+mn-lt"/>
              </a:rPr>
              <a:t>XXXX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9162" y="1320165"/>
            <a:ext cx="1015663" cy="33540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cs typeface="+mn-ea"/>
                <a:sym typeface="+mn-lt"/>
              </a:rPr>
              <a:t> 章节一</a:t>
            </a:r>
          </a:p>
        </p:txBody>
      </p:sp>
      <p:sp>
        <p:nvSpPr>
          <p:cNvPr id="12" name="矩形 11"/>
          <p:cNvSpPr/>
          <p:nvPr/>
        </p:nvSpPr>
        <p:spPr>
          <a:xfrm>
            <a:off x="3832225" y="1485265"/>
            <a:ext cx="923290" cy="258508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7395" y="2329234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30674" y="1673154"/>
            <a:ext cx="824841" cy="1993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节气简介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bldLvl="0" animBg="1"/>
      <p:bldP spid="12" grpId="0" bldLvl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86966" y="1600566"/>
            <a:ext cx="553998" cy="707886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大雪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43486" y="2088297"/>
            <a:ext cx="2745367" cy="2521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是二十四节气中的第</a:t>
            </a:r>
            <a:r>
              <a:rPr lang="en-US" altLang="zh-CN" sz="1600" dirty="0">
                <a:cs typeface="+mn-ea"/>
                <a:sym typeface="+mn-lt"/>
              </a:rPr>
              <a:t>21</a:t>
            </a:r>
            <a:r>
              <a:rPr lang="zh-CN" altLang="en-US" sz="1600" dirty="0">
                <a:cs typeface="+mn-ea"/>
                <a:sym typeface="+mn-lt"/>
              </a:rPr>
              <a:t>个节气，更是冬季的第三个节气。节气大雪的到来，也就意味着天气会越来越冷，下雪的可能性大增。大雪，斗指癸，太阳到达黄经</a:t>
            </a:r>
            <a:r>
              <a:rPr lang="en-US" altLang="zh-CN" sz="1600" dirty="0">
                <a:cs typeface="+mn-ea"/>
                <a:sym typeface="+mn-lt"/>
              </a:rPr>
              <a:t>255</a:t>
            </a:r>
            <a:r>
              <a:rPr lang="zh-CN" altLang="en-US" sz="1600" dirty="0">
                <a:cs typeface="+mn-ea"/>
                <a:sym typeface="+mn-lt"/>
              </a:rPr>
              <a:t>度，交节时间为每年公历</a:t>
            </a:r>
            <a:r>
              <a:rPr lang="en-US" altLang="zh-CN" sz="1600" dirty="0">
                <a:cs typeface="+mn-ea"/>
                <a:sym typeface="+mn-lt"/>
              </a:rPr>
              <a:t>12</a:t>
            </a:r>
            <a:r>
              <a:rPr lang="zh-CN" altLang="en-US" sz="1600" dirty="0">
                <a:cs typeface="+mn-ea"/>
                <a:sym typeface="+mn-lt"/>
              </a:rPr>
              <a:t>月</a:t>
            </a:r>
            <a:r>
              <a:rPr lang="en-US" altLang="zh-CN" sz="1600" dirty="0">
                <a:cs typeface="+mn-ea"/>
                <a:sym typeface="+mn-lt"/>
              </a:rPr>
              <a:t>6</a:t>
            </a:r>
            <a:r>
              <a:rPr lang="zh-CN" altLang="en-US" sz="1600" dirty="0">
                <a:cs typeface="+mn-ea"/>
                <a:sym typeface="+mn-lt"/>
              </a:rPr>
              <a:t>－</a:t>
            </a:r>
            <a:r>
              <a:rPr lang="en-US" altLang="zh-CN" sz="1600" dirty="0">
                <a:cs typeface="+mn-ea"/>
                <a:sym typeface="+mn-lt"/>
              </a:rPr>
              <a:t>8</a:t>
            </a:r>
            <a:r>
              <a:rPr lang="zh-CN" altLang="en-US" sz="1600" dirty="0">
                <a:cs typeface="+mn-ea"/>
                <a:sym typeface="+mn-lt"/>
              </a:rPr>
              <a:t>日。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15720" y="1257284"/>
            <a:ext cx="9931400" cy="413311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71236" y="4150414"/>
            <a:ext cx="234936" cy="530173"/>
          </a:xfrm>
          <a:prstGeom prst="rect">
            <a:avLst/>
          </a:prstGeom>
        </p:spPr>
      </p:pic>
      <p:pic>
        <p:nvPicPr>
          <p:cNvPr id="3" name="图片 2" descr="3333333333333335555555555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8940" y="765175"/>
            <a:ext cx="5911850" cy="88722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55692" y="2132330"/>
            <a:ext cx="2145203" cy="30321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《</a:t>
            </a:r>
            <a:r>
              <a:rPr lang="zh-CN" altLang="en-US" sz="1400" dirty="0">
                <a:cs typeface="+mn-ea"/>
                <a:sym typeface="+mn-lt"/>
              </a:rPr>
              <a:t>月令七十二候集解</a:t>
            </a:r>
            <a:r>
              <a:rPr lang="en-US" altLang="zh-CN" sz="1400" dirty="0">
                <a:cs typeface="+mn-ea"/>
                <a:sym typeface="+mn-lt"/>
              </a:rPr>
              <a:t>》</a:t>
            </a:r>
            <a:r>
              <a:rPr lang="zh-CN" altLang="en-US" sz="1400" dirty="0">
                <a:cs typeface="+mn-ea"/>
                <a:sym typeface="+mn-lt"/>
              </a:rPr>
              <a:t>说：“大雪，十一月节。大者，盛也。至此而雪盛矣。”大雪的意思是天气更冷，降雪的可能性比小雪时更大了，并不指降雪量一定很大。大雪和小雪、雨水、谷雨等节气一样，都是直接反映降水的节气。</a:t>
            </a:r>
            <a:endParaRPr lang="en-US" altLang="zh-CN" sz="14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897875" y="2191347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古籍记载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848452" y="4792279"/>
            <a:ext cx="234936" cy="53017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58492" y="2132330"/>
            <a:ext cx="2145203" cy="30321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cs typeface="+mn-ea"/>
                <a:sym typeface="+mn-lt"/>
              </a:rPr>
              <a:t>《</a:t>
            </a:r>
            <a:r>
              <a:rPr lang="zh-CN" altLang="en-US" sz="1400" dirty="0">
                <a:cs typeface="+mn-ea"/>
                <a:sym typeface="+mn-lt"/>
              </a:rPr>
              <a:t>三礼义宗</a:t>
            </a:r>
            <a:r>
              <a:rPr lang="en-US" altLang="zh-CN" sz="1400" dirty="0">
                <a:cs typeface="+mn-ea"/>
                <a:sym typeface="+mn-lt"/>
              </a:rPr>
              <a:t>》</a:t>
            </a:r>
            <a:r>
              <a:rPr lang="zh-CN" altLang="en-US" sz="1400" dirty="0">
                <a:cs typeface="+mn-ea"/>
                <a:sym typeface="+mn-lt"/>
              </a:rPr>
              <a:t>记载：“大雪为节者，行于小雪为大雪。时雪转甚，故以大雪名节。”大雪，是相对于小雪节气而言的，意味着降雪的可能性比小雪更大，气温比小雪更低，地面上可能会有积雪出现，但并非指降雪量一定很大。</a:t>
            </a:r>
            <a:endParaRPr lang="en-US" altLang="zh-CN" sz="14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5" name="图片 4" descr="c36c278c2c2a5ea129a82d33ee2ddb9e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55" y="1916430"/>
            <a:ext cx="3415030" cy="3916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714915" y="2132330"/>
            <a:ext cx="4985980" cy="30321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一候：鹖鴠（</a:t>
            </a:r>
            <a:r>
              <a:rPr lang="en-US" altLang="zh-CN" sz="1600" dirty="0" err="1">
                <a:cs typeface="+mn-ea"/>
                <a:sym typeface="+mn-lt"/>
              </a:rPr>
              <a:t>hé</a:t>
            </a:r>
            <a:r>
              <a:rPr lang="en-US" altLang="zh-CN" sz="1600" dirty="0">
                <a:cs typeface="+mn-ea"/>
                <a:sym typeface="+mn-lt"/>
              </a:rPr>
              <a:t> </a:t>
            </a:r>
            <a:r>
              <a:rPr lang="en-US" altLang="zh-CN" sz="1600" dirty="0" err="1">
                <a:cs typeface="+mn-ea"/>
                <a:sym typeface="+mn-lt"/>
              </a:rPr>
              <a:t>dàn</a:t>
            </a:r>
            <a:r>
              <a:rPr lang="zh-CN" altLang="en-US" sz="1600" dirty="0">
                <a:cs typeface="+mn-ea"/>
                <a:sym typeface="+mn-lt"/>
              </a:rPr>
              <a:t>）不鸣。此时因天气寒冷，寒号鸟也不再鸣叫了。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二候：虎始交。此时是阴气最盛时期，所谓盛极而衰，阳气已有所萌动，老虎开始有求偶行为。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6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三候：荔挺出。荔挺”为兰草的一种，感到阳气的萌动而抽出新芽。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006460" y="2125942"/>
            <a:ext cx="553998" cy="1323439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大雪三候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60922" y="2605974"/>
            <a:ext cx="234936" cy="530173"/>
          </a:xfrm>
          <a:prstGeom prst="rect">
            <a:avLst/>
          </a:prstGeom>
        </p:spPr>
      </p:pic>
      <p:pic>
        <p:nvPicPr>
          <p:cNvPr id="4098" name="Picture 2" descr="https://timgsa.baidu.com/timg?image&amp;quality=80&amp;size=b9999_10000&amp;sec=1542631527371&amp;di=0c38877620be75ad15a64ce22d88dd4e&amp;imgtype=0&amp;src=http%3A%2F%2F5b0988e595225.cdn.sohucs.com%2Fq_70%2Cc_zoom%2Cw_640%2Fimages%2F20171207%2F1eb7539461054c1084fb0df50fa7ddce.jpe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902" y="1965076"/>
            <a:ext cx="3981737" cy="10249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timgsa.baidu.com/timg?image&amp;quality=80&amp;size=b9999_10000&amp;sec=1542631569085&amp;di=4710b15085c02d5dd61e5715a9b302aa&amp;imgtype=0&amp;src=http%3A%2F%2F5b0988e595225.cdn.sohucs.com%2Fimages%2F20171207%2F4ee954110d8f42a79a712ee0410b54e5.jpeg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902" y="3136217"/>
            <a:ext cx="3981736" cy="10249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timgsa.baidu.com/timg?image&amp;quality=80&amp;size=b9999_10000&amp;sec=1542631791731&amp;di=ce073e80bac5813ddb0764bc040fd99c&amp;imgtype=jpg&amp;src=http%3A%2F%2Fimg3.imgtn.bdimg.com%2Fit%2Fu%3D3880354838%2C1625538014%26fm%3D214%26gp%3D0.jpg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903" y="4307359"/>
            <a:ext cx="3981735" cy="10249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4267A832-654C-CCFD-D82C-174EC9D0368B}"/>
              </a:ext>
            </a:extLst>
          </p:cNvPr>
          <p:cNvSpPr txBox="1"/>
          <p:nvPr/>
        </p:nvSpPr>
        <p:spPr>
          <a:xfrm>
            <a:off x="2199804" y="6623559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zh-CN" altLang="en-US" sz="100" dirty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00" dirty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srgbClr val="B6CB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81003" y="1643380"/>
            <a:ext cx="1785104" cy="4069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大雪节气最常见的就是降温。据统计，我国强冷空气最多的月份是在</a:t>
            </a:r>
            <a:r>
              <a:rPr lang="en-US" altLang="zh-CN" sz="1600" dirty="0">
                <a:cs typeface="+mn-ea"/>
                <a:sym typeface="+mn-lt"/>
              </a:rPr>
              <a:t>11</a:t>
            </a:r>
            <a:r>
              <a:rPr lang="zh-CN" altLang="en-US" sz="1600" dirty="0">
                <a:cs typeface="+mn-ea"/>
                <a:sym typeface="+mn-lt"/>
              </a:rPr>
              <a:t>月，强冷空气过后，北方大部分地区</a:t>
            </a:r>
            <a:r>
              <a:rPr lang="en-US" altLang="zh-CN" sz="1600" dirty="0">
                <a:cs typeface="+mn-ea"/>
                <a:sym typeface="+mn-lt"/>
              </a:rPr>
              <a:t>12</a:t>
            </a:r>
            <a:r>
              <a:rPr lang="zh-CN" altLang="en-US" sz="1600" dirty="0">
                <a:cs typeface="+mn-ea"/>
                <a:sym typeface="+mn-lt"/>
              </a:rPr>
              <a:t>月的平均温度约在</a:t>
            </a:r>
            <a:r>
              <a:rPr lang="en-US" altLang="zh-CN" sz="1600" dirty="0">
                <a:cs typeface="+mn-ea"/>
                <a:sym typeface="+mn-lt"/>
              </a:rPr>
              <a:t>-20℃</a:t>
            </a:r>
            <a:r>
              <a:rPr lang="zh-CN" altLang="en-US" sz="1600" dirty="0">
                <a:cs typeface="+mn-ea"/>
                <a:sym typeface="+mn-lt"/>
              </a:rPr>
              <a:t>至</a:t>
            </a:r>
            <a:r>
              <a:rPr lang="en-US" altLang="zh-CN" sz="1600" dirty="0">
                <a:cs typeface="+mn-ea"/>
                <a:sym typeface="+mn-lt"/>
              </a:rPr>
              <a:t>-5℃</a:t>
            </a:r>
            <a:r>
              <a:rPr lang="zh-CN" altLang="en-US" sz="1600" dirty="0">
                <a:cs typeface="+mn-ea"/>
                <a:sym typeface="+mn-lt"/>
              </a:rPr>
              <a:t>之间，南方也会出现霜冻，强冷空气往往能够带来降雪或暴雪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6897" y="1643380"/>
            <a:ext cx="3112319" cy="473964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9139277" y="1918234"/>
            <a:ext cx="553998" cy="193899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l"/>
            <a:r>
              <a:rPr lang="zh-CN" altLang="en-US" sz="2400" dirty="0">
                <a:cs typeface="+mn-ea"/>
                <a:sym typeface="+mn-lt"/>
              </a:rPr>
              <a:t>大雪天气特点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63502" y="2774015"/>
            <a:ext cx="301625" cy="6806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333377777777777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3222625"/>
            <a:ext cx="9850755" cy="11784965"/>
          </a:xfrm>
          <a:prstGeom prst="rect">
            <a:avLst/>
          </a:prstGeom>
        </p:spPr>
      </p:pic>
      <p:pic>
        <p:nvPicPr>
          <p:cNvPr id="3" name="图片 2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850" y="855980"/>
            <a:ext cx="5518150" cy="5998845"/>
          </a:xfrm>
          <a:prstGeom prst="rect">
            <a:avLst/>
          </a:prstGeom>
        </p:spPr>
      </p:pic>
      <p:pic>
        <p:nvPicPr>
          <p:cNvPr id="4" name="图片 3" descr="43432423432423423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19050" y="855980"/>
            <a:ext cx="6702425" cy="5998845"/>
          </a:xfrm>
          <a:prstGeom prst="rect">
            <a:avLst/>
          </a:prstGeom>
        </p:spPr>
      </p:pic>
      <p:pic>
        <p:nvPicPr>
          <p:cNvPr id="5" name="图片 4" descr="333333333333222222222222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499100" y="-3213100"/>
            <a:ext cx="6702425" cy="10058400"/>
          </a:xfrm>
          <a:prstGeom prst="rect">
            <a:avLst/>
          </a:prstGeom>
        </p:spPr>
      </p:pic>
      <p:pic>
        <p:nvPicPr>
          <p:cNvPr id="6" name="图片 5" descr="333333333333444444444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635" y="-2032000"/>
            <a:ext cx="6702425" cy="10058400"/>
          </a:xfrm>
          <a:prstGeom prst="rect">
            <a:avLst/>
          </a:prstGeom>
        </p:spPr>
      </p:pic>
      <p:pic>
        <p:nvPicPr>
          <p:cNvPr id="11" name="图片 10" descr="3333336666666666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25" y="73025"/>
            <a:ext cx="6702425" cy="10058400"/>
          </a:xfrm>
          <a:prstGeom prst="rect">
            <a:avLst/>
          </a:prstGeom>
        </p:spPr>
      </p:pic>
      <p:pic>
        <p:nvPicPr>
          <p:cNvPr id="17" name="图片 16" descr="333333333333388888888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6200" y="-390525"/>
            <a:ext cx="6702425" cy="10058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311110" y="497205"/>
            <a:ext cx="461665" cy="192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演讲人  </a:t>
            </a:r>
            <a:r>
              <a:rPr lang="en-US" altLang="zh-CN">
                <a:cs typeface="+mn-ea"/>
                <a:sym typeface="+mn-lt"/>
              </a:rPr>
              <a:t>XXXX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9162" y="1320165"/>
            <a:ext cx="1015663" cy="33540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cs typeface="+mn-ea"/>
                <a:sym typeface="+mn-lt"/>
              </a:rPr>
              <a:t> 章节二</a:t>
            </a:r>
          </a:p>
        </p:txBody>
      </p:sp>
      <p:sp>
        <p:nvSpPr>
          <p:cNvPr id="12" name="矩形 11"/>
          <p:cNvSpPr/>
          <p:nvPr/>
        </p:nvSpPr>
        <p:spPr>
          <a:xfrm>
            <a:off x="3832225" y="1485265"/>
            <a:ext cx="923290" cy="2585085"/>
          </a:xfrm>
          <a:prstGeom prst="rect">
            <a:avLst/>
          </a:prstGeom>
          <a:solidFill>
            <a:srgbClr val="B6CBEC"/>
          </a:solidFill>
          <a:ln>
            <a:solidFill>
              <a:srgbClr val="EAE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7395" y="2329234"/>
            <a:ext cx="301625" cy="68066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30674" y="1673154"/>
            <a:ext cx="824841" cy="19939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spc="3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气候特点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bldLvl="0" animBg="1"/>
      <p:bldP spid="12" grpId="0" bldLvl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214197" y="1647825"/>
            <a:ext cx="1711238" cy="36804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cs typeface="+mn-ea"/>
                <a:sym typeface="+mn-lt"/>
              </a:rPr>
              <a:t>降温</a:t>
            </a: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有人做过统计，我国强冷空气最多的月份是在</a:t>
            </a:r>
            <a:r>
              <a:rPr lang="en-US" altLang="zh-CN" sz="1600" dirty="0">
                <a:cs typeface="+mn-ea"/>
                <a:sym typeface="+mn-lt"/>
              </a:rPr>
              <a:t>11</a:t>
            </a:r>
            <a:r>
              <a:rPr lang="zh-CN" altLang="en-US" sz="1600" dirty="0">
                <a:cs typeface="+mn-ea"/>
                <a:sym typeface="+mn-lt"/>
              </a:rPr>
              <a:t>月。北方大部分地区</a:t>
            </a:r>
            <a:r>
              <a:rPr lang="en-US" altLang="zh-CN" sz="1600" dirty="0">
                <a:cs typeface="+mn-ea"/>
                <a:sym typeface="+mn-lt"/>
              </a:rPr>
              <a:t>12</a:t>
            </a:r>
            <a:r>
              <a:rPr lang="zh-CN" altLang="en-US" sz="1600" dirty="0">
                <a:cs typeface="+mn-ea"/>
                <a:sym typeface="+mn-lt"/>
              </a:rPr>
              <a:t>月份的平均温度约在</a:t>
            </a:r>
            <a:r>
              <a:rPr lang="en-US" altLang="zh-CN" sz="1600" dirty="0">
                <a:cs typeface="+mn-ea"/>
                <a:sym typeface="+mn-lt"/>
              </a:rPr>
              <a:t>–5℃</a:t>
            </a:r>
            <a:r>
              <a:rPr lang="zh-CN" altLang="en-US" sz="1600" dirty="0">
                <a:cs typeface="+mn-ea"/>
                <a:sym typeface="+mn-lt"/>
              </a:rPr>
              <a:t>～</a:t>
            </a:r>
            <a:r>
              <a:rPr lang="en-US" altLang="zh-CN" sz="1600" dirty="0">
                <a:cs typeface="+mn-ea"/>
                <a:sym typeface="+mn-lt"/>
              </a:rPr>
              <a:t>–20℃</a:t>
            </a:r>
            <a:r>
              <a:rPr lang="zh-CN" altLang="en-US" sz="1600" dirty="0">
                <a:cs typeface="+mn-ea"/>
                <a:sym typeface="+mn-lt"/>
              </a:rPr>
              <a:t>之间，南方的强冷空气过后，有时也会出现霜冻。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642882" y="1577340"/>
            <a:ext cx="2991588" cy="37509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cs typeface="+mn-ea"/>
                <a:sym typeface="+mn-lt"/>
              </a:rPr>
              <a:t>大雪</a:t>
            </a:r>
            <a:r>
              <a:rPr lang="en-US" altLang="zh-CN" sz="1600" b="1" dirty="0">
                <a:cs typeface="+mn-ea"/>
                <a:sym typeface="+mn-lt"/>
              </a:rPr>
              <a:t>(</a:t>
            </a:r>
            <a:r>
              <a:rPr lang="zh-CN" altLang="en-US" sz="1600" b="1" dirty="0">
                <a:cs typeface="+mn-ea"/>
                <a:sym typeface="+mn-lt"/>
              </a:rPr>
              <a:t>暴雪</a:t>
            </a:r>
            <a:r>
              <a:rPr lang="en-US" altLang="zh-CN" sz="1600" b="1" dirty="0">
                <a:cs typeface="+mn-ea"/>
                <a:sym typeface="+mn-lt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我们知道，强冷空气往往能够形成较大范围降雪或局地暴雪。降雪的益处很多，特别是有利于缓解冬旱，冻死农田病虫，有利于冬季旅游的开展。但降雪路滑，化雪成冰，容易导致民航航班延误、公路交通事故和车道拥堵；个别地区的暴雪封山、封路还会对牧区草原（称为白灾）人畜安全造成威胁。</a:t>
            </a:r>
            <a:endParaRPr lang="zh-CN" altLang="en-US" sz="16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87631" y="1762324"/>
            <a:ext cx="553998" cy="193899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大雪气候特征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15266" y="4008807"/>
            <a:ext cx="301625" cy="6806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2832" y="2247662"/>
            <a:ext cx="3541619" cy="23610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circle/>
      </p:transition>
    </mc:Choice>
    <mc:Fallback xmlns="" xmlns:a14="http://schemas.microsoft.com/office/drawing/2010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SCORM_RATE_SLIDES" val="0"/>
  <p:tag name="ISPRING_SCORM_RATE_QUIZZES" val="0"/>
  <p:tag name="ISPRING_SCORM_PASSING_SCORE" val="0.000000"/>
  <p:tag name="ISPRING_ULTRA_SCORM_COURSE_ID" val="5F30DA0E-7C4B-4E34-9EC7-B780251D572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D:\ppt\第九批\494740"/>
  <p:tag name="ISPRING_FIRST_PUBLISH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lbs0oaay">
      <a:majorFont>
        <a:latin typeface="Arial"/>
        <a:ea typeface="幼圆"/>
        <a:cs typeface=""/>
      </a:majorFont>
      <a:minorFont>
        <a:latin typeface="Arial"/>
        <a:ea typeface="幼圆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1515</Words>
  <Application>Microsoft Office PowerPoint</Application>
  <PresentationFormat>宽屏</PresentationFormat>
  <Paragraphs>138</Paragraphs>
  <Slides>25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Meiryo</vt:lpstr>
      <vt:lpstr>宋体</vt:lpstr>
      <vt:lpstr>微软雅黑</vt:lpstr>
      <vt:lpstr>幼圆</vt:lpstr>
      <vt:lpstr>字魂59号-创粗黑</vt:lpstr>
      <vt:lpstr>Arial</vt:lpstr>
      <vt:lpstr>Calibri</vt:lpstr>
      <vt:lpstr>Calibri Light</vt:lpstr>
      <vt:lpstr>Wingdings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79</cp:revision>
  <dcterms:created xsi:type="dcterms:W3CDTF">2017-08-18T03:02:00Z</dcterms:created>
  <dcterms:modified xsi:type="dcterms:W3CDTF">2023-05-15T02:42:21Z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