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25"/>
  </p:notesMasterIdLst>
  <p:sldIdLst>
    <p:sldId id="256" r:id="rId4"/>
    <p:sldId id="260" r:id="rId5"/>
    <p:sldId id="297" r:id="rId6"/>
    <p:sldId id="278" r:id="rId7"/>
    <p:sldId id="279" r:id="rId8"/>
    <p:sldId id="280" r:id="rId9"/>
    <p:sldId id="277" r:id="rId10"/>
    <p:sldId id="282" r:id="rId11"/>
    <p:sldId id="263" r:id="rId12"/>
    <p:sldId id="262" r:id="rId13"/>
    <p:sldId id="266" r:id="rId14"/>
    <p:sldId id="265" r:id="rId15"/>
    <p:sldId id="296" r:id="rId16"/>
    <p:sldId id="284" r:id="rId17"/>
    <p:sldId id="285" r:id="rId18"/>
    <p:sldId id="298" r:id="rId19"/>
    <p:sldId id="268" r:id="rId20"/>
    <p:sldId id="269" r:id="rId21"/>
    <p:sldId id="270" r:id="rId22"/>
    <p:sldId id="258" r:id="rId23"/>
    <p:sldId id="29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  <a:srgbClr val="AA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B947B-84C2-43A6-BF1C-21CC3AFAC33C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3A7F1-1600-4B0E-9F77-F685C23E87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55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51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84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38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597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515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289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965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780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263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174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85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14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087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448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32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864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32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22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57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>
            <a:extLst>
              <a:ext uri="{FF2B5EF4-FFF2-40B4-BE49-F238E27FC236}">
                <a16:creationId xmlns:a16="http://schemas.microsoft.com/office/drawing/2014/main" xmlns="" id="{38C9F298-3827-4398-ACC7-F533F0D48B9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备注占位符 2">
            <a:extLst>
              <a:ext uri="{FF2B5EF4-FFF2-40B4-BE49-F238E27FC236}">
                <a16:creationId xmlns:a16="http://schemas.microsoft.com/office/drawing/2014/main" xmlns="" id="{F7440A26-7DDD-4F44-8844-5AE554DF6E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1" name="灯片编号占位符 3">
            <a:extLst>
              <a:ext uri="{FF2B5EF4-FFF2-40B4-BE49-F238E27FC236}">
                <a16:creationId xmlns:a16="http://schemas.microsoft.com/office/drawing/2014/main" xmlns="" id="{56CF33F6-1DB6-41C6-9AA0-EBB7EDB331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fld id="{AD47BD7E-AFBA-4731-9204-C3FD7A1B663D}" type="slidenum">
              <a:rPr lang="zh-CN" altLang="en-US" smtClean="0"/>
              <a:pPr eaLnBrk="1" hangingPunct="1">
                <a:buFont typeface="Arial" panose="020B0604020202020204" pitchFamily="34" charset="0"/>
                <a:buChar char="•"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56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3A7F1-1600-4B0E-9F77-F685C23E878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3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8C3C24E-3F13-4213-9D32-8A98DC172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EC8B44D-4074-4922-AD33-07D8D537A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E66CAA7-0779-4B62-9DAB-26BCB978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720736F-2486-45A8-8107-F975F8DF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BC19F6-78C8-4A37-889D-9FA83A95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80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2DFFEA5-EBC7-477D-978F-98902D6A2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1" t="27737" r="20976" b="2773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867880C-A5CF-4E7D-8961-7965A9622C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A6B9BAA-176B-4D89-B909-015E2FCAB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A0712D4-F069-4D60-BE47-9FE2AB2AD0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26" y="238539"/>
            <a:ext cx="11929949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A033A0B-15EE-44AD-A9D5-E742541D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A240FD2-97CC-4859-A009-721E9DA31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8BE0320-F9F7-4DE2-A0D6-CEF605D9A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075890A-84FD-4AE9-A557-400DE0C5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078CDD9-DC04-4F52-9DAD-071C1CAB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A87D316-5412-4ED6-BE91-A290D26B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00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343F4A-5D3A-42F9-ABD4-81237D39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9ECDD67-663C-41E1-B324-FB1F9AFE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722289-E8C9-4B3D-9DC4-940A5B31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B6C1E46-DCB1-4DE8-B5C4-636F7C15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01D3DF-B23F-4652-B29F-5F01435A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5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78A2ADB-73A4-4E80-A169-A91829BB7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7EAC410-4E8E-4D05-A62A-C80A2C55D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A2CDA98-D607-4B96-AD35-2E5CB9B2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CC19A4-0002-4A81-971C-9FA019CF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B26744-A0D9-43D0-AC93-6B4E3006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83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4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89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6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24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90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9657C4-7174-4EF5-95FD-9DA07689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5AF632F-4A54-4050-B3DE-886A3414E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7821554-47FA-4E01-9812-6A20BEFEC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FEC70D-3A7D-485E-8943-ABA0313B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79C7FC-0A11-47E4-8C7A-C1D270D4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9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0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59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63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68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1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60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16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6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8A4DB3-5274-4EC5-88B4-E81E63AD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5FF564-A54E-4452-B842-A05E93F7F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5CA203D-00E0-41ED-9055-F7AB8742C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BF83A08-EE46-46C3-A4D6-F2DD8810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EA83C93-2AAE-48B0-8410-F58FC18C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9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AAE0C2-F295-4DA4-8CF9-8E276ECA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90204E-0BBD-402E-86AC-8BB3CA9EB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CFA5502-C7E8-4456-829E-A55CEA6B2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F0D1612-0174-4D0E-AFD4-39F89E38C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3B83C1B-7B6E-4A98-B646-2C9EE5AD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C7DFA74-2B96-4412-97F2-75C14493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6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28D4E42-B149-4489-9DDC-280718DC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28DE77B-54D7-46D5-9876-DE855C06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92E3563-5305-418D-AFEE-9C410ADBF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9C5F8B8-9FD3-4C10-A85E-118745FDB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FD8CBDB-5B5B-446C-8CD7-8A6459A05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5779B25-AE6A-44B7-BD33-4D9DD870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68B17DC-00ED-4BFB-9867-2525378E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BD31BB0-836C-42F5-BA0E-B98BC34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8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28D4E42-B149-4489-9DDC-280718DC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28DE77B-54D7-46D5-9876-DE855C063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92E3563-5305-418D-AFEE-9C410ADBF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9C5F8B8-9FD3-4C10-A85E-118745FDB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FD8CBDB-5B5B-446C-8CD7-8A6459A05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F5779B25-AE6A-44B7-BD33-4D9DD870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68B17DC-00ED-4BFB-9867-2525378E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7BD31BB0-836C-42F5-BA0E-B98BC34D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5C9B3B96-6A34-FEC9-D3F7-A67A364C238A}"/>
              </a:ext>
            </a:extLst>
          </p:cNvPr>
          <p:cNvSpPr txBox="1"/>
          <p:nvPr userDrawn="1"/>
        </p:nvSpPr>
        <p:spPr>
          <a:xfrm>
            <a:off x="2861320" y="660304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860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073286-BE51-4FAE-B50F-9B5AB52BF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F9A1E32-04BA-4D8D-8CA9-DA544992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E5D13C9-A829-4AE7-BA7D-120542F2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A386D54-5B41-4231-A54C-24096D7D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2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D591F52-B7CA-4549-A320-40F6D9438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1" t="27737" r="20976" b="2773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6DC3BE0-82BE-413A-BE61-02F4EE73A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6F9292F-07F3-4B85-B9A7-39A71D188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2DFFEA5-EBC7-477D-978F-98902D6A2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1" t="27737" r="20976" b="2773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867880C-A5CF-4E7D-8961-7965A9622C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A6B9BAA-176B-4D89-B909-015E2FCAB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A2CA062-2DF5-4905-8068-7CB91B3C37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35" y="456660"/>
            <a:ext cx="10759730" cy="594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43090A8-B1EC-4768-A9AB-2177F556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F6ADDEA-4D7B-4496-8C6E-E14A4BEF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3982853-41B1-41FF-929D-385E19FC5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FAF1D-5F95-4C8E-A342-D473C5AA3EB4}" type="datetimeFigureOut">
              <a:rPr lang="zh-CN" altLang="en-US" smtClean="0"/>
              <a:t>2023/5/14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B0CD0F-1FD7-4738-B39B-7C2A7AB78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E947959-D573-4B12-81C2-CBA4170D0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7354-BFF4-44F1-B216-D25EA2D98B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29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60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59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B9B8DC2-986F-4AC6-A654-167596F4558D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1387D76-D8CF-449B-9A66-386057F7E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2420" y="1437925"/>
            <a:ext cx="14348820" cy="89321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5CD674B-BA92-4F0E-A86D-38D525319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296" y="3543561"/>
            <a:ext cx="3277567" cy="491635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5E13AC8-1082-4B71-BC09-7C9A30F8AD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8514" cy="331686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6335F7D-E14D-4104-B7C0-1DA77945E8EF}"/>
              </a:ext>
            </a:extLst>
          </p:cNvPr>
          <p:cNvSpPr txBox="1"/>
          <p:nvPr/>
        </p:nvSpPr>
        <p:spPr>
          <a:xfrm>
            <a:off x="1378712" y="1921240"/>
            <a:ext cx="1066508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0" spc="-300" dirty="0">
                <a:cs typeface="+mn-ea"/>
                <a:sym typeface="+mn-lt"/>
              </a:rPr>
              <a:t>寒时大雪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47C8EB4E-C250-42A8-87CA-7FF5789856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372" y="2846759"/>
            <a:ext cx="3376077" cy="3871341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657E6265-8555-4A07-B598-2E8089CA30BD}"/>
              </a:ext>
            </a:extLst>
          </p:cNvPr>
          <p:cNvGrpSpPr/>
          <p:nvPr/>
        </p:nvGrpSpPr>
        <p:grpSpPr>
          <a:xfrm>
            <a:off x="10680288" y="1223487"/>
            <a:ext cx="615553" cy="985326"/>
            <a:chOff x="9541854" y="3024074"/>
            <a:chExt cx="841246" cy="1507252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973EFB20-D1E5-4A49-A55F-F635D035F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400C8509-F339-45A7-9EC0-00F4E7E5147C}"/>
                </a:ext>
              </a:extLst>
            </p:cNvPr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5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F3841435-71F2-4C7E-8C5C-DFFDF40DA9E5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5A70B95-27E1-4396-80CF-BE220C7D6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FABAC82A-890F-464F-A6F2-18933CA1401B}"/>
              </a:ext>
            </a:extLst>
          </p:cNvPr>
          <p:cNvGrpSpPr/>
          <p:nvPr/>
        </p:nvGrpSpPr>
        <p:grpSpPr>
          <a:xfrm>
            <a:off x="7022768" y="-753222"/>
            <a:ext cx="4265814" cy="5478911"/>
            <a:chOff x="7010402" y="-852936"/>
            <a:chExt cx="4265814" cy="547891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7BFA3B5D-B8AF-42DE-8D6F-EFC4F75E82C1}"/>
                </a:ext>
              </a:extLst>
            </p:cNvPr>
            <p:cNvGrpSpPr/>
            <p:nvPr/>
          </p:nvGrpSpPr>
          <p:grpSpPr>
            <a:xfrm>
              <a:off x="7010402" y="-852936"/>
              <a:ext cx="4265814" cy="5478911"/>
              <a:chOff x="4773321" y="-2286494"/>
              <a:chExt cx="3859612" cy="4957195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C2C0450C-CFB8-47AD-8246-926B0A6AAA86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3" name="图片 1">
                <a:extLst>
                  <a:ext uri="{FF2B5EF4-FFF2-40B4-BE49-F238E27FC236}">
                    <a16:creationId xmlns:a16="http://schemas.microsoft.com/office/drawing/2014/main" xmlns="" id="{E7D0F962-99BB-4A53-BD6E-A6E0BB61DB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73321" y="-2286494"/>
                <a:ext cx="385961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文本框 7">
              <a:extLst>
                <a:ext uri="{FF2B5EF4-FFF2-40B4-BE49-F238E27FC236}">
                  <a16:creationId xmlns:a16="http://schemas.microsoft.com/office/drawing/2014/main" xmlns="" id="{C53C9319-7667-4541-A416-2D1BD3718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大雪习俗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518BB89-26B0-46A3-9902-A66631C0C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150" y="3727089"/>
            <a:ext cx="3298802" cy="4568835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D1678DF8-55E1-4A23-9CD1-08E065284D66}"/>
              </a:ext>
            </a:extLst>
          </p:cNvPr>
          <p:cNvGrpSpPr/>
          <p:nvPr/>
        </p:nvGrpSpPr>
        <p:grpSpPr>
          <a:xfrm>
            <a:off x="746775" y="5140682"/>
            <a:ext cx="615553" cy="1152168"/>
            <a:chOff x="803672" y="5191482"/>
            <a:chExt cx="615553" cy="115216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AA5D644C-8B02-4926-A9EE-4E1360385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94414A62-CC39-4DA9-AF2F-208CCC891934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14337" name="矩形 5">
            <a:extLst>
              <a:ext uri="{FF2B5EF4-FFF2-40B4-BE49-F238E27FC236}">
                <a16:creationId xmlns:a16="http://schemas.microsoft.com/office/drawing/2014/main" xmlns="" id="{4E500A88-90EB-4DDD-9C6C-E0590705C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333" y="1848452"/>
            <a:ext cx="668965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习 俗 </a:t>
            </a:r>
            <a:r>
              <a:rPr lang="en-US" altLang="zh-CN" sz="4400" b="1" dirty="0">
                <a:latin typeface="+mn-lt"/>
                <a:ea typeface="+mn-ea"/>
                <a:cs typeface="+mn-ea"/>
                <a:sym typeface="+mn-lt"/>
              </a:rPr>
              <a:t>3—</a:t>
            </a: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东 北 地 区 冰 雕</a:t>
            </a:r>
          </a:p>
        </p:txBody>
      </p:sp>
      <p:sp>
        <p:nvSpPr>
          <p:cNvPr id="14338" name="矩形 6">
            <a:extLst>
              <a:ext uri="{FF2B5EF4-FFF2-40B4-BE49-F238E27FC236}">
                <a16:creationId xmlns:a16="http://schemas.microsoft.com/office/drawing/2014/main" xmlns="" id="{C5923451-3873-40A4-89B1-E415650C6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004" y="2617893"/>
            <a:ext cx="7000875" cy="220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到了大雪节气东北地区冰雕成为了一道亮丽的风景线，哈尔滨人充分的利用本地的资源将冰雕作为一种艺术呈现给大家，同时他们还举办冰雪节吸引了来自各地的游人前来观看，这成为哈尔滨的一大特色。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F7ADE06-C83C-4659-8A3D-A0CC0A962F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734376" cy="2167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046D4B6B-439E-44A0-8736-4CA15F4ACEFA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79CF995-D57A-4C26-88A6-FDE2FC630A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823372D-9318-4B77-B55D-9C29EB50083D}"/>
              </a:ext>
            </a:extLst>
          </p:cNvPr>
          <p:cNvGrpSpPr/>
          <p:nvPr/>
        </p:nvGrpSpPr>
        <p:grpSpPr>
          <a:xfrm>
            <a:off x="7022768" y="-753222"/>
            <a:ext cx="4265814" cy="5478911"/>
            <a:chOff x="7010402" y="-852936"/>
            <a:chExt cx="4265814" cy="547891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D10A3532-C535-4592-A477-3D0E068C3E2A}"/>
                </a:ext>
              </a:extLst>
            </p:cNvPr>
            <p:cNvGrpSpPr/>
            <p:nvPr/>
          </p:nvGrpSpPr>
          <p:grpSpPr>
            <a:xfrm>
              <a:off x="7010402" y="-852936"/>
              <a:ext cx="4265814" cy="5478911"/>
              <a:chOff x="4773321" y="-2286494"/>
              <a:chExt cx="3859612" cy="4957195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257AB056-4F77-4812-AA64-09DD5624CB5C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3" name="图片 1">
                <a:extLst>
                  <a:ext uri="{FF2B5EF4-FFF2-40B4-BE49-F238E27FC236}">
                    <a16:creationId xmlns:a16="http://schemas.microsoft.com/office/drawing/2014/main" xmlns="" id="{8304EE43-A8E5-415F-AD36-3F42D3F19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73321" y="-2286494"/>
                <a:ext cx="385961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文本框 7">
              <a:extLst>
                <a:ext uri="{FF2B5EF4-FFF2-40B4-BE49-F238E27FC236}">
                  <a16:creationId xmlns:a16="http://schemas.microsoft.com/office/drawing/2014/main" xmlns="" id="{E3620C48-684C-4882-8125-9EC13B046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大雪习俗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CA32723-FC93-41EC-94C6-8A25014FF5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150" y="3727089"/>
            <a:ext cx="3298802" cy="4568835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86ABA652-C8ED-4CEB-AE0C-1C02510571D6}"/>
              </a:ext>
            </a:extLst>
          </p:cNvPr>
          <p:cNvGrpSpPr/>
          <p:nvPr/>
        </p:nvGrpSpPr>
        <p:grpSpPr>
          <a:xfrm>
            <a:off x="746775" y="5140682"/>
            <a:ext cx="615553" cy="1152168"/>
            <a:chOff x="803672" y="5191482"/>
            <a:chExt cx="615553" cy="115216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5723425B-7C1A-4ED1-A8C4-620E55C16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3181243B-556F-4A56-878A-65279FB85F7F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B9C9938-6B5E-404C-BCAC-AE0B7D727B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734376" cy="2167846"/>
          </a:xfrm>
          <a:prstGeom prst="rect">
            <a:avLst/>
          </a:prstGeom>
        </p:spPr>
      </p:pic>
      <p:sp>
        <p:nvSpPr>
          <p:cNvPr id="15361" name="矩形 1">
            <a:extLst>
              <a:ext uri="{FF2B5EF4-FFF2-40B4-BE49-F238E27FC236}">
                <a16:creationId xmlns:a16="http://schemas.microsoft.com/office/drawing/2014/main" xmlns="" id="{08B8B71B-C49B-438C-A439-95E14ACD1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53" y="1744565"/>
            <a:ext cx="58849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习 俗 </a:t>
            </a:r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4— </a:t>
            </a: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米 特 尔 节</a:t>
            </a:r>
          </a:p>
        </p:txBody>
      </p:sp>
      <p:sp>
        <p:nvSpPr>
          <p:cNvPr id="15362" name="矩形 2">
            <a:extLst>
              <a:ext uri="{FF2B5EF4-FFF2-40B4-BE49-F238E27FC236}">
                <a16:creationId xmlns:a16="http://schemas.microsoft.com/office/drawing/2014/main" xmlns="" id="{A0E7C8AC-9D40-493D-A79A-E9E6FF677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61" y="2617688"/>
            <a:ext cx="7640586" cy="2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  鄂温克和鄂伦春人们的传统节日米特尔节，流行于内蒙古自治区陈巴尔虎族。“米特尔”为鄂伦春语音直译。每年在农历十一月十几日举行，当地人们认为这一天是气候变冷的转折点，因此以过节表示重视。他们生活在大兴安岭一带，冬季十分寒冷，放牧与狩猎活动都极困难，所以要做好一切越冬的准备工作。是日有羊群的人，要把种羊归人羊群，并卖一些大牲畜，把过冬春食用的牛、羊宰杀后贮存起来，确保冬季有足够食用的冻肉和粮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893C14CC-2AFE-4BC7-9521-BFED4E5BD27C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7214893-011B-433C-A5A2-339AFA151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72F3253D-ACE2-4163-ACCB-69831680C1AF}"/>
              </a:ext>
            </a:extLst>
          </p:cNvPr>
          <p:cNvGrpSpPr/>
          <p:nvPr/>
        </p:nvGrpSpPr>
        <p:grpSpPr>
          <a:xfrm>
            <a:off x="-517706" y="-571609"/>
            <a:ext cx="4265814" cy="5478911"/>
            <a:chOff x="7010402" y="-852936"/>
            <a:chExt cx="4265814" cy="547891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DD9A84E8-7D32-418D-AE6D-4DEBF85B0D36}"/>
                </a:ext>
              </a:extLst>
            </p:cNvPr>
            <p:cNvGrpSpPr/>
            <p:nvPr/>
          </p:nvGrpSpPr>
          <p:grpSpPr>
            <a:xfrm>
              <a:off x="7010402" y="-852936"/>
              <a:ext cx="4265814" cy="5478911"/>
              <a:chOff x="4773321" y="-2286494"/>
              <a:chExt cx="3859612" cy="4957195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279547F0-8BB0-415C-8130-F3884755EF84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6" name="图片 1">
                <a:extLst>
                  <a:ext uri="{FF2B5EF4-FFF2-40B4-BE49-F238E27FC236}">
                    <a16:creationId xmlns:a16="http://schemas.microsoft.com/office/drawing/2014/main" xmlns="" id="{DBA0B04F-CFD1-4E87-A4DE-0F9B80C142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73321" y="-2286494"/>
                <a:ext cx="385961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xmlns="" id="{A96C3A12-5667-44CC-982D-E14EF9EF0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大雪习俗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868B916-0D55-4218-AE0D-1A9F6EB8F5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1786" y="3782427"/>
            <a:ext cx="3298802" cy="45688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1B8648E-5AFB-4930-BB18-8F1AF6C818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829" y="1"/>
            <a:ext cx="3734376" cy="216784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718638CD-F75B-441C-B80C-62B5B57A2202}"/>
              </a:ext>
            </a:extLst>
          </p:cNvPr>
          <p:cNvGrpSpPr/>
          <p:nvPr/>
        </p:nvGrpSpPr>
        <p:grpSpPr>
          <a:xfrm>
            <a:off x="10944794" y="5397499"/>
            <a:ext cx="615553" cy="1152168"/>
            <a:chOff x="803672" y="5191482"/>
            <a:chExt cx="615553" cy="1152168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59F1D840-A7FA-4709-8A78-44662B243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366A7751-714B-4F57-BDC8-69004C28F42D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16385" name="文本框 11">
            <a:extLst>
              <a:ext uri="{FF2B5EF4-FFF2-40B4-BE49-F238E27FC236}">
                <a16:creationId xmlns:a16="http://schemas.microsoft.com/office/drawing/2014/main" xmlns="" id="{0BBE7522-83AA-4DA5-96E8-ADEFC93B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200" y="2167848"/>
            <a:ext cx="3093154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大雪白天短、夜间长，所以，古时各手工作坊、家庭手工就纷纷开夜工，俗称“夜作”。手工的纺织业、刺绣业、染坊到了深夜要吃夜间餐，因而有了“夜做饭”“夜霄”。</a:t>
            </a:r>
          </a:p>
        </p:txBody>
      </p:sp>
      <p:sp>
        <p:nvSpPr>
          <p:cNvPr id="16389" name="矩形 9">
            <a:extLst>
              <a:ext uri="{FF2B5EF4-FFF2-40B4-BE49-F238E27FC236}">
                <a16:creationId xmlns:a16="http://schemas.microsoft.com/office/drawing/2014/main" xmlns="" id="{F62E8467-EAB2-42EF-888A-9AD994BF6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551" y="5739240"/>
            <a:ext cx="5069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习 俗 </a:t>
            </a:r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5 — </a:t>
            </a:r>
            <a:r>
              <a:rPr lang="zh-CN" altLang="en-US" sz="4000" b="1" dirty="0">
                <a:latin typeface="+mn-lt"/>
                <a:ea typeface="+mn-ea"/>
                <a:cs typeface="+mn-ea"/>
                <a:sym typeface="+mn-lt"/>
              </a:rPr>
              <a:t>民 间 夜 作</a:t>
            </a:r>
          </a:p>
        </p:txBody>
      </p:sp>
      <p:sp>
        <p:nvSpPr>
          <p:cNvPr id="23" name="文本框 11">
            <a:extLst>
              <a:ext uri="{FF2B5EF4-FFF2-40B4-BE49-F238E27FC236}">
                <a16:creationId xmlns:a16="http://schemas.microsoft.com/office/drawing/2014/main" xmlns="" id="{D8C0C673-E7B3-4696-B767-9A531775B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354" y="2167847"/>
            <a:ext cx="3093154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大雪白天短、夜间长，所以，古时各手工作坊、家庭手工就纷纷开夜工，俗称“夜作”。手工的纺织业、刺绣业、染坊到了深夜要吃夜间餐，因而有了“夜做饭”“夜霄”。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1D18F5EF-7CBF-4606-B7F7-6B5CB6C29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67096" y="1411010"/>
            <a:ext cx="14348820" cy="8932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39C90EA-215B-48B7-A4B0-FF4171A2A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154" y="2887891"/>
            <a:ext cx="3008475" cy="358465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3F462C8-0243-4896-929E-AAD67DCD3632}"/>
              </a:ext>
            </a:extLst>
          </p:cNvPr>
          <p:cNvGrpSpPr/>
          <p:nvPr/>
        </p:nvGrpSpPr>
        <p:grpSpPr>
          <a:xfrm>
            <a:off x="7265572" y="0"/>
            <a:ext cx="2973163" cy="5293494"/>
            <a:chOff x="7183394" y="17807"/>
            <a:chExt cx="2973163" cy="529349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856736DF-0E7B-4C8D-8EF4-B7D99D8E7AE7}"/>
                </a:ext>
              </a:extLst>
            </p:cNvPr>
            <p:cNvSpPr/>
            <p:nvPr/>
          </p:nvSpPr>
          <p:spPr>
            <a:xfrm>
              <a:off x="7183394" y="728097"/>
              <a:ext cx="2106612" cy="431958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xmlns="" id="{D6521C65-FA72-4423-BDEC-2E9702451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6413" y="568151"/>
              <a:ext cx="187325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A6161E24-C36D-41B7-8DF4-C4E7911BB171}"/>
                </a:ext>
              </a:extLst>
            </p:cNvPr>
            <p:cNvGrpSpPr/>
            <p:nvPr/>
          </p:nvGrpSpPr>
          <p:grpSpPr>
            <a:xfrm>
              <a:off x="7594475" y="1635570"/>
              <a:ext cx="1495983" cy="3675731"/>
              <a:chOff x="7250534" y="2055948"/>
              <a:chExt cx="1495983" cy="3675731"/>
            </a:xfrm>
          </p:grpSpPr>
          <p:sp>
            <p:nvSpPr>
              <p:cNvPr id="29" name="文本框 8">
                <a:extLst>
                  <a:ext uri="{FF2B5EF4-FFF2-40B4-BE49-F238E27FC236}">
                    <a16:creationId xmlns:a16="http://schemas.microsoft.com/office/drawing/2014/main" xmlns="" id="{90DFD0F4-EAB9-4B49-A99E-C0E6D42BBB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0854" y="2055948"/>
                <a:ext cx="1015663" cy="3330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5400" b="1" spc="1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大雪养生</a:t>
                </a:r>
              </a:p>
            </p:txBody>
          </p:sp>
          <p:sp>
            <p:nvSpPr>
              <p:cNvPr id="30" name="文本框 9">
                <a:extLst>
                  <a:ext uri="{FF2B5EF4-FFF2-40B4-BE49-F238E27FC236}">
                    <a16:creationId xmlns:a16="http://schemas.microsoft.com/office/drawing/2014/main" xmlns="" id="{56849E7B-A4BE-447E-B60A-04B4052B0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0534" y="2147029"/>
                <a:ext cx="677108" cy="358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dirty="0">
                    <a:solidFill>
                      <a:srgbClr val="141414"/>
                    </a:solidFill>
                    <a:latin typeface="+mn-lt"/>
                    <a:ea typeface="+mn-ea"/>
                    <a:cs typeface="+mn-ea"/>
                    <a:sym typeface="+mn-lt"/>
                  </a:rPr>
                  <a:t>Life is like a pencil... Start very sharp... The experience becomes smooth</a:t>
                </a:r>
              </a:p>
            </p:txBody>
          </p:sp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CA6050E3-5ED8-41BE-B138-B9C3B198A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3799" y="17807"/>
              <a:ext cx="1612758" cy="1559143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F45F0CAE-961B-49C7-8910-EA3244BD9323}"/>
              </a:ext>
            </a:extLst>
          </p:cNvPr>
          <p:cNvGrpSpPr/>
          <p:nvPr/>
        </p:nvGrpSpPr>
        <p:grpSpPr>
          <a:xfrm>
            <a:off x="232229" y="5272212"/>
            <a:ext cx="10665082" cy="1200329"/>
            <a:chOff x="1336246" y="1823218"/>
            <a:chExt cx="10665082" cy="120032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40555F8F-3680-4744-A0D3-C16C71AB03D0}"/>
                </a:ext>
              </a:extLst>
            </p:cNvPr>
            <p:cNvSpPr txBox="1"/>
            <p:nvPr/>
          </p:nvSpPr>
          <p:spPr>
            <a:xfrm>
              <a:off x="1336246" y="1823218"/>
              <a:ext cx="10665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spc="-300" dirty="0">
                  <a:cs typeface="+mn-ea"/>
                  <a:sym typeface="+mn-lt"/>
                </a:rPr>
                <a:t>寒时大雪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D91D119E-CEC2-4B41-81CE-D7492A97FCE4}"/>
                </a:ext>
              </a:extLst>
            </p:cNvPr>
            <p:cNvGrpSpPr/>
            <p:nvPr/>
          </p:nvGrpSpPr>
          <p:grpSpPr>
            <a:xfrm>
              <a:off x="5015324" y="2199688"/>
              <a:ext cx="430887" cy="686973"/>
              <a:chOff x="9530361" y="3024074"/>
              <a:chExt cx="871684" cy="1555888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xmlns="" id="{3B870E19-AA93-417E-8E1A-531B42A3D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9226494" y="3364723"/>
                <a:ext cx="1471969" cy="790672"/>
              </a:xfrm>
              <a:prstGeom prst="rect">
                <a:avLst/>
              </a:prstGeom>
            </p:spPr>
          </p:pic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9109D7DF-E0B5-479C-931A-7FFC7CE603A7}"/>
                  </a:ext>
                </a:extLst>
              </p:cNvPr>
              <p:cNvSpPr txBox="1"/>
              <p:nvPr/>
            </p:nvSpPr>
            <p:spPr>
              <a:xfrm>
                <a:off x="9530361" y="3119485"/>
                <a:ext cx="871684" cy="14604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b="1" spc="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大雪</a:t>
                </a: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B3B4AF5C-E768-440F-982E-7F0DF20DFE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154" y="3358042"/>
            <a:ext cx="3488265" cy="523239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624CEDE3-7463-4617-A7EC-0CA9A79D64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63" y="0"/>
            <a:ext cx="5675906" cy="32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4202DA93-4F1E-45C3-9BCD-BE2D22AEAE8A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DD6DBA9-9BA7-43ED-85E2-69923918B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92" y="764817"/>
            <a:ext cx="11929949" cy="53911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EE1256A-457E-4999-BF04-1F45D4ACD9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2A141BC6-0A5B-488D-82A8-7C923D2EA681}"/>
              </a:ext>
            </a:extLst>
          </p:cNvPr>
          <p:cNvGrpSpPr/>
          <p:nvPr/>
        </p:nvGrpSpPr>
        <p:grpSpPr>
          <a:xfrm>
            <a:off x="7022768" y="-753222"/>
            <a:ext cx="4265814" cy="5478911"/>
            <a:chOff x="7010402" y="-852936"/>
            <a:chExt cx="4265814" cy="547891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41954136-8DDC-4D71-B6D3-109702EB5391}"/>
                </a:ext>
              </a:extLst>
            </p:cNvPr>
            <p:cNvGrpSpPr/>
            <p:nvPr/>
          </p:nvGrpSpPr>
          <p:grpSpPr>
            <a:xfrm>
              <a:off x="7010402" y="-852936"/>
              <a:ext cx="4265814" cy="5478911"/>
              <a:chOff x="4773321" y="-2286494"/>
              <a:chExt cx="3859612" cy="4957195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BD7C1CC0-CC8D-43F4-BE56-20B37C424132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3" name="图片 1">
                <a:extLst>
                  <a:ext uri="{FF2B5EF4-FFF2-40B4-BE49-F238E27FC236}">
                    <a16:creationId xmlns:a16="http://schemas.microsoft.com/office/drawing/2014/main" xmlns="" id="{8910400A-CEB8-4EA1-800C-FFD62401A7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73321" y="-2286494"/>
                <a:ext cx="385961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文本框 7">
              <a:extLst>
                <a:ext uri="{FF2B5EF4-FFF2-40B4-BE49-F238E27FC236}">
                  <a16:creationId xmlns:a16="http://schemas.microsoft.com/office/drawing/2014/main" xmlns="" id="{0D74677E-E15D-4D76-92E1-B4EADE921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大雪养生</a:t>
              </a: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212CE3FB-6DDF-4985-9A5E-810A1A2987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150" y="3727089"/>
            <a:ext cx="3298802" cy="4568835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67524A1B-791B-40DA-BEB4-7AB3C2B2B7A9}"/>
              </a:ext>
            </a:extLst>
          </p:cNvPr>
          <p:cNvGrpSpPr/>
          <p:nvPr/>
        </p:nvGrpSpPr>
        <p:grpSpPr>
          <a:xfrm>
            <a:off x="746775" y="5140682"/>
            <a:ext cx="615553" cy="1152168"/>
            <a:chOff x="803672" y="5191482"/>
            <a:chExt cx="615553" cy="1152168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E3F5DF9F-C66F-4508-8DAE-015934EDF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742F1A51-A4EA-4B9C-8474-F1420EC5A831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4DC4616-5F60-4468-A10E-77D947AE6B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734376" cy="2167846"/>
          </a:xfrm>
          <a:prstGeom prst="rect">
            <a:avLst/>
          </a:prstGeom>
        </p:spPr>
      </p:pic>
      <p:sp>
        <p:nvSpPr>
          <p:cNvPr id="18438" name="矩形 15">
            <a:extLst>
              <a:ext uri="{FF2B5EF4-FFF2-40B4-BE49-F238E27FC236}">
                <a16:creationId xmlns:a16="http://schemas.microsoft.com/office/drawing/2014/main" xmlns="" id="{97BF0FEE-66AA-47F4-BB3B-5AFADE62F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404" y="1857631"/>
            <a:ext cx="49968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spc="-300" dirty="0">
                <a:latin typeface="+mn-lt"/>
                <a:ea typeface="+mn-ea"/>
                <a:cs typeface="+mn-ea"/>
                <a:sym typeface="+mn-lt"/>
              </a:rPr>
              <a:t>大  雪  养  生  七  宜</a:t>
            </a:r>
          </a:p>
        </p:txBody>
      </p:sp>
      <p:grpSp>
        <p:nvGrpSpPr>
          <p:cNvPr id="18439" name="组合 12">
            <a:extLst>
              <a:ext uri="{FF2B5EF4-FFF2-40B4-BE49-F238E27FC236}">
                <a16:creationId xmlns:a16="http://schemas.microsoft.com/office/drawing/2014/main" xmlns="" id="{0F00BB47-4B3C-496B-97A0-113A7DDBEA26}"/>
              </a:ext>
            </a:extLst>
          </p:cNvPr>
          <p:cNvGrpSpPr>
            <a:grpSpLocks/>
          </p:cNvGrpSpPr>
          <p:nvPr/>
        </p:nvGrpSpPr>
        <p:grpSpPr bwMode="auto">
          <a:xfrm>
            <a:off x="1284463" y="2875854"/>
            <a:ext cx="2551113" cy="2161708"/>
            <a:chOff x="827160" y="2174349"/>
            <a:chExt cx="3401462" cy="2882543"/>
          </a:xfrm>
        </p:grpSpPr>
        <p:sp>
          <p:nvSpPr>
            <p:cNvPr id="18440" name="矩形 20">
              <a:extLst>
                <a:ext uri="{FF2B5EF4-FFF2-40B4-BE49-F238E27FC236}">
                  <a16:creationId xmlns:a16="http://schemas.microsoft.com/office/drawing/2014/main" xmlns="" id="{F5E9748C-F7B8-45B6-8C7F-D98C4DD09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60" y="2174349"/>
              <a:ext cx="1483730" cy="615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宜调神</a:t>
              </a:r>
            </a:p>
          </p:txBody>
        </p:sp>
        <p:sp>
          <p:nvSpPr>
            <p:cNvPr id="18441" name="矩形 21">
              <a:extLst>
                <a:ext uri="{FF2B5EF4-FFF2-40B4-BE49-F238E27FC236}">
                  <a16:creationId xmlns:a16="http://schemas.microsoft.com/office/drawing/2014/main" xmlns="" id="{90852F18-A150-4365-8A95-330BD2000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731" y="2846424"/>
              <a:ext cx="3391891" cy="2210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冬属阴，以固护阴精为本，宜少泄津液。故冬“去寒就温”，预防寒冷侵袭是必要的。但不可暴暖，尤忌厚衣重裘，向火醉酒，烘烤腹背，暴暖大汗。</a:t>
              </a:r>
            </a:p>
          </p:txBody>
        </p:sp>
      </p:grpSp>
      <p:sp>
        <p:nvSpPr>
          <p:cNvPr id="18442" name="矩形 24">
            <a:extLst>
              <a:ext uri="{FF2B5EF4-FFF2-40B4-BE49-F238E27FC236}">
                <a16:creationId xmlns:a16="http://schemas.microsoft.com/office/drawing/2014/main" xmlns="" id="{7FCAA982-E4E2-4915-8D22-6528B3360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660" y="2875854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宜通风</a:t>
            </a:r>
          </a:p>
        </p:txBody>
      </p:sp>
      <p:sp>
        <p:nvSpPr>
          <p:cNvPr id="18443" name="矩形 25">
            <a:extLst>
              <a:ext uri="{FF2B5EF4-FFF2-40B4-BE49-F238E27FC236}">
                <a16:creationId xmlns:a16="http://schemas.microsoft.com/office/drawing/2014/main" xmlns="" id="{F88EDB15-7ABE-4A4E-9F02-7CFB2DA2D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851" y="3385856"/>
            <a:ext cx="2544763" cy="165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必须经常保持脚的清洁干燥，袜子勤洗勤换，每天坚持用温热水洗脚，同时按摩和刺激双脚穴位。每天坚持步行半小时以上，活动双脚。</a:t>
            </a:r>
          </a:p>
        </p:txBody>
      </p:sp>
      <p:sp>
        <p:nvSpPr>
          <p:cNvPr id="18445" name="矩形 28">
            <a:extLst>
              <a:ext uri="{FF2B5EF4-FFF2-40B4-BE49-F238E27FC236}">
                <a16:creationId xmlns:a16="http://schemas.microsoft.com/office/drawing/2014/main" xmlns="" id="{84F13D30-4895-4525-9C57-8C872DD9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831" y="2875273"/>
            <a:ext cx="11128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宜多饮</a:t>
            </a:r>
          </a:p>
        </p:txBody>
      </p:sp>
      <p:sp>
        <p:nvSpPr>
          <p:cNvPr id="18446" name="矩形 29">
            <a:extLst>
              <a:ext uri="{FF2B5EF4-FFF2-40B4-BE49-F238E27FC236}">
                <a16:creationId xmlns:a16="http://schemas.microsoft.com/office/drawing/2014/main" xmlns="" id="{B8783FF6-612E-4096-871C-813A5DB6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27" y="3379864"/>
            <a:ext cx="2543175" cy="165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冬日虽排汗排尿减少，但大脑与身体各器官的细胞仍需水分滋养，以保证正常的新陈代谢。冬季一般每日补水不应少于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2000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3000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毫升。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08DBCFA3-3236-4EEA-B1A8-1CADAE3E5329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DDA32FE0-3F74-4D3E-8E08-93A6C22D7E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80C35F5-B99A-458E-8488-6193BAEE06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7967" y="4248756"/>
            <a:ext cx="2804033" cy="3883581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526292A3-B7A6-474B-8936-A25CD09754C9}"/>
              </a:ext>
            </a:extLst>
          </p:cNvPr>
          <p:cNvGrpSpPr/>
          <p:nvPr/>
        </p:nvGrpSpPr>
        <p:grpSpPr>
          <a:xfrm>
            <a:off x="746775" y="5140682"/>
            <a:ext cx="615553" cy="1152168"/>
            <a:chOff x="803672" y="5191482"/>
            <a:chExt cx="615553" cy="1152168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xmlns="" id="{AA14841E-A51F-4462-8752-3AC8C5E38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C1693D68-D89E-4996-870A-94878A44FDD8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64ABDC0E-97D5-42A8-8FCB-FBEE09F12EDB}"/>
              </a:ext>
            </a:extLst>
          </p:cNvPr>
          <p:cNvGrpSpPr/>
          <p:nvPr/>
        </p:nvGrpSpPr>
        <p:grpSpPr>
          <a:xfrm>
            <a:off x="4259263" y="-58836"/>
            <a:ext cx="3307534" cy="5478911"/>
            <a:chOff x="7968682" y="-852936"/>
            <a:chExt cx="3307534" cy="547891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C6616A1A-B6BC-4FBA-934D-6EF9D513DCB0}"/>
                </a:ext>
              </a:extLst>
            </p:cNvPr>
            <p:cNvGrpSpPr/>
            <p:nvPr/>
          </p:nvGrpSpPr>
          <p:grpSpPr>
            <a:xfrm>
              <a:off x="7968682" y="-852936"/>
              <a:ext cx="3307534" cy="5478911"/>
              <a:chOff x="5640351" y="-2286494"/>
              <a:chExt cx="2992582" cy="4957195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D8872A5E-EEC8-491A-BDA8-935FDE32E735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6" name="图片 1">
                <a:extLst>
                  <a:ext uri="{FF2B5EF4-FFF2-40B4-BE49-F238E27FC236}">
                    <a16:creationId xmlns:a16="http://schemas.microsoft.com/office/drawing/2014/main" xmlns="" id="{EB9B1528-4977-4DB6-BE02-E785E4C2B5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40351" y="-2286494"/>
                <a:ext cx="299258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4" name="文本框 7">
              <a:extLst>
                <a:ext uri="{FF2B5EF4-FFF2-40B4-BE49-F238E27FC236}">
                  <a16:creationId xmlns:a16="http://schemas.microsoft.com/office/drawing/2014/main" xmlns="" id="{3CE351AF-EFEB-4F81-933A-3204722FB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大雪养生</a:t>
              </a: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897B281D-69A3-45C1-B13C-568865DC59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734376" cy="2167846"/>
          </a:xfrm>
          <a:prstGeom prst="rect">
            <a:avLst/>
          </a:prstGeom>
        </p:spPr>
      </p:pic>
      <p:grpSp>
        <p:nvGrpSpPr>
          <p:cNvPr id="19457" name="组合 12">
            <a:extLst>
              <a:ext uri="{FF2B5EF4-FFF2-40B4-BE49-F238E27FC236}">
                <a16:creationId xmlns:a16="http://schemas.microsoft.com/office/drawing/2014/main" xmlns="" id="{B5A7A7BA-7B36-45E7-91CC-95B1ED1B79DE}"/>
              </a:ext>
            </a:extLst>
          </p:cNvPr>
          <p:cNvGrpSpPr>
            <a:grpSpLocks/>
          </p:cNvGrpSpPr>
          <p:nvPr/>
        </p:nvGrpSpPr>
        <p:grpSpPr bwMode="auto">
          <a:xfrm>
            <a:off x="1342234" y="3679187"/>
            <a:ext cx="3078163" cy="1601853"/>
            <a:chOff x="240223" y="822038"/>
            <a:chExt cx="4103133" cy="2134533"/>
          </a:xfrm>
        </p:grpSpPr>
        <p:sp>
          <p:nvSpPr>
            <p:cNvPr id="19458" name="矩形 20">
              <a:extLst>
                <a:ext uri="{FF2B5EF4-FFF2-40B4-BE49-F238E27FC236}">
                  <a16:creationId xmlns:a16="http://schemas.microsoft.com/office/drawing/2014/main" xmlns="" id="{90801F87-2C60-4BF1-A119-F183F9348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559" y="822038"/>
              <a:ext cx="1682513" cy="697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宜保暖</a:t>
              </a:r>
              <a:endParaRPr lang="zh-CN" altLang="en-US" sz="2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459" name="矩形 21">
              <a:extLst>
                <a:ext uri="{FF2B5EF4-FFF2-40B4-BE49-F238E27FC236}">
                  <a16:creationId xmlns:a16="http://schemas.microsoft.com/office/drawing/2014/main" xmlns="" id="{998C2682-F4C4-4B76-BB11-58756DDC3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23" y="1433985"/>
              <a:ext cx="4103133" cy="152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50000"/>
                </a:lnSpc>
              </a:pPr>
              <a:r>
                <a:rPr lang="zh-CN" altLang="en-US" sz="1600" dirty="0">
                  <a:latin typeface="+mn-lt"/>
                  <a:ea typeface="+mn-ea"/>
                  <a:cs typeface="+mn-ea"/>
                  <a:sym typeface="+mn-lt"/>
                </a:rPr>
                <a:t>冬属阴，以固护阴精为本，宜少泄津液。故冬“去寒就温”，预防寒冷侵袭是必要的。</a:t>
              </a:r>
            </a:p>
          </p:txBody>
        </p:sp>
      </p:grpSp>
      <p:sp>
        <p:nvSpPr>
          <p:cNvPr id="19460" name="矩形 24">
            <a:extLst>
              <a:ext uri="{FF2B5EF4-FFF2-40B4-BE49-F238E27FC236}">
                <a16:creationId xmlns:a16="http://schemas.microsoft.com/office/drawing/2014/main" xmlns="" id="{0899B603-AD9D-466E-925B-A9864D9FD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610" y="1645558"/>
            <a:ext cx="1262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宜健脚</a:t>
            </a:r>
            <a:endParaRPr lang="zh-CN" altLang="en-US" sz="28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61" name="矩形 25">
            <a:extLst>
              <a:ext uri="{FF2B5EF4-FFF2-40B4-BE49-F238E27FC236}">
                <a16:creationId xmlns:a16="http://schemas.microsoft.com/office/drawing/2014/main" xmlns="" id="{102EA431-7E2D-49EB-98DE-A5203DE81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180" y="2068611"/>
            <a:ext cx="30781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必须经常保持脚的清洁干燥，袜子勤洗勤换，每天坚持用温热水洗脚，同时按摩和刺激双脚穴位。每天坚持步行半小时以上。</a:t>
            </a:r>
          </a:p>
        </p:txBody>
      </p:sp>
      <p:sp>
        <p:nvSpPr>
          <p:cNvPr id="19462" name="矩形 28">
            <a:extLst>
              <a:ext uri="{FF2B5EF4-FFF2-40B4-BE49-F238E27FC236}">
                <a16:creationId xmlns:a16="http://schemas.microsoft.com/office/drawing/2014/main" xmlns="" id="{C2D6AFB6-C2B0-461F-B869-2A9CB8A3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86" y="1502776"/>
            <a:ext cx="135220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宜粥养</a:t>
            </a:r>
          </a:p>
        </p:txBody>
      </p:sp>
      <p:sp>
        <p:nvSpPr>
          <p:cNvPr id="19463" name="矩形 29">
            <a:extLst>
              <a:ext uri="{FF2B5EF4-FFF2-40B4-BE49-F238E27FC236}">
                <a16:creationId xmlns:a16="http://schemas.microsoft.com/office/drawing/2014/main" xmlns="" id="{7F483E8C-C7DD-4572-8136-E22C1192B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797" y="1925730"/>
            <a:ext cx="363310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冬日虽排汗排尿减少，但大脑与身体各器官的细胞仍需水分滋养，以保证正常的新陈代谢。冬季一般每日补水不应少于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2000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～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3000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毫升。</a:t>
            </a:r>
          </a:p>
        </p:txBody>
      </p:sp>
      <p:sp>
        <p:nvSpPr>
          <p:cNvPr id="19464" name="矩形 32">
            <a:extLst>
              <a:ext uri="{FF2B5EF4-FFF2-40B4-BE49-F238E27FC236}">
                <a16:creationId xmlns:a16="http://schemas.microsoft.com/office/drawing/2014/main" xmlns="" id="{BCFD563D-76E2-41D8-9EE3-78C371738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497" y="3678843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宜早睡</a:t>
            </a:r>
          </a:p>
        </p:txBody>
      </p:sp>
      <p:sp>
        <p:nvSpPr>
          <p:cNvPr id="19465" name="矩形 33">
            <a:extLst>
              <a:ext uri="{FF2B5EF4-FFF2-40B4-BE49-F238E27FC236}">
                <a16:creationId xmlns:a16="http://schemas.microsoft.com/office/drawing/2014/main" xmlns="" id="{FAB4DFBB-9F27-4DAF-83A4-50186BF06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3765" y="4121205"/>
            <a:ext cx="3359150" cy="11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冬日阳气肃杀，夜间尤甚，要“早卧迟起”。早睡以养阳气，迟起以固阴精。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CA77EA27-CF1B-4F36-A708-20F78EDBF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67096" y="1411010"/>
            <a:ext cx="14348820" cy="8932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EB34F6D-3D20-42E6-9119-E7E3AADC1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154" y="2887891"/>
            <a:ext cx="3008475" cy="358465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42F2548-45F9-41B1-BA49-CBF35CF6C55E}"/>
              </a:ext>
            </a:extLst>
          </p:cNvPr>
          <p:cNvGrpSpPr/>
          <p:nvPr/>
        </p:nvGrpSpPr>
        <p:grpSpPr>
          <a:xfrm>
            <a:off x="7265572" y="0"/>
            <a:ext cx="2973163" cy="5293494"/>
            <a:chOff x="7183394" y="17807"/>
            <a:chExt cx="2973163" cy="529349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9E165AD9-2928-485E-A10C-F63EE7E8EC83}"/>
                </a:ext>
              </a:extLst>
            </p:cNvPr>
            <p:cNvSpPr/>
            <p:nvPr/>
          </p:nvSpPr>
          <p:spPr>
            <a:xfrm>
              <a:off x="7183394" y="728097"/>
              <a:ext cx="2106612" cy="431958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xmlns="" id="{05C310F4-1BE3-4432-A1EC-8F5CE8785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6413" y="568151"/>
              <a:ext cx="187325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8F53CAFC-4B38-49CF-A19F-4D4C267FC801}"/>
                </a:ext>
              </a:extLst>
            </p:cNvPr>
            <p:cNvGrpSpPr/>
            <p:nvPr/>
          </p:nvGrpSpPr>
          <p:grpSpPr>
            <a:xfrm>
              <a:off x="7594475" y="1635570"/>
              <a:ext cx="1495983" cy="3675731"/>
              <a:chOff x="7250534" y="2055948"/>
              <a:chExt cx="1495983" cy="3675731"/>
            </a:xfrm>
          </p:grpSpPr>
          <p:sp>
            <p:nvSpPr>
              <p:cNvPr id="29" name="文本框 8">
                <a:extLst>
                  <a:ext uri="{FF2B5EF4-FFF2-40B4-BE49-F238E27FC236}">
                    <a16:creationId xmlns:a16="http://schemas.microsoft.com/office/drawing/2014/main" xmlns="" id="{0CE65274-D9E5-4A4F-922D-2D46B86795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0854" y="2055948"/>
                <a:ext cx="1015663" cy="3330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5400" b="1" spc="1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大雪诗词</a:t>
                </a:r>
              </a:p>
            </p:txBody>
          </p:sp>
          <p:sp>
            <p:nvSpPr>
              <p:cNvPr id="30" name="文本框 9">
                <a:extLst>
                  <a:ext uri="{FF2B5EF4-FFF2-40B4-BE49-F238E27FC236}">
                    <a16:creationId xmlns:a16="http://schemas.microsoft.com/office/drawing/2014/main" xmlns="" id="{348C43B9-7B68-464B-9E6F-B66FF9614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0534" y="2147029"/>
                <a:ext cx="677108" cy="358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dirty="0">
                    <a:solidFill>
                      <a:srgbClr val="141414"/>
                    </a:solidFill>
                    <a:latin typeface="+mn-lt"/>
                    <a:ea typeface="+mn-ea"/>
                    <a:cs typeface="+mn-ea"/>
                    <a:sym typeface="+mn-lt"/>
                  </a:rPr>
                  <a:t>Life is like a pencil... Start very sharp... The experience becomes smooth</a:t>
                </a:r>
              </a:p>
            </p:txBody>
          </p:sp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AA266B26-5355-4482-B396-BC31CA24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3799" y="17807"/>
              <a:ext cx="1612758" cy="1559143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A92CA877-2135-434F-996B-8379A60E093A}"/>
              </a:ext>
            </a:extLst>
          </p:cNvPr>
          <p:cNvGrpSpPr/>
          <p:nvPr/>
        </p:nvGrpSpPr>
        <p:grpSpPr>
          <a:xfrm>
            <a:off x="232229" y="5272212"/>
            <a:ext cx="10665082" cy="1200329"/>
            <a:chOff x="1336246" y="1823218"/>
            <a:chExt cx="10665082" cy="120032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B8DF7095-89D6-4012-B611-6CF2910C9150}"/>
                </a:ext>
              </a:extLst>
            </p:cNvPr>
            <p:cNvSpPr txBox="1"/>
            <p:nvPr/>
          </p:nvSpPr>
          <p:spPr>
            <a:xfrm>
              <a:off x="1336246" y="1823218"/>
              <a:ext cx="10665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spc="-300" dirty="0">
                  <a:cs typeface="+mn-ea"/>
                  <a:sym typeface="+mn-lt"/>
                </a:rPr>
                <a:t>寒时大雪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ADD0DB6F-FFA0-4E8F-9BC7-FCB415513967}"/>
                </a:ext>
              </a:extLst>
            </p:cNvPr>
            <p:cNvGrpSpPr/>
            <p:nvPr/>
          </p:nvGrpSpPr>
          <p:grpSpPr>
            <a:xfrm>
              <a:off x="5015324" y="2199688"/>
              <a:ext cx="430887" cy="686973"/>
              <a:chOff x="9530361" y="3024074"/>
              <a:chExt cx="871684" cy="1555888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xmlns="" id="{D783B789-70F9-4101-BA03-688823DA9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9226494" y="3364723"/>
                <a:ext cx="1471969" cy="790672"/>
              </a:xfrm>
              <a:prstGeom prst="rect">
                <a:avLst/>
              </a:prstGeom>
            </p:spPr>
          </p:pic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6AF4984B-FBDF-4842-87FE-C3693F61A1D3}"/>
                  </a:ext>
                </a:extLst>
              </p:cNvPr>
              <p:cNvSpPr txBox="1"/>
              <p:nvPr/>
            </p:nvSpPr>
            <p:spPr>
              <a:xfrm>
                <a:off x="9530361" y="3119485"/>
                <a:ext cx="871684" cy="14604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b="1" spc="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大雪</a:t>
                </a: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9AB0FED1-EDA7-4C09-B8F2-5AADF70EBA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154" y="3358042"/>
            <a:ext cx="3488265" cy="523239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153015B8-CAF7-4ECF-BBFA-6E351C4FB0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63" y="0"/>
            <a:ext cx="5675906" cy="32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A92F3ED4-F10D-4317-8967-739404A6E3D7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D39C9B8-92F1-4314-869B-E239E3B20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9A0D3D2A-9712-4F7D-B3E7-E7558B91C9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7967" y="4248756"/>
            <a:ext cx="2804033" cy="388358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90998805-3C58-4A08-B9E5-CA24BE22D14C}"/>
              </a:ext>
            </a:extLst>
          </p:cNvPr>
          <p:cNvGrpSpPr/>
          <p:nvPr/>
        </p:nvGrpSpPr>
        <p:grpSpPr>
          <a:xfrm>
            <a:off x="746775" y="5140682"/>
            <a:ext cx="615553" cy="1152168"/>
            <a:chOff x="803672" y="5191482"/>
            <a:chExt cx="615553" cy="1152168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F2216985-AC7A-49BE-9800-95015602B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32A2AC60-E474-456D-AD82-C7149D83FD29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EE64D72F-D88D-4130-B1D9-FEF5CD5AE113}"/>
              </a:ext>
            </a:extLst>
          </p:cNvPr>
          <p:cNvGrpSpPr/>
          <p:nvPr/>
        </p:nvGrpSpPr>
        <p:grpSpPr>
          <a:xfrm>
            <a:off x="4259263" y="-58836"/>
            <a:ext cx="3307534" cy="5478911"/>
            <a:chOff x="7968682" y="-852936"/>
            <a:chExt cx="3307534" cy="547891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538C383B-0C6B-45DD-8F84-1622B5E5CD1C}"/>
                </a:ext>
              </a:extLst>
            </p:cNvPr>
            <p:cNvGrpSpPr/>
            <p:nvPr/>
          </p:nvGrpSpPr>
          <p:grpSpPr>
            <a:xfrm>
              <a:off x="7968682" y="-852936"/>
              <a:ext cx="3307534" cy="5478911"/>
              <a:chOff x="5640351" y="-2286494"/>
              <a:chExt cx="2992582" cy="4957195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59BD9039-7CB0-4297-A03E-58E8F9F26913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8" name="图片 1">
                <a:extLst>
                  <a:ext uri="{FF2B5EF4-FFF2-40B4-BE49-F238E27FC236}">
                    <a16:creationId xmlns:a16="http://schemas.microsoft.com/office/drawing/2014/main" xmlns="" id="{5CA3905F-7342-4470-9B17-4A68469019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40351" y="-2286494"/>
                <a:ext cx="299258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xmlns="" id="{13687F75-874D-4F2C-B4BA-1B0858C39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大雪诗词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0261DEC-9D22-43E2-BDEB-8CA5902132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734376" cy="2167846"/>
          </a:xfrm>
          <a:prstGeom prst="rect">
            <a:avLst/>
          </a:prstGeom>
        </p:spPr>
      </p:pic>
      <p:sp>
        <p:nvSpPr>
          <p:cNvPr id="21508" name="文本框 6">
            <a:extLst>
              <a:ext uri="{FF2B5EF4-FFF2-40B4-BE49-F238E27FC236}">
                <a16:creationId xmlns:a16="http://schemas.microsoft.com/office/drawing/2014/main" xmlns="" id="{25338537-3340-462C-A889-9F682EBF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005" y="2486025"/>
            <a:ext cx="67710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spc="-300">
                <a:latin typeface="+mn-lt"/>
                <a:ea typeface="+mn-ea"/>
                <a:cs typeface="+mn-ea"/>
                <a:sym typeface="+mn-lt"/>
              </a:rPr>
              <a:t>大     雪</a:t>
            </a:r>
          </a:p>
        </p:txBody>
      </p:sp>
      <p:sp>
        <p:nvSpPr>
          <p:cNvPr id="21511" name="文本框 10">
            <a:extLst>
              <a:ext uri="{FF2B5EF4-FFF2-40B4-BE49-F238E27FC236}">
                <a16:creationId xmlns:a16="http://schemas.microsoft.com/office/drawing/2014/main" xmlns="" id="{83E07F44-EAAF-4A6F-A2D4-572B818E0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288" y="726055"/>
            <a:ext cx="240065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pc="600" dirty="0">
                <a:latin typeface="+mn-lt"/>
                <a:ea typeface="+mn-ea"/>
                <a:cs typeface="+mn-ea"/>
                <a:sym typeface="+mn-lt"/>
              </a:rPr>
              <a:t>万山凋敝黯无华，</a:t>
            </a:r>
            <a:endParaRPr lang="en-US" altLang="zh-CN" spc="6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pc="600" dirty="0">
                <a:latin typeface="+mn-lt"/>
                <a:ea typeface="+mn-ea"/>
                <a:cs typeface="+mn-ea"/>
                <a:sym typeface="+mn-lt"/>
              </a:rPr>
              <a:t>四面嘶鸣晃树杈。</a:t>
            </a:r>
          </a:p>
          <a:p>
            <a:pPr algn="ctr" eaLnBrk="1" hangingPunct="1">
              <a:lnSpc>
                <a:spcPct val="200000"/>
              </a:lnSpc>
            </a:pPr>
            <a:r>
              <a:rPr lang="zh-CN" altLang="en-US" spc="600" dirty="0">
                <a:latin typeface="+mn-lt"/>
                <a:ea typeface="+mn-ea"/>
                <a:cs typeface="+mn-ea"/>
                <a:sym typeface="+mn-lt"/>
              </a:rPr>
              <a:t>白雪欲求吟咏句，</a:t>
            </a:r>
            <a:endParaRPr lang="en-US" altLang="zh-CN" spc="6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pc="600" dirty="0">
                <a:latin typeface="+mn-lt"/>
                <a:ea typeface="+mn-ea"/>
                <a:cs typeface="+mn-ea"/>
                <a:sym typeface="+mn-lt"/>
              </a:rPr>
              <a:t>穿枝掠院演梅花。</a:t>
            </a:r>
          </a:p>
        </p:txBody>
      </p:sp>
      <p:sp>
        <p:nvSpPr>
          <p:cNvPr id="21514" name="文本框 13">
            <a:extLst>
              <a:ext uri="{FF2B5EF4-FFF2-40B4-BE49-F238E27FC236}">
                <a16:creationId xmlns:a16="http://schemas.microsoft.com/office/drawing/2014/main" xmlns="" id="{1E94813B-A111-4D7F-B44E-2207C91DD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917" y="2486025"/>
            <a:ext cx="67710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spc="-300" dirty="0">
                <a:latin typeface="+mn-lt"/>
                <a:ea typeface="+mn-ea"/>
                <a:cs typeface="+mn-ea"/>
                <a:sym typeface="+mn-lt"/>
              </a:rPr>
              <a:t>江     雪</a:t>
            </a:r>
          </a:p>
        </p:txBody>
      </p:sp>
      <p:sp>
        <p:nvSpPr>
          <p:cNvPr id="21517" name="文本框 16">
            <a:extLst>
              <a:ext uri="{FF2B5EF4-FFF2-40B4-BE49-F238E27FC236}">
                <a16:creationId xmlns:a16="http://schemas.microsoft.com/office/drawing/2014/main" xmlns="" id="{FCE5ACB3-B820-45D5-8C5D-4A74AD99E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5444" y="677862"/>
            <a:ext cx="240065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pc="600" dirty="0">
                <a:latin typeface="+mn-lt"/>
                <a:ea typeface="+mn-ea"/>
                <a:cs typeface="+mn-ea"/>
                <a:sym typeface="+mn-lt"/>
              </a:rPr>
              <a:t>千山鸟飞绝，</a:t>
            </a:r>
            <a:endParaRPr lang="en-US" altLang="zh-CN" spc="6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pc="600" dirty="0">
                <a:latin typeface="+mn-lt"/>
                <a:ea typeface="+mn-ea"/>
                <a:cs typeface="+mn-ea"/>
                <a:sym typeface="+mn-lt"/>
              </a:rPr>
              <a:t>万径人踪灭。</a:t>
            </a:r>
          </a:p>
          <a:p>
            <a:pPr algn="ctr" eaLnBrk="1" hangingPunct="1">
              <a:lnSpc>
                <a:spcPct val="200000"/>
              </a:lnSpc>
            </a:pPr>
            <a:r>
              <a:rPr lang="zh-CN" altLang="en-US" spc="600" dirty="0">
                <a:latin typeface="+mn-lt"/>
                <a:ea typeface="+mn-ea"/>
                <a:cs typeface="+mn-ea"/>
                <a:sym typeface="+mn-lt"/>
              </a:rPr>
              <a:t>孤舟蓑笠翁，</a:t>
            </a:r>
            <a:endParaRPr lang="en-US" altLang="zh-CN" spc="6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pc="600" dirty="0">
                <a:latin typeface="+mn-lt"/>
                <a:ea typeface="+mn-ea"/>
                <a:cs typeface="+mn-ea"/>
                <a:sym typeface="+mn-lt"/>
              </a:rPr>
              <a:t>独钓寒江雪。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4B2E798E-193B-4C5C-8D94-707D82550BDA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8471E78-FB13-4CB1-9057-706A603EBE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1A7FF3F7-1BE7-4A94-A4AA-6E10F6846FB9}"/>
              </a:ext>
            </a:extLst>
          </p:cNvPr>
          <p:cNvGrpSpPr/>
          <p:nvPr/>
        </p:nvGrpSpPr>
        <p:grpSpPr>
          <a:xfrm>
            <a:off x="7022768" y="-753222"/>
            <a:ext cx="4265814" cy="5478911"/>
            <a:chOff x="7010402" y="-852936"/>
            <a:chExt cx="4265814" cy="5478911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F894BAE3-5C16-49A4-AA46-6E6647233A03}"/>
                </a:ext>
              </a:extLst>
            </p:cNvPr>
            <p:cNvGrpSpPr/>
            <p:nvPr/>
          </p:nvGrpSpPr>
          <p:grpSpPr>
            <a:xfrm>
              <a:off x="7010402" y="-852936"/>
              <a:ext cx="4265814" cy="5478911"/>
              <a:chOff x="4773321" y="-2286494"/>
              <a:chExt cx="3859612" cy="4957195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xmlns="" id="{96C9FF65-D226-44D1-841A-23B7F3C8E76F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8" name="图片 1">
                <a:extLst>
                  <a:ext uri="{FF2B5EF4-FFF2-40B4-BE49-F238E27FC236}">
                    <a16:creationId xmlns:a16="http://schemas.microsoft.com/office/drawing/2014/main" xmlns="" id="{4C0F39CE-453C-4756-B8C0-CF18E7477A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73321" y="-2286494"/>
                <a:ext cx="385961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文本框 7">
              <a:extLst>
                <a:ext uri="{FF2B5EF4-FFF2-40B4-BE49-F238E27FC236}">
                  <a16:creationId xmlns:a16="http://schemas.microsoft.com/office/drawing/2014/main" xmlns="" id="{EBAC59A0-B493-4C85-A00B-6E17A231D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大雪诗词</a:t>
              </a: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4FAFA57F-1582-499E-B1B4-2F6E6EF49C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150" y="3727089"/>
            <a:ext cx="3298802" cy="456883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02B0B72E-B55C-48FA-BBB6-3F3B86EF7530}"/>
              </a:ext>
            </a:extLst>
          </p:cNvPr>
          <p:cNvGrpSpPr/>
          <p:nvPr/>
        </p:nvGrpSpPr>
        <p:grpSpPr>
          <a:xfrm>
            <a:off x="746775" y="5140682"/>
            <a:ext cx="615553" cy="1152168"/>
            <a:chOff x="803672" y="5191482"/>
            <a:chExt cx="615553" cy="1152168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EE15F378-04E3-45C3-B30E-EDBB54C63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D44FCFC7-1747-416A-82CF-47EA1DFC70DA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D64F855-A88D-4580-B290-728682775C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91" y="1406978"/>
            <a:ext cx="3641388" cy="3641388"/>
          </a:xfrm>
          <a:prstGeom prst="ellipse">
            <a:avLst/>
          </a:prstGeom>
        </p:spPr>
      </p:pic>
      <p:sp>
        <p:nvSpPr>
          <p:cNvPr id="22530" name="文本框 3">
            <a:extLst>
              <a:ext uri="{FF2B5EF4-FFF2-40B4-BE49-F238E27FC236}">
                <a16:creationId xmlns:a16="http://schemas.microsoft.com/office/drawing/2014/main" xmlns="" id="{749D7F1F-3922-415F-80FC-F98445DA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283" y="2636053"/>
            <a:ext cx="4426227" cy="27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斗云如伞盖，大圣欲归来。琼楼翘首望，岭候水晶宅。犹闻蟠桃香，不觉入瑶台，岂为玉皇宴？乃有真情怀。抖擞山河志，造化旧尘埃。一番新天地，自由多自在！</a:t>
            </a:r>
          </a:p>
          <a:p>
            <a:pPr eaLnBrk="1" hangingPunct="1">
              <a:lnSpc>
                <a:spcPct val="200000"/>
              </a:lnSpc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531" name="文本框 4">
            <a:extLst>
              <a:ext uri="{FF2B5EF4-FFF2-40B4-BE49-F238E27FC236}">
                <a16:creationId xmlns:a16="http://schemas.microsoft.com/office/drawing/2014/main" xmlns="" id="{68FFADD4-D8CB-42E1-B955-627006F9D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067" y="1635272"/>
            <a:ext cx="24006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b="1" spc="-300" dirty="0">
                <a:latin typeface="+mn-lt"/>
                <a:ea typeface="+mn-ea"/>
                <a:cs typeface="+mn-ea"/>
                <a:sym typeface="+mn-lt"/>
              </a:rPr>
              <a:t>大  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115C684-0C11-4DFE-8D80-7FC7FE8180F5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BED031D-4D31-4A29-88E3-A4A143757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9EE48E5-1211-4496-AE47-CD58F7B01C69}"/>
              </a:ext>
            </a:extLst>
          </p:cNvPr>
          <p:cNvGrpSpPr/>
          <p:nvPr/>
        </p:nvGrpSpPr>
        <p:grpSpPr>
          <a:xfrm>
            <a:off x="7022768" y="-753222"/>
            <a:ext cx="4265814" cy="5478911"/>
            <a:chOff x="7010402" y="-852936"/>
            <a:chExt cx="4265814" cy="547891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B7E39808-A90D-4E79-B05F-B47ECF37637A}"/>
                </a:ext>
              </a:extLst>
            </p:cNvPr>
            <p:cNvGrpSpPr/>
            <p:nvPr/>
          </p:nvGrpSpPr>
          <p:grpSpPr>
            <a:xfrm>
              <a:off x="7010402" y="-852936"/>
              <a:ext cx="4265814" cy="5478911"/>
              <a:chOff x="4773321" y="-2286494"/>
              <a:chExt cx="3859612" cy="4957195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D5C3A5DF-3F12-4743-B1EE-172DAD31A45B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2" name="图片 1">
                <a:extLst>
                  <a:ext uri="{FF2B5EF4-FFF2-40B4-BE49-F238E27FC236}">
                    <a16:creationId xmlns:a16="http://schemas.microsoft.com/office/drawing/2014/main" xmlns="" id="{3F7EAD31-977F-402B-B9BC-126A3802E0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73321" y="-2286494"/>
                <a:ext cx="385961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文本框 7">
              <a:extLst>
                <a:ext uri="{FF2B5EF4-FFF2-40B4-BE49-F238E27FC236}">
                  <a16:creationId xmlns:a16="http://schemas.microsoft.com/office/drawing/2014/main" xmlns="" id="{8E846CDF-6D6D-4E7D-A40F-3CAFE336F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大雪诗词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761746A8-4998-4F25-A336-504637F5E4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150" y="3727089"/>
            <a:ext cx="3298802" cy="456883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6FEFB2E9-1D01-45B6-B3B0-5E0CAB8B8099}"/>
              </a:ext>
            </a:extLst>
          </p:cNvPr>
          <p:cNvGrpSpPr/>
          <p:nvPr/>
        </p:nvGrpSpPr>
        <p:grpSpPr>
          <a:xfrm>
            <a:off x="746775" y="5140682"/>
            <a:ext cx="615553" cy="1152168"/>
            <a:chOff x="803672" y="5191482"/>
            <a:chExt cx="615553" cy="115216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D2DC91D0-F533-41D2-BFE4-1DDCF103F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24DD618A-4818-4728-8648-3CF4A7FD0157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16BA1A8-D24A-477A-840F-81DDC36A96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734376" cy="2167846"/>
          </a:xfrm>
          <a:prstGeom prst="rect">
            <a:avLst/>
          </a:prstGeom>
        </p:spPr>
      </p:pic>
      <p:sp>
        <p:nvSpPr>
          <p:cNvPr id="23555" name="矩形 2">
            <a:extLst>
              <a:ext uri="{FF2B5EF4-FFF2-40B4-BE49-F238E27FC236}">
                <a16:creationId xmlns:a16="http://schemas.microsoft.com/office/drawing/2014/main" xmlns="" id="{0243F8E8-871D-4321-AC09-B1B041160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385" y="1878217"/>
            <a:ext cx="2936875" cy="81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600" b="1" spc="600" dirty="0">
                <a:latin typeface="+mn-lt"/>
                <a:ea typeface="+mn-ea"/>
                <a:cs typeface="+mn-ea"/>
                <a:sym typeface="+mn-lt"/>
              </a:rPr>
              <a:t>夜雪</a:t>
            </a:r>
            <a:endParaRPr lang="en-US" altLang="zh-CN" sz="36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6" name="文本框 3">
            <a:extLst>
              <a:ext uri="{FF2B5EF4-FFF2-40B4-BE49-F238E27FC236}">
                <a16:creationId xmlns:a16="http://schemas.microsoft.com/office/drawing/2014/main" xmlns="" id="{0A5E41F8-890F-44BD-8D79-F0AA3676B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941" y="2806054"/>
            <a:ext cx="2031325" cy="22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已讶衾枕冷，</a:t>
            </a:r>
            <a:endParaRPr lang="en-US" altLang="zh-CN" sz="240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复见窗户明。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夜深知雪重，</a:t>
            </a:r>
            <a:endParaRPr lang="en-US" altLang="zh-CN" sz="240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时闻折竹声。</a:t>
            </a:r>
          </a:p>
        </p:txBody>
      </p:sp>
      <p:sp>
        <p:nvSpPr>
          <p:cNvPr id="23560" name="矩形 8">
            <a:extLst>
              <a:ext uri="{FF2B5EF4-FFF2-40B4-BE49-F238E27FC236}">
                <a16:creationId xmlns:a16="http://schemas.microsoft.com/office/drawing/2014/main" xmlns="" id="{FD414B5B-0209-4E22-B8D3-2881EBFB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661" y="1863005"/>
            <a:ext cx="293528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600" b="1" spc="600" dirty="0">
                <a:latin typeface="+mn-lt"/>
                <a:ea typeface="+mn-ea"/>
                <a:cs typeface="+mn-ea"/>
                <a:sym typeface="+mn-lt"/>
              </a:rPr>
              <a:t>除夜雪</a:t>
            </a:r>
            <a:endParaRPr lang="en-US" altLang="zh-CN" sz="3600" b="1" spc="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61" name="文本框 9">
            <a:extLst>
              <a:ext uri="{FF2B5EF4-FFF2-40B4-BE49-F238E27FC236}">
                <a16:creationId xmlns:a16="http://schemas.microsoft.com/office/drawing/2014/main" xmlns="" id="{4F989E4E-ABA9-4A12-8884-178B8E8C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060" y="2703461"/>
            <a:ext cx="2236510" cy="244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北风吹雪四更初，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嘉瑞天教及岁除。</a:t>
            </a:r>
          </a:p>
          <a:p>
            <a:pPr algn="ctr" eaLnBrk="1" hangingPunct="1">
              <a:lnSpc>
                <a:spcPct val="20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半盏屠苏犹未举，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灯前小草写桃符。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0D6402DE-FC1A-4CF8-9FDF-7D47D1C6FA86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F5FBA96D-C0A8-4226-9BC7-9581ABAA0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2420" y="1437925"/>
            <a:ext cx="14348820" cy="893215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0A4D698-F813-4778-9536-84691AEC17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154" y="3358042"/>
            <a:ext cx="3488265" cy="523239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D48CDF30-BD83-4AE7-A522-0C6F147603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8281" y="0"/>
            <a:ext cx="3518601" cy="339490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6B63DAF-607A-4934-B1B4-C783157175EC}"/>
              </a:ext>
            </a:extLst>
          </p:cNvPr>
          <p:cNvGrpSpPr/>
          <p:nvPr/>
        </p:nvGrpSpPr>
        <p:grpSpPr>
          <a:xfrm>
            <a:off x="1775355" y="1987689"/>
            <a:ext cx="1425224" cy="2859108"/>
            <a:chOff x="1702524" y="1677814"/>
            <a:chExt cx="1425224" cy="28591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46B1F9F0-5FB9-4DF8-8E41-D41B1AE9B27E}"/>
                </a:ext>
              </a:extLst>
            </p:cNvPr>
            <p:cNvSpPr/>
            <p:nvPr/>
          </p:nvSpPr>
          <p:spPr>
            <a:xfrm>
              <a:off x="1702524" y="1752400"/>
              <a:ext cx="1360907" cy="27845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8029C7B-D03B-4081-A4C7-96DB6558152E}"/>
                </a:ext>
              </a:extLst>
            </p:cNvPr>
            <p:cNvSpPr/>
            <p:nvPr/>
          </p:nvSpPr>
          <p:spPr>
            <a:xfrm>
              <a:off x="1836350" y="1677814"/>
              <a:ext cx="1291398" cy="2699150"/>
            </a:xfrm>
            <a:prstGeom prst="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24" name="文本框 5">
              <a:extLst>
                <a:ext uri="{FF2B5EF4-FFF2-40B4-BE49-F238E27FC236}">
                  <a16:creationId xmlns:a16="http://schemas.microsoft.com/office/drawing/2014/main" xmlns="" id="{B8044FB7-65C4-41AF-B15B-DA5FB2FC4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555" y="1870430"/>
              <a:ext cx="1040749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7200" spc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目</a:t>
              </a:r>
              <a:endParaRPr lang="en-US" altLang="zh-CN" sz="7200" spc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  <a:p>
              <a:pPr eaLnBrk="1" hangingPunct="1"/>
              <a:r>
                <a:rPr lang="zh-CN" altLang="en-US" sz="7200" spc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录</a:t>
              </a:r>
            </a:p>
          </p:txBody>
        </p:sp>
      </p:grpSp>
      <p:sp>
        <p:nvSpPr>
          <p:cNvPr id="5125" name="文本框 6">
            <a:extLst>
              <a:ext uri="{FF2B5EF4-FFF2-40B4-BE49-F238E27FC236}">
                <a16:creationId xmlns:a16="http://schemas.microsoft.com/office/drawing/2014/main" xmlns="" id="{00A1D8F4-0089-48F2-A795-5E1B6FB17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025" y="1406241"/>
            <a:ext cx="936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b="1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C72B595-8FE4-4543-83CF-FAD42ECE80CA}"/>
              </a:ext>
            </a:extLst>
          </p:cNvPr>
          <p:cNvGrpSpPr/>
          <p:nvPr/>
        </p:nvGrpSpPr>
        <p:grpSpPr>
          <a:xfrm>
            <a:off x="3604806" y="2254409"/>
            <a:ext cx="1241898" cy="2592388"/>
            <a:chOff x="3603636" y="2434457"/>
            <a:chExt cx="1241898" cy="2592388"/>
          </a:xfrm>
        </p:grpSpPr>
        <p:sp>
          <p:nvSpPr>
            <p:cNvPr id="5126" name="文本框 10">
              <a:extLst>
                <a:ext uri="{FF2B5EF4-FFF2-40B4-BE49-F238E27FC236}">
                  <a16:creationId xmlns:a16="http://schemas.microsoft.com/office/drawing/2014/main" xmlns="" id="{02B7CB7C-5CD6-45E0-93AE-73FFA29F5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8426" y="2434457"/>
              <a:ext cx="677108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latin typeface="+mn-lt"/>
                  <a:ea typeface="+mn-ea"/>
                  <a:cs typeface="+mn-ea"/>
                  <a:sym typeface="+mn-lt"/>
                </a:rPr>
                <a:t>大雪节气</a:t>
              </a:r>
            </a:p>
          </p:txBody>
        </p:sp>
        <p:sp>
          <p:nvSpPr>
            <p:cNvPr id="5127" name="文本框 18">
              <a:extLst>
                <a:ext uri="{FF2B5EF4-FFF2-40B4-BE49-F238E27FC236}">
                  <a16:creationId xmlns:a16="http://schemas.microsoft.com/office/drawing/2014/main" xmlns="" id="{791746AE-2447-4BC7-BEA8-69B042D32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3636" y="2518595"/>
              <a:ext cx="738664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rgbClr val="141414"/>
                  </a:solidFill>
                  <a:latin typeface="+mn-lt"/>
                  <a:ea typeface="+mn-ea"/>
                  <a:cs typeface="+mn-ea"/>
                  <a:sym typeface="+mn-lt"/>
                </a:rPr>
                <a:t>Life is like a pencil... Start very sharp... The experience becomes smooth</a:t>
              </a:r>
            </a:p>
          </p:txBody>
        </p:sp>
      </p:grpSp>
      <p:sp>
        <p:nvSpPr>
          <p:cNvPr id="5128" name="文本框 19">
            <a:extLst>
              <a:ext uri="{FF2B5EF4-FFF2-40B4-BE49-F238E27FC236}">
                <a16:creationId xmlns:a16="http://schemas.microsoft.com/office/drawing/2014/main" xmlns="" id="{E00A7E27-A931-42C9-B73A-771BF7874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713" y="1401478"/>
            <a:ext cx="935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29" name="文本框 20">
            <a:extLst>
              <a:ext uri="{FF2B5EF4-FFF2-40B4-BE49-F238E27FC236}">
                <a16:creationId xmlns:a16="http://schemas.microsoft.com/office/drawing/2014/main" xmlns="" id="{73E1110C-6A30-48CF-AEF6-F82FA47F0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913" y="1401478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30" name="文本框 21">
            <a:extLst>
              <a:ext uri="{FF2B5EF4-FFF2-40B4-BE49-F238E27FC236}">
                <a16:creationId xmlns:a16="http://schemas.microsoft.com/office/drawing/2014/main" xmlns="" id="{76DD1701-E647-4DE9-9B4A-993A9E24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700" y="1401478"/>
            <a:ext cx="935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903E100-671F-4A78-B5D8-9F8A2BB8ED9E}"/>
              </a:ext>
            </a:extLst>
          </p:cNvPr>
          <p:cNvGrpSpPr/>
          <p:nvPr/>
        </p:nvGrpSpPr>
        <p:grpSpPr>
          <a:xfrm>
            <a:off x="5648722" y="2254409"/>
            <a:ext cx="1026453" cy="2592388"/>
            <a:chOff x="5690743" y="2434457"/>
            <a:chExt cx="1026453" cy="2592388"/>
          </a:xfrm>
        </p:grpSpPr>
        <p:sp>
          <p:nvSpPr>
            <p:cNvPr id="5131" name="文本框 23">
              <a:extLst>
                <a:ext uri="{FF2B5EF4-FFF2-40B4-BE49-F238E27FC236}">
                  <a16:creationId xmlns:a16="http://schemas.microsoft.com/office/drawing/2014/main" xmlns="" id="{957B06D8-6FEE-4551-B9D9-3FF41170A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0088" y="2434457"/>
              <a:ext cx="677108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latin typeface="+mn-lt"/>
                  <a:ea typeface="+mn-ea"/>
                  <a:cs typeface="+mn-ea"/>
                  <a:sym typeface="+mn-lt"/>
                </a:rPr>
                <a:t>大雪习俗</a:t>
              </a:r>
            </a:p>
          </p:txBody>
        </p:sp>
        <p:sp>
          <p:nvSpPr>
            <p:cNvPr id="5132" name="文本框 24">
              <a:extLst>
                <a:ext uri="{FF2B5EF4-FFF2-40B4-BE49-F238E27FC236}">
                  <a16:creationId xmlns:a16="http://schemas.microsoft.com/office/drawing/2014/main" xmlns="" id="{166A5BF8-81E7-4114-AB6B-55A228230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0743" y="2518595"/>
              <a:ext cx="523220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srgbClr val="141414"/>
                  </a:solidFill>
                  <a:latin typeface="+mn-lt"/>
                  <a:ea typeface="+mn-ea"/>
                  <a:cs typeface="+mn-ea"/>
                  <a:sym typeface="+mn-lt"/>
                </a:rPr>
                <a:t>Life is like a pencil... Start very sharp... The experience becomes smooth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2D1C700-3A44-4130-A23E-35911CA80F81}"/>
              </a:ext>
            </a:extLst>
          </p:cNvPr>
          <p:cNvGrpSpPr/>
          <p:nvPr/>
        </p:nvGrpSpPr>
        <p:grpSpPr>
          <a:xfrm>
            <a:off x="7475838" y="2254409"/>
            <a:ext cx="1026454" cy="2592388"/>
            <a:chOff x="7406830" y="2434457"/>
            <a:chExt cx="1026454" cy="2592388"/>
          </a:xfrm>
        </p:grpSpPr>
        <p:sp>
          <p:nvSpPr>
            <p:cNvPr id="5133" name="文本框 25">
              <a:extLst>
                <a:ext uri="{FF2B5EF4-FFF2-40B4-BE49-F238E27FC236}">
                  <a16:creationId xmlns:a16="http://schemas.microsoft.com/office/drawing/2014/main" xmlns="" id="{98964B77-29EB-44D8-B2DF-7BC15318A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6176" y="2434457"/>
              <a:ext cx="677108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latin typeface="+mn-lt"/>
                  <a:ea typeface="+mn-ea"/>
                  <a:cs typeface="+mn-ea"/>
                  <a:sym typeface="+mn-lt"/>
                </a:rPr>
                <a:t>大雪养生</a:t>
              </a:r>
            </a:p>
          </p:txBody>
        </p:sp>
        <p:sp>
          <p:nvSpPr>
            <p:cNvPr id="5134" name="文本框 26">
              <a:extLst>
                <a:ext uri="{FF2B5EF4-FFF2-40B4-BE49-F238E27FC236}">
                  <a16:creationId xmlns:a16="http://schemas.microsoft.com/office/drawing/2014/main" xmlns="" id="{1AAE0586-5BEA-4EE7-B82B-F6B0D372A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6830" y="2518595"/>
              <a:ext cx="523220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srgbClr val="141414"/>
                  </a:solidFill>
                  <a:latin typeface="+mn-lt"/>
                  <a:ea typeface="+mn-ea"/>
                  <a:cs typeface="+mn-ea"/>
                  <a:sym typeface="+mn-lt"/>
                </a:rPr>
                <a:t>Life is like a pencil... Start very sharp... The experience becomes smooth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1C01F786-3160-416F-BFAD-33A950BDB470}"/>
              </a:ext>
            </a:extLst>
          </p:cNvPr>
          <p:cNvGrpSpPr/>
          <p:nvPr/>
        </p:nvGrpSpPr>
        <p:grpSpPr>
          <a:xfrm>
            <a:off x="9190192" y="2254409"/>
            <a:ext cx="1024865" cy="2592388"/>
            <a:chOff x="9135619" y="2434457"/>
            <a:chExt cx="1024865" cy="2592388"/>
          </a:xfrm>
        </p:grpSpPr>
        <p:sp>
          <p:nvSpPr>
            <p:cNvPr id="5135" name="文本框 27">
              <a:extLst>
                <a:ext uri="{FF2B5EF4-FFF2-40B4-BE49-F238E27FC236}">
                  <a16:creationId xmlns:a16="http://schemas.microsoft.com/office/drawing/2014/main" xmlns="" id="{2E06784C-26A9-4D49-A2D8-7D8705DAE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3376" y="2434457"/>
              <a:ext cx="677108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latin typeface="+mn-lt"/>
                  <a:ea typeface="+mn-ea"/>
                  <a:cs typeface="+mn-ea"/>
                  <a:sym typeface="+mn-lt"/>
                </a:rPr>
                <a:t>大雪诗词</a:t>
              </a:r>
            </a:p>
          </p:txBody>
        </p:sp>
        <p:sp>
          <p:nvSpPr>
            <p:cNvPr id="5136" name="文本框 28">
              <a:extLst>
                <a:ext uri="{FF2B5EF4-FFF2-40B4-BE49-F238E27FC236}">
                  <a16:creationId xmlns:a16="http://schemas.microsoft.com/office/drawing/2014/main" xmlns="" id="{BEB744FB-6203-4219-967A-C6C049A17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5619" y="2518595"/>
              <a:ext cx="523220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srgbClr val="141414"/>
                  </a:solidFill>
                  <a:latin typeface="+mn-lt"/>
                  <a:ea typeface="+mn-ea"/>
                  <a:cs typeface="+mn-ea"/>
                  <a:sym typeface="+mn-lt"/>
                </a:rPr>
                <a:t>Life is like a pencil... Start very sharp... The experience becomes smooth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6D2E71A-0CD6-4927-8D02-C717AFE658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43" y="4136205"/>
            <a:ext cx="1552726" cy="250825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81465" y="5196689"/>
            <a:ext cx="14032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DFEFE"/>
                </a:solidFill>
              </a:rPr>
              <a:t>https://www.ypppt.com/</a:t>
            </a:r>
            <a:endParaRPr lang="zh-CN" altLang="en-US" sz="900" dirty="0">
              <a:solidFill>
                <a:srgbClr val="FDFE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93B4488-FA8B-49DB-B237-1D4E6F5DCC8B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59325EE-5E56-4081-B709-C0B82B96A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2420" y="1437925"/>
            <a:ext cx="14348820" cy="89321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B1DE5E7-54F5-4BE4-BBE9-5E6DB44C34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296" y="3543561"/>
            <a:ext cx="3277567" cy="491635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4D2EBCAE-EB94-437C-8D36-72B5D40EF4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8514" cy="331686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8970AB4-4079-43EE-9216-F9C2D6F1F1AF}"/>
              </a:ext>
            </a:extLst>
          </p:cNvPr>
          <p:cNvSpPr txBox="1"/>
          <p:nvPr/>
        </p:nvSpPr>
        <p:spPr>
          <a:xfrm>
            <a:off x="1378712" y="1921240"/>
            <a:ext cx="1066508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0" spc="-300" dirty="0">
                <a:cs typeface="+mn-ea"/>
                <a:sym typeface="+mn-lt"/>
              </a:rPr>
              <a:t>谢谢观看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BACCC56-5383-449F-90B5-B2FD452AE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372" y="2846759"/>
            <a:ext cx="3376077" cy="3871341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2835E87-DEF5-4E04-9C36-9A299040D477}"/>
              </a:ext>
            </a:extLst>
          </p:cNvPr>
          <p:cNvGrpSpPr/>
          <p:nvPr/>
        </p:nvGrpSpPr>
        <p:grpSpPr>
          <a:xfrm>
            <a:off x="10680288" y="1223487"/>
            <a:ext cx="615553" cy="985326"/>
            <a:chOff x="9541854" y="3024074"/>
            <a:chExt cx="841246" cy="1507252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5A1FF605-1118-4DAA-BD75-6235048EC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226494" y="3364723"/>
              <a:ext cx="1471969" cy="790672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E9F360E7-F5BF-44CA-94D3-63EA1CE2BC3F}"/>
                </a:ext>
              </a:extLst>
            </p:cNvPr>
            <p:cNvSpPr txBox="1"/>
            <p:nvPr/>
          </p:nvSpPr>
          <p:spPr>
            <a:xfrm>
              <a:off x="9541854" y="3070848"/>
              <a:ext cx="841246" cy="14604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65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808CE9A-AFE6-4EE0-A30E-7DD46EF21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67096" y="1411010"/>
            <a:ext cx="14348820" cy="893215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12D14F1-F051-442D-ACE8-77B2091F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154" y="2887891"/>
            <a:ext cx="3008475" cy="358465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234E5CB-D5F4-4241-9ADE-01F2DE0E041E}"/>
              </a:ext>
            </a:extLst>
          </p:cNvPr>
          <p:cNvGrpSpPr/>
          <p:nvPr/>
        </p:nvGrpSpPr>
        <p:grpSpPr>
          <a:xfrm>
            <a:off x="7265572" y="0"/>
            <a:ext cx="2973163" cy="5293494"/>
            <a:chOff x="7183394" y="17807"/>
            <a:chExt cx="2973163" cy="529349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7431B87E-9F23-437C-A289-63A1AAC66748}"/>
                </a:ext>
              </a:extLst>
            </p:cNvPr>
            <p:cNvSpPr/>
            <p:nvPr/>
          </p:nvSpPr>
          <p:spPr>
            <a:xfrm>
              <a:off x="7183394" y="728097"/>
              <a:ext cx="2106612" cy="431958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48" name="文本框 7">
              <a:extLst>
                <a:ext uri="{FF2B5EF4-FFF2-40B4-BE49-F238E27FC236}">
                  <a16:creationId xmlns:a16="http://schemas.microsoft.com/office/drawing/2014/main" xmlns="" id="{72D8A4D6-9C86-48C7-9A0A-E65574560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6413" y="568151"/>
              <a:ext cx="187325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09A37A15-915B-4A99-98A7-4956D059924E}"/>
                </a:ext>
              </a:extLst>
            </p:cNvPr>
            <p:cNvGrpSpPr/>
            <p:nvPr/>
          </p:nvGrpSpPr>
          <p:grpSpPr>
            <a:xfrm>
              <a:off x="7594475" y="1635570"/>
              <a:ext cx="1495983" cy="3675731"/>
              <a:chOff x="7250534" y="2055948"/>
              <a:chExt cx="1495983" cy="3675731"/>
            </a:xfrm>
          </p:grpSpPr>
          <p:sp>
            <p:nvSpPr>
              <p:cNvPr id="6149" name="文本框 8">
                <a:extLst>
                  <a:ext uri="{FF2B5EF4-FFF2-40B4-BE49-F238E27FC236}">
                    <a16:creationId xmlns:a16="http://schemas.microsoft.com/office/drawing/2014/main" xmlns="" id="{DCFFDA69-77C0-4929-8BD1-FE351D3AD4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0854" y="2055948"/>
                <a:ext cx="1015663" cy="3330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5400" b="1" spc="1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大雪节气</a:t>
                </a:r>
              </a:p>
            </p:txBody>
          </p:sp>
          <p:sp>
            <p:nvSpPr>
              <p:cNvPr id="6150" name="文本框 9">
                <a:extLst>
                  <a:ext uri="{FF2B5EF4-FFF2-40B4-BE49-F238E27FC236}">
                    <a16:creationId xmlns:a16="http://schemas.microsoft.com/office/drawing/2014/main" xmlns="" id="{7E87DA07-97B9-4E0D-8987-633235C1BB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0534" y="2147029"/>
                <a:ext cx="677108" cy="358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dirty="0">
                    <a:solidFill>
                      <a:srgbClr val="141414"/>
                    </a:solidFill>
                    <a:latin typeface="+mn-lt"/>
                    <a:ea typeface="+mn-ea"/>
                    <a:cs typeface="+mn-ea"/>
                    <a:sym typeface="+mn-lt"/>
                  </a:rPr>
                  <a:t>Life is like a pencil... Start very sharp... The experience becomes smooth</a:t>
                </a: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35BD23B2-6842-4FD4-8C27-1D7E6491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3799" y="17807"/>
              <a:ext cx="1612758" cy="1559143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4FDE8962-A8B8-451C-AB42-DA634471DF24}"/>
              </a:ext>
            </a:extLst>
          </p:cNvPr>
          <p:cNvGrpSpPr/>
          <p:nvPr/>
        </p:nvGrpSpPr>
        <p:grpSpPr>
          <a:xfrm>
            <a:off x="232229" y="5272212"/>
            <a:ext cx="10665082" cy="1200329"/>
            <a:chOff x="1336246" y="1823218"/>
            <a:chExt cx="10665082" cy="1200329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7DC541E1-7ABA-4B74-A423-A27516E9A221}"/>
                </a:ext>
              </a:extLst>
            </p:cNvPr>
            <p:cNvSpPr txBox="1"/>
            <p:nvPr/>
          </p:nvSpPr>
          <p:spPr>
            <a:xfrm>
              <a:off x="1336246" y="1823218"/>
              <a:ext cx="10665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spc="-300" dirty="0">
                  <a:cs typeface="+mn-ea"/>
                  <a:sym typeface="+mn-lt"/>
                </a:rPr>
                <a:t>寒时大雪</a:t>
              </a: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8FF33616-3D4C-46A2-8A5E-F9488563540D}"/>
                </a:ext>
              </a:extLst>
            </p:cNvPr>
            <p:cNvGrpSpPr/>
            <p:nvPr/>
          </p:nvGrpSpPr>
          <p:grpSpPr>
            <a:xfrm>
              <a:off x="5015324" y="2199688"/>
              <a:ext cx="430887" cy="686973"/>
              <a:chOff x="9530361" y="3024074"/>
              <a:chExt cx="871684" cy="1555888"/>
            </a:xfrm>
          </p:grpSpPr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xmlns="" id="{AD3FAD85-F2F2-45B9-98EC-DC95AB6B91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9226494" y="3364723"/>
                <a:ext cx="1471969" cy="790672"/>
              </a:xfrm>
              <a:prstGeom prst="rect">
                <a:avLst/>
              </a:prstGeom>
            </p:spPr>
          </p:pic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7C8B56A6-097B-484B-9CAC-7F315FD7665E}"/>
                  </a:ext>
                </a:extLst>
              </p:cNvPr>
              <p:cNvSpPr txBox="1"/>
              <p:nvPr/>
            </p:nvSpPr>
            <p:spPr>
              <a:xfrm>
                <a:off x="9530361" y="3119485"/>
                <a:ext cx="871684" cy="14604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b="1" spc="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大雪</a:t>
                </a:r>
              </a:p>
            </p:txBody>
          </p:sp>
        </p:grp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73C16B80-FBC4-4884-8D00-5C7B1DEC27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154" y="3358042"/>
            <a:ext cx="3488265" cy="523239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0C2F1547-80D6-431E-A508-ACF0708AD4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63" y="0"/>
            <a:ext cx="5675906" cy="32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757162E-BA83-40C5-8882-BA8BD36B7D91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76F9574-39BC-4704-8F53-DF4A9FE6AB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A21C386C-7B76-4926-898A-D3A96390D30F}"/>
              </a:ext>
            </a:extLst>
          </p:cNvPr>
          <p:cNvGrpSpPr/>
          <p:nvPr/>
        </p:nvGrpSpPr>
        <p:grpSpPr>
          <a:xfrm>
            <a:off x="7022768" y="-753222"/>
            <a:ext cx="4265814" cy="5478911"/>
            <a:chOff x="7010402" y="-852936"/>
            <a:chExt cx="4265814" cy="5478911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CB726896-519B-4E45-BCC5-828A1619E832}"/>
                </a:ext>
              </a:extLst>
            </p:cNvPr>
            <p:cNvGrpSpPr/>
            <p:nvPr/>
          </p:nvGrpSpPr>
          <p:grpSpPr>
            <a:xfrm>
              <a:off x="7010402" y="-852936"/>
              <a:ext cx="4265814" cy="5478911"/>
              <a:chOff x="4773321" y="-2286494"/>
              <a:chExt cx="3859612" cy="4957195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58A9297E-E27E-4925-B1C7-C2B2CF1ECD78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7169" name="图片 1">
                <a:extLst>
                  <a:ext uri="{FF2B5EF4-FFF2-40B4-BE49-F238E27FC236}">
                    <a16:creationId xmlns:a16="http://schemas.microsoft.com/office/drawing/2014/main" xmlns="" id="{F9F1C8CE-AF6B-4D57-9515-C76374E8A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73321" y="-2286494"/>
                <a:ext cx="385961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1" name="文本框 7">
              <a:extLst>
                <a:ext uri="{FF2B5EF4-FFF2-40B4-BE49-F238E27FC236}">
                  <a16:creationId xmlns:a16="http://schemas.microsoft.com/office/drawing/2014/main" xmlns="" id="{47D4582E-4F52-4C6D-9900-180356683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大雪节气</a:t>
              </a:r>
            </a:p>
          </p:txBody>
        </p:sp>
      </p:grpSp>
      <p:sp>
        <p:nvSpPr>
          <p:cNvPr id="7172" name="矩形 4">
            <a:extLst>
              <a:ext uri="{FF2B5EF4-FFF2-40B4-BE49-F238E27FC236}">
                <a16:creationId xmlns:a16="http://schemas.microsoft.com/office/drawing/2014/main" xmlns="" id="{5FFD42DA-C3BB-465A-BC47-68D67FC0F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874" y="2503927"/>
            <a:ext cx="7135812" cy="22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     “大雪”是农历二十四节气中的第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21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个节气，更是冬季的第三个节气，标志着仲冬时节的正式开始；其时视太阳到达黄经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255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度。</a:t>
            </a:r>
            <a:endParaRPr lang="en-US" altLang="zh-CN" sz="2400" b="1" dirty="0"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    每年的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日为大雪节气。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A9642DF-A777-484E-9910-C497735BDD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150" y="3727089"/>
            <a:ext cx="3298802" cy="45688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D7225EE-8B90-4219-BAE3-350D9DEC7D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63" y="1"/>
            <a:ext cx="5173437" cy="300323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945712F-8910-4A0B-A3B5-4A55EBF66CD2}"/>
              </a:ext>
            </a:extLst>
          </p:cNvPr>
          <p:cNvGrpSpPr/>
          <p:nvPr/>
        </p:nvGrpSpPr>
        <p:grpSpPr>
          <a:xfrm>
            <a:off x="746775" y="5140682"/>
            <a:ext cx="615553" cy="1152168"/>
            <a:chOff x="803672" y="5191482"/>
            <a:chExt cx="615553" cy="1152168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15CE3A1C-E546-4824-A494-362B36BC4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9C54489-7912-4226-9A65-B68ACCAC8EEB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E6DBC11A-70AF-4A45-8C27-DABA14859393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749417E4-89AC-4D21-9C1E-7EA988C4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754B4E85-A161-4A33-8DFD-75097D9351A8}"/>
              </a:ext>
            </a:extLst>
          </p:cNvPr>
          <p:cNvGrpSpPr/>
          <p:nvPr/>
        </p:nvGrpSpPr>
        <p:grpSpPr>
          <a:xfrm>
            <a:off x="7022768" y="-753222"/>
            <a:ext cx="4265814" cy="5478911"/>
            <a:chOff x="7010402" y="-852936"/>
            <a:chExt cx="4265814" cy="547891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4322175C-1600-408E-8DF8-55EB8959C485}"/>
                </a:ext>
              </a:extLst>
            </p:cNvPr>
            <p:cNvGrpSpPr/>
            <p:nvPr/>
          </p:nvGrpSpPr>
          <p:grpSpPr>
            <a:xfrm>
              <a:off x="7010402" y="-852936"/>
              <a:ext cx="4265814" cy="5478911"/>
              <a:chOff x="4773321" y="-2286494"/>
              <a:chExt cx="3859612" cy="4957195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93DAD7EC-282C-4307-87E1-7B05D662871F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9" name="图片 1">
                <a:extLst>
                  <a:ext uri="{FF2B5EF4-FFF2-40B4-BE49-F238E27FC236}">
                    <a16:creationId xmlns:a16="http://schemas.microsoft.com/office/drawing/2014/main" xmlns="" id="{C27198A4-B553-4A1D-B764-7F9CD1B5C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73321" y="-2286494"/>
                <a:ext cx="385961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文本框 7">
              <a:extLst>
                <a:ext uri="{FF2B5EF4-FFF2-40B4-BE49-F238E27FC236}">
                  <a16:creationId xmlns:a16="http://schemas.microsoft.com/office/drawing/2014/main" xmlns="" id="{975C39AA-B584-4D5F-A84E-B4ADCAEBE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大雪节气</a:t>
              </a: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082FF8D2-3A95-4881-BD13-74E5D1BB55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150" y="3727089"/>
            <a:ext cx="3298802" cy="4568835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D3CBEC60-DFE5-4E84-A6EA-40D75FA1A692}"/>
              </a:ext>
            </a:extLst>
          </p:cNvPr>
          <p:cNvGrpSpPr/>
          <p:nvPr/>
        </p:nvGrpSpPr>
        <p:grpSpPr>
          <a:xfrm>
            <a:off x="746775" y="5140682"/>
            <a:ext cx="615553" cy="1152168"/>
            <a:chOff x="803672" y="5191482"/>
            <a:chExt cx="615553" cy="1152168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80DB1FA7-8CC5-4903-AD9E-40BFB5D73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39D63AAE-8480-43A2-8466-4ED9DDC9A836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8193" name="文本框 4">
            <a:extLst>
              <a:ext uri="{FF2B5EF4-FFF2-40B4-BE49-F238E27FC236}">
                <a16:creationId xmlns:a16="http://schemas.microsoft.com/office/drawing/2014/main" xmlns="" id="{04A648A5-D741-4CE0-BFE0-96C4FFD6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879" y="1610368"/>
            <a:ext cx="6495818" cy="33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季    节：冬季 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代表寓意：天气变冷可能性更大，雪量增大 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气候特点：气温将显著下降，天气寒冷 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时间点： 每年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日 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太阳位置：太阳到达黄经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255</a:t>
            </a: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度 </a:t>
            </a:r>
            <a:endParaRPr lang="en-US" altLang="zh-CN" b="1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latin typeface="+mn-lt"/>
                <a:ea typeface="+mn-ea"/>
                <a:cs typeface="+mn-ea"/>
                <a:sym typeface="+mn-lt"/>
              </a:rPr>
              <a:t>属    性： 农历二十四节气的十一月节令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D7A44B6-F11A-4CBA-8957-61646E9098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91" y="1406978"/>
            <a:ext cx="3641388" cy="364138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5712C31-7C03-431C-A4D2-35671ABADEE4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4A48E479-4715-4F7E-B3B7-E9EB0DD43B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B669018-7CAF-4BBC-AC9F-EC057B9992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7150" y="3727089"/>
            <a:ext cx="3298802" cy="4568835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E9116342-B582-42A9-B4F3-977EB710C7A7}"/>
              </a:ext>
            </a:extLst>
          </p:cNvPr>
          <p:cNvGrpSpPr/>
          <p:nvPr/>
        </p:nvGrpSpPr>
        <p:grpSpPr>
          <a:xfrm>
            <a:off x="746775" y="5140682"/>
            <a:ext cx="615553" cy="1152168"/>
            <a:chOff x="803672" y="5191482"/>
            <a:chExt cx="615553" cy="1152168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CF5E24A5-2988-4101-9D04-9B321F65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0B2ACE7C-B544-4DB1-883B-15FFBC9FF770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9218" name="矩形 1">
            <a:extLst>
              <a:ext uri="{FF2B5EF4-FFF2-40B4-BE49-F238E27FC236}">
                <a16:creationId xmlns:a16="http://schemas.microsoft.com/office/drawing/2014/main" xmlns="" id="{E6A60E2A-B6CF-4321-BBFB-8759BB5E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831" y="1953500"/>
            <a:ext cx="603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大雪三候</a:t>
            </a:r>
          </a:p>
        </p:txBody>
      </p:sp>
      <p:sp>
        <p:nvSpPr>
          <p:cNvPr id="9220" name="文本框 7">
            <a:extLst>
              <a:ext uri="{FF2B5EF4-FFF2-40B4-BE49-F238E27FC236}">
                <a16:creationId xmlns:a16="http://schemas.microsoft.com/office/drawing/2014/main" xmlns="" id="{8121032A-5CBE-492E-8E3E-4DBBA479E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85" y="2119026"/>
            <a:ext cx="2582017" cy="261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 24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个节气，其中包括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个月，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每个节气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15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前后天。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而我国又将“五天”称为“一候”，“三候”为一个节气，所以一个节气又被称为“三候”。</a:t>
            </a:r>
          </a:p>
        </p:txBody>
      </p:sp>
      <p:sp>
        <p:nvSpPr>
          <p:cNvPr id="9221" name="矩形 8">
            <a:extLst>
              <a:ext uri="{FF2B5EF4-FFF2-40B4-BE49-F238E27FC236}">
                <a16:creationId xmlns:a16="http://schemas.microsoft.com/office/drawing/2014/main" xmlns="" id="{D373E92E-C228-4A76-884B-8C207C8B6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818" y="1953500"/>
            <a:ext cx="6032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气候特点</a:t>
            </a:r>
          </a:p>
        </p:txBody>
      </p:sp>
      <p:sp>
        <p:nvSpPr>
          <p:cNvPr id="9222" name="文本框 9">
            <a:extLst>
              <a:ext uri="{FF2B5EF4-FFF2-40B4-BE49-F238E27FC236}">
                <a16:creationId xmlns:a16="http://schemas.microsoft.com/office/drawing/2014/main" xmlns="" id="{38EDB357-B921-4786-969F-19F3A52C6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089" y="2119026"/>
            <a:ext cx="2699497" cy="261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大雪时节，除华南和云南南部无冬区外，我国辽阔的大地均已披上冬日盛装。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东北、西北地区平均气温已降至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-10℃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，黄河流域和华北地区气温也稳定在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0℃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以下。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E4A1908F-0226-499D-B4D2-E88B5CE8CF79}"/>
              </a:ext>
            </a:extLst>
          </p:cNvPr>
          <p:cNvGrpSpPr/>
          <p:nvPr/>
        </p:nvGrpSpPr>
        <p:grpSpPr>
          <a:xfrm>
            <a:off x="4259263" y="-58836"/>
            <a:ext cx="3307534" cy="5478911"/>
            <a:chOff x="7968682" y="-852936"/>
            <a:chExt cx="3307534" cy="547891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A9F00FE2-E935-40C5-A746-7398852C81BC}"/>
                </a:ext>
              </a:extLst>
            </p:cNvPr>
            <p:cNvGrpSpPr/>
            <p:nvPr/>
          </p:nvGrpSpPr>
          <p:grpSpPr>
            <a:xfrm>
              <a:off x="7968682" y="-852936"/>
              <a:ext cx="3307534" cy="5478911"/>
              <a:chOff x="5640351" y="-2286494"/>
              <a:chExt cx="2992582" cy="4957195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C1D06798-271E-486F-BB24-52E5740FFE44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0" name="图片 1">
                <a:extLst>
                  <a:ext uri="{FF2B5EF4-FFF2-40B4-BE49-F238E27FC236}">
                    <a16:creationId xmlns:a16="http://schemas.microsoft.com/office/drawing/2014/main" xmlns="" id="{8BF998C8-6F04-4A7A-9522-B0934434A9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40351" y="-2286494"/>
                <a:ext cx="299258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文本框 7">
              <a:extLst>
                <a:ext uri="{FF2B5EF4-FFF2-40B4-BE49-F238E27FC236}">
                  <a16:creationId xmlns:a16="http://schemas.microsoft.com/office/drawing/2014/main" xmlns="" id="{2F0A50FD-4E9C-4AA6-AB8E-2C9D2BE75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大雪气候</a:t>
              </a: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C9826F20-98D0-4E5C-84A1-3FA00B1E2A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3734376" cy="2167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DB5EB48-1B14-4A10-B91C-1489DA5D6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67096" y="1411010"/>
            <a:ext cx="14348820" cy="8932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1DCE39E4-51A4-4D67-89D7-680023D58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154" y="2887891"/>
            <a:ext cx="3008475" cy="358465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E9943ABF-71AB-4ED9-843B-5B11078CCE38}"/>
              </a:ext>
            </a:extLst>
          </p:cNvPr>
          <p:cNvGrpSpPr/>
          <p:nvPr/>
        </p:nvGrpSpPr>
        <p:grpSpPr>
          <a:xfrm>
            <a:off x="7265572" y="0"/>
            <a:ext cx="2973163" cy="5293494"/>
            <a:chOff x="7183394" y="17807"/>
            <a:chExt cx="2973163" cy="529349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DE6319FD-10C3-4193-A41D-718918858BBF}"/>
                </a:ext>
              </a:extLst>
            </p:cNvPr>
            <p:cNvSpPr/>
            <p:nvPr/>
          </p:nvSpPr>
          <p:spPr>
            <a:xfrm>
              <a:off x="7183394" y="728097"/>
              <a:ext cx="2106612" cy="431958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xmlns="" id="{3353EF3D-F20E-40BA-A4E0-3AF52922E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6413" y="568151"/>
              <a:ext cx="1873250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6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07302C4B-1F08-45D5-93EB-15EBAA9681EB}"/>
                </a:ext>
              </a:extLst>
            </p:cNvPr>
            <p:cNvGrpSpPr/>
            <p:nvPr/>
          </p:nvGrpSpPr>
          <p:grpSpPr>
            <a:xfrm>
              <a:off x="7594475" y="1635570"/>
              <a:ext cx="1495983" cy="3675731"/>
              <a:chOff x="7250534" y="2055948"/>
              <a:chExt cx="1495983" cy="3675731"/>
            </a:xfrm>
          </p:grpSpPr>
          <p:sp>
            <p:nvSpPr>
              <p:cNvPr id="29" name="文本框 8">
                <a:extLst>
                  <a:ext uri="{FF2B5EF4-FFF2-40B4-BE49-F238E27FC236}">
                    <a16:creationId xmlns:a16="http://schemas.microsoft.com/office/drawing/2014/main" xmlns="" id="{2B3A773B-736A-4B73-AABE-FE93306A9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0854" y="2055948"/>
                <a:ext cx="1015663" cy="3330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5400" b="1" spc="1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ea"/>
                    <a:sym typeface="+mn-lt"/>
                  </a:rPr>
                  <a:t>大雪习俗</a:t>
                </a:r>
              </a:p>
            </p:txBody>
          </p:sp>
          <p:sp>
            <p:nvSpPr>
              <p:cNvPr id="30" name="文本框 9">
                <a:extLst>
                  <a:ext uri="{FF2B5EF4-FFF2-40B4-BE49-F238E27FC236}">
                    <a16:creationId xmlns:a16="http://schemas.microsoft.com/office/drawing/2014/main" xmlns="" id="{457E1367-5ACD-41DF-BB27-EEFC14E15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0534" y="2147029"/>
                <a:ext cx="677108" cy="358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600" dirty="0">
                    <a:solidFill>
                      <a:srgbClr val="141414"/>
                    </a:solidFill>
                    <a:latin typeface="+mn-lt"/>
                    <a:ea typeface="+mn-ea"/>
                    <a:cs typeface="+mn-ea"/>
                    <a:sym typeface="+mn-lt"/>
                  </a:rPr>
                  <a:t>Life is like a pencil... Start very sharp... The experience becomes smooth</a:t>
                </a:r>
              </a:p>
            </p:txBody>
          </p:sp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130725C3-4EEA-4D7D-BA97-4E34F6B88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3799" y="17807"/>
              <a:ext cx="1612758" cy="1559143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0DBFDE85-DC3A-4A85-BA21-A07C708DEBD6}"/>
              </a:ext>
            </a:extLst>
          </p:cNvPr>
          <p:cNvGrpSpPr/>
          <p:nvPr/>
        </p:nvGrpSpPr>
        <p:grpSpPr>
          <a:xfrm>
            <a:off x="232229" y="5272212"/>
            <a:ext cx="10665082" cy="1200329"/>
            <a:chOff x="1336246" y="1823218"/>
            <a:chExt cx="10665082" cy="120032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D81F49DB-9DCC-402F-8FCA-F83DE4B09436}"/>
                </a:ext>
              </a:extLst>
            </p:cNvPr>
            <p:cNvSpPr txBox="1"/>
            <p:nvPr/>
          </p:nvSpPr>
          <p:spPr>
            <a:xfrm>
              <a:off x="1336246" y="1823218"/>
              <a:ext cx="10665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spc="-300" dirty="0">
                  <a:cs typeface="+mn-ea"/>
                  <a:sym typeface="+mn-lt"/>
                </a:rPr>
                <a:t>寒时大雪</a:t>
              </a: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C232C057-0256-4916-84AB-9F1AAFFD404F}"/>
                </a:ext>
              </a:extLst>
            </p:cNvPr>
            <p:cNvGrpSpPr/>
            <p:nvPr/>
          </p:nvGrpSpPr>
          <p:grpSpPr>
            <a:xfrm>
              <a:off x="5015324" y="2199688"/>
              <a:ext cx="430887" cy="686973"/>
              <a:chOff x="9530361" y="3024074"/>
              <a:chExt cx="871684" cy="1555888"/>
            </a:xfrm>
          </p:grpSpPr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xmlns="" id="{634E5044-1E1D-4CC8-91EB-E1C1E0181E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9226494" y="3364723"/>
                <a:ext cx="1471969" cy="790672"/>
              </a:xfrm>
              <a:prstGeom prst="rect">
                <a:avLst/>
              </a:prstGeom>
            </p:spPr>
          </p:pic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ABC81D73-6F4D-43ED-A545-5540F317B4CC}"/>
                  </a:ext>
                </a:extLst>
              </p:cNvPr>
              <p:cNvSpPr txBox="1"/>
              <p:nvPr/>
            </p:nvSpPr>
            <p:spPr>
              <a:xfrm>
                <a:off x="9530361" y="3119485"/>
                <a:ext cx="871684" cy="14604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b="1" spc="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大雪</a:t>
                </a: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47326D3A-6D88-4087-9258-6906D00F7C6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154" y="3358042"/>
            <a:ext cx="3488265" cy="523239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76EEFE21-74B2-41C3-9D36-6A592238F4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63" y="0"/>
            <a:ext cx="5675906" cy="329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B8A4DA89-7F62-5807-8D72-F5B38C661F05}"/>
              </a:ext>
            </a:extLst>
          </p:cNvPr>
          <p:cNvSpPr txBox="1"/>
          <p:nvPr/>
        </p:nvSpPr>
        <p:spPr>
          <a:xfrm>
            <a:off x="4041486" y="637081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08E3FB7-DF8E-4858-83F3-EA63C897D4C1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0A470F9-4B03-4C89-8A1F-BFBB9AB094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F3FAB4A-3549-427B-ABC0-DDBDB5D6F8D3}"/>
              </a:ext>
            </a:extLst>
          </p:cNvPr>
          <p:cNvGrpSpPr/>
          <p:nvPr/>
        </p:nvGrpSpPr>
        <p:grpSpPr>
          <a:xfrm>
            <a:off x="-910547" y="-636142"/>
            <a:ext cx="4265814" cy="5478911"/>
            <a:chOff x="7010402" y="-852936"/>
            <a:chExt cx="4265814" cy="547891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06EF8054-F5DF-4B19-BE94-0B831A5C8D3E}"/>
                </a:ext>
              </a:extLst>
            </p:cNvPr>
            <p:cNvGrpSpPr/>
            <p:nvPr/>
          </p:nvGrpSpPr>
          <p:grpSpPr>
            <a:xfrm>
              <a:off x="7010402" y="-852936"/>
              <a:ext cx="4265814" cy="5478911"/>
              <a:chOff x="4773321" y="-2286494"/>
              <a:chExt cx="3859612" cy="4957195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549C0D6E-B54C-401E-AE5C-4A4B4D2A1C6A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5" name="图片 1">
                <a:extLst>
                  <a:ext uri="{FF2B5EF4-FFF2-40B4-BE49-F238E27FC236}">
                    <a16:creationId xmlns:a16="http://schemas.microsoft.com/office/drawing/2014/main" xmlns="" id="{E61D7D53-7223-4678-A142-7E0DBEAA18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73321" y="-2286494"/>
                <a:ext cx="385961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文本框 7">
              <a:extLst>
                <a:ext uri="{FF2B5EF4-FFF2-40B4-BE49-F238E27FC236}">
                  <a16:creationId xmlns:a16="http://schemas.microsoft.com/office/drawing/2014/main" xmlns="" id="{D8229B5E-D0F4-4AC4-BB5D-A794789D6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大雪习俗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7028143-321B-407C-85DF-1B6E4CE380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1786" y="3782427"/>
            <a:ext cx="3298802" cy="45688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FF80E57-87D7-4F77-8260-6F1FB59B98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829" y="1"/>
            <a:ext cx="3734376" cy="2167846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E4412C8-1EE2-4006-9612-ABD5C710660E}"/>
              </a:ext>
            </a:extLst>
          </p:cNvPr>
          <p:cNvGrpSpPr/>
          <p:nvPr/>
        </p:nvGrpSpPr>
        <p:grpSpPr>
          <a:xfrm>
            <a:off x="10944794" y="5397499"/>
            <a:ext cx="615553" cy="1152168"/>
            <a:chOff x="803672" y="5191482"/>
            <a:chExt cx="615553" cy="1152168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A3C42AA7-1EA4-43E4-A658-C3CBF1501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A91ABAC1-56CF-4B01-A7C9-FCDC8A4B4AE9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11268" name="矩形 8">
            <a:extLst>
              <a:ext uri="{FF2B5EF4-FFF2-40B4-BE49-F238E27FC236}">
                <a16:creationId xmlns:a16="http://schemas.microsoft.com/office/drawing/2014/main" xmlns="" id="{40996396-790B-4134-9FFB-987E882B2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267" y="5718670"/>
            <a:ext cx="44759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习 俗 </a:t>
            </a:r>
            <a:r>
              <a:rPr lang="en-US" altLang="zh-CN" sz="4800" b="1" dirty="0">
                <a:latin typeface="+mn-lt"/>
                <a:ea typeface="+mn-ea"/>
                <a:cs typeface="+mn-ea"/>
                <a:sym typeface="+mn-lt"/>
              </a:rPr>
              <a:t>1 — </a:t>
            </a:r>
            <a:r>
              <a:rPr lang="zh-CN" altLang="en-US" sz="4800" b="1" dirty="0">
                <a:latin typeface="+mn-lt"/>
                <a:ea typeface="+mn-ea"/>
                <a:cs typeface="+mn-ea"/>
                <a:sym typeface="+mn-lt"/>
              </a:rPr>
              <a:t>腌 肉</a:t>
            </a:r>
          </a:p>
        </p:txBody>
      </p:sp>
      <p:sp>
        <p:nvSpPr>
          <p:cNvPr id="11270" name="文本框 5">
            <a:extLst>
              <a:ext uri="{FF2B5EF4-FFF2-40B4-BE49-F238E27FC236}">
                <a16:creationId xmlns:a16="http://schemas.microsoft.com/office/drawing/2014/main" xmlns="" id="{7F54B7FC-14F5-46CA-BB1A-D6EF39C1A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77" y="1865121"/>
            <a:ext cx="7940635" cy="355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老南京有句俗语，叫做“小雪腌菜，大雪腌肉”。大雪节气一到，家家户户忙着腌制“咸货”。将大盐加八角、桂皮、花椒、白糖等入锅炒熟，待炒过的花椒盐凉透后，涂抹在鱼、肉和光禽内外，反复揉搓，直到肉色由鲜转暗，表面有液体渗出时，再把肉连剩下的盐放进缸内，用石头压住，放在阴凉背光的地方，半月后取出，将腌出的卤汁入锅加水烧开，撇去浮沫，放入晾干的禽畜肉，一层层码在缸内，倒入盐卤，再压上大石头，十日后取出，挂在朝阳的屋檐下晾晒干，以迎接新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4B47008C-E393-4C1E-BB49-22788AF3FDE7}"/>
              </a:ext>
            </a:extLst>
          </p:cNvPr>
          <p:cNvSpPr/>
          <p:nvPr/>
        </p:nvSpPr>
        <p:spPr>
          <a:xfrm>
            <a:off x="394163" y="861181"/>
            <a:ext cx="11472421" cy="4911365"/>
          </a:xfrm>
          <a:prstGeom prst="rect">
            <a:avLst/>
          </a:prstGeom>
          <a:solidFill>
            <a:schemeClr val="bg1">
              <a:alpha val="91000"/>
            </a:schemeClr>
          </a:solidFill>
          <a:ln w="47625">
            <a:solidFill>
              <a:srgbClr val="AAC9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141168A-7295-4B96-900F-B9CED10F9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300" y="1437925"/>
            <a:ext cx="12354719" cy="542007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F8692D4-A0DF-4118-AA8D-F6A2DA1F1177}"/>
              </a:ext>
            </a:extLst>
          </p:cNvPr>
          <p:cNvGrpSpPr/>
          <p:nvPr/>
        </p:nvGrpSpPr>
        <p:grpSpPr>
          <a:xfrm>
            <a:off x="-694269" y="-520782"/>
            <a:ext cx="4265814" cy="5478911"/>
            <a:chOff x="7010402" y="-852936"/>
            <a:chExt cx="4265814" cy="547891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3AF2301A-4DCD-47D6-ACAB-BEE754D19ADF}"/>
                </a:ext>
              </a:extLst>
            </p:cNvPr>
            <p:cNvGrpSpPr/>
            <p:nvPr/>
          </p:nvGrpSpPr>
          <p:grpSpPr>
            <a:xfrm>
              <a:off x="7010402" y="-852936"/>
              <a:ext cx="4265814" cy="5478911"/>
              <a:chOff x="4773321" y="-2286494"/>
              <a:chExt cx="3859612" cy="4957195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96D2D4D6-D20C-4737-8D44-805622E10428}"/>
                  </a:ext>
                </a:extLst>
              </p:cNvPr>
              <p:cNvSpPr/>
              <p:nvPr/>
            </p:nvSpPr>
            <p:spPr>
              <a:xfrm>
                <a:off x="6845300" y="-793750"/>
                <a:ext cx="1263650" cy="340995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6" name="图片 1">
                <a:extLst>
                  <a:ext uri="{FF2B5EF4-FFF2-40B4-BE49-F238E27FC236}">
                    <a16:creationId xmlns:a16="http://schemas.microsoft.com/office/drawing/2014/main" xmlns="" id="{4732100C-C371-4BEE-A128-1FCB61F779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773321" y="-2286494"/>
                <a:ext cx="3859612" cy="49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文本框 7">
              <a:extLst>
                <a:ext uri="{FF2B5EF4-FFF2-40B4-BE49-F238E27FC236}">
                  <a16:creationId xmlns:a16="http://schemas.microsoft.com/office/drawing/2014/main" xmlns="" id="{88494B73-22F4-4D2E-B2B1-545C88923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1163" y="914035"/>
              <a:ext cx="812530" cy="2863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sz="4800" b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大雪习俗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D8CEA1-287A-42FF-964D-3266C79C92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1786" y="3782427"/>
            <a:ext cx="3298802" cy="45688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CD6EFD1-409A-45A7-B3E7-7C4D7B044F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829" y="1"/>
            <a:ext cx="3734376" cy="2167846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14462FAE-B239-42D3-8A71-A353A3EDBC00}"/>
              </a:ext>
            </a:extLst>
          </p:cNvPr>
          <p:cNvGrpSpPr/>
          <p:nvPr/>
        </p:nvGrpSpPr>
        <p:grpSpPr>
          <a:xfrm>
            <a:off x="10944794" y="5397499"/>
            <a:ext cx="615553" cy="1152168"/>
            <a:chOff x="803672" y="5191482"/>
            <a:chExt cx="615553" cy="115216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C068EC7B-A34F-4F9D-B6E1-252FF2BEC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0332" y="5385601"/>
              <a:ext cx="973923" cy="58568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04C59D60-5F52-4D3A-8374-94D9370FBE14}"/>
                </a:ext>
              </a:extLst>
            </p:cNvPr>
            <p:cNvSpPr txBox="1"/>
            <p:nvPr/>
          </p:nvSpPr>
          <p:spPr>
            <a:xfrm>
              <a:off x="803672" y="5233608"/>
              <a:ext cx="615553" cy="11100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大雪</a:t>
              </a:r>
            </a:p>
          </p:txBody>
        </p:sp>
      </p:grpSp>
      <p:sp>
        <p:nvSpPr>
          <p:cNvPr id="13313" name="矩形 3">
            <a:extLst>
              <a:ext uri="{FF2B5EF4-FFF2-40B4-BE49-F238E27FC236}">
                <a16:creationId xmlns:a16="http://schemas.microsoft.com/office/drawing/2014/main" xmlns="" id="{3BC629FD-C20F-4B16-A1A1-4163FF32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348" y="1833954"/>
            <a:ext cx="55579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习 俗 </a:t>
            </a:r>
            <a:r>
              <a:rPr lang="en-US" altLang="zh-CN" sz="4400" b="1" dirty="0">
                <a:latin typeface="+mn-lt"/>
                <a:ea typeface="+mn-ea"/>
                <a:cs typeface="+mn-ea"/>
                <a:sym typeface="+mn-lt"/>
              </a:rPr>
              <a:t>2 — </a:t>
            </a:r>
            <a:r>
              <a:rPr lang="zh-CN" altLang="en-US" sz="4400" b="1" dirty="0">
                <a:latin typeface="+mn-lt"/>
                <a:ea typeface="+mn-ea"/>
                <a:cs typeface="+mn-ea"/>
                <a:sym typeface="+mn-lt"/>
              </a:rPr>
              <a:t>观 赏 封 河</a:t>
            </a:r>
          </a:p>
        </p:txBody>
      </p:sp>
      <p:sp>
        <p:nvSpPr>
          <p:cNvPr id="13314" name="矩形 4">
            <a:extLst>
              <a:ext uri="{FF2B5EF4-FFF2-40B4-BE49-F238E27FC236}">
                <a16:creationId xmlns:a16="http://schemas.microsoft.com/office/drawing/2014/main" xmlns="" id="{9FC5681B-0244-4120-B5E6-271433615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545" y="3027615"/>
            <a:ext cx="6603348" cy="186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  “小雪封地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大雪封河”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到了大雪节气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河里的水都冻住了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人们可以尽情地滑冰嬉戏。当然也可以在岸上欣赏封河风光。滑冰是冬季游戏之一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古时称为冰戏。北方严寒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河流冻得坚实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滑冰最为流行。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2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iirazpp">
      <a:majorFont>
        <a:latin typeface="Arial" panose="020F0302020204030204"/>
        <a:ea typeface="幼圆"/>
        <a:cs typeface=""/>
      </a:majorFont>
      <a:minorFont>
        <a:latin typeface="Arial" panose="020F0502020204030204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1493</Words>
  <Application>Microsoft Office PowerPoint</Application>
  <PresentationFormat>宽屏</PresentationFormat>
  <Paragraphs>159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等线</vt:lpstr>
      <vt:lpstr>宋体</vt:lpstr>
      <vt:lpstr>微软雅黑</vt:lpstr>
      <vt:lpstr>幼圆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32</cp:revision>
  <dcterms:created xsi:type="dcterms:W3CDTF">2019-10-02T06:38:25Z</dcterms:created>
  <dcterms:modified xsi:type="dcterms:W3CDTF">2023-05-14T09:42:54Z</dcterms:modified>
</cp:coreProperties>
</file>