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2" r:id="rId2"/>
    <p:sldMasterId id="2147483666" r:id="rId3"/>
  </p:sldMasterIdLst>
  <p:notesMasterIdLst>
    <p:notesMasterId r:id="rId27"/>
  </p:notesMasterIdLst>
  <p:handoutMasterIdLst>
    <p:handoutMasterId r:id="rId28"/>
  </p:handoutMasterIdLst>
  <p:sldIdLst>
    <p:sldId id="409" r:id="rId4"/>
    <p:sldId id="410" r:id="rId5"/>
    <p:sldId id="413" r:id="rId6"/>
    <p:sldId id="412" r:id="rId7"/>
    <p:sldId id="417" r:id="rId8"/>
    <p:sldId id="418" r:id="rId9"/>
    <p:sldId id="419" r:id="rId10"/>
    <p:sldId id="414" r:id="rId11"/>
    <p:sldId id="420" r:id="rId12"/>
    <p:sldId id="421" r:id="rId13"/>
    <p:sldId id="422" r:id="rId14"/>
    <p:sldId id="415" r:id="rId15"/>
    <p:sldId id="423" r:id="rId16"/>
    <p:sldId id="424" r:id="rId17"/>
    <p:sldId id="425" r:id="rId18"/>
    <p:sldId id="426" r:id="rId19"/>
    <p:sldId id="427" r:id="rId20"/>
    <p:sldId id="429" r:id="rId21"/>
    <p:sldId id="430" r:id="rId22"/>
    <p:sldId id="416" r:id="rId23"/>
    <p:sldId id="431" r:id="rId24"/>
    <p:sldId id="411" r:id="rId25"/>
    <p:sldId id="43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4F1"/>
    <a:srgbClr val="DCDCDC"/>
    <a:srgbClr val="FFFFFF"/>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p:cViewPr varScale="1">
        <p:scale>
          <a:sx n="108" d="100"/>
          <a:sy n="108" d="100"/>
        </p:scale>
        <p:origin x="780" y="150"/>
      </p:cViewPr>
      <p:guideLst>
        <p:guide orient="horz" pos="2154"/>
        <p:guide pos="3840"/>
      </p:guideLst>
    </p:cSldViewPr>
  </p:slideViewPr>
  <p:notesTextViewPr>
    <p:cViewPr>
      <p:scale>
        <a:sx n="3" d="2"/>
        <a:sy n="3" d="2"/>
      </p:scale>
      <p:origin x="0" y="0"/>
    </p:cViewPr>
  </p:notesTextViewPr>
  <p:notesViewPr>
    <p:cSldViewPr snapToGrid="0">
      <p:cViewPr varScale="1">
        <p:scale>
          <a:sx n="83" d="100"/>
          <a:sy n="83" d="100"/>
        </p:scale>
        <p:origin x="31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AE5DA1E2-6DC6-C9ED-EEB0-20ACEC3B62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xmlns="" id="{C42362D5-AC2A-1797-C82A-D1C9124B1C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8DBD0-11EA-485D-8BED-1A33B31189AD}" type="datetimeFigureOut">
              <a:rPr lang="zh-CN" altLang="en-US" smtClean="0"/>
              <a:t>2023/5/13</a:t>
            </a:fld>
            <a:endParaRPr lang="zh-CN" altLang="en-US"/>
          </a:p>
        </p:txBody>
      </p:sp>
      <p:sp>
        <p:nvSpPr>
          <p:cNvPr id="4" name="页脚占位符 3">
            <a:extLst>
              <a:ext uri="{FF2B5EF4-FFF2-40B4-BE49-F238E27FC236}">
                <a16:creationId xmlns:a16="http://schemas.microsoft.com/office/drawing/2014/main" xmlns="" id="{AABB8F0F-EA83-495C-ECE2-673D457D5D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xmlns="" id="{5D8AC735-7078-0CF8-97BB-C0229856A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2BDE12-530E-4E6C-ADF6-D9C589D0C65B}" type="slidenum">
              <a:rPr lang="zh-CN" altLang="en-US" smtClean="0"/>
              <a:t>‹#›</a:t>
            </a:fld>
            <a:endParaRPr lang="zh-CN" altLang="en-US"/>
          </a:p>
        </p:txBody>
      </p:sp>
    </p:spTree>
    <p:extLst>
      <p:ext uri="{BB962C8B-B14F-4D97-AF65-F5344CB8AC3E}">
        <p14:creationId xmlns:p14="http://schemas.microsoft.com/office/powerpoint/2010/main" val="100706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47227-7123-48BE-8A67-87222BA7FB65}" type="datetimeFigureOut">
              <a:rPr lang="zh-CN" altLang="en-US" smtClean="0"/>
              <a:t>2023/5/13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B2894-6918-42ED-9EA0-2778AE777B34}" type="slidenum">
              <a:rPr lang="zh-CN" altLang="en-US" smtClean="0"/>
              <a:t>‹#›</a:t>
            </a:fld>
            <a:endParaRPr lang="zh-CN" altLang="en-US"/>
          </a:p>
        </p:txBody>
      </p:sp>
    </p:spTree>
    <p:extLst>
      <p:ext uri="{BB962C8B-B14F-4D97-AF65-F5344CB8AC3E}">
        <p14:creationId xmlns:p14="http://schemas.microsoft.com/office/powerpoint/2010/main" val="125044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E82B2894-6918-42ED-9EA0-2778AE777B34}" type="slidenum">
              <a:rPr lang="zh-CN" altLang="en-US" smtClean="0"/>
              <a:t>11</a:t>
            </a:fld>
            <a:endParaRPr lang="zh-CN" altLang="en-US"/>
          </a:p>
        </p:txBody>
      </p:sp>
    </p:spTree>
    <p:extLst>
      <p:ext uri="{BB962C8B-B14F-4D97-AF65-F5344CB8AC3E}">
        <p14:creationId xmlns:p14="http://schemas.microsoft.com/office/powerpoint/2010/main" val="198039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290161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2023/5/13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3675153-CD94-E503-32D9-5F79775EB08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EADABA9-D61F-2F65-01BD-F515433D52B2}"/>
              </a:ext>
            </a:extLst>
          </p:cNvPr>
          <p:cNvSpPr>
            <a:spLocks noGrp="1"/>
          </p:cNvSpPr>
          <p:nvPr>
            <p:ph type="dt" sz="half" idx="10"/>
          </p:nvPr>
        </p:nvSpPr>
        <p:spPr/>
        <p:txBody>
          <a:bodyPr/>
          <a:lstStyle/>
          <a:p>
            <a:fld id="{760FBDFE-C587-4B4C-A407-44438C67B59E}" type="datetimeFigureOut">
              <a:rPr lang="zh-CN" altLang="en-US" smtClean="0"/>
              <a:t>2023/5/13</a:t>
            </a:fld>
            <a:endParaRPr lang="zh-CN" altLang="en-US"/>
          </a:p>
        </p:txBody>
      </p:sp>
      <p:sp>
        <p:nvSpPr>
          <p:cNvPr id="4" name="页脚占位符 3">
            <a:extLst>
              <a:ext uri="{FF2B5EF4-FFF2-40B4-BE49-F238E27FC236}">
                <a16:creationId xmlns:a16="http://schemas.microsoft.com/office/drawing/2014/main" xmlns="" id="{4D8CEE39-101A-DBE7-0DBB-BE41CD86A636}"/>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B00C60E7-8263-1E02-795C-D4640FD90222}"/>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1536150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E848C5E-BA16-C495-3E0F-DB75C49A435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527A34A-9C42-FBA5-DE9D-BC0B322C0367}"/>
              </a:ext>
            </a:extLst>
          </p:cNvPr>
          <p:cNvSpPr>
            <a:spLocks noGrp="1"/>
          </p:cNvSpPr>
          <p:nvPr>
            <p:ph type="dt" sz="half" idx="10"/>
          </p:nvPr>
        </p:nvSpPr>
        <p:spPr/>
        <p:txBody>
          <a:bodyPr/>
          <a:lstStyle/>
          <a:p>
            <a:fld id="{760FBDFE-C587-4B4C-A407-44438C67B59E}" type="datetimeFigureOut">
              <a:rPr lang="zh-CN" altLang="en-US" smtClean="0"/>
              <a:t>2023/5/13</a:t>
            </a:fld>
            <a:endParaRPr lang="zh-CN" altLang="en-US"/>
          </a:p>
        </p:txBody>
      </p:sp>
      <p:sp>
        <p:nvSpPr>
          <p:cNvPr id="4" name="页脚占位符 3">
            <a:extLst>
              <a:ext uri="{FF2B5EF4-FFF2-40B4-BE49-F238E27FC236}">
                <a16:creationId xmlns:a16="http://schemas.microsoft.com/office/drawing/2014/main" xmlns="" id="{BC2952B7-0DF0-FBE2-5769-C1C599F77B12}"/>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4526717B-777A-C86C-46AA-F361E585F007}"/>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
        <p:nvSpPr>
          <p:cNvPr id="7" name="TextBox 5">
            <a:extLst>
              <a:ext uri="{FF2B5EF4-FFF2-40B4-BE49-F238E27FC236}">
                <a16:creationId xmlns:a16="http://schemas.microsoft.com/office/drawing/2014/main" xmlns="" id="{E24137AB-EFD2-F8D6-E3F4-EB39E652F6CF}"/>
              </a:ext>
            </a:extLst>
          </p:cNvPr>
          <p:cNvSpPr txBox="1"/>
          <p:nvPr userDrawn="1"/>
        </p:nvSpPr>
        <p:spPr>
          <a:xfrm>
            <a:off x="1336204" y="6739570"/>
            <a:ext cx="1440159" cy="123111"/>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节日</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www.ypppt.com/jieri</a:t>
            </a:r>
            <a:r>
              <a:rPr lang="en-US" altLang="zh-CN" sz="100" dirty="0">
                <a:solidFill>
                  <a:prstClr val="black"/>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9038786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EEFD1B6-0E7C-B2FB-C3D6-65CEF9D48CD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153071F-8DB8-7A91-7775-E3E18C30697E}"/>
              </a:ext>
            </a:extLst>
          </p:cNvPr>
          <p:cNvSpPr>
            <a:spLocks noGrp="1"/>
          </p:cNvSpPr>
          <p:nvPr>
            <p:ph type="dt" sz="half" idx="10"/>
          </p:nvPr>
        </p:nvSpPr>
        <p:spPr/>
        <p:txBody>
          <a:bodyPr/>
          <a:lstStyle/>
          <a:p>
            <a:fld id="{760FBDFE-C587-4B4C-A407-44438C67B59E}" type="datetimeFigureOut">
              <a:rPr lang="zh-CN" altLang="en-US" smtClean="0"/>
              <a:t>2023/5/13</a:t>
            </a:fld>
            <a:endParaRPr lang="zh-CN" altLang="en-US"/>
          </a:p>
        </p:txBody>
      </p:sp>
      <p:sp>
        <p:nvSpPr>
          <p:cNvPr id="4" name="页脚占位符 3">
            <a:extLst>
              <a:ext uri="{FF2B5EF4-FFF2-40B4-BE49-F238E27FC236}">
                <a16:creationId xmlns:a16="http://schemas.microsoft.com/office/drawing/2014/main" xmlns="" id="{D1E0660F-ED3C-455E-D54C-12C5A199BE1C}"/>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AA41D580-BE78-C83F-C685-1927DDFBE57D}"/>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0987063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0B11266-506B-F275-47ED-8D5B713D72B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9B15DDEF-39DB-59AB-5531-343B3DD13C89}"/>
              </a:ext>
            </a:extLst>
          </p:cNvPr>
          <p:cNvSpPr>
            <a:spLocks noGrp="1"/>
          </p:cNvSpPr>
          <p:nvPr>
            <p:ph type="dt" sz="half" idx="10"/>
          </p:nvPr>
        </p:nvSpPr>
        <p:spPr/>
        <p:txBody>
          <a:bodyPr/>
          <a:lstStyle/>
          <a:p>
            <a:fld id="{760FBDFE-C587-4B4C-A407-44438C67B59E}" type="datetimeFigureOut">
              <a:rPr lang="zh-CN" altLang="en-US" smtClean="0"/>
              <a:t>2023/5/13</a:t>
            </a:fld>
            <a:endParaRPr lang="zh-CN" altLang="en-US"/>
          </a:p>
        </p:txBody>
      </p:sp>
      <p:sp>
        <p:nvSpPr>
          <p:cNvPr id="4" name="页脚占位符 3">
            <a:extLst>
              <a:ext uri="{FF2B5EF4-FFF2-40B4-BE49-F238E27FC236}">
                <a16:creationId xmlns:a16="http://schemas.microsoft.com/office/drawing/2014/main" xmlns="" id="{733F4D7F-6DC3-F10B-5CE7-1D00F7477846}"/>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F874F8B1-6407-FDD3-A2D1-AF844F270458}"/>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4694602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2023/5/13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673699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2023/5/13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88407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034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2338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7044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95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88E065-9294-2C6D-5162-AEBCAC2871B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71C9FC0-0DFC-E196-3186-277A206C9942}"/>
              </a:ext>
            </a:extLst>
          </p:cNvPr>
          <p:cNvSpPr>
            <a:spLocks noGrp="1"/>
          </p:cNvSpPr>
          <p:nvPr>
            <p:ph type="dt" sz="half" idx="10"/>
          </p:nvPr>
        </p:nvSpPr>
        <p:spPr/>
        <p:txBody>
          <a:bodyPr/>
          <a:lstStyle/>
          <a:p>
            <a:fld id="{760FBDFE-C587-4B4C-A407-44438C67B59E}" type="datetimeFigureOut">
              <a:rPr lang="zh-CN" altLang="en-US" smtClean="0"/>
              <a:t>2023/5/13</a:t>
            </a:fld>
            <a:endParaRPr lang="zh-CN" altLang="en-US"/>
          </a:p>
        </p:txBody>
      </p:sp>
      <p:sp>
        <p:nvSpPr>
          <p:cNvPr id="4" name="页脚占位符 3">
            <a:extLst>
              <a:ext uri="{FF2B5EF4-FFF2-40B4-BE49-F238E27FC236}">
                <a16:creationId xmlns:a16="http://schemas.microsoft.com/office/drawing/2014/main" xmlns="" id="{1BBC4694-2E66-60A1-D41F-7CD2609B3BFB}"/>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11EA19D4-493A-928D-B5B3-2B7C0C02F13A}"/>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3496416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6963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2856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0995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611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8234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8634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0153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902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52CCA6D-9DAD-079F-9C30-72E25832D3C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0DFC71BF-74EA-2CD3-7146-A5E80E9BA641}"/>
              </a:ext>
            </a:extLst>
          </p:cNvPr>
          <p:cNvSpPr>
            <a:spLocks noGrp="1"/>
          </p:cNvSpPr>
          <p:nvPr>
            <p:ph type="dt" sz="half" idx="10"/>
          </p:nvPr>
        </p:nvSpPr>
        <p:spPr/>
        <p:txBody>
          <a:bodyPr/>
          <a:lstStyle/>
          <a:p>
            <a:fld id="{760FBDFE-C587-4B4C-A407-44438C67B59E}" type="datetimeFigureOut">
              <a:rPr lang="zh-CN" altLang="en-US" smtClean="0"/>
              <a:t>2023/5/13</a:t>
            </a:fld>
            <a:endParaRPr lang="zh-CN" altLang="en-US"/>
          </a:p>
        </p:txBody>
      </p:sp>
      <p:sp>
        <p:nvSpPr>
          <p:cNvPr id="4" name="页脚占位符 3">
            <a:extLst>
              <a:ext uri="{FF2B5EF4-FFF2-40B4-BE49-F238E27FC236}">
                <a16:creationId xmlns:a16="http://schemas.microsoft.com/office/drawing/2014/main" xmlns="" id="{832E717F-A945-275F-CD0A-5B12C0D4F08C}"/>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CD4077A4-B5DA-B140-0F60-514237318A28}"/>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851354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E6ACF32-DF3D-4D13-A547-A12E2704646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CE1D6B90-ED27-A1BC-658B-8CA5F1793B07}"/>
              </a:ext>
            </a:extLst>
          </p:cNvPr>
          <p:cNvSpPr>
            <a:spLocks noGrp="1"/>
          </p:cNvSpPr>
          <p:nvPr>
            <p:ph type="dt" sz="half" idx="10"/>
          </p:nvPr>
        </p:nvSpPr>
        <p:spPr/>
        <p:txBody>
          <a:bodyPr/>
          <a:lstStyle/>
          <a:p>
            <a:fld id="{760FBDFE-C587-4B4C-A407-44438C67B59E}" type="datetimeFigureOut">
              <a:rPr lang="zh-CN" altLang="en-US" smtClean="0"/>
              <a:t>2023/5/13</a:t>
            </a:fld>
            <a:endParaRPr lang="zh-CN" altLang="en-US"/>
          </a:p>
        </p:txBody>
      </p:sp>
      <p:sp>
        <p:nvSpPr>
          <p:cNvPr id="4" name="页脚占位符 3">
            <a:extLst>
              <a:ext uri="{FF2B5EF4-FFF2-40B4-BE49-F238E27FC236}">
                <a16:creationId xmlns:a16="http://schemas.microsoft.com/office/drawing/2014/main" xmlns="" id="{D3FA0824-3165-C62C-56A5-B8CB023EE0F8}"/>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2639BA6E-9753-4C97-8B5C-4008860A2869}"/>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7377031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1D84D0D-398A-307D-3892-8788A3E754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015D1C4-1602-8C02-E37C-E6BCA7371F8C}"/>
              </a:ext>
            </a:extLst>
          </p:cNvPr>
          <p:cNvSpPr>
            <a:spLocks noGrp="1"/>
          </p:cNvSpPr>
          <p:nvPr>
            <p:ph type="dt" sz="half" idx="10"/>
          </p:nvPr>
        </p:nvSpPr>
        <p:spPr/>
        <p:txBody>
          <a:bodyPr/>
          <a:lstStyle/>
          <a:p>
            <a:fld id="{760FBDFE-C587-4B4C-A407-44438C67B59E}" type="datetimeFigureOut">
              <a:rPr lang="zh-CN" altLang="en-US" smtClean="0"/>
              <a:t>2023/5/13</a:t>
            </a:fld>
            <a:endParaRPr lang="zh-CN" altLang="en-US"/>
          </a:p>
        </p:txBody>
      </p:sp>
      <p:sp>
        <p:nvSpPr>
          <p:cNvPr id="4" name="页脚占位符 3">
            <a:extLst>
              <a:ext uri="{FF2B5EF4-FFF2-40B4-BE49-F238E27FC236}">
                <a16:creationId xmlns:a16="http://schemas.microsoft.com/office/drawing/2014/main" xmlns="" id="{C3377443-D19E-62FE-C227-B9AB0EF210E7}"/>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67C709FD-A080-8468-4181-28D40A43D32A}"/>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100886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3C1C54F-08B8-5FB4-7702-A9BC1DC045D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F16C0202-7446-313D-BE52-DE2BD536A45E}"/>
              </a:ext>
            </a:extLst>
          </p:cNvPr>
          <p:cNvSpPr>
            <a:spLocks noGrp="1"/>
          </p:cNvSpPr>
          <p:nvPr>
            <p:ph type="dt" sz="half" idx="10"/>
          </p:nvPr>
        </p:nvSpPr>
        <p:spPr/>
        <p:txBody>
          <a:bodyPr/>
          <a:lstStyle/>
          <a:p>
            <a:fld id="{760FBDFE-C587-4B4C-A407-44438C67B59E}" type="datetimeFigureOut">
              <a:rPr lang="zh-CN" altLang="en-US" smtClean="0"/>
              <a:t>2023/5/13</a:t>
            </a:fld>
            <a:endParaRPr lang="zh-CN" altLang="en-US"/>
          </a:p>
        </p:txBody>
      </p:sp>
      <p:sp>
        <p:nvSpPr>
          <p:cNvPr id="4" name="页脚占位符 3">
            <a:extLst>
              <a:ext uri="{FF2B5EF4-FFF2-40B4-BE49-F238E27FC236}">
                <a16:creationId xmlns:a16="http://schemas.microsoft.com/office/drawing/2014/main" xmlns="" id="{C0150461-3067-B4DD-A8C2-E75036A032DA}"/>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1010360D-B162-604C-59C3-F42E2F4D5E3D}"/>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3530052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5BEC425-1498-6336-CF71-2D8EF3ABD11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2412058-54FD-D782-76A0-BD5B2C5D1A07}"/>
              </a:ext>
            </a:extLst>
          </p:cNvPr>
          <p:cNvSpPr>
            <a:spLocks noGrp="1"/>
          </p:cNvSpPr>
          <p:nvPr>
            <p:ph type="dt" sz="half" idx="10"/>
          </p:nvPr>
        </p:nvSpPr>
        <p:spPr/>
        <p:txBody>
          <a:bodyPr/>
          <a:lstStyle/>
          <a:p>
            <a:fld id="{760FBDFE-C587-4B4C-A407-44438C67B59E}" type="datetimeFigureOut">
              <a:rPr lang="zh-CN" altLang="en-US" smtClean="0"/>
              <a:t>2023/5/13</a:t>
            </a:fld>
            <a:endParaRPr lang="zh-CN" altLang="en-US"/>
          </a:p>
        </p:txBody>
      </p:sp>
      <p:sp>
        <p:nvSpPr>
          <p:cNvPr id="4" name="页脚占位符 3">
            <a:extLst>
              <a:ext uri="{FF2B5EF4-FFF2-40B4-BE49-F238E27FC236}">
                <a16:creationId xmlns:a16="http://schemas.microsoft.com/office/drawing/2014/main" xmlns="" id="{EED7A06E-CF8D-7617-CE3E-5839E2632FB1}"/>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E19BB567-6432-C898-A943-596E16602C46}"/>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7545623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45B27CC-3113-BA3A-D7FD-3BF7ED24FB3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EC51228F-2E11-5DCC-F238-3A334A294C7B}"/>
              </a:ext>
            </a:extLst>
          </p:cNvPr>
          <p:cNvSpPr>
            <a:spLocks noGrp="1"/>
          </p:cNvSpPr>
          <p:nvPr>
            <p:ph type="dt" sz="half" idx="10"/>
          </p:nvPr>
        </p:nvSpPr>
        <p:spPr/>
        <p:txBody>
          <a:bodyPr/>
          <a:lstStyle/>
          <a:p>
            <a:fld id="{760FBDFE-C587-4B4C-A407-44438C67B59E}" type="datetimeFigureOut">
              <a:rPr lang="zh-CN" altLang="en-US" smtClean="0"/>
              <a:t>2023/5/13</a:t>
            </a:fld>
            <a:endParaRPr lang="zh-CN" altLang="en-US"/>
          </a:p>
        </p:txBody>
      </p:sp>
      <p:sp>
        <p:nvSpPr>
          <p:cNvPr id="4" name="页脚占位符 3">
            <a:extLst>
              <a:ext uri="{FF2B5EF4-FFF2-40B4-BE49-F238E27FC236}">
                <a16:creationId xmlns:a16="http://schemas.microsoft.com/office/drawing/2014/main" xmlns="" id="{EE89AD3F-F38E-B2FF-2324-9E4D27DACE22}"/>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C9C70B66-34CE-BF34-5F9B-87F7F2CA5E56}"/>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3136906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0FF881-EDE8-1F52-A319-999F917A428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685685F-3547-9AAC-F286-B16A54A7D350}"/>
              </a:ext>
            </a:extLst>
          </p:cNvPr>
          <p:cNvSpPr>
            <a:spLocks noGrp="1"/>
          </p:cNvSpPr>
          <p:nvPr>
            <p:ph type="dt" sz="half" idx="10"/>
          </p:nvPr>
        </p:nvSpPr>
        <p:spPr/>
        <p:txBody>
          <a:bodyPr/>
          <a:lstStyle/>
          <a:p>
            <a:fld id="{760FBDFE-C587-4B4C-A407-44438C67B59E}" type="datetimeFigureOut">
              <a:rPr lang="zh-CN" altLang="en-US" smtClean="0"/>
              <a:t>2023/5/13</a:t>
            </a:fld>
            <a:endParaRPr lang="zh-CN" altLang="en-US"/>
          </a:p>
        </p:txBody>
      </p:sp>
      <p:sp>
        <p:nvSpPr>
          <p:cNvPr id="4" name="页脚占位符 3">
            <a:extLst>
              <a:ext uri="{FF2B5EF4-FFF2-40B4-BE49-F238E27FC236}">
                <a16:creationId xmlns:a16="http://schemas.microsoft.com/office/drawing/2014/main" xmlns="" id="{15832E4A-3296-3A6C-F69A-A33B47830215}"/>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C227EDD5-27E3-EDB5-B9AB-6941C1DEA18C}"/>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3653530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2023/5/13</a:t>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0176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752549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1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13.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01370" y="840740"/>
            <a:ext cx="10588625" cy="5492750"/>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0" y="-409575"/>
            <a:ext cx="3602990" cy="2726690"/>
          </a:xfrm>
          <a:prstGeom prst="rect">
            <a:avLst/>
          </a:prstGeom>
        </p:spPr>
      </p:pic>
      <p:pic>
        <p:nvPicPr>
          <p:cNvPr id="22" name="图片 21" descr="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69330" y="1031168"/>
            <a:ext cx="5596890" cy="5612202"/>
          </a:xfrm>
          <a:prstGeom prst="rect">
            <a:avLst/>
          </a:prstGeom>
        </p:spPr>
      </p:pic>
      <p:pic>
        <p:nvPicPr>
          <p:cNvPr id="23" name="图片 22"/>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399656" y="440972"/>
            <a:ext cx="841375" cy="863600"/>
          </a:xfrm>
          <a:prstGeom prst="rect">
            <a:avLst/>
          </a:prstGeom>
        </p:spPr>
      </p:pic>
      <p:pic>
        <p:nvPicPr>
          <p:cNvPr id="24" name="图片 23" descr="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042910" y="4899025"/>
            <a:ext cx="593725" cy="609600"/>
          </a:xfrm>
          <a:prstGeom prst="rect">
            <a:avLst/>
          </a:prstGeom>
        </p:spPr>
      </p:pic>
      <p:pic>
        <p:nvPicPr>
          <p:cNvPr id="25" name="图片 24"/>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145521" y="5508625"/>
            <a:ext cx="686435" cy="704850"/>
          </a:xfrm>
          <a:prstGeom prst="rect">
            <a:avLst/>
          </a:prstGeom>
        </p:spPr>
      </p:pic>
      <p:pic>
        <p:nvPicPr>
          <p:cNvPr id="26" name="图片 25"/>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875010" y="1045845"/>
            <a:ext cx="730250" cy="749300"/>
          </a:xfrm>
          <a:prstGeom prst="rect">
            <a:avLst/>
          </a:prstGeom>
        </p:spPr>
      </p:pic>
      <p:pic>
        <p:nvPicPr>
          <p:cNvPr id="27" name="图片 26"/>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349365" y="5307966"/>
            <a:ext cx="603250" cy="619125"/>
          </a:xfrm>
          <a:prstGeom prst="rect">
            <a:avLst/>
          </a:prstGeom>
        </p:spPr>
      </p:pic>
      <p:pic>
        <p:nvPicPr>
          <p:cNvPr id="29" name="图片 28"/>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069330" y="714375"/>
            <a:ext cx="5452110" cy="5452110"/>
          </a:xfrm>
          <a:prstGeom prst="rect">
            <a:avLst/>
          </a:prstGeom>
        </p:spPr>
      </p:pic>
      <p:sp>
        <p:nvSpPr>
          <p:cNvPr id="30" name="文本框 29"/>
          <p:cNvSpPr txBox="1"/>
          <p:nvPr/>
        </p:nvSpPr>
        <p:spPr>
          <a:xfrm>
            <a:off x="4864100" y="1667510"/>
            <a:ext cx="1156970" cy="2553335"/>
          </a:xfrm>
          <a:prstGeom prst="rect">
            <a:avLst/>
          </a:prstGeom>
          <a:noFill/>
        </p:spPr>
        <p:txBody>
          <a:bodyPr wrap="square" rtlCol="0">
            <a:spAutoFit/>
          </a:bodyPr>
          <a:lstStyle/>
          <a:p>
            <a:r>
              <a:rPr lang="zh-CN" altLang="en-US" sz="8000" b="1" dirty="0">
                <a:solidFill>
                  <a:schemeClr val="tx1">
                    <a:lumMod val="75000"/>
                    <a:lumOff val="25000"/>
                  </a:schemeClr>
                </a:solidFill>
                <a:cs typeface="+mn-ea"/>
                <a:sym typeface="+mn-lt"/>
              </a:rPr>
              <a:t>冬至</a:t>
            </a:r>
          </a:p>
        </p:txBody>
      </p:sp>
      <p:pic>
        <p:nvPicPr>
          <p:cNvPr id="31" name="图片 30"/>
          <p:cNvPicPr>
            <a:picLocks noChangeAspect="1"/>
          </p:cNvPicPr>
          <p:nvPr/>
        </p:nvPicPr>
        <p:blipFill rotWithShape="1">
          <a:blip r:embed="rId11"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a:xfrm>
            <a:off x="5126979" y="4332605"/>
            <a:ext cx="685176" cy="1113154"/>
          </a:xfrm>
          <a:prstGeom prst="rect">
            <a:avLst/>
          </a:prstGeom>
        </p:spPr>
      </p:pic>
      <p:sp>
        <p:nvSpPr>
          <p:cNvPr id="32" name="文本框 31"/>
          <p:cNvSpPr txBox="1"/>
          <p:nvPr/>
        </p:nvSpPr>
        <p:spPr>
          <a:xfrm>
            <a:off x="2044097" y="3079750"/>
            <a:ext cx="2820003" cy="2281555"/>
          </a:xfrm>
          <a:prstGeom prst="rect">
            <a:avLst/>
          </a:prstGeom>
          <a:noFill/>
        </p:spPr>
        <p:txBody>
          <a:bodyPr vert="eaVert" wrap="square" rtlCol="0">
            <a:spAutoFit/>
          </a:bodyPr>
          <a:lstStyle/>
          <a:p>
            <a:pPr>
              <a:lnSpc>
                <a:spcPct val="250000"/>
              </a:lnSpc>
            </a:pPr>
            <a:r>
              <a:rPr lang="zh-CN" altLang="en-US" sz="1000">
                <a:solidFill>
                  <a:schemeClr val="tx1">
                    <a:lumMod val="75000"/>
                    <a:lumOff val="25000"/>
                  </a:schemeClr>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在这里输入你需要的文本内容在这里输入你需要的文本内容</a:t>
            </a:r>
          </a:p>
        </p:txBody>
      </p:sp>
      <p:sp>
        <p:nvSpPr>
          <p:cNvPr id="33" name="矩形 32"/>
          <p:cNvSpPr/>
          <p:nvPr/>
        </p:nvSpPr>
        <p:spPr>
          <a:xfrm>
            <a:off x="1611630" y="4220845"/>
            <a:ext cx="380365" cy="1031240"/>
          </a:xfrm>
          <a:prstGeom prst="rect">
            <a:avLst/>
          </a:prstGeom>
          <a:noFill/>
          <a:ln>
            <a:solidFill>
              <a:schemeClr val="bg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dist"/>
            <a:r>
              <a:rPr lang="zh-CN" altLang="en-US" sz="1400" b="1" dirty="0">
                <a:solidFill>
                  <a:schemeClr val="tx1">
                    <a:lumMod val="75000"/>
                    <a:lumOff val="25000"/>
                  </a:schemeClr>
                </a:solidFill>
                <a:cs typeface="+mn-ea"/>
                <a:sym typeface="+mn-lt"/>
              </a:rPr>
              <a:t>优品</a:t>
            </a:r>
            <a:r>
              <a:rPr lang="en-US" altLang="zh-CN" sz="1400" b="1" dirty="0" smtClean="0">
                <a:solidFill>
                  <a:schemeClr val="tx1">
                    <a:lumMod val="75000"/>
                    <a:lumOff val="25000"/>
                  </a:schemeClr>
                </a:solidFill>
                <a:cs typeface="+mn-ea"/>
                <a:sym typeface="+mn-lt"/>
              </a:rPr>
              <a:t>PPT</a:t>
            </a:r>
            <a:endParaRPr lang="en-US" altLang="zh-CN" sz="1400" b="1"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strVal val="#ppt_w*0.70"/>
                                          </p:val>
                                        </p:tav>
                                        <p:tav tm="100000">
                                          <p:val>
                                            <p:strVal val="#ppt_w"/>
                                          </p:val>
                                        </p:tav>
                                      </p:tavLst>
                                    </p:anim>
                                    <p:anim calcmode="lin" valueType="num">
                                      <p:cBhvr>
                                        <p:cTn id="20" dur="1000" fill="hold"/>
                                        <p:tgtEl>
                                          <p:spTgt spid="22"/>
                                        </p:tgtEl>
                                        <p:attrNameLst>
                                          <p:attrName>ppt_h</p:attrName>
                                        </p:attrNameLst>
                                      </p:cBhvr>
                                      <p:tavLst>
                                        <p:tav tm="0">
                                          <p:val>
                                            <p:strVal val="#ppt_h"/>
                                          </p:val>
                                        </p:tav>
                                        <p:tav tm="100000">
                                          <p:val>
                                            <p:strVal val="#ppt_h"/>
                                          </p:val>
                                        </p:tav>
                                      </p:tavLst>
                                    </p:anim>
                                    <p:animEffect transition="in" filter="fade">
                                      <p:cBhvr>
                                        <p:cTn id="21" dur="1000"/>
                                        <p:tgtEl>
                                          <p:spTgt spid="22"/>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strVal val="#ppt_w*0.70"/>
                                          </p:val>
                                        </p:tav>
                                        <p:tav tm="100000">
                                          <p:val>
                                            <p:strVal val="#ppt_w"/>
                                          </p:val>
                                        </p:tav>
                                      </p:tavLst>
                                    </p:anim>
                                    <p:anim calcmode="lin" valueType="num">
                                      <p:cBhvr>
                                        <p:cTn id="26" dur="1000" fill="hold"/>
                                        <p:tgtEl>
                                          <p:spTgt spid="23"/>
                                        </p:tgtEl>
                                        <p:attrNameLst>
                                          <p:attrName>ppt_h</p:attrName>
                                        </p:attrNameLst>
                                      </p:cBhvr>
                                      <p:tavLst>
                                        <p:tav tm="0">
                                          <p:val>
                                            <p:strVal val="#ppt_h"/>
                                          </p:val>
                                        </p:tav>
                                        <p:tav tm="100000">
                                          <p:val>
                                            <p:strVal val="#ppt_h"/>
                                          </p:val>
                                        </p:tav>
                                      </p:tavLst>
                                    </p:anim>
                                    <p:animEffect transition="in" filter="fade">
                                      <p:cBhvr>
                                        <p:cTn id="27" dur="1000"/>
                                        <p:tgtEl>
                                          <p:spTgt spid="23"/>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ppt_w</p:attrName>
                                        </p:attrNameLst>
                                      </p:cBhvr>
                                      <p:tavLst>
                                        <p:tav tm="0">
                                          <p:val>
                                            <p:strVal val="#ppt_w*0.70"/>
                                          </p:val>
                                        </p:tav>
                                        <p:tav tm="100000">
                                          <p:val>
                                            <p:strVal val="#ppt_w"/>
                                          </p:val>
                                        </p:tav>
                                      </p:tavLst>
                                    </p:anim>
                                    <p:anim calcmode="lin" valueType="num">
                                      <p:cBhvr>
                                        <p:cTn id="32" dur="1000" fill="hold"/>
                                        <p:tgtEl>
                                          <p:spTgt spid="26"/>
                                        </p:tgtEl>
                                        <p:attrNameLst>
                                          <p:attrName>ppt_h</p:attrName>
                                        </p:attrNameLst>
                                      </p:cBhvr>
                                      <p:tavLst>
                                        <p:tav tm="0">
                                          <p:val>
                                            <p:strVal val="#ppt_h"/>
                                          </p:val>
                                        </p:tav>
                                        <p:tav tm="100000">
                                          <p:val>
                                            <p:strVal val="#ppt_h"/>
                                          </p:val>
                                        </p:tav>
                                      </p:tavLst>
                                    </p:anim>
                                    <p:animEffect transition="in" filter="fade">
                                      <p:cBhvr>
                                        <p:cTn id="33" dur="1000"/>
                                        <p:tgtEl>
                                          <p:spTgt spid="26"/>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ppt_w</p:attrName>
                                        </p:attrNameLst>
                                      </p:cBhvr>
                                      <p:tavLst>
                                        <p:tav tm="0">
                                          <p:val>
                                            <p:strVal val="#ppt_w*0.70"/>
                                          </p:val>
                                        </p:tav>
                                        <p:tav tm="100000">
                                          <p:val>
                                            <p:strVal val="#ppt_w"/>
                                          </p:val>
                                        </p:tav>
                                      </p:tavLst>
                                    </p:anim>
                                    <p:anim calcmode="lin" valueType="num">
                                      <p:cBhvr>
                                        <p:cTn id="38" dur="1000" fill="hold"/>
                                        <p:tgtEl>
                                          <p:spTgt spid="25"/>
                                        </p:tgtEl>
                                        <p:attrNameLst>
                                          <p:attrName>ppt_h</p:attrName>
                                        </p:attrNameLst>
                                      </p:cBhvr>
                                      <p:tavLst>
                                        <p:tav tm="0">
                                          <p:val>
                                            <p:strVal val="#ppt_h"/>
                                          </p:val>
                                        </p:tav>
                                        <p:tav tm="100000">
                                          <p:val>
                                            <p:strVal val="#ppt_h"/>
                                          </p:val>
                                        </p:tav>
                                      </p:tavLst>
                                    </p:anim>
                                    <p:animEffect transition="in" filter="fade">
                                      <p:cBhvr>
                                        <p:cTn id="39" dur="1000"/>
                                        <p:tgtEl>
                                          <p:spTgt spid="25"/>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strVal val="#ppt_w*0.70"/>
                                          </p:val>
                                        </p:tav>
                                        <p:tav tm="100000">
                                          <p:val>
                                            <p:strVal val="#ppt_w"/>
                                          </p:val>
                                        </p:tav>
                                      </p:tavLst>
                                    </p:anim>
                                    <p:anim calcmode="lin" valueType="num">
                                      <p:cBhvr>
                                        <p:cTn id="44" dur="1000" fill="hold"/>
                                        <p:tgtEl>
                                          <p:spTgt spid="27"/>
                                        </p:tgtEl>
                                        <p:attrNameLst>
                                          <p:attrName>ppt_h</p:attrName>
                                        </p:attrNameLst>
                                      </p:cBhvr>
                                      <p:tavLst>
                                        <p:tav tm="0">
                                          <p:val>
                                            <p:strVal val="#ppt_h"/>
                                          </p:val>
                                        </p:tav>
                                        <p:tav tm="100000">
                                          <p:val>
                                            <p:strVal val="#ppt_h"/>
                                          </p:val>
                                        </p:tav>
                                      </p:tavLst>
                                    </p:anim>
                                    <p:animEffect transition="in" filter="fade">
                                      <p:cBhvr>
                                        <p:cTn id="45" dur="1000"/>
                                        <p:tgtEl>
                                          <p:spTgt spid="27"/>
                                        </p:tgtEl>
                                      </p:cBhvr>
                                    </p:animEffect>
                                  </p:childTnLst>
                                </p:cTn>
                              </p:par>
                            </p:childTnLst>
                          </p:cTn>
                        </p:par>
                        <p:par>
                          <p:cTn id="46" fill="hold">
                            <p:stCondLst>
                              <p:cond delay="7000"/>
                            </p:stCondLst>
                            <p:childTnLst>
                              <p:par>
                                <p:cTn id="47" presetID="55"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strVal val="#ppt_w*0.70"/>
                                          </p:val>
                                        </p:tav>
                                        <p:tav tm="100000">
                                          <p:val>
                                            <p:strVal val="#ppt_w"/>
                                          </p:val>
                                        </p:tav>
                                      </p:tavLst>
                                    </p:anim>
                                    <p:anim calcmode="lin" valueType="num">
                                      <p:cBhvr>
                                        <p:cTn id="50" dur="1000" fill="hold"/>
                                        <p:tgtEl>
                                          <p:spTgt spid="24"/>
                                        </p:tgtEl>
                                        <p:attrNameLst>
                                          <p:attrName>ppt_h</p:attrName>
                                        </p:attrNameLst>
                                      </p:cBhvr>
                                      <p:tavLst>
                                        <p:tav tm="0">
                                          <p:val>
                                            <p:strVal val="#ppt_h"/>
                                          </p:val>
                                        </p:tav>
                                        <p:tav tm="100000">
                                          <p:val>
                                            <p:strVal val="#ppt_h"/>
                                          </p:val>
                                        </p:tav>
                                      </p:tavLst>
                                    </p:anim>
                                    <p:animEffect transition="in" filter="fade">
                                      <p:cBhvr>
                                        <p:cTn id="51" dur="1000"/>
                                        <p:tgtEl>
                                          <p:spTgt spid="24"/>
                                        </p:tgtEl>
                                      </p:cBhvr>
                                    </p:animEffect>
                                  </p:childTnLst>
                                </p:cTn>
                              </p:par>
                            </p:childTnLst>
                          </p:cTn>
                        </p:par>
                        <p:par>
                          <p:cTn id="52" fill="hold">
                            <p:stCondLst>
                              <p:cond delay="8000"/>
                            </p:stCondLst>
                            <p:childTnLst>
                              <p:par>
                                <p:cTn id="53" presetID="55" presetClass="entr" presetSubtype="0"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1000" fill="hold"/>
                                        <p:tgtEl>
                                          <p:spTgt spid="29"/>
                                        </p:tgtEl>
                                        <p:attrNameLst>
                                          <p:attrName>ppt_w</p:attrName>
                                        </p:attrNameLst>
                                      </p:cBhvr>
                                      <p:tavLst>
                                        <p:tav tm="0">
                                          <p:val>
                                            <p:strVal val="#ppt_w*0.70"/>
                                          </p:val>
                                        </p:tav>
                                        <p:tav tm="100000">
                                          <p:val>
                                            <p:strVal val="#ppt_w"/>
                                          </p:val>
                                        </p:tav>
                                      </p:tavLst>
                                    </p:anim>
                                    <p:anim calcmode="lin" valueType="num">
                                      <p:cBhvr>
                                        <p:cTn id="56" dur="1000" fill="hold"/>
                                        <p:tgtEl>
                                          <p:spTgt spid="29"/>
                                        </p:tgtEl>
                                        <p:attrNameLst>
                                          <p:attrName>ppt_h</p:attrName>
                                        </p:attrNameLst>
                                      </p:cBhvr>
                                      <p:tavLst>
                                        <p:tav tm="0">
                                          <p:val>
                                            <p:strVal val="#ppt_h"/>
                                          </p:val>
                                        </p:tav>
                                        <p:tav tm="100000">
                                          <p:val>
                                            <p:strVal val="#ppt_h"/>
                                          </p:val>
                                        </p:tav>
                                      </p:tavLst>
                                    </p:anim>
                                    <p:animEffect transition="in" filter="fade">
                                      <p:cBhvr>
                                        <p:cTn id="57" dur="1000"/>
                                        <p:tgtEl>
                                          <p:spTgt spid="29"/>
                                        </p:tgtEl>
                                      </p:cBhvr>
                                    </p:animEffect>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7" presetClass="entr" presetSubtype="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7"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7" presetClass="entr" presetSubtype="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0" grpId="0"/>
      <p:bldP spid="30" grpId="1"/>
      <p:bldP spid="32" grpId="0"/>
      <p:bldP spid="32" grpId="1"/>
      <p:bldP spid="33" grpId="0" animBg="1"/>
      <p:bldP spid="3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755" y="389890"/>
            <a:ext cx="11540490" cy="607885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39800" y="389890"/>
            <a:ext cx="1698625" cy="39878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南方</a:t>
            </a: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41470" y="2770596"/>
            <a:ext cx="3509060" cy="3262630"/>
          </a:xfrm>
          <a:prstGeom prst="rect">
            <a:avLst/>
          </a:prstGeom>
        </p:spPr>
      </p:pic>
      <p:sp>
        <p:nvSpPr>
          <p:cNvPr id="3" name="矩形 2"/>
          <p:cNvSpPr/>
          <p:nvPr/>
        </p:nvSpPr>
        <p:spPr>
          <a:xfrm>
            <a:off x="1030605" y="1648551"/>
            <a:ext cx="75565" cy="92138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311910" y="1448526"/>
            <a:ext cx="4596765" cy="1268104"/>
          </a:xfrm>
          <a:prstGeom prst="rect">
            <a:avLst/>
          </a:prstGeom>
          <a:noFill/>
        </p:spPr>
        <p:txBody>
          <a:bodyPr wrap="square" rtlCol="0" anchor="t">
            <a:spAutoFit/>
          </a:bodyPr>
          <a:lstStyle/>
          <a:p>
            <a:pPr algn="l">
              <a:lnSpc>
                <a:spcPct val="200000"/>
              </a:lnSpc>
            </a:pPr>
            <a:r>
              <a:rPr lang="zh-CN" altLang="en-US" sz="1000">
                <a:solidFill>
                  <a:schemeClr val="tx1">
                    <a:lumMod val="75000"/>
                    <a:lumOff val="25000"/>
                  </a:schemeClr>
                </a:solidFill>
                <a:cs typeface="+mn-ea"/>
                <a:sym typeface="+mn-lt"/>
              </a:rPr>
              <a:t>杭州人冬至吃年糕，吃年糕从明末清初直到今杭州人在冬至都喜吃年糕。在每逢冬至做三餐不同风味的年糕，冬至吃年糕，年年长高，图个吉利。在四川却是冬至吃羊肉汤，羊肉是冬日可谓冬日滋补之首。湖南湖北一带，在冬至那一天一定要吃上赤豆糯米饭。</a:t>
            </a:r>
          </a:p>
        </p:txBody>
      </p:sp>
      <p:sp>
        <p:nvSpPr>
          <p:cNvPr id="4" name="矩形 3"/>
          <p:cNvSpPr/>
          <p:nvPr/>
        </p:nvSpPr>
        <p:spPr>
          <a:xfrm>
            <a:off x="6221095" y="1648551"/>
            <a:ext cx="75565" cy="92138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6518275" y="1448526"/>
            <a:ext cx="4596765" cy="1268104"/>
          </a:xfrm>
          <a:prstGeom prst="rect">
            <a:avLst/>
          </a:prstGeom>
          <a:noFill/>
        </p:spPr>
        <p:txBody>
          <a:bodyPr wrap="square" rtlCol="0" anchor="t">
            <a:spAutoFit/>
          </a:bodyPr>
          <a:lstStyle/>
          <a:p>
            <a:pPr algn="l">
              <a:lnSpc>
                <a:spcPct val="200000"/>
              </a:lnSpc>
            </a:pPr>
            <a:r>
              <a:rPr lang="zh-CN" altLang="en-US" sz="1000">
                <a:solidFill>
                  <a:schemeClr val="tx1">
                    <a:lumMod val="75000"/>
                    <a:lumOff val="25000"/>
                  </a:schemeClr>
                </a:solidFill>
                <a:cs typeface="+mn-ea"/>
                <a:sym typeface="+mn-lt"/>
              </a:rPr>
              <a:t>在南方一些地区，则比较盛行吃冬至团（冬至丸），取其团圆的意思。每逢冬至清晨，各家各户磨糯米粉，并用糖、肉、菜、果、萝卜丝等做馅，包成冬至团，不但自家人吃，也会赠送亲友以表祝福之意。实际上，冬至吃汤圆，是我国的传统习俗，在江南更是普遍，民间也有“吃了汤圆大一岁”的说法。</a:t>
            </a:r>
          </a:p>
        </p:txBody>
      </p:sp>
      <p:pic>
        <p:nvPicPr>
          <p:cNvPr id="10" name="图片 9">
            <a:extLst>
              <a:ext uri="{FF2B5EF4-FFF2-40B4-BE49-F238E27FC236}">
                <a16:creationId xmlns:a16="http://schemas.microsoft.com/office/drawing/2014/main" xmlns="" id="{5F27EBCB-3D45-47BC-9A7B-89C0E68571F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0" y="0"/>
            <a:ext cx="1041928" cy="78867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2000"/>
                                        <p:tgtEl>
                                          <p:spTgt spid="3"/>
                                        </p:tgtEl>
                                      </p:cBhvr>
                                    </p:animEffect>
                                  </p:childTnLst>
                                </p:cTn>
                              </p:par>
                            </p:childTnLst>
                          </p:cTn>
                        </p:par>
                        <p:par>
                          <p:cTn id="12" fill="hold">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2000"/>
                                        <p:tgtEl>
                                          <p:spTgt spid="5"/>
                                        </p:tgtEl>
                                      </p:cBhvr>
                                    </p:animEffect>
                                  </p:childTnLst>
                                </p:cTn>
                              </p:par>
                            </p:childTnLst>
                          </p:cTn>
                        </p:par>
                        <p:par>
                          <p:cTn id="16" fill="hold">
                            <p:stCondLst>
                              <p:cond delay="6000"/>
                            </p:stCondLst>
                            <p:childTnLst>
                              <p:par>
                                <p:cTn id="17" presetID="4"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2000"/>
                                        <p:tgtEl>
                                          <p:spTgt spid="4"/>
                                        </p:tgtEl>
                                      </p:cBhvr>
                                    </p:animEffect>
                                  </p:childTnLst>
                                </p:cTn>
                              </p:par>
                            </p:childTnLst>
                          </p:cTn>
                        </p:par>
                        <p:par>
                          <p:cTn id="20" fill="hold">
                            <p:stCondLst>
                              <p:cond delay="8000"/>
                            </p:stCondLst>
                            <p:childTnLst>
                              <p:par>
                                <p:cTn id="21" presetID="4"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0" grpId="1"/>
      <p:bldP spid="3" grpId="0" animBg="1"/>
      <p:bldP spid="3" grpId="1" animBg="1"/>
      <p:bldP spid="5" grpId="0"/>
      <p:bldP spid="5" grpId="1"/>
      <p:bldP spid="4" grpId="0" animBg="1"/>
      <p:bldP spid="4" grpId="1" animBg="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755" y="389890"/>
            <a:ext cx="11540490" cy="607885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39800" y="389890"/>
            <a:ext cx="1698625" cy="39878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北方</a:t>
            </a:r>
          </a:p>
        </p:txBody>
      </p:sp>
      <p:pic>
        <p:nvPicPr>
          <p:cNvPr id="2" name="图片 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43969" y="1249045"/>
            <a:ext cx="4457700" cy="4457700"/>
          </a:xfrm>
          <a:prstGeom prst="rect">
            <a:avLst/>
          </a:prstGeom>
        </p:spPr>
      </p:pic>
      <p:grpSp>
        <p:nvGrpSpPr>
          <p:cNvPr id="6" name="组合 4"/>
          <p:cNvGrpSpPr/>
          <p:nvPr/>
        </p:nvGrpSpPr>
        <p:grpSpPr>
          <a:xfrm>
            <a:off x="4185285" y="1905635"/>
            <a:ext cx="1237615" cy="1237615"/>
            <a:chOff x="1950" y="3301"/>
            <a:chExt cx="924" cy="924"/>
          </a:xfrm>
        </p:grpSpPr>
        <p:sp>
          <p:nvSpPr>
            <p:cNvPr id="7" name="椭圆 6"/>
            <p:cNvSpPr/>
            <p:nvPr/>
          </p:nvSpPr>
          <p:spPr>
            <a:xfrm>
              <a:off x="1950" y="3301"/>
              <a:ext cx="925" cy="92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snowflake_24019"/>
            <p:cNvSpPr>
              <a:spLocks noChangeAspect="1"/>
            </p:cNvSpPr>
            <p:nvPr/>
          </p:nvSpPr>
          <p:spPr bwMode="auto">
            <a:xfrm>
              <a:off x="2191" y="3514"/>
              <a:ext cx="440" cy="49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 name="connsiteX176" fmla="*/ 373273 h 605239"/>
                <a:gd name="connsiteY176" fmla="*/ 373273 h 605239"/>
                <a:gd name="connsiteX177" fmla="*/ 373273 h 605239"/>
                <a:gd name="connsiteY177" fmla="*/ 373273 h 605239"/>
                <a:gd name="connsiteX178" fmla="*/ 373273 h 605239"/>
                <a:gd name="connsiteY178" fmla="*/ 373273 h 605239"/>
                <a:gd name="connsiteX179" fmla="*/ 373273 h 605239"/>
                <a:gd name="connsiteY179" fmla="*/ 373273 h 605239"/>
                <a:gd name="connsiteX180" fmla="*/ 373273 h 605239"/>
                <a:gd name="connsiteY180" fmla="*/ 373273 h 605239"/>
                <a:gd name="connsiteX181" fmla="*/ 373273 h 605239"/>
                <a:gd name="connsiteY181" fmla="*/ 373273 h 605239"/>
                <a:gd name="connsiteX182" fmla="*/ 373273 h 605239"/>
                <a:gd name="connsiteY182" fmla="*/ 373273 h 605239"/>
                <a:gd name="connsiteX183" fmla="*/ 373273 h 605239"/>
                <a:gd name="connsiteY183" fmla="*/ 373273 h 605239"/>
                <a:gd name="connsiteX184" fmla="*/ 373273 h 605239"/>
                <a:gd name="connsiteY184" fmla="*/ 373273 h 605239"/>
                <a:gd name="connsiteX185" fmla="*/ 373273 h 605239"/>
                <a:gd name="connsiteY185" fmla="*/ 373273 h 605239"/>
                <a:gd name="connsiteX186" fmla="*/ 373273 h 605239"/>
                <a:gd name="connsiteY186" fmla="*/ 373273 h 605239"/>
                <a:gd name="connsiteX187" fmla="*/ 373273 h 605239"/>
                <a:gd name="connsiteY187" fmla="*/ 373273 h 605239"/>
                <a:gd name="connsiteX188" fmla="*/ 373273 h 605239"/>
                <a:gd name="connsiteY188" fmla="*/ 373273 h 605239"/>
                <a:gd name="connsiteX189" fmla="*/ 373273 h 605239"/>
                <a:gd name="connsiteY189" fmla="*/ 373273 h 605239"/>
                <a:gd name="connsiteX190" fmla="*/ 373273 h 605239"/>
                <a:gd name="connsiteY190" fmla="*/ 373273 h 605239"/>
                <a:gd name="connsiteX191" fmla="*/ 373273 h 605239"/>
                <a:gd name="connsiteY191" fmla="*/ 373273 h 605239"/>
                <a:gd name="connsiteX192" fmla="*/ 373273 h 605239"/>
                <a:gd name="connsiteY192" fmla="*/ 373273 h 605239"/>
                <a:gd name="connsiteX193" fmla="*/ 373273 h 605239"/>
                <a:gd name="connsiteY193" fmla="*/ 373273 h 605239"/>
                <a:gd name="connsiteX194" fmla="*/ 373273 h 605239"/>
                <a:gd name="connsiteY194" fmla="*/ 373273 h 605239"/>
                <a:gd name="connsiteX195" fmla="*/ 373273 h 605239"/>
                <a:gd name="connsiteY195" fmla="*/ 373273 h 605239"/>
                <a:gd name="connsiteX196" fmla="*/ 373273 h 605239"/>
                <a:gd name="connsiteY196" fmla="*/ 373273 h 605239"/>
                <a:gd name="connsiteX197" fmla="*/ 373273 h 605239"/>
                <a:gd name="connsiteY197" fmla="*/ 373273 h 605239"/>
                <a:gd name="connsiteX198" fmla="*/ 373273 h 605239"/>
                <a:gd name="connsiteY198" fmla="*/ 373273 h 605239"/>
                <a:gd name="connsiteX199" fmla="*/ 373273 h 605239"/>
                <a:gd name="connsiteY199" fmla="*/ 373273 h 605239"/>
                <a:gd name="connsiteX200" fmla="*/ 373273 h 605239"/>
                <a:gd name="connsiteY200" fmla="*/ 373273 h 605239"/>
                <a:gd name="connsiteX201" fmla="*/ 373273 h 605239"/>
                <a:gd name="connsiteY201" fmla="*/ 373273 h 605239"/>
                <a:gd name="connsiteX202" fmla="*/ 373273 h 605239"/>
                <a:gd name="connsiteY202" fmla="*/ 373273 h 605239"/>
                <a:gd name="connsiteX203" fmla="*/ 373273 h 605239"/>
                <a:gd name="connsiteY203" fmla="*/ 373273 h 605239"/>
                <a:gd name="connsiteX204" fmla="*/ 373273 h 605239"/>
                <a:gd name="connsiteY204" fmla="*/ 373273 h 605239"/>
                <a:gd name="connsiteX205" fmla="*/ 373273 h 605239"/>
                <a:gd name="connsiteY205" fmla="*/ 373273 h 605239"/>
                <a:gd name="connsiteX206" fmla="*/ 373273 h 605239"/>
                <a:gd name="connsiteY206" fmla="*/ 373273 h 605239"/>
                <a:gd name="connsiteX207" fmla="*/ 373273 h 605239"/>
                <a:gd name="connsiteY207" fmla="*/ 373273 h 605239"/>
                <a:gd name="connsiteX208" fmla="*/ 373273 h 605239"/>
                <a:gd name="connsiteY208" fmla="*/ 373273 h 605239"/>
                <a:gd name="connsiteX209" fmla="*/ 373273 h 605239"/>
                <a:gd name="connsiteY209" fmla="*/ 373273 h 605239"/>
                <a:gd name="connsiteX210" fmla="*/ 373273 h 605239"/>
                <a:gd name="connsiteY210" fmla="*/ 373273 h 605239"/>
                <a:gd name="connsiteX211" fmla="*/ 373273 h 605239"/>
                <a:gd name="connsiteY211" fmla="*/ 373273 h 605239"/>
                <a:gd name="connsiteX212" fmla="*/ 373273 h 605239"/>
                <a:gd name="connsiteY212" fmla="*/ 373273 h 605239"/>
                <a:gd name="connsiteX213" fmla="*/ 373273 h 605239"/>
                <a:gd name="connsiteY213" fmla="*/ 373273 h 605239"/>
                <a:gd name="connsiteX214" fmla="*/ 373273 h 605239"/>
                <a:gd name="connsiteY214" fmla="*/ 373273 h 605239"/>
                <a:gd name="connsiteX215" fmla="*/ 373273 h 605239"/>
                <a:gd name="connsiteY215" fmla="*/ 373273 h 605239"/>
                <a:gd name="connsiteX216" fmla="*/ 373273 h 605239"/>
                <a:gd name="connsiteY216" fmla="*/ 373273 h 605239"/>
                <a:gd name="connsiteX217" fmla="*/ 373273 h 605239"/>
                <a:gd name="connsiteY217" fmla="*/ 373273 h 605239"/>
                <a:gd name="connsiteX218" fmla="*/ 373273 h 605239"/>
                <a:gd name="connsiteY218" fmla="*/ 373273 h 605239"/>
                <a:gd name="connsiteX219" fmla="*/ 373273 h 605239"/>
                <a:gd name="connsiteY219" fmla="*/ 373273 h 605239"/>
                <a:gd name="connsiteX220" fmla="*/ 373273 h 605239"/>
                <a:gd name="connsiteY220" fmla="*/ 373273 h 605239"/>
                <a:gd name="connsiteX221" fmla="*/ 373273 h 605239"/>
                <a:gd name="connsiteY221" fmla="*/ 373273 h 605239"/>
                <a:gd name="connsiteX222" fmla="*/ 373273 h 605239"/>
                <a:gd name="connsiteY222" fmla="*/ 373273 h 605239"/>
                <a:gd name="connsiteX223" fmla="*/ 373273 h 605239"/>
                <a:gd name="connsiteY223" fmla="*/ 373273 h 605239"/>
                <a:gd name="connsiteX224" fmla="*/ 373273 h 605239"/>
                <a:gd name="connsiteY224" fmla="*/ 373273 h 605239"/>
                <a:gd name="connsiteX225" fmla="*/ 373273 h 605239"/>
                <a:gd name="connsiteY225" fmla="*/ 373273 h 605239"/>
                <a:gd name="connsiteX226" fmla="*/ 373273 h 605239"/>
                <a:gd name="connsiteY226" fmla="*/ 373273 h 605239"/>
                <a:gd name="connsiteX227" fmla="*/ 373273 h 605239"/>
                <a:gd name="connsiteY227" fmla="*/ 373273 h 605239"/>
                <a:gd name="connsiteX228" fmla="*/ 373273 h 605239"/>
                <a:gd name="connsiteY228" fmla="*/ 373273 h 605239"/>
                <a:gd name="connsiteX229" fmla="*/ 373273 h 605239"/>
                <a:gd name="connsiteY229" fmla="*/ 373273 h 605239"/>
                <a:gd name="connsiteX230" fmla="*/ 373273 h 605239"/>
                <a:gd name="connsiteY230" fmla="*/ 373273 h 605239"/>
                <a:gd name="connsiteX231" fmla="*/ 373273 h 605239"/>
                <a:gd name="connsiteY231" fmla="*/ 373273 h 605239"/>
                <a:gd name="connsiteX232" fmla="*/ 373273 h 605239"/>
                <a:gd name="connsiteY232" fmla="*/ 373273 h 605239"/>
                <a:gd name="connsiteX233" fmla="*/ 373273 h 605239"/>
                <a:gd name="connsiteY233" fmla="*/ 373273 h 605239"/>
                <a:gd name="connsiteX234" fmla="*/ 373273 h 605239"/>
                <a:gd name="connsiteY234" fmla="*/ 373273 h 605239"/>
                <a:gd name="connsiteX235" fmla="*/ 373273 h 605239"/>
                <a:gd name="connsiteY235" fmla="*/ 373273 h 605239"/>
                <a:gd name="connsiteX236" fmla="*/ 373273 h 605239"/>
                <a:gd name="connsiteY236" fmla="*/ 373273 h 605239"/>
                <a:gd name="connsiteX237" fmla="*/ 373273 h 605239"/>
                <a:gd name="connsiteY237" fmla="*/ 373273 h 605239"/>
                <a:gd name="connsiteX238" fmla="*/ 373273 h 605239"/>
                <a:gd name="connsiteY238" fmla="*/ 373273 h 605239"/>
                <a:gd name="connsiteX239" fmla="*/ 373273 h 605239"/>
                <a:gd name="connsiteY239" fmla="*/ 373273 h 605239"/>
                <a:gd name="connsiteX240" fmla="*/ 373273 h 605239"/>
                <a:gd name="connsiteY240" fmla="*/ 373273 h 605239"/>
                <a:gd name="connsiteX241" fmla="*/ 373273 h 605239"/>
                <a:gd name="connsiteY241" fmla="*/ 373273 h 605239"/>
                <a:gd name="connsiteX242" fmla="*/ 373273 h 605239"/>
                <a:gd name="connsiteY242" fmla="*/ 373273 h 605239"/>
                <a:gd name="connsiteX243" fmla="*/ 373273 h 605239"/>
                <a:gd name="connsiteY243" fmla="*/ 373273 h 605239"/>
                <a:gd name="connsiteX244" fmla="*/ 373273 h 605239"/>
                <a:gd name="connsiteY244" fmla="*/ 373273 h 605239"/>
                <a:gd name="connsiteX245" fmla="*/ 373273 h 605239"/>
                <a:gd name="connsiteY245" fmla="*/ 373273 h 605239"/>
                <a:gd name="connsiteX246" fmla="*/ 373273 h 605239"/>
                <a:gd name="connsiteY246" fmla="*/ 373273 h 605239"/>
                <a:gd name="connsiteX247" fmla="*/ 373273 h 605239"/>
                <a:gd name="connsiteY247" fmla="*/ 373273 h 605239"/>
                <a:gd name="connsiteX248" fmla="*/ 373273 h 605239"/>
                <a:gd name="connsiteY248" fmla="*/ 373273 h 605239"/>
                <a:gd name="connsiteX249" fmla="*/ 373273 h 605239"/>
                <a:gd name="connsiteY249" fmla="*/ 373273 h 605239"/>
                <a:gd name="connsiteX250" fmla="*/ 373273 h 605239"/>
                <a:gd name="connsiteY250" fmla="*/ 373273 h 605239"/>
                <a:gd name="connsiteX251" fmla="*/ 373273 h 605239"/>
                <a:gd name="connsiteY251" fmla="*/ 373273 h 605239"/>
                <a:gd name="connsiteX252" fmla="*/ 373273 h 605239"/>
                <a:gd name="connsiteY252" fmla="*/ 373273 h 605239"/>
                <a:gd name="connsiteX253" fmla="*/ 373273 h 605239"/>
                <a:gd name="connsiteY253" fmla="*/ 373273 h 605239"/>
                <a:gd name="connsiteX254" fmla="*/ 373273 h 605239"/>
                <a:gd name="connsiteY254" fmla="*/ 373273 h 605239"/>
                <a:gd name="connsiteX255" fmla="*/ 373273 h 605239"/>
                <a:gd name="connsiteY255" fmla="*/ 373273 h 605239"/>
                <a:gd name="connsiteX256" fmla="*/ 373273 h 605239"/>
                <a:gd name="connsiteY256" fmla="*/ 373273 h 605239"/>
                <a:gd name="connsiteX257" fmla="*/ 373273 h 605239"/>
                <a:gd name="connsiteY257" fmla="*/ 373273 h 605239"/>
                <a:gd name="connsiteX258" fmla="*/ 373273 h 605239"/>
                <a:gd name="connsiteY258" fmla="*/ 373273 h 605239"/>
                <a:gd name="connsiteX259" fmla="*/ 373273 h 605239"/>
                <a:gd name="connsiteY259" fmla="*/ 373273 h 605239"/>
                <a:gd name="connsiteX260" fmla="*/ 373273 h 605239"/>
                <a:gd name="connsiteY260" fmla="*/ 373273 h 605239"/>
                <a:gd name="connsiteX261" fmla="*/ 373273 h 605239"/>
                <a:gd name="connsiteY261" fmla="*/ 373273 h 605239"/>
                <a:gd name="connsiteX262" fmla="*/ 373273 h 605239"/>
                <a:gd name="connsiteY262" fmla="*/ 373273 h 605239"/>
                <a:gd name="connsiteX263" fmla="*/ 373273 h 605239"/>
                <a:gd name="connsiteY263" fmla="*/ 373273 h 605239"/>
                <a:gd name="connsiteX264" fmla="*/ 373273 h 605239"/>
                <a:gd name="connsiteY264" fmla="*/ 373273 h 605239"/>
                <a:gd name="connsiteX265" fmla="*/ 373273 h 605239"/>
                <a:gd name="connsiteY265" fmla="*/ 373273 h 605239"/>
                <a:gd name="connsiteX266" fmla="*/ 373273 h 605239"/>
                <a:gd name="connsiteY266" fmla="*/ 373273 h 605239"/>
                <a:gd name="connsiteX267" fmla="*/ 373273 h 605239"/>
                <a:gd name="connsiteY267" fmla="*/ 373273 h 605239"/>
                <a:gd name="connsiteX268" fmla="*/ 373273 h 605239"/>
                <a:gd name="connsiteY268" fmla="*/ 373273 h 605239"/>
                <a:gd name="connsiteX269" fmla="*/ 373273 h 605239"/>
                <a:gd name="connsiteY269" fmla="*/ 373273 h 605239"/>
                <a:gd name="connsiteX270" fmla="*/ 373273 h 605239"/>
                <a:gd name="connsiteY270" fmla="*/ 373273 h 605239"/>
                <a:gd name="connsiteX271" fmla="*/ 373273 h 605239"/>
                <a:gd name="connsiteY271" fmla="*/ 373273 h 605239"/>
                <a:gd name="connsiteX272" fmla="*/ 373273 h 605239"/>
                <a:gd name="connsiteY272" fmla="*/ 373273 h 605239"/>
                <a:gd name="connsiteX273" fmla="*/ 373273 h 605239"/>
                <a:gd name="connsiteY273" fmla="*/ 373273 h 605239"/>
                <a:gd name="connsiteX274" fmla="*/ 373273 h 605239"/>
                <a:gd name="connsiteY274" fmla="*/ 373273 h 605239"/>
                <a:gd name="connsiteX275" fmla="*/ 373273 h 605239"/>
                <a:gd name="connsiteY275" fmla="*/ 373273 h 605239"/>
                <a:gd name="connsiteX276" fmla="*/ 373273 h 605239"/>
                <a:gd name="connsiteY27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536740" h="606722">
                  <a:moveTo>
                    <a:pt x="268520" y="546023"/>
                  </a:moveTo>
                  <a:cubicBezTo>
                    <a:pt x="257395" y="546023"/>
                    <a:pt x="248316" y="555088"/>
                    <a:pt x="248316" y="566286"/>
                  </a:cubicBezTo>
                  <a:cubicBezTo>
                    <a:pt x="248316" y="577395"/>
                    <a:pt x="257395" y="586459"/>
                    <a:pt x="268520" y="586459"/>
                  </a:cubicBezTo>
                  <a:cubicBezTo>
                    <a:pt x="279735" y="586459"/>
                    <a:pt x="288814" y="577395"/>
                    <a:pt x="288814" y="566286"/>
                  </a:cubicBezTo>
                  <a:cubicBezTo>
                    <a:pt x="288814" y="555088"/>
                    <a:pt x="279735" y="546023"/>
                    <a:pt x="268520" y="546023"/>
                  </a:cubicBezTo>
                  <a:close/>
                  <a:moveTo>
                    <a:pt x="496641" y="414583"/>
                  </a:moveTo>
                  <a:cubicBezTo>
                    <a:pt x="494861" y="414583"/>
                    <a:pt x="493081" y="414761"/>
                    <a:pt x="491301" y="415294"/>
                  </a:cubicBezTo>
                  <a:cubicBezTo>
                    <a:pt x="486139" y="416627"/>
                    <a:pt x="481777" y="420004"/>
                    <a:pt x="479018" y="424714"/>
                  </a:cubicBezTo>
                  <a:cubicBezTo>
                    <a:pt x="476348" y="429336"/>
                    <a:pt x="475636" y="434846"/>
                    <a:pt x="477060" y="440000"/>
                  </a:cubicBezTo>
                  <a:cubicBezTo>
                    <a:pt x="478395" y="445243"/>
                    <a:pt x="481777" y="449598"/>
                    <a:pt x="486495" y="452353"/>
                  </a:cubicBezTo>
                  <a:cubicBezTo>
                    <a:pt x="496107" y="457863"/>
                    <a:pt x="508568" y="454575"/>
                    <a:pt x="514086" y="444888"/>
                  </a:cubicBezTo>
                  <a:cubicBezTo>
                    <a:pt x="519694" y="435290"/>
                    <a:pt x="516400" y="422848"/>
                    <a:pt x="506699" y="417249"/>
                  </a:cubicBezTo>
                  <a:cubicBezTo>
                    <a:pt x="503584" y="415472"/>
                    <a:pt x="500112" y="414583"/>
                    <a:pt x="496641" y="414583"/>
                  </a:cubicBezTo>
                  <a:close/>
                  <a:moveTo>
                    <a:pt x="40489" y="414583"/>
                  </a:moveTo>
                  <a:cubicBezTo>
                    <a:pt x="37017" y="414583"/>
                    <a:pt x="33546" y="415472"/>
                    <a:pt x="30431" y="417249"/>
                  </a:cubicBezTo>
                  <a:cubicBezTo>
                    <a:pt x="25714" y="420004"/>
                    <a:pt x="22331" y="424359"/>
                    <a:pt x="20907" y="429602"/>
                  </a:cubicBezTo>
                  <a:cubicBezTo>
                    <a:pt x="19572" y="434757"/>
                    <a:pt x="20195" y="440267"/>
                    <a:pt x="22954" y="444888"/>
                  </a:cubicBezTo>
                  <a:cubicBezTo>
                    <a:pt x="25625" y="449598"/>
                    <a:pt x="29986" y="452975"/>
                    <a:pt x="35148" y="454308"/>
                  </a:cubicBezTo>
                  <a:cubicBezTo>
                    <a:pt x="40400" y="455730"/>
                    <a:pt x="45740" y="455019"/>
                    <a:pt x="50457" y="452353"/>
                  </a:cubicBezTo>
                  <a:cubicBezTo>
                    <a:pt x="55085" y="449598"/>
                    <a:pt x="58201" y="445243"/>
                    <a:pt x="59625" y="440000"/>
                  </a:cubicBezTo>
                  <a:cubicBezTo>
                    <a:pt x="60960" y="434846"/>
                    <a:pt x="59625" y="429336"/>
                    <a:pt x="57044" y="424714"/>
                  </a:cubicBezTo>
                  <a:cubicBezTo>
                    <a:pt x="54551" y="420004"/>
                    <a:pt x="50457" y="416627"/>
                    <a:pt x="45295" y="415294"/>
                  </a:cubicBezTo>
                  <a:cubicBezTo>
                    <a:pt x="43515" y="414761"/>
                    <a:pt x="42269" y="414583"/>
                    <a:pt x="40489" y="414583"/>
                  </a:cubicBezTo>
                  <a:close/>
                  <a:moveTo>
                    <a:pt x="249190" y="273919"/>
                  </a:moveTo>
                  <a:lnTo>
                    <a:pt x="250792" y="288497"/>
                  </a:lnTo>
                  <a:cubicBezTo>
                    <a:pt x="251326" y="292941"/>
                    <a:pt x="248834" y="297119"/>
                    <a:pt x="244829" y="298896"/>
                  </a:cubicBezTo>
                  <a:lnTo>
                    <a:pt x="231391" y="304763"/>
                  </a:lnTo>
                  <a:lnTo>
                    <a:pt x="244829" y="310719"/>
                  </a:lnTo>
                  <a:cubicBezTo>
                    <a:pt x="248834" y="312496"/>
                    <a:pt x="251326" y="316674"/>
                    <a:pt x="250792" y="321030"/>
                  </a:cubicBezTo>
                  <a:lnTo>
                    <a:pt x="249190" y="335607"/>
                  </a:lnTo>
                  <a:lnTo>
                    <a:pt x="261026" y="326985"/>
                  </a:lnTo>
                  <a:cubicBezTo>
                    <a:pt x="262806" y="325652"/>
                    <a:pt x="264942" y="325029"/>
                    <a:pt x="267078" y="325029"/>
                  </a:cubicBezTo>
                  <a:cubicBezTo>
                    <a:pt x="269124" y="325029"/>
                    <a:pt x="271260" y="325652"/>
                    <a:pt x="273040" y="326985"/>
                  </a:cubicBezTo>
                  <a:lnTo>
                    <a:pt x="284876" y="335607"/>
                  </a:lnTo>
                  <a:lnTo>
                    <a:pt x="283274" y="321030"/>
                  </a:lnTo>
                  <a:cubicBezTo>
                    <a:pt x="282829" y="316674"/>
                    <a:pt x="285232" y="312496"/>
                    <a:pt x="289237" y="310719"/>
                  </a:cubicBezTo>
                  <a:lnTo>
                    <a:pt x="302675" y="304763"/>
                  </a:lnTo>
                  <a:lnTo>
                    <a:pt x="289237" y="298896"/>
                  </a:lnTo>
                  <a:cubicBezTo>
                    <a:pt x="285232" y="297119"/>
                    <a:pt x="282829" y="292941"/>
                    <a:pt x="283274" y="288497"/>
                  </a:cubicBezTo>
                  <a:lnTo>
                    <a:pt x="284876" y="273919"/>
                  </a:lnTo>
                  <a:lnTo>
                    <a:pt x="273040" y="282630"/>
                  </a:lnTo>
                  <a:cubicBezTo>
                    <a:pt x="269480" y="285208"/>
                    <a:pt x="264586" y="285208"/>
                    <a:pt x="261026" y="282630"/>
                  </a:cubicBezTo>
                  <a:close/>
                  <a:moveTo>
                    <a:pt x="231569" y="243519"/>
                  </a:moveTo>
                  <a:cubicBezTo>
                    <a:pt x="235129" y="241475"/>
                    <a:pt x="239401" y="241742"/>
                    <a:pt x="242693" y="244053"/>
                  </a:cubicBezTo>
                  <a:lnTo>
                    <a:pt x="267078" y="261919"/>
                  </a:lnTo>
                  <a:lnTo>
                    <a:pt x="291462" y="244053"/>
                  </a:lnTo>
                  <a:cubicBezTo>
                    <a:pt x="294665" y="241742"/>
                    <a:pt x="299026" y="241475"/>
                    <a:pt x="302497" y="243519"/>
                  </a:cubicBezTo>
                  <a:cubicBezTo>
                    <a:pt x="305967" y="245475"/>
                    <a:pt x="307925" y="249386"/>
                    <a:pt x="307480" y="253297"/>
                  </a:cubicBezTo>
                  <a:lnTo>
                    <a:pt x="304188" y="283341"/>
                  </a:lnTo>
                  <a:lnTo>
                    <a:pt x="331864" y="295519"/>
                  </a:lnTo>
                  <a:cubicBezTo>
                    <a:pt x="335513" y="297208"/>
                    <a:pt x="337916" y="300763"/>
                    <a:pt x="337916" y="304763"/>
                  </a:cubicBezTo>
                  <a:cubicBezTo>
                    <a:pt x="337916" y="308763"/>
                    <a:pt x="335513" y="312407"/>
                    <a:pt x="331864" y="314096"/>
                  </a:cubicBezTo>
                  <a:lnTo>
                    <a:pt x="304188" y="326274"/>
                  </a:lnTo>
                  <a:lnTo>
                    <a:pt x="307480" y="356229"/>
                  </a:lnTo>
                  <a:cubicBezTo>
                    <a:pt x="307925" y="360229"/>
                    <a:pt x="305967" y="364140"/>
                    <a:pt x="302497" y="366096"/>
                  </a:cubicBezTo>
                  <a:cubicBezTo>
                    <a:pt x="300895" y="366984"/>
                    <a:pt x="299204" y="367429"/>
                    <a:pt x="297424" y="367429"/>
                  </a:cubicBezTo>
                  <a:cubicBezTo>
                    <a:pt x="295288" y="367429"/>
                    <a:pt x="293241" y="366807"/>
                    <a:pt x="291462" y="365473"/>
                  </a:cubicBezTo>
                  <a:lnTo>
                    <a:pt x="267078" y="347696"/>
                  </a:lnTo>
                  <a:lnTo>
                    <a:pt x="242693" y="365473"/>
                  </a:lnTo>
                  <a:cubicBezTo>
                    <a:pt x="239401" y="367873"/>
                    <a:pt x="235129" y="368140"/>
                    <a:pt x="231569" y="366096"/>
                  </a:cubicBezTo>
                  <a:cubicBezTo>
                    <a:pt x="228099" y="364140"/>
                    <a:pt x="226141" y="360229"/>
                    <a:pt x="226586" y="356229"/>
                  </a:cubicBezTo>
                  <a:lnTo>
                    <a:pt x="229878" y="326274"/>
                  </a:lnTo>
                  <a:lnTo>
                    <a:pt x="202202" y="314007"/>
                  </a:lnTo>
                  <a:cubicBezTo>
                    <a:pt x="198553" y="312407"/>
                    <a:pt x="196150" y="308763"/>
                    <a:pt x="196150" y="304763"/>
                  </a:cubicBezTo>
                  <a:cubicBezTo>
                    <a:pt x="196150" y="300763"/>
                    <a:pt x="198553" y="297119"/>
                    <a:pt x="202202" y="295519"/>
                  </a:cubicBezTo>
                  <a:lnTo>
                    <a:pt x="229878" y="283341"/>
                  </a:lnTo>
                  <a:lnTo>
                    <a:pt x="226586" y="253386"/>
                  </a:lnTo>
                  <a:cubicBezTo>
                    <a:pt x="226141" y="249386"/>
                    <a:pt x="228099" y="245475"/>
                    <a:pt x="231569" y="243519"/>
                  </a:cubicBezTo>
                  <a:close/>
                  <a:moveTo>
                    <a:pt x="202033" y="192228"/>
                  </a:moveTo>
                  <a:cubicBezTo>
                    <a:pt x="201588" y="192494"/>
                    <a:pt x="199630" y="195427"/>
                    <a:pt x="200520" y="203781"/>
                  </a:cubicBezTo>
                  <a:lnTo>
                    <a:pt x="202567" y="222977"/>
                  </a:lnTo>
                  <a:cubicBezTo>
                    <a:pt x="205505" y="249639"/>
                    <a:pt x="188505" y="279055"/>
                    <a:pt x="163850" y="289897"/>
                  </a:cubicBezTo>
                  <a:lnTo>
                    <a:pt x="146227" y="297718"/>
                  </a:lnTo>
                  <a:cubicBezTo>
                    <a:pt x="138572" y="301095"/>
                    <a:pt x="136881" y="304294"/>
                    <a:pt x="136881" y="304738"/>
                  </a:cubicBezTo>
                  <a:cubicBezTo>
                    <a:pt x="136881" y="305272"/>
                    <a:pt x="138572" y="308471"/>
                    <a:pt x="146227" y="311848"/>
                  </a:cubicBezTo>
                  <a:lnTo>
                    <a:pt x="163850" y="319669"/>
                  </a:lnTo>
                  <a:cubicBezTo>
                    <a:pt x="188505" y="330422"/>
                    <a:pt x="205505" y="359838"/>
                    <a:pt x="202567" y="386589"/>
                  </a:cubicBezTo>
                  <a:lnTo>
                    <a:pt x="200431" y="405696"/>
                  </a:lnTo>
                  <a:cubicBezTo>
                    <a:pt x="199541" y="414050"/>
                    <a:pt x="201499" y="417071"/>
                    <a:pt x="201944" y="417338"/>
                  </a:cubicBezTo>
                  <a:cubicBezTo>
                    <a:pt x="202300" y="417605"/>
                    <a:pt x="205861" y="417782"/>
                    <a:pt x="212625" y="412806"/>
                  </a:cubicBezTo>
                  <a:lnTo>
                    <a:pt x="228112" y="401430"/>
                  </a:lnTo>
                  <a:cubicBezTo>
                    <a:pt x="249740" y="385522"/>
                    <a:pt x="284897" y="385522"/>
                    <a:pt x="305191" y="401430"/>
                  </a:cubicBezTo>
                  <a:lnTo>
                    <a:pt x="321034" y="412806"/>
                  </a:lnTo>
                  <a:cubicBezTo>
                    <a:pt x="327887" y="417782"/>
                    <a:pt x="331714" y="417605"/>
                    <a:pt x="332159" y="417338"/>
                  </a:cubicBezTo>
                  <a:cubicBezTo>
                    <a:pt x="332604" y="417071"/>
                    <a:pt x="334562" y="414050"/>
                    <a:pt x="333672" y="405696"/>
                  </a:cubicBezTo>
                  <a:lnTo>
                    <a:pt x="331536" y="386589"/>
                  </a:lnTo>
                  <a:cubicBezTo>
                    <a:pt x="328688" y="359838"/>
                    <a:pt x="345599" y="330511"/>
                    <a:pt x="370254" y="319669"/>
                  </a:cubicBezTo>
                  <a:lnTo>
                    <a:pt x="387877" y="311848"/>
                  </a:lnTo>
                  <a:cubicBezTo>
                    <a:pt x="395620" y="308471"/>
                    <a:pt x="397222" y="305272"/>
                    <a:pt x="397222" y="304738"/>
                  </a:cubicBezTo>
                  <a:cubicBezTo>
                    <a:pt x="397222" y="304294"/>
                    <a:pt x="395620" y="301095"/>
                    <a:pt x="387877" y="297718"/>
                  </a:cubicBezTo>
                  <a:lnTo>
                    <a:pt x="370254" y="289897"/>
                  </a:lnTo>
                  <a:cubicBezTo>
                    <a:pt x="345599" y="279055"/>
                    <a:pt x="328599" y="249639"/>
                    <a:pt x="331536" y="222977"/>
                  </a:cubicBezTo>
                  <a:lnTo>
                    <a:pt x="333672" y="203781"/>
                  </a:lnTo>
                  <a:cubicBezTo>
                    <a:pt x="334562" y="195427"/>
                    <a:pt x="332604" y="192494"/>
                    <a:pt x="332159" y="192228"/>
                  </a:cubicBezTo>
                  <a:cubicBezTo>
                    <a:pt x="331714" y="191961"/>
                    <a:pt x="328154" y="191784"/>
                    <a:pt x="321390" y="196760"/>
                  </a:cubicBezTo>
                  <a:lnTo>
                    <a:pt x="305814" y="208136"/>
                  </a:lnTo>
                  <a:cubicBezTo>
                    <a:pt x="284096" y="223955"/>
                    <a:pt x="250096" y="223955"/>
                    <a:pt x="228379" y="208136"/>
                  </a:cubicBezTo>
                  <a:lnTo>
                    <a:pt x="212803" y="196760"/>
                  </a:lnTo>
                  <a:cubicBezTo>
                    <a:pt x="206039" y="191784"/>
                    <a:pt x="202389" y="191961"/>
                    <a:pt x="202033" y="192228"/>
                  </a:cubicBezTo>
                  <a:close/>
                  <a:moveTo>
                    <a:pt x="496552" y="151703"/>
                  </a:moveTo>
                  <a:cubicBezTo>
                    <a:pt x="493081" y="151703"/>
                    <a:pt x="489610" y="152591"/>
                    <a:pt x="486495" y="154369"/>
                  </a:cubicBezTo>
                  <a:cubicBezTo>
                    <a:pt x="481777" y="157124"/>
                    <a:pt x="478395" y="161479"/>
                    <a:pt x="477060" y="166633"/>
                  </a:cubicBezTo>
                  <a:cubicBezTo>
                    <a:pt x="475636" y="171876"/>
                    <a:pt x="476348" y="177298"/>
                    <a:pt x="479018" y="182008"/>
                  </a:cubicBezTo>
                  <a:cubicBezTo>
                    <a:pt x="481777" y="186718"/>
                    <a:pt x="486139" y="190006"/>
                    <a:pt x="491301" y="191428"/>
                  </a:cubicBezTo>
                  <a:cubicBezTo>
                    <a:pt x="496641" y="192850"/>
                    <a:pt x="502070" y="192139"/>
                    <a:pt x="506699" y="189384"/>
                  </a:cubicBezTo>
                  <a:cubicBezTo>
                    <a:pt x="516400" y="183874"/>
                    <a:pt x="519694" y="171432"/>
                    <a:pt x="514086" y="161745"/>
                  </a:cubicBezTo>
                  <a:cubicBezTo>
                    <a:pt x="510348" y="155346"/>
                    <a:pt x="503584" y="151703"/>
                    <a:pt x="496552" y="151703"/>
                  </a:cubicBezTo>
                  <a:close/>
                  <a:moveTo>
                    <a:pt x="40578" y="151703"/>
                  </a:moveTo>
                  <a:cubicBezTo>
                    <a:pt x="38797" y="151703"/>
                    <a:pt x="37017" y="151880"/>
                    <a:pt x="35237" y="152325"/>
                  </a:cubicBezTo>
                  <a:cubicBezTo>
                    <a:pt x="30075" y="153747"/>
                    <a:pt x="25625" y="157124"/>
                    <a:pt x="22954" y="161745"/>
                  </a:cubicBezTo>
                  <a:cubicBezTo>
                    <a:pt x="20195" y="166455"/>
                    <a:pt x="19483" y="171876"/>
                    <a:pt x="20818" y="177120"/>
                  </a:cubicBezTo>
                  <a:cubicBezTo>
                    <a:pt x="22242" y="182363"/>
                    <a:pt x="25447" y="186718"/>
                    <a:pt x="30164" y="189384"/>
                  </a:cubicBezTo>
                  <a:cubicBezTo>
                    <a:pt x="34881" y="192139"/>
                    <a:pt x="40044" y="192850"/>
                    <a:pt x="45295" y="191428"/>
                  </a:cubicBezTo>
                  <a:cubicBezTo>
                    <a:pt x="50457" y="190006"/>
                    <a:pt x="54551" y="186718"/>
                    <a:pt x="57044" y="182008"/>
                  </a:cubicBezTo>
                  <a:cubicBezTo>
                    <a:pt x="59625" y="177298"/>
                    <a:pt x="60960" y="171876"/>
                    <a:pt x="59625" y="166633"/>
                  </a:cubicBezTo>
                  <a:cubicBezTo>
                    <a:pt x="58201" y="161479"/>
                    <a:pt x="55352" y="157124"/>
                    <a:pt x="50635" y="154369"/>
                  </a:cubicBezTo>
                  <a:cubicBezTo>
                    <a:pt x="47520" y="152591"/>
                    <a:pt x="44049" y="151703"/>
                    <a:pt x="40578" y="151703"/>
                  </a:cubicBezTo>
                  <a:close/>
                  <a:moveTo>
                    <a:pt x="268520" y="20263"/>
                  </a:moveTo>
                  <a:cubicBezTo>
                    <a:pt x="257395" y="20263"/>
                    <a:pt x="248316" y="29327"/>
                    <a:pt x="248316" y="40436"/>
                  </a:cubicBezTo>
                  <a:cubicBezTo>
                    <a:pt x="248316" y="51634"/>
                    <a:pt x="257395" y="60699"/>
                    <a:pt x="268520" y="60699"/>
                  </a:cubicBezTo>
                  <a:cubicBezTo>
                    <a:pt x="279735" y="60699"/>
                    <a:pt x="288814" y="51634"/>
                    <a:pt x="288814" y="40436"/>
                  </a:cubicBezTo>
                  <a:cubicBezTo>
                    <a:pt x="288814" y="29327"/>
                    <a:pt x="279735" y="20263"/>
                    <a:pt x="268520" y="20263"/>
                  </a:cubicBezTo>
                  <a:close/>
                  <a:moveTo>
                    <a:pt x="268876" y="0"/>
                  </a:moveTo>
                  <a:cubicBezTo>
                    <a:pt x="291217" y="0"/>
                    <a:pt x="309641" y="18130"/>
                    <a:pt x="309641" y="40436"/>
                  </a:cubicBezTo>
                  <a:cubicBezTo>
                    <a:pt x="309641" y="59277"/>
                    <a:pt x="295044" y="75096"/>
                    <a:pt x="279824" y="79540"/>
                  </a:cubicBezTo>
                  <a:lnTo>
                    <a:pt x="279824" y="120420"/>
                  </a:lnTo>
                  <a:cubicBezTo>
                    <a:pt x="310264" y="114732"/>
                    <a:pt x="342840" y="84161"/>
                    <a:pt x="343107" y="83894"/>
                  </a:cubicBezTo>
                  <a:cubicBezTo>
                    <a:pt x="347112" y="79895"/>
                    <a:pt x="353075" y="79895"/>
                    <a:pt x="356992" y="83894"/>
                  </a:cubicBezTo>
                  <a:cubicBezTo>
                    <a:pt x="360997" y="87804"/>
                    <a:pt x="361264" y="94203"/>
                    <a:pt x="357348" y="98114"/>
                  </a:cubicBezTo>
                  <a:cubicBezTo>
                    <a:pt x="355657" y="99802"/>
                    <a:pt x="317829" y="135350"/>
                    <a:pt x="279824" y="140860"/>
                  </a:cubicBezTo>
                  <a:lnTo>
                    <a:pt x="279824" y="198449"/>
                  </a:lnTo>
                  <a:cubicBezTo>
                    <a:pt x="284897" y="197205"/>
                    <a:pt x="290060" y="194983"/>
                    <a:pt x="294421" y="191784"/>
                  </a:cubicBezTo>
                  <a:lnTo>
                    <a:pt x="309374" y="180408"/>
                  </a:lnTo>
                  <a:cubicBezTo>
                    <a:pt x="325840" y="168410"/>
                    <a:pt x="337054" y="171699"/>
                    <a:pt x="342306" y="174720"/>
                  </a:cubicBezTo>
                  <a:cubicBezTo>
                    <a:pt x="347557" y="177742"/>
                    <a:pt x="356013" y="185829"/>
                    <a:pt x="353788" y="206003"/>
                  </a:cubicBezTo>
                  <a:lnTo>
                    <a:pt x="351651" y="225199"/>
                  </a:lnTo>
                  <a:cubicBezTo>
                    <a:pt x="351028" y="230798"/>
                    <a:pt x="351918" y="236752"/>
                    <a:pt x="353788" y="242529"/>
                  </a:cubicBezTo>
                  <a:lnTo>
                    <a:pt x="404432" y="213290"/>
                  </a:lnTo>
                  <a:cubicBezTo>
                    <a:pt x="389034" y="175787"/>
                    <a:pt x="401850" y="126730"/>
                    <a:pt x="402473" y="124508"/>
                  </a:cubicBezTo>
                  <a:cubicBezTo>
                    <a:pt x="403898" y="119087"/>
                    <a:pt x="409327" y="115888"/>
                    <a:pt x="414845" y="117399"/>
                  </a:cubicBezTo>
                  <a:cubicBezTo>
                    <a:pt x="420186" y="118820"/>
                    <a:pt x="423390" y="124330"/>
                    <a:pt x="421966" y="129752"/>
                  </a:cubicBezTo>
                  <a:cubicBezTo>
                    <a:pt x="421877" y="130196"/>
                    <a:pt x="410840" y="172232"/>
                    <a:pt x="422055" y="203159"/>
                  </a:cubicBezTo>
                  <a:lnTo>
                    <a:pt x="457479" y="182719"/>
                  </a:lnTo>
                  <a:cubicBezTo>
                    <a:pt x="455521" y="175787"/>
                    <a:pt x="455254" y="168499"/>
                    <a:pt x="457212" y="161390"/>
                  </a:cubicBezTo>
                  <a:cubicBezTo>
                    <a:pt x="459971" y="150992"/>
                    <a:pt x="466379" y="142282"/>
                    <a:pt x="475725" y="136861"/>
                  </a:cubicBezTo>
                  <a:cubicBezTo>
                    <a:pt x="495039" y="125752"/>
                    <a:pt x="520406" y="132329"/>
                    <a:pt x="530463" y="151703"/>
                  </a:cubicBezTo>
                  <a:cubicBezTo>
                    <a:pt x="543191" y="170988"/>
                    <a:pt x="535626" y="195783"/>
                    <a:pt x="516222" y="206892"/>
                  </a:cubicBezTo>
                  <a:cubicBezTo>
                    <a:pt x="509992" y="210535"/>
                    <a:pt x="503673" y="212402"/>
                    <a:pt x="496641" y="212402"/>
                  </a:cubicBezTo>
                  <a:cubicBezTo>
                    <a:pt x="493170" y="212402"/>
                    <a:pt x="489610" y="211868"/>
                    <a:pt x="486139" y="210980"/>
                  </a:cubicBezTo>
                  <a:cubicBezTo>
                    <a:pt x="479018" y="209113"/>
                    <a:pt x="472699" y="205292"/>
                    <a:pt x="467714" y="200226"/>
                  </a:cubicBezTo>
                  <a:lnTo>
                    <a:pt x="432290" y="220667"/>
                  </a:lnTo>
                  <a:cubicBezTo>
                    <a:pt x="453474" y="245817"/>
                    <a:pt x="495395" y="257370"/>
                    <a:pt x="495840" y="257459"/>
                  </a:cubicBezTo>
                  <a:cubicBezTo>
                    <a:pt x="501269" y="258881"/>
                    <a:pt x="504474" y="264480"/>
                    <a:pt x="503050" y="269901"/>
                  </a:cubicBezTo>
                  <a:cubicBezTo>
                    <a:pt x="501804" y="274345"/>
                    <a:pt x="497709" y="277366"/>
                    <a:pt x="493259" y="277366"/>
                  </a:cubicBezTo>
                  <a:cubicBezTo>
                    <a:pt x="492369" y="277366"/>
                    <a:pt x="491479" y="277277"/>
                    <a:pt x="490589" y="277011"/>
                  </a:cubicBezTo>
                  <a:cubicBezTo>
                    <a:pt x="488364" y="276389"/>
                    <a:pt x="439500" y="262969"/>
                    <a:pt x="414578" y="230887"/>
                  </a:cubicBezTo>
                  <a:lnTo>
                    <a:pt x="363756" y="260125"/>
                  </a:lnTo>
                  <a:cubicBezTo>
                    <a:pt x="367939" y="265013"/>
                    <a:pt x="372924" y="269012"/>
                    <a:pt x="378442" y="271412"/>
                  </a:cubicBezTo>
                  <a:lnTo>
                    <a:pt x="396065" y="279144"/>
                  </a:lnTo>
                  <a:cubicBezTo>
                    <a:pt x="414667" y="287409"/>
                    <a:pt x="417515" y="298695"/>
                    <a:pt x="417515" y="304738"/>
                  </a:cubicBezTo>
                  <a:cubicBezTo>
                    <a:pt x="417515" y="310782"/>
                    <a:pt x="414667" y="322157"/>
                    <a:pt x="396065" y="330333"/>
                  </a:cubicBezTo>
                  <a:lnTo>
                    <a:pt x="378442" y="338154"/>
                  </a:lnTo>
                  <a:cubicBezTo>
                    <a:pt x="373636" y="340198"/>
                    <a:pt x="369274" y="343486"/>
                    <a:pt x="365447" y="347574"/>
                  </a:cubicBezTo>
                  <a:lnTo>
                    <a:pt x="414578" y="375835"/>
                  </a:lnTo>
                  <a:cubicBezTo>
                    <a:pt x="439500" y="343753"/>
                    <a:pt x="488364" y="330333"/>
                    <a:pt x="490589" y="329711"/>
                  </a:cubicBezTo>
                  <a:cubicBezTo>
                    <a:pt x="496018" y="328200"/>
                    <a:pt x="501536" y="331400"/>
                    <a:pt x="502961" y="336821"/>
                  </a:cubicBezTo>
                  <a:cubicBezTo>
                    <a:pt x="504474" y="342242"/>
                    <a:pt x="501269" y="347752"/>
                    <a:pt x="495840" y="349263"/>
                  </a:cubicBezTo>
                  <a:cubicBezTo>
                    <a:pt x="495395" y="349352"/>
                    <a:pt x="453385" y="360905"/>
                    <a:pt x="432201" y="386055"/>
                  </a:cubicBezTo>
                  <a:lnTo>
                    <a:pt x="467536" y="406496"/>
                  </a:lnTo>
                  <a:cubicBezTo>
                    <a:pt x="472610" y="401341"/>
                    <a:pt x="478662" y="397609"/>
                    <a:pt x="485783" y="395742"/>
                  </a:cubicBezTo>
                  <a:cubicBezTo>
                    <a:pt x="496285" y="392987"/>
                    <a:pt x="506877" y="394409"/>
                    <a:pt x="516222" y="399742"/>
                  </a:cubicBezTo>
                  <a:cubicBezTo>
                    <a:pt x="535626" y="410939"/>
                    <a:pt x="543191" y="435734"/>
                    <a:pt x="530463" y="455019"/>
                  </a:cubicBezTo>
                  <a:cubicBezTo>
                    <a:pt x="522898" y="467994"/>
                    <a:pt x="509903" y="475193"/>
                    <a:pt x="495929" y="475193"/>
                  </a:cubicBezTo>
                  <a:cubicBezTo>
                    <a:pt x="489076" y="475193"/>
                    <a:pt x="482667" y="473504"/>
                    <a:pt x="476348" y="469861"/>
                  </a:cubicBezTo>
                  <a:cubicBezTo>
                    <a:pt x="466913" y="464440"/>
                    <a:pt x="460238" y="455730"/>
                    <a:pt x="457479" y="445243"/>
                  </a:cubicBezTo>
                  <a:cubicBezTo>
                    <a:pt x="455521" y="438134"/>
                    <a:pt x="455610" y="430846"/>
                    <a:pt x="457568" y="424003"/>
                  </a:cubicBezTo>
                  <a:lnTo>
                    <a:pt x="422144" y="403563"/>
                  </a:lnTo>
                  <a:cubicBezTo>
                    <a:pt x="410840" y="434579"/>
                    <a:pt x="421877" y="476526"/>
                    <a:pt x="421966" y="476970"/>
                  </a:cubicBezTo>
                  <a:cubicBezTo>
                    <a:pt x="423479" y="482392"/>
                    <a:pt x="420275" y="487902"/>
                    <a:pt x="414845" y="489323"/>
                  </a:cubicBezTo>
                  <a:cubicBezTo>
                    <a:pt x="413955" y="489590"/>
                    <a:pt x="413065" y="489679"/>
                    <a:pt x="412175" y="489679"/>
                  </a:cubicBezTo>
                  <a:cubicBezTo>
                    <a:pt x="407725" y="489679"/>
                    <a:pt x="403631" y="486746"/>
                    <a:pt x="402473" y="482214"/>
                  </a:cubicBezTo>
                  <a:cubicBezTo>
                    <a:pt x="401850" y="479992"/>
                    <a:pt x="389034" y="430935"/>
                    <a:pt x="404432" y="393343"/>
                  </a:cubicBezTo>
                  <a:lnTo>
                    <a:pt x="354678" y="364638"/>
                  </a:lnTo>
                  <a:cubicBezTo>
                    <a:pt x="352185" y="371125"/>
                    <a:pt x="351028" y="377968"/>
                    <a:pt x="351740" y="384367"/>
                  </a:cubicBezTo>
                  <a:lnTo>
                    <a:pt x="353877" y="403563"/>
                  </a:lnTo>
                  <a:cubicBezTo>
                    <a:pt x="356013" y="423737"/>
                    <a:pt x="347646" y="431824"/>
                    <a:pt x="342395" y="434846"/>
                  </a:cubicBezTo>
                  <a:cubicBezTo>
                    <a:pt x="340081" y="436179"/>
                    <a:pt x="336520" y="437689"/>
                    <a:pt x="331714" y="437689"/>
                  </a:cubicBezTo>
                  <a:cubicBezTo>
                    <a:pt x="326018" y="437689"/>
                    <a:pt x="318897" y="435645"/>
                    <a:pt x="309997" y="429158"/>
                  </a:cubicBezTo>
                  <a:lnTo>
                    <a:pt x="295044" y="417782"/>
                  </a:lnTo>
                  <a:cubicBezTo>
                    <a:pt x="289971" y="414583"/>
                    <a:pt x="284897" y="412361"/>
                    <a:pt x="279824" y="411117"/>
                  </a:cubicBezTo>
                  <a:lnTo>
                    <a:pt x="279824" y="465862"/>
                  </a:lnTo>
                  <a:cubicBezTo>
                    <a:pt x="317829" y="471283"/>
                    <a:pt x="355835" y="506920"/>
                    <a:pt x="357437" y="508520"/>
                  </a:cubicBezTo>
                  <a:cubicBezTo>
                    <a:pt x="361442" y="512519"/>
                    <a:pt x="360997" y="518918"/>
                    <a:pt x="356992" y="522828"/>
                  </a:cubicBezTo>
                  <a:cubicBezTo>
                    <a:pt x="353075" y="526827"/>
                    <a:pt x="346934" y="526738"/>
                    <a:pt x="343018" y="522828"/>
                  </a:cubicBezTo>
                  <a:cubicBezTo>
                    <a:pt x="342662" y="522472"/>
                    <a:pt x="310264" y="491990"/>
                    <a:pt x="279824" y="486302"/>
                  </a:cubicBezTo>
                  <a:lnTo>
                    <a:pt x="279824" y="527094"/>
                  </a:lnTo>
                  <a:cubicBezTo>
                    <a:pt x="295044" y="531626"/>
                    <a:pt x="309819" y="547445"/>
                    <a:pt x="309819" y="566286"/>
                  </a:cubicBezTo>
                  <a:cubicBezTo>
                    <a:pt x="309819" y="588592"/>
                    <a:pt x="291217" y="606722"/>
                    <a:pt x="268876" y="606722"/>
                  </a:cubicBezTo>
                  <a:cubicBezTo>
                    <a:pt x="246536" y="606722"/>
                    <a:pt x="228646" y="588592"/>
                    <a:pt x="228646" y="566286"/>
                  </a:cubicBezTo>
                  <a:cubicBezTo>
                    <a:pt x="228646" y="547445"/>
                    <a:pt x="241908" y="531626"/>
                    <a:pt x="259620" y="527094"/>
                  </a:cubicBezTo>
                  <a:lnTo>
                    <a:pt x="259620" y="486302"/>
                  </a:lnTo>
                  <a:cubicBezTo>
                    <a:pt x="226688" y="491990"/>
                    <a:pt x="195714" y="522472"/>
                    <a:pt x="195358" y="522828"/>
                  </a:cubicBezTo>
                  <a:cubicBezTo>
                    <a:pt x="193400" y="524783"/>
                    <a:pt x="190285" y="525761"/>
                    <a:pt x="187703" y="525761"/>
                  </a:cubicBezTo>
                  <a:cubicBezTo>
                    <a:pt x="185122" y="525761"/>
                    <a:pt x="182630" y="524783"/>
                    <a:pt x="180672" y="522828"/>
                  </a:cubicBezTo>
                  <a:cubicBezTo>
                    <a:pt x="176756" y="518918"/>
                    <a:pt x="177023" y="512519"/>
                    <a:pt x="180939" y="508520"/>
                  </a:cubicBezTo>
                  <a:cubicBezTo>
                    <a:pt x="182630" y="506920"/>
                    <a:pt x="219122" y="471283"/>
                    <a:pt x="259620" y="465862"/>
                  </a:cubicBezTo>
                  <a:lnTo>
                    <a:pt x="259620" y="410495"/>
                  </a:lnTo>
                  <a:cubicBezTo>
                    <a:pt x="252054" y="411650"/>
                    <a:pt x="246002" y="414050"/>
                    <a:pt x="240929" y="417782"/>
                  </a:cubicBezTo>
                  <a:lnTo>
                    <a:pt x="224730" y="429158"/>
                  </a:lnTo>
                  <a:cubicBezTo>
                    <a:pt x="208353" y="441155"/>
                    <a:pt x="197138" y="437867"/>
                    <a:pt x="191887" y="434846"/>
                  </a:cubicBezTo>
                  <a:cubicBezTo>
                    <a:pt x="186635" y="431824"/>
                    <a:pt x="178180" y="423737"/>
                    <a:pt x="180405" y="403563"/>
                  </a:cubicBezTo>
                  <a:lnTo>
                    <a:pt x="182452" y="384367"/>
                  </a:lnTo>
                  <a:cubicBezTo>
                    <a:pt x="183075" y="378413"/>
                    <a:pt x="182185" y="372103"/>
                    <a:pt x="180049" y="366059"/>
                  </a:cubicBezTo>
                  <a:lnTo>
                    <a:pt x="132698" y="393343"/>
                  </a:lnTo>
                  <a:cubicBezTo>
                    <a:pt x="148096" y="430935"/>
                    <a:pt x="135279" y="479992"/>
                    <a:pt x="134656" y="482214"/>
                  </a:cubicBezTo>
                  <a:cubicBezTo>
                    <a:pt x="133499" y="486746"/>
                    <a:pt x="129405" y="489679"/>
                    <a:pt x="124866" y="489679"/>
                  </a:cubicBezTo>
                  <a:cubicBezTo>
                    <a:pt x="124065" y="489679"/>
                    <a:pt x="123175" y="489590"/>
                    <a:pt x="122284" y="489323"/>
                  </a:cubicBezTo>
                  <a:cubicBezTo>
                    <a:pt x="116855" y="487902"/>
                    <a:pt x="113651" y="482392"/>
                    <a:pt x="115075" y="476970"/>
                  </a:cubicBezTo>
                  <a:cubicBezTo>
                    <a:pt x="115253" y="476526"/>
                    <a:pt x="126201" y="434490"/>
                    <a:pt x="114986" y="403563"/>
                  </a:cubicBezTo>
                  <a:lnTo>
                    <a:pt x="79562" y="424003"/>
                  </a:lnTo>
                  <a:cubicBezTo>
                    <a:pt x="81431" y="430846"/>
                    <a:pt x="81609" y="438134"/>
                    <a:pt x="79651" y="445243"/>
                  </a:cubicBezTo>
                  <a:cubicBezTo>
                    <a:pt x="76892" y="455730"/>
                    <a:pt x="70127" y="464440"/>
                    <a:pt x="60782" y="469861"/>
                  </a:cubicBezTo>
                  <a:cubicBezTo>
                    <a:pt x="54551" y="473416"/>
                    <a:pt x="47609" y="475282"/>
                    <a:pt x="40578" y="475282"/>
                  </a:cubicBezTo>
                  <a:cubicBezTo>
                    <a:pt x="37106" y="475282"/>
                    <a:pt x="33546" y="474838"/>
                    <a:pt x="30075" y="473860"/>
                  </a:cubicBezTo>
                  <a:cubicBezTo>
                    <a:pt x="19572" y="471105"/>
                    <a:pt x="10850" y="464351"/>
                    <a:pt x="5420" y="455019"/>
                  </a:cubicBezTo>
                  <a:cubicBezTo>
                    <a:pt x="80" y="445688"/>
                    <a:pt x="-1433" y="434757"/>
                    <a:pt x="1415" y="424359"/>
                  </a:cubicBezTo>
                  <a:cubicBezTo>
                    <a:pt x="4174" y="413872"/>
                    <a:pt x="10939" y="405163"/>
                    <a:pt x="20284" y="399742"/>
                  </a:cubicBezTo>
                  <a:cubicBezTo>
                    <a:pt x="29630" y="394409"/>
                    <a:pt x="40578" y="392898"/>
                    <a:pt x="50991" y="395742"/>
                  </a:cubicBezTo>
                  <a:cubicBezTo>
                    <a:pt x="58112" y="397609"/>
                    <a:pt x="64431" y="401341"/>
                    <a:pt x="69415" y="406496"/>
                  </a:cubicBezTo>
                  <a:lnTo>
                    <a:pt x="104839" y="386055"/>
                  </a:lnTo>
                  <a:cubicBezTo>
                    <a:pt x="83656" y="360905"/>
                    <a:pt x="41735" y="349352"/>
                    <a:pt x="41290" y="349263"/>
                  </a:cubicBezTo>
                  <a:cubicBezTo>
                    <a:pt x="35860" y="347752"/>
                    <a:pt x="32656" y="342242"/>
                    <a:pt x="34080" y="336821"/>
                  </a:cubicBezTo>
                  <a:cubicBezTo>
                    <a:pt x="35593" y="331489"/>
                    <a:pt x="41112" y="328289"/>
                    <a:pt x="46541" y="329711"/>
                  </a:cubicBezTo>
                  <a:cubicBezTo>
                    <a:pt x="48766" y="330333"/>
                    <a:pt x="97630" y="343753"/>
                    <a:pt x="122552" y="375835"/>
                  </a:cubicBezTo>
                  <a:lnTo>
                    <a:pt x="169724" y="348641"/>
                  </a:lnTo>
                  <a:cubicBezTo>
                    <a:pt x="165719" y="344108"/>
                    <a:pt x="160913" y="340465"/>
                    <a:pt x="155751" y="338154"/>
                  </a:cubicBezTo>
                  <a:lnTo>
                    <a:pt x="138038" y="330333"/>
                  </a:lnTo>
                  <a:cubicBezTo>
                    <a:pt x="119436" y="322157"/>
                    <a:pt x="116677" y="310782"/>
                    <a:pt x="116677" y="304738"/>
                  </a:cubicBezTo>
                  <a:cubicBezTo>
                    <a:pt x="116677" y="298695"/>
                    <a:pt x="119436" y="287409"/>
                    <a:pt x="138038" y="279144"/>
                  </a:cubicBezTo>
                  <a:lnTo>
                    <a:pt x="155751" y="271412"/>
                  </a:lnTo>
                  <a:cubicBezTo>
                    <a:pt x="161625" y="268835"/>
                    <a:pt x="166965" y="264391"/>
                    <a:pt x="171326" y="258970"/>
                  </a:cubicBezTo>
                  <a:lnTo>
                    <a:pt x="122552" y="230887"/>
                  </a:lnTo>
                  <a:cubicBezTo>
                    <a:pt x="97630" y="262969"/>
                    <a:pt x="48766" y="276389"/>
                    <a:pt x="46541" y="277011"/>
                  </a:cubicBezTo>
                  <a:cubicBezTo>
                    <a:pt x="45651" y="277277"/>
                    <a:pt x="44761" y="277366"/>
                    <a:pt x="43871" y="277366"/>
                  </a:cubicBezTo>
                  <a:cubicBezTo>
                    <a:pt x="39420" y="277366"/>
                    <a:pt x="35326" y="274345"/>
                    <a:pt x="34080" y="269901"/>
                  </a:cubicBezTo>
                  <a:cubicBezTo>
                    <a:pt x="32656" y="264480"/>
                    <a:pt x="35860" y="258881"/>
                    <a:pt x="41290" y="257459"/>
                  </a:cubicBezTo>
                  <a:cubicBezTo>
                    <a:pt x="41735" y="257370"/>
                    <a:pt x="83656" y="245817"/>
                    <a:pt x="104839" y="220667"/>
                  </a:cubicBezTo>
                  <a:lnTo>
                    <a:pt x="69415" y="200226"/>
                  </a:lnTo>
                  <a:cubicBezTo>
                    <a:pt x="64431" y="205292"/>
                    <a:pt x="58112" y="209024"/>
                    <a:pt x="50991" y="210980"/>
                  </a:cubicBezTo>
                  <a:cubicBezTo>
                    <a:pt x="47520" y="211868"/>
                    <a:pt x="43960" y="212402"/>
                    <a:pt x="40489" y="212402"/>
                  </a:cubicBezTo>
                  <a:cubicBezTo>
                    <a:pt x="33457" y="212402"/>
                    <a:pt x="26515" y="210535"/>
                    <a:pt x="20284" y="206892"/>
                  </a:cubicBezTo>
                  <a:cubicBezTo>
                    <a:pt x="10939" y="201559"/>
                    <a:pt x="4174" y="192761"/>
                    <a:pt x="1415" y="182363"/>
                  </a:cubicBezTo>
                  <a:cubicBezTo>
                    <a:pt x="-1433" y="171965"/>
                    <a:pt x="80" y="161034"/>
                    <a:pt x="5420" y="151703"/>
                  </a:cubicBezTo>
                  <a:cubicBezTo>
                    <a:pt x="10850" y="142282"/>
                    <a:pt x="19572" y="135617"/>
                    <a:pt x="30075" y="132862"/>
                  </a:cubicBezTo>
                  <a:cubicBezTo>
                    <a:pt x="40489" y="130018"/>
                    <a:pt x="51436" y="131440"/>
                    <a:pt x="60782" y="136861"/>
                  </a:cubicBezTo>
                  <a:cubicBezTo>
                    <a:pt x="70127" y="142282"/>
                    <a:pt x="76892" y="150992"/>
                    <a:pt x="79651" y="161390"/>
                  </a:cubicBezTo>
                  <a:cubicBezTo>
                    <a:pt x="81609" y="168499"/>
                    <a:pt x="81431" y="175787"/>
                    <a:pt x="79562" y="182719"/>
                  </a:cubicBezTo>
                  <a:lnTo>
                    <a:pt x="114986" y="203159"/>
                  </a:lnTo>
                  <a:cubicBezTo>
                    <a:pt x="126201" y="172143"/>
                    <a:pt x="115253" y="130196"/>
                    <a:pt x="115075" y="129752"/>
                  </a:cubicBezTo>
                  <a:cubicBezTo>
                    <a:pt x="113651" y="124330"/>
                    <a:pt x="116855" y="118820"/>
                    <a:pt x="122284" y="117399"/>
                  </a:cubicBezTo>
                  <a:cubicBezTo>
                    <a:pt x="127714" y="115888"/>
                    <a:pt x="133232" y="119087"/>
                    <a:pt x="134656" y="124508"/>
                  </a:cubicBezTo>
                  <a:cubicBezTo>
                    <a:pt x="135279" y="126730"/>
                    <a:pt x="148096" y="175787"/>
                    <a:pt x="132698" y="213290"/>
                  </a:cubicBezTo>
                  <a:lnTo>
                    <a:pt x="180850" y="241107"/>
                  </a:lnTo>
                  <a:cubicBezTo>
                    <a:pt x="182363" y="235775"/>
                    <a:pt x="183075" y="230354"/>
                    <a:pt x="182541" y="225199"/>
                  </a:cubicBezTo>
                  <a:lnTo>
                    <a:pt x="180494" y="206003"/>
                  </a:lnTo>
                  <a:cubicBezTo>
                    <a:pt x="178269" y="185829"/>
                    <a:pt x="186813" y="177742"/>
                    <a:pt x="191976" y="174720"/>
                  </a:cubicBezTo>
                  <a:cubicBezTo>
                    <a:pt x="197227" y="171699"/>
                    <a:pt x="208620" y="168410"/>
                    <a:pt x="225086" y="180408"/>
                  </a:cubicBezTo>
                  <a:lnTo>
                    <a:pt x="240929" y="191784"/>
                  </a:lnTo>
                  <a:cubicBezTo>
                    <a:pt x="246002" y="195516"/>
                    <a:pt x="252054" y="197916"/>
                    <a:pt x="259620" y="198982"/>
                  </a:cubicBezTo>
                  <a:lnTo>
                    <a:pt x="259620" y="140860"/>
                  </a:lnTo>
                  <a:cubicBezTo>
                    <a:pt x="219122" y="135350"/>
                    <a:pt x="182719" y="99802"/>
                    <a:pt x="181117" y="98114"/>
                  </a:cubicBezTo>
                  <a:cubicBezTo>
                    <a:pt x="177201" y="94203"/>
                    <a:pt x="176756" y="87804"/>
                    <a:pt x="180672" y="83894"/>
                  </a:cubicBezTo>
                  <a:cubicBezTo>
                    <a:pt x="184588" y="79895"/>
                    <a:pt x="191353" y="79895"/>
                    <a:pt x="195269" y="83805"/>
                  </a:cubicBezTo>
                  <a:cubicBezTo>
                    <a:pt x="195625" y="84161"/>
                    <a:pt x="226688" y="114644"/>
                    <a:pt x="259620" y="120420"/>
                  </a:cubicBezTo>
                  <a:lnTo>
                    <a:pt x="259620" y="79540"/>
                  </a:lnTo>
                  <a:cubicBezTo>
                    <a:pt x="241908" y="75096"/>
                    <a:pt x="228824" y="59277"/>
                    <a:pt x="228824" y="40436"/>
                  </a:cubicBezTo>
                  <a:cubicBezTo>
                    <a:pt x="228824" y="18130"/>
                    <a:pt x="246536" y="0"/>
                    <a:pt x="268876" y="0"/>
                  </a:cubicBezTo>
                  <a:close/>
                </a:path>
              </a:pathLst>
            </a:custGeom>
            <a:solidFill>
              <a:schemeClr val="bg1"/>
            </a:solidFill>
            <a:ln>
              <a:noFill/>
            </a:ln>
          </p:spPr>
          <p:txBody>
            <a:bodyPr/>
            <a:lstStyle/>
            <a:p>
              <a:endParaRPr lang="zh-CN" altLang="en-US">
                <a:cs typeface="+mn-ea"/>
                <a:sym typeface="+mn-lt"/>
              </a:endParaRPr>
            </a:p>
          </p:txBody>
        </p:sp>
      </p:grpSp>
      <p:sp>
        <p:nvSpPr>
          <p:cNvPr id="11" name="文本框 10"/>
          <p:cNvSpPr txBox="1"/>
          <p:nvPr/>
        </p:nvSpPr>
        <p:spPr>
          <a:xfrm>
            <a:off x="5424170" y="2857500"/>
            <a:ext cx="5421630" cy="2014855"/>
          </a:xfrm>
          <a:prstGeom prst="rect">
            <a:avLst/>
          </a:prstGeom>
          <a:noFill/>
        </p:spPr>
        <p:txBody>
          <a:bodyPr wrap="square" rtlCol="0" anchor="t">
            <a:spAutoFit/>
          </a:bodyPr>
          <a:lstStyle/>
          <a:p>
            <a:pPr algn="l">
              <a:lnSpc>
                <a:spcPct val="250000"/>
              </a:lnSpc>
            </a:pPr>
            <a:r>
              <a:rPr lang="zh-CN" altLang="en-US" sz="1000">
                <a:solidFill>
                  <a:schemeClr val="tx1">
                    <a:lumMod val="75000"/>
                    <a:lumOff val="25000"/>
                  </a:schemeClr>
                </a:solidFill>
                <a:cs typeface="+mn-ea"/>
                <a:sym typeface="+mn-lt"/>
              </a:rPr>
              <a:t>在我国北方许多地区，每年冬至日，有吃饺子的习俗。相传医圣张仲景告老还乡时看到受冻的百姓，便用羊肉和一些驱寒药材以及面皮，包成像耳朵的样子，做成一种叫“驱寒娇耳汤”的药物，施舍给百姓吃。后来，每逢冬至，人们便模仿做着吃，形成了习俗。我国北方大部分地区在这一天要吃饺子也因为饺子有“消寒”之意，至今民间还流传着“冬至不端饺子碗，冻掉耳朵没人管”的民谚。</a:t>
            </a:r>
          </a:p>
        </p:txBody>
      </p:sp>
      <p:pic>
        <p:nvPicPr>
          <p:cNvPr id="13" name="图片 12">
            <a:extLst>
              <a:ext uri="{FF2B5EF4-FFF2-40B4-BE49-F238E27FC236}">
                <a16:creationId xmlns:a16="http://schemas.microsoft.com/office/drawing/2014/main" xmlns="" id="{23B3AA53-1B76-46BD-9326-AD66815384E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flipH="1">
            <a:off x="0" y="0"/>
            <a:ext cx="1041928" cy="78867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0" grpId="1"/>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xmlns="" id="{A8C5ECE1-D7CF-476B-932F-37E1DB85FA98}"/>
              </a:ext>
            </a:extLst>
          </p:cNvPr>
          <p:cNvSpPr/>
          <p:nvPr/>
        </p:nvSpPr>
        <p:spPr>
          <a:xfrm>
            <a:off x="801370" y="840740"/>
            <a:ext cx="10588625" cy="5492750"/>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5" name="图片 34">
            <a:extLst>
              <a:ext uri="{FF2B5EF4-FFF2-40B4-BE49-F238E27FC236}">
                <a16:creationId xmlns:a16="http://schemas.microsoft.com/office/drawing/2014/main" xmlns="" id="{24E1213A-D57E-45E5-8647-6300B4465C1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0" y="-406400"/>
            <a:ext cx="3842966" cy="2908300"/>
          </a:xfrm>
          <a:prstGeom prst="rect">
            <a:avLst/>
          </a:prstGeom>
        </p:spPr>
      </p:pic>
      <p:sp>
        <p:nvSpPr>
          <p:cNvPr id="36" name="文本框 35">
            <a:extLst>
              <a:ext uri="{FF2B5EF4-FFF2-40B4-BE49-F238E27FC236}">
                <a16:creationId xmlns:a16="http://schemas.microsoft.com/office/drawing/2014/main" xmlns="" id="{C0504E63-E997-4E8D-A213-76664EE1E1EA}"/>
              </a:ext>
            </a:extLst>
          </p:cNvPr>
          <p:cNvSpPr txBox="1"/>
          <p:nvPr/>
        </p:nvSpPr>
        <p:spPr>
          <a:xfrm>
            <a:off x="5019675" y="1579245"/>
            <a:ext cx="952500" cy="3046095"/>
          </a:xfrm>
          <a:prstGeom prst="rect">
            <a:avLst/>
          </a:prstGeom>
          <a:noFill/>
        </p:spPr>
        <p:txBody>
          <a:bodyPr wrap="square" rtlCol="0">
            <a:spAutoFit/>
          </a:bodyPr>
          <a:lstStyle/>
          <a:p>
            <a:r>
              <a:rPr lang="zh-CN" altLang="en-US" sz="4800" b="1" dirty="0">
                <a:solidFill>
                  <a:schemeClr val="tx1">
                    <a:lumMod val="75000"/>
                    <a:lumOff val="25000"/>
                  </a:schemeClr>
                </a:solidFill>
                <a:cs typeface="+mn-ea"/>
                <a:sym typeface="+mn-lt"/>
              </a:rPr>
              <a:t>气候特征</a:t>
            </a:r>
          </a:p>
        </p:txBody>
      </p:sp>
      <p:sp>
        <p:nvSpPr>
          <p:cNvPr id="37" name="文本框 36">
            <a:extLst>
              <a:ext uri="{FF2B5EF4-FFF2-40B4-BE49-F238E27FC236}">
                <a16:creationId xmlns:a16="http://schemas.microsoft.com/office/drawing/2014/main" xmlns="" id="{03531E6A-23A0-4DAE-9A8A-B127D8BF664E}"/>
              </a:ext>
            </a:extLst>
          </p:cNvPr>
          <p:cNvSpPr txBox="1"/>
          <p:nvPr/>
        </p:nvSpPr>
        <p:spPr>
          <a:xfrm>
            <a:off x="2813539" y="2841625"/>
            <a:ext cx="2050561" cy="2519680"/>
          </a:xfrm>
          <a:prstGeom prst="rect">
            <a:avLst/>
          </a:prstGeom>
          <a:noFill/>
        </p:spPr>
        <p:txBody>
          <a:bodyPr vert="eaVert" wrap="square" rtlCol="0">
            <a:spAutoFit/>
          </a:bodyPr>
          <a:lstStyle/>
          <a:p>
            <a:pPr>
              <a:lnSpc>
                <a:spcPct val="250000"/>
              </a:lnSpc>
            </a:pPr>
            <a:r>
              <a:rPr lang="zh-CN" altLang="en-US" sz="1000" dirty="0">
                <a:solidFill>
                  <a:schemeClr val="tx1">
                    <a:lumMod val="75000"/>
                    <a:lumOff val="25000"/>
                  </a:schemeClr>
                </a:solidFill>
                <a:cs typeface="+mn-ea"/>
                <a:sym typeface="+mn-lt"/>
              </a:rPr>
              <a:t>冬冬至日是北半球各地白昼时间最短、黑夜最长的一天，并且越往北白昼越短。冬至日的白昼虽短，但是冬至日的温度并不是最低；冬至之前不会很冷，因地表尚有"积热"，真正寒冬是在冬至之后。</a:t>
            </a:r>
          </a:p>
        </p:txBody>
      </p:sp>
      <p:pic>
        <p:nvPicPr>
          <p:cNvPr id="38" name="图片 37">
            <a:extLst>
              <a:ext uri="{FF2B5EF4-FFF2-40B4-BE49-F238E27FC236}">
                <a16:creationId xmlns:a16="http://schemas.microsoft.com/office/drawing/2014/main" xmlns="" id="{BBC29A03-40DF-4E4C-AAF6-6215159FD31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69330" y="1031168"/>
            <a:ext cx="5596890" cy="5612202"/>
          </a:xfrm>
          <a:prstGeom prst="rect">
            <a:avLst/>
          </a:prstGeom>
        </p:spPr>
      </p:pic>
      <p:pic>
        <p:nvPicPr>
          <p:cNvPr id="39" name="图片 38">
            <a:extLst>
              <a:ext uri="{FF2B5EF4-FFF2-40B4-BE49-F238E27FC236}">
                <a16:creationId xmlns:a16="http://schemas.microsoft.com/office/drawing/2014/main" xmlns="" id="{EED5A3D2-8F63-48AE-B72A-7BA8B2CBB77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399656" y="440972"/>
            <a:ext cx="841375" cy="863600"/>
          </a:xfrm>
          <a:prstGeom prst="rect">
            <a:avLst/>
          </a:prstGeom>
        </p:spPr>
      </p:pic>
      <p:pic>
        <p:nvPicPr>
          <p:cNvPr id="40" name="图片 39">
            <a:extLst>
              <a:ext uri="{FF2B5EF4-FFF2-40B4-BE49-F238E27FC236}">
                <a16:creationId xmlns:a16="http://schemas.microsoft.com/office/drawing/2014/main" xmlns="" id="{97AAE868-2772-4156-BDA7-AD3CFBA2784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145521" y="5508625"/>
            <a:ext cx="686435" cy="704850"/>
          </a:xfrm>
          <a:prstGeom prst="rect">
            <a:avLst/>
          </a:prstGeom>
        </p:spPr>
      </p:pic>
      <p:pic>
        <p:nvPicPr>
          <p:cNvPr id="41" name="图片 40">
            <a:extLst>
              <a:ext uri="{FF2B5EF4-FFF2-40B4-BE49-F238E27FC236}">
                <a16:creationId xmlns:a16="http://schemas.microsoft.com/office/drawing/2014/main" xmlns="" id="{A3340B70-7E07-4812-BFA0-1B09EFAE6BF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875010" y="1045845"/>
            <a:ext cx="730250" cy="749300"/>
          </a:xfrm>
          <a:prstGeom prst="rect">
            <a:avLst/>
          </a:prstGeom>
        </p:spPr>
      </p:pic>
      <p:pic>
        <p:nvPicPr>
          <p:cNvPr id="42" name="图片 41">
            <a:extLst>
              <a:ext uri="{FF2B5EF4-FFF2-40B4-BE49-F238E27FC236}">
                <a16:creationId xmlns:a16="http://schemas.microsoft.com/office/drawing/2014/main" xmlns="" id="{A12AA21C-992D-467F-9EFC-305A60DD848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349365" y="5307966"/>
            <a:ext cx="603250" cy="619125"/>
          </a:xfrm>
          <a:prstGeom prst="rect">
            <a:avLst/>
          </a:prstGeom>
        </p:spPr>
      </p:pic>
      <p:pic>
        <p:nvPicPr>
          <p:cNvPr id="43" name="图片 42">
            <a:extLst>
              <a:ext uri="{FF2B5EF4-FFF2-40B4-BE49-F238E27FC236}">
                <a16:creationId xmlns:a16="http://schemas.microsoft.com/office/drawing/2014/main" xmlns="" id="{3C81C091-D37F-4841-9C18-C92E0B006FC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069330" y="714375"/>
            <a:ext cx="5452110" cy="545211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strVal val="#ppt_w*0.70"/>
                                          </p:val>
                                        </p:tav>
                                        <p:tav tm="100000">
                                          <p:val>
                                            <p:strVal val="#ppt_w"/>
                                          </p:val>
                                        </p:tav>
                                      </p:tavLst>
                                    </p:anim>
                                    <p:anim calcmode="lin" valueType="num">
                                      <p:cBhvr>
                                        <p:cTn id="14" dur="1000" fill="hold"/>
                                        <p:tgtEl>
                                          <p:spTgt spid="34"/>
                                        </p:tgtEl>
                                        <p:attrNameLst>
                                          <p:attrName>ppt_h</p:attrName>
                                        </p:attrNameLst>
                                      </p:cBhvr>
                                      <p:tavLst>
                                        <p:tav tm="0">
                                          <p:val>
                                            <p:strVal val="#ppt_h"/>
                                          </p:val>
                                        </p:tav>
                                        <p:tav tm="100000">
                                          <p:val>
                                            <p:strVal val="#ppt_h"/>
                                          </p:val>
                                        </p:tav>
                                      </p:tavLst>
                                    </p:anim>
                                    <p:animEffect transition="in" filter="fade">
                                      <p:cBhvr>
                                        <p:cTn id="15" dur="1000"/>
                                        <p:tgtEl>
                                          <p:spTgt spid="34"/>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strVal val="#ppt_w*0.70"/>
                                          </p:val>
                                        </p:tav>
                                        <p:tav tm="100000">
                                          <p:val>
                                            <p:strVal val="#ppt_w"/>
                                          </p:val>
                                        </p:tav>
                                      </p:tavLst>
                                    </p:anim>
                                    <p:anim calcmode="lin" valueType="num">
                                      <p:cBhvr>
                                        <p:cTn id="20" dur="1000" fill="hold"/>
                                        <p:tgtEl>
                                          <p:spTgt spid="38"/>
                                        </p:tgtEl>
                                        <p:attrNameLst>
                                          <p:attrName>ppt_h</p:attrName>
                                        </p:attrNameLst>
                                      </p:cBhvr>
                                      <p:tavLst>
                                        <p:tav tm="0">
                                          <p:val>
                                            <p:strVal val="#ppt_h"/>
                                          </p:val>
                                        </p:tav>
                                        <p:tav tm="100000">
                                          <p:val>
                                            <p:strVal val="#ppt_h"/>
                                          </p:val>
                                        </p:tav>
                                      </p:tavLst>
                                    </p:anim>
                                    <p:animEffect transition="in" filter="fade">
                                      <p:cBhvr>
                                        <p:cTn id="21" dur="1000"/>
                                        <p:tgtEl>
                                          <p:spTgt spid="38"/>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1000" fill="hold"/>
                                        <p:tgtEl>
                                          <p:spTgt spid="39"/>
                                        </p:tgtEl>
                                        <p:attrNameLst>
                                          <p:attrName>ppt_w</p:attrName>
                                        </p:attrNameLst>
                                      </p:cBhvr>
                                      <p:tavLst>
                                        <p:tav tm="0">
                                          <p:val>
                                            <p:strVal val="#ppt_w*0.70"/>
                                          </p:val>
                                        </p:tav>
                                        <p:tav tm="100000">
                                          <p:val>
                                            <p:strVal val="#ppt_w"/>
                                          </p:val>
                                        </p:tav>
                                      </p:tavLst>
                                    </p:anim>
                                    <p:anim calcmode="lin" valueType="num">
                                      <p:cBhvr>
                                        <p:cTn id="26" dur="1000" fill="hold"/>
                                        <p:tgtEl>
                                          <p:spTgt spid="39"/>
                                        </p:tgtEl>
                                        <p:attrNameLst>
                                          <p:attrName>ppt_h</p:attrName>
                                        </p:attrNameLst>
                                      </p:cBhvr>
                                      <p:tavLst>
                                        <p:tav tm="0">
                                          <p:val>
                                            <p:strVal val="#ppt_h"/>
                                          </p:val>
                                        </p:tav>
                                        <p:tav tm="100000">
                                          <p:val>
                                            <p:strVal val="#ppt_h"/>
                                          </p:val>
                                        </p:tav>
                                      </p:tavLst>
                                    </p:anim>
                                    <p:animEffect transition="in" filter="fade">
                                      <p:cBhvr>
                                        <p:cTn id="27" dur="1000"/>
                                        <p:tgtEl>
                                          <p:spTgt spid="39"/>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1000" fill="hold"/>
                                        <p:tgtEl>
                                          <p:spTgt spid="41"/>
                                        </p:tgtEl>
                                        <p:attrNameLst>
                                          <p:attrName>ppt_w</p:attrName>
                                        </p:attrNameLst>
                                      </p:cBhvr>
                                      <p:tavLst>
                                        <p:tav tm="0">
                                          <p:val>
                                            <p:strVal val="#ppt_w*0.70"/>
                                          </p:val>
                                        </p:tav>
                                        <p:tav tm="100000">
                                          <p:val>
                                            <p:strVal val="#ppt_w"/>
                                          </p:val>
                                        </p:tav>
                                      </p:tavLst>
                                    </p:anim>
                                    <p:anim calcmode="lin" valueType="num">
                                      <p:cBhvr>
                                        <p:cTn id="32" dur="1000" fill="hold"/>
                                        <p:tgtEl>
                                          <p:spTgt spid="41"/>
                                        </p:tgtEl>
                                        <p:attrNameLst>
                                          <p:attrName>ppt_h</p:attrName>
                                        </p:attrNameLst>
                                      </p:cBhvr>
                                      <p:tavLst>
                                        <p:tav tm="0">
                                          <p:val>
                                            <p:strVal val="#ppt_h"/>
                                          </p:val>
                                        </p:tav>
                                        <p:tav tm="100000">
                                          <p:val>
                                            <p:strVal val="#ppt_h"/>
                                          </p:val>
                                        </p:tav>
                                      </p:tavLst>
                                    </p:anim>
                                    <p:animEffect transition="in" filter="fade">
                                      <p:cBhvr>
                                        <p:cTn id="33" dur="1000"/>
                                        <p:tgtEl>
                                          <p:spTgt spid="41"/>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strVal val="#ppt_w*0.70"/>
                                          </p:val>
                                        </p:tav>
                                        <p:tav tm="100000">
                                          <p:val>
                                            <p:strVal val="#ppt_w"/>
                                          </p:val>
                                        </p:tav>
                                      </p:tavLst>
                                    </p:anim>
                                    <p:anim calcmode="lin" valueType="num">
                                      <p:cBhvr>
                                        <p:cTn id="38" dur="1000" fill="hold"/>
                                        <p:tgtEl>
                                          <p:spTgt spid="40"/>
                                        </p:tgtEl>
                                        <p:attrNameLst>
                                          <p:attrName>ppt_h</p:attrName>
                                        </p:attrNameLst>
                                      </p:cBhvr>
                                      <p:tavLst>
                                        <p:tav tm="0">
                                          <p:val>
                                            <p:strVal val="#ppt_h"/>
                                          </p:val>
                                        </p:tav>
                                        <p:tav tm="100000">
                                          <p:val>
                                            <p:strVal val="#ppt_h"/>
                                          </p:val>
                                        </p:tav>
                                      </p:tavLst>
                                    </p:anim>
                                    <p:animEffect transition="in" filter="fade">
                                      <p:cBhvr>
                                        <p:cTn id="39" dur="1000"/>
                                        <p:tgtEl>
                                          <p:spTgt spid="40"/>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1000" fill="hold"/>
                                        <p:tgtEl>
                                          <p:spTgt spid="42"/>
                                        </p:tgtEl>
                                        <p:attrNameLst>
                                          <p:attrName>ppt_w</p:attrName>
                                        </p:attrNameLst>
                                      </p:cBhvr>
                                      <p:tavLst>
                                        <p:tav tm="0">
                                          <p:val>
                                            <p:strVal val="#ppt_w*0.70"/>
                                          </p:val>
                                        </p:tav>
                                        <p:tav tm="100000">
                                          <p:val>
                                            <p:strVal val="#ppt_w"/>
                                          </p:val>
                                        </p:tav>
                                      </p:tavLst>
                                    </p:anim>
                                    <p:anim calcmode="lin" valueType="num">
                                      <p:cBhvr>
                                        <p:cTn id="44" dur="1000" fill="hold"/>
                                        <p:tgtEl>
                                          <p:spTgt spid="42"/>
                                        </p:tgtEl>
                                        <p:attrNameLst>
                                          <p:attrName>ppt_h</p:attrName>
                                        </p:attrNameLst>
                                      </p:cBhvr>
                                      <p:tavLst>
                                        <p:tav tm="0">
                                          <p:val>
                                            <p:strVal val="#ppt_h"/>
                                          </p:val>
                                        </p:tav>
                                        <p:tav tm="100000">
                                          <p:val>
                                            <p:strVal val="#ppt_h"/>
                                          </p:val>
                                        </p:tav>
                                      </p:tavLst>
                                    </p:anim>
                                    <p:animEffect transition="in" filter="fade">
                                      <p:cBhvr>
                                        <p:cTn id="45" dur="1000"/>
                                        <p:tgtEl>
                                          <p:spTgt spid="42"/>
                                        </p:tgtEl>
                                      </p:cBhvr>
                                    </p:animEffect>
                                  </p:childTnLst>
                                </p:cTn>
                              </p:par>
                            </p:childTnLst>
                          </p:cTn>
                        </p:par>
                        <p:par>
                          <p:cTn id="46" fill="hold">
                            <p:stCondLst>
                              <p:cond delay="7000"/>
                            </p:stCondLst>
                            <p:childTnLst>
                              <p:par>
                                <p:cTn id="47" presetID="55" presetClass="entr" presetSubtype="0"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1000" fill="hold"/>
                                        <p:tgtEl>
                                          <p:spTgt spid="43"/>
                                        </p:tgtEl>
                                        <p:attrNameLst>
                                          <p:attrName>ppt_w</p:attrName>
                                        </p:attrNameLst>
                                      </p:cBhvr>
                                      <p:tavLst>
                                        <p:tav tm="0">
                                          <p:val>
                                            <p:strVal val="#ppt_w*0.70"/>
                                          </p:val>
                                        </p:tav>
                                        <p:tav tm="100000">
                                          <p:val>
                                            <p:strVal val="#ppt_w"/>
                                          </p:val>
                                        </p:tav>
                                      </p:tavLst>
                                    </p:anim>
                                    <p:anim calcmode="lin" valueType="num">
                                      <p:cBhvr>
                                        <p:cTn id="50" dur="1000" fill="hold"/>
                                        <p:tgtEl>
                                          <p:spTgt spid="43"/>
                                        </p:tgtEl>
                                        <p:attrNameLst>
                                          <p:attrName>ppt_h</p:attrName>
                                        </p:attrNameLst>
                                      </p:cBhvr>
                                      <p:tavLst>
                                        <p:tav tm="0">
                                          <p:val>
                                            <p:strVal val="#ppt_h"/>
                                          </p:val>
                                        </p:tav>
                                        <p:tav tm="100000">
                                          <p:val>
                                            <p:strVal val="#ppt_h"/>
                                          </p:val>
                                        </p:tav>
                                      </p:tavLst>
                                    </p:anim>
                                    <p:animEffect transition="in" filter="fade">
                                      <p:cBhvr>
                                        <p:cTn id="51" dur="1000"/>
                                        <p:tgtEl>
                                          <p:spTgt spid="43"/>
                                        </p:tgtEl>
                                      </p:cBhvr>
                                    </p:animEffect>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anim calcmode="lin" valueType="num">
                                      <p:cBhvr>
                                        <p:cTn id="56" dur="1000" fill="hold"/>
                                        <p:tgtEl>
                                          <p:spTgt spid="36"/>
                                        </p:tgtEl>
                                        <p:attrNameLst>
                                          <p:attrName>ppt_x</p:attrName>
                                        </p:attrNameLst>
                                      </p:cBhvr>
                                      <p:tavLst>
                                        <p:tav tm="0">
                                          <p:val>
                                            <p:strVal val="#ppt_x"/>
                                          </p:val>
                                        </p:tav>
                                        <p:tav tm="100000">
                                          <p:val>
                                            <p:strVal val="#ppt_x"/>
                                          </p:val>
                                        </p:tav>
                                      </p:tavLst>
                                    </p:anim>
                                    <p:anim calcmode="lin" valueType="num">
                                      <p:cBhvr>
                                        <p:cTn id="57" dur="1000" fill="hold"/>
                                        <p:tgtEl>
                                          <p:spTgt spid="36"/>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anim calcmode="lin" valueType="num">
                                      <p:cBhvr>
                                        <p:cTn id="62" dur="1000" fill="hold"/>
                                        <p:tgtEl>
                                          <p:spTgt spid="37"/>
                                        </p:tgtEl>
                                        <p:attrNameLst>
                                          <p:attrName>ppt_x</p:attrName>
                                        </p:attrNameLst>
                                      </p:cBhvr>
                                      <p:tavLst>
                                        <p:tav tm="0">
                                          <p:val>
                                            <p:strVal val="#ppt_x"/>
                                          </p:val>
                                        </p:tav>
                                        <p:tav tm="100000">
                                          <p:val>
                                            <p:strVal val="#ppt_x"/>
                                          </p:val>
                                        </p:tav>
                                      </p:tavLst>
                                    </p:anim>
                                    <p:anim calcmode="lin" valueType="num">
                                      <p:cBhvr>
                                        <p:cTn id="6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4" grpId="1" animBg="1"/>
      <p:bldP spid="36" grpId="0"/>
      <p:bldP spid="36" grpId="1"/>
      <p:bldP spid="37" grpId="0"/>
      <p:bldP spid="3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755" y="389890"/>
            <a:ext cx="11540490" cy="607885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39800" y="389890"/>
            <a:ext cx="1698625" cy="39878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寒冷开始</a:t>
            </a:r>
          </a:p>
        </p:txBody>
      </p:sp>
      <p:pic>
        <p:nvPicPr>
          <p:cNvPr id="2" name="图片 1"/>
          <p:cNvPicPr>
            <a:picLocks noChangeAspect="1"/>
          </p:cNvPicPr>
          <p:nvPr/>
        </p:nvPicPr>
        <p:blipFill>
          <a:blip r:embed="rId3">
            <a:extLst>
              <a:ext uri="{28A0092B-C50C-407E-A947-70E740481C1C}">
                <a14:useLocalDpi xmlns:a14="http://schemas.microsoft.com/office/drawing/2010/main"/>
              </a:ext>
            </a:extLst>
          </a:blip>
          <a:srcRect/>
          <a:stretch/>
        </p:blipFill>
        <p:spPr>
          <a:xfrm>
            <a:off x="6143171" y="147575"/>
            <a:ext cx="5709285" cy="4042790"/>
          </a:xfrm>
          <a:prstGeom prst="rect">
            <a:avLst/>
          </a:prstGeom>
        </p:spPr>
      </p:pic>
      <p:sp>
        <p:nvSpPr>
          <p:cNvPr id="11" name="文本框 10"/>
          <p:cNvSpPr txBox="1"/>
          <p:nvPr/>
        </p:nvSpPr>
        <p:spPr>
          <a:xfrm>
            <a:off x="1167765" y="2175510"/>
            <a:ext cx="5421630" cy="1180836"/>
          </a:xfrm>
          <a:prstGeom prst="rect">
            <a:avLst/>
          </a:prstGeom>
          <a:noFill/>
        </p:spPr>
        <p:txBody>
          <a:bodyPr wrap="square" rtlCol="0" anchor="t">
            <a:spAutoFit/>
          </a:bodyPr>
          <a:lstStyle/>
          <a:p>
            <a:pPr algn="l">
              <a:lnSpc>
                <a:spcPct val="250000"/>
              </a:lnSpc>
            </a:pPr>
            <a:r>
              <a:rPr lang="zh-CN" altLang="en-US" sz="1000">
                <a:solidFill>
                  <a:schemeClr val="tx1">
                    <a:lumMod val="75000"/>
                    <a:lumOff val="25000"/>
                  </a:schemeClr>
                </a:solidFill>
                <a:cs typeface="+mn-ea"/>
                <a:sym typeface="+mn-lt"/>
              </a:rPr>
              <a:t>冬至，标志即将进入寒冷时节，民间由此开始“数九”计算寒天。数九，是中国民间一种计算寒暖日期的方法。民谚云：“夏至三庚入伏，冬至逢壬数九。数九是从冬至逢壬日开始算起，每九天算一“九”，依此类推。一般“三九”时最冷，是一年中最冷的时段。</a:t>
            </a:r>
          </a:p>
        </p:txBody>
      </p:sp>
      <p:sp>
        <p:nvSpPr>
          <p:cNvPr id="3" name="矩形 2"/>
          <p:cNvSpPr/>
          <p:nvPr/>
        </p:nvSpPr>
        <p:spPr>
          <a:xfrm>
            <a:off x="331470" y="4159250"/>
            <a:ext cx="11541760" cy="16979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939800" y="4385310"/>
            <a:ext cx="10486390" cy="1180836"/>
          </a:xfrm>
          <a:prstGeom prst="rect">
            <a:avLst/>
          </a:prstGeom>
          <a:noFill/>
        </p:spPr>
        <p:txBody>
          <a:bodyPr wrap="square" rtlCol="0" anchor="t">
            <a:spAutoFit/>
          </a:bodyPr>
          <a:lstStyle/>
          <a:p>
            <a:pPr algn="l">
              <a:lnSpc>
                <a:spcPct val="250000"/>
              </a:lnSpc>
            </a:pPr>
            <a:r>
              <a:rPr lang="zh-CN" altLang="en-US" sz="1000">
                <a:solidFill>
                  <a:schemeClr val="tx1">
                    <a:lumMod val="75000"/>
                    <a:lumOff val="25000"/>
                  </a:schemeClr>
                </a:solidFill>
                <a:cs typeface="+mn-ea"/>
                <a:sym typeface="+mn-lt"/>
              </a:rPr>
              <a:t>数九方法在我国民间口口相传，有历史，乏记载，至于起源何时，没有确切的资料。不过，至少在南北朝时已经流行，梁代宗懔《荆楚岁时记》中就写道：“俗用冬至日数及九九八十一日，为寒尽。”数九是古人世世代代在生产、生活实践基础上，利用自然界的一些生态反映和天气征兆的经验总结。由于我国幅员辽阔，各地的气候相差悬殊，与冬至逢壬日“九九八十一天，九尽桃花开、春深日暖”相对应的只有我国部分地区，并非全国各地都如此。</a:t>
            </a:r>
          </a:p>
        </p:txBody>
      </p:sp>
      <p:pic>
        <p:nvPicPr>
          <p:cNvPr id="10" name="图片 9">
            <a:extLst>
              <a:ext uri="{FF2B5EF4-FFF2-40B4-BE49-F238E27FC236}">
                <a16:creationId xmlns:a16="http://schemas.microsoft.com/office/drawing/2014/main" xmlns="" id="{2F4719D0-194A-43B1-9F3B-05305A62C6E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0" y="0"/>
            <a:ext cx="1041928" cy="78867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0" grpId="1"/>
      <p:bldP spid="11" grpId="0"/>
      <p:bldP spid="11" grpId="1"/>
      <p:bldP spid="3" grpId="0" animBg="1"/>
      <p:bldP spid="3" grpId="1" animBg="1"/>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755" y="389890"/>
            <a:ext cx="11540490" cy="607885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39800" y="389890"/>
            <a:ext cx="1698625" cy="39878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节日饮食</a:t>
            </a: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8207" y="2328545"/>
            <a:ext cx="3010535" cy="3010535"/>
          </a:xfrm>
          <a:prstGeom prst="rect">
            <a:avLst/>
          </a:prstGeom>
        </p:spPr>
      </p:pic>
      <p:sp>
        <p:nvSpPr>
          <p:cNvPr id="15" name="文本框 14"/>
          <p:cNvSpPr txBox="1"/>
          <p:nvPr/>
        </p:nvSpPr>
        <p:spPr>
          <a:xfrm>
            <a:off x="6711990" y="1323340"/>
            <a:ext cx="2031325" cy="2097405"/>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古人喜贺冬至，冬节是“时年八节”之一，各种冬至节日食物：如北方水饺、潮汕汤圆、东南麻糍、台州擂圆、合肥南瓜饼、宁波番薯汤果、滕州羊肉汤、江南米饭、苏州酿酒等。</a:t>
            </a:r>
          </a:p>
        </p:txBody>
      </p:sp>
      <p:sp>
        <p:nvSpPr>
          <p:cNvPr id="3" name="文本框 2"/>
          <p:cNvSpPr txBox="1"/>
          <p:nvPr/>
        </p:nvSpPr>
        <p:spPr>
          <a:xfrm>
            <a:off x="9336405" y="1323340"/>
            <a:ext cx="2029460" cy="2097405"/>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我国南北各地在冬至时有不同的风俗，经过历史发展，形成了独特的节令食文化。我国南方一些地方有冬至宴饮的习俗。北方多数地方有冬至吃饺子的习俗，吃饺子成为多数北方中国人冬至的风俗。</a:t>
            </a:r>
          </a:p>
        </p:txBody>
      </p:sp>
      <p:sp>
        <p:nvSpPr>
          <p:cNvPr id="4" name="文本框 3"/>
          <p:cNvSpPr txBox="1"/>
          <p:nvPr/>
        </p:nvSpPr>
        <p:spPr>
          <a:xfrm>
            <a:off x="4397216" y="1323340"/>
            <a:ext cx="1723549" cy="2097405"/>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每年冬至这天，不论贫富，饺子是必不可少的节日饭。谚云：“十月一，冬至到，家家户户吃水饺。”这种习俗，是因纪念“医圣”张仲景冬至舍药留下的。</a:t>
            </a:r>
          </a:p>
        </p:txBody>
      </p:sp>
      <p:sp>
        <p:nvSpPr>
          <p:cNvPr id="10" name="文本框 9"/>
          <p:cNvSpPr txBox="1"/>
          <p:nvPr/>
        </p:nvSpPr>
        <p:spPr>
          <a:xfrm>
            <a:off x="8303697" y="3783330"/>
            <a:ext cx="2646878" cy="2097405"/>
          </a:xfrm>
          <a:prstGeom prst="rect">
            <a:avLst/>
          </a:prstGeom>
          <a:solidFill>
            <a:schemeClr val="accent6">
              <a:lumMod val="20000"/>
              <a:lumOff val="80000"/>
            </a:schemeClr>
          </a:solid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滕州羊肉汤主要将羊骨头一起投入大锅里熬汤，再将切成砣的新鲜羊肉与清洗干净的羊杂一起投入汤锅中煮。煮熟后捞起来沥干，然后切成薄片放入滚开水里一氽，再倒入汤碗中，冲入滚烫雪白的羊汤水，撒上碧绿的葱花，一碗热气腾腾，香气四溢的羊肉汤就做成了。</a:t>
            </a:r>
          </a:p>
        </p:txBody>
      </p:sp>
      <p:sp>
        <p:nvSpPr>
          <p:cNvPr id="12" name="文本框 11"/>
          <p:cNvSpPr txBox="1"/>
          <p:nvPr/>
        </p:nvSpPr>
        <p:spPr>
          <a:xfrm>
            <a:off x="5077262" y="3783330"/>
            <a:ext cx="2646878" cy="2097405"/>
          </a:xfrm>
          <a:prstGeom prst="rect">
            <a:avLst/>
          </a:prstGeom>
          <a:solidFill>
            <a:schemeClr val="accent6">
              <a:lumMod val="20000"/>
              <a:lumOff val="80000"/>
            </a:schemeClr>
          </a:solid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在江南水乡，有冬至之夜全家欢聚一堂共吃赤豆糯米饭的习俗。相传，共工氏有不才子，作恶多端，死于冬至这一天，死后变成疫鬼，继续残害百姓。但是，这个疫鬼最怕赤豆，于是，人们就在冬至这一天煮吃赤豆饭，用以驱避疫鬼，防灾祛病。</a:t>
            </a:r>
          </a:p>
        </p:txBody>
      </p:sp>
      <p:pic>
        <p:nvPicPr>
          <p:cNvPr id="11" name="图片 10">
            <a:extLst>
              <a:ext uri="{FF2B5EF4-FFF2-40B4-BE49-F238E27FC236}">
                <a16:creationId xmlns:a16="http://schemas.microsoft.com/office/drawing/2014/main" xmlns="" id="{55218871-A607-4137-8846-021C76CC039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0" y="0"/>
            <a:ext cx="1041928" cy="78867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up)">
                                      <p:cBhvr>
                                        <p:cTn id="23" dur="500"/>
                                        <p:tgtEl>
                                          <p:spTgt spid="4"/>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up)">
                                      <p:cBhvr>
                                        <p:cTn id="28" dur="500"/>
                                        <p:tgtEl>
                                          <p:spTgt spid="10"/>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ppt_y</p:attrName>
                                        </p:attrNameLst>
                                      </p:cBhvr>
                                      <p:tavLst>
                                        <p:tav tm="0">
                                          <p:val>
                                            <p:strVal val="#ppt_y+#ppt_h*1.125000"/>
                                          </p:val>
                                        </p:tav>
                                        <p:tav tm="100000">
                                          <p:val>
                                            <p:strVal val="#ppt_y"/>
                                          </p:val>
                                        </p:tav>
                                      </p:tavLst>
                                    </p:anim>
                                    <p:animEffect transition="in" filter="wipe(up)">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0" grpId="1"/>
      <p:bldP spid="15" grpId="0"/>
      <p:bldP spid="15" grpId="1"/>
      <p:bldP spid="3" grpId="0"/>
      <p:bldP spid="3" grpId="1"/>
      <p:bldP spid="4" grpId="0"/>
      <p:bldP spid="4" grpId="1"/>
      <p:bldP spid="10" grpId="0" animBg="1"/>
      <p:bldP spid="10" grpId="1" animBg="1"/>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755" y="389890"/>
            <a:ext cx="11540490" cy="607885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39800" y="389890"/>
            <a:ext cx="1698625" cy="39878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节日饮食</a:t>
            </a: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484853" y="1557937"/>
            <a:ext cx="3042203" cy="3435350"/>
          </a:xfrm>
          <a:prstGeom prst="rect">
            <a:avLst/>
          </a:prstGeom>
        </p:spPr>
      </p:pic>
      <p:sp>
        <p:nvSpPr>
          <p:cNvPr id="11" name="文本框 10"/>
          <p:cNvSpPr txBox="1"/>
          <p:nvPr/>
        </p:nvSpPr>
        <p:spPr>
          <a:xfrm>
            <a:off x="939800" y="1778635"/>
            <a:ext cx="4041775" cy="2014855"/>
          </a:xfrm>
          <a:prstGeom prst="rect">
            <a:avLst/>
          </a:prstGeom>
          <a:noFill/>
        </p:spPr>
        <p:txBody>
          <a:bodyPr wrap="square" rtlCol="0" anchor="t">
            <a:spAutoFit/>
          </a:bodyPr>
          <a:lstStyle/>
          <a:p>
            <a:pPr algn="l">
              <a:lnSpc>
                <a:spcPct val="250000"/>
              </a:lnSpc>
            </a:pPr>
            <a:r>
              <a:rPr lang="zh-CN" altLang="en-US" sz="1000" u="sng">
                <a:solidFill>
                  <a:schemeClr val="tx1">
                    <a:lumMod val="75000"/>
                    <a:lumOff val="25000"/>
                  </a:schemeClr>
                </a:solidFill>
                <a:cs typeface="+mn-ea"/>
                <a:sym typeface="+mn-lt"/>
              </a:rPr>
              <a:t>在宁波的传统习俗中，番薯汤果是冬至必吃的美食之一。“番”和“翻”同音，在宁波人的理解中，冬至吃番薯，就是将过去一年的霉运全部“翻”过去。汤果，跟汤团类似，但个头要小得多，而且里面没有馅。汤果也被叫做圆子，取其“团圆”、“圆满”之意。老宁波也有“吃了汤果大一岁”的说法。</a:t>
            </a:r>
          </a:p>
        </p:txBody>
      </p:sp>
      <p:sp>
        <p:nvSpPr>
          <p:cNvPr id="3" name="文本框 2"/>
          <p:cNvSpPr txBox="1"/>
          <p:nvPr/>
        </p:nvSpPr>
        <p:spPr>
          <a:xfrm>
            <a:off x="2638425" y="4619625"/>
            <a:ext cx="4041775" cy="1180836"/>
          </a:xfrm>
          <a:prstGeom prst="rect">
            <a:avLst/>
          </a:prstGeom>
          <a:noFill/>
        </p:spPr>
        <p:txBody>
          <a:bodyPr wrap="square" rtlCol="0" anchor="t">
            <a:spAutoFit/>
          </a:bodyPr>
          <a:lstStyle/>
          <a:p>
            <a:pPr algn="l">
              <a:lnSpc>
                <a:spcPct val="250000"/>
              </a:lnSpc>
            </a:pPr>
            <a:r>
              <a:rPr lang="zh-CN" altLang="en-US" sz="1000" u="sng">
                <a:solidFill>
                  <a:schemeClr val="tx1">
                    <a:lumMod val="75000"/>
                    <a:lumOff val="25000"/>
                  </a:schemeClr>
                </a:solidFill>
                <a:cs typeface="+mn-ea"/>
                <a:sym typeface="+mn-lt"/>
              </a:rPr>
              <a:t>在我国台湾还保存着冬至用九层糕祭祖的传统，用糯米粉捏成鸡、鸭、龟、猪、牛、羊等象征吉祥中意福禄寿的动物，然后用蒸笼分层蒸成，用以祭祖，以示不忘老祖宗。</a:t>
            </a:r>
          </a:p>
        </p:txBody>
      </p:sp>
      <p:sp>
        <p:nvSpPr>
          <p:cNvPr id="4" name="文本框 3"/>
          <p:cNvSpPr txBox="1"/>
          <p:nvPr/>
        </p:nvSpPr>
        <p:spPr>
          <a:xfrm>
            <a:off x="8078470" y="883920"/>
            <a:ext cx="3423285" cy="1565557"/>
          </a:xfrm>
          <a:prstGeom prst="rect">
            <a:avLst/>
          </a:prstGeom>
          <a:noFill/>
        </p:spPr>
        <p:txBody>
          <a:bodyPr wrap="square" rtlCol="0" anchor="t">
            <a:spAutoFit/>
          </a:bodyPr>
          <a:lstStyle/>
          <a:p>
            <a:pPr algn="l">
              <a:lnSpc>
                <a:spcPct val="250000"/>
              </a:lnSpc>
            </a:pPr>
            <a:r>
              <a:rPr lang="zh-CN" altLang="en-US" sz="1000" u="sng">
                <a:solidFill>
                  <a:schemeClr val="tx1">
                    <a:lumMod val="75000"/>
                    <a:lumOff val="25000"/>
                  </a:schemeClr>
                </a:solidFill>
                <a:cs typeface="+mn-ea"/>
                <a:sym typeface="+mn-lt"/>
              </a:rPr>
              <a:t>浙江台州人好美食，冬至是一年中重要节气，在这一天要做些特色菜肴和食物。其中吃“冬至圆”（擂圆，又叫硬擂圆、翻糙圆）是台州的老传统，擂圆取圆圆润润、团圆之意。擂圆是冬至的重头戏。</a:t>
            </a:r>
          </a:p>
        </p:txBody>
      </p:sp>
      <p:pic>
        <p:nvPicPr>
          <p:cNvPr id="10" name="图片 9">
            <a:extLst>
              <a:ext uri="{FF2B5EF4-FFF2-40B4-BE49-F238E27FC236}">
                <a16:creationId xmlns:a16="http://schemas.microsoft.com/office/drawing/2014/main" xmlns="" id="{A78894AE-9ED5-468B-BC1F-A9E78EA1777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0" y="0"/>
            <a:ext cx="1041928" cy="78867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0" grpId="1"/>
      <p:bldP spid="11" grpId="0"/>
      <p:bldP spid="11" grpId="1"/>
      <p:bldP spid="3" grpId="0"/>
      <p:bldP spid="3" grpId="1"/>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755" y="389890"/>
            <a:ext cx="11540490" cy="607885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39800" y="389890"/>
            <a:ext cx="1698625" cy="39878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节日饮食</a:t>
            </a: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59015" y="1611176"/>
            <a:ext cx="4030980" cy="4030980"/>
          </a:xfrm>
          <a:prstGeom prst="rect">
            <a:avLst/>
          </a:prstGeom>
        </p:spPr>
      </p:pic>
      <p:sp>
        <p:nvSpPr>
          <p:cNvPr id="6" name="矩形 5"/>
          <p:cNvSpPr/>
          <p:nvPr/>
        </p:nvSpPr>
        <p:spPr>
          <a:xfrm>
            <a:off x="939800" y="1843405"/>
            <a:ext cx="5805170" cy="110998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1000">
                <a:solidFill>
                  <a:schemeClr val="tx1">
                    <a:lumMod val="75000"/>
                    <a:lumOff val="25000"/>
                  </a:schemeClr>
                </a:solidFill>
                <a:cs typeface="+mn-ea"/>
                <a:sym typeface="+mn-lt"/>
              </a:rPr>
              <a:t>姑苏地区对冬至这一节气非常重视，姑苏地区有俗语云：“冬至如大年”。传统的姑苏人家，会在冬至夜喝冬酿酒，冬酿酒是一种米酒，加入桂花酿造，香气宜人。姑苏百姓在冬至夜畅饮冬酿酒的同时，还会配以卤牛肉、卤羊肉等各式各样的卤菜。</a:t>
            </a:r>
          </a:p>
        </p:txBody>
      </p:sp>
      <p:sp>
        <p:nvSpPr>
          <p:cNvPr id="3" name="矩形 2"/>
          <p:cNvSpPr/>
          <p:nvPr/>
        </p:nvSpPr>
        <p:spPr>
          <a:xfrm>
            <a:off x="939800" y="3256280"/>
            <a:ext cx="5805170" cy="110998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1000">
                <a:solidFill>
                  <a:schemeClr val="tx1">
                    <a:lumMod val="75000"/>
                    <a:lumOff val="25000"/>
                  </a:schemeClr>
                </a:solidFill>
                <a:cs typeface="+mn-ea"/>
                <a:sym typeface="+mn-lt"/>
              </a:rPr>
              <a:t>麻糍，是浙江，江西的特产，也是福建人的传统小吃、福建人祭祀时的供品。麻糍阴干后蒸、煎、火烤、砂炒皆宜。麻糍也是闽南著名小吃，其中又以南安英都出产最为出名，其原料为上好糯米、猪油、芝麻、花生仁、冰糖等。</a:t>
            </a:r>
          </a:p>
        </p:txBody>
      </p:sp>
      <p:sp>
        <p:nvSpPr>
          <p:cNvPr id="4" name="矩形 3"/>
          <p:cNvSpPr/>
          <p:nvPr/>
        </p:nvSpPr>
        <p:spPr>
          <a:xfrm>
            <a:off x="939800" y="4669155"/>
            <a:ext cx="5805170" cy="110998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1000">
                <a:solidFill>
                  <a:schemeClr val="tx1">
                    <a:lumMod val="75000"/>
                    <a:lumOff val="25000"/>
                  </a:schemeClr>
                </a:solidFill>
                <a:cs typeface="+mn-ea"/>
                <a:sym typeface="+mn-lt"/>
              </a:rPr>
              <a:t>“吃了冬至面，一天长一线”。在安徽合肥，冬至吃面的风俗与节气、气候、农事有关。冬至过后即是数九寒天，每隔九天数作一九。在滴水成冰的严冬，吃一碗热腾腾的鸡蛋挂面，才算是过了一个冬至。</a:t>
            </a:r>
          </a:p>
        </p:txBody>
      </p:sp>
      <p:pic>
        <p:nvPicPr>
          <p:cNvPr id="10" name="图片 9">
            <a:extLst>
              <a:ext uri="{FF2B5EF4-FFF2-40B4-BE49-F238E27FC236}">
                <a16:creationId xmlns:a16="http://schemas.microsoft.com/office/drawing/2014/main" xmlns="" id="{C5781132-DB11-483B-B886-F97ACE7FF46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0" y="0"/>
            <a:ext cx="1041928" cy="78867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0" grpId="1"/>
      <p:bldP spid="6" grpId="0" animBg="1"/>
      <p:bldP spid="6" grpId="1" animBg="1"/>
      <p:bldP spid="3" grpId="0" animBg="1"/>
      <p:bldP spid="3" grpId="1" animBg="1"/>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755" y="389890"/>
            <a:ext cx="11540490" cy="607885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39800" y="389890"/>
            <a:ext cx="1698625" cy="39878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节气地位</a:t>
            </a: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66939" y="1408339"/>
            <a:ext cx="2899393" cy="4041321"/>
          </a:xfrm>
          <a:prstGeom prst="rect">
            <a:avLst/>
          </a:prstGeom>
        </p:spPr>
      </p:pic>
      <p:sp>
        <p:nvSpPr>
          <p:cNvPr id="3" name="文本框 2"/>
          <p:cNvSpPr txBox="1"/>
          <p:nvPr/>
        </p:nvSpPr>
        <p:spPr>
          <a:xfrm>
            <a:off x="1673265" y="1809115"/>
            <a:ext cx="2031325" cy="3239770"/>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古代我国一些地方的古人对冬至很重视，冬至被当作一个较大节日，曾有“冬至大如年”的讲法，而且有庆贺冬至的习俗。在古代冬至有“亚岁”之称，“亚岁”即仅亚于“过年”。冬至又被称为“小年”，是说年关将近了。冬至是时年八节之一，古时我国一些地方民间有在“八节”拜神祭祖的习俗。</a:t>
            </a:r>
          </a:p>
        </p:txBody>
      </p:sp>
      <p:sp>
        <p:nvSpPr>
          <p:cNvPr id="4" name="文本框 3"/>
          <p:cNvSpPr txBox="1"/>
          <p:nvPr/>
        </p:nvSpPr>
        <p:spPr>
          <a:xfrm>
            <a:off x="7273925" y="3921125"/>
            <a:ext cx="4041775" cy="1565557"/>
          </a:xfrm>
          <a:prstGeom prst="rect">
            <a:avLst/>
          </a:prstGeom>
          <a:noFill/>
        </p:spPr>
        <p:txBody>
          <a:bodyPr wrap="square" rtlCol="0" anchor="t">
            <a:spAutoFit/>
          </a:bodyPr>
          <a:lstStyle/>
          <a:p>
            <a:pPr algn="l">
              <a:lnSpc>
                <a:spcPct val="250000"/>
              </a:lnSpc>
            </a:pPr>
            <a:r>
              <a:rPr lang="zh-CN" altLang="en-US" sz="1000" u="sng">
                <a:solidFill>
                  <a:schemeClr val="tx1">
                    <a:lumMod val="75000"/>
                    <a:lumOff val="25000"/>
                  </a:schemeClr>
                </a:solidFill>
                <a:cs typeface="+mn-ea"/>
                <a:sym typeface="+mn-lt"/>
              </a:rPr>
              <a:t>冬节盛于唐宋。宋朝以后，冬至祭祀祖先和神灵的节庆活动兴盛。明、清两代的冬至日，皇帝要举行祭天大典，谓“冬至郊天”。民间在冬至有祭祖、宴饮等习俗。现今，很多地区仍保持着冬至祭天祭祖的习俗，如岭南、江浙、闽南一带，在冬至这天要过节庆贺。</a:t>
            </a:r>
          </a:p>
        </p:txBody>
      </p:sp>
      <p:pic>
        <p:nvPicPr>
          <p:cNvPr id="5" name="图片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431797">
            <a:off x="8530865" y="1146747"/>
            <a:ext cx="3240875" cy="2294890"/>
          </a:xfrm>
          <a:prstGeom prst="rect">
            <a:avLst/>
          </a:prstGeom>
        </p:spPr>
      </p:pic>
      <p:pic>
        <p:nvPicPr>
          <p:cNvPr id="10" name="图片 9">
            <a:extLst>
              <a:ext uri="{FF2B5EF4-FFF2-40B4-BE49-F238E27FC236}">
                <a16:creationId xmlns:a16="http://schemas.microsoft.com/office/drawing/2014/main" xmlns="" id="{A456C720-AC77-41BD-A679-9B218EBBA62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flipH="1">
            <a:off x="0" y="0"/>
            <a:ext cx="1041928" cy="78867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2000"/>
                                        <p:tgtEl>
                                          <p:spTgt spid="3"/>
                                        </p:tgtEl>
                                      </p:cBhvr>
                                    </p:animEffect>
                                  </p:childTnLst>
                                </p:cTn>
                              </p:par>
                            </p:childTnLst>
                          </p:cTn>
                        </p:par>
                        <p:par>
                          <p:cTn id="12" fill="hold">
                            <p:stCondLst>
                              <p:cond delay="4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2000"/>
                                        <p:tgtEl>
                                          <p:spTgt spid="5"/>
                                        </p:tgtEl>
                                      </p:cBhvr>
                                    </p:animEffect>
                                  </p:childTnLst>
                                </p:cTn>
                              </p:par>
                            </p:childTnLst>
                          </p:cTn>
                        </p:par>
                        <p:par>
                          <p:cTn id="16" fill="hold">
                            <p:stCondLst>
                              <p:cond delay="6000"/>
                            </p:stCondLst>
                            <p:childTnLst>
                              <p:par>
                                <p:cTn id="17" presetID="4"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0" grpId="1"/>
      <p:bldP spid="3" grpId="0"/>
      <p:bldP spid="3" grpId="1"/>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755" y="389890"/>
            <a:ext cx="11540490" cy="607885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39800" y="389890"/>
            <a:ext cx="1698625" cy="39878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相关文学</a:t>
            </a:r>
          </a:p>
        </p:txBody>
      </p:sp>
      <p:sp>
        <p:nvSpPr>
          <p:cNvPr id="2" name="圆角矩形 1"/>
          <p:cNvSpPr/>
          <p:nvPr/>
        </p:nvSpPr>
        <p:spPr>
          <a:xfrm>
            <a:off x="1743710" y="2364740"/>
            <a:ext cx="8922385" cy="26485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81256" y="2902136"/>
            <a:ext cx="1704253" cy="1333762"/>
          </a:xfrm>
          <a:prstGeom prst="rect">
            <a:avLst/>
          </a:prstGeom>
        </p:spPr>
      </p:pic>
      <p:sp>
        <p:nvSpPr>
          <p:cNvPr id="6" name="文本框 5"/>
          <p:cNvSpPr txBox="1"/>
          <p:nvPr/>
        </p:nvSpPr>
        <p:spPr>
          <a:xfrm>
            <a:off x="9848215" y="2731770"/>
            <a:ext cx="443865" cy="645160"/>
          </a:xfrm>
          <a:prstGeom prst="rect">
            <a:avLst/>
          </a:prstGeom>
          <a:noFill/>
        </p:spPr>
        <p:txBody>
          <a:bodyPr wrap="square" rtlCol="0">
            <a:spAutoFit/>
          </a:bodyPr>
          <a:lstStyle/>
          <a:p>
            <a:r>
              <a:rPr lang="zh-CN" altLang="en-US" b="1">
                <a:solidFill>
                  <a:schemeClr val="tx1">
                    <a:lumMod val="75000"/>
                    <a:lumOff val="25000"/>
                  </a:schemeClr>
                </a:solidFill>
                <a:cs typeface="+mn-ea"/>
                <a:sym typeface="+mn-lt"/>
              </a:rPr>
              <a:t>冬至</a:t>
            </a:r>
          </a:p>
        </p:txBody>
      </p:sp>
      <p:sp>
        <p:nvSpPr>
          <p:cNvPr id="32" name="文本框 31"/>
          <p:cNvSpPr txBox="1"/>
          <p:nvPr/>
        </p:nvSpPr>
        <p:spPr>
          <a:xfrm>
            <a:off x="8432443" y="2731770"/>
            <a:ext cx="1415772" cy="2281555"/>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年年至日长为客，忽忽穷愁泥杀人。</a:t>
            </a:r>
          </a:p>
          <a:p>
            <a:pPr>
              <a:lnSpc>
                <a:spcPct val="200000"/>
              </a:lnSpc>
            </a:pPr>
            <a:r>
              <a:rPr lang="zh-CN" altLang="en-US" sz="1000">
                <a:solidFill>
                  <a:schemeClr val="tx1">
                    <a:lumMod val="75000"/>
                    <a:lumOff val="25000"/>
                  </a:schemeClr>
                </a:solidFill>
                <a:cs typeface="+mn-ea"/>
                <a:sym typeface="+mn-lt"/>
              </a:rPr>
              <a:t>江上形容吾独老，天边风俗自相亲。</a:t>
            </a:r>
          </a:p>
          <a:p>
            <a:pPr>
              <a:lnSpc>
                <a:spcPct val="200000"/>
              </a:lnSpc>
            </a:pPr>
            <a:r>
              <a:rPr lang="zh-CN" altLang="en-US" sz="1000">
                <a:solidFill>
                  <a:schemeClr val="tx1">
                    <a:lumMod val="75000"/>
                    <a:lumOff val="25000"/>
                  </a:schemeClr>
                </a:solidFill>
                <a:cs typeface="+mn-ea"/>
                <a:sym typeface="+mn-lt"/>
              </a:rPr>
              <a:t>杖藜雪后临丹壑，鸣玉朝来散紫宸。</a:t>
            </a:r>
          </a:p>
          <a:p>
            <a:pPr>
              <a:lnSpc>
                <a:spcPct val="200000"/>
              </a:lnSpc>
            </a:pPr>
            <a:r>
              <a:rPr lang="zh-CN" altLang="en-US" sz="1000">
                <a:solidFill>
                  <a:schemeClr val="tx1">
                    <a:lumMod val="75000"/>
                    <a:lumOff val="25000"/>
                  </a:schemeClr>
                </a:solidFill>
                <a:cs typeface="+mn-ea"/>
                <a:sym typeface="+mn-lt"/>
              </a:rPr>
              <a:t>心折此时无一寸，路迷何处见三秦。</a:t>
            </a:r>
          </a:p>
        </p:txBody>
      </p:sp>
      <p:sp>
        <p:nvSpPr>
          <p:cNvPr id="4" name="文本框 3"/>
          <p:cNvSpPr txBox="1"/>
          <p:nvPr/>
        </p:nvSpPr>
        <p:spPr>
          <a:xfrm>
            <a:off x="5293360" y="2673985"/>
            <a:ext cx="760095" cy="2030095"/>
          </a:xfrm>
          <a:prstGeom prst="rect">
            <a:avLst/>
          </a:prstGeom>
          <a:noFill/>
        </p:spPr>
        <p:txBody>
          <a:bodyPr wrap="square" rtlCol="0">
            <a:spAutoFit/>
          </a:bodyPr>
          <a:lstStyle/>
          <a:p>
            <a:r>
              <a:rPr lang="zh-CN" altLang="en-US" b="1">
                <a:solidFill>
                  <a:schemeClr val="tx1">
                    <a:lumMod val="75000"/>
                    <a:lumOff val="25000"/>
                  </a:schemeClr>
                </a:solidFill>
                <a:cs typeface="+mn-ea"/>
                <a:sym typeface="+mn-lt"/>
              </a:rPr>
              <a:t>冬至夜寄京师诸弟兼怀崔都水</a:t>
            </a:r>
          </a:p>
        </p:txBody>
      </p:sp>
      <p:sp>
        <p:nvSpPr>
          <p:cNvPr id="5" name="文本框 4"/>
          <p:cNvSpPr txBox="1"/>
          <p:nvPr/>
        </p:nvSpPr>
        <p:spPr>
          <a:xfrm>
            <a:off x="2539167" y="2673985"/>
            <a:ext cx="2646878" cy="1790065"/>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理郡无异政，所忧在素餐。</a:t>
            </a:r>
          </a:p>
          <a:p>
            <a:pPr>
              <a:lnSpc>
                <a:spcPct val="200000"/>
              </a:lnSpc>
            </a:pPr>
            <a:r>
              <a:rPr lang="zh-CN" altLang="en-US" sz="1000">
                <a:solidFill>
                  <a:schemeClr val="tx1">
                    <a:lumMod val="75000"/>
                    <a:lumOff val="25000"/>
                  </a:schemeClr>
                </a:solidFill>
                <a:cs typeface="+mn-ea"/>
                <a:sym typeface="+mn-lt"/>
              </a:rPr>
              <a:t>徒令去京国，羁旅当岁寒。</a:t>
            </a:r>
          </a:p>
          <a:p>
            <a:pPr>
              <a:lnSpc>
                <a:spcPct val="200000"/>
              </a:lnSpc>
            </a:pPr>
            <a:r>
              <a:rPr lang="zh-CN" altLang="en-US" sz="1000">
                <a:solidFill>
                  <a:schemeClr val="tx1">
                    <a:lumMod val="75000"/>
                    <a:lumOff val="25000"/>
                  </a:schemeClr>
                </a:solidFill>
                <a:cs typeface="+mn-ea"/>
                <a:sym typeface="+mn-lt"/>
              </a:rPr>
              <a:t>子月生一气，阳景极南端。</a:t>
            </a:r>
          </a:p>
          <a:p>
            <a:pPr>
              <a:lnSpc>
                <a:spcPct val="200000"/>
              </a:lnSpc>
            </a:pPr>
            <a:r>
              <a:rPr lang="zh-CN" altLang="en-US" sz="1000">
                <a:solidFill>
                  <a:schemeClr val="tx1">
                    <a:lumMod val="75000"/>
                    <a:lumOff val="25000"/>
                  </a:schemeClr>
                </a:solidFill>
                <a:cs typeface="+mn-ea"/>
                <a:sym typeface="+mn-lt"/>
              </a:rPr>
              <a:t>已怀时节感，更抱别离酸。</a:t>
            </a:r>
          </a:p>
          <a:p>
            <a:pPr>
              <a:lnSpc>
                <a:spcPct val="200000"/>
              </a:lnSpc>
            </a:pPr>
            <a:r>
              <a:rPr lang="zh-CN" altLang="en-US" sz="1000">
                <a:solidFill>
                  <a:schemeClr val="tx1">
                    <a:lumMod val="75000"/>
                    <a:lumOff val="25000"/>
                  </a:schemeClr>
                </a:solidFill>
                <a:cs typeface="+mn-ea"/>
                <a:sym typeface="+mn-lt"/>
              </a:rPr>
              <a:t>私燕席云罢，还斋夜方阑。</a:t>
            </a:r>
          </a:p>
          <a:p>
            <a:pPr>
              <a:lnSpc>
                <a:spcPct val="200000"/>
              </a:lnSpc>
            </a:pPr>
            <a:r>
              <a:rPr lang="zh-CN" altLang="en-US" sz="1000">
                <a:solidFill>
                  <a:schemeClr val="tx1">
                    <a:lumMod val="75000"/>
                    <a:lumOff val="25000"/>
                  </a:schemeClr>
                </a:solidFill>
                <a:cs typeface="+mn-ea"/>
                <a:sym typeface="+mn-lt"/>
              </a:rPr>
              <a:t>邃幕沉空宇，孤灯照床单。</a:t>
            </a:r>
          </a:p>
          <a:p>
            <a:pPr>
              <a:lnSpc>
                <a:spcPct val="200000"/>
              </a:lnSpc>
            </a:pPr>
            <a:r>
              <a:rPr lang="zh-CN" altLang="en-US" sz="1000">
                <a:solidFill>
                  <a:schemeClr val="tx1">
                    <a:lumMod val="75000"/>
                    <a:lumOff val="25000"/>
                  </a:schemeClr>
                </a:solidFill>
                <a:cs typeface="+mn-ea"/>
                <a:sym typeface="+mn-lt"/>
              </a:rPr>
              <a:t>应同兹夕念，宁忘故岁欢。</a:t>
            </a:r>
          </a:p>
          <a:p>
            <a:pPr>
              <a:lnSpc>
                <a:spcPct val="200000"/>
              </a:lnSpc>
            </a:pPr>
            <a:r>
              <a:rPr lang="zh-CN" altLang="en-US" sz="1000">
                <a:solidFill>
                  <a:schemeClr val="tx1">
                    <a:lumMod val="75000"/>
                    <a:lumOff val="25000"/>
                  </a:schemeClr>
                </a:solidFill>
                <a:cs typeface="+mn-ea"/>
                <a:sym typeface="+mn-lt"/>
              </a:rPr>
              <a:t>川途恍悠邈，涕下一阑干。</a:t>
            </a:r>
          </a:p>
        </p:txBody>
      </p:sp>
      <p:sp>
        <p:nvSpPr>
          <p:cNvPr id="11" name="文本框 10"/>
          <p:cNvSpPr txBox="1"/>
          <p:nvPr/>
        </p:nvSpPr>
        <p:spPr>
          <a:xfrm>
            <a:off x="7454265" y="2731770"/>
            <a:ext cx="443865" cy="645160"/>
          </a:xfrm>
          <a:prstGeom prst="rect">
            <a:avLst/>
          </a:prstGeom>
          <a:noFill/>
        </p:spPr>
        <p:txBody>
          <a:bodyPr wrap="square" rtlCol="0">
            <a:spAutoFit/>
          </a:bodyPr>
          <a:lstStyle/>
          <a:p>
            <a:r>
              <a:rPr lang="zh-CN" altLang="en-US" b="1">
                <a:solidFill>
                  <a:schemeClr val="tx1">
                    <a:lumMod val="75000"/>
                    <a:lumOff val="25000"/>
                  </a:schemeClr>
                </a:solidFill>
                <a:cs typeface="+mn-ea"/>
                <a:sym typeface="+mn-lt"/>
              </a:rPr>
              <a:t>冬至</a:t>
            </a:r>
          </a:p>
        </p:txBody>
      </p:sp>
      <p:sp>
        <p:nvSpPr>
          <p:cNvPr id="12" name="文本框 11"/>
          <p:cNvSpPr txBox="1"/>
          <p:nvPr/>
        </p:nvSpPr>
        <p:spPr>
          <a:xfrm>
            <a:off x="6654046" y="2731770"/>
            <a:ext cx="800219" cy="2281555"/>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日照数九冬至天，清霜风高未辞岁。</a:t>
            </a:r>
          </a:p>
          <a:p>
            <a:pPr>
              <a:lnSpc>
                <a:spcPct val="200000"/>
              </a:lnSpc>
            </a:pPr>
            <a:r>
              <a:rPr lang="zh-CN" altLang="en-US" sz="1000">
                <a:solidFill>
                  <a:schemeClr val="tx1">
                    <a:lumMod val="75000"/>
                    <a:lumOff val="25000"/>
                  </a:schemeClr>
                </a:solidFill>
                <a:cs typeface="+mn-ea"/>
                <a:sym typeface="+mn-lt"/>
              </a:rPr>
              <a:t>又是一个平衡日，子线从南向北回。</a:t>
            </a:r>
          </a:p>
        </p:txBody>
      </p:sp>
      <p:pic>
        <p:nvPicPr>
          <p:cNvPr id="13" name="图片 12">
            <a:extLst>
              <a:ext uri="{FF2B5EF4-FFF2-40B4-BE49-F238E27FC236}">
                <a16:creationId xmlns:a16="http://schemas.microsoft.com/office/drawing/2014/main" xmlns="" id="{CA9F56C8-AE87-4725-B719-A4FFF2677E3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0" y="0"/>
            <a:ext cx="1041928" cy="78867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0" grpId="1"/>
      <p:bldP spid="2" grpId="0" animBg="1"/>
      <p:bldP spid="2" grpId="1" animBg="1"/>
      <p:bldP spid="6" grpId="0"/>
      <p:bldP spid="6" grpId="1"/>
      <p:bldP spid="32" grpId="0"/>
      <p:bldP spid="32" grpId="1"/>
      <p:bldP spid="4" grpId="0"/>
      <p:bldP spid="4" grpId="1"/>
      <p:bldP spid="5" grpId="0"/>
      <p:bldP spid="5" grpId="1"/>
      <p:bldP spid="11" grpId="0"/>
      <p:bldP spid="11" grpId="1"/>
      <p:bldP spid="12" grpId="0"/>
      <p:bldP spid="1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755" y="389890"/>
            <a:ext cx="11540490" cy="607885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39800" y="389890"/>
            <a:ext cx="1698625" cy="39878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三候</a:t>
            </a: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87197" y="1869757"/>
            <a:ext cx="4013518" cy="4013518"/>
          </a:xfrm>
          <a:prstGeom prst="rect">
            <a:avLst/>
          </a:prstGeom>
        </p:spPr>
      </p:pic>
      <p:sp>
        <p:nvSpPr>
          <p:cNvPr id="3" name="矩形 2"/>
          <p:cNvSpPr/>
          <p:nvPr/>
        </p:nvSpPr>
        <p:spPr>
          <a:xfrm>
            <a:off x="1109980" y="2301240"/>
            <a:ext cx="75565" cy="92138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391285" y="2101215"/>
            <a:ext cx="4977130" cy="1268104"/>
          </a:xfrm>
          <a:prstGeom prst="rect">
            <a:avLst/>
          </a:prstGeom>
          <a:noFill/>
        </p:spPr>
        <p:txBody>
          <a:bodyPr wrap="square" rtlCol="0" anchor="t">
            <a:spAutoFit/>
          </a:bodyPr>
          <a:lstStyle/>
          <a:p>
            <a:pPr algn="l">
              <a:lnSpc>
                <a:spcPct val="200000"/>
              </a:lnSpc>
            </a:pPr>
            <a:r>
              <a:rPr lang="zh-CN" altLang="en-US" sz="1000">
                <a:solidFill>
                  <a:schemeClr val="tx1">
                    <a:lumMod val="75000"/>
                    <a:lumOff val="25000"/>
                  </a:schemeClr>
                </a:solidFill>
                <a:cs typeface="+mn-ea"/>
                <a:sym typeface="+mn-lt"/>
              </a:rPr>
              <a:t>我国的星象文化源远流长、博大精深，古人很早开始就探索宇宙的奥秘，并由此演绎出了一套完整深奥的观星文化。北斗七星是北半球（我国位于北半球）的重要星象，北斗七星循环旋转，斗转星移时北半球相应地域的自然节律亦在渐变，因此成为上古人们判断节气变化的依据。</a:t>
            </a:r>
          </a:p>
        </p:txBody>
      </p:sp>
      <p:sp>
        <p:nvSpPr>
          <p:cNvPr id="4" name="矩形 3"/>
          <p:cNvSpPr/>
          <p:nvPr/>
        </p:nvSpPr>
        <p:spPr>
          <a:xfrm>
            <a:off x="1109980" y="4253230"/>
            <a:ext cx="75565" cy="92138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391285" y="4053205"/>
            <a:ext cx="4977130" cy="1268104"/>
          </a:xfrm>
          <a:prstGeom prst="rect">
            <a:avLst/>
          </a:prstGeom>
          <a:noFill/>
        </p:spPr>
        <p:txBody>
          <a:bodyPr wrap="square" rtlCol="0" anchor="t">
            <a:spAutoFit/>
          </a:bodyPr>
          <a:lstStyle/>
          <a:p>
            <a:pPr algn="l">
              <a:lnSpc>
                <a:spcPct val="200000"/>
              </a:lnSpc>
            </a:pPr>
            <a:r>
              <a:rPr lang="zh-CN" altLang="en-US" sz="1000">
                <a:solidFill>
                  <a:schemeClr val="tx1">
                    <a:lumMod val="75000"/>
                    <a:lumOff val="25000"/>
                  </a:schemeClr>
                </a:solidFill>
                <a:cs typeface="+mn-ea"/>
                <a:sym typeface="+mn-lt"/>
              </a:rPr>
              <a:t>“二十四节气”是上古农耕文明的产物，农耕生产与大自然的节律息息相关，它是上古先民顺应农时，通过观察天体运行，认知一岁中时候（时令）、气候、物候等变化规律所形成的知识体系；每个节气都表示着时候、气候、物候，这“三候”的不同变化。</a:t>
            </a:r>
          </a:p>
        </p:txBody>
      </p:sp>
      <p:pic>
        <p:nvPicPr>
          <p:cNvPr id="10" name="图片 9">
            <a:extLst>
              <a:ext uri="{FF2B5EF4-FFF2-40B4-BE49-F238E27FC236}">
                <a16:creationId xmlns:a16="http://schemas.microsoft.com/office/drawing/2014/main" xmlns="" id="{7D72A977-E7E6-4CE6-B82A-0AF9ACF3336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0" y="0"/>
            <a:ext cx="1041928" cy="78867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0.70"/>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0" grpId="1"/>
      <p:bldP spid="3" grpId="0" animBg="1"/>
      <p:bldP spid="3" grpId="1" animBg="1"/>
      <p:bldP spid="5" grpId="0"/>
      <p:bldP spid="5" grpId="1"/>
      <p:bldP spid="4" grpId="0" animBg="1"/>
      <p:bldP spid="4" grpId="1" animBg="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02005" y="1857375"/>
            <a:ext cx="10588625" cy="357187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a:ext>
            </a:extLst>
          </a:blip>
          <a:srcRect/>
          <a:stretch/>
        </p:blipFill>
        <p:spPr>
          <a:xfrm>
            <a:off x="8445227" y="-485723"/>
            <a:ext cx="3784237" cy="2679648"/>
          </a:xfrm>
          <a:prstGeom prst="rect">
            <a:avLst/>
          </a:prstGeom>
        </p:spPr>
      </p:pic>
      <p:sp>
        <p:nvSpPr>
          <p:cNvPr id="30" name="文本框 29"/>
          <p:cNvSpPr txBox="1"/>
          <p:nvPr/>
        </p:nvSpPr>
        <p:spPr>
          <a:xfrm>
            <a:off x="8947150" y="2199640"/>
            <a:ext cx="728980" cy="1753235"/>
          </a:xfrm>
          <a:prstGeom prst="rect">
            <a:avLst/>
          </a:prstGeom>
          <a:noFill/>
        </p:spPr>
        <p:txBody>
          <a:bodyPr wrap="square" rtlCol="0">
            <a:spAutoFit/>
          </a:bodyPr>
          <a:lstStyle/>
          <a:p>
            <a:pPr algn="ctr"/>
            <a:r>
              <a:rPr lang="zh-CN" altLang="en-US" sz="5400" b="1">
                <a:solidFill>
                  <a:schemeClr val="tx1">
                    <a:lumMod val="75000"/>
                    <a:lumOff val="25000"/>
                  </a:schemeClr>
                </a:solidFill>
                <a:cs typeface="+mn-ea"/>
                <a:sym typeface="+mn-lt"/>
              </a:rPr>
              <a:t>目录</a:t>
            </a:r>
          </a:p>
        </p:txBody>
      </p:sp>
      <p:pic>
        <p:nvPicPr>
          <p:cNvPr id="23" name="图片 2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29610" y="483235"/>
            <a:ext cx="841375" cy="863600"/>
          </a:xfrm>
          <a:prstGeom prst="rect">
            <a:avLst/>
          </a:prstGeom>
        </p:spPr>
      </p:pic>
      <p:pic>
        <p:nvPicPr>
          <p:cNvPr id="3" name="图片 2"/>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81635" y="5129530"/>
            <a:ext cx="671830" cy="689610"/>
          </a:xfrm>
          <a:prstGeom prst="rect">
            <a:avLst/>
          </a:pr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002010" y="4739640"/>
            <a:ext cx="671830" cy="689610"/>
          </a:xfrm>
          <a:prstGeom prst="rect">
            <a:avLst/>
          </a:prstGeom>
        </p:spPr>
      </p:pic>
      <p:grpSp>
        <p:nvGrpSpPr>
          <p:cNvPr id="7" name="组合 6"/>
          <p:cNvGrpSpPr/>
          <p:nvPr/>
        </p:nvGrpSpPr>
        <p:grpSpPr>
          <a:xfrm>
            <a:off x="6920865" y="2349500"/>
            <a:ext cx="1402715" cy="2882900"/>
            <a:chOff x="10720" y="4010"/>
            <a:chExt cx="2209" cy="4540"/>
          </a:xfrm>
        </p:grpSpPr>
        <p:pic>
          <p:nvPicPr>
            <p:cNvPr id="5" name="图片 4"/>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871" y="4010"/>
              <a:ext cx="1058" cy="1086"/>
            </a:xfrm>
            <a:prstGeom prst="rect">
              <a:avLst/>
            </a:prstGeom>
          </p:spPr>
        </p:pic>
        <p:sp>
          <p:nvSpPr>
            <p:cNvPr id="6" name="文本框 5"/>
            <p:cNvSpPr txBox="1"/>
            <p:nvPr/>
          </p:nvSpPr>
          <p:spPr>
            <a:xfrm>
              <a:off x="11980" y="4851"/>
              <a:ext cx="699" cy="2082"/>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历史渊源</a:t>
              </a:r>
            </a:p>
          </p:txBody>
        </p:sp>
        <p:sp>
          <p:nvSpPr>
            <p:cNvPr id="32" name="文本框 31"/>
            <p:cNvSpPr txBox="1"/>
            <p:nvPr/>
          </p:nvSpPr>
          <p:spPr>
            <a:xfrm>
              <a:off x="10720" y="4957"/>
              <a:ext cx="1260" cy="3593"/>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天时人事日相催，冬至阳生春又来。</a:t>
              </a:r>
            </a:p>
            <a:p>
              <a:pPr>
                <a:lnSpc>
                  <a:spcPct val="200000"/>
                </a:lnSpc>
              </a:pPr>
              <a:r>
                <a:rPr lang="zh-CN" altLang="en-US" sz="1000">
                  <a:solidFill>
                    <a:schemeClr val="tx1">
                      <a:lumMod val="75000"/>
                      <a:lumOff val="25000"/>
                    </a:schemeClr>
                  </a:solidFill>
                  <a:cs typeface="+mn-ea"/>
                  <a:sym typeface="+mn-lt"/>
                </a:rPr>
                <a:t>刺绣五纹添弱线，吹葭六管动浮灰。</a:t>
              </a:r>
            </a:p>
          </p:txBody>
        </p:sp>
      </p:grpSp>
      <p:grpSp>
        <p:nvGrpSpPr>
          <p:cNvPr id="9" name="组合 8"/>
          <p:cNvGrpSpPr/>
          <p:nvPr/>
        </p:nvGrpSpPr>
        <p:grpSpPr>
          <a:xfrm>
            <a:off x="5074285" y="2349500"/>
            <a:ext cx="1440815" cy="2882900"/>
            <a:chOff x="10720" y="4010"/>
            <a:chExt cx="2269" cy="4540"/>
          </a:xfrm>
        </p:grpSpPr>
        <p:pic>
          <p:nvPicPr>
            <p:cNvPr id="10" name="图片 9"/>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931" y="4010"/>
              <a:ext cx="1058" cy="1086"/>
            </a:xfrm>
            <a:prstGeom prst="rect">
              <a:avLst/>
            </a:prstGeom>
          </p:spPr>
        </p:pic>
        <p:sp>
          <p:nvSpPr>
            <p:cNvPr id="11" name="文本框 10"/>
            <p:cNvSpPr txBox="1"/>
            <p:nvPr/>
          </p:nvSpPr>
          <p:spPr>
            <a:xfrm>
              <a:off x="11980" y="4851"/>
              <a:ext cx="699" cy="2082"/>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节日习俗</a:t>
              </a:r>
            </a:p>
          </p:txBody>
        </p:sp>
        <p:sp>
          <p:nvSpPr>
            <p:cNvPr id="12" name="文本框 11"/>
            <p:cNvSpPr txBox="1"/>
            <p:nvPr/>
          </p:nvSpPr>
          <p:spPr>
            <a:xfrm>
              <a:off x="10720" y="4957"/>
              <a:ext cx="1260" cy="3593"/>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岸容待腊将舒柳，山意冲寒欲放梅。</a:t>
              </a:r>
            </a:p>
            <a:p>
              <a:pPr>
                <a:lnSpc>
                  <a:spcPct val="200000"/>
                </a:lnSpc>
              </a:pPr>
              <a:r>
                <a:rPr lang="zh-CN" altLang="en-US" sz="1000">
                  <a:solidFill>
                    <a:schemeClr val="tx1">
                      <a:lumMod val="75000"/>
                      <a:lumOff val="25000"/>
                    </a:schemeClr>
                  </a:solidFill>
                  <a:cs typeface="+mn-ea"/>
                  <a:sym typeface="+mn-lt"/>
                </a:rPr>
                <a:t>云物不殊乡国异，教儿且覆掌中杯。</a:t>
              </a:r>
            </a:p>
          </p:txBody>
        </p:sp>
      </p:grpSp>
      <p:grpSp>
        <p:nvGrpSpPr>
          <p:cNvPr id="13" name="组合 12"/>
          <p:cNvGrpSpPr/>
          <p:nvPr/>
        </p:nvGrpSpPr>
        <p:grpSpPr>
          <a:xfrm>
            <a:off x="3227705" y="2347595"/>
            <a:ext cx="1446530" cy="2884805"/>
            <a:chOff x="10720" y="4007"/>
            <a:chExt cx="2278" cy="4543"/>
          </a:xfrm>
        </p:grpSpPr>
        <p:pic>
          <p:nvPicPr>
            <p:cNvPr id="14" name="图片 13"/>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940" y="4007"/>
              <a:ext cx="1058" cy="1086"/>
            </a:xfrm>
            <a:prstGeom prst="rect">
              <a:avLst/>
            </a:prstGeom>
          </p:spPr>
        </p:pic>
        <p:sp>
          <p:nvSpPr>
            <p:cNvPr id="15" name="文本框 14"/>
            <p:cNvSpPr txBox="1"/>
            <p:nvPr/>
          </p:nvSpPr>
          <p:spPr>
            <a:xfrm>
              <a:off x="11980" y="4851"/>
              <a:ext cx="699" cy="2082"/>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气候特征</a:t>
              </a:r>
            </a:p>
          </p:txBody>
        </p:sp>
        <p:sp>
          <p:nvSpPr>
            <p:cNvPr id="16" name="文本框 15"/>
            <p:cNvSpPr txBox="1"/>
            <p:nvPr/>
          </p:nvSpPr>
          <p:spPr>
            <a:xfrm>
              <a:off x="10720" y="4957"/>
              <a:ext cx="1260" cy="3593"/>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年年至日长为客，忽忽穷愁泥杀人。</a:t>
              </a:r>
            </a:p>
            <a:p>
              <a:pPr>
                <a:lnSpc>
                  <a:spcPct val="200000"/>
                </a:lnSpc>
              </a:pPr>
              <a:r>
                <a:rPr lang="zh-CN" altLang="en-US" sz="1000">
                  <a:solidFill>
                    <a:schemeClr val="tx1">
                      <a:lumMod val="75000"/>
                      <a:lumOff val="25000"/>
                    </a:schemeClr>
                  </a:solidFill>
                  <a:cs typeface="+mn-ea"/>
                  <a:sym typeface="+mn-lt"/>
                </a:rPr>
                <a:t>江上形容吾独老，天边风俗自相亲。</a:t>
              </a:r>
            </a:p>
          </p:txBody>
        </p:sp>
      </p:grpSp>
      <p:grpSp>
        <p:nvGrpSpPr>
          <p:cNvPr id="17" name="组合 16"/>
          <p:cNvGrpSpPr/>
          <p:nvPr/>
        </p:nvGrpSpPr>
        <p:grpSpPr>
          <a:xfrm>
            <a:off x="1381125" y="2347595"/>
            <a:ext cx="1446530" cy="2884805"/>
            <a:chOff x="10720" y="4007"/>
            <a:chExt cx="2278" cy="4543"/>
          </a:xfrm>
        </p:grpSpPr>
        <p:pic>
          <p:nvPicPr>
            <p:cNvPr id="18" name="图片 17"/>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940" y="4007"/>
              <a:ext cx="1058" cy="1086"/>
            </a:xfrm>
            <a:prstGeom prst="rect">
              <a:avLst/>
            </a:prstGeom>
          </p:spPr>
        </p:pic>
        <p:sp>
          <p:nvSpPr>
            <p:cNvPr id="19" name="文本框 18"/>
            <p:cNvSpPr txBox="1"/>
            <p:nvPr/>
          </p:nvSpPr>
          <p:spPr>
            <a:xfrm>
              <a:off x="11980" y="4851"/>
              <a:ext cx="699" cy="2082"/>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保健养生</a:t>
              </a:r>
            </a:p>
          </p:txBody>
        </p:sp>
        <p:sp>
          <p:nvSpPr>
            <p:cNvPr id="20" name="文本框 19"/>
            <p:cNvSpPr txBox="1"/>
            <p:nvPr/>
          </p:nvSpPr>
          <p:spPr>
            <a:xfrm>
              <a:off x="10720" y="4957"/>
              <a:ext cx="1260" cy="3593"/>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杖藜雪后临丹壑，鸣玉朝来散紫宸。</a:t>
              </a:r>
            </a:p>
            <a:p>
              <a:pPr>
                <a:lnSpc>
                  <a:spcPct val="200000"/>
                </a:lnSpc>
              </a:pPr>
              <a:r>
                <a:rPr lang="zh-CN" altLang="en-US" sz="1000">
                  <a:solidFill>
                    <a:schemeClr val="tx1">
                      <a:lumMod val="75000"/>
                      <a:lumOff val="25000"/>
                    </a:schemeClr>
                  </a:solidFill>
                  <a:cs typeface="+mn-ea"/>
                  <a:sym typeface="+mn-lt"/>
                </a:rPr>
                <a:t>心折此时无一寸，路迷何处见三秦。</a:t>
              </a:r>
            </a:p>
          </p:txBody>
        </p:sp>
      </p:grpSp>
      <p:sp>
        <p:nvSpPr>
          <p:cNvPr id="21" name="文本框 20"/>
          <p:cNvSpPr txBox="1"/>
          <p:nvPr/>
        </p:nvSpPr>
        <p:spPr>
          <a:xfrm>
            <a:off x="8629095" y="4341181"/>
            <a:ext cx="1331651" cy="215444"/>
          </a:xfrm>
          <a:prstGeom prst="rect">
            <a:avLst/>
          </a:prstGeom>
          <a:noFill/>
        </p:spPr>
        <p:txBody>
          <a:bodyPr wrap="square" rtlCol="0">
            <a:spAutoFit/>
          </a:bodyPr>
          <a:lstStyle/>
          <a:p>
            <a:r>
              <a:rPr lang="en-US" altLang="zh-CN" sz="800" dirty="0">
                <a:solidFill>
                  <a:srgbClr val="FAF4F1"/>
                </a:solidFill>
              </a:rPr>
              <a:t>https://www.ypppt.com/</a:t>
            </a:r>
            <a:endParaRPr lang="zh-CN" altLang="en-US" sz="800" dirty="0">
              <a:solidFill>
                <a:srgbClr val="FAF4F1"/>
              </a:solidFill>
            </a:endParaRPr>
          </a:p>
        </p:txBody>
      </p:sp>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strVal val="#ppt_w*0.70"/>
                                          </p:val>
                                        </p:tav>
                                        <p:tav tm="100000">
                                          <p:val>
                                            <p:strVal val="#ppt_w"/>
                                          </p:val>
                                        </p:tav>
                                      </p:tavLst>
                                    </p:anim>
                                    <p:anim calcmode="lin" valueType="num">
                                      <p:cBhvr>
                                        <p:cTn id="20" dur="1000" fill="hold"/>
                                        <p:tgtEl>
                                          <p:spTgt spid="23"/>
                                        </p:tgtEl>
                                        <p:attrNameLst>
                                          <p:attrName>ppt_h</p:attrName>
                                        </p:attrNameLst>
                                      </p:cBhvr>
                                      <p:tavLst>
                                        <p:tav tm="0">
                                          <p:val>
                                            <p:strVal val="#ppt_h"/>
                                          </p:val>
                                        </p:tav>
                                        <p:tav tm="100000">
                                          <p:val>
                                            <p:strVal val="#ppt_h"/>
                                          </p:val>
                                        </p:tav>
                                      </p:tavLst>
                                    </p:anim>
                                    <p:animEffect transition="in" filter="fade">
                                      <p:cBhvr>
                                        <p:cTn id="21" dur="1000"/>
                                        <p:tgtEl>
                                          <p:spTgt spid="23"/>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par>
                          <p:cTn id="34" fill="hold">
                            <p:stCondLst>
                              <p:cond delay="5000"/>
                            </p:stCondLst>
                            <p:childTnLst>
                              <p:par>
                                <p:cTn id="35" presetID="2" presetClass="entr" presetSubtype="4"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5500"/>
                            </p:stCondLst>
                            <p:childTnLst>
                              <p:par>
                                <p:cTn id="40" presetID="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6500"/>
                            </p:stCondLst>
                            <p:childTnLst>
                              <p:par>
                                <p:cTn id="50" presetID="2" presetClass="entr" presetSubtype="4"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30" grpId="0"/>
      <p:bldP spid="3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xmlns="" id="{49C25718-DC9E-4634-BCC7-EA06474F6906}"/>
              </a:ext>
            </a:extLst>
          </p:cNvPr>
          <p:cNvSpPr/>
          <p:nvPr/>
        </p:nvSpPr>
        <p:spPr>
          <a:xfrm>
            <a:off x="801370" y="840740"/>
            <a:ext cx="10588625" cy="5492750"/>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5" name="图片 34">
            <a:extLst>
              <a:ext uri="{FF2B5EF4-FFF2-40B4-BE49-F238E27FC236}">
                <a16:creationId xmlns:a16="http://schemas.microsoft.com/office/drawing/2014/main" xmlns="" id="{E70E8940-998F-4CDA-9746-3B5457F0749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0" y="-406400"/>
            <a:ext cx="3842966" cy="2908300"/>
          </a:xfrm>
          <a:prstGeom prst="rect">
            <a:avLst/>
          </a:prstGeom>
        </p:spPr>
      </p:pic>
      <p:sp>
        <p:nvSpPr>
          <p:cNvPr id="36" name="文本框 35">
            <a:extLst>
              <a:ext uri="{FF2B5EF4-FFF2-40B4-BE49-F238E27FC236}">
                <a16:creationId xmlns:a16="http://schemas.microsoft.com/office/drawing/2014/main" xmlns="" id="{F6878F1A-37EA-46A9-A44F-7FCD2D5A6B5B}"/>
              </a:ext>
            </a:extLst>
          </p:cNvPr>
          <p:cNvSpPr txBox="1"/>
          <p:nvPr/>
        </p:nvSpPr>
        <p:spPr>
          <a:xfrm>
            <a:off x="5019675" y="1579245"/>
            <a:ext cx="952500" cy="3046095"/>
          </a:xfrm>
          <a:prstGeom prst="rect">
            <a:avLst/>
          </a:prstGeom>
          <a:noFill/>
        </p:spPr>
        <p:txBody>
          <a:bodyPr wrap="square" rtlCol="0">
            <a:spAutoFit/>
          </a:bodyPr>
          <a:lstStyle/>
          <a:p>
            <a:r>
              <a:rPr lang="zh-CN" altLang="en-US" sz="4800" b="1" dirty="0">
                <a:solidFill>
                  <a:schemeClr val="tx1">
                    <a:lumMod val="75000"/>
                    <a:lumOff val="25000"/>
                  </a:schemeClr>
                </a:solidFill>
                <a:cs typeface="+mn-ea"/>
                <a:sym typeface="+mn-lt"/>
              </a:rPr>
              <a:t>保健养生</a:t>
            </a:r>
          </a:p>
        </p:txBody>
      </p:sp>
      <p:sp>
        <p:nvSpPr>
          <p:cNvPr id="37" name="文本框 36">
            <a:extLst>
              <a:ext uri="{FF2B5EF4-FFF2-40B4-BE49-F238E27FC236}">
                <a16:creationId xmlns:a16="http://schemas.microsoft.com/office/drawing/2014/main" xmlns="" id="{25E68F20-A6C8-477F-92CB-979B3262D203}"/>
              </a:ext>
            </a:extLst>
          </p:cNvPr>
          <p:cNvSpPr txBox="1"/>
          <p:nvPr/>
        </p:nvSpPr>
        <p:spPr>
          <a:xfrm>
            <a:off x="2813539" y="2841625"/>
            <a:ext cx="2050561" cy="2519680"/>
          </a:xfrm>
          <a:prstGeom prst="rect">
            <a:avLst/>
          </a:prstGeom>
          <a:noFill/>
        </p:spPr>
        <p:txBody>
          <a:bodyPr vert="eaVert" wrap="square" rtlCol="0">
            <a:spAutoFit/>
          </a:bodyPr>
          <a:lstStyle/>
          <a:p>
            <a:pPr>
              <a:lnSpc>
                <a:spcPct val="250000"/>
              </a:lnSpc>
            </a:pPr>
            <a:r>
              <a:rPr lang="zh-CN" altLang="en-US" sz="1000" dirty="0">
                <a:solidFill>
                  <a:schemeClr val="tx1">
                    <a:lumMod val="75000"/>
                    <a:lumOff val="25000"/>
                  </a:schemeClr>
                </a:solidFill>
                <a:cs typeface="+mn-ea"/>
                <a:sym typeface="+mn-lt"/>
              </a:rPr>
              <a:t>由于我国各地的气候相差悬殊，这天文意义上的气候特点对于我国多数地区来说，显然偏迟。时至冬至，标志着即将进入寒冷时节，民间由此开始“数九”计算寒天，民谚云：“夏至三庚入伏，冬至逢壬数九。</a:t>
            </a:r>
          </a:p>
        </p:txBody>
      </p:sp>
      <p:pic>
        <p:nvPicPr>
          <p:cNvPr id="38" name="图片 37">
            <a:extLst>
              <a:ext uri="{FF2B5EF4-FFF2-40B4-BE49-F238E27FC236}">
                <a16:creationId xmlns:a16="http://schemas.microsoft.com/office/drawing/2014/main" xmlns="" id="{AF39797A-4626-4C20-BC6E-AA95349F5A7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69330" y="1031168"/>
            <a:ext cx="5596890" cy="5612202"/>
          </a:xfrm>
          <a:prstGeom prst="rect">
            <a:avLst/>
          </a:prstGeom>
        </p:spPr>
      </p:pic>
      <p:pic>
        <p:nvPicPr>
          <p:cNvPr id="39" name="图片 38">
            <a:extLst>
              <a:ext uri="{FF2B5EF4-FFF2-40B4-BE49-F238E27FC236}">
                <a16:creationId xmlns:a16="http://schemas.microsoft.com/office/drawing/2014/main" xmlns="" id="{DC7A00BF-1B1B-4436-A5B6-60E99455D5F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399656" y="440972"/>
            <a:ext cx="841375" cy="863600"/>
          </a:xfrm>
          <a:prstGeom prst="rect">
            <a:avLst/>
          </a:prstGeom>
        </p:spPr>
      </p:pic>
      <p:pic>
        <p:nvPicPr>
          <p:cNvPr id="40" name="图片 39">
            <a:extLst>
              <a:ext uri="{FF2B5EF4-FFF2-40B4-BE49-F238E27FC236}">
                <a16:creationId xmlns:a16="http://schemas.microsoft.com/office/drawing/2014/main" xmlns="" id="{6A365D51-2C19-44A7-8D18-778927EEA93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145521" y="5508625"/>
            <a:ext cx="686435" cy="704850"/>
          </a:xfrm>
          <a:prstGeom prst="rect">
            <a:avLst/>
          </a:prstGeom>
        </p:spPr>
      </p:pic>
      <p:pic>
        <p:nvPicPr>
          <p:cNvPr id="41" name="图片 40">
            <a:extLst>
              <a:ext uri="{FF2B5EF4-FFF2-40B4-BE49-F238E27FC236}">
                <a16:creationId xmlns:a16="http://schemas.microsoft.com/office/drawing/2014/main" xmlns="" id="{38A3984F-D7CC-480D-A4C8-AEF2B9F6385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875010" y="1045845"/>
            <a:ext cx="730250" cy="749300"/>
          </a:xfrm>
          <a:prstGeom prst="rect">
            <a:avLst/>
          </a:prstGeom>
        </p:spPr>
      </p:pic>
      <p:pic>
        <p:nvPicPr>
          <p:cNvPr id="42" name="图片 41">
            <a:extLst>
              <a:ext uri="{FF2B5EF4-FFF2-40B4-BE49-F238E27FC236}">
                <a16:creationId xmlns:a16="http://schemas.microsoft.com/office/drawing/2014/main" xmlns="" id="{28E20376-DCEE-43DF-BE4F-AF2E40F25D2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349365" y="5307966"/>
            <a:ext cx="603250" cy="619125"/>
          </a:xfrm>
          <a:prstGeom prst="rect">
            <a:avLst/>
          </a:prstGeom>
        </p:spPr>
      </p:pic>
      <p:pic>
        <p:nvPicPr>
          <p:cNvPr id="43" name="图片 42">
            <a:extLst>
              <a:ext uri="{FF2B5EF4-FFF2-40B4-BE49-F238E27FC236}">
                <a16:creationId xmlns:a16="http://schemas.microsoft.com/office/drawing/2014/main" xmlns="" id="{9B58BF28-D59A-40B4-AD41-164B9999819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069330" y="714375"/>
            <a:ext cx="5452110" cy="545211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strVal val="#ppt_w*0.70"/>
                                          </p:val>
                                        </p:tav>
                                        <p:tav tm="100000">
                                          <p:val>
                                            <p:strVal val="#ppt_w"/>
                                          </p:val>
                                        </p:tav>
                                      </p:tavLst>
                                    </p:anim>
                                    <p:anim calcmode="lin" valueType="num">
                                      <p:cBhvr>
                                        <p:cTn id="14" dur="1000" fill="hold"/>
                                        <p:tgtEl>
                                          <p:spTgt spid="34"/>
                                        </p:tgtEl>
                                        <p:attrNameLst>
                                          <p:attrName>ppt_h</p:attrName>
                                        </p:attrNameLst>
                                      </p:cBhvr>
                                      <p:tavLst>
                                        <p:tav tm="0">
                                          <p:val>
                                            <p:strVal val="#ppt_h"/>
                                          </p:val>
                                        </p:tav>
                                        <p:tav tm="100000">
                                          <p:val>
                                            <p:strVal val="#ppt_h"/>
                                          </p:val>
                                        </p:tav>
                                      </p:tavLst>
                                    </p:anim>
                                    <p:animEffect transition="in" filter="fade">
                                      <p:cBhvr>
                                        <p:cTn id="15" dur="1000"/>
                                        <p:tgtEl>
                                          <p:spTgt spid="34"/>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strVal val="#ppt_w*0.70"/>
                                          </p:val>
                                        </p:tav>
                                        <p:tav tm="100000">
                                          <p:val>
                                            <p:strVal val="#ppt_w"/>
                                          </p:val>
                                        </p:tav>
                                      </p:tavLst>
                                    </p:anim>
                                    <p:anim calcmode="lin" valueType="num">
                                      <p:cBhvr>
                                        <p:cTn id="20" dur="1000" fill="hold"/>
                                        <p:tgtEl>
                                          <p:spTgt spid="38"/>
                                        </p:tgtEl>
                                        <p:attrNameLst>
                                          <p:attrName>ppt_h</p:attrName>
                                        </p:attrNameLst>
                                      </p:cBhvr>
                                      <p:tavLst>
                                        <p:tav tm="0">
                                          <p:val>
                                            <p:strVal val="#ppt_h"/>
                                          </p:val>
                                        </p:tav>
                                        <p:tav tm="100000">
                                          <p:val>
                                            <p:strVal val="#ppt_h"/>
                                          </p:val>
                                        </p:tav>
                                      </p:tavLst>
                                    </p:anim>
                                    <p:animEffect transition="in" filter="fade">
                                      <p:cBhvr>
                                        <p:cTn id="21" dur="1000"/>
                                        <p:tgtEl>
                                          <p:spTgt spid="38"/>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1000" fill="hold"/>
                                        <p:tgtEl>
                                          <p:spTgt spid="39"/>
                                        </p:tgtEl>
                                        <p:attrNameLst>
                                          <p:attrName>ppt_w</p:attrName>
                                        </p:attrNameLst>
                                      </p:cBhvr>
                                      <p:tavLst>
                                        <p:tav tm="0">
                                          <p:val>
                                            <p:strVal val="#ppt_w*0.70"/>
                                          </p:val>
                                        </p:tav>
                                        <p:tav tm="100000">
                                          <p:val>
                                            <p:strVal val="#ppt_w"/>
                                          </p:val>
                                        </p:tav>
                                      </p:tavLst>
                                    </p:anim>
                                    <p:anim calcmode="lin" valueType="num">
                                      <p:cBhvr>
                                        <p:cTn id="26" dur="1000" fill="hold"/>
                                        <p:tgtEl>
                                          <p:spTgt spid="39"/>
                                        </p:tgtEl>
                                        <p:attrNameLst>
                                          <p:attrName>ppt_h</p:attrName>
                                        </p:attrNameLst>
                                      </p:cBhvr>
                                      <p:tavLst>
                                        <p:tav tm="0">
                                          <p:val>
                                            <p:strVal val="#ppt_h"/>
                                          </p:val>
                                        </p:tav>
                                        <p:tav tm="100000">
                                          <p:val>
                                            <p:strVal val="#ppt_h"/>
                                          </p:val>
                                        </p:tav>
                                      </p:tavLst>
                                    </p:anim>
                                    <p:animEffect transition="in" filter="fade">
                                      <p:cBhvr>
                                        <p:cTn id="27" dur="1000"/>
                                        <p:tgtEl>
                                          <p:spTgt spid="39"/>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1000" fill="hold"/>
                                        <p:tgtEl>
                                          <p:spTgt spid="41"/>
                                        </p:tgtEl>
                                        <p:attrNameLst>
                                          <p:attrName>ppt_w</p:attrName>
                                        </p:attrNameLst>
                                      </p:cBhvr>
                                      <p:tavLst>
                                        <p:tav tm="0">
                                          <p:val>
                                            <p:strVal val="#ppt_w*0.70"/>
                                          </p:val>
                                        </p:tav>
                                        <p:tav tm="100000">
                                          <p:val>
                                            <p:strVal val="#ppt_w"/>
                                          </p:val>
                                        </p:tav>
                                      </p:tavLst>
                                    </p:anim>
                                    <p:anim calcmode="lin" valueType="num">
                                      <p:cBhvr>
                                        <p:cTn id="32" dur="1000" fill="hold"/>
                                        <p:tgtEl>
                                          <p:spTgt spid="41"/>
                                        </p:tgtEl>
                                        <p:attrNameLst>
                                          <p:attrName>ppt_h</p:attrName>
                                        </p:attrNameLst>
                                      </p:cBhvr>
                                      <p:tavLst>
                                        <p:tav tm="0">
                                          <p:val>
                                            <p:strVal val="#ppt_h"/>
                                          </p:val>
                                        </p:tav>
                                        <p:tav tm="100000">
                                          <p:val>
                                            <p:strVal val="#ppt_h"/>
                                          </p:val>
                                        </p:tav>
                                      </p:tavLst>
                                    </p:anim>
                                    <p:animEffect transition="in" filter="fade">
                                      <p:cBhvr>
                                        <p:cTn id="33" dur="1000"/>
                                        <p:tgtEl>
                                          <p:spTgt spid="41"/>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strVal val="#ppt_w*0.70"/>
                                          </p:val>
                                        </p:tav>
                                        <p:tav tm="100000">
                                          <p:val>
                                            <p:strVal val="#ppt_w"/>
                                          </p:val>
                                        </p:tav>
                                      </p:tavLst>
                                    </p:anim>
                                    <p:anim calcmode="lin" valueType="num">
                                      <p:cBhvr>
                                        <p:cTn id="38" dur="1000" fill="hold"/>
                                        <p:tgtEl>
                                          <p:spTgt spid="40"/>
                                        </p:tgtEl>
                                        <p:attrNameLst>
                                          <p:attrName>ppt_h</p:attrName>
                                        </p:attrNameLst>
                                      </p:cBhvr>
                                      <p:tavLst>
                                        <p:tav tm="0">
                                          <p:val>
                                            <p:strVal val="#ppt_h"/>
                                          </p:val>
                                        </p:tav>
                                        <p:tav tm="100000">
                                          <p:val>
                                            <p:strVal val="#ppt_h"/>
                                          </p:val>
                                        </p:tav>
                                      </p:tavLst>
                                    </p:anim>
                                    <p:animEffect transition="in" filter="fade">
                                      <p:cBhvr>
                                        <p:cTn id="39" dur="1000"/>
                                        <p:tgtEl>
                                          <p:spTgt spid="40"/>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1000" fill="hold"/>
                                        <p:tgtEl>
                                          <p:spTgt spid="42"/>
                                        </p:tgtEl>
                                        <p:attrNameLst>
                                          <p:attrName>ppt_w</p:attrName>
                                        </p:attrNameLst>
                                      </p:cBhvr>
                                      <p:tavLst>
                                        <p:tav tm="0">
                                          <p:val>
                                            <p:strVal val="#ppt_w*0.70"/>
                                          </p:val>
                                        </p:tav>
                                        <p:tav tm="100000">
                                          <p:val>
                                            <p:strVal val="#ppt_w"/>
                                          </p:val>
                                        </p:tav>
                                      </p:tavLst>
                                    </p:anim>
                                    <p:anim calcmode="lin" valueType="num">
                                      <p:cBhvr>
                                        <p:cTn id="44" dur="1000" fill="hold"/>
                                        <p:tgtEl>
                                          <p:spTgt spid="42"/>
                                        </p:tgtEl>
                                        <p:attrNameLst>
                                          <p:attrName>ppt_h</p:attrName>
                                        </p:attrNameLst>
                                      </p:cBhvr>
                                      <p:tavLst>
                                        <p:tav tm="0">
                                          <p:val>
                                            <p:strVal val="#ppt_h"/>
                                          </p:val>
                                        </p:tav>
                                        <p:tav tm="100000">
                                          <p:val>
                                            <p:strVal val="#ppt_h"/>
                                          </p:val>
                                        </p:tav>
                                      </p:tavLst>
                                    </p:anim>
                                    <p:animEffect transition="in" filter="fade">
                                      <p:cBhvr>
                                        <p:cTn id="45" dur="1000"/>
                                        <p:tgtEl>
                                          <p:spTgt spid="42"/>
                                        </p:tgtEl>
                                      </p:cBhvr>
                                    </p:animEffect>
                                  </p:childTnLst>
                                </p:cTn>
                              </p:par>
                            </p:childTnLst>
                          </p:cTn>
                        </p:par>
                        <p:par>
                          <p:cTn id="46" fill="hold">
                            <p:stCondLst>
                              <p:cond delay="7000"/>
                            </p:stCondLst>
                            <p:childTnLst>
                              <p:par>
                                <p:cTn id="47" presetID="55" presetClass="entr" presetSubtype="0"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1000" fill="hold"/>
                                        <p:tgtEl>
                                          <p:spTgt spid="43"/>
                                        </p:tgtEl>
                                        <p:attrNameLst>
                                          <p:attrName>ppt_w</p:attrName>
                                        </p:attrNameLst>
                                      </p:cBhvr>
                                      <p:tavLst>
                                        <p:tav tm="0">
                                          <p:val>
                                            <p:strVal val="#ppt_w*0.70"/>
                                          </p:val>
                                        </p:tav>
                                        <p:tav tm="100000">
                                          <p:val>
                                            <p:strVal val="#ppt_w"/>
                                          </p:val>
                                        </p:tav>
                                      </p:tavLst>
                                    </p:anim>
                                    <p:anim calcmode="lin" valueType="num">
                                      <p:cBhvr>
                                        <p:cTn id="50" dur="1000" fill="hold"/>
                                        <p:tgtEl>
                                          <p:spTgt spid="43"/>
                                        </p:tgtEl>
                                        <p:attrNameLst>
                                          <p:attrName>ppt_h</p:attrName>
                                        </p:attrNameLst>
                                      </p:cBhvr>
                                      <p:tavLst>
                                        <p:tav tm="0">
                                          <p:val>
                                            <p:strVal val="#ppt_h"/>
                                          </p:val>
                                        </p:tav>
                                        <p:tav tm="100000">
                                          <p:val>
                                            <p:strVal val="#ppt_h"/>
                                          </p:val>
                                        </p:tav>
                                      </p:tavLst>
                                    </p:anim>
                                    <p:animEffect transition="in" filter="fade">
                                      <p:cBhvr>
                                        <p:cTn id="51" dur="1000"/>
                                        <p:tgtEl>
                                          <p:spTgt spid="43"/>
                                        </p:tgtEl>
                                      </p:cBhvr>
                                    </p:animEffect>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anim calcmode="lin" valueType="num">
                                      <p:cBhvr>
                                        <p:cTn id="56" dur="1000" fill="hold"/>
                                        <p:tgtEl>
                                          <p:spTgt spid="36"/>
                                        </p:tgtEl>
                                        <p:attrNameLst>
                                          <p:attrName>ppt_x</p:attrName>
                                        </p:attrNameLst>
                                      </p:cBhvr>
                                      <p:tavLst>
                                        <p:tav tm="0">
                                          <p:val>
                                            <p:strVal val="#ppt_x"/>
                                          </p:val>
                                        </p:tav>
                                        <p:tav tm="100000">
                                          <p:val>
                                            <p:strVal val="#ppt_x"/>
                                          </p:val>
                                        </p:tav>
                                      </p:tavLst>
                                    </p:anim>
                                    <p:anim calcmode="lin" valueType="num">
                                      <p:cBhvr>
                                        <p:cTn id="57" dur="1000" fill="hold"/>
                                        <p:tgtEl>
                                          <p:spTgt spid="36"/>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anim calcmode="lin" valueType="num">
                                      <p:cBhvr>
                                        <p:cTn id="62" dur="1000" fill="hold"/>
                                        <p:tgtEl>
                                          <p:spTgt spid="37"/>
                                        </p:tgtEl>
                                        <p:attrNameLst>
                                          <p:attrName>ppt_x</p:attrName>
                                        </p:attrNameLst>
                                      </p:cBhvr>
                                      <p:tavLst>
                                        <p:tav tm="0">
                                          <p:val>
                                            <p:strVal val="#ppt_x"/>
                                          </p:val>
                                        </p:tav>
                                        <p:tav tm="100000">
                                          <p:val>
                                            <p:strVal val="#ppt_x"/>
                                          </p:val>
                                        </p:tav>
                                      </p:tavLst>
                                    </p:anim>
                                    <p:anim calcmode="lin" valueType="num">
                                      <p:cBhvr>
                                        <p:cTn id="6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4" grpId="1" animBg="1"/>
      <p:bldP spid="36" grpId="0"/>
      <p:bldP spid="36" grpId="1"/>
      <p:bldP spid="37" grpId="0"/>
      <p:bldP spid="3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755" y="389890"/>
            <a:ext cx="11540490" cy="607885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39800" y="389890"/>
            <a:ext cx="1698625" cy="39878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相关文学</a:t>
            </a: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98839" y="1164590"/>
            <a:ext cx="3610060" cy="5106489"/>
          </a:xfrm>
          <a:prstGeom prst="rect">
            <a:avLst/>
          </a:prstGeom>
        </p:spPr>
      </p:pic>
      <p:grpSp>
        <p:nvGrpSpPr>
          <p:cNvPr id="5" name="组合 4"/>
          <p:cNvGrpSpPr/>
          <p:nvPr/>
        </p:nvGrpSpPr>
        <p:grpSpPr>
          <a:xfrm>
            <a:off x="7905750" y="1164590"/>
            <a:ext cx="2674620" cy="2566035"/>
            <a:chOff x="13550" y="3551"/>
            <a:chExt cx="4212" cy="4991"/>
          </a:xfrm>
        </p:grpSpPr>
        <p:sp>
          <p:nvSpPr>
            <p:cNvPr id="32" name="文本框 31"/>
            <p:cNvSpPr txBox="1"/>
            <p:nvPr/>
          </p:nvSpPr>
          <p:spPr>
            <a:xfrm>
              <a:off x="13550" y="3551"/>
              <a:ext cx="4165" cy="4991"/>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在冬至前后四天，加上冬至这一天共九天中，可以通过用艾条灸神阙穴的方法养生。神阙穴是五脏六腑之本，为任脉、冲脉循行之地、元气归藏之根，为连接人体先天与后天之要穴。艾灸神阙穴可益气补阳，温肾健脾，祛风除湿，温阳救逆，温通经络，调和气血，对身体非常有好处，甚至会使人第二年都少生病。</a:t>
              </a:r>
            </a:p>
          </p:txBody>
        </p:sp>
        <p:cxnSp>
          <p:nvCxnSpPr>
            <p:cNvPr id="4" name="直接连接符 3"/>
            <p:cNvCxnSpPr/>
            <p:nvPr/>
          </p:nvCxnSpPr>
          <p:spPr>
            <a:xfrm>
              <a:off x="17762" y="3675"/>
              <a:ext cx="0" cy="11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58010" y="3143250"/>
            <a:ext cx="1753235" cy="2566035"/>
            <a:chOff x="15001" y="3551"/>
            <a:chExt cx="2761" cy="4991"/>
          </a:xfrm>
        </p:grpSpPr>
        <p:sp>
          <p:nvSpPr>
            <p:cNvPr id="6" name="文本框 5"/>
            <p:cNvSpPr txBox="1"/>
            <p:nvPr/>
          </p:nvSpPr>
          <p:spPr>
            <a:xfrm>
              <a:off x="15001" y="3551"/>
              <a:ext cx="2714" cy="4991"/>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冬至在养生学上是一个最重要的节气，主要是因为“冬至一阳生”。冬至到小寒、大寒，是最冷的季节，患心脏和高血压病的人往往会病情加重，患“中风”者增多，天冷也易冻伤。</a:t>
              </a:r>
            </a:p>
          </p:txBody>
        </p:sp>
        <p:cxnSp>
          <p:nvCxnSpPr>
            <p:cNvPr id="7" name="直接连接符 6"/>
            <p:cNvCxnSpPr/>
            <p:nvPr/>
          </p:nvCxnSpPr>
          <p:spPr>
            <a:xfrm>
              <a:off x="17762" y="3675"/>
              <a:ext cx="0" cy="11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3" name="图片 12">
            <a:extLst>
              <a:ext uri="{FF2B5EF4-FFF2-40B4-BE49-F238E27FC236}">
                <a16:creationId xmlns:a16="http://schemas.microsoft.com/office/drawing/2014/main" xmlns="" id="{953B2DD0-025A-48A4-9109-F7B55D25802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0" y="0"/>
            <a:ext cx="1041928" cy="78867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xmlns="" id="{A35EFDF8-ACAF-4D16-A061-A1B0C495045E}"/>
              </a:ext>
            </a:extLst>
          </p:cNvPr>
          <p:cNvSpPr/>
          <p:nvPr/>
        </p:nvSpPr>
        <p:spPr>
          <a:xfrm>
            <a:off x="801370" y="840740"/>
            <a:ext cx="10588625" cy="5492750"/>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a:extLst>
              <a:ext uri="{FF2B5EF4-FFF2-40B4-BE49-F238E27FC236}">
                <a16:creationId xmlns:a16="http://schemas.microsoft.com/office/drawing/2014/main" xmlns="" id="{805E8112-F98B-484E-941D-49EA5AE294D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0" y="-409575"/>
            <a:ext cx="3602990" cy="2726690"/>
          </a:xfrm>
          <a:prstGeom prst="rect">
            <a:avLst/>
          </a:prstGeom>
        </p:spPr>
      </p:pic>
      <p:pic>
        <p:nvPicPr>
          <p:cNvPr id="18" name="图片 17">
            <a:extLst>
              <a:ext uri="{FF2B5EF4-FFF2-40B4-BE49-F238E27FC236}">
                <a16:creationId xmlns:a16="http://schemas.microsoft.com/office/drawing/2014/main" xmlns="" id="{EE9D1630-EB92-4710-8E42-70CEFDE6B60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69330" y="1031168"/>
            <a:ext cx="5596890" cy="5612202"/>
          </a:xfrm>
          <a:prstGeom prst="rect">
            <a:avLst/>
          </a:prstGeom>
        </p:spPr>
      </p:pic>
      <p:pic>
        <p:nvPicPr>
          <p:cNvPr id="19" name="图片 18">
            <a:extLst>
              <a:ext uri="{FF2B5EF4-FFF2-40B4-BE49-F238E27FC236}">
                <a16:creationId xmlns:a16="http://schemas.microsoft.com/office/drawing/2014/main" xmlns="" id="{7BF09158-0151-4DEC-BD97-9030305A7EB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399656" y="440972"/>
            <a:ext cx="841375" cy="863600"/>
          </a:xfrm>
          <a:prstGeom prst="rect">
            <a:avLst/>
          </a:prstGeom>
        </p:spPr>
      </p:pic>
      <p:pic>
        <p:nvPicPr>
          <p:cNvPr id="20" name="图片 19" descr="1">
            <a:extLst>
              <a:ext uri="{FF2B5EF4-FFF2-40B4-BE49-F238E27FC236}">
                <a16:creationId xmlns:a16="http://schemas.microsoft.com/office/drawing/2014/main" xmlns="" id="{9B57464E-2A21-4E7D-9C48-B9532F2F13B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042910" y="4899025"/>
            <a:ext cx="593725" cy="609600"/>
          </a:xfrm>
          <a:prstGeom prst="rect">
            <a:avLst/>
          </a:prstGeom>
        </p:spPr>
      </p:pic>
      <p:pic>
        <p:nvPicPr>
          <p:cNvPr id="21" name="图片 20">
            <a:extLst>
              <a:ext uri="{FF2B5EF4-FFF2-40B4-BE49-F238E27FC236}">
                <a16:creationId xmlns:a16="http://schemas.microsoft.com/office/drawing/2014/main" xmlns="" id="{D6D6A5D3-526D-41DD-8993-4E7CEE936EF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145521" y="5508625"/>
            <a:ext cx="686435" cy="704850"/>
          </a:xfrm>
          <a:prstGeom prst="rect">
            <a:avLst/>
          </a:prstGeom>
        </p:spPr>
      </p:pic>
      <p:pic>
        <p:nvPicPr>
          <p:cNvPr id="34" name="图片 33">
            <a:extLst>
              <a:ext uri="{FF2B5EF4-FFF2-40B4-BE49-F238E27FC236}">
                <a16:creationId xmlns:a16="http://schemas.microsoft.com/office/drawing/2014/main" xmlns="" id="{71BAFB77-1C01-46D3-9F53-D7BFDF1AE5F9}"/>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875010" y="1045845"/>
            <a:ext cx="730250" cy="749300"/>
          </a:xfrm>
          <a:prstGeom prst="rect">
            <a:avLst/>
          </a:prstGeom>
        </p:spPr>
      </p:pic>
      <p:pic>
        <p:nvPicPr>
          <p:cNvPr id="35" name="图片 34">
            <a:extLst>
              <a:ext uri="{FF2B5EF4-FFF2-40B4-BE49-F238E27FC236}">
                <a16:creationId xmlns:a16="http://schemas.microsoft.com/office/drawing/2014/main" xmlns="" id="{6F17D8C6-6537-414A-8765-22D5AE840D52}"/>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349365" y="5307966"/>
            <a:ext cx="603250" cy="619125"/>
          </a:xfrm>
          <a:prstGeom prst="rect">
            <a:avLst/>
          </a:prstGeom>
        </p:spPr>
      </p:pic>
      <p:pic>
        <p:nvPicPr>
          <p:cNvPr id="36" name="图片 35">
            <a:extLst>
              <a:ext uri="{FF2B5EF4-FFF2-40B4-BE49-F238E27FC236}">
                <a16:creationId xmlns:a16="http://schemas.microsoft.com/office/drawing/2014/main" xmlns="" id="{81BEA86D-8058-49B2-9097-982C81971089}"/>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069330" y="714375"/>
            <a:ext cx="5452110" cy="5452110"/>
          </a:xfrm>
          <a:prstGeom prst="rect">
            <a:avLst/>
          </a:prstGeom>
        </p:spPr>
      </p:pic>
      <p:sp>
        <p:nvSpPr>
          <p:cNvPr id="37" name="文本框 36">
            <a:extLst>
              <a:ext uri="{FF2B5EF4-FFF2-40B4-BE49-F238E27FC236}">
                <a16:creationId xmlns:a16="http://schemas.microsoft.com/office/drawing/2014/main" xmlns="" id="{7213D717-9066-453C-8511-51D881812669}"/>
              </a:ext>
            </a:extLst>
          </p:cNvPr>
          <p:cNvSpPr txBox="1"/>
          <p:nvPr/>
        </p:nvSpPr>
        <p:spPr>
          <a:xfrm>
            <a:off x="4864100" y="1667510"/>
            <a:ext cx="1156970" cy="2554545"/>
          </a:xfrm>
          <a:prstGeom prst="rect">
            <a:avLst/>
          </a:prstGeom>
          <a:noFill/>
        </p:spPr>
        <p:txBody>
          <a:bodyPr wrap="square" rtlCol="0">
            <a:spAutoFit/>
          </a:bodyPr>
          <a:lstStyle/>
          <a:p>
            <a:r>
              <a:rPr lang="zh-CN" altLang="en-US" sz="8000" b="1" dirty="0">
                <a:solidFill>
                  <a:schemeClr val="tx1">
                    <a:lumMod val="75000"/>
                    <a:lumOff val="25000"/>
                  </a:schemeClr>
                </a:solidFill>
                <a:cs typeface="+mn-ea"/>
                <a:sym typeface="+mn-lt"/>
              </a:rPr>
              <a:t>谢谢</a:t>
            </a:r>
          </a:p>
        </p:txBody>
      </p:sp>
      <p:pic>
        <p:nvPicPr>
          <p:cNvPr id="38" name="图片 37">
            <a:extLst>
              <a:ext uri="{FF2B5EF4-FFF2-40B4-BE49-F238E27FC236}">
                <a16:creationId xmlns:a16="http://schemas.microsoft.com/office/drawing/2014/main" xmlns="" id="{49C0432F-EF69-43A1-A88E-6E6C1AD2126D}"/>
              </a:ext>
            </a:extLst>
          </p:cNvPr>
          <p:cNvPicPr>
            <a:picLocks noChangeAspect="1"/>
          </p:cNvPicPr>
          <p:nvPr/>
        </p:nvPicPr>
        <p:blipFill rotWithShape="1">
          <a:blip r:embed="rId11"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a:xfrm>
            <a:off x="5126979" y="4332605"/>
            <a:ext cx="685176" cy="1113154"/>
          </a:xfrm>
          <a:prstGeom prst="rect">
            <a:avLst/>
          </a:prstGeom>
        </p:spPr>
      </p:pic>
      <p:sp>
        <p:nvSpPr>
          <p:cNvPr id="39" name="文本框 38">
            <a:extLst>
              <a:ext uri="{FF2B5EF4-FFF2-40B4-BE49-F238E27FC236}">
                <a16:creationId xmlns:a16="http://schemas.microsoft.com/office/drawing/2014/main" xmlns="" id="{39481276-A47F-47DE-AB65-2682862188BF}"/>
              </a:ext>
            </a:extLst>
          </p:cNvPr>
          <p:cNvSpPr txBox="1"/>
          <p:nvPr/>
        </p:nvSpPr>
        <p:spPr>
          <a:xfrm>
            <a:off x="2044097" y="3079750"/>
            <a:ext cx="2820003" cy="2281555"/>
          </a:xfrm>
          <a:prstGeom prst="rect">
            <a:avLst/>
          </a:prstGeom>
          <a:noFill/>
        </p:spPr>
        <p:txBody>
          <a:bodyPr vert="eaVert" wrap="square" rtlCol="0">
            <a:spAutoFit/>
          </a:bodyPr>
          <a:lstStyle/>
          <a:p>
            <a:pPr>
              <a:lnSpc>
                <a:spcPct val="250000"/>
              </a:lnSpc>
            </a:pPr>
            <a:r>
              <a:rPr lang="zh-CN" altLang="en-US" sz="1000">
                <a:solidFill>
                  <a:schemeClr val="tx1">
                    <a:lumMod val="75000"/>
                    <a:lumOff val="25000"/>
                  </a:schemeClr>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在这里输入你需要的文本内容在这里输入你需要的文本内容</a:t>
            </a:r>
          </a:p>
        </p:txBody>
      </p:sp>
      <p:sp>
        <p:nvSpPr>
          <p:cNvPr id="40" name="矩形 39">
            <a:extLst>
              <a:ext uri="{FF2B5EF4-FFF2-40B4-BE49-F238E27FC236}">
                <a16:creationId xmlns:a16="http://schemas.microsoft.com/office/drawing/2014/main" xmlns="" id="{8116383E-3C07-4971-8268-1AE2E934AB2D}"/>
              </a:ext>
            </a:extLst>
          </p:cNvPr>
          <p:cNvSpPr/>
          <p:nvPr/>
        </p:nvSpPr>
        <p:spPr>
          <a:xfrm>
            <a:off x="1611630" y="4220845"/>
            <a:ext cx="380365" cy="1031240"/>
          </a:xfrm>
          <a:prstGeom prst="rect">
            <a:avLst/>
          </a:prstGeom>
          <a:noFill/>
          <a:ln>
            <a:solidFill>
              <a:schemeClr val="bg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dist"/>
            <a:r>
              <a:rPr lang="zh-CN" altLang="en-US" sz="1400" b="1" dirty="0">
                <a:solidFill>
                  <a:schemeClr val="tx1">
                    <a:lumMod val="75000"/>
                    <a:lumOff val="25000"/>
                  </a:schemeClr>
                </a:solidFill>
                <a:cs typeface="+mn-ea"/>
                <a:sym typeface="+mn-lt"/>
              </a:rPr>
              <a:t>优品</a:t>
            </a:r>
            <a:r>
              <a:rPr lang="en-US" altLang="zh-CN" sz="1400" b="1" dirty="0" smtClean="0">
                <a:solidFill>
                  <a:schemeClr val="tx1">
                    <a:lumMod val="75000"/>
                    <a:lumOff val="25000"/>
                  </a:schemeClr>
                </a:solidFill>
                <a:cs typeface="+mn-ea"/>
                <a:sym typeface="+mn-lt"/>
              </a:rPr>
              <a:t>PPT</a:t>
            </a:r>
            <a:endParaRPr lang="en-US" altLang="zh-CN" sz="1400" b="1"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strVal val="#ppt_w*0.70"/>
                                          </p:val>
                                        </p:tav>
                                        <p:tav tm="100000">
                                          <p:val>
                                            <p:strVal val="#ppt_w"/>
                                          </p:val>
                                        </p:tav>
                                      </p:tavLst>
                                    </p:anim>
                                    <p:anim calcmode="lin" valueType="num">
                                      <p:cBhvr>
                                        <p:cTn id="14" dur="1000" fill="hold"/>
                                        <p:tgtEl>
                                          <p:spTgt spid="16"/>
                                        </p:tgtEl>
                                        <p:attrNameLst>
                                          <p:attrName>ppt_h</p:attrName>
                                        </p:attrNameLst>
                                      </p:cBhvr>
                                      <p:tavLst>
                                        <p:tav tm="0">
                                          <p:val>
                                            <p:strVal val="#ppt_h"/>
                                          </p:val>
                                        </p:tav>
                                        <p:tav tm="100000">
                                          <p:val>
                                            <p:strVal val="#ppt_h"/>
                                          </p:val>
                                        </p:tav>
                                      </p:tavLst>
                                    </p:anim>
                                    <p:animEffect transition="in" filter="fade">
                                      <p:cBhvr>
                                        <p:cTn id="15" dur="1000"/>
                                        <p:tgtEl>
                                          <p:spTgt spid="16"/>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strVal val="#ppt_w*0.70"/>
                                          </p:val>
                                        </p:tav>
                                        <p:tav tm="100000">
                                          <p:val>
                                            <p:strVal val="#ppt_w"/>
                                          </p:val>
                                        </p:tav>
                                      </p:tavLst>
                                    </p:anim>
                                    <p:anim calcmode="lin" valueType="num">
                                      <p:cBhvr>
                                        <p:cTn id="20" dur="1000" fill="hold"/>
                                        <p:tgtEl>
                                          <p:spTgt spid="18"/>
                                        </p:tgtEl>
                                        <p:attrNameLst>
                                          <p:attrName>ppt_h</p:attrName>
                                        </p:attrNameLst>
                                      </p:cBhvr>
                                      <p:tavLst>
                                        <p:tav tm="0">
                                          <p:val>
                                            <p:strVal val="#ppt_h"/>
                                          </p:val>
                                        </p:tav>
                                        <p:tav tm="100000">
                                          <p:val>
                                            <p:strVal val="#ppt_h"/>
                                          </p:val>
                                        </p:tav>
                                      </p:tavLst>
                                    </p:anim>
                                    <p:animEffect transition="in" filter="fade">
                                      <p:cBhvr>
                                        <p:cTn id="21" dur="1000"/>
                                        <p:tgtEl>
                                          <p:spTgt spid="18"/>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strVal val="#ppt_w*0.70"/>
                                          </p:val>
                                        </p:tav>
                                        <p:tav tm="100000">
                                          <p:val>
                                            <p:strVal val="#ppt_w"/>
                                          </p:val>
                                        </p:tav>
                                      </p:tavLst>
                                    </p:anim>
                                    <p:anim calcmode="lin" valueType="num">
                                      <p:cBhvr>
                                        <p:cTn id="26" dur="1000" fill="hold"/>
                                        <p:tgtEl>
                                          <p:spTgt spid="19"/>
                                        </p:tgtEl>
                                        <p:attrNameLst>
                                          <p:attrName>ppt_h</p:attrName>
                                        </p:attrNameLst>
                                      </p:cBhvr>
                                      <p:tavLst>
                                        <p:tav tm="0">
                                          <p:val>
                                            <p:strVal val="#ppt_h"/>
                                          </p:val>
                                        </p:tav>
                                        <p:tav tm="100000">
                                          <p:val>
                                            <p:strVal val="#ppt_h"/>
                                          </p:val>
                                        </p:tav>
                                      </p:tavLst>
                                    </p:anim>
                                    <p:animEffect transition="in" filter="fade">
                                      <p:cBhvr>
                                        <p:cTn id="27" dur="1000"/>
                                        <p:tgtEl>
                                          <p:spTgt spid="19"/>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strVal val="#ppt_w*0.70"/>
                                          </p:val>
                                        </p:tav>
                                        <p:tav tm="100000">
                                          <p:val>
                                            <p:strVal val="#ppt_w"/>
                                          </p:val>
                                        </p:tav>
                                      </p:tavLst>
                                    </p:anim>
                                    <p:anim calcmode="lin" valueType="num">
                                      <p:cBhvr>
                                        <p:cTn id="32" dur="1000" fill="hold"/>
                                        <p:tgtEl>
                                          <p:spTgt spid="34"/>
                                        </p:tgtEl>
                                        <p:attrNameLst>
                                          <p:attrName>ppt_h</p:attrName>
                                        </p:attrNameLst>
                                      </p:cBhvr>
                                      <p:tavLst>
                                        <p:tav tm="0">
                                          <p:val>
                                            <p:strVal val="#ppt_h"/>
                                          </p:val>
                                        </p:tav>
                                        <p:tav tm="100000">
                                          <p:val>
                                            <p:strVal val="#ppt_h"/>
                                          </p:val>
                                        </p:tav>
                                      </p:tavLst>
                                    </p:anim>
                                    <p:animEffect transition="in" filter="fade">
                                      <p:cBhvr>
                                        <p:cTn id="33" dur="1000"/>
                                        <p:tgtEl>
                                          <p:spTgt spid="34"/>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1000" fill="hold"/>
                                        <p:tgtEl>
                                          <p:spTgt spid="35"/>
                                        </p:tgtEl>
                                        <p:attrNameLst>
                                          <p:attrName>ppt_w</p:attrName>
                                        </p:attrNameLst>
                                      </p:cBhvr>
                                      <p:tavLst>
                                        <p:tav tm="0">
                                          <p:val>
                                            <p:strVal val="#ppt_w*0.70"/>
                                          </p:val>
                                        </p:tav>
                                        <p:tav tm="100000">
                                          <p:val>
                                            <p:strVal val="#ppt_w"/>
                                          </p:val>
                                        </p:tav>
                                      </p:tavLst>
                                    </p:anim>
                                    <p:anim calcmode="lin" valueType="num">
                                      <p:cBhvr>
                                        <p:cTn id="44" dur="1000" fill="hold"/>
                                        <p:tgtEl>
                                          <p:spTgt spid="35"/>
                                        </p:tgtEl>
                                        <p:attrNameLst>
                                          <p:attrName>ppt_h</p:attrName>
                                        </p:attrNameLst>
                                      </p:cBhvr>
                                      <p:tavLst>
                                        <p:tav tm="0">
                                          <p:val>
                                            <p:strVal val="#ppt_h"/>
                                          </p:val>
                                        </p:tav>
                                        <p:tav tm="100000">
                                          <p:val>
                                            <p:strVal val="#ppt_h"/>
                                          </p:val>
                                        </p:tav>
                                      </p:tavLst>
                                    </p:anim>
                                    <p:animEffect transition="in" filter="fade">
                                      <p:cBhvr>
                                        <p:cTn id="45" dur="1000"/>
                                        <p:tgtEl>
                                          <p:spTgt spid="35"/>
                                        </p:tgtEl>
                                      </p:cBhvr>
                                    </p:animEffect>
                                  </p:childTnLst>
                                </p:cTn>
                              </p:par>
                            </p:childTnLst>
                          </p:cTn>
                        </p:par>
                        <p:par>
                          <p:cTn id="46" fill="hold">
                            <p:stCondLst>
                              <p:cond delay="7000"/>
                            </p:stCondLst>
                            <p:childTnLst>
                              <p:par>
                                <p:cTn id="47" presetID="55"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strVal val="#ppt_w*0.70"/>
                                          </p:val>
                                        </p:tav>
                                        <p:tav tm="100000">
                                          <p:val>
                                            <p:strVal val="#ppt_w"/>
                                          </p:val>
                                        </p:tav>
                                      </p:tavLst>
                                    </p:anim>
                                    <p:anim calcmode="lin" valueType="num">
                                      <p:cBhvr>
                                        <p:cTn id="50" dur="1000" fill="hold"/>
                                        <p:tgtEl>
                                          <p:spTgt spid="20"/>
                                        </p:tgtEl>
                                        <p:attrNameLst>
                                          <p:attrName>ppt_h</p:attrName>
                                        </p:attrNameLst>
                                      </p:cBhvr>
                                      <p:tavLst>
                                        <p:tav tm="0">
                                          <p:val>
                                            <p:strVal val="#ppt_h"/>
                                          </p:val>
                                        </p:tav>
                                        <p:tav tm="100000">
                                          <p:val>
                                            <p:strVal val="#ppt_h"/>
                                          </p:val>
                                        </p:tav>
                                      </p:tavLst>
                                    </p:anim>
                                    <p:animEffect transition="in" filter="fade">
                                      <p:cBhvr>
                                        <p:cTn id="51" dur="1000"/>
                                        <p:tgtEl>
                                          <p:spTgt spid="20"/>
                                        </p:tgtEl>
                                      </p:cBhvr>
                                    </p:animEffect>
                                  </p:childTnLst>
                                </p:cTn>
                              </p:par>
                            </p:childTnLst>
                          </p:cTn>
                        </p:par>
                        <p:par>
                          <p:cTn id="52" fill="hold">
                            <p:stCondLst>
                              <p:cond delay="8000"/>
                            </p:stCondLst>
                            <p:childTnLst>
                              <p:par>
                                <p:cTn id="53" presetID="55" presetClass="entr" presetSubtype="0"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1000" fill="hold"/>
                                        <p:tgtEl>
                                          <p:spTgt spid="36"/>
                                        </p:tgtEl>
                                        <p:attrNameLst>
                                          <p:attrName>ppt_w</p:attrName>
                                        </p:attrNameLst>
                                      </p:cBhvr>
                                      <p:tavLst>
                                        <p:tav tm="0">
                                          <p:val>
                                            <p:strVal val="#ppt_w*0.70"/>
                                          </p:val>
                                        </p:tav>
                                        <p:tav tm="100000">
                                          <p:val>
                                            <p:strVal val="#ppt_w"/>
                                          </p:val>
                                        </p:tav>
                                      </p:tavLst>
                                    </p:anim>
                                    <p:anim calcmode="lin" valueType="num">
                                      <p:cBhvr>
                                        <p:cTn id="56" dur="1000" fill="hold"/>
                                        <p:tgtEl>
                                          <p:spTgt spid="36"/>
                                        </p:tgtEl>
                                        <p:attrNameLst>
                                          <p:attrName>ppt_h</p:attrName>
                                        </p:attrNameLst>
                                      </p:cBhvr>
                                      <p:tavLst>
                                        <p:tav tm="0">
                                          <p:val>
                                            <p:strVal val="#ppt_h"/>
                                          </p:val>
                                        </p:tav>
                                        <p:tav tm="100000">
                                          <p:val>
                                            <p:strVal val="#ppt_h"/>
                                          </p:val>
                                        </p:tav>
                                      </p:tavLst>
                                    </p:anim>
                                    <p:animEffect transition="in" filter="fade">
                                      <p:cBhvr>
                                        <p:cTn id="57" dur="1000"/>
                                        <p:tgtEl>
                                          <p:spTgt spid="36"/>
                                        </p:tgtEl>
                                      </p:cBhvr>
                                    </p:animEffect>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anim calcmode="lin" valueType="num">
                                      <p:cBhvr>
                                        <p:cTn id="62" dur="1000" fill="hold"/>
                                        <p:tgtEl>
                                          <p:spTgt spid="37"/>
                                        </p:tgtEl>
                                        <p:attrNameLst>
                                          <p:attrName>ppt_x</p:attrName>
                                        </p:attrNameLst>
                                      </p:cBhvr>
                                      <p:tavLst>
                                        <p:tav tm="0">
                                          <p:val>
                                            <p:strVal val="#ppt_x"/>
                                          </p:val>
                                        </p:tav>
                                        <p:tav tm="100000">
                                          <p:val>
                                            <p:strVal val="#ppt_x"/>
                                          </p:val>
                                        </p:tav>
                                      </p:tavLst>
                                    </p:anim>
                                    <p:anim calcmode="lin" valueType="num">
                                      <p:cBhvr>
                                        <p:cTn id="63" dur="1000" fill="hold"/>
                                        <p:tgtEl>
                                          <p:spTgt spid="37"/>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7" presetClass="entr" presetSubtype="0" fill="hold"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7" presetClass="entr" presetSubtype="0"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strVal val="#ppt_x"/>
                                          </p:val>
                                        </p:tav>
                                        <p:tav tm="100000">
                                          <p:val>
                                            <p:strVal val="#ppt_x"/>
                                          </p:val>
                                        </p:tav>
                                      </p:tavLst>
                                    </p:anim>
                                    <p:anim calcmode="lin" valueType="num">
                                      <p:cBhvr>
                                        <p:cTn id="75" dur="1000" fill="hold"/>
                                        <p:tgtEl>
                                          <p:spTgt spid="39"/>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7" presetClass="entr" presetSubtype="0"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1000"/>
                                        <p:tgtEl>
                                          <p:spTgt spid="40"/>
                                        </p:tgtEl>
                                      </p:cBhvr>
                                    </p:animEffect>
                                    <p:anim calcmode="lin" valueType="num">
                                      <p:cBhvr>
                                        <p:cTn id="80" dur="1000" fill="hold"/>
                                        <p:tgtEl>
                                          <p:spTgt spid="40"/>
                                        </p:tgtEl>
                                        <p:attrNameLst>
                                          <p:attrName>ppt_x</p:attrName>
                                        </p:attrNameLst>
                                      </p:cBhvr>
                                      <p:tavLst>
                                        <p:tav tm="0">
                                          <p:val>
                                            <p:strVal val="#ppt_x"/>
                                          </p:val>
                                        </p:tav>
                                        <p:tav tm="100000">
                                          <p:val>
                                            <p:strVal val="#ppt_x"/>
                                          </p:val>
                                        </p:tav>
                                      </p:tavLst>
                                    </p:anim>
                                    <p:anim calcmode="lin" valueType="num">
                                      <p:cBhvr>
                                        <p:cTn id="8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37" grpId="0"/>
      <p:bldP spid="37" grpId="1"/>
      <p:bldP spid="39" grpId="0"/>
      <p:bldP spid="39" grpId="1"/>
      <p:bldP spid="40" grpId="0" animBg="1"/>
      <p:bldP spid="4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12047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01370" y="840740"/>
            <a:ext cx="10588625" cy="5492750"/>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0" y="-406400"/>
            <a:ext cx="3842966" cy="2908300"/>
          </a:xfrm>
          <a:prstGeom prst="rect">
            <a:avLst/>
          </a:prstGeom>
        </p:spPr>
      </p:pic>
      <p:sp>
        <p:nvSpPr>
          <p:cNvPr id="30" name="文本框 29"/>
          <p:cNvSpPr txBox="1"/>
          <p:nvPr/>
        </p:nvSpPr>
        <p:spPr>
          <a:xfrm>
            <a:off x="5019675" y="1579245"/>
            <a:ext cx="952500" cy="3046095"/>
          </a:xfrm>
          <a:prstGeom prst="rect">
            <a:avLst/>
          </a:prstGeom>
          <a:noFill/>
        </p:spPr>
        <p:txBody>
          <a:bodyPr wrap="square" rtlCol="0">
            <a:spAutoFit/>
          </a:bodyPr>
          <a:lstStyle/>
          <a:p>
            <a:r>
              <a:rPr lang="zh-CN" altLang="en-US" sz="4800" b="1">
                <a:solidFill>
                  <a:schemeClr val="tx1">
                    <a:lumMod val="75000"/>
                    <a:lumOff val="25000"/>
                  </a:schemeClr>
                </a:solidFill>
                <a:cs typeface="+mn-ea"/>
                <a:sym typeface="+mn-lt"/>
              </a:rPr>
              <a:t>历史渊源</a:t>
            </a:r>
          </a:p>
        </p:txBody>
      </p:sp>
      <p:sp>
        <p:nvSpPr>
          <p:cNvPr id="32" name="文本框 31"/>
          <p:cNvSpPr txBox="1"/>
          <p:nvPr/>
        </p:nvSpPr>
        <p:spPr>
          <a:xfrm>
            <a:off x="2428818" y="2841625"/>
            <a:ext cx="2435282" cy="2519680"/>
          </a:xfrm>
          <a:prstGeom prst="rect">
            <a:avLst/>
          </a:prstGeom>
          <a:noFill/>
        </p:spPr>
        <p:txBody>
          <a:bodyPr vert="eaVert" wrap="square" rtlCol="0">
            <a:spAutoFit/>
          </a:bodyPr>
          <a:lstStyle/>
          <a:p>
            <a:pPr>
              <a:lnSpc>
                <a:spcPct val="250000"/>
              </a:lnSpc>
            </a:pPr>
            <a:r>
              <a:rPr lang="zh-CN" altLang="en-US" sz="1000">
                <a:solidFill>
                  <a:schemeClr val="tx1">
                    <a:lumMod val="75000"/>
                    <a:lumOff val="25000"/>
                  </a:schemeClr>
                </a:solidFill>
                <a:cs typeface="+mn-ea"/>
                <a:sym typeface="+mn-lt"/>
              </a:rPr>
              <a:t>冬至，又称日短至、冬节、亚岁、拜冬等，兼具自然与人文两大内涵，既是二十四节气中一个重要的节气，也是中国民间的传统节日。冬至是四时八节之一，被视为冬季的大节日，在古代民间有“冬至大如年”的讲法，所以古人称冬至为“亚岁”或“小年”。</a:t>
            </a:r>
          </a:p>
        </p:txBody>
      </p:sp>
      <p:pic>
        <p:nvPicPr>
          <p:cNvPr id="14" name="图片 13">
            <a:extLst>
              <a:ext uri="{FF2B5EF4-FFF2-40B4-BE49-F238E27FC236}">
                <a16:creationId xmlns:a16="http://schemas.microsoft.com/office/drawing/2014/main" xmlns="" id="{10B43BE2-25C6-4EC7-AF82-41D1159D965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69330" y="1031168"/>
            <a:ext cx="5596890" cy="5612202"/>
          </a:xfrm>
          <a:prstGeom prst="rect">
            <a:avLst/>
          </a:prstGeom>
        </p:spPr>
      </p:pic>
      <p:pic>
        <p:nvPicPr>
          <p:cNvPr id="15" name="图片 14">
            <a:extLst>
              <a:ext uri="{FF2B5EF4-FFF2-40B4-BE49-F238E27FC236}">
                <a16:creationId xmlns:a16="http://schemas.microsoft.com/office/drawing/2014/main" xmlns="" id="{17741FD5-4979-4746-B32D-9B865F6979F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399656" y="440972"/>
            <a:ext cx="841375" cy="863600"/>
          </a:xfrm>
          <a:prstGeom prst="rect">
            <a:avLst/>
          </a:prstGeom>
        </p:spPr>
      </p:pic>
      <p:pic>
        <p:nvPicPr>
          <p:cNvPr id="17" name="图片 16">
            <a:extLst>
              <a:ext uri="{FF2B5EF4-FFF2-40B4-BE49-F238E27FC236}">
                <a16:creationId xmlns:a16="http://schemas.microsoft.com/office/drawing/2014/main" xmlns="" id="{996D1710-9FDB-40D1-A57C-FFE85776162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145521" y="5508625"/>
            <a:ext cx="686435" cy="704850"/>
          </a:xfrm>
          <a:prstGeom prst="rect">
            <a:avLst/>
          </a:prstGeom>
        </p:spPr>
      </p:pic>
      <p:pic>
        <p:nvPicPr>
          <p:cNvPr id="18" name="图片 17">
            <a:extLst>
              <a:ext uri="{FF2B5EF4-FFF2-40B4-BE49-F238E27FC236}">
                <a16:creationId xmlns:a16="http://schemas.microsoft.com/office/drawing/2014/main" xmlns="" id="{03C38B6A-DB66-4141-825B-D3298800F0D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875010" y="1045845"/>
            <a:ext cx="730250" cy="749300"/>
          </a:xfrm>
          <a:prstGeom prst="rect">
            <a:avLst/>
          </a:prstGeom>
        </p:spPr>
      </p:pic>
      <p:pic>
        <p:nvPicPr>
          <p:cNvPr id="19" name="图片 18">
            <a:extLst>
              <a:ext uri="{FF2B5EF4-FFF2-40B4-BE49-F238E27FC236}">
                <a16:creationId xmlns:a16="http://schemas.microsoft.com/office/drawing/2014/main" xmlns="" id="{53A2CF7F-C754-414D-9313-E58CD77F4C9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349365" y="5307966"/>
            <a:ext cx="603250" cy="619125"/>
          </a:xfrm>
          <a:prstGeom prst="rect">
            <a:avLst/>
          </a:prstGeom>
        </p:spPr>
      </p:pic>
      <p:pic>
        <p:nvPicPr>
          <p:cNvPr id="20" name="图片 19">
            <a:extLst>
              <a:ext uri="{FF2B5EF4-FFF2-40B4-BE49-F238E27FC236}">
                <a16:creationId xmlns:a16="http://schemas.microsoft.com/office/drawing/2014/main" xmlns="" id="{4F8CB8AE-F174-4BC2-BB68-DC95D222EAE0}"/>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069330" y="714375"/>
            <a:ext cx="5452110" cy="545211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strVal val="#ppt_w*0.70"/>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Effect transition="in" filter="fade">
                                      <p:cBhvr>
                                        <p:cTn id="21" dur="1000"/>
                                        <p:tgtEl>
                                          <p:spTgt spid="14"/>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strVal val="#ppt_w*0.70"/>
                                          </p:val>
                                        </p:tav>
                                        <p:tav tm="100000">
                                          <p:val>
                                            <p:strVal val="#ppt_w"/>
                                          </p:val>
                                        </p:tav>
                                      </p:tavLst>
                                    </p:anim>
                                    <p:anim calcmode="lin" valueType="num">
                                      <p:cBhvr>
                                        <p:cTn id="26" dur="1000" fill="hold"/>
                                        <p:tgtEl>
                                          <p:spTgt spid="15"/>
                                        </p:tgtEl>
                                        <p:attrNameLst>
                                          <p:attrName>ppt_h</p:attrName>
                                        </p:attrNameLst>
                                      </p:cBhvr>
                                      <p:tavLst>
                                        <p:tav tm="0">
                                          <p:val>
                                            <p:strVal val="#ppt_h"/>
                                          </p:val>
                                        </p:tav>
                                        <p:tav tm="100000">
                                          <p:val>
                                            <p:strVal val="#ppt_h"/>
                                          </p:val>
                                        </p:tav>
                                      </p:tavLst>
                                    </p:anim>
                                    <p:animEffect transition="in" filter="fade">
                                      <p:cBhvr>
                                        <p:cTn id="27" dur="1000"/>
                                        <p:tgtEl>
                                          <p:spTgt spid="15"/>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strVal val="#ppt_w*0.70"/>
                                          </p:val>
                                        </p:tav>
                                        <p:tav tm="100000">
                                          <p:val>
                                            <p:strVal val="#ppt_w"/>
                                          </p:val>
                                        </p:tav>
                                      </p:tavLst>
                                    </p:anim>
                                    <p:anim calcmode="lin" valueType="num">
                                      <p:cBhvr>
                                        <p:cTn id="32" dur="1000" fill="hold"/>
                                        <p:tgtEl>
                                          <p:spTgt spid="18"/>
                                        </p:tgtEl>
                                        <p:attrNameLst>
                                          <p:attrName>ppt_h</p:attrName>
                                        </p:attrNameLst>
                                      </p:cBhvr>
                                      <p:tavLst>
                                        <p:tav tm="0">
                                          <p:val>
                                            <p:strVal val="#ppt_h"/>
                                          </p:val>
                                        </p:tav>
                                        <p:tav tm="100000">
                                          <p:val>
                                            <p:strVal val="#ppt_h"/>
                                          </p:val>
                                        </p:tav>
                                      </p:tavLst>
                                    </p:anim>
                                    <p:animEffect transition="in" filter="fade">
                                      <p:cBhvr>
                                        <p:cTn id="33" dur="1000"/>
                                        <p:tgtEl>
                                          <p:spTgt spid="18"/>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strVal val="#ppt_w*0.70"/>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animEffect transition="in" filter="fade">
                                      <p:cBhvr>
                                        <p:cTn id="39" dur="1000"/>
                                        <p:tgtEl>
                                          <p:spTgt spid="17"/>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strVal val="#ppt_w*0.70"/>
                                          </p:val>
                                        </p:tav>
                                        <p:tav tm="100000">
                                          <p:val>
                                            <p:strVal val="#ppt_w"/>
                                          </p:val>
                                        </p:tav>
                                      </p:tavLst>
                                    </p:anim>
                                    <p:anim calcmode="lin" valueType="num">
                                      <p:cBhvr>
                                        <p:cTn id="44" dur="1000" fill="hold"/>
                                        <p:tgtEl>
                                          <p:spTgt spid="19"/>
                                        </p:tgtEl>
                                        <p:attrNameLst>
                                          <p:attrName>ppt_h</p:attrName>
                                        </p:attrNameLst>
                                      </p:cBhvr>
                                      <p:tavLst>
                                        <p:tav tm="0">
                                          <p:val>
                                            <p:strVal val="#ppt_h"/>
                                          </p:val>
                                        </p:tav>
                                        <p:tav tm="100000">
                                          <p:val>
                                            <p:strVal val="#ppt_h"/>
                                          </p:val>
                                        </p:tav>
                                      </p:tavLst>
                                    </p:anim>
                                    <p:animEffect transition="in" filter="fade">
                                      <p:cBhvr>
                                        <p:cTn id="45" dur="1000"/>
                                        <p:tgtEl>
                                          <p:spTgt spid="19"/>
                                        </p:tgtEl>
                                      </p:cBhvr>
                                    </p:animEffect>
                                  </p:childTnLst>
                                </p:cTn>
                              </p:par>
                            </p:childTnLst>
                          </p:cTn>
                        </p:par>
                        <p:par>
                          <p:cTn id="46" fill="hold">
                            <p:stCondLst>
                              <p:cond delay="7000"/>
                            </p:stCondLst>
                            <p:childTnLst>
                              <p:par>
                                <p:cTn id="47" presetID="55"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strVal val="#ppt_w*0.70"/>
                                          </p:val>
                                        </p:tav>
                                        <p:tav tm="100000">
                                          <p:val>
                                            <p:strVal val="#ppt_w"/>
                                          </p:val>
                                        </p:tav>
                                      </p:tavLst>
                                    </p:anim>
                                    <p:anim calcmode="lin" valueType="num">
                                      <p:cBhvr>
                                        <p:cTn id="50" dur="1000" fill="hold"/>
                                        <p:tgtEl>
                                          <p:spTgt spid="20"/>
                                        </p:tgtEl>
                                        <p:attrNameLst>
                                          <p:attrName>ppt_h</p:attrName>
                                        </p:attrNameLst>
                                      </p:cBhvr>
                                      <p:tavLst>
                                        <p:tav tm="0">
                                          <p:val>
                                            <p:strVal val="#ppt_h"/>
                                          </p:val>
                                        </p:tav>
                                        <p:tav tm="100000">
                                          <p:val>
                                            <p:strVal val="#ppt_h"/>
                                          </p:val>
                                        </p:tav>
                                      </p:tavLst>
                                    </p:anim>
                                    <p:animEffect transition="in" filter="fade">
                                      <p:cBhvr>
                                        <p:cTn id="51" dur="1000"/>
                                        <p:tgtEl>
                                          <p:spTgt spid="20"/>
                                        </p:tgtEl>
                                      </p:cBhvr>
                                    </p:animEffect>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30" grpId="0"/>
      <p:bldP spid="30" grpId="1"/>
      <p:bldP spid="32" grpId="0"/>
      <p:bldP spid="3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755" y="389890"/>
            <a:ext cx="11540490" cy="607885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0" y="0"/>
            <a:ext cx="1041928" cy="788670"/>
          </a:xfrm>
          <a:prstGeom prst="rect">
            <a:avLst/>
          </a:prstGeom>
        </p:spPr>
      </p:pic>
      <p:sp>
        <p:nvSpPr>
          <p:cNvPr id="30" name="文本框 29"/>
          <p:cNvSpPr txBox="1"/>
          <p:nvPr/>
        </p:nvSpPr>
        <p:spPr>
          <a:xfrm>
            <a:off x="939800" y="389890"/>
            <a:ext cx="1698625" cy="39878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节气划分</a:t>
            </a:r>
          </a:p>
        </p:txBody>
      </p:sp>
      <p:pic>
        <p:nvPicPr>
          <p:cNvPr id="2" name="图片 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36130" y="575627"/>
            <a:ext cx="4254500" cy="5818505"/>
          </a:xfrm>
          <a:prstGeom prst="rect">
            <a:avLst/>
          </a:prstGeom>
        </p:spPr>
      </p:pic>
      <p:grpSp>
        <p:nvGrpSpPr>
          <p:cNvPr id="6" name="组合 5"/>
          <p:cNvGrpSpPr/>
          <p:nvPr/>
        </p:nvGrpSpPr>
        <p:grpSpPr>
          <a:xfrm>
            <a:off x="1238250" y="2006600"/>
            <a:ext cx="5422265" cy="748665"/>
            <a:chOff x="1949" y="3160"/>
            <a:chExt cx="8539" cy="1179"/>
          </a:xfrm>
        </p:grpSpPr>
        <p:sp>
          <p:nvSpPr>
            <p:cNvPr id="3" name="椭圆 2"/>
            <p:cNvSpPr/>
            <p:nvPr/>
          </p:nvSpPr>
          <p:spPr>
            <a:xfrm>
              <a:off x="1949" y="3301"/>
              <a:ext cx="925" cy="92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snowflake_24019"/>
            <p:cNvSpPr>
              <a:spLocks noChangeAspect="1"/>
            </p:cNvSpPr>
            <p:nvPr/>
          </p:nvSpPr>
          <p:spPr bwMode="auto">
            <a:xfrm>
              <a:off x="2195" y="3514"/>
              <a:ext cx="432" cy="498"/>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 h="534">
                  <a:moveTo>
                    <a:pt x="407" y="361"/>
                  </a:moveTo>
                  <a:lnTo>
                    <a:pt x="334" y="319"/>
                  </a:lnTo>
                  <a:lnTo>
                    <a:pt x="414" y="297"/>
                  </a:lnTo>
                  <a:cubicBezTo>
                    <a:pt x="418" y="296"/>
                    <a:pt x="420" y="293"/>
                    <a:pt x="419" y="289"/>
                  </a:cubicBezTo>
                  <a:cubicBezTo>
                    <a:pt x="418" y="285"/>
                    <a:pt x="414" y="283"/>
                    <a:pt x="410" y="284"/>
                  </a:cubicBezTo>
                  <a:lnTo>
                    <a:pt x="321" y="308"/>
                  </a:lnTo>
                  <a:lnTo>
                    <a:pt x="291" y="267"/>
                  </a:lnTo>
                  <a:lnTo>
                    <a:pt x="321" y="226"/>
                  </a:lnTo>
                  <a:lnTo>
                    <a:pt x="410" y="250"/>
                  </a:lnTo>
                  <a:cubicBezTo>
                    <a:pt x="411" y="250"/>
                    <a:pt x="412" y="250"/>
                    <a:pt x="412" y="250"/>
                  </a:cubicBezTo>
                  <a:cubicBezTo>
                    <a:pt x="415" y="250"/>
                    <a:pt x="418" y="248"/>
                    <a:pt x="419" y="245"/>
                  </a:cubicBezTo>
                  <a:cubicBezTo>
                    <a:pt x="420" y="241"/>
                    <a:pt x="418" y="238"/>
                    <a:pt x="414" y="237"/>
                  </a:cubicBezTo>
                  <a:lnTo>
                    <a:pt x="334" y="215"/>
                  </a:lnTo>
                  <a:lnTo>
                    <a:pt x="407" y="173"/>
                  </a:lnTo>
                  <a:lnTo>
                    <a:pt x="431" y="187"/>
                  </a:lnTo>
                  <a:lnTo>
                    <a:pt x="462" y="169"/>
                  </a:lnTo>
                  <a:lnTo>
                    <a:pt x="462" y="134"/>
                  </a:lnTo>
                  <a:lnTo>
                    <a:pt x="431" y="116"/>
                  </a:lnTo>
                  <a:lnTo>
                    <a:pt x="400" y="134"/>
                  </a:lnTo>
                  <a:lnTo>
                    <a:pt x="400" y="161"/>
                  </a:lnTo>
                  <a:lnTo>
                    <a:pt x="328" y="203"/>
                  </a:lnTo>
                  <a:lnTo>
                    <a:pt x="349" y="124"/>
                  </a:lnTo>
                  <a:cubicBezTo>
                    <a:pt x="350" y="120"/>
                    <a:pt x="348" y="116"/>
                    <a:pt x="344" y="115"/>
                  </a:cubicBezTo>
                  <a:cubicBezTo>
                    <a:pt x="340" y="114"/>
                    <a:pt x="336" y="116"/>
                    <a:pt x="335" y="120"/>
                  </a:cubicBezTo>
                  <a:lnTo>
                    <a:pt x="311" y="209"/>
                  </a:lnTo>
                  <a:lnTo>
                    <a:pt x="261" y="215"/>
                  </a:lnTo>
                  <a:lnTo>
                    <a:pt x="241" y="168"/>
                  </a:lnTo>
                  <a:lnTo>
                    <a:pt x="306" y="103"/>
                  </a:lnTo>
                  <a:cubicBezTo>
                    <a:pt x="309" y="100"/>
                    <a:pt x="309" y="96"/>
                    <a:pt x="306" y="93"/>
                  </a:cubicBezTo>
                  <a:cubicBezTo>
                    <a:pt x="303" y="91"/>
                    <a:pt x="299" y="91"/>
                    <a:pt x="296" y="93"/>
                  </a:cubicBezTo>
                  <a:lnTo>
                    <a:pt x="238" y="151"/>
                  </a:lnTo>
                  <a:lnTo>
                    <a:pt x="238" y="67"/>
                  </a:lnTo>
                  <a:lnTo>
                    <a:pt x="262" y="54"/>
                  </a:lnTo>
                  <a:lnTo>
                    <a:pt x="262" y="18"/>
                  </a:lnTo>
                  <a:lnTo>
                    <a:pt x="231" y="0"/>
                  </a:lnTo>
                  <a:lnTo>
                    <a:pt x="200" y="18"/>
                  </a:lnTo>
                  <a:lnTo>
                    <a:pt x="200" y="54"/>
                  </a:lnTo>
                  <a:lnTo>
                    <a:pt x="224" y="67"/>
                  </a:lnTo>
                  <a:lnTo>
                    <a:pt x="224" y="151"/>
                  </a:lnTo>
                  <a:lnTo>
                    <a:pt x="166" y="93"/>
                  </a:lnTo>
                  <a:cubicBezTo>
                    <a:pt x="163" y="91"/>
                    <a:pt x="159" y="91"/>
                    <a:pt x="156" y="93"/>
                  </a:cubicBezTo>
                  <a:cubicBezTo>
                    <a:pt x="153" y="96"/>
                    <a:pt x="153" y="100"/>
                    <a:pt x="156" y="103"/>
                  </a:cubicBezTo>
                  <a:lnTo>
                    <a:pt x="221" y="168"/>
                  </a:lnTo>
                  <a:lnTo>
                    <a:pt x="201" y="215"/>
                  </a:lnTo>
                  <a:lnTo>
                    <a:pt x="150" y="209"/>
                  </a:lnTo>
                  <a:lnTo>
                    <a:pt x="127" y="120"/>
                  </a:lnTo>
                  <a:cubicBezTo>
                    <a:pt x="126" y="116"/>
                    <a:pt x="122" y="114"/>
                    <a:pt x="118" y="115"/>
                  </a:cubicBezTo>
                  <a:cubicBezTo>
                    <a:pt x="114" y="116"/>
                    <a:pt x="112" y="120"/>
                    <a:pt x="113" y="124"/>
                  </a:cubicBezTo>
                  <a:lnTo>
                    <a:pt x="134" y="203"/>
                  </a:lnTo>
                  <a:lnTo>
                    <a:pt x="62" y="161"/>
                  </a:lnTo>
                  <a:lnTo>
                    <a:pt x="62" y="133"/>
                  </a:lnTo>
                  <a:lnTo>
                    <a:pt x="31" y="116"/>
                  </a:lnTo>
                  <a:lnTo>
                    <a:pt x="0" y="133"/>
                  </a:lnTo>
                  <a:lnTo>
                    <a:pt x="0" y="169"/>
                  </a:lnTo>
                  <a:lnTo>
                    <a:pt x="31" y="187"/>
                  </a:lnTo>
                  <a:lnTo>
                    <a:pt x="55" y="173"/>
                  </a:lnTo>
                  <a:lnTo>
                    <a:pt x="127" y="215"/>
                  </a:lnTo>
                  <a:lnTo>
                    <a:pt x="48" y="236"/>
                  </a:lnTo>
                  <a:cubicBezTo>
                    <a:pt x="44" y="237"/>
                    <a:pt x="42" y="241"/>
                    <a:pt x="43" y="245"/>
                  </a:cubicBezTo>
                  <a:cubicBezTo>
                    <a:pt x="44" y="248"/>
                    <a:pt x="47" y="250"/>
                    <a:pt x="50" y="250"/>
                  </a:cubicBezTo>
                  <a:cubicBezTo>
                    <a:pt x="50" y="250"/>
                    <a:pt x="51" y="250"/>
                    <a:pt x="52" y="250"/>
                  </a:cubicBezTo>
                  <a:lnTo>
                    <a:pt x="141" y="226"/>
                  </a:lnTo>
                  <a:lnTo>
                    <a:pt x="171" y="267"/>
                  </a:lnTo>
                  <a:lnTo>
                    <a:pt x="141" y="308"/>
                  </a:lnTo>
                  <a:lnTo>
                    <a:pt x="51" y="284"/>
                  </a:lnTo>
                  <a:cubicBezTo>
                    <a:pt x="48" y="283"/>
                    <a:pt x="44" y="285"/>
                    <a:pt x="43" y="289"/>
                  </a:cubicBezTo>
                  <a:cubicBezTo>
                    <a:pt x="42" y="293"/>
                    <a:pt x="44" y="296"/>
                    <a:pt x="48" y="297"/>
                  </a:cubicBezTo>
                  <a:lnTo>
                    <a:pt x="127" y="319"/>
                  </a:lnTo>
                  <a:lnTo>
                    <a:pt x="55" y="361"/>
                  </a:lnTo>
                  <a:lnTo>
                    <a:pt x="31" y="347"/>
                  </a:lnTo>
                  <a:lnTo>
                    <a:pt x="0" y="365"/>
                  </a:lnTo>
                  <a:lnTo>
                    <a:pt x="0" y="400"/>
                  </a:lnTo>
                  <a:lnTo>
                    <a:pt x="31" y="418"/>
                  </a:lnTo>
                  <a:lnTo>
                    <a:pt x="62" y="400"/>
                  </a:lnTo>
                  <a:lnTo>
                    <a:pt x="62" y="373"/>
                  </a:lnTo>
                  <a:lnTo>
                    <a:pt x="134" y="331"/>
                  </a:lnTo>
                  <a:lnTo>
                    <a:pt x="113" y="410"/>
                  </a:lnTo>
                  <a:cubicBezTo>
                    <a:pt x="112" y="414"/>
                    <a:pt x="114" y="418"/>
                    <a:pt x="118" y="419"/>
                  </a:cubicBezTo>
                  <a:cubicBezTo>
                    <a:pt x="119" y="419"/>
                    <a:pt x="119" y="419"/>
                    <a:pt x="120" y="419"/>
                  </a:cubicBezTo>
                  <a:cubicBezTo>
                    <a:pt x="123" y="419"/>
                    <a:pt x="126" y="417"/>
                    <a:pt x="126" y="414"/>
                  </a:cubicBezTo>
                  <a:lnTo>
                    <a:pt x="150" y="325"/>
                  </a:lnTo>
                  <a:lnTo>
                    <a:pt x="201" y="319"/>
                  </a:lnTo>
                  <a:lnTo>
                    <a:pt x="221" y="366"/>
                  </a:lnTo>
                  <a:lnTo>
                    <a:pt x="156" y="431"/>
                  </a:lnTo>
                  <a:cubicBezTo>
                    <a:pt x="153" y="434"/>
                    <a:pt x="153" y="438"/>
                    <a:pt x="156" y="441"/>
                  </a:cubicBezTo>
                  <a:cubicBezTo>
                    <a:pt x="157" y="442"/>
                    <a:pt x="159" y="443"/>
                    <a:pt x="161" y="443"/>
                  </a:cubicBezTo>
                  <a:cubicBezTo>
                    <a:pt x="163" y="443"/>
                    <a:pt x="164" y="442"/>
                    <a:pt x="166" y="441"/>
                  </a:cubicBezTo>
                  <a:lnTo>
                    <a:pt x="224" y="382"/>
                  </a:lnTo>
                  <a:lnTo>
                    <a:pt x="224" y="467"/>
                  </a:lnTo>
                  <a:lnTo>
                    <a:pt x="200" y="480"/>
                  </a:lnTo>
                  <a:lnTo>
                    <a:pt x="200" y="516"/>
                  </a:lnTo>
                  <a:lnTo>
                    <a:pt x="231" y="534"/>
                  </a:lnTo>
                  <a:lnTo>
                    <a:pt x="262" y="516"/>
                  </a:lnTo>
                  <a:lnTo>
                    <a:pt x="262" y="480"/>
                  </a:lnTo>
                  <a:lnTo>
                    <a:pt x="238" y="467"/>
                  </a:lnTo>
                  <a:lnTo>
                    <a:pt x="238" y="382"/>
                  </a:lnTo>
                  <a:lnTo>
                    <a:pt x="296" y="441"/>
                  </a:lnTo>
                  <a:cubicBezTo>
                    <a:pt x="299" y="443"/>
                    <a:pt x="303" y="443"/>
                    <a:pt x="306" y="441"/>
                  </a:cubicBezTo>
                  <a:cubicBezTo>
                    <a:pt x="309" y="438"/>
                    <a:pt x="309" y="434"/>
                    <a:pt x="306" y="431"/>
                  </a:cubicBezTo>
                  <a:lnTo>
                    <a:pt x="241" y="366"/>
                  </a:lnTo>
                  <a:lnTo>
                    <a:pt x="261" y="319"/>
                  </a:lnTo>
                  <a:lnTo>
                    <a:pt x="311" y="325"/>
                  </a:lnTo>
                  <a:lnTo>
                    <a:pt x="335" y="414"/>
                  </a:lnTo>
                  <a:cubicBezTo>
                    <a:pt x="336" y="417"/>
                    <a:pt x="339" y="419"/>
                    <a:pt x="342" y="419"/>
                  </a:cubicBezTo>
                  <a:cubicBezTo>
                    <a:pt x="343" y="419"/>
                    <a:pt x="343" y="419"/>
                    <a:pt x="344" y="419"/>
                  </a:cubicBezTo>
                  <a:cubicBezTo>
                    <a:pt x="348" y="418"/>
                    <a:pt x="350" y="414"/>
                    <a:pt x="349" y="410"/>
                  </a:cubicBezTo>
                  <a:lnTo>
                    <a:pt x="328" y="331"/>
                  </a:lnTo>
                  <a:lnTo>
                    <a:pt x="400" y="373"/>
                  </a:lnTo>
                  <a:lnTo>
                    <a:pt x="400" y="400"/>
                  </a:lnTo>
                  <a:lnTo>
                    <a:pt x="431" y="418"/>
                  </a:lnTo>
                  <a:lnTo>
                    <a:pt x="462" y="400"/>
                  </a:lnTo>
                  <a:lnTo>
                    <a:pt x="462" y="365"/>
                  </a:lnTo>
                  <a:lnTo>
                    <a:pt x="431" y="347"/>
                  </a:lnTo>
                  <a:lnTo>
                    <a:pt x="407" y="361"/>
                  </a:lnTo>
                  <a:close/>
                  <a:moveTo>
                    <a:pt x="238" y="337"/>
                  </a:moveTo>
                  <a:lnTo>
                    <a:pt x="231" y="353"/>
                  </a:lnTo>
                  <a:lnTo>
                    <a:pt x="224" y="337"/>
                  </a:lnTo>
                  <a:lnTo>
                    <a:pt x="209" y="304"/>
                  </a:lnTo>
                  <a:lnTo>
                    <a:pt x="174" y="308"/>
                  </a:lnTo>
                  <a:lnTo>
                    <a:pt x="156" y="310"/>
                  </a:lnTo>
                  <a:lnTo>
                    <a:pt x="167" y="296"/>
                  </a:lnTo>
                  <a:lnTo>
                    <a:pt x="188" y="267"/>
                  </a:lnTo>
                  <a:lnTo>
                    <a:pt x="167" y="238"/>
                  </a:lnTo>
                  <a:lnTo>
                    <a:pt x="156" y="224"/>
                  </a:lnTo>
                  <a:lnTo>
                    <a:pt x="174" y="226"/>
                  </a:lnTo>
                  <a:lnTo>
                    <a:pt x="209" y="230"/>
                  </a:lnTo>
                  <a:lnTo>
                    <a:pt x="224" y="197"/>
                  </a:lnTo>
                  <a:lnTo>
                    <a:pt x="231" y="181"/>
                  </a:lnTo>
                  <a:lnTo>
                    <a:pt x="238" y="197"/>
                  </a:lnTo>
                  <a:lnTo>
                    <a:pt x="252" y="230"/>
                  </a:lnTo>
                  <a:lnTo>
                    <a:pt x="288" y="226"/>
                  </a:lnTo>
                  <a:lnTo>
                    <a:pt x="305" y="224"/>
                  </a:lnTo>
                  <a:lnTo>
                    <a:pt x="295" y="238"/>
                  </a:lnTo>
                  <a:lnTo>
                    <a:pt x="274" y="267"/>
                  </a:lnTo>
                  <a:lnTo>
                    <a:pt x="295" y="296"/>
                  </a:lnTo>
                  <a:lnTo>
                    <a:pt x="305" y="310"/>
                  </a:lnTo>
                  <a:lnTo>
                    <a:pt x="288" y="308"/>
                  </a:lnTo>
                  <a:lnTo>
                    <a:pt x="252" y="304"/>
                  </a:lnTo>
                  <a:lnTo>
                    <a:pt x="238" y="337"/>
                  </a:lnTo>
                  <a:close/>
                </a:path>
              </a:pathLst>
            </a:custGeom>
            <a:solidFill>
              <a:schemeClr val="bg1"/>
            </a:solidFill>
            <a:ln>
              <a:noFill/>
            </a:ln>
          </p:spPr>
          <p:txBody>
            <a:bodyPr/>
            <a:lstStyle/>
            <a:p>
              <a:endParaRPr lang="zh-CN" altLang="en-US">
                <a:cs typeface="+mn-ea"/>
                <a:sym typeface="+mn-lt"/>
              </a:endParaRPr>
            </a:p>
          </p:txBody>
        </p:sp>
        <p:sp>
          <p:nvSpPr>
            <p:cNvPr id="5" name="文本框 4"/>
            <p:cNvSpPr txBox="1"/>
            <p:nvPr/>
          </p:nvSpPr>
          <p:spPr>
            <a:xfrm>
              <a:off x="3075" y="3160"/>
              <a:ext cx="7413" cy="1179"/>
            </a:xfrm>
            <a:prstGeom prst="rect">
              <a:avLst/>
            </a:prstGeom>
            <a:noFill/>
          </p:spPr>
          <p:txBody>
            <a:bodyPr wrap="square" rtlCol="0" anchor="t">
              <a:spAutoFit/>
            </a:bodyPr>
            <a:lstStyle/>
            <a:p>
              <a:pPr>
                <a:lnSpc>
                  <a:spcPct val="150000"/>
                </a:lnSpc>
              </a:pPr>
              <a:r>
                <a:rPr lang="zh-CN" altLang="en-US" sz="1000">
                  <a:solidFill>
                    <a:schemeClr val="tx1">
                      <a:lumMod val="75000"/>
                      <a:lumOff val="25000"/>
                    </a:schemeClr>
                  </a:solidFill>
                  <a:cs typeface="+mn-ea"/>
                  <a:sym typeface="+mn-lt"/>
                </a:rPr>
                <a:t>在西汉的汉武帝时期，将“二十四节气”纳入《太初历》（《太初历》将一日分为八十一分，故又称“八十一分律历”）。在黄河流域采用“圭表测影法”测定节气，作为指导中原地区农事的历法补充。</a:t>
              </a:r>
            </a:p>
          </p:txBody>
        </p:sp>
      </p:grpSp>
      <p:grpSp>
        <p:nvGrpSpPr>
          <p:cNvPr id="17" name="组合 6"/>
          <p:cNvGrpSpPr/>
          <p:nvPr/>
        </p:nvGrpSpPr>
        <p:grpSpPr>
          <a:xfrm>
            <a:off x="1238250" y="3395345"/>
            <a:ext cx="5422265" cy="748665"/>
            <a:chOff x="1949" y="3160"/>
            <a:chExt cx="8539" cy="1179"/>
          </a:xfrm>
        </p:grpSpPr>
        <p:sp>
          <p:nvSpPr>
            <p:cNvPr id="18" name="椭圆 17"/>
            <p:cNvSpPr/>
            <p:nvPr/>
          </p:nvSpPr>
          <p:spPr>
            <a:xfrm>
              <a:off x="1949" y="3301"/>
              <a:ext cx="925" cy="92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snowflake_24019"/>
            <p:cNvSpPr>
              <a:spLocks noChangeAspect="1"/>
            </p:cNvSpPr>
            <p:nvPr/>
          </p:nvSpPr>
          <p:spPr bwMode="auto">
            <a:xfrm>
              <a:off x="2162" y="3633"/>
              <a:ext cx="498" cy="259"/>
            </a:xfrm>
            <a:custGeom>
              <a:avLst/>
              <a:gdLst>
                <a:gd name="T0" fmla="*/ 4116 w 6314"/>
                <a:gd name="T1" fmla="*/ 2580 h 3300"/>
                <a:gd name="T2" fmla="*/ 4619 w 6314"/>
                <a:gd name="T3" fmla="*/ 2580 h 3300"/>
                <a:gd name="T4" fmla="*/ 5356 w 6314"/>
                <a:gd name="T5" fmla="*/ 1320 h 3300"/>
                <a:gd name="T6" fmla="*/ 1865 w 6314"/>
                <a:gd name="T7" fmla="*/ 1050 h 3300"/>
                <a:gd name="T8" fmla="*/ 804 w 6314"/>
                <a:gd name="T9" fmla="*/ 0 h 3300"/>
                <a:gd name="T10" fmla="*/ 231 w 6314"/>
                <a:gd name="T11" fmla="*/ 3 h 3300"/>
                <a:gd name="T12" fmla="*/ 1512 w 6314"/>
                <a:gd name="T13" fmla="*/ 2580 h 3300"/>
                <a:gd name="T14" fmla="*/ 1897 w 6314"/>
                <a:gd name="T15" fmla="*/ 2580 h 3300"/>
                <a:gd name="T16" fmla="*/ 1577 w 6314"/>
                <a:gd name="T17" fmla="*/ 2900 h 3300"/>
                <a:gd name="T18" fmla="*/ 720 w 6314"/>
                <a:gd name="T19" fmla="*/ 2900 h 3300"/>
                <a:gd name="T20" fmla="*/ 400 w 6314"/>
                <a:gd name="T21" fmla="*/ 2580 h 3300"/>
                <a:gd name="T22" fmla="*/ 720 w 6314"/>
                <a:gd name="T23" fmla="*/ 2260 h 3300"/>
                <a:gd name="T24" fmla="*/ 720 w 6314"/>
                <a:gd name="T25" fmla="*/ 1860 h 3300"/>
                <a:gd name="T26" fmla="*/ 0 w 6314"/>
                <a:gd name="T27" fmla="*/ 2580 h 3300"/>
                <a:gd name="T28" fmla="*/ 720 w 6314"/>
                <a:gd name="T29" fmla="*/ 3300 h 3300"/>
                <a:gd name="T30" fmla="*/ 5180 w 6314"/>
                <a:gd name="T31" fmla="*/ 3300 h 3300"/>
                <a:gd name="T32" fmla="*/ 5180 w 6314"/>
                <a:gd name="T33" fmla="*/ 2900 h 3300"/>
                <a:gd name="T34" fmla="*/ 4436 w 6314"/>
                <a:gd name="T35" fmla="*/ 2900 h 3300"/>
                <a:gd name="T36" fmla="*/ 4116 w 6314"/>
                <a:gd name="T37" fmla="*/ 2580 h 3300"/>
                <a:gd name="T38" fmla="*/ 2143 w 6314"/>
                <a:gd name="T39" fmla="*/ 2900 h 3300"/>
                <a:gd name="T40" fmla="*/ 2441 w 6314"/>
                <a:gd name="T41" fmla="*/ 2601 h 3300"/>
                <a:gd name="T42" fmla="*/ 2460 w 6314"/>
                <a:gd name="T43" fmla="*/ 2580 h 3300"/>
                <a:gd name="T44" fmla="*/ 3554 w 6314"/>
                <a:gd name="T45" fmla="*/ 2580 h 3300"/>
                <a:gd name="T46" fmla="*/ 3572 w 6314"/>
                <a:gd name="T47" fmla="*/ 2601 h 3300"/>
                <a:gd name="T48" fmla="*/ 3871 w 6314"/>
                <a:gd name="T49" fmla="*/ 2900 h 3300"/>
                <a:gd name="T50" fmla="*/ 2143 w 6314"/>
                <a:gd name="T51" fmla="*/ 2900 h 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14" h="3300">
                  <a:moveTo>
                    <a:pt x="4116" y="2580"/>
                  </a:moveTo>
                  <a:lnTo>
                    <a:pt x="4619" y="2580"/>
                  </a:lnTo>
                  <a:cubicBezTo>
                    <a:pt x="4619" y="2580"/>
                    <a:pt x="6314" y="750"/>
                    <a:pt x="5356" y="1320"/>
                  </a:cubicBezTo>
                  <a:cubicBezTo>
                    <a:pt x="4398" y="1890"/>
                    <a:pt x="2638" y="1730"/>
                    <a:pt x="1865" y="1050"/>
                  </a:cubicBezTo>
                  <a:cubicBezTo>
                    <a:pt x="1092" y="370"/>
                    <a:pt x="804" y="0"/>
                    <a:pt x="804" y="0"/>
                  </a:cubicBezTo>
                  <a:lnTo>
                    <a:pt x="231" y="3"/>
                  </a:lnTo>
                  <a:lnTo>
                    <a:pt x="1512" y="2580"/>
                  </a:lnTo>
                  <a:lnTo>
                    <a:pt x="1897" y="2580"/>
                  </a:lnTo>
                  <a:lnTo>
                    <a:pt x="1577" y="2900"/>
                  </a:lnTo>
                  <a:lnTo>
                    <a:pt x="720" y="2900"/>
                  </a:lnTo>
                  <a:cubicBezTo>
                    <a:pt x="544" y="2900"/>
                    <a:pt x="400" y="2756"/>
                    <a:pt x="400" y="2580"/>
                  </a:cubicBezTo>
                  <a:cubicBezTo>
                    <a:pt x="400" y="2403"/>
                    <a:pt x="544" y="2260"/>
                    <a:pt x="720" y="2260"/>
                  </a:cubicBezTo>
                  <a:lnTo>
                    <a:pt x="720" y="1860"/>
                  </a:lnTo>
                  <a:cubicBezTo>
                    <a:pt x="323" y="1860"/>
                    <a:pt x="0" y="2183"/>
                    <a:pt x="0" y="2580"/>
                  </a:cubicBezTo>
                  <a:cubicBezTo>
                    <a:pt x="0" y="2977"/>
                    <a:pt x="323" y="3300"/>
                    <a:pt x="720" y="3300"/>
                  </a:cubicBezTo>
                  <a:lnTo>
                    <a:pt x="5180" y="3300"/>
                  </a:lnTo>
                  <a:lnTo>
                    <a:pt x="5180" y="2900"/>
                  </a:lnTo>
                  <a:lnTo>
                    <a:pt x="4436" y="2900"/>
                  </a:lnTo>
                  <a:lnTo>
                    <a:pt x="4116" y="2580"/>
                  </a:lnTo>
                  <a:close/>
                  <a:moveTo>
                    <a:pt x="2143" y="2900"/>
                  </a:moveTo>
                  <a:lnTo>
                    <a:pt x="2441" y="2601"/>
                  </a:lnTo>
                  <a:cubicBezTo>
                    <a:pt x="2448" y="2595"/>
                    <a:pt x="2454" y="2587"/>
                    <a:pt x="2460" y="2580"/>
                  </a:cubicBezTo>
                  <a:lnTo>
                    <a:pt x="3554" y="2580"/>
                  </a:lnTo>
                  <a:cubicBezTo>
                    <a:pt x="3559" y="2587"/>
                    <a:pt x="3565" y="2595"/>
                    <a:pt x="3572" y="2601"/>
                  </a:cubicBezTo>
                  <a:lnTo>
                    <a:pt x="3871" y="2900"/>
                  </a:lnTo>
                  <a:lnTo>
                    <a:pt x="2143" y="2900"/>
                  </a:lnTo>
                  <a:close/>
                </a:path>
              </a:pathLst>
            </a:custGeom>
            <a:solidFill>
              <a:schemeClr val="bg1"/>
            </a:solidFill>
            <a:ln>
              <a:noFill/>
            </a:ln>
          </p:spPr>
          <p:txBody>
            <a:bodyPr/>
            <a:lstStyle/>
            <a:p>
              <a:endParaRPr lang="zh-CN" altLang="en-US">
                <a:cs typeface="+mn-ea"/>
                <a:sym typeface="+mn-lt"/>
              </a:endParaRPr>
            </a:p>
          </p:txBody>
        </p:sp>
        <p:sp>
          <p:nvSpPr>
            <p:cNvPr id="20" name="文本框 19"/>
            <p:cNvSpPr txBox="1"/>
            <p:nvPr/>
          </p:nvSpPr>
          <p:spPr>
            <a:xfrm>
              <a:off x="3075" y="3160"/>
              <a:ext cx="7413" cy="1179"/>
            </a:xfrm>
            <a:prstGeom prst="rect">
              <a:avLst/>
            </a:prstGeom>
            <a:noFill/>
          </p:spPr>
          <p:txBody>
            <a:bodyPr wrap="square" rtlCol="0" anchor="t">
              <a:spAutoFit/>
            </a:bodyPr>
            <a:lstStyle/>
            <a:p>
              <a:pPr>
                <a:lnSpc>
                  <a:spcPct val="150000"/>
                </a:lnSpc>
              </a:pPr>
              <a:r>
                <a:rPr lang="zh-CN" altLang="en-US" sz="1000">
                  <a:solidFill>
                    <a:schemeClr val="tx1">
                      <a:lumMod val="75000"/>
                      <a:lumOff val="25000"/>
                    </a:schemeClr>
                  </a:solidFill>
                  <a:cs typeface="+mn-ea"/>
                  <a:sym typeface="+mn-lt"/>
                </a:rPr>
                <a:t>现行的“二十四节气”来自于三百多年前（1645年起沿用至今）订立的根据太阳在回归黄道上的位置来确定节气的方法，即在一个为360度圆周的“黄道”（一年当中太阳在天球上的视路径）上。</a:t>
              </a:r>
            </a:p>
          </p:txBody>
        </p:sp>
      </p:grpSp>
      <p:grpSp>
        <p:nvGrpSpPr>
          <p:cNvPr id="21" name="组合 12"/>
          <p:cNvGrpSpPr/>
          <p:nvPr/>
        </p:nvGrpSpPr>
        <p:grpSpPr>
          <a:xfrm>
            <a:off x="1238250" y="4784090"/>
            <a:ext cx="5422265" cy="748665"/>
            <a:chOff x="1949" y="3160"/>
            <a:chExt cx="8539" cy="1179"/>
          </a:xfrm>
        </p:grpSpPr>
        <p:sp>
          <p:nvSpPr>
            <p:cNvPr id="22" name="椭圆 21"/>
            <p:cNvSpPr/>
            <p:nvPr/>
          </p:nvSpPr>
          <p:spPr>
            <a:xfrm>
              <a:off x="1949" y="3301"/>
              <a:ext cx="925" cy="92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snowflake_24019"/>
            <p:cNvSpPr>
              <a:spLocks noChangeAspect="1"/>
            </p:cNvSpPr>
            <p:nvPr/>
          </p:nvSpPr>
          <p:spPr bwMode="auto">
            <a:xfrm>
              <a:off x="2162" y="3514"/>
              <a:ext cx="498" cy="497"/>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47" h="2847">
                  <a:moveTo>
                    <a:pt x="2358" y="0"/>
                  </a:moveTo>
                  <a:lnTo>
                    <a:pt x="489" y="0"/>
                  </a:lnTo>
                  <a:cubicBezTo>
                    <a:pt x="219" y="0"/>
                    <a:pt x="0" y="219"/>
                    <a:pt x="0" y="489"/>
                  </a:cubicBezTo>
                  <a:lnTo>
                    <a:pt x="0" y="1323"/>
                  </a:lnTo>
                  <a:lnTo>
                    <a:pt x="1846" y="1323"/>
                  </a:lnTo>
                  <a:cubicBezTo>
                    <a:pt x="2060" y="1323"/>
                    <a:pt x="2234" y="1149"/>
                    <a:pt x="2234" y="936"/>
                  </a:cubicBezTo>
                  <a:cubicBezTo>
                    <a:pt x="2234" y="722"/>
                    <a:pt x="2060" y="548"/>
                    <a:pt x="1846" y="548"/>
                  </a:cubicBezTo>
                  <a:lnTo>
                    <a:pt x="1779" y="548"/>
                  </a:lnTo>
                  <a:cubicBezTo>
                    <a:pt x="1724" y="548"/>
                    <a:pt x="1679" y="503"/>
                    <a:pt x="1679" y="448"/>
                  </a:cubicBezTo>
                  <a:cubicBezTo>
                    <a:pt x="1679" y="393"/>
                    <a:pt x="1724" y="348"/>
                    <a:pt x="1779" y="348"/>
                  </a:cubicBezTo>
                  <a:lnTo>
                    <a:pt x="1846" y="348"/>
                  </a:lnTo>
                  <a:cubicBezTo>
                    <a:pt x="2170" y="348"/>
                    <a:pt x="2434" y="611"/>
                    <a:pt x="2434" y="936"/>
                  </a:cubicBezTo>
                  <a:cubicBezTo>
                    <a:pt x="2434" y="1260"/>
                    <a:pt x="2170" y="1523"/>
                    <a:pt x="1846" y="1523"/>
                  </a:cubicBezTo>
                  <a:lnTo>
                    <a:pt x="0" y="1523"/>
                  </a:lnTo>
                  <a:lnTo>
                    <a:pt x="0" y="1734"/>
                  </a:lnTo>
                  <a:lnTo>
                    <a:pt x="1379" y="1734"/>
                  </a:lnTo>
                  <a:cubicBezTo>
                    <a:pt x="1566" y="1734"/>
                    <a:pt x="1719" y="1886"/>
                    <a:pt x="1719" y="2074"/>
                  </a:cubicBezTo>
                  <a:cubicBezTo>
                    <a:pt x="1719" y="2261"/>
                    <a:pt x="1566" y="2413"/>
                    <a:pt x="1379" y="2413"/>
                  </a:cubicBezTo>
                  <a:lnTo>
                    <a:pt x="1337" y="2413"/>
                  </a:lnTo>
                  <a:cubicBezTo>
                    <a:pt x="1282" y="2413"/>
                    <a:pt x="1237" y="2368"/>
                    <a:pt x="1237" y="2313"/>
                  </a:cubicBezTo>
                  <a:cubicBezTo>
                    <a:pt x="1237" y="2258"/>
                    <a:pt x="1282" y="2213"/>
                    <a:pt x="1337" y="2213"/>
                  </a:cubicBezTo>
                  <a:lnTo>
                    <a:pt x="1379" y="2213"/>
                  </a:lnTo>
                  <a:cubicBezTo>
                    <a:pt x="1456" y="2213"/>
                    <a:pt x="1519" y="2151"/>
                    <a:pt x="1519" y="2074"/>
                  </a:cubicBezTo>
                  <a:cubicBezTo>
                    <a:pt x="1519" y="1997"/>
                    <a:pt x="1456" y="1934"/>
                    <a:pt x="1379" y="1934"/>
                  </a:cubicBezTo>
                  <a:lnTo>
                    <a:pt x="0" y="1934"/>
                  </a:lnTo>
                  <a:lnTo>
                    <a:pt x="0" y="2358"/>
                  </a:lnTo>
                  <a:cubicBezTo>
                    <a:pt x="0" y="2627"/>
                    <a:pt x="219" y="2847"/>
                    <a:pt x="489" y="2847"/>
                  </a:cubicBezTo>
                  <a:lnTo>
                    <a:pt x="2358" y="2847"/>
                  </a:lnTo>
                  <a:cubicBezTo>
                    <a:pt x="2627" y="2847"/>
                    <a:pt x="2847" y="2627"/>
                    <a:pt x="2847" y="2358"/>
                  </a:cubicBezTo>
                  <a:lnTo>
                    <a:pt x="2847" y="489"/>
                  </a:lnTo>
                  <a:cubicBezTo>
                    <a:pt x="2847" y="219"/>
                    <a:pt x="2627" y="0"/>
                    <a:pt x="2358" y="0"/>
                  </a:cubicBezTo>
                  <a:close/>
                  <a:moveTo>
                    <a:pt x="1043" y="1112"/>
                  </a:moveTo>
                  <a:lnTo>
                    <a:pt x="360" y="1112"/>
                  </a:lnTo>
                  <a:cubicBezTo>
                    <a:pt x="305" y="1112"/>
                    <a:pt x="260" y="1067"/>
                    <a:pt x="260" y="1012"/>
                  </a:cubicBezTo>
                  <a:cubicBezTo>
                    <a:pt x="260" y="956"/>
                    <a:pt x="305" y="912"/>
                    <a:pt x="360" y="912"/>
                  </a:cubicBezTo>
                  <a:lnTo>
                    <a:pt x="1043" y="912"/>
                  </a:lnTo>
                  <a:cubicBezTo>
                    <a:pt x="1098" y="912"/>
                    <a:pt x="1143" y="956"/>
                    <a:pt x="1143" y="1012"/>
                  </a:cubicBezTo>
                  <a:cubicBezTo>
                    <a:pt x="1143" y="1067"/>
                    <a:pt x="1098" y="1112"/>
                    <a:pt x="1043" y="1112"/>
                  </a:cubicBezTo>
                  <a:close/>
                  <a:moveTo>
                    <a:pt x="899" y="2493"/>
                  </a:moveTo>
                  <a:cubicBezTo>
                    <a:pt x="844" y="2493"/>
                    <a:pt x="799" y="2448"/>
                    <a:pt x="799" y="2393"/>
                  </a:cubicBezTo>
                  <a:cubicBezTo>
                    <a:pt x="799" y="2327"/>
                    <a:pt x="745" y="2273"/>
                    <a:pt x="678" y="2273"/>
                  </a:cubicBezTo>
                  <a:lnTo>
                    <a:pt x="360" y="2273"/>
                  </a:lnTo>
                  <a:cubicBezTo>
                    <a:pt x="305" y="2273"/>
                    <a:pt x="260" y="2228"/>
                    <a:pt x="260" y="2173"/>
                  </a:cubicBezTo>
                  <a:cubicBezTo>
                    <a:pt x="260" y="2117"/>
                    <a:pt x="305" y="2073"/>
                    <a:pt x="360" y="2073"/>
                  </a:cubicBezTo>
                  <a:lnTo>
                    <a:pt x="678" y="2073"/>
                  </a:lnTo>
                  <a:cubicBezTo>
                    <a:pt x="855" y="2073"/>
                    <a:pt x="999" y="2216"/>
                    <a:pt x="999" y="2393"/>
                  </a:cubicBezTo>
                  <a:cubicBezTo>
                    <a:pt x="999" y="2448"/>
                    <a:pt x="954" y="2493"/>
                    <a:pt x="899" y="2493"/>
                  </a:cubicBezTo>
                  <a:close/>
                  <a:moveTo>
                    <a:pt x="2436" y="1890"/>
                  </a:moveTo>
                  <a:lnTo>
                    <a:pt x="1998" y="1890"/>
                  </a:lnTo>
                  <a:cubicBezTo>
                    <a:pt x="1943" y="1890"/>
                    <a:pt x="1898" y="1846"/>
                    <a:pt x="1898" y="1790"/>
                  </a:cubicBezTo>
                  <a:cubicBezTo>
                    <a:pt x="1898" y="1735"/>
                    <a:pt x="1943" y="1690"/>
                    <a:pt x="1998" y="1690"/>
                  </a:cubicBezTo>
                  <a:lnTo>
                    <a:pt x="2436" y="1690"/>
                  </a:lnTo>
                  <a:cubicBezTo>
                    <a:pt x="2491" y="1690"/>
                    <a:pt x="2536" y="1735"/>
                    <a:pt x="2536" y="1790"/>
                  </a:cubicBezTo>
                  <a:cubicBezTo>
                    <a:pt x="2536" y="1846"/>
                    <a:pt x="2491" y="1890"/>
                    <a:pt x="2436" y="1890"/>
                  </a:cubicBezTo>
                  <a:close/>
                </a:path>
              </a:pathLst>
            </a:custGeom>
            <a:solidFill>
              <a:schemeClr val="bg1"/>
            </a:solidFill>
            <a:ln>
              <a:noFill/>
            </a:ln>
          </p:spPr>
          <p:txBody>
            <a:bodyPr/>
            <a:lstStyle/>
            <a:p>
              <a:endParaRPr lang="zh-CN" altLang="en-US">
                <a:cs typeface="+mn-ea"/>
                <a:sym typeface="+mn-lt"/>
              </a:endParaRPr>
            </a:p>
          </p:txBody>
        </p:sp>
        <p:sp>
          <p:nvSpPr>
            <p:cNvPr id="24" name="文本框 23"/>
            <p:cNvSpPr txBox="1"/>
            <p:nvPr/>
          </p:nvSpPr>
          <p:spPr>
            <a:xfrm>
              <a:off x="3075" y="3160"/>
              <a:ext cx="7413" cy="1179"/>
            </a:xfrm>
            <a:prstGeom prst="rect">
              <a:avLst/>
            </a:prstGeom>
            <a:noFill/>
          </p:spPr>
          <p:txBody>
            <a:bodyPr wrap="square" rtlCol="0" anchor="t">
              <a:spAutoFit/>
            </a:bodyPr>
            <a:lstStyle/>
            <a:p>
              <a:pPr>
                <a:lnSpc>
                  <a:spcPct val="150000"/>
                </a:lnSpc>
              </a:pPr>
              <a:r>
                <a:rPr lang="zh-CN" altLang="en-US" sz="1000">
                  <a:solidFill>
                    <a:schemeClr val="tx1">
                      <a:lumMod val="75000"/>
                      <a:lumOff val="25000"/>
                    </a:schemeClr>
                  </a:solidFill>
                  <a:cs typeface="+mn-ea"/>
                  <a:sym typeface="+mn-lt"/>
                </a:rPr>
                <a:t>太阳在黄道上每运行15度为一个“节气”，每“节气”的“度数”均等、“时间”不均等。廿四个节气是24个时间点，“点”是天体运动的自然结果。该方法划分的节气，始于立春，终于大寒。当太阳运行至黄经270°时为冬至点。</a:t>
              </a:r>
            </a:p>
          </p:txBody>
        </p:sp>
      </p:grpSp>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755" y="389890"/>
            <a:ext cx="11540490" cy="607885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39800" y="389890"/>
            <a:ext cx="1698625" cy="39878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传统节日</a:t>
            </a: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70400" y="2466671"/>
            <a:ext cx="3251200" cy="2544417"/>
          </a:xfrm>
          <a:prstGeom prst="rect">
            <a:avLst/>
          </a:prstGeom>
        </p:spPr>
      </p:pic>
      <p:sp>
        <p:nvSpPr>
          <p:cNvPr id="5" name="文本框 4"/>
          <p:cNvSpPr txBox="1"/>
          <p:nvPr/>
        </p:nvSpPr>
        <p:spPr>
          <a:xfrm>
            <a:off x="730885" y="2038350"/>
            <a:ext cx="3883025" cy="969240"/>
          </a:xfrm>
          <a:prstGeom prst="rect">
            <a:avLst/>
          </a:prstGeom>
          <a:noFill/>
        </p:spPr>
        <p:txBody>
          <a:bodyPr wrap="square" rtlCol="0" anchor="t">
            <a:spAutoFit/>
          </a:bodyPr>
          <a:lstStyle/>
          <a:p>
            <a:pPr>
              <a:lnSpc>
                <a:spcPct val="200000"/>
              </a:lnSpc>
            </a:pPr>
            <a:r>
              <a:rPr lang="zh-CN" altLang="en-US" sz="1000">
                <a:solidFill>
                  <a:schemeClr val="tx1">
                    <a:lumMod val="75000"/>
                    <a:lumOff val="25000"/>
                  </a:schemeClr>
                </a:solidFill>
                <a:cs typeface="+mn-ea"/>
                <a:sym typeface="+mn-lt"/>
              </a:rPr>
              <a:t>古代农耕社会的人们在安居乐业之余择日拜神祭祖便有了各种定期节日，拜神祭祖丰盛祭贡品发展出节日宴饮活动，也渐渐形成一些约定俗成的庆祝方式，即所谓节庆民俗</a:t>
            </a:r>
          </a:p>
        </p:txBody>
      </p:sp>
      <p:sp>
        <p:nvSpPr>
          <p:cNvPr id="3" name="文本框 2"/>
          <p:cNvSpPr txBox="1"/>
          <p:nvPr/>
        </p:nvSpPr>
        <p:spPr>
          <a:xfrm>
            <a:off x="730885" y="4069715"/>
            <a:ext cx="3883025" cy="969240"/>
          </a:xfrm>
          <a:prstGeom prst="rect">
            <a:avLst/>
          </a:prstGeom>
          <a:noFill/>
        </p:spPr>
        <p:txBody>
          <a:bodyPr wrap="square" rtlCol="0" anchor="t">
            <a:spAutoFit/>
          </a:bodyPr>
          <a:lstStyle/>
          <a:p>
            <a:pPr>
              <a:lnSpc>
                <a:spcPct val="200000"/>
              </a:lnSpc>
            </a:pPr>
            <a:r>
              <a:rPr lang="zh-CN" altLang="en-US" sz="1000">
                <a:solidFill>
                  <a:schemeClr val="tx1">
                    <a:lumMod val="75000"/>
                    <a:lumOff val="25000"/>
                  </a:schemeClr>
                </a:solidFill>
                <a:cs typeface="+mn-ea"/>
                <a:sym typeface="+mn-lt"/>
              </a:rPr>
              <a:t>一系列的祭祀活动，则蕴含着祗敬感德、礼乐文明深邃文化内涵。冬至兼具自然与人文两大内涵，既是自然节气点，也是传统的祭祖节日</a:t>
            </a:r>
            <a:r>
              <a:rPr lang="en-US" altLang="zh-CN" sz="1000">
                <a:solidFill>
                  <a:schemeClr val="tx1">
                    <a:lumMod val="75000"/>
                    <a:lumOff val="25000"/>
                  </a:schemeClr>
                </a:solidFill>
                <a:cs typeface="+mn-ea"/>
                <a:sym typeface="+mn-lt"/>
              </a:rPr>
              <a:t>,冬至祭祖、宴饮活动，相沿成习，遂成冬至风俗。</a:t>
            </a:r>
          </a:p>
        </p:txBody>
      </p:sp>
      <p:sp>
        <p:nvSpPr>
          <p:cNvPr id="4" name="文本框 3"/>
          <p:cNvSpPr txBox="1"/>
          <p:nvPr/>
        </p:nvSpPr>
        <p:spPr>
          <a:xfrm>
            <a:off x="7721600" y="2038350"/>
            <a:ext cx="3883025" cy="969240"/>
          </a:xfrm>
          <a:prstGeom prst="rect">
            <a:avLst/>
          </a:prstGeom>
          <a:noFill/>
        </p:spPr>
        <p:txBody>
          <a:bodyPr wrap="square" rtlCol="0" anchor="t">
            <a:spAutoFit/>
          </a:bodyPr>
          <a:lstStyle/>
          <a:p>
            <a:pPr>
              <a:lnSpc>
                <a:spcPct val="200000"/>
              </a:lnSpc>
            </a:pPr>
            <a:r>
              <a:rPr lang="zh-CN" altLang="en-US" sz="1000">
                <a:solidFill>
                  <a:schemeClr val="tx1">
                    <a:lumMod val="75000"/>
                    <a:lumOff val="25000"/>
                  </a:schemeClr>
                </a:solidFill>
                <a:cs typeface="+mn-ea"/>
                <a:sym typeface="+mn-lt"/>
              </a:rPr>
              <a:t>冬至被视为冬季的大节日，古时候，漂在外地的人到了这时节都要回家过冬节，所谓“年终有所归宿”。在我国南方部分地区广泛流传着“冬至大如年”的讲法</a:t>
            </a:r>
          </a:p>
        </p:txBody>
      </p:sp>
      <p:sp>
        <p:nvSpPr>
          <p:cNvPr id="6" name="文本框 5"/>
          <p:cNvSpPr txBox="1"/>
          <p:nvPr/>
        </p:nvSpPr>
        <p:spPr>
          <a:xfrm>
            <a:off x="7721600" y="4069715"/>
            <a:ext cx="3883025" cy="969240"/>
          </a:xfrm>
          <a:prstGeom prst="rect">
            <a:avLst/>
          </a:prstGeom>
          <a:noFill/>
        </p:spPr>
        <p:txBody>
          <a:bodyPr wrap="square" rtlCol="0" anchor="t">
            <a:spAutoFit/>
          </a:bodyPr>
          <a:lstStyle/>
          <a:p>
            <a:pPr>
              <a:lnSpc>
                <a:spcPct val="200000"/>
              </a:lnSpc>
            </a:pPr>
            <a:r>
              <a:rPr sz="1000">
                <a:solidFill>
                  <a:schemeClr val="tx1">
                    <a:lumMod val="75000"/>
                    <a:lumOff val="25000"/>
                  </a:schemeClr>
                </a:solidFill>
                <a:cs typeface="+mn-ea"/>
                <a:sym typeface="+mn-lt"/>
              </a:rPr>
              <a:t>又被称为“亚岁”、“小年”，一是说明年关将近，二是表示冬至的重要性。冬至一到，新年就在眼前，所以古人认为冬至的重要程度并不亚于新年。很多地方至今仍保持着冬至祭天祭祖的传统习俗</a:t>
            </a:r>
            <a:endParaRPr lang="en-US" altLang="zh-CN" sz="1000">
              <a:solidFill>
                <a:schemeClr val="tx1">
                  <a:lumMod val="75000"/>
                  <a:lumOff val="25000"/>
                </a:schemeClr>
              </a:solidFill>
              <a:cs typeface="+mn-ea"/>
              <a:sym typeface="+mn-lt"/>
            </a:endParaRPr>
          </a:p>
        </p:txBody>
      </p:sp>
      <p:pic>
        <p:nvPicPr>
          <p:cNvPr id="10" name="图片 9">
            <a:extLst>
              <a:ext uri="{FF2B5EF4-FFF2-40B4-BE49-F238E27FC236}">
                <a16:creationId xmlns:a16="http://schemas.microsoft.com/office/drawing/2014/main" xmlns="" id="{B79B6BE3-77D7-43E9-B607-B162C02855B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0" y="0"/>
            <a:ext cx="1041928" cy="78867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0.70"/>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0" grpId="1"/>
      <p:bldP spid="5" grpId="0"/>
      <p:bldP spid="5" grpId="1"/>
      <p:bldP spid="3" grpId="0"/>
      <p:bldP spid="3" grpId="1"/>
      <p:bldP spid="4" grpId="0"/>
      <p:bldP spid="4" grpId="1"/>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755" y="389890"/>
            <a:ext cx="11540490" cy="607885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39800" y="389890"/>
            <a:ext cx="1698625" cy="39878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作品记载</a:t>
            </a:r>
          </a:p>
        </p:txBody>
      </p:sp>
      <p:sp>
        <p:nvSpPr>
          <p:cNvPr id="2" name="矩形 1"/>
          <p:cNvSpPr/>
          <p:nvPr/>
        </p:nvSpPr>
        <p:spPr>
          <a:xfrm>
            <a:off x="2637790" y="2049145"/>
            <a:ext cx="9228455" cy="34747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0" y="944245"/>
            <a:ext cx="4737083" cy="4612005"/>
          </a:xfrm>
          <a:prstGeom prst="rect">
            <a:avLst/>
          </a:prstGeom>
        </p:spPr>
      </p:pic>
      <p:grpSp>
        <p:nvGrpSpPr>
          <p:cNvPr id="5" name="组合 4"/>
          <p:cNvGrpSpPr/>
          <p:nvPr/>
        </p:nvGrpSpPr>
        <p:grpSpPr>
          <a:xfrm>
            <a:off x="10140950" y="2196783"/>
            <a:ext cx="1137920" cy="3169285"/>
            <a:chOff x="15970" y="3551"/>
            <a:chExt cx="1792" cy="4991"/>
          </a:xfrm>
        </p:grpSpPr>
        <p:sp>
          <p:nvSpPr>
            <p:cNvPr id="32" name="文本框 31"/>
            <p:cNvSpPr txBox="1"/>
            <p:nvPr/>
          </p:nvSpPr>
          <p:spPr>
            <a:xfrm>
              <a:off x="15970" y="3551"/>
              <a:ext cx="1745" cy="4991"/>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《汉书》中说：“冬至阳气起，君道长，故贺。”人们认为：过了冬至，白昼一天比一天长，阳气回升，是一个节气循环的开始，也是一个吉日，应该庆贺。</a:t>
              </a:r>
            </a:p>
          </p:txBody>
        </p:sp>
        <p:cxnSp>
          <p:nvCxnSpPr>
            <p:cNvPr id="4" name="直接连接符 3"/>
            <p:cNvCxnSpPr/>
            <p:nvPr/>
          </p:nvCxnSpPr>
          <p:spPr>
            <a:xfrm>
              <a:off x="17762" y="3675"/>
              <a:ext cx="0" cy="11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8369300" y="2196465"/>
            <a:ext cx="1137920" cy="3169285"/>
            <a:chOff x="15970" y="3551"/>
            <a:chExt cx="1792" cy="4991"/>
          </a:xfrm>
        </p:grpSpPr>
        <p:sp>
          <p:nvSpPr>
            <p:cNvPr id="7" name="文本框 6"/>
            <p:cNvSpPr txBox="1"/>
            <p:nvPr/>
          </p:nvSpPr>
          <p:spPr>
            <a:xfrm>
              <a:off x="15970" y="3551"/>
              <a:ext cx="1745" cy="4991"/>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易曰：先王以至日闭关，商旅不行。陈志岁《载敬堂集》说：“夏尽秋分日，春生冬至时。”又谓，冬至，日南至，日短之至，日影长之至。</a:t>
              </a:r>
            </a:p>
          </p:txBody>
        </p:sp>
        <p:cxnSp>
          <p:nvCxnSpPr>
            <p:cNvPr id="10" name="直接连接符 9"/>
            <p:cNvCxnSpPr/>
            <p:nvPr/>
          </p:nvCxnSpPr>
          <p:spPr>
            <a:xfrm>
              <a:off x="17762" y="3675"/>
              <a:ext cx="0" cy="11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6597650" y="2196465"/>
            <a:ext cx="1137920" cy="3169285"/>
            <a:chOff x="15970" y="3551"/>
            <a:chExt cx="1792" cy="4991"/>
          </a:xfrm>
        </p:grpSpPr>
        <p:sp>
          <p:nvSpPr>
            <p:cNvPr id="12" name="文本框 11"/>
            <p:cNvSpPr txBox="1"/>
            <p:nvPr/>
          </p:nvSpPr>
          <p:spPr>
            <a:xfrm>
              <a:off x="15970" y="3551"/>
              <a:ext cx="1745" cy="4991"/>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一者阴极之至，二者阳气始至，三者日行南至，故谓之冬至也。”也有认为，冬至为一年中阳气最弱的一天，此后则阳气渐渐回升。</a:t>
              </a:r>
            </a:p>
          </p:txBody>
        </p:sp>
        <p:cxnSp>
          <p:nvCxnSpPr>
            <p:cNvPr id="13" name="直接连接符 12"/>
            <p:cNvCxnSpPr/>
            <p:nvPr/>
          </p:nvCxnSpPr>
          <p:spPr>
            <a:xfrm>
              <a:off x="17762" y="3675"/>
              <a:ext cx="0" cy="11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4210685" y="2196465"/>
            <a:ext cx="1753235" cy="3169285"/>
            <a:chOff x="15001" y="3551"/>
            <a:chExt cx="2761" cy="4991"/>
          </a:xfrm>
        </p:grpSpPr>
        <p:sp>
          <p:nvSpPr>
            <p:cNvPr id="15" name="文本框 14"/>
            <p:cNvSpPr txBox="1"/>
            <p:nvPr/>
          </p:nvSpPr>
          <p:spPr>
            <a:xfrm>
              <a:off x="15001" y="3551"/>
              <a:ext cx="2714" cy="4991"/>
            </a:xfrm>
            <a:prstGeom prst="rect">
              <a:avLst/>
            </a:prstGeom>
            <a:noFill/>
          </p:spPr>
          <p:txBody>
            <a:bodyPr vert="eaVert" wrap="square" rtlCol="0">
              <a:spAutoFit/>
            </a:bodyPr>
            <a:lstStyle/>
            <a:p>
              <a:pPr>
                <a:lnSpc>
                  <a:spcPct val="200000"/>
                </a:lnSpc>
              </a:pPr>
              <a:r>
                <a:rPr lang="zh-CN" altLang="en-US" sz="1000">
                  <a:solidFill>
                    <a:schemeClr val="tx1">
                      <a:lumMod val="75000"/>
                      <a:lumOff val="25000"/>
                    </a:schemeClr>
                  </a:solidFill>
                  <a:cs typeface="+mn-ea"/>
                  <a:sym typeface="+mn-lt"/>
                </a:rPr>
                <a:t>冬至节气反映的是阳光直射点在地球表面的偏移规律，冬至节气的到来标示着北半球各地在一年中白昼最短的一天，并非是阴阳概念中的阴气最盛的一天，“阴阳五行”即属于“干支”范畴，“阴阳”的消长，是以“干支”为推算依据。</a:t>
              </a:r>
            </a:p>
          </p:txBody>
        </p:sp>
        <p:cxnSp>
          <p:nvCxnSpPr>
            <p:cNvPr id="16" name="直接连接符 15"/>
            <p:cNvCxnSpPr/>
            <p:nvPr/>
          </p:nvCxnSpPr>
          <p:spPr>
            <a:xfrm>
              <a:off x="17762" y="3675"/>
              <a:ext cx="0" cy="11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9" name="图片 18">
            <a:extLst>
              <a:ext uri="{FF2B5EF4-FFF2-40B4-BE49-F238E27FC236}">
                <a16:creationId xmlns:a16="http://schemas.microsoft.com/office/drawing/2014/main" xmlns="" id="{D86BE000-DEAD-4D52-A3D0-CC0D635E62E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0" y="0"/>
            <a:ext cx="1041928" cy="78867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ppt_y</p:attrName>
                                        </p:attrNameLst>
                                      </p:cBhvr>
                                      <p:tavLst>
                                        <p:tav tm="0">
                                          <p:val>
                                            <p:strVal val="#ppt_y+#ppt_h*1.125000"/>
                                          </p:val>
                                        </p:tav>
                                        <p:tav tm="100000">
                                          <p:val>
                                            <p:strVal val="#ppt_y"/>
                                          </p:val>
                                        </p:tav>
                                      </p:tavLst>
                                    </p:anim>
                                    <p:animEffect transition="in" filter="wipe(up)">
                                      <p:cBhvr>
                                        <p:cTn id="18" dur="500"/>
                                        <p:tgtEl>
                                          <p:spTgt spid="1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up)">
                                      <p:cBhvr>
                                        <p:cTn id="23" dur="500"/>
                                        <p:tgtEl>
                                          <p:spTgt spid="11"/>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ppt_y</p:attrName>
                                        </p:attrNameLst>
                                      </p:cBhvr>
                                      <p:tavLst>
                                        <p:tav tm="0">
                                          <p:val>
                                            <p:strVal val="#ppt_y+#ppt_h*1.125000"/>
                                          </p:val>
                                        </p:tav>
                                        <p:tav tm="100000">
                                          <p:val>
                                            <p:strVal val="#ppt_y"/>
                                          </p:val>
                                        </p:tav>
                                      </p:tavLst>
                                    </p:anim>
                                    <p:animEffect transition="in" filter="wipe(up)">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ppt_y</p:attrName>
                                        </p:attrNameLst>
                                      </p:cBhvr>
                                      <p:tavLst>
                                        <p:tav tm="0">
                                          <p:val>
                                            <p:strVal val="#ppt_y+#ppt_h*1.125000"/>
                                          </p:val>
                                        </p:tav>
                                        <p:tav tm="100000">
                                          <p:val>
                                            <p:strVal val="#ppt_y"/>
                                          </p:val>
                                        </p:tav>
                                      </p:tavLst>
                                    </p:anim>
                                    <p:animEffect transition="in" filter="wipe(up)">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0" grpId="1"/>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5">
            <a:extLst>
              <a:ext uri="{FF2B5EF4-FFF2-40B4-BE49-F238E27FC236}">
                <a16:creationId xmlns:a16="http://schemas.microsoft.com/office/drawing/2014/main" xmlns="" id="{5319E781-DE69-5572-25AF-3CE9B09ADCE4}"/>
              </a:ext>
            </a:extLst>
          </p:cNvPr>
          <p:cNvSpPr txBox="1"/>
          <p:nvPr/>
        </p:nvSpPr>
        <p:spPr>
          <a:xfrm>
            <a:off x="1132226" y="6258400"/>
            <a:ext cx="1440159" cy="123111"/>
          </a:xfrm>
          <a:prstGeom prst="rect">
            <a:avLst/>
          </a:prstGeom>
          <a:noFill/>
        </p:spPr>
        <p:txBody>
          <a:bodyPr wrap="square" rtlCol="0">
            <a:spAutoFit/>
          </a:bodyPr>
          <a:lstStyle/>
          <a:p>
            <a:pPr>
              <a:lnSpc>
                <a:spcPct val="200000"/>
              </a:lnSpc>
            </a:pPr>
            <a:r>
              <a:rPr lang="zh-CN" altLang="en-US" sz="100" dirty="0">
                <a:solidFill>
                  <a:srgbClr val="DCDCDC"/>
                </a:solidFill>
                <a:latin typeface="微软雅黑" panose="020B0503020204020204" pitchFamily="34" charset="-122"/>
                <a:ea typeface="微软雅黑" panose="020B0503020204020204" pitchFamily="34" charset="-122"/>
              </a:rPr>
              <a:t>节日</a:t>
            </a:r>
            <a:r>
              <a:rPr lang="en-US" altLang="zh-CN" sz="100" dirty="0">
                <a:solidFill>
                  <a:srgbClr val="DCDCDC"/>
                </a:solidFill>
                <a:latin typeface="微软雅黑" panose="020B0503020204020204" pitchFamily="34" charset="-122"/>
                <a:ea typeface="微软雅黑" panose="020B0503020204020204" pitchFamily="34" charset="-122"/>
              </a:rPr>
              <a:t>PPT</a:t>
            </a:r>
            <a:r>
              <a:rPr lang="zh-CN" altLang="en-US" sz="100" dirty="0">
                <a:solidFill>
                  <a:srgbClr val="DCDCDC"/>
                </a:solidFill>
                <a:latin typeface="微软雅黑" panose="020B0503020204020204" pitchFamily="34" charset="-122"/>
                <a:ea typeface="微软雅黑" panose="020B0503020204020204" pitchFamily="34" charset="-122"/>
              </a:rPr>
              <a:t>模板 </a:t>
            </a:r>
            <a:r>
              <a:rPr lang="en-US" altLang="zh-CN" sz="100" dirty="0">
                <a:solidFill>
                  <a:srgbClr val="DCDCDC"/>
                </a:solidFill>
                <a:latin typeface="微软雅黑" panose="020B0503020204020204" pitchFamily="34" charset="-122"/>
                <a:ea typeface="微软雅黑" panose="020B0503020204020204" pitchFamily="34" charset="-122"/>
              </a:rPr>
              <a:t>http://</a:t>
            </a:r>
            <a:r>
              <a:rPr lang="en-US" altLang="zh-CN" sz="100" dirty="0" smtClean="0">
                <a:solidFill>
                  <a:srgbClr val="DCDCDC"/>
                </a:solidFill>
                <a:latin typeface="微软雅黑" panose="020B0503020204020204" pitchFamily="34" charset="-122"/>
                <a:ea typeface="微软雅黑" panose="020B0503020204020204" pitchFamily="34" charset="-122"/>
              </a:rPr>
              <a:t>www.ypppt.com/jieri</a:t>
            </a:r>
            <a:r>
              <a:rPr lang="en-US" altLang="zh-CN" sz="100" dirty="0">
                <a:solidFill>
                  <a:srgbClr val="DCDCDC"/>
                </a:solidFill>
                <a:latin typeface="微软雅黑" panose="020B0503020204020204" pitchFamily="34" charset="-122"/>
                <a:ea typeface="微软雅黑" panose="020B0503020204020204" pitchFamily="34" charset="-122"/>
              </a:rPr>
              <a:t>/</a:t>
            </a:r>
          </a:p>
        </p:txBody>
      </p:sp>
      <p:sp>
        <p:nvSpPr>
          <p:cNvPr id="8" name="矩形 7"/>
          <p:cNvSpPr/>
          <p:nvPr/>
        </p:nvSpPr>
        <p:spPr>
          <a:xfrm>
            <a:off x="325755" y="389890"/>
            <a:ext cx="11540490" cy="607885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39800" y="389890"/>
            <a:ext cx="1698625" cy="39878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传统节日</a:t>
            </a:r>
          </a:p>
        </p:txBody>
      </p:sp>
      <p:grpSp>
        <p:nvGrpSpPr>
          <p:cNvPr id="4" name="组合 3"/>
          <p:cNvGrpSpPr/>
          <p:nvPr/>
        </p:nvGrpSpPr>
        <p:grpSpPr>
          <a:xfrm>
            <a:off x="772160" y="1955800"/>
            <a:ext cx="1851660" cy="3369945"/>
            <a:chOff x="2320" y="2817"/>
            <a:chExt cx="2916" cy="5307"/>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13" y="2817"/>
              <a:ext cx="2331" cy="2331"/>
            </a:xfrm>
            <a:prstGeom prst="rect">
              <a:avLst/>
            </a:prstGeom>
          </p:spPr>
        </p:pic>
        <p:sp>
          <p:nvSpPr>
            <p:cNvPr id="5" name="文本框 4"/>
            <p:cNvSpPr txBox="1"/>
            <p:nvPr/>
          </p:nvSpPr>
          <p:spPr>
            <a:xfrm>
              <a:off x="2320" y="4710"/>
              <a:ext cx="2916" cy="3052"/>
            </a:xfrm>
            <a:prstGeom prst="rect">
              <a:avLst/>
            </a:prstGeom>
            <a:noFill/>
          </p:spPr>
          <p:txBody>
            <a:bodyPr wrap="square" rtlCol="0" anchor="t">
              <a:spAutoFit/>
            </a:bodyPr>
            <a:lstStyle/>
            <a:p>
              <a:pPr algn="ctr">
                <a:lnSpc>
                  <a:spcPct val="200000"/>
                </a:lnSpc>
              </a:pPr>
              <a:r>
                <a:rPr lang="zh-CN" altLang="en-US" sz="1000">
                  <a:solidFill>
                    <a:schemeClr val="tx1">
                      <a:lumMod val="75000"/>
                      <a:lumOff val="25000"/>
                    </a:schemeClr>
                  </a:solidFill>
                  <a:cs typeface="+mn-ea"/>
                  <a:sym typeface="+mn-lt"/>
                </a:rPr>
                <a:t>冬至节，民间历来十分重视。先秦时期，南北各地风俗文化各异，各地的风俗尚未融合普及，很多节日有历史，乏记载。很多古已有之的节俗活动在著作上鲜有记载。</a:t>
              </a:r>
            </a:p>
          </p:txBody>
        </p:sp>
        <p:cxnSp>
          <p:nvCxnSpPr>
            <p:cNvPr id="3" name="直接连接符 2"/>
            <p:cNvCxnSpPr/>
            <p:nvPr/>
          </p:nvCxnSpPr>
          <p:spPr>
            <a:xfrm>
              <a:off x="3428" y="8124"/>
              <a:ext cx="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2971165" y="1955800"/>
            <a:ext cx="1851660" cy="3369945"/>
            <a:chOff x="2320" y="2817"/>
            <a:chExt cx="2916" cy="5307"/>
          </a:xfrm>
        </p:grpSpPr>
        <p:pic>
          <p:nvPicPr>
            <p:cNvPr id="7" name="图片 6"/>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13" y="2817"/>
              <a:ext cx="2331" cy="2331"/>
            </a:xfrm>
            <a:prstGeom prst="rect">
              <a:avLst/>
            </a:prstGeom>
          </p:spPr>
        </p:pic>
        <p:sp>
          <p:nvSpPr>
            <p:cNvPr id="10" name="文本框 9"/>
            <p:cNvSpPr txBox="1"/>
            <p:nvPr/>
          </p:nvSpPr>
          <p:spPr>
            <a:xfrm>
              <a:off x="2320" y="4952"/>
              <a:ext cx="2916" cy="2567"/>
            </a:xfrm>
            <a:prstGeom prst="rect">
              <a:avLst/>
            </a:prstGeom>
            <a:noFill/>
          </p:spPr>
          <p:txBody>
            <a:bodyPr wrap="square" rtlCol="0" anchor="t">
              <a:spAutoFit/>
            </a:bodyPr>
            <a:lstStyle/>
            <a:p>
              <a:pPr algn="ctr">
                <a:lnSpc>
                  <a:spcPct val="200000"/>
                </a:lnSpc>
              </a:pPr>
              <a:r>
                <a:rPr lang="zh-CN" altLang="en-US" sz="1000">
                  <a:solidFill>
                    <a:schemeClr val="tx1">
                      <a:lumMod val="75000"/>
                      <a:lumOff val="25000"/>
                    </a:schemeClr>
                  </a:solidFill>
                  <a:cs typeface="+mn-ea"/>
                  <a:sym typeface="+mn-lt"/>
                </a:rPr>
                <a:t>周人的冬十一月一日岁首与现行“二十四节气”的冬至日期在同阴历十一月，因此有说从周时期起周人就有在冬至(十一月)祭祀的活动。</a:t>
              </a:r>
            </a:p>
          </p:txBody>
        </p:sp>
        <p:cxnSp>
          <p:nvCxnSpPr>
            <p:cNvPr id="11" name="直接连接符 10"/>
            <p:cNvCxnSpPr/>
            <p:nvPr/>
          </p:nvCxnSpPr>
          <p:spPr>
            <a:xfrm>
              <a:off x="3428" y="8124"/>
              <a:ext cx="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5170170" y="1955800"/>
            <a:ext cx="1851660" cy="3369945"/>
            <a:chOff x="2320" y="2817"/>
            <a:chExt cx="2916" cy="5307"/>
          </a:xfrm>
        </p:grpSpPr>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13" y="2817"/>
              <a:ext cx="2331" cy="2331"/>
            </a:xfrm>
            <a:prstGeom prst="rect">
              <a:avLst/>
            </a:prstGeom>
          </p:spPr>
        </p:pic>
        <p:sp>
          <p:nvSpPr>
            <p:cNvPr id="14" name="文本框 13"/>
            <p:cNvSpPr txBox="1"/>
            <p:nvPr/>
          </p:nvSpPr>
          <p:spPr>
            <a:xfrm>
              <a:off x="2320" y="4953"/>
              <a:ext cx="2916" cy="2567"/>
            </a:xfrm>
            <a:prstGeom prst="rect">
              <a:avLst/>
            </a:prstGeom>
            <a:noFill/>
          </p:spPr>
          <p:txBody>
            <a:bodyPr wrap="square" rtlCol="0" anchor="t">
              <a:spAutoFit/>
            </a:bodyPr>
            <a:lstStyle/>
            <a:p>
              <a:pPr algn="ctr">
                <a:lnSpc>
                  <a:spcPct val="200000"/>
                </a:lnSpc>
              </a:pPr>
              <a:r>
                <a:rPr lang="zh-CN" altLang="en-US" sz="1000">
                  <a:solidFill>
                    <a:schemeClr val="tx1">
                      <a:lumMod val="75000"/>
                      <a:lumOff val="25000"/>
                    </a:schemeClr>
                  </a:solidFill>
                  <a:cs typeface="+mn-ea"/>
                  <a:sym typeface="+mn-lt"/>
                </a:rPr>
                <a:t>《史记·孝武本纪》：“其后二岁，十一月甲子朔旦冬至，推历者以本统。天子亲至泰山，以十一月甲子朔旦冬至日祠上帝明堂，每修封禅。”</a:t>
              </a:r>
            </a:p>
          </p:txBody>
        </p:sp>
        <p:cxnSp>
          <p:nvCxnSpPr>
            <p:cNvPr id="15" name="直接连接符 14"/>
            <p:cNvCxnSpPr/>
            <p:nvPr/>
          </p:nvCxnSpPr>
          <p:spPr>
            <a:xfrm>
              <a:off x="3428" y="8124"/>
              <a:ext cx="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7369175" y="1955800"/>
            <a:ext cx="1851660" cy="3369945"/>
            <a:chOff x="2320" y="2817"/>
            <a:chExt cx="2916" cy="5307"/>
          </a:xfrm>
        </p:grpSpPr>
        <p:pic>
          <p:nvPicPr>
            <p:cNvPr id="17" name="图片 16"/>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13" y="2817"/>
              <a:ext cx="2331" cy="2331"/>
            </a:xfrm>
            <a:prstGeom prst="rect">
              <a:avLst/>
            </a:prstGeom>
          </p:spPr>
        </p:pic>
        <p:sp>
          <p:nvSpPr>
            <p:cNvPr id="18" name="文本框 17"/>
            <p:cNvSpPr txBox="1"/>
            <p:nvPr/>
          </p:nvSpPr>
          <p:spPr>
            <a:xfrm>
              <a:off x="2320" y="4953"/>
              <a:ext cx="2916" cy="2567"/>
            </a:xfrm>
            <a:prstGeom prst="rect">
              <a:avLst/>
            </a:prstGeom>
            <a:noFill/>
          </p:spPr>
          <p:txBody>
            <a:bodyPr wrap="square" rtlCol="0" anchor="t">
              <a:spAutoFit/>
            </a:bodyPr>
            <a:lstStyle/>
            <a:p>
              <a:pPr algn="ctr">
                <a:lnSpc>
                  <a:spcPct val="200000"/>
                </a:lnSpc>
              </a:pPr>
              <a:r>
                <a:rPr lang="zh-CN" altLang="en-US" sz="1000">
                  <a:solidFill>
                    <a:schemeClr val="tx1">
                      <a:lumMod val="75000"/>
                      <a:lumOff val="25000"/>
                    </a:schemeClr>
                  </a:solidFill>
                  <a:cs typeface="+mn-ea"/>
                  <a:sym typeface="+mn-lt"/>
                </a:rPr>
                <a:t>《后汉书礼仪》：“冬至前后，君子安身静体，百官绝事。”还要挑选“能之士”，鼓瑟吹笙，奏“黄钟之律”，以示庆贺。</a:t>
              </a:r>
            </a:p>
          </p:txBody>
        </p:sp>
        <p:cxnSp>
          <p:nvCxnSpPr>
            <p:cNvPr id="19" name="直接连接符 18"/>
            <p:cNvCxnSpPr/>
            <p:nvPr/>
          </p:nvCxnSpPr>
          <p:spPr>
            <a:xfrm>
              <a:off x="3428" y="8124"/>
              <a:ext cx="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9568180" y="1955800"/>
            <a:ext cx="1851660" cy="3369945"/>
            <a:chOff x="2320" y="2817"/>
            <a:chExt cx="2916" cy="5307"/>
          </a:xfrm>
        </p:grpSpPr>
        <p:pic>
          <p:nvPicPr>
            <p:cNvPr id="21" name="图片 20"/>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13" y="2817"/>
              <a:ext cx="2331" cy="2331"/>
            </a:xfrm>
            <a:prstGeom prst="rect">
              <a:avLst/>
            </a:prstGeom>
          </p:spPr>
        </p:pic>
        <p:sp>
          <p:nvSpPr>
            <p:cNvPr id="22" name="文本框 21"/>
            <p:cNvSpPr txBox="1"/>
            <p:nvPr/>
          </p:nvSpPr>
          <p:spPr>
            <a:xfrm>
              <a:off x="2320" y="4953"/>
              <a:ext cx="2916" cy="2567"/>
            </a:xfrm>
            <a:prstGeom prst="rect">
              <a:avLst/>
            </a:prstGeom>
            <a:noFill/>
          </p:spPr>
          <p:txBody>
            <a:bodyPr wrap="square" rtlCol="0" anchor="t">
              <a:spAutoFit/>
            </a:bodyPr>
            <a:lstStyle/>
            <a:p>
              <a:pPr algn="ctr">
                <a:lnSpc>
                  <a:spcPct val="200000"/>
                </a:lnSpc>
              </a:pPr>
              <a:r>
                <a:rPr lang="zh-CN" altLang="en-US" sz="1000">
                  <a:solidFill>
                    <a:schemeClr val="tx1">
                      <a:lumMod val="75000"/>
                      <a:lumOff val="25000"/>
                    </a:schemeClr>
                  </a:solidFill>
                  <a:cs typeface="+mn-ea"/>
                  <a:sym typeface="+mn-lt"/>
                </a:rPr>
                <a:t>“十一月冬至。京师最重此节，虽至贫者，一年之间，积累假借，至此日更易新衣，备办饮食，享祀先祖。官放关扑，庆祝往来，一如年节。”</a:t>
              </a:r>
            </a:p>
          </p:txBody>
        </p:sp>
        <p:cxnSp>
          <p:nvCxnSpPr>
            <p:cNvPr id="23" name="直接连接符 22"/>
            <p:cNvCxnSpPr/>
            <p:nvPr/>
          </p:nvCxnSpPr>
          <p:spPr>
            <a:xfrm>
              <a:off x="3428" y="8124"/>
              <a:ext cx="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5" name="图片 24">
            <a:extLst>
              <a:ext uri="{FF2B5EF4-FFF2-40B4-BE49-F238E27FC236}">
                <a16:creationId xmlns:a16="http://schemas.microsoft.com/office/drawing/2014/main" xmlns="" id="{90A98148-C213-47DB-9F88-FA67B784DA0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0" y="0"/>
            <a:ext cx="1041928" cy="78867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strVal val="#ppt_w*0.70"/>
                                          </p:val>
                                        </p:tav>
                                        <p:tav tm="100000">
                                          <p:val>
                                            <p:strVal val="#ppt_w"/>
                                          </p:val>
                                        </p:tav>
                                      </p:tavLst>
                                    </p:anim>
                                    <p:anim calcmode="lin" valueType="num">
                                      <p:cBhvr>
                                        <p:cTn id="26" dur="1000" fill="hold"/>
                                        <p:tgtEl>
                                          <p:spTgt spid="16"/>
                                        </p:tgtEl>
                                        <p:attrNameLst>
                                          <p:attrName>ppt_h</p:attrName>
                                        </p:attrNameLst>
                                      </p:cBhvr>
                                      <p:tavLst>
                                        <p:tav tm="0">
                                          <p:val>
                                            <p:strVal val="#ppt_h"/>
                                          </p:val>
                                        </p:tav>
                                        <p:tav tm="100000">
                                          <p:val>
                                            <p:strVal val="#ppt_h"/>
                                          </p:val>
                                        </p:tav>
                                      </p:tavLst>
                                    </p:anim>
                                    <p:animEffect transition="in" filter="fade">
                                      <p:cBhvr>
                                        <p:cTn id="27" dur="1000"/>
                                        <p:tgtEl>
                                          <p:spTgt spid="16"/>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strVal val="#ppt_w*0.70"/>
                                          </p:val>
                                        </p:tav>
                                        <p:tav tm="100000">
                                          <p:val>
                                            <p:strVal val="#ppt_w"/>
                                          </p:val>
                                        </p:tav>
                                      </p:tavLst>
                                    </p:anim>
                                    <p:anim calcmode="lin" valueType="num">
                                      <p:cBhvr>
                                        <p:cTn id="32" dur="1000" fill="hold"/>
                                        <p:tgtEl>
                                          <p:spTgt spid="20"/>
                                        </p:tgtEl>
                                        <p:attrNameLst>
                                          <p:attrName>ppt_h</p:attrName>
                                        </p:attrNameLst>
                                      </p:cBhvr>
                                      <p:tavLst>
                                        <p:tav tm="0">
                                          <p:val>
                                            <p:strVal val="#ppt_h"/>
                                          </p:val>
                                        </p:tav>
                                        <p:tav tm="100000">
                                          <p:val>
                                            <p:strVal val="#ppt_h"/>
                                          </p:val>
                                        </p:tav>
                                      </p:tavLst>
                                    </p:anim>
                                    <p:animEffect transition="in" filter="fade">
                                      <p:cBhvr>
                                        <p:cTn id="3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a:extLst>
              <a:ext uri="{FF2B5EF4-FFF2-40B4-BE49-F238E27FC236}">
                <a16:creationId xmlns:a16="http://schemas.microsoft.com/office/drawing/2014/main" xmlns="" id="{BF8D3F8D-C0A0-4DA8-8485-CEFB459CD075}"/>
              </a:ext>
            </a:extLst>
          </p:cNvPr>
          <p:cNvSpPr/>
          <p:nvPr/>
        </p:nvSpPr>
        <p:spPr>
          <a:xfrm>
            <a:off x="801370" y="840740"/>
            <a:ext cx="10588625" cy="5492750"/>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5" name="图片 54">
            <a:extLst>
              <a:ext uri="{FF2B5EF4-FFF2-40B4-BE49-F238E27FC236}">
                <a16:creationId xmlns:a16="http://schemas.microsoft.com/office/drawing/2014/main" xmlns="" id="{F9FE4FD5-C57E-42ED-8957-F70A8DFB854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0" y="-406400"/>
            <a:ext cx="3842966" cy="2908300"/>
          </a:xfrm>
          <a:prstGeom prst="rect">
            <a:avLst/>
          </a:prstGeom>
        </p:spPr>
      </p:pic>
      <p:sp>
        <p:nvSpPr>
          <p:cNvPr id="56" name="文本框 55">
            <a:extLst>
              <a:ext uri="{FF2B5EF4-FFF2-40B4-BE49-F238E27FC236}">
                <a16:creationId xmlns:a16="http://schemas.microsoft.com/office/drawing/2014/main" xmlns="" id="{B783A33F-7A35-4A98-B7AD-4F37CC9157CB}"/>
              </a:ext>
            </a:extLst>
          </p:cNvPr>
          <p:cNvSpPr txBox="1"/>
          <p:nvPr/>
        </p:nvSpPr>
        <p:spPr>
          <a:xfrm>
            <a:off x="5019675" y="1579245"/>
            <a:ext cx="952500" cy="3046095"/>
          </a:xfrm>
          <a:prstGeom prst="rect">
            <a:avLst/>
          </a:prstGeom>
          <a:noFill/>
        </p:spPr>
        <p:txBody>
          <a:bodyPr wrap="square" rtlCol="0">
            <a:spAutoFit/>
          </a:bodyPr>
          <a:lstStyle/>
          <a:p>
            <a:r>
              <a:rPr lang="zh-CN" altLang="en-US" sz="4800" b="1" dirty="0">
                <a:solidFill>
                  <a:schemeClr val="tx1">
                    <a:lumMod val="75000"/>
                    <a:lumOff val="25000"/>
                  </a:schemeClr>
                </a:solidFill>
                <a:cs typeface="+mn-ea"/>
                <a:sym typeface="+mn-lt"/>
              </a:rPr>
              <a:t>节日习俗</a:t>
            </a:r>
          </a:p>
        </p:txBody>
      </p:sp>
      <p:sp>
        <p:nvSpPr>
          <p:cNvPr id="57" name="文本框 56">
            <a:extLst>
              <a:ext uri="{FF2B5EF4-FFF2-40B4-BE49-F238E27FC236}">
                <a16:creationId xmlns:a16="http://schemas.microsoft.com/office/drawing/2014/main" xmlns="" id="{2F760139-22F3-438D-AAD8-5954282C7126}"/>
              </a:ext>
            </a:extLst>
          </p:cNvPr>
          <p:cNvSpPr txBox="1"/>
          <p:nvPr/>
        </p:nvSpPr>
        <p:spPr>
          <a:xfrm>
            <a:off x="3198259" y="2841625"/>
            <a:ext cx="1665841" cy="2519680"/>
          </a:xfrm>
          <a:prstGeom prst="rect">
            <a:avLst/>
          </a:prstGeom>
          <a:noFill/>
        </p:spPr>
        <p:txBody>
          <a:bodyPr vert="eaVert" wrap="square" rtlCol="0">
            <a:spAutoFit/>
          </a:bodyPr>
          <a:lstStyle/>
          <a:p>
            <a:pPr>
              <a:lnSpc>
                <a:spcPct val="250000"/>
              </a:lnSpc>
            </a:pPr>
            <a:r>
              <a:rPr lang="zh-CN" altLang="en-US" sz="1000" dirty="0">
                <a:solidFill>
                  <a:schemeClr val="tx1">
                    <a:lumMod val="75000"/>
                    <a:lumOff val="25000"/>
                  </a:schemeClr>
                </a:solidFill>
                <a:cs typeface="+mn-ea"/>
                <a:sym typeface="+mn-lt"/>
              </a:rPr>
              <a:t>冬至习俗因地域不同而又存在着习俗内容或细节上的差异。在中国南方沿海部分地区，有冬至祭祖、宴饮的习俗；在中国北方地区，每年冬至日有吃饺子的习俗。</a:t>
            </a:r>
          </a:p>
        </p:txBody>
      </p:sp>
      <p:pic>
        <p:nvPicPr>
          <p:cNvPr id="58" name="图片 57">
            <a:extLst>
              <a:ext uri="{FF2B5EF4-FFF2-40B4-BE49-F238E27FC236}">
                <a16:creationId xmlns:a16="http://schemas.microsoft.com/office/drawing/2014/main" xmlns="" id="{DDD95E03-AAA7-49EA-A6F0-974DD43EE7B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69330" y="1031168"/>
            <a:ext cx="5596890" cy="5612202"/>
          </a:xfrm>
          <a:prstGeom prst="rect">
            <a:avLst/>
          </a:prstGeom>
        </p:spPr>
      </p:pic>
      <p:pic>
        <p:nvPicPr>
          <p:cNvPr id="59" name="图片 58">
            <a:extLst>
              <a:ext uri="{FF2B5EF4-FFF2-40B4-BE49-F238E27FC236}">
                <a16:creationId xmlns:a16="http://schemas.microsoft.com/office/drawing/2014/main" xmlns="" id="{FC417147-6918-4BFD-AC17-E16A2747994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399656" y="440972"/>
            <a:ext cx="841375" cy="863600"/>
          </a:xfrm>
          <a:prstGeom prst="rect">
            <a:avLst/>
          </a:prstGeom>
        </p:spPr>
      </p:pic>
      <p:pic>
        <p:nvPicPr>
          <p:cNvPr id="60" name="图片 59">
            <a:extLst>
              <a:ext uri="{FF2B5EF4-FFF2-40B4-BE49-F238E27FC236}">
                <a16:creationId xmlns:a16="http://schemas.microsoft.com/office/drawing/2014/main" xmlns="" id="{88CA56B2-91B1-4694-8E1E-68A6A1797BF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145521" y="5508625"/>
            <a:ext cx="686435" cy="704850"/>
          </a:xfrm>
          <a:prstGeom prst="rect">
            <a:avLst/>
          </a:prstGeom>
        </p:spPr>
      </p:pic>
      <p:pic>
        <p:nvPicPr>
          <p:cNvPr id="61" name="图片 60">
            <a:extLst>
              <a:ext uri="{FF2B5EF4-FFF2-40B4-BE49-F238E27FC236}">
                <a16:creationId xmlns:a16="http://schemas.microsoft.com/office/drawing/2014/main" xmlns="" id="{337073FD-D7B6-4ED3-B8FA-A927C8FECE2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875010" y="1045845"/>
            <a:ext cx="730250" cy="749300"/>
          </a:xfrm>
          <a:prstGeom prst="rect">
            <a:avLst/>
          </a:prstGeom>
        </p:spPr>
      </p:pic>
      <p:pic>
        <p:nvPicPr>
          <p:cNvPr id="62" name="图片 61">
            <a:extLst>
              <a:ext uri="{FF2B5EF4-FFF2-40B4-BE49-F238E27FC236}">
                <a16:creationId xmlns:a16="http://schemas.microsoft.com/office/drawing/2014/main" xmlns="" id="{CE598BDC-9BFE-4AF7-A844-1076B3554285}"/>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349365" y="5307966"/>
            <a:ext cx="603250" cy="619125"/>
          </a:xfrm>
          <a:prstGeom prst="rect">
            <a:avLst/>
          </a:prstGeom>
        </p:spPr>
      </p:pic>
      <p:pic>
        <p:nvPicPr>
          <p:cNvPr id="63" name="图片 62">
            <a:extLst>
              <a:ext uri="{FF2B5EF4-FFF2-40B4-BE49-F238E27FC236}">
                <a16:creationId xmlns:a16="http://schemas.microsoft.com/office/drawing/2014/main" xmlns="" id="{7865136B-37C3-4D1D-8060-00E50EABAA46}"/>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069330" y="714375"/>
            <a:ext cx="5452110" cy="545211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strVal val="#ppt_w*0.70"/>
                                          </p:val>
                                        </p:tav>
                                        <p:tav tm="100000">
                                          <p:val>
                                            <p:strVal val="#ppt_w"/>
                                          </p:val>
                                        </p:tav>
                                      </p:tavLst>
                                    </p:anim>
                                    <p:anim calcmode="lin" valueType="num">
                                      <p:cBhvr>
                                        <p:cTn id="8" dur="1000" fill="hold"/>
                                        <p:tgtEl>
                                          <p:spTgt spid="55"/>
                                        </p:tgtEl>
                                        <p:attrNameLst>
                                          <p:attrName>ppt_h</p:attrName>
                                        </p:attrNameLst>
                                      </p:cBhvr>
                                      <p:tavLst>
                                        <p:tav tm="0">
                                          <p:val>
                                            <p:strVal val="#ppt_h"/>
                                          </p:val>
                                        </p:tav>
                                        <p:tav tm="100000">
                                          <p:val>
                                            <p:strVal val="#ppt_h"/>
                                          </p:val>
                                        </p:tav>
                                      </p:tavLst>
                                    </p:anim>
                                    <p:animEffect transition="in" filter="fade">
                                      <p:cBhvr>
                                        <p:cTn id="9" dur="1000"/>
                                        <p:tgtEl>
                                          <p:spTgt spid="5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1000" fill="hold"/>
                                        <p:tgtEl>
                                          <p:spTgt spid="54"/>
                                        </p:tgtEl>
                                        <p:attrNameLst>
                                          <p:attrName>ppt_w</p:attrName>
                                        </p:attrNameLst>
                                      </p:cBhvr>
                                      <p:tavLst>
                                        <p:tav tm="0">
                                          <p:val>
                                            <p:strVal val="#ppt_w*0.70"/>
                                          </p:val>
                                        </p:tav>
                                        <p:tav tm="100000">
                                          <p:val>
                                            <p:strVal val="#ppt_w"/>
                                          </p:val>
                                        </p:tav>
                                      </p:tavLst>
                                    </p:anim>
                                    <p:anim calcmode="lin" valueType="num">
                                      <p:cBhvr>
                                        <p:cTn id="14" dur="1000" fill="hold"/>
                                        <p:tgtEl>
                                          <p:spTgt spid="54"/>
                                        </p:tgtEl>
                                        <p:attrNameLst>
                                          <p:attrName>ppt_h</p:attrName>
                                        </p:attrNameLst>
                                      </p:cBhvr>
                                      <p:tavLst>
                                        <p:tav tm="0">
                                          <p:val>
                                            <p:strVal val="#ppt_h"/>
                                          </p:val>
                                        </p:tav>
                                        <p:tav tm="100000">
                                          <p:val>
                                            <p:strVal val="#ppt_h"/>
                                          </p:val>
                                        </p:tav>
                                      </p:tavLst>
                                    </p:anim>
                                    <p:animEffect transition="in" filter="fade">
                                      <p:cBhvr>
                                        <p:cTn id="15" dur="1000"/>
                                        <p:tgtEl>
                                          <p:spTgt spid="54"/>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1000" fill="hold"/>
                                        <p:tgtEl>
                                          <p:spTgt spid="58"/>
                                        </p:tgtEl>
                                        <p:attrNameLst>
                                          <p:attrName>ppt_w</p:attrName>
                                        </p:attrNameLst>
                                      </p:cBhvr>
                                      <p:tavLst>
                                        <p:tav tm="0">
                                          <p:val>
                                            <p:strVal val="#ppt_w*0.70"/>
                                          </p:val>
                                        </p:tav>
                                        <p:tav tm="100000">
                                          <p:val>
                                            <p:strVal val="#ppt_w"/>
                                          </p:val>
                                        </p:tav>
                                      </p:tavLst>
                                    </p:anim>
                                    <p:anim calcmode="lin" valueType="num">
                                      <p:cBhvr>
                                        <p:cTn id="20" dur="1000" fill="hold"/>
                                        <p:tgtEl>
                                          <p:spTgt spid="58"/>
                                        </p:tgtEl>
                                        <p:attrNameLst>
                                          <p:attrName>ppt_h</p:attrName>
                                        </p:attrNameLst>
                                      </p:cBhvr>
                                      <p:tavLst>
                                        <p:tav tm="0">
                                          <p:val>
                                            <p:strVal val="#ppt_h"/>
                                          </p:val>
                                        </p:tav>
                                        <p:tav tm="100000">
                                          <p:val>
                                            <p:strVal val="#ppt_h"/>
                                          </p:val>
                                        </p:tav>
                                      </p:tavLst>
                                    </p:anim>
                                    <p:animEffect transition="in" filter="fade">
                                      <p:cBhvr>
                                        <p:cTn id="21" dur="1000"/>
                                        <p:tgtEl>
                                          <p:spTgt spid="58"/>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1000" fill="hold"/>
                                        <p:tgtEl>
                                          <p:spTgt spid="59"/>
                                        </p:tgtEl>
                                        <p:attrNameLst>
                                          <p:attrName>ppt_w</p:attrName>
                                        </p:attrNameLst>
                                      </p:cBhvr>
                                      <p:tavLst>
                                        <p:tav tm="0">
                                          <p:val>
                                            <p:strVal val="#ppt_w*0.70"/>
                                          </p:val>
                                        </p:tav>
                                        <p:tav tm="100000">
                                          <p:val>
                                            <p:strVal val="#ppt_w"/>
                                          </p:val>
                                        </p:tav>
                                      </p:tavLst>
                                    </p:anim>
                                    <p:anim calcmode="lin" valueType="num">
                                      <p:cBhvr>
                                        <p:cTn id="26" dur="1000" fill="hold"/>
                                        <p:tgtEl>
                                          <p:spTgt spid="59"/>
                                        </p:tgtEl>
                                        <p:attrNameLst>
                                          <p:attrName>ppt_h</p:attrName>
                                        </p:attrNameLst>
                                      </p:cBhvr>
                                      <p:tavLst>
                                        <p:tav tm="0">
                                          <p:val>
                                            <p:strVal val="#ppt_h"/>
                                          </p:val>
                                        </p:tav>
                                        <p:tav tm="100000">
                                          <p:val>
                                            <p:strVal val="#ppt_h"/>
                                          </p:val>
                                        </p:tav>
                                      </p:tavLst>
                                    </p:anim>
                                    <p:animEffect transition="in" filter="fade">
                                      <p:cBhvr>
                                        <p:cTn id="27" dur="1000"/>
                                        <p:tgtEl>
                                          <p:spTgt spid="59"/>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p:cTn id="31" dur="1000" fill="hold"/>
                                        <p:tgtEl>
                                          <p:spTgt spid="61"/>
                                        </p:tgtEl>
                                        <p:attrNameLst>
                                          <p:attrName>ppt_w</p:attrName>
                                        </p:attrNameLst>
                                      </p:cBhvr>
                                      <p:tavLst>
                                        <p:tav tm="0">
                                          <p:val>
                                            <p:strVal val="#ppt_w*0.70"/>
                                          </p:val>
                                        </p:tav>
                                        <p:tav tm="100000">
                                          <p:val>
                                            <p:strVal val="#ppt_w"/>
                                          </p:val>
                                        </p:tav>
                                      </p:tavLst>
                                    </p:anim>
                                    <p:anim calcmode="lin" valueType="num">
                                      <p:cBhvr>
                                        <p:cTn id="32" dur="1000" fill="hold"/>
                                        <p:tgtEl>
                                          <p:spTgt spid="61"/>
                                        </p:tgtEl>
                                        <p:attrNameLst>
                                          <p:attrName>ppt_h</p:attrName>
                                        </p:attrNameLst>
                                      </p:cBhvr>
                                      <p:tavLst>
                                        <p:tav tm="0">
                                          <p:val>
                                            <p:strVal val="#ppt_h"/>
                                          </p:val>
                                        </p:tav>
                                        <p:tav tm="100000">
                                          <p:val>
                                            <p:strVal val="#ppt_h"/>
                                          </p:val>
                                        </p:tav>
                                      </p:tavLst>
                                    </p:anim>
                                    <p:animEffect transition="in" filter="fade">
                                      <p:cBhvr>
                                        <p:cTn id="33" dur="1000"/>
                                        <p:tgtEl>
                                          <p:spTgt spid="61"/>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1000" fill="hold"/>
                                        <p:tgtEl>
                                          <p:spTgt spid="60"/>
                                        </p:tgtEl>
                                        <p:attrNameLst>
                                          <p:attrName>ppt_w</p:attrName>
                                        </p:attrNameLst>
                                      </p:cBhvr>
                                      <p:tavLst>
                                        <p:tav tm="0">
                                          <p:val>
                                            <p:strVal val="#ppt_w*0.70"/>
                                          </p:val>
                                        </p:tav>
                                        <p:tav tm="100000">
                                          <p:val>
                                            <p:strVal val="#ppt_w"/>
                                          </p:val>
                                        </p:tav>
                                      </p:tavLst>
                                    </p:anim>
                                    <p:anim calcmode="lin" valueType="num">
                                      <p:cBhvr>
                                        <p:cTn id="38" dur="1000" fill="hold"/>
                                        <p:tgtEl>
                                          <p:spTgt spid="60"/>
                                        </p:tgtEl>
                                        <p:attrNameLst>
                                          <p:attrName>ppt_h</p:attrName>
                                        </p:attrNameLst>
                                      </p:cBhvr>
                                      <p:tavLst>
                                        <p:tav tm="0">
                                          <p:val>
                                            <p:strVal val="#ppt_h"/>
                                          </p:val>
                                        </p:tav>
                                        <p:tav tm="100000">
                                          <p:val>
                                            <p:strVal val="#ppt_h"/>
                                          </p:val>
                                        </p:tav>
                                      </p:tavLst>
                                    </p:anim>
                                    <p:animEffect transition="in" filter="fade">
                                      <p:cBhvr>
                                        <p:cTn id="39" dur="1000"/>
                                        <p:tgtEl>
                                          <p:spTgt spid="60"/>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1000" fill="hold"/>
                                        <p:tgtEl>
                                          <p:spTgt spid="62"/>
                                        </p:tgtEl>
                                        <p:attrNameLst>
                                          <p:attrName>ppt_w</p:attrName>
                                        </p:attrNameLst>
                                      </p:cBhvr>
                                      <p:tavLst>
                                        <p:tav tm="0">
                                          <p:val>
                                            <p:strVal val="#ppt_w*0.70"/>
                                          </p:val>
                                        </p:tav>
                                        <p:tav tm="100000">
                                          <p:val>
                                            <p:strVal val="#ppt_w"/>
                                          </p:val>
                                        </p:tav>
                                      </p:tavLst>
                                    </p:anim>
                                    <p:anim calcmode="lin" valueType="num">
                                      <p:cBhvr>
                                        <p:cTn id="44" dur="1000" fill="hold"/>
                                        <p:tgtEl>
                                          <p:spTgt spid="62"/>
                                        </p:tgtEl>
                                        <p:attrNameLst>
                                          <p:attrName>ppt_h</p:attrName>
                                        </p:attrNameLst>
                                      </p:cBhvr>
                                      <p:tavLst>
                                        <p:tav tm="0">
                                          <p:val>
                                            <p:strVal val="#ppt_h"/>
                                          </p:val>
                                        </p:tav>
                                        <p:tav tm="100000">
                                          <p:val>
                                            <p:strVal val="#ppt_h"/>
                                          </p:val>
                                        </p:tav>
                                      </p:tavLst>
                                    </p:anim>
                                    <p:animEffect transition="in" filter="fade">
                                      <p:cBhvr>
                                        <p:cTn id="45" dur="1000"/>
                                        <p:tgtEl>
                                          <p:spTgt spid="62"/>
                                        </p:tgtEl>
                                      </p:cBhvr>
                                    </p:animEffect>
                                  </p:childTnLst>
                                </p:cTn>
                              </p:par>
                            </p:childTnLst>
                          </p:cTn>
                        </p:par>
                        <p:par>
                          <p:cTn id="46" fill="hold">
                            <p:stCondLst>
                              <p:cond delay="7000"/>
                            </p:stCondLst>
                            <p:childTnLst>
                              <p:par>
                                <p:cTn id="47" presetID="55"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1000" fill="hold"/>
                                        <p:tgtEl>
                                          <p:spTgt spid="63"/>
                                        </p:tgtEl>
                                        <p:attrNameLst>
                                          <p:attrName>ppt_w</p:attrName>
                                        </p:attrNameLst>
                                      </p:cBhvr>
                                      <p:tavLst>
                                        <p:tav tm="0">
                                          <p:val>
                                            <p:strVal val="#ppt_w*0.70"/>
                                          </p:val>
                                        </p:tav>
                                        <p:tav tm="100000">
                                          <p:val>
                                            <p:strVal val="#ppt_w"/>
                                          </p:val>
                                        </p:tav>
                                      </p:tavLst>
                                    </p:anim>
                                    <p:anim calcmode="lin" valueType="num">
                                      <p:cBhvr>
                                        <p:cTn id="50" dur="1000" fill="hold"/>
                                        <p:tgtEl>
                                          <p:spTgt spid="63"/>
                                        </p:tgtEl>
                                        <p:attrNameLst>
                                          <p:attrName>ppt_h</p:attrName>
                                        </p:attrNameLst>
                                      </p:cBhvr>
                                      <p:tavLst>
                                        <p:tav tm="0">
                                          <p:val>
                                            <p:strVal val="#ppt_h"/>
                                          </p:val>
                                        </p:tav>
                                        <p:tav tm="100000">
                                          <p:val>
                                            <p:strVal val="#ppt_h"/>
                                          </p:val>
                                        </p:tav>
                                      </p:tavLst>
                                    </p:anim>
                                    <p:animEffect transition="in" filter="fade">
                                      <p:cBhvr>
                                        <p:cTn id="51" dur="1000"/>
                                        <p:tgtEl>
                                          <p:spTgt spid="63"/>
                                        </p:tgtEl>
                                      </p:cBhvr>
                                    </p:animEffect>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54" grpId="1" animBg="1"/>
      <p:bldP spid="56" grpId="0"/>
      <p:bldP spid="56" grpId="1"/>
      <p:bldP spid="57" grpId="0"/>
      <p:bldP spid="5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755" y="389890"/>
            <a:ext cx="11540490" cy="6078855"/>
          </a:xfrm>
          <a:prstGeom prst="rect">
            <a:avLst/>
          </a:prstGeom>
          <a:solidFill>
            <a:srgbClr val="FA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39800" y="389890"/>
            <a:ext cx="1698625" cy="39878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南方</a:t>
            </a: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41928" y="2319655"/>
            <a:ext cx="4557576" cy="2693527"/>
          </a:xfrm>
          <a:prstGeom prst="rect">
            <a:avLst/>
          </a:prstGeom>
        </p:spPr>
      </p:pic>
      <p:grpSp>
        <p:nvGrpSpPr>
          <p:cNvPr id="4" name="组合 3"/>
          <p:cNvGrpSpPr/>
          <p:nvPr/>
        </p:nvGrpSpPr>
        <p:grpSpPr>
          <a:xfrm>
            <a:off x="8749665" y="1112520"/>
            <a:ext cx="2592705" cy="3681095"/>
            <a:chOff x="13979" y="1827"/>
            <a:chExt cx="4083" cy="5797"/>
          </a:xfrm>
        </p:grpSpPr>
        <p:sp>
          <p:nvSpPr>
            <p:cNvPr id="3" name="矩形 2"/>
            <p:cNvSpPr/>
            <p:nvPr/>
          </p:nvSpPr>
          <p:spPr>
            <a:xfrm>
              <a:off x="13979" y="1827"/>
              <a:ext cx="4083" cy="579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4607" y="2230"/>
              <a:ext cx="3229" cy="4991"/>
            </a:xfrm>
            <a:prstGeom prst="rect">
              <a:avLst/>
            </a:prstGeom>
            <a:noFill/>
          </p:spPr>
          <p:txBody>
            <a:bodyPr vert="eaVert" wrap="square" rtlCol="0">
              <a:spAutoFit/>
            </a:bodyPr>
            <a:lstStyle/>
            <a:p>
              <a:pPr>
                <a:lnSpc>
                  <a:spcPct val="250000"/>
                </a:lnSpc>
              </a:pPr>
              <a:r>
                <a:rPr lang="zh-CN" altLang="en-US" sz="1000">
                  <a:solidFill>
                    <a:schemeClr val="tx1">
                      <a:lumMod val="75000"/>
                      <a:lumOff val="25000"/>
                    </a:schemeClr>
                  </a:solidFill>
                  <a:cs typeface="+mn-ea"/>
                  <a:sym typeface="+mn-lt"/>
                </a:rPr>
                <a:t>我国南方很多地方在冬至这天都会过节庆贺。南方沿海不少地区有冬至祭祖的传统习俗。家家户户把祖先像、牌位等供于家中上厅，安放供桌，摆好香炉、供品等。祭祖的同时，有的地方也祭祀天神、土地神，叩拜神灵，以祈福来年风调雨顺，家和万事兴。</a:t>
              </a:r>
            </a:p>
          </p:txBody>
        </p:sp>
      </p:grpSp>
      <p:grpSp>
        <p:nvGrpSpPr>
          <p:cNvPr id="5" name="组合 4"/>
          <p:cNvGrpSpPr/>
          <p:nvPr/>
        </p:nvGrpSpPr>
        <p:grpSpPr>
          <a:xfrm>
            <a:off x="6135370" y="2319655"/>
            <a:ext cx="2249805" cy="3681095"/>
            <a:chOff x="14519" y="1827"/>
            <a:chExt cx="3543" cy="5797"/>
          </a:xfrm>
        </p:grpSpPr>
        <p:sp>
          <p:nvSpPr>
            <p:cNvPr id="6" name="矩形 5"/>
            <p:cNvSpPr/>
            <p:nvPr/>
          </p:nvSpPr>
          <p:spPr>
            <a:xfrm>
              <a:off x="14519" y="1827"/>
              <a:ext cx="3543" cy="579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5213" y="2230"/>
              <a:ext cx="2623" cy="4991"/>
            </a:xfrm>
            <a:prstGeom prst="rect">
              <a:avLst/>
            </a:prstGeom>
            <a:noFill/>
          </p:spPr>
          <p:txBody>
            <a:bodyPr vert="eaVert" wrap="square" rtlCol="0">
              <a:spAutoFit/>
            </a:bodyPr>
            <a:lstStyle/>
            <a:p>
              <a:pPr>
                <a:lnSpc>
                  <a:spcPct val="250000"/>
                </a:lnSpc>
              </a:pPr>
              <a:r>
                <a:rPr lang="zh-CN" altLang="en-US" sz="1000">
                  <a:solidFill>
                    <a:schemeClr val="tx1">
                      <a:lumMod val="75000"/>
                      <a:lumOff val="25000"/>
                    </a:schemeClr>
                  </a:solidFill>
                  <a:cs typeface="+mn-ea"/>
                  <a:sym typeface="+mn-lt"/>
                </a:rPr>
                <a:t>广东人冬至吃烧腊与姜饭，冬至这天，大多数广东人都有“加菜”吃冬至肉的风俗。潮汕一带有“冬节丸，一食就过年”的民谚，俗称“添岁”。客家人认为，冬至时的水味最醇，所以，客家人冬至酿酒已成为习俗。</a:t>
              </a:r>
            </a:p>
          </p:txBody>
        </p:sp>
      </p:grpSp>
      <p:pic>
        <p:nvPicPr>
          <p:cNvPr id="14" name="图片 13">
            <a:extLst>
              <a:ext uri="{FF2B5EF4-FFF2-40B4-BE49-F238E27FC236}">
                <a16:creationId xmlns:a16="http://schemas.microsoft.com/office/drawing/2014/main" xmlns="" id="{9AA48E3F-1ABD-4A50-93FA-BE1D71D229A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0" y="0"/>
            <a:ext cx="1041928" cy="78867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0"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ISLIDE.ICON" val="#138017;#143532;#173318;"/>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ISLIDE.ICON" val="#138850;"/>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第一PPT，www.1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0qtizaxt">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3337</Words>
  <Application>Microsoft Office PowerPoint</Application>
  <PresentationFormat>宽屏</PresentationFormat>
  <Paragraphs>112</Paragraphs>
  <Slides>23</Slides>
  <Notes>2</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23</vt:i4>
      </vt:variant>
    </vt:vector>
  </HeadingPairs>
  <TitlesOfParts>
    <vt:vector size="35" baseType="lpstr">
      <vt:lpstr>Meiryo</vt:lpstr>
      <vt:lpstr>等线</vt:lpstr>
      <vt:lpstr>宋体</vt:lpstr>
      <vt:lpstr>微软雅黑</vt:lpstr>
      <vt:lpstr>幼圆</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2020-12-17T01:24:05Z</dcterms:created>
  <dcterms:modified xsi:type="dcterms:W3CDTF">2023-05-13T08:37:17Z</dcterms:modified>
</cp:coreProperties>
</file>