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sldIdLst>
    <p:sldId id="256" r:id="rId4"/>
    <p:sldId id="257" r:id="rId5"/>
    <p:sldId id="258" r:id="rId6"/>
    <p:sldId id="261" r:id="rId7"/>
    <p:sldId id="260" r:id="rId8"/>
    <p:sldId id="264" r:id="rId9"/>
    <p:sldId id="262" r:id="rId10"/>
    <p:sldId id="265" r:id="rId11"/>
    <p:sldId id="266" r:id="rId12"/>
    <p:sldId id="267" r:id="rId13"/>
    <p:sldId id="259" r:id="rId14"/>
    <p:sldId id="268" r:id="rId15"/>
    <p:sldId id="269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3" r:id="rId26"/>
    <p:sldId id="272" r:id="rId27"/>
    <p:sldId id="273" r:id="rId28"/>
    <p:sldId id="274" r:id="rId29"/>
    <p:sldId id="284" r:id="rId30"/>
    <p:sldId id="285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BDA"/>
    <a:srgbClr val="D83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DF7FE-A5CB-446F-A156-93833E9FA4FB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AD94-7232-4D0D-B8E7-187B1D9DFC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5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0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51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2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99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9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1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44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0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2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2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69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79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132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381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061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325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68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279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40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0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19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77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17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20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72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CAD94-7232-4D0D-B8E7-187B1D9DFC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6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B91314-37EB-4A4C-B334-D8C5BD425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0C5BCD7-A899-4E0A-9F06-3EC5117A0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0CDBB7-D659-411B-B836-1703625F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73CB2C-A134-4E3B-9E8E-FC5874ED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B909423-D2DB-41B0-BAF7-1C8B3082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267E84-8EB1-476A-ACC2-24F0103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BD2F69-23BC-4931-91B9-D2F21F4E1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D0FD8D-4057-44A3-ACB2-9F9D95D0C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D0A079-2B12-413D-AC86-F3AC6A1E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913B01D-EEBA-4748-AA3F-568B7FE0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CDA8FD5-B8C6-40EF-99ED-BA256BE8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9E8B21-3594-4A59-A80B-D0DF6776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3756ED5-F43B-4A38-AF82-43BD47D0A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B91D95-C8E1-4886-9896-8B5821CC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5CDB4-D76B-49C7-9FAD-088D8FF8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6B2614-CF15-47A9-A894-ABD16D66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14616AA-1F83-4BFB-9FF9-DD21C39BE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AFBFBEF-5AAB-467D-8AD1-C1CFBA1F4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F76D48F-7550-4D1D-B48D-9F3549D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632A9F-8D0B-46B8-8AA0-C1340333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CEFD53-5325-4701-B692-01C78B4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6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08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2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8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8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6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D08750-CC76-4EB5-94CC-8E2A5B9E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5360D5-C90E-41DD-A87E-C8C63E6FB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54D22A-F0F8-4040-A88C-ABD34960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804D49-5F13-4AEC-B0A7-61D79C0C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F68741-FDD2-4E9D-8B6D-EAD5F89B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2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3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6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66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8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57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98535B-2F60-45F5-9936-D65378BB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BE582D-226D-4092-9409-78C9A1123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F5780BC-1EF9-401C-9B21-439A8C92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92D4C6B-89CE-4392-8B14-64FB5467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73B008-A878-4223-B28E-16C32D39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E8EB4E-754A-467F-AD38-DB5C7D18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BA3974-3ACF-45E7-BB8B-BCB6E8CE7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E4183BD-7417-48D3-8B73-A0E75563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4C671F-0ED6-49E1-964A-9B33D8E5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F095984-6D10-452E-9B49-640D0EE0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7E826BF-35D1-4093-9751-0FCC89AB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DE5F99-6D76-460A-8E47-C1A5B47C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AA221A-F692-4D57-93BE-B0C0679E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105883-4934-42B7-9F26-9A9B0716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A248B35-7664-44AC-9DAE-E69672749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5AE3AD3-C8F8-478C-871A-8D6D802A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108014-354F-4D70-8330-C3711861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CB6B504-6F71-4CC1-B243-C064D8B4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C155081-F58B-4E84-8642-39FD3EA3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DE5F99-6D76-460A-8E47-C1A5B47C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AA221A-F692-4D57-93BE-B0C0679E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105883-4934-42B7-9F26-9A9B0716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A248B35-7664-44AC-9DAE-E69672749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5AE3AD3-C8F8-478C-871A-8D6D802A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108014-354F-4D70-8330-C3711861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CB6B504-6F71-4CC1-B243-C064D8B4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C155081-F58B-4E84-8642-39FD3EA3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27D99B85-04D7-4FC0-DB43-99A3B33A6153}"/>
              </a:ext>
            </a:extLst>
          </p:cNvPr>
          <p:cNvSpPr txBox="1"/>
          <p:nvPr userDrawn="1"/>
        </p:nvSpPr>
        <p:spPr>
          <a:xfrm>
            <a:off x="1978522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7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434E6F-5364-4B29-B823-BEE9830F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1ECBA3-BA34-43C9-9E01-9119AFE2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89AE07-A2F0-4289-B710-973DBF4F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80958B6-584C-46C7-AA73-30ACAF44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268D1D2-3728-4975-894A-B94C1A1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3845E19-0243-4CF8-A509-416645C3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E87626-5EC4-4128-AE71-89E0FA4B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4413380-7F4E-4CB0-9DC0-4DFC3CFC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D357287-78AF-4B19-8A0E-E4E43D75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D19D9D-7916-4100-8649-937A80A2A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E4F9-B804-4C77-A395-63E804A25FB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FDD00F-EA4F-4430-8C6C-3BA7DFCE9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332B05-B81F-4E1D-B79F-91EBB84C5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EDF4-819E-4DE0-95FB-70D3FC31C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DF1266-D48F-45EA-8514-C0CBC303E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6" y="2804160"/>
            <a:ext cx="3142000" cy="4053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DC4F18-75AF-40E7-A514-6117CEF49F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4" y="1703019"/>
            <a:ext cx="5560408" cy="3451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AE31E80-DBE8-4333-AB99-A795F39CB5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719" y="2387390"/>
            <a:ext cx="4990243" cy="49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3CE2C2-E200-4F07-B5BA-0F2531B1DD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8" y="4075045"/>
            <a:ext cx="5313259" cy="2074828"/>
          </a:xfrm>
          <a:prstGeom prst="rect">
            <a:avLst/>
          </a:prstGeom>
        </p:spPr>
      </p:pic>
      <p:sp>
        <p:nvSpPr>
          <p:cNvPr id="2" name="标题 3">
            <a:extLst>
              <a:ext uri="{FF2B5EF4-FFF2-40B4-BE49-F238E27FC236}">
                <a16:creationId xmlns:a16="http://schemas.microsoft.com/office/drawing/2014/main" xmlns="" id="{02E4273E-F0E5-4E42-AFAC-A3A1844EDE53}"/>
              </a:ext>
            </a:extLst>
          </p:cNvPr>
          <p:cNvSpPr txBox="1">
            <a:spLocks noChangeArrowheads="1"/>
          </p:cNvSpPr>
          <p:nvPr/>
        </p:nvSpPr>
        <p:spPr>
          <a:xfrm>
            <a:off x="3976254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元旦知识知多少?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022E93D-ED6C-4893-9B3B-7663E278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02" y="1940915"/>
            <a:ext cx="4748502" cy="373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F0232ED-1642-48DF-B994-400AF2584883}"/>
              </a:ext>
            </a:extLst>
          </p:cNvPr>
          <p:cNvSpPr/>
          <p:nvPr/>
        </p:nvSpPr>
        <p:spPr>
          <a:xfrm>
            <a:off x="6298098" y="2259736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中国元旦有多少年的历史?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3FA076-E4CD-4B1F-98E8-455C10F35610}"/>
              </a:ext>
            </a:extLst>
          </p:cNvPr>
          <p:cNvSpPr/>
          <p:nvPr/>
        </p:nvSpPr>
        <p:spPr>
          <a:xfrm>
            <a:off x="6298098" y="2783204"/>
            <a:ext cx="3949148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     </a:t>
            </a:r>
            <a:r>
              <a:rPr lang="zh-CN" altLang="en-US" dirty="0">
                <a:cs typeface="+mn-ea"/>
                <a:sym typeface="+mn-lt"/>
              </a:rPr>
              <a:t>中国的元旦，据传说起于三皇五帝的之一，距今已有5000多年的历史。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1856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005F73-5C74-4E26-A9FB-558A2E0D2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564" y="342899"/>
            <a:ext cx="232287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2B55C60-548A-4419-90E9-FC6270CA900C}"/>
              </a:ext>
            </a:extLst>
          </p:cNvPr>
          <p:cNvSpPr/>
          <p:nvPr/>
        </p:nvSpPr>
        <p:spPr>
          <a:xfrm>
            <a:off x="3464510" y="3387178"/>
            <a:ext cx="5262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世界各地元旦的趣闻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3A7B621-A3D6-4A79-89F3-5E494C96F87E}"/>
              </a:ext>
            </a:extLst>
          </p:cNvPr>
          <p:cNvGrpSpPr/>
          <p:nvPr/>
        </p:nvGrpSpPr>
        <p:grpSpPr>
          <a:xfrm>
            <a:off x="4716073" y="1958620"/>
            <a:ext cx="2759853" cy="1054247"/>
            <a:chOff x="4708587" y="1111153"/>
            <a:chExt cx="2759853" cy="10542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0090CF0-1D5B-452F-82F3-404DB69F8DD6}"/>
                </a:ext>
              </a:extLst>
            </p:cNvPr>
            <p:cNvSpPr txBox="1"/>
            <p:nvPr/>
          </p:nvSpPr>
          <p:spPr>
            <a:xfrm>
              <a:off x="4708587" y="1120984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40CA77C-E990-4129-A3E1-0EBFC8889875}"/>
                </a:ext>
              </a:extLst>
            </p:cNvPr>
            <p:cNvSpPr txBox="1"/>
            <p:nvPr/>
          </p:nvSpPr>
          <p:spPr>
            <a:xfrm>
              <a:off x="5395052" y="1213317"/>
              <a:ext cx="792544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C00000"/>
                  </a:solidFill>
                  <a:cs typeface="+mn-ea"/>
                  <a:sym typeface="+mn-lt"/>
                </a:rPr>
                <a:t>三</a:t>
              </a:r>
              <a:endParaRPr lang="zh-CN" altLang="en-US" sz="4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FA84AD4-457E-40D8-9ADE-ED630329C473}"/>
                </a:ext>
              </a:extLst>
            </p:cNvPr>
            <p:cNvSpPr txBox="1"/>
            <p:nvPr/>
          </p:nvSpPr>
          <p:spPr>
            <a:xfrm>
              <a:off x="6004406" y="1111153"/>
              <a:ext cx="79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1DC083E-E968-4782-BEBD-7A26E3C4013B}"/>
                </a:ext>
              </a:extLst>
            </p:cNvPr>
            <p:cNvSpPr txBox="1"/>
            <p:nvPr/>
          </p:nvSpPr>
          <p:spPr>
            <a:xfrm>
              <a:off x="6675896" y="1149737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6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F2D6FAD-79FA-45C4-90BA-71012090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5778" y="0"/>
            <a:ext cx="6876221" cy="6876221"/>
          </a:xfrm>
          <a:prstGeom prst="rect">
            <a:avLst/>
          </a:prstGeom>
        </p:spPr>
      </p:pic>
      <p:sp>
        <p:nvSpPr>
          <p:cNvPr id="3" name="标题 3">
            <a:extLst>
              <a:ext uri="{FF2B5EF4-FFF2-40B4-BE49-F238E27FC236}">
                <a16:creationId xmlns:a16="http://schemas.microsoft.com/office/drawing/2014/main" xmlns="" id="{5A0E6DDA-EA94-4781-ABC6-8F8878009E09}"/>
              </a:ext>
            </a:extLst>
          </p:cNvPr>
          <p:cNvSpPr txBox="1">
            <a:spLocks noChangeArrowheads="1"/>
          </p:cNvSpPr>
          <p:nvPr/>
        </p:nvSpPr>
        <p:spPr>
          <a:xfrm>
            <a:off x="3976254" y="963895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中国的元旦新年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84B2A89-248B-4729-9B39-B8854269061D}"/>
              </a:ext>
            </a:extLst>
          </p:cNvPr>
          <p:cNvSpPr/>
          <p:nvPr/>
        </p:nvSpPr>
        <p:spPr>
          <a:xfrm>
            <a:off x="1825487" y="2490457"/>
            <a:ext cx="4456043" cy="253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     </a:t>
            </a:r>
            <a:r>
              <a:rPr lang="zh-CN" altLang="zh-CN" dirty="0">
                <a:cs typeface="+mn-ea"/>
                <a:sym typeface="+mn-lt"/>
              </a:rPr>
              <a:t>公历的新年是元旦，是新年的第一天。农历的新年是春节，中国人往往把“春节”叫做过年，这是我国最隆重、最古老的一个传统节日。一般从正月初一到正月十五（元宵节）。我们是怎样过春节的呢？扫尘、贴年画、贴春联、拜年、吃团圆饭等 。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2E51B292-F3A6-4D30-92AB-64FE36461DCE}"/>
              </a:ext>
            </a:extLst>
          </p:cNvPr>
          <p:cNvSpPr txBox="1">
            <a:spLocks noChangeArrowheads="1"/>
          </p:cNvSpPr>
          <p:nvPr/>
        </p:nvSpPr>
        <p:spPr>
          <a:xfrm>
            <a:off x="3976254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中国的元旦新年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59810DF-BFE2-46ED-B0AC-D67204A64C4E}"/>
              </a:ext>
            </a:extLst>
          </p:cNvPr>
          <p:cNvSpPr/>
          <p:nvPr/>
        </p:nvSpPr>
        <p:spPr>
          <a:xfrm>
            <a:off x="5654764" y="2079334"/>
            <a:ext cx="5049680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     </a:t>
            </a:r>
            <a:r>
              <a:rPr lang="zh-CN" altLang="zh-CN" dirty="0">
                <a:cs typeface="+mn-ea"/>
                <a:sym typeface="+mn-lt"/>
              </a:rPr>
              <a:t>由于元旦是在民国年间才诞生的，并是由春节演化而来，所以，在中国刚刚开始庆祝元旦时，其庆祝的风俗习惯当然大都是类似于春节，或者说是春节的缩小版。毕竟元旦不是我国的传统节日，虽然沿用了部分传统的庆祝方式：如燃放炮竹、杀三生、敬鬼神、拜祭先人等，到了现代，元旦的庆祝习俗就更简单了。  	 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A6D5AD-FBD6-45BF-B020-C2045CA74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967" y="2075262"/>
            <a:ext cx="4186555" cy="298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7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7B797222-E63C-48AB-89D8-DE265DEEC09F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印度元旦的哭声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6A1FB62-1FAA-4659-9A7E-5F1CDD125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013" y="3230218"/>
            <a:ext cx="3271139" cy="22164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B454505-E88F-46E7-9793-0835EC16F014}"/>
              </a:ext>
            </a:extLst>
          </p:cNvPr>
          <p:cNvSpPr/>
          <p:nvPr/>
        </p:nvSpPr>
        <p:spPr>
          <a:xfrm>
            <a:off x="2202013" y="1940441"/>
            <a:ext cx="3271139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     </a:t>
            </a:r>
            <a:r>
              <a:rPr lang="zh-CN" altLang="en-US" dirty="0">
                <a:cs typeface="+mn-ea"/>
                <a:sym typeface="+mn-lt"/>
              </a:rPr>
              <a:t>印度有的地区，元旦早上，家家户户哭声不断，人人脸上涕泪横流。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951BA38-EAC1-4130-9D1D-8BFFC92996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713" y="2074972"/>
            <a:ext cx="4840410" cy="32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泰国泼水元旦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61F4F7C-2385-4C6E-84B6-468A9AD07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05" y="2617717"/>
            <a:ext cx="2759167" cy="2759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0FD0E40-2EB1-4FFF-A605-AEB8939050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203" y="3075638"/>
            <a:ext cx="2759167" cy="1843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F53FA5C-5DD8-4510-8CC7-D375D2F566F2}"/>
              </a:ext>
            </a:extLst>
          </p:cNvPr>
          <p:cNvSpPr/>
          <p:nvPr/>
        </p:nvSpPr>
        <p:spPr>
          <a:xfrm>
            <a:off x="2984605" y="1743439"/>
            <a:ext cx="6149765" cy="87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在新年第一天，泰国人都在窗台、门口端放一盆清水，家家户户都要到郊外江河中去进行新年沐浴。</a:t>
            </a:r>
          </a:p>
        </p:txBody>
      </p:sp>
    </p:spTree>
    <p:extLst>
      <p:ext uri="{BB962C8B-B14F-4D97-AF65-F5344CB8AC3E}">
        <p14:creationId xmlns:p14="http://schemas.microsoft.com/office/powerpoint/2010/main" val="3396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罗马尼亚的元旦</a:t>
            </a:r>
          </a:p>
        </p:txBody>
      </p:sp>
      <p:pic>
        <p:nvPicPr>
          <p:cNvPr id="3" name="Picture 8" descr="3(119)">
            <a:extLst>
              <a:ext uri="{FF2B5EF4-FFF2-40B4-BE49-F238E27FC236}">
                <a16:creationId xmlns:a16="http://schemas.microsoft.com/office/drawing/2014/main" xmlns="" id="{8CB89722-FA51-42B2-BB6A-401BF8C3C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8" y="2001078"/>
            <a:ext cx="483235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08BB2F7-57D0-45AA-9087-19CAE72F4592}"/>
              </a:ext>
            </a:extLst>
          </p:cNvPr>
          <p:cNvSpPr/>
          <p:nvPr/>
        </p:nvSpPr>
        <p:spPr>
          <a:xfrm>
            <a:off x="6132514" y="2001078"/>
            <a:ext cx="4561990" cy="17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      </a:t>
            </a:r>
            <a:r>
              <a:rPr lang="zh-CN" altLang="zh-CN" dirty="0">
                <a:cs typeface="+mn-ea"/>
                <a:sym typeface="+mn-lt"/>
              </a:rPr>
              <a:t>元旦前夜，人们在广场上竖起高大的圣诞树，搭起舞台。市民们一边烧着焰火，一边载歌载舞。农村人拉着木犁，上面装饰着各种彩花，庆祝新年。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26" name="Picture 2" descr="https://timgsa.baidu.com/timg?image&amp;quality=80&amp;size=b9999_10000&amp;sec=1543236991790&amp;di=d931c56f7a9d3d4fefbe049547fe1c83&amp;imgtype=0&amp;src=http%3A%2F%2Fpic.58pic.com%2F58pic%2F15%2F61%2F28%2F57S58PIC6m8_1024.png">
            <a:extLst>
              <a:ext uri="{FF2B5EF4-FFF2-40B4-BE49-F238E27FC236}">
                <a16:creationId xmlns:a16="http://schemas.microsoft.com/office/drawing/2014/main" xmlns="" id="{7C9071B9-61ED-4013-8164-64D64ADB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413" y="3855744"/>
            <a:ext cx="2140191" cy="14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瑞士健身元旦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630ECF-9C46-4F12-8360-37BA50A5E385}"/>
              </a:ext>
            </a:extLst>
          </p:cNvPr>
          <p:cNvSpPr/>
          <p:nvPr/>
        </p:nvSpPr>
        <p:spPr>
          <a:xfrm>
            <a:off x="2415141" y="1723725"/>
            <a:ext cx="7288694" cy="17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瑞士人有元旦健身的习惯，他们有的成群结队去爬山，站在山顶面对冰天雪地，大声歌唱美好的生活；有的在山林中沿着长长的雪道滑雪，仿佛在寻找幸福之路；有的举行踩高跷比赛，男女老幼齐上阵，互祝身体健康。以健身来迎接新一年的到来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D65E563-0438-4985-9A27-C6EE2945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04" y="3531741"/>
            <a:ext cx="2747971" cy="2047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s://timgsa.baidu.com/timg?image&amp;quality=80&amp;size=b9999_10000&amp;sec=1543237157136&amp;di=b4e8e665c053c7cd7f0ca235bc966df9&amp;imgtype=0&amp;src=http%3A%2F%2Fmpic.tiankong.com%2F76c%2Facb%2F76cacb73d5e52b70e9183cbabaaf9240%2F640.jpg%40%2521670w">
            <a:extLst>
              <a:ext uri="{FF2B5EF4-FFF2-40B4-BE49-F238E27FC236}">
                <a16:creationId xmlns:a16="http://schemas.microsoft.com/office/drawing/2014/main" xmlns="" id="{280F8F57-4072-4F4D-9F89-A1B65AE5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792" y="3531741"/>
            <a:ext cx="2747970" cy="2047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巴西揪耳元旦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499E41C-4857-4D32-BBA5-523C17757BE8}"/>
              </a:ext>
            </a:extLst>
          </p:cNvPr>
          <p:cNvSpPr/>
          <p:nvPr/>
        </p:nvSpPr>
        <p:spPr>
          <a:xfrm>
            <a:off x="2536066" y="1881596"/>
            <a:ext cx="7046844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巴西人在元旦这天，高举火把，蜂拥登山。巴西农村有一个独特的风俗习惯——便是互相揪耳，人们在元旦见面时，一定要相互使劲揪住对方的耳朵，表示祝福。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F70BC0D-814B-4B34-8264-C5CD6CD425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503" y="3329609"/>
            <a:ext cx="3180594" cy="2120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s://timgsa.baidu.com/timg?image&amp;quality=80&amp;size=b9999_10000&amp;sec=1543237872615&amp;di=57d3d2ab6c4f6d5a8ebd813eb7b39c4b&amp;imgtype=0&amp;src=http%3A%2F%2Fimgsrc.baidu.com%2Fimage%2Fc0%253Dshijue1%252C0%252C0%252C294%252C40%2Fsign%3D5f6687252c9759ee5e5d6888da922963%2F3c6d55fbb2fb43163abe99522aa4462309f7d371.jpg">
            <a:extLst>
              <a:ext uri="{FF2B5EF4-FFF2-40B4-BE49-F238E27FC236}">
                <a16:creationId xmlns:a16="http://schemas.microsoft.com/office/drawing/2014/main" xmlns="" id="{EFAEA8B9-6383-4645-991C-0B46429E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209" y="3330163"/>
            <a:ext cx="3028122" cy="211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956376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希腊元旦蛋糕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67F892F-C50F-45D8-8C33-0AD56A43D378}"/>
              </a:ext>
            </a:extLst>
          </p:cNvPr>
          <p:cNvSpPr/>
          <p:nvPr/>
        </p:nvSpPr>
        <p:spPr>
          <a:xfrm>
            <a:off x="2496378" y="1795167"/>
            <a:ext cx="7159486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元旦时，家家都要做一个大蛋糕，里面放一枚银币。主人将蛋糕切若干块，分给家人或来访的亲朋好友。谁吃到带有银币的那块蛋糕，谁就成了新年最幸运的人，大家都向他祝贺。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19481A-B498-48CE-9C0B-92DB8FC94C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08" y="3429000"/>
            <a:ext cx="3378012" cy="1998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s://timgsa.baidu.com/timg?image&amp;quality=80&amp;size=b9999_10000&amp;sec=1543238082529&amp;di=7bd88f0a73583113cea6cc0129687838&amp;imgtype=0&amp;src=http%3A%2F%2Fimage.tupian114.com%2F20120627%2F10370042.jpg">
            <a:extLst>
              <a:ext uri="{FF2B5EF4-FFF2-40B4-BE49-F238E27FC236}">
                <a16:creationId xmlns:a16="http://schemas.microsoft.com/office/drawing/2014/main" xmlns="" id="{8DE2271D-947C-40C4-AA76-3FB87F05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248" y="3433121"/>
            <a:ext cx="3094744" cy="1994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7945553-2621-4571-9D84-4EEFB603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2417"/>
            <a:ext cx="12192000" cy="61776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81982CF-C30A-4F3E-A71E-345EFBB1E3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90544"/>
            <a:ext cx="12192000" cy="15974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B84B983-26DA-4404-97D2-E4FE67DE5FD1}"/>
              </a:ext>
            </a:extLst>
          </p:cNvPr>
          <p:cNvSpPr txBox="1"/>
          <p:nvPr/>
        </p:nvSpPr>
        <p:spPr>
          <a:xfrm>
            <a:off x="943642" y="2017643"/>
            <a:ext cx="1292662" cy="3289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7DDDEE8-8B12-430D-8E91-7D9707A9BC8B}"/>
              </a:ext>
            </a:extLst>
          </p:cNvPr>
          <p:cNvSpPr/>
          <p:nvPr/>
        </p:nvSpPr>
        <p:spPr>
          <a:xfrm>
            <a:off x="737441" y="2828835"/>
            <a:ext cx="1109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言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ABD84A6-51DA-4CA5-8348-C8A274CB572D}"/>
              </a:ext>
            </a:extLst>
          </p:cNvPr>
          <p:cNvSpPr txBox="1"/>
          <p:nvPr/>
        </p:nvSpPr>
        <p:spPr>
          <a:xfrm>
            <a:off x="1621393" y="3190461"/>
            <a:ext cx="461665" cy="2594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spc="600" dirty="0">
                <a:solidFill>
                  <a:schemeClr val="bg1"/>
                </a:solidFill>
                <a:cs typeface="+mn-ea"/>
                <a:sym typeface="+mn-lt"/>
              </a:rPr>
              <a:t>PREFACE</a:t>
            </a:r>
            <a:endParaRPr lang="zh-CN" altLang="en-US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4E26529-E6A9-47FD-89AA-D5A086CAA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010" y="337930"/>
            <a:ext cx="6858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23E837C-6A60-4AEA-9E26-7D93215F8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9528" y="-965271"/>
            <a:ext cx="6041660" cy="315800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83555C2-6BA0-4813-BB3B-16EF99482E98}"/>
              </a:ext>
            </a:extLst>
          </p:cNvPr>
          <p:cNvSpPr/>
          <p:nvPr/>
        </p:nvSpPr>
        <p:spPr>
          <a:xfrm>
            <a:off x="882096" y="1158826"/>
            <a:ext cx="6096000" cy="45403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亲爱的同学们：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新年就要来临了，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 你们又要长大一岁了。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老师祝你们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新年快乐，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身体健康，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学习进步。  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387819" y="1018560"/>
            <a:ext cx="5343337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丹麦杯盘碎片送朋友 </a:t>
            </a:r>
            <a:endParaRPr lang="zh-CN" altLang="en-US" sz="32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8E26772-627A-4F0D-B1CB-1CBB89C2EFBC}"/>
              </a:ext>
            </a:extLst>
          </p:cNvPr>
          <p:cNvSpPr/>
          <p:nvPr/>
        </p:nvSpPr>
        <p:spPr>
          <a:xfrm>
            <a:off x="2290900" y="1938803"/>
            <a:ext cx="7537174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 丹麦人在元旦前夜，家家户户都要将平时打碎的杯盘碎片收集起来，待夜深人静时偷偷地送至朋友家的门前。元旦的早晨，如果谁家门前堆放的碎片越多，则说明他家的朋友越多，新年一定很幸运。 　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8BC95F5-1B74-4B75-8214-118198FA9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31" y="3429000"/>
            <a:ext cx="3967900" cy="2126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https://timgsa.baidu.com/timg?image&amp;quality=80&amp;size=b9999_10000&amp;sec=1543238531393&amp;di=4b6b52517aab10fe3c11e27dd6d56534&amp;imgtype=0&amp;src=http%3A%2F%2Fpic.58pic.com%2F58pic%2F15%2F56%2F58%2F24U58PICkeV_1024.png">
            <a:extLst>
              <a:ext uri="{FF2B5EF4-FFF2-40B4-BE49-F238E27FC236}">
                <a16:creationId xmlns:a16="http://schemas.microsoft.com/office/drawing/2014/main" xmlns="" id="{67EE3C68-14B0-42E5-87C1-D556CB81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618" y="3429000"/>
            <a:ext cx="2809461" cy="2124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566724" y="1058316"/>
            <a:ext cx="4985528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法国：喝光余酒交好运</a:t>
            </a:r>
            <a:endParaRPr lang="zh-CN" altLang="en-US" sz="32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5C5E464-F897-4381-8907-DA78C4283E09}"/>
              </a:ext>
            </a:extLst>
          </p:cNvPr>
          <p:cNvSpPr/>
          <p:nvPr/>
        </p:nvSpPr>
        <p:spPr>
          <a:xfrm>
            <a:off x="2700062" y="1749313"/>
            <a:ext cx="6718852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cs typeface="+mn-ea"/>
                <a:sym typeface="+mn-lt"/>
              </a:rPr>
              <a:t> 　　法国人在新年到来之前，各家一定要把家中的余酒全部喝光，以致许多人喝得大醉。他们认为，元旦时如果家中还有剩余的酒，新一年里交厄运。 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6AE4BB3-1EF0-4B24-88A7-E588500D3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62" y="3272858"/>
            <a:ext cx="3458086" cy="230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s://timgsa.baidu.com/timg?image&amp;quality=80&amp;size=b9999_10000&amp;sec=1543238693164&amp;di=72727b244c877faa256c4f5764143faa&amp;imgtype=0&amp;src=http%3A%2F%2Fpic.58pic.com%2F58pic%2F13%2F83%2F66%2F55a58PICheG_1024.png">
            <a:extLst>
              <a:ext uri="{FF2B5EF4-FFF2-40B4-BE49-F238E27FC236}">
                <a16:creationId xmlns:a16="http://schemas.microsoft.com/office/drawing/2014/main" xmlns="" id="{E267AF07-3292-4DA9-B0A2-104D7F83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537" y="3272858"/>
            <a:ext cx="3465727" cy="230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569669D9-1CEF-4C63-A459-DC4C17C78149}"/>
              </a:ext>
            </a:extLst>
          </p:cNvPr>
          <p:cNvSpPr txBox="1">
            <a:spLocks noChangeArrowheads="1"/>
          </p:cNvSpPr>
          <p:nvPr/>
        </p:nvSpPr>
        <p:spPr>
          <a:xfrm>
            <a:off x="3413444" y="1058316"/>
            <a:ext cx="5292087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西班牙：深更半夜吃葡萄</a:t>
            </a:r>
            <a:r>
              <a:rPr lang="zh-CN" altLang="en-US" sz="36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32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C546F45-FF09-41FE-8CB3-25C9AF55F448}"/>
              </a:ext>
            </a:extLst>
          </p:cNvPr>
          <p:cNvSpPr/>
          <p:nvPr/>
        </p:nvSpPr>
        <p:spPr>
          <a:xfrm>
            <a:off x="2903780" y="1784578"/>
            <a:ext cx="6311416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      </a:t>
            </a:r>
            <a:r>
              <a:rPr lang="zh-CN" altLang="zh-CN" dirty="0">
                <a:cs typeface="+mn-ea"/>
                <a:sym typeface="+mn-lt"/>
              </a:rPr>
              <a:t>西班牙人在元旦前夜全家团聚。到12点时，以教堂钟声为号，争着吃葡萄，每敲一下钟，必须吃下一颗葡萄，而且要连着吃下12颗，表示来年一帆风顺。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99564C-3D9A-404E-9FE4-7C21A18B6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6093" y="3244809"/>
            <a:ext cx="3447324" cy="2241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s://timgsa.baidu.com/timg?image&amp;quality=80&amp;size=b9999_10000&amp;sec=1543238969354&amp;di=2c4e3c0e1f608c11c2dfc70141f17da3&amp;imgtype=0&amp;src=http%3A%2F%2Fpic8.nipic.com%2F20100717%2F5357796_163425099857_2.jpg">
            <a:extLst>
              <a:ext uri="{FF2B5EF4-FFF2-40B4-BE49-F238E27FC236}">
                <a16:creationId xmlns:a16="http://schemas.microsoft.com/office/drawing/2014/main" xmlns="" id="{9B2B5E05-ED6C-4B8E-B841-4935ED3BF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9578" y="3244809"/>
            <a:ext cx="3468526" cy="2241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005F73-5C74-4E26-A9FB-558A2E0D2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564" y="342899"/>
            <a:ext cx="232287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2B55C60-548A-4419-90E9-FC6270CA900C}"/>
              </a:ext>
            </a:extLst>
          </p:cNvPr>
          <p:cNvSpPr/>
          <p:nvPr/>
        </p:nvSpPr>
        <p:spPr>
          <a:xfrm>
            <a:off x="4875154" y="338717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新年愿望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3A7B621-A3D6-4A79-89F3-5E494C96F87E}"/>
              </a:ext>
            </a:extLst>
          </p:cNvPr>
          <p:cNvGrpSpPr/>
          <p:nvPr/>
        </p:nvGrpSpPr>
        <p:grpSpPr>
          <a:xfrm>
            <a:off x="4716073" y="1958620"/>
            <a:ext cx="2759853" cy="1054247"/>
            <a:chOff x="4708587" y="1111153"/>
            <a:chExt cx="2759853" cy="10542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0090CF0-1D5B-452F-82F3-404DB69F8DD6}"/>
                </a:ext>
              </a:extLst>
            </p:cNvPr>
            <p:cNvSpPr txBox="1"/>
            <p:nvPr/>
          </p:nvSpPr>
          <p:spPr>
            <a:xfrm>
              <a:off x="4708587" y="1120984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40CA77C-E990-4129-A3E1-0EBFC8889875}"/>
                </a:ext>
              </a:extLst>
            </p:cNvPr>
            <p:cNvSpPr txBox="1"/>
            <p:nvPr/>
          </p:nvSpPr>
          <p:spPr>
            <a:xfrm>
              <a:off x="5395052" y="1213317"/>
              <a:ext cx="792544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C00000"/>
                  </a:solidFill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FA84AD4-457E-40D8-9ADE-ED630329C473}"/>
                </a:ext>
              </a:extLst>
            </p:cNvPr>
            <p:cNvSpPr txBox="1"/>
            <p:nvPr/>
          </p:nvSpPr>
          <p:spPr>
            <a:xfrm>
              <a:off x="6004406" y="1111153"/>
              <a:ext cx="79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1DC083E-E968-4782-BEBD-7A26E3C4013B}"/>
                </a:ext>
              </a:extLst>
            </p:cNvPr>
            <p:cNvSpPr txBox="1"/>
            <p:nvPr/>
          </p:nvSpPr>
          <p:spPr>
            <a:xfrm>
              <a:off x="6675896" y="1149737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266BD0E-7F0F-46AD-9745-FA4DAACDFE44}"/>
              </a:ext>
            </a:extLst>
          </p:cNvPr>
          <p:cNvSpPr/>
          <p:nvPr/>
        </p:nvSpPr>
        <p:spPr>
          <a:xfrm>
            <a:off x="3011488" y="1228636"/>
            <a:ext cx="6096000" cy="17054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323E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希望同学们在新的一年，刻苦努力，不辜负老师和家长的嘱咐、不辜负这个美好的时代。</a:t>
            </a:r>
          </a:p>
          <a:p>
            <a:pPr marL="285750" indent="-285750">
              <a:lnSpc>
                <a:spcPct val="150000"/>
              </a:lnSpc>
              <a:buClr>
                <a:srgbClr val="E8323E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希望同学们今天都比昨天过得更有意义。</a:t>
            </a:r>
          </a:p>
          <a:p>
            <a:pPr marL="285750" indent="-285750">
              <a:lnSpc>
                <a:spcPct val="150000"/>
              </a:lnSpc>
              <a:buClr>
                <a:srgbClr val="E8323E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希望同学们每天进步、快乐不只是一点点！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F30FE53-087E-449C-8840-0A55A7B0E9D0}"/>
              </a:ext>
            </a:extLst>
          </p:cNvPr>
          <p:cNvSpPr/>
          <p:nvPr/>
        </p:nvSpPr>
        <p:spPr>
          <a:xfrm>
            <a:off x="6387548" y="3429000"/>
            <a:ext cx="4197626" cy="212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83A3D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希望同学们像一朵朵鲜艳的花，在新的一年里开得更加灿烂。</a:t>
            </a:r>
          </a:p>
          <a:p>
            <a:pPr marL="285750" indent="-285750">
              <a:lnSpc>
                <a:spcPct val="150000"/>
              </a:lnSpc>
              <a:buClr>
                <a:srgbClr val="D83A3D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希望同学们把在</a:t>
            </a:r>
            <a:r>
              <a:rPr lang="en-US" altLang="zh-CN" dirty="0">
                <a:cs typeface="+mn-ea"/>
                <a:sym typeface="+mn-lt"/>
              </a:rPr>
              <a:t>2022</a:t>
            </a:r>
            <a:r>
              <a:rPr lang="zh-CN" altLang="en-US" dirty="0">
                <a:cs typeface="+mn-ea"/>
                <a:sym typeface="+mn-lt"/>
              </a:rPr>
              <a:t>年收获的一点一滴带到崭新的</a:t>
            </a:r>
            <a:r>
              <a:rPr lang="en-US" altLang="zh-CN" dirty="0">
                <a:cs typeface="+mn-ea"/>
                <a:sym typeface="+mn-lt"/>
              </a:rPr>
              <a:t>2023</a:t>
            </a:r>
            <a:r>
              <a:rPr lang="zh-CN" altLang="en-US" dirty="0">
                <a:cs typeface="+mn-ea"/>
                <a:sym typeface="+mn-lt"/>
              </a:rPr>
              <a:t>年，把精彩和欢乐带到</a:t>
            </a:r>
            <a:r>
              <a:rPr lang="en-US" altLang="zh-CN" dirty="0">
                <a:cs typeface="+mn-ea"/>
                <a:sym typeface="+mn-lt"/>
              </a:rPr>
              <a:t>2023</a:t>
            </a:r>
            <a:r>
              <a:rPr lang="zh-CN" altLang="en-US" dirty="0">
                <a:cs typeface="+mn-ea"/>
                <a:sym typeface="+mn-lt"/>
              </a:rPr>
              <a:t>年！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313707-45DC-40F0-AF08-07FF0BFC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878" y="2965852"/>
            <a:ext cx="42195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6608C8A-5B8B-46D3-80A9-2379893BDF9D}"/>
              </a:ext>
            </a:extLst>
          </p:cNvPr>
          <p:cNvSpPr/>
          <p:nvPr/>
        </p:nvSpPr>
        <p:spPr>
          <a:xfrm>
            <a:off x="6059488" y="1953115"/>
            <a:ext cx="4005469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cs typeface="+mn-ea"/>
                <a:sym typeface="+mn-lt"/>
              </a:rPr>
              <a:t>      老师相信同学们都能做到以上几点，同学们说能吗？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      新年新气象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在新的一年即将到来之际，向老师们和同学们送上新年的祝福：祝老师们在新的一年工作顺利，幸福安康。祝同学们在新的一年学习进步，更上一层楼。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37678C6-1983-4448-A1B1-8B1FDB792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59" y="496956"/>
            <a:ext cx="4847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2417029-D6DF-4EA0-85CD-1A1679DBF205}"/>
              </a:ext>
            </a:extLst>
          </p:cNvPr>
          <p:cNvSpPr/>
          <p:nvPr/>
        </p:nvSpPr>
        <p:spPr>
          <a:xfrm>
            <a:off x="3011488" y="1189526"/>
            <a:ext cx="6096000" cy="1705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最后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让我们在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新年好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的乐曲中互赠新年贺卡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把美好的祝愿送给同学。愿我们每一个同学在新的一年中都有更大的进步，我们班在新的一年中更加团结</a:t>
            </a:r>
            <a:r>
              <a:rPr lang="en-US" altLang="zh-CN" dirty="0">
                <a:cs typeface="+mn-ea"/>
                <a:sym typeface="+mn-lt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庆元旦主题班会到此结束</a:t>
            </a:r>
            <a:r>
              <a:rPr lang="en-US" altLang="zh-CN" dirty="0">
                <a:cs typeface="+mn-ea"/>
                <a:sym typeface="+mn-lt"/>
              </a:rPr>
              <a:t>! </a:t>
            </a:r>
            <a:r>
              <a:rPr lang="zh-CN" altLang="en-US" dirty="0">
                <a:cs typeface="+mn-ea"/>
                <a:sym typeface="+mn-lt"/>
              </a:rPr>
              <a:t>谢谢大家！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F2EAE8A-E905-43C3-8FDD-6CB827247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235" y="3230217"/>
            <a:ext cx="4598505" cy="34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DF1266-D48F-45EA-8514-C0CBC303E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5" y="2387390"/>
            <a:ext cx="3465025" cy="4470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DC4F18-75AF-40E7-A514-6117CEF49F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4" y="1703019"/>
            <a:ext cx="5560408" cy="3451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AE31E80-DBE8-4333-AB99-A795F39CB5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719" y="2387390"/>
            <a:ext cx="4990243" cy="49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94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00A1CFA-A9D2-4D11-9966-8A2B223EC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971" y="2602841"/>
            <a:ext cx="3710172" cy="126811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D8B5FC1-53A6-4361-9070-6D6F9B1CF3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64" y="2938105"/>
            <a:ext cx="4736672" cy="398827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FE6980-CAAC-4C63-9214-07768FF2C90F}"/>
              </a:ext>
            </a:extLst>
          </p:cNvPr>
          <p:cNvSpPr txBox="1"/>
          <p:nvPr/>
        </p:nvSpPr>
        <p:spPr>
          <a:xfrm>
            <a:off x="3740727" y="984767"/>
            <a:ext cx="1361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BEFDA50-6117-431C-8A14-0EBFA401DB0C}"/>
              </a:ext>
            </a:extLst>
          </p:cNvPr>
          <p:cNvSpPr/>
          <p:nvPr/>
        </p:nvSpPr>
        <p:spPr>
          <a:xfrm>
            <a:off x="4536059" y="157878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cs typeface="+mn-ea"/>
                <a:sym typeface="+mn-lt"/>
              </a:rPr>
              <a:t>录</a:t>
            </a:r>
            <a:endParaRPr lang="zh-CN" altLang="en-US" sz="9600" b="1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9C4985A-D349-4A18-8DC5-7BA6EB1ED7DB}"/>
              </a:ext>
            </a:extLst>
          </p:cNvPr>
          <p:cNvSpPr txBox="1"/>
          <p:nvPr/>
        </p:nvSpPr>
        <p:spPr>
          <a:xfrm>
            <a:off x="5631872" y="1717285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600" dirty="0">
                <a:cs typeface="+mn-ea"/>
                <a:sym typeface="+mn-lt"/>
              </a:rPr>
              <a:t>CONTENTS</a:t>
            </a:r>
            <a:endParaRPr lang="zh-CN" altLang="en-US" sz="3600" b="1" spc="6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7514C4D-B3E4-4E04-8594-B92000BA535E}"/>
              </a:ext>
            </a:extLst>
          </p:cNvPr>
          <p:cNvSpPr/>
          <p:nvPr/>
        </p:nvSpPr>
        <p:spPr>
          <a:xfrm>
            <a:off x="3625241" y="2993108"/>
            <a:ext cx="215773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cs typeface="+mn-ea"/>
                <a:sym typeface="+mn-lt"/>
              </a:rPr>
              <a:t>元旦简介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786A09-45D2-42A0-9125-3A6EC66EB6F6}"/>
              </a:ext>
            </a:extLst>
          </p:cNvPr>
          <p:cNvSpPr/>
          <p:nvPr/>
        </p:nvSpPr>
        <p:spPr>
          <a:xfrm>
            <a:off x="3625241" y="3739754"/>
            <a:ext cx="261493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cs typeface="+mn-ea"/>
                <a:sym typeface="+mn-lt"/>
              </a:rPr>
              <a:t>元旦的由来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6CAB62-F975-4DA4-A1AA-2AABB94C8975}"/>
              </a:ext>
            </a:extLst>
          </p:cNvPr>
          <p:cNvSpPr/>
          <p:nvPr/>
        </p:nvSpPr>
        <p:spPr>
          <a:xfrm>
            <a:off x="3625241" y="4486400"/>
            <a:ext cx="444373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cs typeface="+mn-ea"/>
                <a:sym typeface="+mn-lt"/>
              </a:rPr>
              <a:t>世界各地元旦的趣闻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5A84AF1-D35B-43D0-AED5-6C466563CFCD}"/>
              </a:ext>
            </a:extLst>
          </p:cNvPr>
          <p:cNvSpPr/>
          <p:nvPr/>
        </p:nvSpPr>
        <p:spPr>
          <a:xfrm>
            <a:off x="3625240" y="5233047"/>
            <a:ext cx="247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cs typeface="+mn-ea"/>
                <a:sym typeface="+mn-lt"/>
              </a:rPr>
              <a:t>新年愿望</a:t>
            </a:r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9031E1B-2605-47B1-9642-886A94CF7DC2}"/>
              </a:ext>
            </a:extLst>
          </p:cNvPr>
          <p:cNvGrpSpPr/>
          <p:nvPr/>
        </p:nvGrpSpPr>
        <p:grpSpPr>
          <a:xfrm>
            <a:off x="2861879" y="3076406"/>
            <a:ext cx="550718" cy="519545"/>
            <a:chOff x="4109604" y="3185683"/>
            <a:chExt cx="550718" cy="51954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02C07B21-F7F9-4100-822D-1B51DAED70AB}"/>
                </a:ext>
              </a:extLst>
            </p:cNvPr>
            <p:cNvSpPr/>
            <p:nvPr/>
          </p:nvSpPr>
          <p:spPr>
            <a:xfrm>
              <a:off x="4125191" y="3185683"/>
              <a:ext cx="519545" cy="51954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1E3FE42-854C-4974-BCCA-715A71C9B429}"/>
                </a:ext>
              </a:extLst>
            </p:cNvPr>
            <p:cNvSpPr txBox="1"/>
            <p:nvPr/>
          </p:nvSpPr>
          <p:spPr>
            <a:xfrm>
              <a:off x="4109604" y="3260789"/>
              <a:ext cx="55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F20089F-4DD6-4E57-B080-74DA8308D6C0}"/>
              </a:ext>
            </a:extLst>
          </p:cNvPr>
          <p:cNvGrpSpPr/>
          <p:nvPr/>
        </p:nvGrpSpPr>
        <p:grpSpPr>
          <a:xfrm>
            <a:off x="2861879" y="3800021"/>
            <a:ext cx="550718" cy="519545"/>
            <a:chOff x="4109604" y="3185683"/>
            <a:chExt cx="550718" cy="51954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F4197A8-C3BD-486B-9BDA-B5C160E7DEFA}"/>
                </a:ext>
              </a:extLst>
            </p:cNvPr>
            <p:cNvSpPr/>
            <p:nvPr/>
          </p:nvSpPr>
          <p:spPr>
            <a:xfrm>
              <a:off x="4125191" y="3185683"/>
              <a:ext cx="519545" cy="51954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7722463-D393-408F-A536-31E2B3C3CE7C}"/>
                </a:ext>
              </a:extLst>
            </p:cNvPr>
            <p:cNvSpPr txBox="1"/>
            <p:nvPr/>
          </p:nvSpPr>
          <p:spPr>
            <a:xfrm>
              <a:off x="4109604" y="3260789"/>
              <a:ext cx="55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AF4CDA0-D875-46BD-9487-DF17A72F2197}"/>
              </a:ext>
            </a:extLst>
          </p:cNvPr>
          <p:cNvGrpSpPr/>
          <p:nvPr/>
        </p:nvGrpSpPr>
        <p:grpSpPr>
          <a:xfrm>
            <a:off x="2861879" y="4546667"/>
            <a:ext cx="550718" cy="519545"/>
            <a:chOff x="4109604" y="3185683"/>
            <a:chExt cx="550718" cy="51954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25C338E-53B1-41FE-AD9C-8B8927267128}"/>
                </a:ext>
              </a:extLst>
            </p:cNvPr>
            <p:cNvSpPr/>
            <p:nvPr/>
          </p:nvSpPr>
          <p:spPr>
            <a:xfrm>
              <a:off x="4125191" y="3185683"/>
              <a:ext cx="519545" cy="51954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66E9214-7F7E-4732-9DA0-CF09733B0270}"/>
                </a:ext>
              </a:extLst>
            </p:cNvPr>
            <p:cNvSpPr txBox="1"/>
            <p:nvPr/>
          </p:nvSpPr>
          <p:spPr>
            <a:xfrm>
              <a:off x="4109604" y="3260789"/>
              <a:ext cx="55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4BD778E-DD56-46D0-B2DF-825F8952E4D2}"/>
              </a:ext>
            </a:extLst>
          </p:cNvPr>
          <p:cNvGrpSpPr/>
          <p:nvPr/>
        </p:nvGrpSpPr>
        <p:grpSpPr>
          <a:xfrm>
            <a:off x="2861879" y="5293314"/>
            <a:ext cx="550718" cy="519545"/>
            <a:chOff x="4109604" y="3185683"/>
            <a:chExt cx="550718" cy="51954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568C2B32-9F38-4189-9821-967A06E3B27A}"/>
                </a:ext>
              </a:extLst>
            </p:cNvPr>
            <p:cNvSpPr/>
            <p:nvPr/>
          </p:nvSpPr>
          <p:spPr>
            <a:xfrm>
              <a:off x="4125191" y="3185683"/>
              <a:ext cx="519545" cy="51954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3D057825-41E4-4102-A37D-C0A375F11605}"/>
                </a:ext>
              </a:extLst>
            </p:cNvPr>
            <p:cNvSpPr txBox="1"/>
            <p:nvPr/>
          </p:nvSpPr>
          <p:spPr>
            <a:xfrm>
              <a:off x="4109604" y="3260789"/>
              <a:ext cx="55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00816" y="1865014"/>
            <a:ext cx="1396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4EBDA"/>
                </a:solidFill>
              </a:rPr>
              <a:t>https://www.ypppt.com/</a:t>
            </a:r>
            <a:endParaRPr lang="zh-CN" altLang="en-US" sz="800" dirty="0">
              <a:solidFill>
                <a:srgbClr val="F4E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005F73-5C74-4E26-A9FB-558A2E0D2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564" y="342899"/>
            <a:ext cx="232287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2B55C60-548A-4419-90E9-FC6270CA900C}"/>
              </a:ext>
            </a:extLst>
          </p:cNvPr>
          <p:cNvSpPr/>
          <p:nvPr/>
        </p:nvSpPr>
        <p:spPr>
          <a:xfrm>
            <a:off x="4875156" y="338717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元旦简介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3A7B621-A3D6-4A79-89F3-5E494C96F87E}"/>
              </a:ext>
            </a:extLst>
          </p:cNvPr>
          <p:cNvGrpSpPr/>
          <p:nvPr/>
        </p:nvGrpSpPr>
        <p:grpSpPr>
          <a:xfrm>
            <a:off x="4716073" y="1958620"/>
            <a:ext cx="2759853" cy="1054247"/>
            <a:chOff x="4708587" y="1111153"/>
            <a:chExt cx="2759853" cy="10542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0090CF0-1D5B-452F-82F3-404DB69F8DD6}"/>
                </a:ext>
              </a:extLst>
            </p:cNvPr>
            <p:cNvSpPr txBox="1"/>
            <p:nvPr/>
          </p:nvSpPr>
          <p:spPr>
            <a:xfrm>
              <a:off x="4708587" y="1120984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40CA77C-E990-4129-A3E1-0EBFC8889875}"/>
                </a:ext>
              </a:extLst>
            </p:cNvPr>
            <p:cNvSpPr txBox="1"/>
            <p:nvPr/>
          </p:nvSpPr>
          <p:spPr>
            <a:xfrm>
              <a:off x="5395052" y="1213317"/>
              <a:ext cx="792544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C00000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FA84AD4-457E-40D8-9ADE-ED630329C473}"/>
                </a:ext>
              </a:extLst>
            </p:cNvPr>
            <p:cNvSpPr txBox="1"/>
            <p:nvPr/>
          </p:nvSpPr>
          <p:spPr>
            <a:xfrm>
              <a:off x="6004406" y="1111153"/>
              <a:ext cx="79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1DC083E-E968-4782-BEBD-7A26E3C4013B}"/>
                </a:ext>
              </a:extLst>
            </p:cNvPr>
            <p:cNvSpPr txBox="1"/>
            <p:nvPr/>
          </p:nvSpPr>
          <p:spPr>
            <a:xfrm>
              <a:off x="6675896" y="1149737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1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74D4E9E-578C-49C0-B9B7-07B306A12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434" y="234474"/>
            <a:ext cx="8802758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5FBD51D-E454-46E9-A50C-97D44C2EFA88}"/>
              </a:ext>
            </a:extLst>
          </p:cNvPr>
          <p:cNvSpPr/>
          <p:nvPr/>
        </p:nvSpPr>
        <p:spPr>
          <a:xfrm>
            <a:off x="2745759" y="2717033"/>
            <a:ext cx="3048000" cy="243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sz="2800" b="1" dirty="0">
                <a:cs typeface="+mn-ea"/>
                <a:sym typeface="+mn-lt"/>
              </a:rPr>
              <a:t>爆竹声中一岁除，</a:t>
            </a:r>
            <a:br>
              <a:rPr lang="zh-CN" altLang="zh-CN" sz="2800" b="1" dirty="0">
                <a:cs typeface="+mn-ea"/>
                <a:sym typeface="+mn-lt"/>
              </a:rPr>
            </a:br>
            <a:r>
              <a:rPr lang="zh-CN" altLang="zh-CN" sz="2800" b="1" dirty="0">
                <a:cs typeface="+mn-ea"/>
                <a:sym typeface="+mn-lt"/>
              </a:rPr>
              <a:t>春风送暖入屠苏。</a:t>
            </a:r>
            <a:br>
              <a:rPr lang="zh-CN" altLang="zh-CN" sz="2800" b="1" dirty="0">
                <a:cs typeface="+mn-ea"/>
                <a:sym typeface="+mn-lt"/>
              </a:rPr>
            </a:br>
            <a:r>
              <a:rPr lang="zh-CN" altLang="zh-CN" sz="2800" b="1" dirty="0">
                <a:cs typeface="+mn-ea"/>
                <a:sym typeface="+mn-lt"/>
              </a:rPr>
              <a:t>千门万户曈曈日，</a:t>
            </a:r>
            <a:br>
              <a:rPr lang="zh-CN" altLang="zh-CN" sz="2800" b="1" dirty="0">
                <a:cs typeface="+mn-ea"/>
                <a:sym typeface="+mn-lt"/>
              </a:rPr>
            </a:br>
            <a:r>
              <a:rPr lang="zh-CN" altLang="zh-CN" sz="2800" b="1" dirty="0">
                <a:cs typeface="+mn-ea"/>
                <a:sym typeface="+mn-lt"/>
              </a:rPr>
              <a:t>总把新桃换旧符。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27C32B7-4DFF-41BA-A59E-8236922710B8}"/>
              </a:ext>
            </a:extLst>
          </p:cNvPr>
          <p:cNvSpPr/>
          <p:nvPr/>
        </p:nvSpPr>
        <p:spPr>
          <a:xfrm>
            <a:off x="2995894" y="1455149"/>
            <a:ext cx="21899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4400" b="1" dirty="0">
                <a:solidFill>
                  <a:srgbClr val="C00000"/>
                </a:solidFill>
                <a:cs typeface="+mn-ea"/>
                <a:sym typeface="+mn-lt"/>
              </a:rPr>
              <a:t>元  日</a:t>
            </a:r>
            <a:r>
              <a:rPr lang="zh-CN" altLang="zh-CN" sz="4400" b="1" dirty="0">
                <a:solidFill>
                  <a:srgbClr val="C00000"/>
                </a:solidFill>
                <a:effectLst/>
                <a:cs typeface="+mn-ea"/>
                <a:sym typeface="+mn-lt"/>
              </a:rPr>
              <a:t> </a:t>
            </a:r>
            <a:br>
              <a:rPr lang="zh-CN" altLang="zh-CN" sz="4400" b="1" dirty="0">
                <a:solidFill>
                  <a:srgbClr val="C00000"/>
                </a:solidFill>
                <a:effectLst/>
                <a:cs typeface="+mn-ea"/>
                <a:sym typeface="+mn-lt"/>
              </a:rPr>
            </a:br>
            <a:r>
              <a:rPr lang="zh-CN" altLang="zh-CN" sz="2000" b="1" dirty="0">
                <a:effectLst/>
                <a:cs typeface="+mn-ea"/>
                <a:sym typeface="+mn-lt"/>
              </a:rPr>
              <a:t>王安石</a:t>
            </a:r>
            <a:r>
              <a:rPr lang="zh-CN" altLang="zh-CN" sz="3200" b="1" dirty="0">
                <a:solidFill>
                  <a:srgbClr val="C00000"/>
                </a:solidFill>
                <a:effectLst/>
                <a:cs typeface="+mn-ea"/>
                <a:sym typeface="+mn-lt"/>
              </a:rPr>
              <a:t> </a:t>
            </a:r>
            <a:endParaRPr lang="zh-CN" altLang="en-US" sz="44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6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498977C-537B-4B3E-B4B0-3DA20E577A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0"/>
            <a:ext cx="6858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8249DE7-D71D-4E03-B312-F8C62FC0D2C0}"/>
              </a:ext>
            </a:extLst>
          </p:cNvPr>
          <p:cNvSpPr/>
          <p:nvPr/>
        </p:nvSpPr>
        <p:spPr>
          <a:xfrm>
            <a:off x="2254827" y="2095600"/>
            <a:ext cx="4187537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      </a:t>
            </a:r>
            <a:r>
              <a:rPr lang="zh-CN" altLang="zh-CN" dirty="0">
                <a:cs typeface="+mn-ea"/>
                <a:sym typeface="+mn-lt"/>
              </a:rPr>
              <a:t>元旦是一年的首日（1月1日）。 “元”含有第一和开始之意，“旦”则是一轮红日从地面开始升起。“元”和“旦”和在一起，就是要人们以蓬勃朝气来迎接崭新的一年。这一天，我国城市和农村，都张灯结彩，披上了节日的盛装。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7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005F73-5C74-4E26-A9FB-558A2E0D2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564" y="342899"/>
            <a:ext cx="232287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2B55C60-548A-4419-90E9-FC6270CA900C}"/>
              </a:ext>
            </a:extLst>
          </p:cNvPr>
          <p:cNvSpPr/>
          <p:nvPr/>
        </p:nvSpPr>
        <p:spPr>
          <a:xfrm>
            <a:off x="4593027" y="3387178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元旦的由来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3A7B621-A3D6-4A79-89F3-5E494C96F87E}"/>
              </a:ext>
            </a:extLst>
          </p:cNvPr>
          <p:cNvGrpSpPr/>
          <p:nvPr/>
        </p:nvGrpSpPr>
        <p:grpSpPr>
          <a:xfrm>
            <a:off x="4716073" y="1958620"/>
            <a:ext cx="2759853" cy="1054247"/>
            <a:chOff x="4708587" y="1111153"/>
            <a:chExt cx="2759853" cy="10542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0090CF0-1D5B-452F-82F3-404DB69F8DD6}"/>
                </a:ext>
              </a:extLst>
            </p:cNvPr>
            <p:cNvSpPr txBox="1"/>
            <p:nvPr/>
          </p:nvSpPr>
          <p:spPr>
            <a:xfrm>
              <a:off x="4708587" y="1120984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40CA77C-E990-4129-A3E1-0EBFC8889875}"/>
                </a:ext>
              </a:extLst>
            </p:cNvPr>
            <p:cNvSpPr txBox="1"/>
            <p:nvPr/>
          </p:nvSpPr>
          <p:spPr>
            <a:xfrm>
              <a:off x="5395052" y="1213317"/>
              <a:ext cx="792544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C00000"/>
                  </a:solidFill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FA84AD4-457E-40D8-9ADE-ED630329C473}"/>
                </a:ext>
              </a:extLst>
            </p:cNvPr>
            <p:cNvSpPr txBox="1"/>
            <p:nvPr/>
          </p:nvSpPr>
          <p:spPr>
            <a:xfrm>
              <a:off x="6004406" y="1111153"/>
              <a:ext cx="79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1DC083E-E968-4782-BEBD-7A26E3C4013B}"/>
                </a:ext>
              </a:extLst>
            </p:cNvPr>
            <p:cNvSpPr txBox="1"/>
            <p:nvPr/>
          </p:nvSpPr>
          <p:spPr>
            <a:xfrm>
              <a:off x="6675896" y="1149737"/>
              <a:ext cx="792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cs typeface="+mn-ea"/>
                  <a:sym typeface="+mn-lt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2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xmlns="" id="{4716354E-3EE7-4D65-8446-AD93292A80FD}"/>
              </a:ext>
            </a:extLst>
          </p:cNvPr>
          <p:cNvSpPr txBox="1">
            <a:spLocks noChangeArrowheads="1"/>
          </p:cNvSpPr>
          <p:nvPr/>
        </p:nvSpPr>
        <p:spPr>
          <a:xfrm>
            <a:off x="3976254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元旦知识知多少?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211D539-0C6A-493C-941D-35CFD1ECB7C2}"/>
              </a:ext>
            </a:extLst>
          </p:cNvPr>
          <p:cNvSpPr/>
          <p:nvPr/>
        </p:nvSpPr>
        <p:spPr>
          <a:xfrm>
            <a:off x="5656117" y="2065044"/>
            <a:ext cx="5119256" cy="299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      </a:t>
            </a:r>
            <a:r>
              <a:rPr lang="zh-CN" altLang="en-US" dirty="0">
                <a:cs typeface="+mn-ea"/>
                <a:sym typeface="+mn-lt"/>
              </a:rPr>
              <a:t>中国元旦历来指的是农（夏、阴）历正月初一。“元旦”的“元”，指开始，是第一的意思，凡数之始称为“元”；“旦”，象形字，上面的“日”代表太阳，下面的“一”代表地平线。“旦”即太阳从地平线上冉冉升起，象征一日的开始。人们把“元”和“旦”两个字结合起来，就引申为新年开始的第一天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68443F1-5259-475E-96E2-8B1761DD61A5}"/>
              </a:ext>
            </a:extLst>
          </p:cNvPr>
          <p:cNvSpPr/>
          <p:nvPr/>
        </p:nvSpPr>
        <p:spPr>
          <a:xfrm>
            <a:off x="3061853" y="2451392"/>
            <a:ext cx="2847109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"元旦"中的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"元"是指什么?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"旦"是指什么?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0F5B5BA-4669-4952-8D94-EF0C7BDF65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455" y="3000384"/>
            <a:ext cx="4125194" cy="41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B79B385-11BB-4C78-A02C-55C0B2F97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96" y="626165"/>
            <a:ext cx="6858000" cy="6858000"/>
          </a:xfrm>
          <a:prstGeom prst="rect">
            <a:avLst/>
          </a:prstGeom>
        </p:spPr>
      </p:pic>
      <p:sp>
        <p:nvSpPr>
          <p:cNvPr id="2" name="标题 3">
            <a:extLst>
              <a:ext uri="{FF2B5EF4-FFF2-40B4-BE49-F238E27FC236}">
                <a16:creationId xmlns:a16="http://schemas.microsoft.com/office/drawing/2014/main" xmlns="" id="{A4D68E82-FD3D-45D9-B9AA-025CA372B9EB}"/>
              </a:ext>
            </a:extLst>
          </p:cNvPr>
          <p:cNvSpPr txBox="1">
            <a:spLocks noChangeArrowheads="1"/>
          </p:cNvSpPr>
          <p:nvPr/>
        </p:nvSpPr>
        <p:spPr>
          <a:xfrm>
            <a:off x="3976254" y="1058316"/>
            <a:ext cx="4239491" cy="5626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元旦知识知多少?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5F633DF-2617-46AE-9488-186E527014DF}"/>
              </a:ext>
            </a:extLst>
          </p:cNvPr>
          <p:cNvSpPr/>
          <p:nvPr/>
        </p:nvSpPr>
        <p:spPr>
          <a:xfrm>
            <a:off x="1781070" y="2826891"/>
            <a:ext cx="3799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"元旦"和"春节"一样吗?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1CB913F-4F13-48C3-9656-A698E179737A}"/>
              </a:ext>
            </a:extLst>
          </p:cNvPr>
          <p:cNvSpPr/>
          <p:nvPr/>
        </p:nvSpPr>
        <p:spPr>
          <a:xfrm>
            <a:off x="1880151" y="3350111"/>
            <a:ext cx="3601278" cy="97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阳历一月一日定为</a:t>
            </a:r>
            <a:r>
              <a:rPr lang="zh-CN" altLang="en-US" b="1" dirty="0">
                <a:cs typeface="+mn-ea"/>
                <a:sym typeface="+mn-lt"/>
              </a:rPr>
              <a:t>“元旦”,</a:t>
            </a:r>
          </a:p>
          <a:p>
            <a:pPr algn="ctr"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农历正月初一称为</a:t>
            </a:r>
            <a:r>
              <a:rPr lang="zh-CN" altLang="en-US" b="1" dirty="0">
                <a:cs typeface="+mn-ea"/>
                <a:sym typeface="+mn-lt"/>
              </a:rPr>
              <a:t>“春节”.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709232C0-3078-466E-5B73-D93760D39A68}"/>
              </a:ext>
            </a:extLst>
          </p:cNvPr>
          <p:cNvSpPr txBox="1"/>
          <p:nvPr/>
        </p:nvSpPr>
        <p:spPr>
          <a:xfrm>
            <a:off x="726604" y="66489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55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nxjatol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1136</Words>
  <Application>Microsoft Office PowerPoint</Application>
  <PresentationFormat>宽屏</PresentationFormat>
  <Paragraphs>125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Meiryo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37</cp:revision>
  <dcterms:created xsi:type="dcterms:W3CDTF">2018-11-26T08:20:09Z</dcterms:created>
  <dcterms:modified xsi:type="dcterms:W3CDTF">2023-05-13T02:36:53Z</dcterms:modified>
</cp:coreProperties>
</file>