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27"/>
  </p:notesMasterIdLst>
  <p:sldIdLst>
    <p:sldId id="256" r:id="rId4"/>
    <p:sldId id="257" r:id="rId5"/>
    <p:sldId id="258" r:id="rId6"/>
    <p:sldId id="259" r:id="rId7"/>
    <p:sldId id="260" r:id="rId8"/>
    <p:sldId id="262" r:id="rId9"/>
    <p:sldId id="261" r:id="rId10"/>
    <p:sldId id="263" r:id="rId11"/>
    <p:sldId id="265" r:id="rId12"/>
    <p:sldId id="264" r:id="rId13"/>
    <p:sldId id="266" r:id="rId14"/>
    <p:sldId id="267" r:id="rId15"/>
    <p:sldId id="268" r:id="rId16"/>
    <p:sldId id="270" r:id="rId17"/>
    <p:sldId id="269" r:id="rId18"/>
    <p:sldId id="272" r:id="rId19"/>
    <p:sldId id="271" r:id="rId20"/>
    <p:sldId id="274" r:id="rId21"/>
    <p:sldId id="273" r:id="rId22"/>
    <p:sldId id="275" r:id="rId23"/>
    <p:sldId id="276" r:id="rId24"/>
    <p:sldId id="278" r:id="rId25"/>
    <p:sldId id="279" r:id="rId2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2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314" autoAdjust="0"/>
  </p:normalViewPr>
  <p:slideViewPr>
    <p:cSldViewPr snapToGrid="0" showGuides="1">
      <p:cViewPr varScale="1">
        <p:scale>
          <a:sx n="108" d="100"/>
          <a:sy n="108" d="100"/>
        </p:scale>
        <p:origin x="7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DD849-B329-400D-AFEE-CE300A1726CE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795-DC63-43BB-B82E-68256A6BE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86601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8C7795-DC63-43BB-B82E-68256A6BE6A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0590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200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6CE07E3-B146-4524-B9E7-3A2404E8C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6E77BEE9-952F-46F0-BB6B-77975D019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C5F1ABB-253A-4D89-ADB9-2D162E101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D96D9E39-8B53-48EE-9310-DFD905F20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CB2C7C1-3556-4465-8030-DA9E78E5F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195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963731A-E42F-4FF0-AC98-29EFF430A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BCCD4AA6-8058-47F4-A704-B737FFA3E3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2014274-AEE4-47BD-813E-ACCA4D496C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37D8D15A-7AFF-4820-9814-63A36F2BF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2975F67-01AC-4C5B-855F-B3AAD1767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86B3E0F-2A2C-43A0-8B2B-C0D91F529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58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A9FD85-E26E-42B7-87B0-0D2735BE7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4927CB9-6A53-4004-836C-B14505739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1C458EB-5255-4586-8AD5-A03462073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6B3BE19-9314-4ED0-8414-49AF78C02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405086A-68E9-4FF2-B706-A139CE88E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47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7C37311E-AFEC-48A5-8981-CD2650418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21B10253-979F-477E-8051-7178EFB7E1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D173B15-56E7-41E2-855B-871A6C77B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3E6DA4F6-0245-4E7A-8B6E-3E25685C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848CEB5-CA33-43B0-95A1-A4EF6391C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10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73293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1948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358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437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249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42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805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C6A1AA7-DA32-4FC2-80C4-F22EBF662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9977CE-BF1F-4A91-A618-F671F79BB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12EA0C5-244C-441E-8D03-ACD017B9A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25CE3BA-A615-41D0-ACA1-502A6AEF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ED40A5F-0D84-4D93-9365-9C1BE54DC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97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8021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633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6228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7175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996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847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27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3231AB-5261-416A-AEBD-A25E8DE035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6788887E-EB76-463F-AC52-18C349CAF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E480448-E125-4076-AC2C-880A6E915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7120514-5954-44AC-92BA-7AB2BEF939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1AE6276-8103-4A2E-920B-22C74F54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72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6016FA4-FFF6-4267-80D9-069C98C1A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2687100-5F93-477E-8C7F-FF1F18DB65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ECF735C2-70FA-4777-A1A1-9544616B74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4EEC37CA-D0D8-411B-B91B-F081A07D7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EE702B8A-A3D8-4A02-961E-4208D3E7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5759D29C-540F-46E1-9CBD-E241903FE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6756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C476E9-D5C9-4C43-BAA3-6E793805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538B75-BA98-438B-B9E5-543D29EF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937E5-43B3-41B4-9F10-B373A4F55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F357B5C-CAB7-465E-811D-E73AD39D6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75063A3-AD5F-465D-B4B4-0CAC6CA82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F0562F2-3AE8-4F47-BBF3-589CBC65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9E6113-342E-4A36-BD89-82D0191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57291E2-C0A3-4063-B1CF-92664B9A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194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E5C476E9-D5C9-4C43-BAA3-6E7938057A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7538B75-BA98-438B-B9E5-543D29EF2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68937E5-43B3-41B4-9F10-B373A4F55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DF357B5C-CAB7-465E-811D-E73AD39D64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75063A3-AD5F-465D-B4B4-0CAC6CA82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9F0562F2-3AE8-4F47-BBF3-589CBC655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F9E6113-342E-4A36-BD89-82D01911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A57291E2-C0A3-4063-B1CF-92664B9A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xmlns="" id="{D81B80B6-DAAB-1B6C-330F-AD2272F4F59B}"/>
              </a:ext>
            </a:extLst>
          </p:cNvPr>
          <p:cNvSpPr txBox="1"/>
          <p:nvPr userDrawn="1"/>
        </p:nvSpPr>
        <p:spPr>
          <a:xfrm>
            <a:off x="1978522" y="6721475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节日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4718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B36D60F-9554-4D60-A3C5-791AFE3C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6DC02384-726C-4A3A-B160-0C9C13E6A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A6238971-976B-423F-A3C2-E72BCC976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E90C1EA0-3BD9-4C81-8655-BCBA7F1EA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837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EB724F4-F3D7-49D3-9584-C7A5939E4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5A283ECE-8895-4FCC-9AF8-7AAA5D6A6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E70FA58-946A-4754-B5F6-8B64986D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023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FEB650-D86E-4A4C-9703-1A5B0F49F9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D24EBE-4F28-45A2-AF8F-65831E917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C4CB1A8-229B-49AD-9375-33943EC03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B904BCB-6ABD-4243-9593-EF8E6942C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648A0923-21DD-4300-A425-18FA00BE7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C76A0F1E-5BA9-4339-A1CB-C53B1DFB5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197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0FCD4BBA-5071-42DB-8011-BAF2381C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ACCD81AF-AD5C-468F-882E-4D29C7C5F1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EAABA1E-1619-4D84-BFDD-9F58940F1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F93ACE-767B-43DD-BCBA-A6335480A3FA}" type="datetimeFigureOut">
              <a:rPr lang="zh-CN" altLang="en-US" smtClean="0"/>
              <a:t>2023/5/12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A06C38-61F6-4ED2-B6BD-A51E137BD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ACCAD2A-8B4C-4FD6-BCAC-6053BAC8E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031B5-3FAB-457D-AFFD-3D8635465C4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09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710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2023/5/12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813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0D4F6DB-3F7B-48BA-834B-19626C076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0" y="605790"/>
            <a:ext cx="7528560" cy="56464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394AC3F-3368-4969-ACAF-6CE1F81EA7F2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63512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典籍记载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B06591E2-BD7C-41BB-92E4-D5EB657CC831}"/>
              </a:ext>
            </a:extLst>
          </p:cNvPr>
          <p:cNvSpPr/>
          <p:nvPr/>
        </p:nvSpPr>
        <p:spPr>
          <a:xfrm>
            <a:off x="1190244" y="1995516"/>
            <a:ext cx="64331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小寒，十二月节。月初寒尚小，故云。月半则大矣。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xmlns="" id="{30159AC1-8959-45DA-9E2B-531CAA679720}"/>
              </a:ext>
            </a:extLst>
          </p:cNvPr>
          <p:cNvSpPr/>
          <p:nvPr/>
        </p:nvSpPr>
        <p:spPr>
          <a:xfrm>
            <a:off x="1190244" y="3318137"/>
            <a:ext cx="61734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小寒之日雁北乡，又五日鹊始巢，又五日雉始雊。</a:t>
            </a:r>
            <a:endParaRPr lang="en-US" altLang="zh-CN" sz="2000" dirty="0"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xmlns="" id="{416D9B37-29D3-45AE-BA69-86493D99AE01}"/>
              </a:ext>
            </a:extLst>
          </p:cNvPr>
          <p:cNvSpPr/>
          <p:nvPr/>
        </p:nvSpPr>
        <p:spPr>
          <a:xfrm>
            <a:off x="1190244" y="4714785"/>
            <a:ext cx="9811512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FA972"/>
              </a:buClr>
              <a:buFont typeface="Wingdings" panose="05000000000000000000" pitchFamily="2" charset="2"/>
              <a:buChar char="u"/>
            </a:pPr>
            <a:r>
              <a:rPr lang="zh-CN" altLang="en-US" sz="2000" dirty="0">
                <a:cs typeface="+mn-ea"/>
                <a:sym typeface="+mn-lt"/>
              </a:rPr>
              <a:t>雁北乡（</a:t>
            </a:r>
            <a:r>
              <a:rPr lang="en-US" altLang="zh-CN" sz="2000" dirty="0" err="1">
                <a:cs typeface="+mn-ea"/>
                <a:sym typeface="+mn-lt"/>
              </a:rPr>
              <a:t>xiàng</a:t>
            </a:r>
            <a:r>
              <a:rPr lang="zh-CN" altLang="en-US" sz="2000" dirty="0">
                <a:cs typeface="+mn-ea"/>
                <a:sym typeface="+mn-lt"/>
              </a:rPr>
              <a:t>）。乡，向导之义。二阳之候，雁将避热而回，今则乡北飞之，至立春后皆归矣，禽鸟得气之先故也。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xmlns="" id="{16BA4168-5122-446B-A55F-7030417C87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98357" y="840546"/>
            <a:ext cx="4016479" cy="4016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00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典籍记载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A7279F9D-4BBD-4D31-B9E8-662153C3134B}"/>
              </a:ext>
            </a:extLst>
          </p:cNvPr>
          <p:cNvSpPr/>
          <p:nvPr/>
        </p:nvSpPr>
        <p:spPr>
          <a:xfrm>
            <a:off x="1762727" y="1246564"/>
            <a:ext cx="4249161" cy="1886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小寒大寒不下雪，小暑大暑田开裂</a:t>
            </a:r>
          </a:p>
          <a:p>
            <a:pPr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小寒大寒，冷成冰团</a:t>
            </a:r>
          </a:p>
          <a:p>
            <a:pPr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小寒不寒，清明泥潭</a:t>
            </a:r>
          </a:p>
          <a:p>
            <a:pPr indent="0">
              <a:lnSpc>
                <a:spcPct val="150000"/>
              </a:lnSpc>
              <a:buNone/>
            </a:pPr>
            <a:r>
              <a:rPr lang="zh-CN" altLang="en-US" sz="2000" dirty="0">
                <a:cs typeface="+mn-ea"/>
                <a:sym typeface="+mn-lt"/>
              </a:rPr>
              <a:t>小寒大寒寒得透，来年春天天暖和</a:t>
            </a: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xmlns="" id="{78D6DB32-7BAA-4143-971E-CB4FF37599AA}"/>
              </a:ext>
            </a:extLst>
          </p:cNvPr>
          <p:cNvSpPr/>
          <p:nvPr/>
        </p:nvSpPr>
        <p:spPr>
          <a:xfrm>
            <a:off x="842759" y="1180559"/>
            <a:ext cx="749508" cy="2023672"/>
          </a:xfrm>
          <a:prstGeom prst="round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3A871FAB-0E57-487B-B815-BBD051B69D08}"/>
              </a:ext>
            </a:extLst>
          </p:cNvPr>
          <p:cNvSpPr txBox="1"/>
          <p:nvPr/>
        </p:nvSpPr>
        <p:spPr>
          <a:xfrm>
            <a:off x="878350" y="1347972"/>
            <a:ext cx="677108" cy="170174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r>
              <a:rPr lang="zh-CN" altLang="en-US" sz="3200" b="1" dirty="0">
                <a:cs typeface="+mn-ea"/>
                <a:sym typeface="+mn-lt"/>
              </a:rPr>
              <a:t>小寒谚语</a:t>
            </a:r>
          </a:p>
        </p:txBody>
      </p:sp>
      <p:sp>
        <p:nvSpPr>
          <p:cNvPr id="13" name="矩形: 圆角 12">
            <a:extLst>
              <a:ext uri="{FF2B5EF4-FFF2-40B4-BE49-F238E27FC236}">
                <a16:creationId xmlns:a16="http://schemas.microsoft.com/office/drawing/2014/main" xmlns="" id="{A14A6511-5B26-4951-96DB-F068D3AF951F}"/>
              </a:ext>
            </a:extLst>
          </p:cNvPr>
          <p:cNvSpPr/>
          <p:nvPr/>
        </p:nvSpPr>
        <p:spPr>
          <a:xfrm>
            <a:off x="752819" y="1072417"/>
            <a:ext cx="5156616" cy="2206764"/>
          </a:xfrm>
          <a:prstGeom prst="roundRect">
            <a:avLst>
              <a:gd name="adj" fmla="val 73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FCC8FD7C-5219-44DE-B2AB-9BF537FE3910}"/>
              </a:ext>
            </a:extLst>
          </p:cNvPr>
          <p:cNvSpPr/>
          <p:nvPr/>
        </p:nvSpPr>
        <p:spPr>
          <a:xfrm>
            <a:off x="7247411" y="3855396"/>
            <a:ext cx="4047345" cy="188609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寒时处二三九，天寒地冻北风吼。</a:t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dirty="0">
                <a:cs typeface="+mn-ea"/>
                <a:sym typeface="+mn-lt"/>
              </a:rPr>
              <a:t>窖坑栏舍要防寒，瓜菜薯窖严封口。</a:t>
            </a:r>
            <a:br>
              <a:rPr lang="zh-CN" altLang="en-US" sz="2000" dirty="0">
                <a:cs typeface="+mn-ea"/>
                <a:sym typeface="+mn-lt"/>
              </a:rPr>
            </a:br>
            <a:r>
              <a:rPr lang="zh-CN" altLang="en-US" sz="2000" dirty="0">
                <a:cs typeface="+mn-ea"/>
                <a:sym typeface="+mn-lt"/>
              </a:rPr>
              <a:t>薯窖十到十五度（℃），十三正是好火候。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24D1D6F6-A1BE-480C-83E6-E0D5171CE162}"/>
              </a:ext>
            </a:extLst>
          </p:cNvPr>
          <p:cNvSpPr/>
          <p:nvPr/>
        </p:nvSpPr>
        <p:spPr>
          <a:xfrm>
            <a:off x="6377983" y="3825415"/>
            <a:ext cx="749508" cy="2023672"/>
          </a:xfrm>
          <a:prstGeom prst="roundRect">
            <a:avLst/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xmlns="" id="{DE78C6E8-8EFB-4B4F-8E9E-E663C9201124}"/>
              </a:ext>
            </a:extLst>
          </p:cNvPr>
          <p:cNvSpPr txBox="1"/>
          <p:nvPr/>
        </p:nvSpPr>
        <p:spPr>
          <a:xfrm>
            <a:off x="6413574" y="3999240"/>
            <a:ext cx="677108" cy="1701748"/>
          </a:xfrm>
          <a:prstGeom prst="rect">
            <a:avLst/>
          </a:prstGeom>
          <a:noFill/>
          <a:ln>
            <a:noFill/>
          </a:ln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3200" b="1" dirty="0">
                <a:cs typeface="+mn-ea"/>
                <a:sym typeface="+mn-lt"/>
              </a:rPr>
              <a:t>小寒农谚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3D16BEEB-9A6B-42F6-98A2-04D3E478FC32}"/>
              </a:ext>
            </a:extLst>
          </p:cNvPr>
          <p:cNvSpPr/>
          <p:nvPr/>
        </p:nvSpPr>
        <p:spPr>
          <a:xfrm>
            <a:off x="6288043" y="3717273"/>
            <a:ext cx="5156616" cy="2206764"/>
          </a:xfrm>
          <a:prstGeom prst="roundRect">
            <a:avLst>
              <a:gd name="adj" fmla="val 73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729975A-1C27-4CD4-8F45-6DF9666978E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7491" y="244056"/>
            <a:ext cx="3578819" cy="357881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1AE8B9E2-CEB1-4FA6-9E92-4883161E9F5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994013" y="2628151"/>
            <a:ext cx="4138953" cy="413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典籍记载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BF8CA9E7-0478-4BE5-B978-B1769603DF22}"/>
              </a:ext>
            </a:extLst>
          </p:cNvPr>
          <p:cNvSpPr/>
          <p:nvPr/>
        </p:nvSpPr>
        <p:spPr>
          <a:xfrm>
            <a:off x="1223103" y="2805322"/>
            <a:ext cx="3106633" cy="260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众卉欣荣非及时，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漳州冷艳客来贻。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小寒惟有梅花饺，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未见梢头春一枝。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D4975354-8DFA-4890-BF8C-B89C3F75F14C}"/>
              </a:ext>
            </a:extLst>
          </p:cNvPr>
          <p:cNvSpPr/>
          <p:nvPr/>
        </p:nvSpPr>
        <p:spPr>
          <a:xfrm>
            <a:off x="6775388" y="2790331"/>
            <a:ext cx="4302176" cy="260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小寒连大吕，欢鹊垒新巢。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拾食寻河曲，衔紫绕树梢。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霜鹰近北首，雊雉隐丛茅。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莫怪严凝切，春冬正月交</a:t>
            </a: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xmlns="" id="{830B6FE2-3065-4817-B28D-30376F08C518}"/>
              </a:ext>
            </a:extLst>
          </p:cNvPr>
          <p:cNvSpPr/>
          <p:nvPr/>
        </p:nvSpPr>
        <p:spPr>
          <a:xfrm>
            <a:off x="1223103" y="1358278"/>
            <a:ext cx="35317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《</a:t>
            </a:r>
            <a:r>
              <a:rPr lang="zh-CN" altLang="en-US" sz="4800" dirty="0">
                <a:cs typeface="+mn-ea"/>
                <a:sym typeface="+mn-lt"/>
              </a:rPr>
              <a:t>小寒</a:t>
            </a:r>
            <a:r>
              <a:rPr lang="en-US" altLang="zh-CN" sz="4800" dirty="0">
                <a:cs typeface="+mn-ea"/>
                <a:sym typeface="+mn-lt"/>
              </a:rPr>
              <a:t>》 </a:t>
            </a:r>
          </a:p>
          <a:p>
            <a:r>
              <a:rPr lang="en-US" altLang="zh-CN" dirty="0">
                <a:cs typeface="+mn-ea"/>
                <a:sym typeface="+mn-lt"/>
              </a:rPr>
              <a:t>                                    </a:t>
            </a:r>
            <a:r>
              <a:rPr lang="zh-CN" altLang="en-US" dirty="0">
                <a:cs typeface="+mn-ea"/>
                <a:sym typeface="+mn-lt"/>
              </a:rPr>
              <a:t>（吴藕汀）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7FA04B12-01D3-4DD6-974C-2224FC7361D8}"/>
              </a:ext>
            </a:extLst>
          </p:cNvPr>
          <p:cNvSpPr/>
          <p:nvPr/>
        </p:nvSpPr>
        <p:spPr>
          <a:xfrm>
            <a:off x="7410754" y="1343288"/>
            <a:ext cx="330090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《</a:t>
            </a:r>
            <a:r>
              <a:rPr lang="zh-CN" altLang="en-US" sz="4800" dirty="0">
                <a:cs typeface="+mn-ea"/>
                <a:sym typeface="+mn-lt"/>
              </a:rPr>
              <a:t>小寒</a:t>
            </a:r>
            <a:r>
              <a:rPr lang="en-US" altLang="zh-CN" sz="4800" dirty="0">
                <a:cs typeface="+mn-ea"/>
                <a:sym typeface="+mn-lt"/>
              </a:rPr>
              <a:t>》 </a:t>
            </a:r>
          </a:p>
          <a:p>
            <a:r>
              <a:rPr lang="en-US" altLang="zh-CN" dirty="0">
                <a:cs typeface="+mn-ea"/>
                <a:sym typeface="+mn-lt"/>
              </a:rPr>
              <a:t>                                    </a:t>
            </a:r>
            <a:r>
              <a:rPr lang="zh-CN" altLang="en-US" dirty="0">
                <a:cs typeface="+mn-ea"/>
                <a:sym typeface="+mn-lt"/>
              </a:rPr>
              <a:t>（元稹）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xmlns="" id="{FAC70113-2F9E-46F2-8DF8-7DE4C46A57E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96027" y="2559353"/>
            <a:ext cx="3095469" cy="309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00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典籍记载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xmlns="" id="{6967B87A-FF26-4406-A94E-389D3296F43D}"/>
              </a:ext>
            </a:extLst>
          </p:cNvPr>
          <p:cNvSpPr/>
          <p:nvPr/>
        </p:nvSpPr>
        <p:spPr>
          <a:xfrm>
            <a:off x="1573967" y="2790041"/>
            <a:ext cx="3582649" cy="260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江雨蒙蒙作小寒，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雪飘五老发毛斑。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城中咫尺云横栈，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独立前山望后山。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xmlns="" id="{285F28BA-69F9-408D-B683-DD34EDF7951E}"/>
              </a:ext>
            </a:extLst>
          </p:cNvPr>
          <p:cNvSpPr/>
          <p:nvPr/>
        </p:nvSpPr>
        <p:spPr>
          <a:xfrm>
            <a:off x="7836996" y="2790040"/>
            <a:ext cx="3582649" cy="2603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辛苦孤花破小寒，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花心应似客心酸。</a:t>
            </a: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更凭青女留连得，</a:t>
            </a:r>
            <a:endParaRPr lang="en-US" altLang="zh-CN" sz="2800" dirty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2800" dirty="0">
                <a:cs typeface="+mn-ea"/>
                <a:sym typeface="+mn-lt"/>
              </a:rPr>
              <a:t>未作愁红怨绿看。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xmlns="" id="{C6EB1E3B-0359-4566-AEE4-26265FE411CE}"/>
              </a:ext>
            </a:extLst>
          </p:cNvPr>
          <p:cNvSpPr/>
          <p:nvPr/>
        </p:nvSpPr>
        <p:spPr>
          <a:xfrm>
            <a:off x="578633" y="1687818"/>
            <a:ext cx="5301451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cs typeface="+mn-ea"/>
                <a:sym typeface="+mn-lt"/>
              </a:rPr>
              <a:t>《</a:t>
            </a:r>
            <a:r>
              <a:rPr lang="zh-CN" altLang="en-US" sz="2800" dirty="0">
                <a:cs typeface="+mn-ea"/>
                <a:sym typeface="+mn-lt"/>
              </a:rPr>
              <a:t>驻舆遣人寻访後山陈德方家</a:t>
            </a:r>
            <a:r>
              <a:rPr lang="en-US" altLang="zh-CN" sz="2800" dirty="0">
                <a:cs typeface="+mn-ea"/>
                <a:sym typeface="+mn-lt"/>
              </a:rPr>
              <a:t>》 </a:t>
            </a:r>
          </a:p>
          <a:p>
            <a:r>
              <a:rPr lang="en-US" altLang="zh-CN" dirty="0">
                <a:cs typeface="+mn-ea"/>
                <a:sym typeface="+mn-lt"/>
              </a:rPr>
              <a:t>                                                             </a:t>
            </a:r>
            <a:r>
              <a:rPr lang="zh-CN" altLang="en-US" dirty="0">
                <a:cs typeface="+mn-ea"/>
                <a:sym typeface="+mn-lt"/>
              </a:rPr>
              <a:t>（黄庭坚）</a:t>
            </a:r>
            <a:endParaRPr lang="zh-CN" altLang="en-US" b="1" dirty="0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CA68E7E5-23E2-41EA-843A-2107F6E16BCF}"/>
              </a:ext>
            </a:extLst>
          </p:cNvPr>
          <p:cNvSpPr/>
          <p:nvPr/>
        </p:nvSpPr>
        <p:spPr>
          <a:xfrm>
            <a:off x="6762601" y="1533929"/>
            <a:ext cx="4657044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dirty="0">
                <a:cs typeface="+mn-ea"/>
                <a:sym typeface="+mn-lt"/>
              </a:rPr>
              <a:t>《</a:t>
            </a:r>
            <a:r>
              <a:rPr lang="zh-CN" altLang="en-US" sz="4800" dirty="0">
                <a:cs typeface="+mn-ea"/>
                <a:sym typeface="+mn-lt"/>
              </a:rPr>
              <a:t>窗前木芙蓉</a:t>
            </a:r>
            <a:r>
              <a:rPr lang="en-US" altLang="zh-CN" sz="4800" dirty="0">
                <a:cs typeface="+mn-ea"/>
                <a:sym typeface="+mn-lt"/>
              </a:rPr>
              <a:t>》 </a:t>
            </a:r>
          </a:p>
          <a:p>
            <a:r>
              <a:rPr lang="en-US" altLang="zh-CN" dirty="0">
                <a:cs typeface="+mn-ea"/>
                <a:sym typeface="+mn-lt"/>
              </a:rPr>
              <a:t>                                               </a:t>
            </a:r>
            <a:r>
              <a:rPr lang="zh-CN" altLang="en-US" dirty="0">
                <a:cs typeface="+mn-ea"/>
                <a:sym typeface="+mn-lt"/>
              </a:rPr>
              <a:t>（范成大）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xmlns="" id="{EE2D6874-1820-49BB-964C-07B70B661EB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5005" y="2272554"/>
            <a:ext cx="3638504" cy="3638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1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CA8ECCA-A762-4FD2-BE45-7F01D3D0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99" y="1089818"/>
            <a:ext cx="1732599" cy="173259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EB5F1A-4A8D-407A-BA52-5E0549925196}"/>
              </a:ext>
            </a:extLst>
          </p:cNvPr>
          <p:cNvSpPr txBox="1"/>
          <p:nvPr/>
        </p:nvSpPr>
        <p:spPr>
          <a:xfrm>
            <a:off x="5324448" y="955208"/>
            <a:ext cx="173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肆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DEA667F-D963-43A9-80EB-D114AA00DEB1}"/>
              </a:ext>
            </a:extLst>
          </p:cNvPr>
          <p:cNvSpPr txBox="1"/>
          <p:nvPr/>
        </p:nvSpPr>
        <p:spPr>
          <a:xfrm>
            <a:off x="4139367" y="2858079"/>
            <a:ext cx="386537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各地习俗</a:t>
            </a:r>
            <a:endParaRPr lang="en-US" altLang="zh-CN" sz="7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F07D7D3-5A20-41C6-A4C3-0C9D1A0133A2}"/>
              </a:ext>
            </a:extLst>
          </p:cNvPr>
          <p:cNvSpPr/>
          <p:nvPr/>
        </p:nvSpPr>
        <p:spPr>
          <a:xfrm>
            <a:off x="3132773" y="4094070"/>
            <a:ext cx="592645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CC558289-D7B4-4A31-AB63-76306AFA7697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428085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各地习俗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1BFD5521-C18B-4504-A770-B28D7E8FC883}"/>
              </a:ext>
            </a:extLst>
          </p:cNvPr>
          <p:cNvGrpSpPr/>
          <p:nvPr/>
        </p:nvGrpSpPr>
        <p:grpSpPr>
          <a:xfrm rot="5400000">
            <a:off x="1369621" y="1209648"/>
            <a:ext cx="3562070" cy="4438704"/>
            <a:chOff x="755689" y="1702862"/>
            <a:chExt cx="3562070" cy="2023672"/>
          </a:xfrm>
        </p:grpSpPr>
        <p:sp>
          <p:nvSpPr>
            <p:cNvPr id="17" name="矩形: 圆角 16">
              <a:extLst>
                <a:ext uri="{FF2B5EF4-FFF2-40B4-BE49-F238E27FC236}">
                  <a16:creationId xmlns:a16="http://schemas.microsoft.com/office/drawing/2014/main" xmlns="" id="{BACA1724-3087-4ECF-AB1D-359DB3AB361E}"/>
                </a:ext>
              </a:extLst>
            </p:cNvPr>
            <p:cNvSpPr/>
            <p:nvPr/>
          </p:nvSpPr>
          <p:spPr>
            <a:xfrm>
              <a:off x="755689" y="1702862"/>
              <a:ext cx="749508" cy="2023672"/>
            </a:xfrm>
            <a:prstGeom prst="roundRect">
              <a:avLst/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xmlns="" id="{FCAB8BF2-C5CC-4278-A2DB-D675D970D804}"/>
                </a:ext>
              </a:extLst>
            </p:cNvPr>
            <p:cNvSpPr/>
            <p:nvPr/>
          </p:nvSpPr>
          <p:spPr>
            <a:xfrm>
              <a:off x="1543987" y="1702862"/>
              <a:ext cx="2773772" cy="2023672"/>
            </a:xfrm>
            <a:prstGeom prst="roundRect">
              <a:avLst>
                <a:gd name="adj" fmla="val 5556"/>
              </a:avLst>
            </a:prstGeom>
            <a:noFill/>
            <a:ln w="28575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10484482-95B0-4307-8383-A184D8FDBC9A}"/>
              </a:ext>
            </a:extLst>
          </p:cNvPr>
          <p:cNvGrpSpPr/>
          <p:nvPr/>
        </p:nvGrpSpPr>
        <p:grpSpPr>
          <a:xfrm rot="5400000">
            <a:off x="7227244" y="1209648"/>
            <a:ext cx="3562070" cy="4438704"/>
            <a:chOff x="755689" y="1702862"/>
            <a:chExt cx="3562070" cy="2023672"/>
          </a:xfrm>
        </p:grpSpPr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xmlns="" id="{49F0EA65-79C9-4318-865F-741789F7698E}"/>
                </a:ext>
              </a:extLst>
            </p:cNvPr>
            <p:cNvSpPr/>
            <p:nvPr/>
          </p:nvSpPr>
          <p:spPr>
            <a:xfrm>
              <a:off x="755689" y="1702862"/>
              <a:ext cx="749508" cy="2023672"/>
            </a:xfrm>
            <a:prstGeom prst="roundRect">
              <a:avLst/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3F1E6C36-6568-4A62-AC1D-3790473D516A}"/>
                </a:ext>
              </a:extLst>
            </p:cNvPr>
            <p:cNvSpPr/>
            <p:nvPr/>
          </p:nvSpPr>
          <p:spPr>
            <a:xfrm>
              <a:off x="1543987" y="1702862"/>
              <a:ext cx="2773772" cy="2023672"/>
            </a:xfrm>
            <a:prstGeom prst="roundRect">
              <a:avLst>
                <a:gd name="adj" fmla="val 5556"/>
              </a:avLst>
            </a:prstGeom>
            <a:noFill/>
            <a:ln w="28575">
              <a:solidFill>
                <a:srgbClr val="CFA97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11FC5666-657F-43E0-9BC1-3830566158AB}"/>
              </a:ext>
            </a:extLst>
          </p:cNvPr>
          <p:cNvSpPr/>
          <p:nvPr/>
        </p:nvSpPr>
        <p:spPr>
          <a:xfrm>
            <a:off x="1740524" y="1773444"/>
            <a:ext cx="23407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南京：吃菜饭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3C251773-3855-43B9-AAC0-9BAF00E4BFA1}"/>
              </a:ext>
            </a:extLst>
          </p:cNvPr>
          <p:cNvSpPr/>
          <p:nvPr/>
        </p:nvSpPr>
        <p:spPr>
          <a:xfrm>
            <a:off x="7625023" y="1714044"/>
            <a:ext cx="26981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>
                <a:cs typeface="+mn-ea"/>
                <a:sym typeface="+mn-lt"/>
              </a:rPr>
              <a:t>广东：吃糯米饭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9B707BD-1895-495B-8881-69C169AB7E3F}"/>
              </a:ext>
            </a:extLst>
          </p:cNvPr>
          <p:cNvSpPr/>
          <p:nvPr/>
        </p:nvSpPr>
        <p:spPr>
          <a:xfrm>
            <a:off x="964368" y="2552933"/>
            <a:ext cx="429717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>
                <a:cs typeface="+mn-ea"/>
                <a:sym typeface="+mn-lt"/>
              </a:rPr>
              <a:t>到了小寒，老南京一般会煮菜饭吃，菜饭的内容并不相同，有用矮脚黄青菜与咸肉片、香肠片或是板鸭丁，再剁上一些生姜粒与糯米一起煮的，十分香鲜可口。其中矮脚黄、香肠、板鸭都是南京的著名特产，可谓是真正的“南京菜饭”，甚至可与腊八粥相媲美。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5DB52AA-D31A-4915-8DE1-6440B75742C8}"/>
              </a:ext>
            </a:extLst>
          </p:cNvPr>
          <p:cNvSpPr/>
          <p:nvPr/>
        </p:nvSpPr>
        <p:spPr>
          <a:xfrm>
            <a:off x="6838231" y="2641211"/>
            <a:ext cx="4254490" cy="1886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广州传统，小寒早上吃糯米饭，为避免太糯，一般是</a:t>
            </a:r>
            <a:r>
              <a:rPr lang="en-US" altLang="zh-CN" sz="2000" dirty="0">
                <a:cs typeface="+mn-ea"/>
                <a:sym typeface="+mn-lt"/>
              </a:rPr>
              <a:t>60%</a:t>
            </a:r>
            <a:r>
              <a:rPr lang="zh-CN" altLang="en-US" sz="2000" dirty="0">
                <a:cs typeface="+mn-ea"/>
                <a:sym typeface="+mn-lt"/>
              </a:rPr>
              <a:t>糯米</a:t>
            </a:r>
            <a:r>
              <a:rPr lang="en-US" altLang="zh-CN" sz="2000" dirty="0">
                <a:cs typeface="+mn-ea"/>
                <a:sym typeface="+mn-lt"/>
              </a:rPr>
              <a:t>40%</a:t>
            </a:r>
            <a:r>
              <a:rPr lang="zh-CN" altLang="en-US" sz="2000" dirty="0">
                <a:cs typeface="+mn-ea"/>
                <a:sym typeface="+mn-lt"/>
              </a:rPr>
              <a:t>香米，把腊肉和腊肠切碎，炒熟，花生米炒熟，加一些碎葱白，拌在饭里面吃。</a:t>
            </a:r>
          </a:p>
        </p:txBody>
      </p:sp>
    </p:spTree>
    <p:extLst>
      <p:ext uri="{BB962C8B-B14F-4D97-AF65-F5344CB8AC3E}">
        <p14:creationId xmlns:p14="http://schemas.microsoft.com/office/powerpoint/2010/main" val="1564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各地习俗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15A46591-4C99-4E28-999E-3CF81C922587}"/>
              </a:ext>
            </a:extLst>
          </p:cNvPr>
          <p:cNvSpPr/>
          <p:nvPr/>
        </p:nvSpPr>
        <p:spPr>
          <a:xfrm>
            <a:off x="760647" y="1694288"/>
            <a:ext cx="2707057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习俗</a:t>
            </a:r>
            <a:r>
              <a:rPr lang="en-US" altLang="zh-CN" sz="2000" dirty="0">
                <a:cs typeface="+mn-ea"/>
                <a:sym typeface="+mn-lt"/>
              </a:rPr>
              <a:t>:</a:t>
            </a:r>
            <a:r>
              <a:rPr lang="zh-CN" altLang="en-US" sz="2000" dirty="0">
                <a:cs typeface="+mn-ea"/>
                <a:sym typeface="+mn-lt"/>
              </a:rPr>
              <a:t>土地公做“牙”</a:t>
            </a: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6CAC9A9C-EB50-4094-90A9-AFFA14909EA2}"/>
              </a:ext>
            </a:extLst>
          </p:cNvPr>
          <p:cNvSpPr/>
          <p:nvPr/>
        </p:nvSpPr>
        <p:spPr>
          <a:xfrm>
            <a:off x="760647" y="2153068"/>
            <a:ext cx="7879080" cy="961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尾牙源自于拜土地公做“牙”的习俗。所谓二月二为头牙，以后每逢初二和十六都要做“牙”到了农历十二月十六日正好是尾牙。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xmlns="" id="{F8B80990-50A3-4504-9FCB-B571BE7F0EBF}"/>
              </a:ext>
            </a:extLst>
          </p:cNvPr>
          <p:cNvGrpSpPr/>
          <p:nvPr/>
        </p:nvGrpSpPr>
        <p:grpSpPr>
          <a:xfrm>
            <a:off x="760647" y="954288"/>
            <a:ext cx="1661994" cy="644737"/>
            <a:chOff x="2908092" y="1465578"/>
            <a:chExt cx="1661994" cy="644737"/>
          </a:xfrm>
        </p:grpSpPr>
        <p:sp>
          <p:nvSpPr>
            <p:cNvPr id="29" name="矩形: 圆角 28">
              <a:extLst>
                <a:ext uri="{FF2B5EF4-FFF2-40B4-BE49-F238E27FC236}">
                  <a16:creationId xmlns:a16="http://schemas.microsoft.com/office/drawing/2014/main" xmlns="" id="{1A1CFCBF-30FB-4107-A2D3-22D6ECA9C04E}"/>
                </a:ext>
              </a:extLst>
            </p:cNvPr>
            <p:cNvSpPr/>
            <p:nvPr/>
          </p:nvSpPr>
          <p:spPr>
            <a:xfrm rot="5400000">
              <a:off x="3420887" y="961117"/>
              <a:ext cx="636403" cy="1661994"/>
            </a:xfrm>
            <a:prstGeom prst="roundRect">
              <a:avLst/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xmlns="" id="{17E7ACFE-0A9E-4238-B811-80E730E9E90A}"/>
                </a:ext>
              </a:extLst>
            </p:cNvPr>
            <p:cNvSpPr/>
            <p:nvPr/>
          </p:nvSpPr>
          <p:spPr>
            <a:xfrm>
              <a:off x="3031204" y="1465578"/>
              <a:ext cx="141577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cs typeface="+mn-ea"/>
                  <a:sym typeface="+mn-lt"/>
                </a:rPr>
                <a:t>尾牙祭</a:t>
              </a:r>
            </a:p>
          </p:txBody>
        </p:sp>
      </p:grp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23F8A9F0-F4F4-4F2A-B1B6-DCE7F8378969}"/>
              </a:ext>
            </a:extLst>
          </p:cNvPr>
          <p:cNvSpPr/>
          <p:nvPr/>
        </p:nvSpPr>
        <p:spPr>
          <a:xfrm>
            <a:off x="636863" y="4336722"/>
            <a:ext cx="10918274" cy="1653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cs typeface="+mn-ea"/>
                <a:sym typeface="+mn-lt"/>
              </a:rPr>
              <a:t>“小寒”是腊月的节气，由于古人会在十二月份举行合祀众神的腊祭，因此把腊祭所在的十二月叫腊月。腊的木义是“接”，取新旧交接之意。腊祭为我国古代祭祀习俗之一，远在先秦时期就已形成。汉应劫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风俗通。义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云：　　“腊者，猎也，言田猎取兽以祀其祖先也。或曰腊者，接也，新故交接，故大祭以报功也。”</a:t>
            </a:r>
            <a:endParaRPr lang="zh-CN" altLang="en-US" sz="2000" dirty="0">
              <a:effectLst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xmlns="" id="{5FE5287F-BCC2-4D00-B542-31B72CB520D3}"/>
              </a:ext>
            </a:extLst>
          </p:cNvPr>
          <p:cNvGrpSpPr/>
          <p:nvPr/>
        </p:nvGrpSpPr>
        <p:grpSpPr>
          <a:xfrm>
            <a:off x="5265003" y="3573380"/>
            <a:ext cx="1661994" cy="644737"/>
            <a:chOff x="2908092" y="1465578"/>
            <a:chExt cx="1661994" cy="644737"/>
          </a:xfrm>
        </p:grpSpPr>
        <p:sp>
          <p:nvSpPr>
            <p:cNvPr id="33" name="矩形: 圆角 32">
              <a:extLst>
                <a:ext uri="{FF2B5EF4-FFF2-40B4-BE49-F238E27FC236}">
                  <a16:creationId xmlns:a16="http://schemas.microsoft.com/office/drawing/2014/main" xmlns="" id="{485200DE-6325-420A-AE65-41BA234471D1}"/>
                </a:ext>
              </a:extLst>
            </p:cNvPr>
            <p:cNvSpPr/>
            <p:nvPr/>
          </p:nvSpPr>
          <p:spPr>
            <a:xfrm rot="5400000">
              <a:off x="3420887" y="961117"/>
              <a:ext cx="636403" cy="1661994"/>
            </a:xfrm>
            <a:prstGeom prst="roundRect">
              <a:avLst/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xmlns="" id="{9E0661C8-8F2D-4300-88CD-657C8E2E69B3}"/>
                </a:ext>
              </a:extLst>
            </p:cNvPr>
            <p:cNvSpPr/>
            <p:nvPr/>
          </p:nvSpPr>
          <p:spPr>
            <a:xfrm>
              <a:off x="3236388" y="1465578"/>
              <a:ext cx="10054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cs typeface="+mn-ea"/>
                  <a:sym typeface="+mn-lt"/>
                </a:rPr>
                <a:t>腊祭</a:t>
              </a: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0AD23AA6-04A3-4311-BFE2-C22572D292B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3496" y="540209"/>
            <a:ext cx="3114549" cy="3114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078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各地习俗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5" name="组合 34">
            <a:extLst>
              <a:ext uri="{FF2B5EF4-FFF2-40B4-BE49-F238E27FC236}">
                <a16:creationId xmlns:a16="http://schemas.microsoft.com/office/drawing/2014/main" xmlns="" id="{601B43A6-1566-4D4A-9C94-D6044E529BF1}"/>
              </a:ext>
            </a:extLst>
          </p:cNvPr>
          <p:cNvGrpSpPr/>
          <p:nvPr/>
        </p:nvGrpSpPr>
        <p:grpSpPr>
          <a:xfrm>
            <a:off x="5265003" y="824681"/>
            <a:ext cx="1661994" cy="644737"/>
            <a:chOff x="2908092" y="1465578"/>
            <a:chExt cx="1661994" cy="644737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xmlns="" id="{9195BCBC-D71D-4937-B1BC-273DDC5E9B44}"/>
                </a:ext>
              </a:extLst>
            </p:cNvPr>
            <p:cNvSpPr/>
            <p:nvPr/>
          </p:nvSpPr>
          <p:spPr>
            <a:xfrm rot="5400000">
              <a:off x="3420887" y="961117"/>
              <a:ext cx="636403" cy="1661994"/>
            </a:xfrm>
            <a:prstGeom prst="roundRect">
              <a:avLst/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xmlns="" id="{C4F16F06-1EBE-4934-8FFA-0C7DE1FA5A63}"/>
                </a:ext>
              </a:extLst>
            </p:cNvPr>
            <p:cNvSpPr/>
            <p:nvPr/>
          </p:nvSpPr>
          <p:spPr>
            <a:xfrm>
              <a:off x="3236388" y="1465578"/>
              <a:ext cx="100540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 b="1" dirty="0">
                  <a:cs typeface="+mn-ea"/>
                  <a:sym typeface="+mn-lt"/>
                </a:rPr>
                <a:t>冰戏</a:t>
              </a:r>
            </a:p>
          </p:txBody>
        </p:sp>
      </p:grp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BBD1A3B4-157D-40BE-9E57-689E77FA5A84}"/>
              </a:ext>
            </a:extLst>
          </p:cNvPr>
          <p:cNvSpPr/>
          <p:nvPr/>
        </p:nvSpPr>
        <p:spPr>
          <a:xfrm>
            <a:off x="596149" y="1880369"/>
            <a:ext cx="11173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我国北方各省，人冬之后天寒地诉，冰期十分长久，动辄从十一月起，直到次年四月。春冬之间，河面结冰厚实，冰上行走皆用爬犁。爬犁或由马拉，</a:t>
            </a:r>
          </a:p>
        </p:txBody>
      </p:sp>
      <p:sp>
        <p:nvSpPr>
          <p:cNvPr id="39" name="矩形 38">
            <a:extLst>
              <a:ext uri="{FF2B5EF4-FFF2-40B4-BE49-F238E27FC236}">
                <a16:creationId xmlns:a16="http://schemas.microsoft.com/office/drawing/2014/main" xmlns="" id="{24B83425-555C-4CC6-BD45-0E6D11E702EB}"/>
              </a:ext>
            </a:extLst>
          </p:cNvPr>
          <p:cNvSpPr/>
          <p:nvPr/>
        </p:nvSpPr>
        <p:spPr>
          <a:xfrm>
            <a:off x="596149" y="2717062"/>
            <a:ext cx="973488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或由狗牵，或由乘坐的人手持木杆如撑船般划动，推动前行。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xmlns="" id="{0B79E266-5A2D-487F-8327-97C80B88B5E4}"/>
              </a:ext>
            </a:extLst>
          </p:cNvPr>
          <p:cNvSpPr/>
          <p:nvPr/>
        </p:nvSpPr>
        <p:spPr>
          <a:xfrm>
            <a:off x="596149" y="3295188"/>
            <a:ext cx="113388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Ø"/>
            </a:pPr>
            <a:r>
              <a:rPr lang="zh-CN" altLang="en-US" sz="2000" dirty="0">
                <a:cs typeface="+mn-ea"/>
                <a:sym typeface="+mn-lt"/>
              </a:rPr>
              <a:t>冰面特厚的地区，大多设有冰床，供行人玩耍，也有穿冰鞋在冰面竞走的，古代称为冰戏。</a:t>
            </a: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xmlns="" id="{F2EC1485-153A-4B3F-8E94-5DE72C89AF0F}"/>
              </a:ext>
            </a:extLst>
          </p:cNvPr>
          <p:cNvSpPr/>
          <p:nvPr/>
        </p:nvSpPr>
        <p:spPr>
          <a:xfrm>
            <a:off x="596149" y="3824105"/>
            <a:ext cx="111739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宋史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有</a:t>
            </a:r>
            <a:r>
              <a:rPr lang="en-US" altLang="zh-CN" sz="2000" dirty="0">
                <a:cs typeface="+mn-ea"/>
                <a:sym typeface="+mn-lt"/>
              </a:rPr>
              <a:t>:“</a:t>
            </a:r>
            <a:r>
              <a:rPr lang="zh-CN" altLang="en-US" sz="2000" dirty="0">
                <a:cs typeface="+mn-ea"/>
                <a:sym typeface="+mn-lt"/>
              </a:rPr>
              <a:t>故事斋宿，幸后苑，作冰戏。”</a:t>
            </a: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钦定日下旧闻考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中记载有</a:t>
            </a:r>
            <a:r>
              <a:rPr lang="en-US" altLang="zh-CN" sz="2000" dirty="0">
                <a:cs typeface="+mn-ea"/>
                <a:sym typeface="+mn-lt"/>
              </a:rPr>
              <a:t>:“</a:t>
            </a:r>
            <a:r>
              <a:rPr lang="zh-CN" altLang="en-US" sz="2000" dirty="0">
                <a:cs typeface="+mn-ea"/>
                <a:sym typeface="+mn-lt"/>
              </a:rPr>
              <a:t>西华门之西为西苑，榜曰西苑门，入门为太液池，冬月则陈冰嬉，习劳行赏。”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xmlns="" id="{B06DA4B0-9CE9-4560-AE22-4D364DF2C659}"/>
              </a:ext>
            </a:extLst>
          </p:cNvPr>
          <p:cNvSpPr/>
          <p:nvPr/>
        </p:nvSpPr>
        <p:spPr>
          <a:xfrm>
            <a:off x="596149" y="4660798"/>
            <a:ext cx="1133883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CFA972"/>
              </a:buClr>
              <a:buFont typeface="Wingdings" panose="05000000000000000000" pitchFamily="2" charset="2"/>
              <a:buChar char="Ø"/>
            </a:pPr>
            <a:r>
              <a:rPr lang="en-US" altLang="zh-CN" sz="2000" dirty="0">
                <a:cs typeface="+mn-ea"/>
                <a:sym typeface="+mn-lt"/>
              </a:rPr>
              <a:t>《</a:t>
            </a:r>
            <a:r>
              <a:rPr lang="zh-CN" altLang="en-US" sz="2000" dirty="0">
                <a:cs typeface="+mn-ea"/>
                <a:sym typeface="+mn-lt"/>
              </a:rPr>
              <a:t>倚晴阁杂抄</a:t>
            </a:r>
            <a:r>
              <a:rPr lang="en-US" altLang="zh-CN" sz="2000" dirty="0">
                <a:cs typeface="+mn-ea"/>
                <a:sym typeface="+mn-lt"/>
              </a:rPr>
              <a:t>》</a:t>
            </a:r>
            <a:r>
              <a:rPr lang="zh-CN" altLang="en-US" sz="2000" dirty="0">
                <a:cs typeface="+mn-ea"/>
                <a:sym typeface="+mn-lt"/>
              </a:rPr>
              <a:t>中关于北平旧时风俗，写有</a:t>
            </a:r>
            <a:r>
              <a:rPr lang="en-US" altLang="zh-CN" sz="2000" dirty="0">
                <a:cs typeface="+mn-ea"/>
                <a:sym typeface="+mn-lt"/>
              </a:rPr>
              <a:t>:“</a:t>
            </a:r>
            <a:r>
              <a:rPr lang="zh-CN" altLang="en-US" sz="2000" dirty="0">
                <a:cs typeface="+mn-ea"/>
                <a:sym typeface="+mn-lt"/>
              </a:rPr>
              <a:t>明时，积水潭尝有好事者，联十余床，携都篮酒具，铺截锐其上，轰饮冰凌中，亦足乐也。”　</a:t>
            </a:r>
          </a:p>
        </p:txBody>
      </p:sp>
    </p:spTree>
    <p:extLst>
      <p:ext uri="{BB962C8B-B14F-4D97-AF65-F5344CB8AC3E}">
        <p14:creationId xmlns:p14="http://schemas.microsoft.com/office/powerpoint/2010/main" val="156490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CA8ECCA-A762-4FD2-BE45-7F01D3D0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99" y="1089818"/>
            <a:ext cx="1732599" cy="173259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EB5F1A-4A8D-407A-BA52-5E0549925196}"/>
              </a:ext>
            </a:extLst>
          </p:cNvPr>
          <p:cNvSpPr txBox="1"/>
          <p:nvPr/>
        </p:nvSpPr>
        <p:spPr>
          <a:xfrm>
            <a:off x="5324448" y="955208"/>
            <a:ext cx="173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伍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DEA667F-D963-43A9-80EB-D114AA00DEB1}"/>
              </a:ext>
            </a:extLst>
          </p:cNvPr>
          <p:cNvSpPr txBox="1"/>
          <p:nvPr/>
        </p:nvSpPr>
        <p:spPr>
          <a:xfrm>
            <a:off x="4139367" y="2858079"/>
            <a:ext cx="386537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节气养生</a:t>
            </a:r>
            <a:endParaRPr lang="en-US" altLang="zh-CN" sz="7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F07D7D3-5A20-41C6-A4C3-0C9D1A0133A2}"/>
              </a:ext>
            </a:extLst>
          </p:cNvPr>
          <p:cNvSpPr/>
          <p:nvPr/>
        </p:nvSpPr>
        <p:spPr>
          <a:xfrm>
            <a:off x="3132773" y="4094070"/>
            <a:ext cx="592645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E304F730-CA81-4D6F-A1CB-F51AA425A597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254463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节气养生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28812FCC-78DE-487D-ABAA-D45B7CCD488C}"/>
              </a:ext>
            </a:extLst>
          </p:cNvPr>
          <p:cNvSpPr/>
          <p:nvPr/>
        </p:nvSpPr>
        <p:spPr>
          <a:xfrm>
            <a:off x="3552668" y="1861963"/>
            <a:ext cx="2724785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健脾益气、养血安神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xmlns="" id="{84F42424-9AB8-4327-8374-D6A2DE51079C}"/>
              </a:ext>
            </a:extLst>
          </p:cNvPr>
          <p:cNvSpPr/>
          <p:nvPr/>
        </p:nvSpPr>
        <p:spPr>
          <a:xfrm>
            <a:off x="3552668" y="3587524"/>
            <a:ext cx="502539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补中益气、滋阴助阳、增强机体抗病能力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4DBB32B6-DFF4-47BD-AE6D-2A538B21B7C4}"/>
              </a:ext>
            </a:extLst>
          </p:cNvPr>
          <p:cNvSpPr/>
          <p:nvPr/>
        </p:nvSpPr>
        <p:spPr>
          <a:xfrm>
            <a:off x="3552668" y="5289316"/>
            <a:ext cx="435102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祛风散寒、发汗解表</a:t>
            </a:r>
          </a:p>
        </p:txBody>
      </p:sp>
      <p:sp>
        <p:nvSpPr>
          <p:cNvPr id="17" name="矩形: 圆角 16">
            <a:extLst>
              <a:ext uri="{FF2B5EF4-FFF2-40B4-BE49-F238E27FC236}">
                <a16:creationId xmlns:a16="http://schemas.microsoft.com/office/drawing/2014/main" xmlns="" id="{505280CC-EA16-4347-8859-CE74C9A08A22}"/>
              </a:ext>
            </a:extLst>
          </p:cNvPr>
          <p:cNvSpPr/>
          <p:nvPr/>
        </p:nvSpPr>
        <p:spPr>
          <a:xfrm>
            <a:off x="539647" y="2908092"/>
            <a:ext cx="2293495" cy="814907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DADC04F0-8721-41D3-92E3-E5D9E751055B}"/>
              </a:ext>
            </a:extLst>
          </p:cNvPr>
          <p:cNvSpPr/>
          <p:nvPr/>
        </p:nvSpPr>
        <p:spPr>
          <a:xfrm>
            <a:off x="516271" y="2950997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常用膳食</a:t>
            </a:r>
          </a:p>
        </p:txBody>
      </p:sp>
      <p:sp>
        <p:nvSpPr>
          <p:cNvPr id="19" name="左大括号 18">
            <a:extLst>
              <a:ext uri="{FF2B5EF4-FFF2-40B4-BE49-F238E27FC236}">
                <a16:creationId xmlns:a16="http://schemas.microsoft.com/office/drawing/2014/main" xmlns="" id="{9A305BA9-C3C3-43F5-AED3-E66E9CCCDF15}"/>
              </a:ext>
            </a:extLst>
          </p:cNvPr>
          <p:cNvSpPr/>
          <p:nvPr/>
        </p:nvSpPr>
        <p:spPr>
          <a:xfrm>
            <a:off x="2983042" y="1585209"/>
            <a:ext cx="464695" cy="3466476"/>
          </a:xfrm>
          <a:prstGeom prst="leftBrace">
            <a:avLst/>
          </a:prstGeom>
          <a:ln w="9525">
            <a:solidFill>
              <a:srgbClr val="CFA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8A716AEB-A08E-4A53-9057-A374FE13A404}"/>
              </a:ext>
            </a:extLst>
          </p:cNvPr>
          <p:cNvSpPr/>
          <p:nvPr/>
        </p:nvSpPr>
        <p:spPr>
          <a:xfrm>
            <a:off x="3627225" y="1331010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: 圆角 20">
            <a:extLst>
              <a:ext uri="{FF2B5EF4-FFF2-40B4-BE49-F238E27FC236}">
                <a16:creationId xmlns:a16="http://schemas.microsoft.com/office/drawing/2014/main" xmlns="" id="{FA96FA30-0F63-4241-9F6F-DC07D06C6799}"/>
              </a:ext>
            </a:extLst>
          </p:cNvPr>
          <p:cNvSpPr/>
          <p:nvPr/>
        </p:nvSpPr>
        <p:spPr>
          <a:xfrm>
            <a:off x="3627225" y="3061434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2" name="矩形: 圆角 21">
            <a:extLst>
              <a:ext uri="{FF2B5EF4-FFF2-40B4-BE49-F238E27FC236}">
                <a16:creationId xmlns:a16="http://schemas.microsoft.com/office/drawing/2014/main" xmlns="" id="{4F8C87D7-A79E-4553-983C-29D0E0366C40}"/>
              </a:ext>
            </a:extLst>
          </p:cNvPr>
          <p:cNvSpPr/>
          <p:nvPr/>
        </p:nvSpPr>
        <p:spPr>
          <a:xfrm>
            <a:off x="3627225" y="4758130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216DB62B-3194-4961-821C-ABEB638F4630}"/>
              </a:ext>
            </a:extLst>
          </p:cNvPr>
          <p:cNvSpPr/>
          <p:nvPr/>
        </p:nvSpPr>
        <p:spPr>
          <a:xfrm>
            <a:off x="3942613" y="135905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八宝饭</a:t>
            </a: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xmlns="" id="{6DB26050-28FB-4E0E-B440-B8A9F7DE1846}"/>
              </a:ext>
            </a:extLst>
          </p:cNvPr>
          <p:cNvSpPr/>
          <p:nvPr/>
        </p:nvSpPr>
        <p:spPr>
          <a:xfrm>
            <a:off x="3634837" y="311652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芪杞炖子鸡</a:t>
            </a: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113CB45D-AE16-4BB7-9372-5656F54ECA6B}"/>
              </a:ext>
            </a:extLst>
          </p:cNvPr>
          <p:cNvSpPr/>
          <p:nvPr/>
        </p:nvSpPr>
        <p:spPr>
          <a:xfrm>
            <a:off x="3634837" y="4818319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发散风寒汤</a:t>
            </a:r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xmlns="" id="{438C3AE6-DA8D-46EE-B5DF-C13A99A10C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78976" y="1200758"/>
            <a:ext cx="4456484" cy="445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24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H_Others_1">
            <a:extLst>
              <a:ext uri="{FF2B5EF4-FFF2-40B4-BE49-F238E27FC236}">
                <a16:creationId xmlns:a16="http://schemas.microsoft.com/office/drawing/2014/main" xmlns="" id="{DD44847E-4AB0-4741-884F-8E056ED2FFF1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2328484" y="544457"/>
            <a:ext cx="707685" cy="2215991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r>
              <a:rPr lang="zh-CN" altLang="en-US" sz="7200" b="1" dirty="0">
                <a:cs typeface="+mn-ea"/>
                <a:sym typeface="+mn-lt"/>
              </a:rPr>
              <a:t>目录</a:t>
            </a:r>
          </a:p>
        </p:txBody>
      </p:sp>
      <p:sp>
        <p:nvSpPr>
          <p:cNvPr id="9" name="MH_Others_2">
            <a:extLst>
              <a:ext uri="{FF2B5EF4-FFF2-40B4-BE49-F238E27FC236}">
                <a16:creationId xmlns:a16="http://schemas.microsoft.com/office/drawing/2014/main" xmlns="" id="{0C03F80C-3500-4E64-BA85-9CF32A8192FB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237536" y="1988336"/>
            <a:ext cx="553998" cy="2486712"/>
          </a:xfrm>
          <a:prstGeom prst="rect">
            <a:avLst/>
          </a:prstGeom>
          <a:noFill/>
        </p:spPr>
        <p:txBody>
          <a:bodyPr vert="eaVert"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3600" b="1" dirty="0">
                <a:cs typeface="+mn-ea"/>
                <a:sym typeface="+mn-lt"/>
              </a:rPr>
              <a:t>ONTENTS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E78518A-84E1-40EE-AFC8-FB371B3B2A39}"/>
              </a:ext>
            </a:extLst>
          </p:cNvPr>
          <p:cNvGrpSpPr/>
          <p:nvPr/>
        </p:nvGrpSpPr>
        <p:grpSpPr>
          <a:xfrm>
            <a:off x="4090590" y="1190788"/>
            <a:ext cx="830580" cy="923330"/>
            <a:chOff x="4662056" y="1364859"/>
            <a:chExt cx="830580" cy="923330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xmlns="" id="{F3B9C260-6F55-41A2-B1AB-DC0CEFC0F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xmlns="" id="{37C74354-A6C9-4F21-833F-DD76A3934F06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xmlns="" id="{DE81B0E8-50DF-4CEC-9595-CB7AB5EEC846}"/>
              </a:ext>
            </a:extLst>
          </p:cNvPr>
          <p:cNvGrpSpPr/>
          <p:nvPr/>
        </p:nvGrpSpPr>
        <p:grpSpPr>
          <a:xfrm>
            <a:off x="5405382" y="1190788"/>
            <a:ext cx="830580" cy="923330"/>
            <a:chOff x="4662056" y="1364859"/>
            <a:chExt cx="830580" cy="923330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xmlns="" id="{79F6C9F0-104D-431C-87A9-FDA6478D2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xmlns="" id="{E0C14904-934E-4640-B3CA-33998BEFF3A2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xmlns="" id="{DDD5E924-3740-4C85-882D-5D687AAF561A}"/>
              </a:ext>
            </a:extLst>
          </p:cNvPr>
          <p:cNvGrpSpPr/>
          <p:nvPr/>
        </p:nvGrpSpPr>
        <p:grpSpPr>
          <a:xfrm>
            <a:off x="6720174" y="1190788"/>
            <a:ext cx="830580" cy="923330"/>
            <a:chOff x="4662056" y="1364859"/>
            <a:chExt cx="830580" cy="923330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xmlns="" id="{4861FB59-E5B3-44D7-AE84-8D01BB8E6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xmlns="" id="{AAA044CC-FC0E-485D-ADBA-107EB6A2F332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xmlns="" id="{7BD20CC5-437F-4870-8AD3-6A3413219CE9}"/>
              </a:ext>
            </a:extLst>
          </p:cNvPr>
          <p:cNvGrpSpPr/>
          <p:nvPr/>
        </p:nvGrpSpPr>
        <p:grpSpPr>
          <a:xfrm>
            <a:off x="8094446" y="1190788"/>
            <a:ext cx="830580" cy="923330"/>
            <a:chOff x="4662056" y="1364859"/>
            <a:chExt cx="830580" cy="923330"/>
          </a:xfrm>
        </p:grpSpPr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xmlns="" id="{4A405646-C803-48F8-A4E6-25B947B9C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xmlns="" id="{C4099096-57AC-4DFB-B31B-EA175DA0D305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肆</a:t>
              </a: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xmlns="" id="{BA416DCF-D5EB-449D-A024-304BE0144E1B}"/>
              </a:ext>
            </a:extLst>
          </p:cNvPr>
          <p:cNvGrpSpPr/>
          <p:nvPr/>
        </p:nvGrpSpPr>
        <p:grpSpPr>
          <a:xfrm>
            <a:off x="9409238" y="1190788"/>
            <a:ext cx="830580" cy="923330"/>
            <a:chOff x="4662056" y="1364859"/>
            <a:chExt cx="830580" cy="923330"/>
          </a:xfrm>
        </p:grpSpPr>
        <p:pic>
          <p:nvPicPr>
            <p:cNvPr id="23" name="图片 22">
              <a:extLst>
                <a:ext uri="{FF2B5EF4-FFF2-40B4-BE49-F238E27FC236}">
                  <a16:creationId xmlns:a16="http://schemas.microsoft.com/office/drawing/2014/main" xmlns="" id="{CB76803E-157F-493B-9E0D-01DE9789E72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6171" y="1456096"/>
              <a:ext cx="786465" cy="78646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xmlns="" id="{28680C68-F4EE-45ED-A2CF-D38CD3E37382}"/>
                </a:ext>
              </a:extLst>
            </p:cNvPr>
            <p:cNvSpPr txBox="1"/>
            <p:nvPr/>
          </p:nvSpPr>
          <p:spPr>
            <a:xfrm>
              <a:off x="4662056" y="1364859"/>
              <a:ext cx="78646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5400" dirty="0">
                  <a:cs typeface="+mn-ea"/>
                  <a:sym typeface="+mn-lt"/>
                </a:rPr>
                <a:t>伍</a:t>
              </a:r>
            </a:p>
          </p:txBody>
        </p:sp>
      </p:grpSp>
      <p:sp>
        <p:nvSpPr>
          <p:cNvPr id="25" name="文本框 24">
            <a:extLst>
              <a:ext uri="{FF2B5EF4-FFF2-40B4-BE49-F238E27FC236}">
                <a16:creationId xmlns:a16="http://schemas.microsoft.com/office/drawing/2014/main" xmlns="" id="{EABE10A5-096F-4844-9451-4F9814F69890}"/>
              </a:ext>
            </a:extLst>
          </p:cNvPr>
          <p:cNvSpPr txBox="1"/>
          <p:nvPr/>
        </p:nvSpPr>
        <p:spPr>
          <a:xfrm>
            <a:off x="4119714" y="2400747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节气摘要</a:t>
            </a:r>
            <a:endParaRPr lang="en-US" altLang="zh-CN" sz="3600" dirty="0">
              <a:cs typeface="+mn-ea"/>
              <a:sym typeface="+mn-lt"/>
            </a:endParaRPr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xmlns="" id="{C9ED0677-213E-4CE3-A6C4-E5788D12E7F0}"/>
              </a:ext>
            </a:extLst>
          </p:cNvPr>
          <p:cNvSpPr txBox="1"/>
          <p:nvPr/>
        </p:nvSpPr>
        <p:spPr>
          <a:xfrm>
            <a:off x="5490108" y="2400747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季节特征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xmlns="" id="{AA7B8E10-F961-4227-8EA8-700F41AD7D55}"/>
              </a:ext>
            </a:extLst>
          </p:cNvPr>
          <p:cNvSpPr txBox="1"/>
          <p:nvPr/>
        </p:nvSpPr>
        <p:spPr>
          <a:xfrm>
            <a:off x="6789357" y="2385757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典籍记载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xmlns="" id="{4396AE01-4D01-4545-9A8F-3517273DE2BD}"/>
              </a:ext>
            </a:extLst>
          </p:cNvPr>
          <p:cNvSpPr txBox="1"/>
          <p:nvPr/>
        </p:nvSpPr>
        <p:spPr>
          <a:xfrm>
            <a:off x="8199068" y="2400747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各地习俗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xmlns="" id="{D98FC72C-4143-447B-B265-4231825ABB56}"/>
              </a:ext>
            </a:extLst>
          </p:cNvPr>
          <p:cNvSpPr txBox="1"/>
          <p:nvPr/>
        </p:nvSpPr>
        <p:spPr>
          <a:xfrm>
            <a:off x="9512614" y="2430728"/>
            <a:ext cx="738664" cy="24867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600" dirty="0">
                <a:cs typeface="+mn-ea"/>
                <a:sym typeface="+mn-lt"/>
              </a:rPr>
              <a:t>节气养生</a:t>
            </a:r>
            <a:endParaRPr lang="zh-CN" altLang="en-US" sz="3600" b="1" dirty="0">
              <a:cs typeface="+mn-ea"/>
              <a:sym typeface="+mn-lt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89577" y="266330"/>
            <a:ext cx="1376039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>
                <a:solidFill>
                  <a:srgbClr val="F3F2ED"/>
                </a:solidFill>
              </a:rPr>
              <a:t>https://www.ypppt.com/</a:t>
            </a:r>
            <a:endParaRPr lang="zh-CN" altLang="en-US" sz="700" dirty="0">
              <a:solidFill>
                <a:srgbClr val="F3F2E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3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5" grpId="0"/>
      <p:bldP spid="26" grpId="0"/>
      <p:bldP spid="27" grpId="0"/>
      <p:bldP spid="28" grpId="0"/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节气养生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0C1AFCBF-E748-4608-AC47-0C861F342DE7}"/>
              </a:ext>
            </a:extLst>
          </p:cNvPr>
          <p:cNvSpPr/>
          <p:nvPr/>
        </p:nvSpPr>
        <p:spPr>
          <a:xfrm>
            <a:off x="5593645" y="1851426"/>
            <a:ext cx="2724785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温中，补血，散寒。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8D72C7D5-EA2D-4B75-BD6B-C5E9749B66F1}"/>
              </a:ext>
            </a:extLst>
          </p:cNvPr>
          <p:cNvSpPr/>
          <p:nvPr/>
        </p:nvSpPr>
        <p:spPr>
          <a:xfrm>
            <a:off x="5563665" y="3613708"/>
            <a:ext cx="502539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其性温和，补虚益血。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AC6C5366-E9B5-4423-BFD7-E65A9C54A055}"/>
              </a:ext>
            </a:extLst>
          </p:cNvPr>
          <p:cNvSpPr/>
          <p:nvPr/>
        </p:nvSpPr>
        <p:spPr>
          <a:xfrm>
            <a:off x="5541693" y="5334058"/>
            <a:ext cx="4351020" cy="45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dirty="0">
                <a:effectLst/>
                <a:cs typeface="+mn-ea"/>
                <a:sym typeface="+mn-lt"/>
              </a:rPr>
              <a:t>下气补中，利胸膈，调肠胃，安五脏。</a:t>
            </a:r>
          </a:p>
        </p:txBody>
      </p:sp>
      <p:sp>
        <p:nvSpPr>
          <p:cNvPr id="30" name="矩形: 圆角 29">
            <a:extLst>
              <a:ext uri="{FF2B5EF4-FFF2-40B4-BE49-F238E27FC236}">
                <a16:creationId xmlns:a16="http://schemas.microsoft.com/office/drawing/2014/main" xmlns="" id="{3D5F0987-41F3-4B82-808B-802018E31365}"/>
              </a:ext>
            </a:extLst>
          </p:cNvPr>
          <p:cNvSpPr/>
          <p:nvPr/>
        </p:nvSpPr>
        <p:spPr>
          <a:xfrm>
            <a:off x="2579309" y="2908092"/>
            <a:ext cx="2293495" cy="814907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xmlns="" id="{9D029738-409F-45D4-8C0B-E094B0B8F911}"/>
              </a:ext>
            </a:extLst>
          </p:cNvPr>
          <p:cNvSpPr/>
          <p:nvPr/>
        </p:nvSpPr>
        <p:spPr>
          <a:xfrm>
            <a:off x="2555933" y="2950997"/>
            <a:ext cx="22204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>
                <a:cs typeface="+mn-ea"/>
                <a:sym typeface="+mn-lt"/>
              </a:rPr>
              <a:t>常用药膳</a:t>
            </a:r>
          </a:p>
        </p:txBody>
      </p:sp>
      <p:sp>
        <p:nvSpPr>
          <p:cNvPr id="32" name="左大括号 31">
            <a:extLst>
              <a:ext uri="{FF2B5EF4-FFF2-40B4-BE49-F238E27FC236}">
                <a16:creationId xmlns:a16="http://schemas.microsoft.com/office/drawing/2014/main" xmlns="" id="{2EEA1779-AF65-4DF4-A694-330052282545}"/>
              </a:ext>
            </a:extLst>
          </p:cNvPr>
          <p:cNvSpPr/>
          <p:nvPr/>
        </p:nvSpPr>
        <p:spPr>
          <a:xfrm>
            <a:off x="5022704" y="1585209"/>
            <a:ext cx="464695" cy="3466476"/>
          </a:xfrm>
          <a:prstGeom prst="leftBrace">
            <a:avLst/>
          </a:prstGeom>
          <a:ln w="9525">
            <a:solidFill>
              <a:srgbClr val="CFA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矩形: 圆角 32">
            <a:extLst>
              <a:ext uri="{FF2B5EF4-FFF2-40B4-BE49-F238E27FC236}">
                <a16:creationId xmlns:a16="http://schemas.microsoft.com/office/drawing/2014/main" xmlns="" id="{4357EFB2-B0D9-46F3-A8C2-8B5F2CB1542B}"/>
              </a:ext>
            </a:extLst>
          </p:cNvPr>
          <p:cNvSpPr/>
          <p:nvPr/>
        </p:nvSpPr>
        <p:spPr>
          <a:xfrm>
            <a:off x="5666887" y="1331010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4" name="矩形: 圆角 33">
            <a:extLst>
              <a:ext uri="{FF2B5EF4-FFF2-40B4-BE49-F238E27FC236}">
                <a16:creationId xmlns:a16="http://schemas.microsoft.com/office/drawing/2014/main" xmlns="" id="{099C7DC2-4EAE-4B11-ACBC-16234718C61C}"/>
              </a:ext>
            </a:extLst>
          </p:cNvPr>
          <p:cNvSpPr/>
          <p:nvPr/>
        </p:nvSpPr>
        <p:spPr>
          <a:xfrm>
            <a:off x="5666887" y="3061434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5" name="矩形: 圆角 34">
            <a:extLst>
              <a:ext uri="{FF2B5EF4-FFF2-40B4-BE49-F238E27FC236}">
                <a16:creationId xmlns:a16="http://schemas.microsoft.com/office/drawing/2014/main" xmlns="" id="{3D0CA841-2117-4A88-BDE5-F14860290F7F}"/>
              </a:ext>
            </a:extLst>
          </p:cNvPr>
          <p:cNvSpPr/>
          <p:nvPr/>
        </p:nvSpPr>
        <p:spPr>
          <a:xfrm>
            <a:off x="5666887" y="4758130"/>
            <a:ext cx="1723549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xmlns="" id="{8EF91D6F-8574-4656-BB78-20BCBB554BF4}"/>
              </a:ext>
            </a:extLst>
          </p:cNvPr>
          <p:cNvSpPr/>
          <p:nvPr/>
        </p:nvSpPr>
        <p:spPr>
          <a:xfrm>
            <a:off x="5828387" y="1359050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姜羊肉汤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xmlns="" id="{9B7CD502-B105-4524-9279-47141EA3A202}"/>
              </a:ext>
            </a:extLst>
          </p:cNvPr>
          <p:cNvSpPr/>
          <p:nvPr/>
        </p:nvSpPr>
        <p:spPr>
          <a:xfrm>
            <a:off x="5674499" y="3116527"/>
            <a:ext cx="1723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红杞田七鸡</a:t>
            </a:r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xmlns="" id="{06803068-776A-424A-8A11-63687FCCF420}"/>
              </a:ext>
            </a:extLst>
          </p:cNvPr>
          <p:cNvSpPr/>
          <p:nvPr/>
        </p:nvSpPr>
        <p:spPr>
          <a:xfrm>
            <a:off x="5675300" y="4848299"/>
            <a:ext cx="17219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 dirty="0">
                <a:cs typeface="+mn-ea"/>
                <a:sym typeface="+mn-lt"/>
              </a:rPr>
              <a:t>糖醋胡萝卜丝</a:t>
            </a:r>
          </a:p>
        </p:txBody>
      </p:sp>
    </p:spTree>
    <p:extLst>
      <p:ext uri="{BB962C8B-B14F-4D97-AF65-F5344CB8AC3E}">
        <p14:creationId xmlns:p14="http://schemas.microsoft.com/office/powerpoint/2010/main" val="2679869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7" grpId="0"/>
      <p:bldP spid="3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节气养生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xmlns="" id="{7327ADCB-4AF5-4A6B-BA28-75B9241628CB}"/>
              </a:ext>
            </a:extLst>
          </p:cNvPr>
          <p:cNvSpPr/>
          <p:nvPr/>
        </p:nvSpPr>
        <p:spPr>
          <a:xfrm>
            <a:off x="810430" y="2531395"/>
            <a:ext cx="10547425" cy="2808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民谚曰：“冬天动一动，少闹一场病；冬到懒一懒，多喝药一碗。”这说明了冬季锻炼的重要性。在这干冷的日子里，宜多进行户外的运动，如晨早的慢跑、跳绳、踢毽等。还要在精神上宜静神少虑、畅达乐观，不为琐事劳神，心态平和，增添乐趣。在此节气里，患心脏病和高血压病的人往往会病情加重，患“中风”者增多。中医认为，人体内的血液，得温则易于流动，得寒就容易停滞，所谓“血遇寒则凝”，说的就是这个道理。所以保暖工作一定要做好，尤其是老年人。</a:t>
            </a:r>
            <a:endParaRPr lang="zh-CN" altLang="en-US" sz="2000" dirty="0">
              <a:effectLst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xmlns="" id="{A1F11BC7-7229-4856-9284-B6E1B8BCA024}"/>
              </a:ext>
            </a:extLst>
          </p:cNvPr>
          <p:cNvGrpSpPr/>
          <p:nvPr/>
        </p:nvGrpSpPr>
        <p:grpSpPr>
          <a:xfrm>
            <a:off x="4949252" y="1052534"/>
            <a:ext cx="2293495" cy="814907"/>
            <a:chOff x="3147935" y="1394085"/>
            <a:chExt cx="2293495" cy="814907"/>
          </a:xfrm>
        </p:grpSpPr>
        <p:sp>
          <p:nvSpPr>
            <p:cNvPr id="19" name="矩形: 圆角 18">
              <a:extLst>
                <a:ext uri="{FF2B5EF4-FFF2-40B4-BE49-F238E27FC236}">
                  <a16:creationId xmlns:a16="http://schemas.microsoft.com/office/drawing/2014/main" xmlns="" id="{3FC74C61-2955-44A0-9F7A-32C024729E80}"/>
                </a:ext>
              </a:extLst>
            </p:cNvPr>
            <p:cNvSpPr/>
            <p:nvPr/>
          </p:nvSpPr>
          <p:spPr>
            <a:xfrm>
              <a:off x="3147935" y="1394085"/>
              <a:ext cx="2293495" cy="814907"/>
            </a:xfrm>
            <a:prstGeom prst="roundRect">
              <a:avLst>
                <a:gd name="adj" fmla="val 9309"/>
              </a:avLst>
            </a:prstGeom>
            <a:solidFill>
              <a:srgbClr val="CFA9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>
              <a:extLst>
                <a:ext uri="{FF2B5EF4-FFF2-40B4-BE49-F238E27FC236}">
                  <a16:creationId xmlns:a16="http://schemas.microsoft.com/office/drawing/2014/main" xmlns="" id="{62AF8B50-CB7D-462F-96DF-F539B1C36E22}"/>
                </a:ext>
              </a:extLst>
            </p:cNvPr>
            <p:cNvSpPr/>
            <p:nvPr/>
          </p:nvSpPr>
          <p:spPr>
            <a:xfrm>
              <a:off x="3184519" y="1422000"/>
              <a:ext cx="223651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4000" b="1" dirty="0">
                  <a:cs typeface="+mn-ea"/>
                  <a:sym typeface="+mn-lt"/>
                </a:rPr>
                <a:t>锻炼禁忌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xmlns="" id="{432A026D-61B4-4B2C-AF20-9EC04A34C3A4}"/>
              </a:ext>
            </a:extLst>
          </p:cNvPr>
          <p:cNvGrpSpPr/>
          <p:nvPr/>
        </p:nvGrpSpPr>
        <p:grpSpPr>
          <a:xfrm flipH="1">
            <a:off x="513080" y="2023263"/>
            <a:ext cx="855167" cy="734566"/>
            <a:chOff x="4467069" y="3392488"/>
            <a:chExt cx="1414072" cy="1586745"/>
          </a:xfrm>
        </p:grpSpPr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D1017566-72E7-4A70-8109-2E82FD7874E5}"/>
                </a:ext>
              </a:extLst>
            </p:cNvPr>
            <p:cNvGrpSpPr/>
            <p:nvPr/>
          </p:nvGrpSpPr>
          <p:grpSpPr>
            <a:xfrm>
              <a:off x="4467069" y="3392488"/>
              <a:ext cx="1261672" cy="1434345"/>
              <a:chOff x="4467069" y="3392488"/>
              <a:chExt cx="1261672" cy="1434345"/>
            </a:xfrm>
          </p:grpSpPr>
          <p:cxnSp>
            <p:nvCxnSpPr>
              <p:cNvPr id="26" name="直接连接符 25">
                <a:extLst>
                  <a:ext uri="{FF2B5EF4-FFF2-40B4-BE49-F238E27FC236}">
                    <a16:creationId xmlns:a16="http://schemas.microsoft.com/office/drawing/2014/main" xmlns="" id="{FC3AC703-BD7D-4FAE-A2F9-ECED12553B3F}"/>
                  </a:ext>
                </a:extLst>
              </p:cNvPr>
              <p:cNvCxnSpPr/>
              <p:nvPr/>
            </p:nvCxnSpPr>
            <p:spPr>
              <a:xfrm>
                <a:off x="5426440" y="3392488"/>
                <a:ext cx="0" cy="143434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xmlns="" id="{C4AC7F2E-8F26-40DF-BB4D-999B51B52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069" y="3660098"/>
                <a:ext cx="126167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xmlns="" id="{AC532763-BE9B-4FEC-AA4F-10F68617CDE8}"/>
                </a:ext>
              </a:extLst>
            </p:cNvPr>
            <p:cNvGrpSpPr/>
            <p:nvPr/>
          </p:nvGrpSpPr>
          <p:grpSpPr>
            <a:xfrm>
              <a:off x="4619469" y="3544888"/>
              <a:ext cx="1261672" cy="1434345"/>
              <a:chOff x="4467069" y="3392488"/>
              <a:chExt cx="1261672" cy="1434345"/>
            </a:xfrm>
          </p:grpSpPr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xmlns="" id="{92D36C09-C6CD-4DAA-A5E4-7405ECFA9882}"/>
                  </a:ext>
                </a:extLst>
              </p:cNvPr>
              <p:cNvCxnSpPr/>
              <p:nvPr/>
            </p:nvCxnSpPr>
            <p:spPr>
              <a:xfrm>
                <a:off x="5426440" y="3392488"/>
                <a:ext cx="0" cy="143434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>
                <a:extLst>
                  <a:ext uri="{FF2B5EF4-FFF2-40B4-BE49-F238E27FC236}">
                    <a16:creationId xmlns:a16="http://schemas.microsoft.com/office/drawing/2014/main" xmlns="" id="{4B66F810-1A80-4E86-8FC6-8F601A146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069" y="3660098"/>
                <a:ext cx="126167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0" name="组合 39">
            <a:extLst>
              <a:ext uri="{FF2B5EF4-FFF2-40B4-BE49-F238E27FC236}">
                <a16:creationId xmlns:a16="http://schemas.microsoft.com/office/drawing/2014/main" xmlns="" id="{88D8EB47-E3B3-4673-9B99-0C78A234F562}"/>
              </a:ext>
            </a:extLst>
          </p:cNvPr>
          <p:cNvGrpSpPr/>
          <p:nvPr/>
        </p:nvGrpSpPr>
        <p:grpSpPr>
          <a:xfrm rot="10800000" flipH="1">
            <a:off x="10823753" y="4923296"/>
            <a:ext cx="855167" cy="734566"/>
            <a:chOff x="4467069" y="3392488"/>
            <a:chExt cx="1414072" cy="1586745"/>
          </a:xfrm>
        </p:grpSpPr>
        <p:grpSp>
          <p:nvGrpSpPr>
            <p:cNvPr id="41" name="组合 40">
              <a:extLst>
                <a:ext uri="{FF2B5EF4-FFF2-40B4-BE49-F238E27FC236}">
                  <a16:creationId xmlns:a16="http://schemas.microsoft.com/office/drawing/2014/main" xmlns="" id="{ACCDFD88-A797-4F73-88F7-93CB93852501}"/>
                </a:ext>
              </a:extLst>
            </p:cNvPr>
            <p:cNvGrpSpPr/>
            <p:nvPr/>
          </p:nvGrpSpPr>
          <p:grpSpPr>
            <a:xfrm>
              <a:off x="4467069" y="3392488"/>
              <a:ext cx="1261672" cy="1434345"/>
              <a:chOff x="4467069" y="3392488"/>
              <a:chExt cx="1261672" cy="1434345"/>
            </a:xfrm>
          </p:grpSpPr>
          <p:cxnSp>
            <p:nvCxnSpPr>
              <p:cNvPr id="45" name="直接连接符 44">
                <a:extLst>
                  <a:ext uri="{FF2B5EF4-FFF2-40B4-BE49-F238E27FC236}">
                    <a16:creationId xmlns:a16="http://schemas.microsoft.com/office/drawing/2014/main" xmlns="" id="{2C4B4C37-E9D2-4317-B3C1-0F34B3BE491E}"/>
                  </a:ext>
                </a:extLst>
              </p:cNvPr>
              <p:cNvCxnSpPr/>
              <p:nvPr/>
            </p:nvCxnSpPr>
            <p:spPr>
              <a:xfrm>
                <a:off x="5426440" y="3392488"/>
                <a:ext cx="0" cy="143434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直接连接符 45">
                <a:extLst>
                  <a:ext uri="{FF2B5EF4-FFF2-40B4-BE49-F238E27FC236}">
                    <a16:creationId xmlns:a16="http://schemas.microsoft.com/office/drawing/2014/main" xmlns="" id="{554CFE80-91B4-4E8B-93ED-5A5DD7DF60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069" y="3660098"/>
                <a:ext cx="126167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组合 41">
              <a:extLst>
                <a:ext uri="{FF2B5EF4-FFF2-40B4-BE49-F238E27FC236}">
                  <a16:creationId xmlns:a16="http://schemas.microsoft.com/office/drawing/2014/main" xmlns="" id="{9C7AC49E-7373-49CB-B52D-EA539D0D3FA2}"/>
                </a:ext>
              </a:extLst>
            </p:cNvPr>
            <p:cNvGrpSpPr/>
            <p:nvPr/>
          </p:nvGrpSpPr>
          <p:grpSpPr>
            <a:xfrm>
              <a:off x="4619469" y="3544888"/>
              <a:ext cx="1261672" cy="1434345"/>
              <a:chOff x="4467069" y="3392488"/>
              <a:chExt cx="1261672" cy="1434345"/>
            </a:xfrm>
          </p:grpSpPr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xmlns="" id="{C86D0239-5608-4CA4-A49F-563C6D93B2AD}"/>
                  </a:ext>
                </a:extLst>
              </p:cNvPr>
              <p:cNvCxnSpPr/>
              <p:nvPr/>
            </p:nvCxnSpPr>
            <p:spPr>
              <a:xfrm>
                <a:off x="5426440" y="3392488"/>
                <a:ext cx="0" cy="1434345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直接连接符 43">
                <a:extLst>
                  <a:ext uri="{FF2B5EF4-FFF2-40B4-BE49-F238E27FC236}">
                    <a16:creationId xmlns:a16="http://schemas.microsoft.com/office/drawing/2014/main" xmlns="" id="{48C2D88D-380F-4621-811C-8088A65737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467069" y="3660098"/>
                <a:ext cx="1261672" cy="0"/>
              </a:xfrm>
              <a:prstGeom prst="line">
                <a:avLst/>
              </a:prstGeom>
              <a:ln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38D7396-C20C-4DD3-9A6A-6D22DCE04CC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8075" y="-119014"/>
            <a:ext cx="3027179" cy="302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C0D4F6DB-3F7B-48BA-834B-19626C076F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720" y="605790"/>
            <a:ext cx="7528560" cy="5646420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xmlns="" id="{8394AC3F-3368-4969-ACAF-6CE1F81EA7F2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36978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365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CA8ECCA-A762-4FD2-BE45-7F01D3D0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99" y="1089818"/>
            <a:ext cx="1732599" cy="173259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EB5F1A-4A8D-407A-BA52-5E0549925196}"/>
              </a:ext>
            </a:extLst>
          </p:cNvPr>
          <p:cNvSpPr txBox="1"/>
          <p:nvPr/>
        </p:nvSpPr>
        <p:spPr>
          <a:xfrm>
            <a:off x="5324448" y="955208"/>
            <a:ext cx="173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壹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DEA667F-D963-43A9-80EB-D114AA00DEB1}"/>
              </a:ext>
            </a:extLst>
          </p:cNvPr>
          <p:cNvSpPr txBox="1"/>
          <p:nvPr/>
        </p:nvSpPr>
        <p:spPr>
          <a:xfrm>
            <a:off x="4139367" y="2858079"/>
            <a:ext cx="386537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节气摘要</a:t>
            </a:r>
            <a:endParaRPr lang="en-US" altLang="zh-CN" sz="7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F07D7D3-5A20-41C6-A4C3-0C9D1A0133A2}"/>
              </a:ext>
            </a:extLst>
          </p:cNvPr>
          <p:cNvSpPr/>
          <p:nvPr/>
        </p:nvSpPr>
        <p:spPr>
          <a:xfrm>
            <a:off x="3132773" y="4094070"/>
            <a:ext cx="592645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xmlns="" id="{887364C7-9CA4-4133-B7BC-FEFF324FA326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149917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节气摘要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B82835BC-9C9A-4FCB-A32D-EDC24E2D75EE}"/>
              </a:ext>
            </a:extLst>
          </p:cNvPr>
          <p:cNvSpPr txBox="1"/>
          <p:nvPr/>
        </p:nvSpPr>
        <p:spPr>
          <a:xfrm>
            <a:off x="1090431" y="3890229"/>
            <a:ext cx="4081176" cy="1886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小寒一到，一年也就快要接近尾声，这一年无论怎样，都希望能够继续前行。走好当下的路，不后悔过往，不畏惧将来，收拾行装，归故乡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xmlns="" id="{BCB0F03D-0F5A-4F20-9796-5B4682AB6377}"/>
              </a:ext>
            </a:extLst>
          </p:cNvPr>
          <p:cNvSpPr txBox="1"/>
          <p:nvPr/>
        </p:nvSpPr>
        <p:spPr>
          <a:xfrm>
            <a:off x="6714626" y="3890229"/>
            <a:ext cx="4303145" cy="1886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小寒，是二十四节气中的第</a:t>
            </a:r>
            <a:r>
              <a:rPr lang="en-US" altLang="zh-CN" sz="2000" dirty="0">
                <a:cs typeface="+mn-ea"/>
                <a:sym typeface="+mn-lt"/>
              </a:rPr>
              <a:t>23</a:t>
            </a:r>
            <a:r>
              <a:rPr lang="zh-CN" altLang="en-US" sz="2000" dirty="0">
                <a:cs typeface="+mn-ea"/>
                <a:sym typeface="+mn-lt"/>
              </a:rPr>
              <a:t>个节气，也是冬季的第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个节气。斗指子；太阳黄经为</a:t>
            </a:r>
            <a:r>
              <a:rPr lang="en-US" altLang="zh-CN" sz="2000" dirty="0">
                <a:cs typeface="+mn-ea"/>
                <a:sym typeface="+mn-lt"/>
              </a:rPr>
              <a:t>285°</a:t>
            </a:r>
            <a:r>
              <a:rPr lang="zh-CN" altLang="en-US" sz="2000" dirty="0">
                <a:cs typeface="+mn-ea"/>
                <a:sym typeface="+mn-lt"/>
              </a:rPr>
              <a:t>；公历</a:t>
            </a:r>
            <a:r>
              <a:rPr lang="en-US" altLang="zh-CN" sz="2000" dirty="0">
                <a:cs typeface="+mn-ea"/>
                <a:sym typeface="+mn-lt"/>
              </a:rPr>
              <a:t>1</a:t>
            </a:r>
            <a:r>
              <a:rPr lang="zh-CN" altLang="en-US" sz="2000" dirty="0">
                <a:cs typeface="+mn-ea"/>
                <a:sym typeface="+mn-lt"/>
              </a:rPr>
              <a:t>月</a:t>
            </a:r>
            <a:r>
              <a:rPr lang="en-US" altLang="zh-CN" sz="2000" dirty="0">
                <a:cs typeface="+mn-ea"/>
                <a:sym typeface="+mn-lt"/>
              </a:rPr>
              <a:t>5</a:t>
            </a:r>
            <a:r>
              <a:rPr lang="zh-CN" altLang="en-US" sz="2000" dirty="0">
                <a:cs typeface="+mn-ea"/>
                <a:sym typeface="+mn-lt"/>
              </a:rPr>
              <a:t>－</a:t>
            </a:r>
            <a:r>
              <a:rPr lang="en-US" altLang="zh-CN" sz="2000" dirty="0">
                <a:cs typeface="+mn-ea"/>
                <a:sym typeface="+mn-lt"/>
              </a:rPr>
              <a:t>7</a:t>
            </a:r>
            <a:r>
              <a:rPr lang="zh-CN" altLang="en-US" sz="2000" dirty="0">
                <a:cs typeface="+mn-ea"/>
                <a:sym typeface="+mn-lt"/>
              </a:rPr>
              <a:t>日交节。小寒，标志着季冬时节的正式开始。</a:t>
            </a:r>
            <a:endParaRPr kumimoji="1" lang="zh-CN" altLang="en-US" sz="2000" dirty="0">
              <a:cs typeface="+mn-ea"/>
              <a:sym typeface="+mn-lt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xmlns="" id="{BE35B11A-1638-4D33-97DA-03B0B278E7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9324" y="1080434"/>
            <a:ext cx="2958828" cy="295882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xmlns="" id="{B5C1474E-28AE-464D-8448-882CE57F9F1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56604" y="1111099"/>
            <a:ext cx="2958828" cy="295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02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节气摘要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31744675-F71C-4E32-AE08-30938F4C6FE2}"/>
              </a:ext>
            </a:extLst>
          </p:cNvPr>
          <p:cNvSpPr/>
          <p:nvPr/>
        </p:nvSpPr>
        <p:spPr>
          <a:xfrm>
            <a:off x="7636780" y="1195728"/>
            <a:ext cx="3877985" cy="4534782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小寒节气开始，北京的平均气温一般在</a:t>
            </a:r>
            <a:r>
              <a:rPr lang="en-US" altLang="zh-CN" sz="2000" dirty="0">
                <a:cs typeface="+mn-ea"/>
                <a:sym typeface="+mn-lt"/>
              </a:rPr>
              <a:t>-5℃</a:t>
            </a:r>
            <a:r>
              <a:rPr lang="zh-CN" altLang="en-US" sz="2000" dirty="0">
                <a:cs typeface="+mn-ea"/>
                <a:sym typeface="+mn-lt"/>
              </a:rPr>
              <a:t>上下，极端最低温度在</a:t>
            </a:r>
            <a:r>
              <a:rPr lang="en-US" altLang="zh-CN" sz="2000" dirty="0">
                <a:cs typeface="+mn-ea"/>
                <a:sym typeface="+mn-lt"/>
              </a:rPr>
              <a:t>-15℃</a:t>
            </a:r>
            <a:r>
              <a:rPr lang="zh-CN" altLang="en-US" sz="2000" dirty="0">
                <a:cs typeface="+mn-ea"/>
                <a:sym typeface="+mn-lt"/>
              </a:rPr>
              <a:t>以下；中国东北北部地区，真是一个冰雕玉琢的世界。都是一派严冬的景象。小寒时节，除南方地区要注意给小麦油菜等作物追施冬肥，海南和华南大部分地区则主要是做好防寒防冻、积肥造肥和兴修水利等工作。</a:t>
            </a:r>
          </a:p>
        </p:txBody>
      </p:sp>
      <p:sp>
        <p:nvSpPr>
          <p:cNvPr id="15" name="矩形: 圆角 14">
            <a:extLst>
              <a:ext uri="{FF2B5EF4-FFF2-40B4-BE49-F238E27FC236}">
                <a16:creationId xmlns:a16="http://schemas.microsoft.com/office/drawing/2014/main" xmlns="" id="{FDD372B0-930B-4227-B7FF-79C9C83D0495}"/>
              </a:ext>
            </a:extLst>
          </p:cNvPr>
          <p:cNvSpPr/>
          <p:nvPr/>
        </p:nvSpPr>
        <p:spPr>
          <a:xfrm>
            <a:off x="800053" y="3032152"/>
            <a:ext cx="2293495" cy="814907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xmlns="" id="{C00E79A4-6315-4E81-912E-450E892C7321}"/>
              </a:ext>
            </a:extLst>
          </p:cNvPr>
          <p:cNvSpPr/>
          <p:nvPr/>
        </p:nvSpPr>
        <p:spPr>
          <a:xfrm>
            <a:off x="760647" y="3075057"/>
            <a:ext cx="223651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cs typeface="+mn-ea"/>
                <a:sym typeface="+mn-lt"/>
              </a:rPr>
              <a:t>小寒三候</a:t>
            </a:r>
          </a:p>
        </p:txBody>
      </p:sp>
      <p:sp>
        <p:nvSpPr>
          <p:cNvPr id="17" name="左大括号 16">
            <a:extLst>
              <a:ext uri="{FF2B5EF4-FFF2-40B4-BE49-F238E27FC236}">
                <a16:creationId xmlns:a16="http://schemas.microsoft.com/office/drawing/2014/main" xmlns="" id="{35C1169C-9AA6-47DC-95FA-91A1438EF78C}"/>
              </a:ext>
            </a:extLst>
          </p:cNvPr>
          <p:cNvSpPr/>
          <p:nvPr/>
        </p:nvSpPr>
        <p:spPr>
          <a:xfrm>
            <a:off x="3243448" y="1709269"/>
            <a:ext cx="464695" cy="3466476"/>
          </a:xfrm>
          <a:prstGeom prst="leftBrace">
            <a:avLst/>
          </a:prstGeom>
          <a:ln w="9525">
            <a:solidFill>
              <a:srgbClr val="CFA9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矩形: 圆角 17">
            <a:extLst>
              <a:ext uri="{FF2B5EF4-FFF2-40B4-BE49-F238E27FC236}">
                <a16:creationId xmlns:a16="http://schemas.microsoft.com/office/drawing/2014/main" xmlns="" id="{C9CE825E-DCBE-42EA-BF4E-AF516F8069BD}"/>
              </a:ext>
            </a:extLst>
          </p:cNvPr>
          <p:cNvSpPr/>
          <p:nvPr/>
        </p:nvSpPr>
        <p:spPr>
          <a:xfrm>
            <a:off x="3887632" y="1455070"/>
            <a:ext cx="1172818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9" name="矩形: 圆角 18">
            <a:extLst>
              <a:ext uri="{FF2B5EF4-FFF2-40B4-BE49-F238E27FC236}">
                <a16:creationId xmlns:a16="http://schemas.microsoft.com/office/drawing/2014/main" xmlns="" id="{59527C51-CA6E-49AF-8EF4-8FC0486CB14C}"/>
              </a:ext>
            </a:extLst>
          </p:cNvPr>
          <p:cNvSpPr/>
          <p:nvPr/>
        </p:nvSpPr>
        <p:spPr>
          <a:xfrm>
            <a:off x="3887632" y="3185494"/>
            <a:ext cx="1172818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xmlns="" id="{279759F5-7583-40C6-AC73-F6111B40766B}"/>
              </a:ext>
            </a:extLst>
          </p:cNvPr>
          <p:cNvSpPr/>
          <p:nvPr/>
        </p:nvSpPr>
        <p:spPr>
          <a:xfrm>
            <a:off x="3887632" y="4882190"/>
            <a:ext cx="1172818" cy="560938"/>
          </a:xfrm>
          <a:prstGeom prst="roundRect">
            <a:avLst>
              <a:gd name="adj" fmla="val 9309"/>
            </a:avLst>
          </a:prstGeom>
          <a:solidFill>
            <a:srgbClr val="CFA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xmlns="" id="{86CACD1C-1795-4D40-8D42-B7A67FF4BD24}"/>
              </a:ext>
            </a:extLst>
          </p:cNvPr>
          <p:cNvSpPr/>
          <p:nvPr/>
        </p:nvSpPr>
        <p:spPr>
          <a:xfrm>
            <a:off x="3876907" y="1488310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雁北乡</a:t>
            </a: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xmlns="" id="{3019E43C-E390-4F9A-9D6B-D966E310833F}"/>
              </a:ext>
            </a:extLst>
          </p:cNvPr>
          <p:cNvSpPr/>
          <p:nvPr/>
        </p:nvSpPr>
        <p:spPr>
          <a:xfrm>
            <a:off x="3858043" y="3257848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鹊始巢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xmlns="" id="{A633F014-C98E-4EC0-B48C-E2EFB8D9D55B}"/>
              </a:ext>
            </a:extLst>
          </p:cNvPr>
          <p:cNvSpPr/>
          <p:nvPr/>
        </p:nvSpPr>
        <p:spPr>
          <a:xfrm>
            <a:off x="3888325" y="4940042"/>
            <a:ext cx="11079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b="1" dirty="0">
                <a:cs typeface="+mn-ea"/>
                <a:sym typeface="+mn-lt"/>
              </a:rPr>
              <a:t>雉始鸲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xmlns="" id="{26BB9B0C-DB3C-4966-9A72-92E343312D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30824" y="2808365"/>
            <a:ext cx="3604178" cy="36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2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CA8ECCA-A762-4FD2-BE45-7F01D3D0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99" y="1089818"/>
            <a:ext cx="1732599" cy="173259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EB5F1A-4A8D-407A-BA52-5E0549925196}"/>
              </a:ext>
            </a:extLst>
          </p:cNvPr>
          <p:cNvSpPr txBox="1"/>
          <p:nvPr/>
        </p:nvSpPr>
        <p:spPr>
          <a:xfrm>
            <a:off x="5324448" y="955208"/>
            <a:ext cx="173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贰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DEA667F-D963-43A9-80EB-D114AA00DEB1}"/>
              </a:ext>
            </a:extLst>
          </p:cNvPr>
          <p:cNvSpPr txBox="1"/>
          <p:nvPr/>
        </p:nvSpPr>
        <p:spPr>
          <a:xfrm>
            <a:off x="4139367" y="2858079"/>
            <a:ext cx="386537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节气特征</a:t>
            </a:r>
            <a:endParaRPr lang="en-US" altLang="zh-CN" sz="7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F07D7D3-5A20-41C6-A4C3-0C9D1A0133A2}"/>
              </a:ext>
            </a:extLst>
          </p:cNvPr>
          <p:cNvSpPr/>
          <p:nvPr/>
        </p:nvSpPr>
        <p:spPr>
          <a:xfrm>
            <a:off x="3132773" y="4094070"/>
            <a:ext cx="592645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16235316-19B2-4D87-BF53-664375A71FE9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10482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节气特征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xmlns="" id="{907FFCBC-A317-4DB3-A6A3-8BF19B60798E}"/>
              </a:ext>
            </a:extLst>
          </p:cNvPr>
          <p:cNvSpPr/>
          <p:nvPr/>
        </p:nvSpPr>
        <p:spPr>
          <a:xfrm>
            <a:off x="4644911" y="3490108"/>
            <a:ext cx="6729035" cy="2347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时节，我国大部分地区已进入严寒时期，土壤冻结，河流封冻，加之北方冷空气不断南下，天气寒冷，人们叫做“数九寒天”。在我国南方虽然没有北方峻冷凛冽，但是气温亦明显下降。在南方最寒冷的时候是小寒及雨水和惊蛰之间这两个时段。小寒时是干冷，而雨水后是湿冷。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xmlns="" id="{086C71F7-3189-4BA8-A579-9B3264580D3E}"/>
              </a:ext>
            </a:extLst>
          </p:cNvPr>
          <p:cNvSpPr/>
          <p:nvPr/>
        </p:nvSpPr>
        <p:spPr>
          <a:xfrm>
            <a:off x="1002038" y="1675466"/>
            <a:ext cx="6729035" cy="1424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小寒的天气特点是：天渐寒，尚未大冷。俗话有讲：“冷在三九”，由于隆冬“三九”也基本上处于该节气之内，因此有“小寒胜大寒”之讲法。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24780429-EBC9-4698-AC63-57F4DF4D10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647" y="2732789"/>
            <a:ext cx="3881120" cy="3881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xmlns="" id="{92FC17C3-0EFF-4059-AB18-15F7CD6B265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1073" y="50810"/>
            <a:ext cx="3606456" cy="360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7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7E88B0-124C-F2E9-6FF6-E60DD28CEDAF}"/>
              </a:ext>
            </a:extLst>
          </p:cNvPr>
          <p:cNvSpPr txBox="1"/>
          <p:nvPr/>
        </p:nvSpPr>
        <p:spPr>
          <a:xfrm>
            <a:off x="2001596" y="6424610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节日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BFCB1D89-F456-432C-AC86-E7E74F0B6F32}"/>
              </a:ext>
            </a:extLst>
          </p:cNvPr>
          <p:cNvSpPr txBox="1"/>
          <p:nvPr/>
        </p:nvSpPr>
        <p:spPr>
          <a:xfrm>
            <a:off x="760647" y="50810"/>
            <a:ext cx="214744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dist"/>
            <a:r>
              <a:rPr lang="zh-CN" altLang="en-US" sz="2800" dirty="0">
                <a:cs typeface="+mn-ea"/>
                <a:sym typeface="+mn-lt"/>
              </a:rPr>
              <a:t>节气特征</a:t>
            </a:r>
            <a:endParaRPr lang="en-US" altLang="zh-CN" sz="2800" dirty="0">
              <a:cs typeface="+mn-ea"/>
              <a:sym typeface="+mn-lt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098A298F-D388-4B27-929E-BC36BBD0A1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24840" cy="624840"/>
          </a:xfrm>
          <a:prstGeom prst="rect">
            <a:avLst/>
          </a:prstGeom>
        </p:spPr>
      </p:pic>
      <p:sp>
        <p:nvSpPr>
          <p:cNvPr id="4" name="矩形: 圆角 3">
            <a:extLst>
              <a:ext uri="{FF2B5EF4-FFF2-40B4-BE49-F238E27FC236}">
                <a16:creationId xmlns:a16="http://schemas.microsoft.com/office/drawing/2014/main" xmlns="" id="{11EC7B8A-3FA0-4078-968B-A7C74DF7F8E3}"/>
              </a:ext>
            </a:extLst>
          </p:cNvPr>
          <p:cNvSpPr/>
          <p:nvPr/>
        </p:nvSpPr>
        <p:spPr>
          <a:xfrm>
            <a:off x="513080" y="629920"/>
            <a:ext cx="11165840" cy="5598160"/>
          </a:xfrm>
          <a:prstGeom prst="roundRect">
            <a:avLst>
              <a:gd name="adj" fmla="val 5596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xmlns="" id="{CBB4AC42-1F19-4DBC-8ED0-A43F2B60144B}"/>
              </a:ext>
            </a:extLst>
          </p:cNvPr>
          <p:cNvGrpSpPr/>
          <p:nvPr/>
        </p:nvGrpSpPr>
        <p:grpSpPr>
          <a:xfrm>
            <a:off x="745657" y="3404613"/>
            <a:ext cx="3013023" cy="2227110"/>
            <a:chOff x="760647" y="3242689"/>
            <a:chExt cx="3013023" cy="2227110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xmlns="" id="{FA42B0AA-96E8-49F8-AE5E-47C48E26F7E3}"/>
                </a:ext>
              </a:extLst>
            </p:cNvPr>
            <p:cNvSpPr/>
            <p:nvPr/>
          </p:nvSpPr>
          <p:spPr>
            <a:xfrm>
              <a:off x="760647" y="3883210"/>
              <a:ext cx="3013023" cy="158658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xmlns="" id="{BF777B4A-FFC0-4AC5-A89C-469FF33CC225}"/>
                </a:ext>
              </a:extLst>
            </p:cNvPr>
            <p:cNvGrpSpPr/>
            <p:nvPr/>
          </p:nvGrpSpPr>
          <p:grpSpPr>
            <a:xfrm>
              <a:off x="1797649" y="3242689"/>
              <a:ext cx="939017" cy="939017"/>
              <a:chOff x="9828691" y="1336350"/>
              <a:chExt cx="939017" cy="939017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xmlns="" id="{DCF1F0E0-E2B7-4B51-B6D8-E23FCFE3A6F7}"/>
                  </a:ext>
                </a:extLst>
              </p:cNvPr>
              <p:cNvSpPr/>
              <p:nvPr/>
            </p:nvSpPr>
            <p:spPr>
              <a:xfrm>
                <a:off x="9828691" y="1336350"/>
                <a:ext cx="939017" cy="939017"/>
              </a:xfrm>
              <a:prstGeom prst="ellipse">
                <a:avLst/>
              </a:prstGeom>
              <a:solidFill>
                <a:srgbClr val="CFA97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xmlns="" id="{A7847D69-68D8-43A7-8C9A-CED3B5761155}"/>
                  </a:ext>
                </a:extLst>
              </p:cNvPr>
              <p:cNvSpPr/>
              <p:nvPr/>
            </p:nvSpPr>
            <p:spPr>
              <a:xfrm>
                <a:off x="9926825" y="1440724"/>
                <a:ext cx="741680" cy="76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400" dirty="0">
                    <a:cs typeface="+mn-ea"/>
                    <a:sym typeface="+mn-lt"/>
                  </a:rPr>
                  <a:t>雨</a:t>
                </a:r>
              </a:p>
            </p:txBody>
          </p:sp>
        </p:grp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xmlns="" id="{50C3AE79-8EBB-4DE3-A567-760EA53E8D40}"/>
              </a:ext>
            </a:extLst>
          </p:cNvPr>
          <p:cNvGrpSpPr/>
          <p:nvPr/>
        </p:nvGrpSpPr>
        <p:grpSpPr>
          <a:xfrm>
            <a:off x="4564973" y="3404613"/>
            <a:ext cx="3013023" cy="2318661"/>
            <a:chOff x="4579963" y="3242688"/>
            <a:chExt cx="3013023" cy="2318661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xmlns="" id="{4D845D6E-9F9E-4466-A5AD-69033096E227}"/>
                </a:ext>
              </a:extLst>
            </p:cNvPr>
            <p:cNvSpPr/>
            <p:nvPr/>
          </p:nvSpPr>
          <p:spPr>
            <a:xfrm>
              <a:off x="4579963" y="3974760"/>
              <a:ext cx="3013023" cy="158658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xmlns="" id="{93209771-5449-4873-B57A-B85639CD9131}"/>
                </a:ext>
              </a:extLst>
            </p:cNvPr>
            <p:cNvGrpSpPr/>
            <p:nvPr/>
          </p:nvGrpSpPr>
          <p:grpSpPr>
            <a:xfrm>
              <a:off x="5613165" y="3242688"/>
              <a:ext cx="939017" cy="939017"/>
              <a:chOff x="9828691" y="1336350"/>
              <a:chExt cx="939017" cy="939017"/>
            </a:xfrm>
          </p:grpSpPr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xmlns="" id="{1EE2A18E-56B8-491A-9778-1F4335EF103D}"/>
                  </a:ext>
                </a:extLst>
              </p:cNvPr>
              <p:cNvSpPr/>
              <p:nvPr/>
            </p:nvSpPr>
            <p:spPr>
              <a:xfrm>
                <a:off x="9828691" y="1336350"/>
                <a:ext cx="939017" cy="939017"/>
              </a:xfrm>
              <a:prstGeom prst="ellipse">
                <a:avLst/>
              </a:prstGeom>
              <a:solidFill>
                <a:srgbClr val="CFA97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xmlns="" id="{671AB761-94D5-4D2C-B7BF-D6CA54FF229C}"/>
                  </a:ext>
                </a:extLst>
              </p:cNvPr>
              <p:cNvSpPr/>
              <p:nvPr/>
            </p:nvSpPr>
            <p:spPr>
              <a:xfrm>
                <a:off x="9926825" y="1440724"/>
                <a:ext cx="741680" cy="76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400" dirty="0">
                    <a:cs typeface="+mn-ea"/>
                    <a:sym typeface="+mn-lt"/>
                  </a:rPr>
                  <a:t>温</a:t>
                </a:r>
              </a:p>
            </p:txBody>
          </p:sp>
        </p:grp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xmlns="" id="{6DAB2839-61D1-492D-9567-656458CD9E98}"/>
              </a:ext>
            </a:extLst>
          </p:cNvPr>
          <p:cNvGrpSpPr/>
          <p:nvPr/>
        </p:nvGrpSpPr>
        <p:grpSpPr>
          <a:xfrm>
            <a:off x="8420722" y="3404613"/>
            <a:ext cx="3013023" cy="2321628"/>
            <a:chOff x="8435712" y="3239721"/>
            <a:chExt cx="3013023" cy="2321628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xmlns="" id="{6205828F-B7BB-4111-807C-862580105849}"/>
                </a:ext>
              </a:extLst>
            </p:cNvPr>
            <p:cNvSpPr/>
            <p:nvPr/>
          </p:nvSpPr>
          <p:spPr>
            <a:xfrm>
              <a:off x="8435712" y="3974760"/>
              <a:ext cx="3013023" cy="1586589"/>
            </a:xfrm>
            <a:prstGeom prst="round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xmlns="" id="{FEBC54D5-23F2-4499-BE45-5874A4843FCA}"/>
                </a:ext>
              </a:extLst>
            </p:cNvPr>
            <p:cNvGrpSpPr/>
            <p:nvPr/>
          </p:nvGrpSpPr>
          <p:grpSpPr>
            <a:xfrm>
              <a:off x="9530646" y="3239721"/>
              <a:ext cx="939017" cy="939017"/>
              <a:chOff x="9828691" y="1336350"/>
              <a:chExt cx="939017" cy="939017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xmlns="" id="{32BC8926-6A83-45A9-BDAD-16A37B96D7B7}"/>
                  </a:ext>
                </a:extLst>
              </p:cNvPr>
              <p:cNvSpPr/>
              <p:nvPr/>
            </p:nvSpPr>
            <p:spPr>
              <a:xfrm>
                <a:off x="9828691" y="1336350"/>
                <a:ext cx="939017" cy="939017"/>
              </a:xfrm>
              <a:prstGeom prst="ellipse">
                <a:avLst/>
              </a:prstGeom>
              <a:solidFill>
                <a:srgbClr val="CFA972"/>
              </a:solidFill>
              <a:ln w="381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矩形 23">
                <a:extLst>
                  <a:ext uri="{FF2B5EF4-FFF2-40B4-BE49-F238E27FC236}">
                    <a16:creationId xmlns:a16="http://schemas.microsoft.com/office/drawing/2014/main" xmlns="" id="{821377C2-A6F1-4A53-8034-0F55A1705131}"/>
                  </a:ext>
                </a:extLst>
              </p:cNvPr>
              <p:cNvSpPr/>
              <p:nvPr/>
            </p:nvSpPr>
            <p:spPr>
              <a:xfrm>
                <a:off x="9926825" y="1440724"/>
                <a:ext cx="741680" cy="7683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4400" dirty="0">
                    <a:cs typeface="+mn-ea"/>
                    <a:sym typeface="+mn-lt"/>
                  </a:rPr>
                  <a:t>气</a:t>
                </a:r>
              </a:p>
            </p:txBody>
          </p:sp>
        </p:grpSp>
      </p:grpSp>
      <p:sp>
        <p:nvSpPr>
          <p:cNvPr id="27" name="矩形 26">
            <a:extLst>
              <a:ext uri="{FF2B5EF4-FFF2-40B4-BE49-F238E27FC236}">
                <a16:creationId xmlns:a16="http://schemas.microsoft.com/office/drawing/2014/main" xmlns="" id="{E3ED11E1-DB32-4AEE-BCD2-AE1C699D57E3}"/>
              </a:ext>
            </a:extLst>
          </p:cNvPr>
          <p:cNvSpPr/>
          <p:nvPr/>
        </p:nvSpPr>
        <p:spPr>
          <a:xfrm>
            <a:off x="1060353" y="4480135"/>
            <a:ext cx="2614532" cy="778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小寒是一年中雨水最少的时段。</a:t>
            </a: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xmlns="" id="{375A1A2C-BDB3-4184-9202-BF40682235D7}"/>
              </a:ext>
            </a:extLst>
          </p:cNvPr>
          <p:cNvSpPr/>
          <p:nvPr/>
        </p:nvSpPr>
        <p:spPr>
          <a:xfrm>
            <a:off x="4695028" y="4358620"/>
            <a:ext cx="2837997" cy="113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“小寒大寒，冷成一团” 说明</a:t>
            </a:r>
            <a:r>
              <a:rPr lang="en-US" altLang="zh-CN" dirty="0">
                <a:cs typeface="+mn-ea"/>
                <a:sym typeface="+mn-lt"/>
              </a:rPr>
              <a:t>:</a:t>
            </a:r>
            <a:r>
              <a:rPr lang="zh-CN" altLang="en-US" dirty="0">
                <a:cs typeface="+mn-ea"/>
                <a:sym typeface="+mn-lt"/>
              </a:rPr>
              <a:t>小寒节气也是一年中的寒冷时期。</a:t>
            </a: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xmlns="" id="{9B1BFD57-DADF-4B90-B8FA-67B3E666A606}"/>
              </a:ext>
            </a:extLst>
          </p:cNvPr>
          <p:cNvSpPr/>
          <p:nvPr/>
        </p:nvSpPr>
        <p:spPr>
          <a:xfrm>
            <a:off x="8455631" y="4425635"/>
            <a:ext cx="3013023" cy="1138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dirty="0">
                <a:cs typeface="+mn-ea"/>
                <a:sym typeface="+mn-lt"/>
              </a:rPr>
              <a:t>大气环流稳定，环流周期约为二十天。常出现大范围雨雪天气和大风降温。</a:t>
            </a:r>
          </a:p>
        </p:txBody>
      </p:sp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FCECC67A-53E1-4CD0-9A10-722788C109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04536" y="1347095"/>
            <a:ext cx="2045393" cy="2045393"/>
          </a:xfrm>
          <a:prstGeom prst="rect">
            <a:avLst/>
          </a:prstGeom>
        </p:spPr>
      </p:pic>
      <p:pic>
        <p:nvPicPr>
          <p:cNvPr id="31" name="图片 30">
            <a:extLst>
              <a:ext uri="{FF2B5EF4-FFF2-40B4-BE49-F238E27FC236}">
                <a16:creationId xmlns:a16="http://schemas.microsoft.com/office/drawing/2014/main" xmlns="" id="{CFACE78E-7234-4514-846C-ACCFEC6A83D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1933" y="1132136"/>
            <a:ext cx="2544330" cy="254433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xmlns="" id="{8D0C570D-3A50-44BB-BE0A-E024BC74B7E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96300" y="819859"/>
            <a:ext cx="2883989" cy="2883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06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064A47D6-0A2E-4F18-A950-89DB799CF7C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xmlns="" id="{9CA8ECCA-A762-4FD2-BE45-7F01D3D01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699" y="1089818"/>
            <a:ext cx="1732599" cy="1732599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F0EB5F1A-4A8D-407A-BA52-5E0549925196}"/>
              </a:ext>
            </a:extLst>
          </p:cNvPr>
          <p:cNvSpPr txBox="1"/>
          <p:nvPr/>
        </p:nvSpPr>
        <p:spPr>
          <a:xfrm>
            <a:off x="5324448" y="955208"/>
            <a:ext cx="1732599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500" dirty="0">
                <a:cs typeface="+mn-ea"/>
                <a:sym typeface="+mn-lt"/>
              </a:rPr>
              <a:t>叁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xmlns="" id="{FDEA667F-D963-43A9-80EB-D114AA00DEB1}"/>
              </a:ext>
            </a:extLst>
          </p:cNvPr>
          <p:cNvSpPr txBox="1"/>
          <p:nvPr/>
        </p:nvSpPr>
        <p:spPr>
          <a:xfrm>
            <a:off x="4139367" y="2858079"/>
            <a:ext cx="3865379" cy="120032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7200" dirty="0">
                <a:cs typeface="+mn-ea"/>
                <a:sym typeface="+mn-lt"/>
              </a:rPr>
              <a:t>典籍记载</a:t>
            </a:r>
            <a:endParaRPr lang="en-US" altLang="zh-CN" sz="7200" dirty="0">
              <a:cs typeface="+mn-ea"/>
              <a:sym typeface="+mn-lt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xmlns="" id="{0F07D7D3-5A20-41C6-A4C3-0C9D1A0133A2}"/>
              </a:ext>
            </a:extLst>
          </p:cNvPr>
          <p:cNvSpPr/>
          <p:nvPr/>
        </p:nvSpPr>
        <p:spPr>
          <a:xfrm>
            <a:off x="3132773" y="4094070"/>
            <a:ext cx="5926454" cy="959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dirty="0">
                <a:cs typeface="+mn-ea"/>
                <a:sym typeface="+mn-lt"/>
              </a:rPr>
              <a:t>小寒一到，一年也就快要接近尾声，这一年无论怎样，都希望能够继续前行。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xmlns="" id="{69301CFE-096A-42BA-8EE0-7151F50E7967}"/>
              </a:ext>
            </a:extLst>
          </p:cNvPr>
          <p:cNvSpPr txBox="1"/>
          <p:nvPr/>
        </p:nvSpPr>
        <p:spPr>
          <a:xfrm>
            <a:off x="3335728" y="102840"/>
            <a:ext cx="5520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 dirty="0">
                <a:cs typeface="+mn-ea"/>
                <a:sym typeface="+mn-lt"/>
              </a:rPr>
              <a:t>中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国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传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统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二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十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四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节</a:t>
            </a:r>
            <a:r>
              <a:rPr lang="en-US" altLang="zh-CN" sz="2000" dirty="0">
                <a:cs typeface="+mn-ea"/>
                <a:sym typeface="+mn-lt"/>
              </a:rPr>
              <a:t>/</a:t>
            </a:r>
            <a:r>
              <a:rPr lang="zh-CN" altLang="en-US" sz="2000" dirty="0">
                <a:cs typeface="+mn-ea"/>
                <a:sym typeface="+mn-lt"/>
              </a:rPr>
              <a:t>气</a:t>
            </a:r>
          </a:p>
        </p:txBody>
      </p:sp>
    </p:spTree>
    <p:extLst>
      <p:ext uri="{BB962C8B-B14F-4D97-AF65-F5344CB8AC3E}">
        <p14:creationId xmlns:p14="http://schemas.microsoft.com/office/powerpoint/2010/main" val="255821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dlt1heu">
      <a:majorFont>
        <a:latin typeface="印品黑体" panose="020F0302020204030204"/>
        <a:ea typeface="仓耳青禾体-谷力 W05"/>
        <a:cs typeface=""/>
      </a:majorFont>
      <a:minorFont>
        <a:latin typeface="印品黑体" panose="020F0502020204030204"/>
        <a:ea typeface="仓耳青禾体-谷力 W05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1679</Words>
  <Application>Microsoft Office PowerPoint</Application>
  <PresentationFormat>宽屏</PresentationFormat>
  <Paragraphs>141</Paragraphs>
  <Slides>23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Meiryo</vt:lpstr>
      <vt:lpstr>仓耳青禾体-谷力 W05</vt:lpstr>
      <vt:lpstr>宋体</vt:lpstr>
      <vt:lpstr>微软雅黑</vt:lpstr>
      <vt:lpstr>印品黑体</vt:lpstr>
      <vt:lpstr>Arial</vt:lpstr>
      <vt:lpstr>Calibri</vt:lpstr>
      <vt:lpstr>Calibri Light</vt:lpstr>
      <vt:lpstr>Wingdings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11</cp:revision>
  <dcterms:created xsi:type="dcterms:W3CDTF">2020-12-31T04:35:47Z</dcterms:created>
  <dcterms:modified xsi:type="dcterms:W3CDTF">2023-05-12T07:18:29Z</dcterms:modified>
</cp:coreProperties>
</file>