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6" r:id="rId3"/>
  </p:sldMasterIdLst>
  <p:notesMasterIdLst>
    <p:notesMasterId r:id="rId32"/>
  </p:notesMasterIdLst>
  <p:sldIdLst>
    <p:sldId id="256" r:id="rId4"/>
    <p:sldId id="257" r:id="rId5"/>
    <p:sldId id="270" r:id="rId6"/>
    <p:sldId id="271" r:id="rId7"/>
    <p:sldId id="272" r:id="rId8"/>
    <p:sldId id="273" r:id="rId9"/>
    <p:sldId id="274" r:id="rId10"/>
    <p:sldId id="275" r:id="rId11"/>
    <p:sldId id="276" r:id="rId12"/>
    <p:sldId id="277" r:id="rId13"/>
    <p:sldId id="259" r:id="rId14"/>
    <p:sldId id="258" r:id="rId15"/>
    <p:sldId id="261" r:id="rId16"/>
    <p:sldId id="260" r:id="rId17"/>
    <p:sldId id="262" r:id="rId18"/>
    <p:sldId id="263" r:id="rId19"/>
    <p:sldId id="264" r:id="rId20"/>
    <p:sldId id="279" r:id="rId21"/>
    <p:sldId id="265" r:id="rId22"/>
    <p:sldId id="282" r:id="rId23"/>
    <p:sldId id="284" r:id="rId24"/>
    <p:sldId id="285" r:id="rId25"/>
    <p:sldId id="266" r:id="rId26"/>
    <p:sldId id="267" r:id="rId27"/>
    <p:sldId id="268" r:id="rId28"/>
    <p:sldId id="269" r:id="rId29"/>
    <p:sldId id="287" r:id="rId30"/>
    <p:sldId id="288"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545" userDrawn="1">
          <p15:clr>
            <a:srgbClr val="A4A3A4"/>
          </p15:clr>
        </p15:guide>
        <p15:guide id="2" orient="horz" pos="21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A80C0D"/>
    <a:srgbClr val="AF0F0F"/>
    <a:srgbClr val="D11F1F"/>
    <a:srgbClr val="D52122"/>
    <a:srgbClr val="FFE699"/>
    <a:srgbClr val="E1A7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snapToGrid="0">
      <p:cViewPr varScale="1">
        <p:scale>
          <a:sx n="108" d="100"/>
          <a:sy n="108" d="100"/>
        </p:scale>
        <p:origin x="678" y="114"/>
      </p:cViewPr>
      <p:guideLst>
        <p:guide pos="3545"/>
        <p:guide orient="horz" pos="21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7A40C4-049E-4D3D-A86B-E758382AC83B}" type="datetimeFigureOut">
              <a:rPr lang="zh-CN" altLang="en-US" smtClean="0"/>
              <a:t>2023/5/11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742995-8000-4119-A32F-6F3FC85E1FB9}" type="slidenum">
              <a:rPr lang="zh-CN" altLang="en-US" smtClean="0"/>
              <a:t>‹#›</a:t>
            </a:fld>
            <a:endParaRPr lang="zh-CN" altLang="en-US"/>
          </a:p>
        </p:txBody>
      </p:sp>
    </p:spTree>
    <p:extLst>
      <p:ext uri="{BB962C8B-B14F-4D97-AF65-F5344CB8AC3E}">
        <p14:creationId xmlns:p14="http://schemas.microsoft.com/office/powerpoint/2010/main" val="1567525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75742995-8000-4119-A32F-6F3FC85E1FB9}" type="slidenum">
              <a:rPr lang="zh-CN" altLang="en-US" smtClean="0"/>
              <a:t>13</a:t>
            </a:fld>
            <a:endParaRPr lang="zh-CN" altLang="en-US"/>
          </a:p>
        </p:txBody>
      </p:sp>
    </p:spTree>
    <p:extLst>
      <p:ext uri="{BB962C8B-B14F-4D97-AF65-F5344CB8AC3E}">
        <p14:creationId xmlns:p14="http://schemas.microsoft.com/office/powerpoint/2010/main" val="4227286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28</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869108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FA49722A-3CCF-48C7-8EC0-7290EA614C41}" type="datetimeFigureOut">
              <a:rPr lang="zh-CN" altLang="en-US" smtClean="0"/>
              <a:t>2023/5/11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F5DFA82-DFC7-4895-BB40-FDFC93216983}" type="slidenum">
              <a:rPr lang="zh-CN" altLang="en-US" smtClean="0"/>
              <a:t>‹#›</a:t>
            </a:fld>
            <a:endParaRPr lang="zh-CN" altLang="en-US"/>
          </a:p>
        </p:txBody>
      </p:sp>
    </p:spTree>
    <p:extLst>
      <p:ext uri="{BB962C8B-B14F-4D97-AF65-F5344CB8AC3E}">
        <p14:creationId xmlns:p14="http://schemas.microsoft.com/office/powerpoint/2010/main" val="307265006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A49722A-3CCF-48C7-8EC0-7290EA614C41}" type="datetimeFigureOut">
              <a:rPr lang="zh-CN" altLang="en-US" smtClean="0"/>
              <a:t>2023/5/11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F5DFA82-DFC7-4895-BB40-FDFC93216983}" type="slidenum">
              <a:rPr lang="zh-CN" altLang="en-US" smtClean="0"/>
              <a:t>‹#›</a:t>
            </a:fld>
            <a:endParaRPr lang="zh-CN" altLang="en-US"/>
          </a:p>
        </p:txBody>
      </p:sp>
    </p:spTree>
    <p:extLst>
      <p:ext uri="{BB962C8B-B14F-4D97-AF65-F5344CB8AC3E}">
        <p14:creationId xmlns:p14="http://schemas.microsoft.com/office/powerpoint/2010/main" val="341768462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A49722A-3CCF-48C7-8EC0-7290EA614C41}" type="datetimeFigureOut">
              <a:rPr lang="zh-CN" altLang="en-US" smtClean="0"/>
              <a:t>2023/5/11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F5DFA82-DFC7-4895-BB40-FDFC93216983}" type="slidenum">
              <a:rPr lang="zh-CN" altLang="en-US" smtClean="0"/>
              <a:t>‹#›</a:t>
            </a:fld>
            <a:endParaRPr lang="zh-CN" altLang="en-US"/>
          </a:p>
        </p:txBody>
      </p:sp>
    </p:spTree>
    <p:extLst>
      <p:ext uri="{BB962C8B-B14F-4D97-AF65-F5344CB8AC3E}">
        <p14:creationId xmlns:p14="http://schemas.microsoft.com/office/powerpoint/2010/main" val="145945593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A49722A-3CCF-48C7-8EC0-7290EA614C41}" type="datetimeFigureOut">
              <a:rPr lang="zh-CN" altLang="en-US" smtClean="0"/>
              <a:t>2023/5/11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F5DFA82-DFC7-4895-BB40-FDFC93216983}" type="slidenum">
              <a:rPr lang="zh-CN" altLang="en-US" smtClean="0"/>
              <a:t>‹#›</a:t>
            </a:fld>
            <a:endParaRPr lang="zh-CN" altLang="en-US"/>
          </a:p>
        </p:txBody>
      </p:sp>
    </p:spTree>
    <p:extLst>
      <p:ext uri="{BB962C8B-B14F-4D97-AF65-F5344CB8AC3E}">
        <p14:creationId xmlns:p14="http://schemas.microsoft.com/office/powerpoint/2010/main" val="426764769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A49722A-3CCF-48C7-8EC0-7290EA614C41}" type="datetimeFigureOut">
              <a:rPr lang="zh-CN" altLang="en-US" smtClean="0"/>
              <a:t>2023/5/11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F5DFA82-DFC7-4895-BB40-FDFC93216983}" type="slidenum">
              <a:rPr lang="zh-CN" altLang="en-US" smtClean="0"/>
              <a:t>‹#›</a:t>
            </a:fld>
            <a:endParaRPr lang="zh-CN" altLang="en-US"/>
          </a:p>
        </p:txBody>
      </p:sp>
    </p:spTree>
    <p:extLst>
      <p:ext uri="{BB962C8B-B14F-4D97-AF65-F5344CB8AC3E}">
        <p14:creationId xmlns:p14="http://schemas.microsoft.com/office/powerpoint/2010/main" val="407037204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2023/5/11</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488345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2023/5/11</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528058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7108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90592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10566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02464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A49722A-3CCF-48C7-8EC0-7290EA614C41}" type="datetimeFigureOut">
              <a:rPr lang="zh-CN" altLang="en-US" smtClean="0"/>
              <a:t>2023/5/11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F5DFA82-DFC7-4895-BB40-FDFC93216983}" type="slidenum">
              <a:rPr lang="zh-CN" altLang="en-US" smtClean="0"/>
              <a:t>‹#›</a:t>
            </a:fld>
            <a:endParaRPr lang="zh-CN" altLang="en-US"/>
          </a:p>
        </p:txBody>
      </p:sp>
    </p:spTree>
    <p:extLst>
      <p:ext uri="{BB962C8B-B14F-4D97-AF65-F5344CB8AC3E}">
        <p14:creationId xmlns:p14="http://schemas.microsoft.com/office/powerpoint/2010/main" val="26586936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88630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85837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01634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32532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361638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023280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349215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89827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A49722A-3CCF-48C7-8EC0-7290EA614C41}" type="datetimeFigureOut">
              <a:rPr lang="zh-CN" altLang="en-US" smtClean="0"/>
              <a:t>2023/5/11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F5DFA82-DFC7-4895-BB40-FDFC93216983}" type="slidenum">
              <a:rPr lang="zh-CN" altLang="en-US" smtClean="0"/>
              <a:t>‹#›</a:t>
            </a:fld>
            <a:endParaRPr lang="zh-CN" altLang="en-US"/>
          </a:p>
        </p:txBody>
      </p:sp>
    </p:spTree>
    <p:extLst>
      <p:ext uri="{BB962C8B-B14F-4D97-AF65-F5344CB8AC3E}">
        <p14:creationId xmlns:p14="http://schemas.microsoft.com/office/powerpoint/2010/main" val="263208274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961C713A-E631-6996-1A2D-9EAFDFEEE4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3"/>
            <a:ext cx="12192000" cy="6854573"/>
          </a:xfrm>
          <a:prstGeom prst="rect">
            <a:avLst/>
          </a:prstGeom>
        </p:spPr>
      </p:pic>
    </p:spTree>
    <p:extLst>
      <p:ext uri="{BB962C8B-B14F-4D97-AF65-F5344CB8AC3E}">
        <p14:creationId xmlns:p14="http://schemas.microsoft.com/office/powerpoint/2010/main" val="80594187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A49722A-3CCF-48C7-8EC0-7290EA614C41}" type="datetimeFigureOut">
              <a:rPr lang="zh-CN" altLang="en-US" smtClean="0"/>
              <a:t>2023/5/11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F5DFA82-DFC7-4895-BB40-FDFC93216983}" type="slidenum">
              <a:rPr lang="zh-CN" altLang="en-US" smtClean="0"/>
              <a:t>‹#›</a:t>
            </a:fld>
            <a:endParaRPr lang="zh-CN" altLang="en-US"/>
          </a:p>
        </p:txBody>
      </p:sp>
    </p:spTree>
    <p:extLst>
      <p:ext uri="{BB962C8B-B14F-4D97-AF65-F5344CB8AC3E}">
        <p14:creationId xmlns:p14="http://schemas.microsoft.com/office/powerpoint/2010/main" val="231308891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A49722A-3CCF-48C7-8EC0-7290EA614C41}" type="datetimeFigureOut">
              <a:rPr lang="zh-CN" altLang="en-US" smtClean="0"/>
              <a:t>2023/5/11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F5DFA82-DFC7-4895-BB40-FDFC93216983}" type="slidenum">
              <a:rPr lang="zh-CN" altLang="en-US" smtClean="0"/>
              <a:t>‹#›</a:t>
            </a:fld>
            <a:endParaRPr lang="zh-CN" altLang="en-US"/>
          </a:p>
        </p:txBody>
      </p:sp>
    </p:spTree>
    <p:extLst>
      <p:ext uri="{BB962C8B-B14F-4D97-AF65-F5344CB8AC3E}">
        <p14:creationId xmlns:p14="http://schemas.microsoft.com/office/powerpoint/2010/main" val="140284780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A49722A-3CCF-48C7-8EC0-7290EA614C41}" type="datetimeFigureOut">
              <a:rPr lang="zh-CN" altLang="en-US" smtClean="0"/>
              <a:t>2023/5/11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F5DFA82-DFC7-4895-BB40-FDFC93216983}" type="slidenum">
              <a:rPr lang="zh-CN" altLang="en-US" smtClean="0"/>
              <a:t>‹#›</a:t>
            </a:fld>
            <a:endParaRPr lang="zh-CN" altLang="en-US"/>
          </a:p>
        </p:txBody>
      </p:sp>
      <p:sp>
        <p:nvSpPr>
          <p:cNvPr id="11" name="TextBox 5">
            <a:extLst>
              <a:ext uri="{FF2B5EF4-FFF2-40B4-BE49-F238E27FC236}">
                <a16:creationId xmlns:a16="http://schemas.microsoft.com/office/drawing/2014/main" xmlns="" id="{010D7514-17F6-C3F9-00D6-3432BFCF0BAF}"/>
              </a:ext>
            </a:extLst>
          </p:cNvPr>
          <p:cNvSpPr txBox="1"/>
          <p:nvPr userDrawn="1"/>
        </p:nvSpPr>
        <p:spPr>
          <a:xfrm>
            <a:off x="1978522" y="6744332"/>
            <a:ext cx="1440159" cy="123111"/>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节日</a:t>
            </a: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a:t>
            </a:r>
            <a:r>
              <a:rPr lang="en-US" altLang="zh-CN" sz="100" dirty="0" smtClean="0">
                <a:solidFill>
                  <a:prstClr val="black"/>
                </a:solidFill>
                <a:latin typeface="微软雅黑" panose="020B0503020204020204" pitchFamily="34" charset="-122"/>
                <a:ea typeface="微软雅黑" panose="020B0503020204020204" pitchFamily="34" charset="-122"/>
              </a:rPr>
              <a:t>www.ypppt.com/jieri</a:t>
            </a:r>
            <a:r>
              <a:rPr lang="en-US" altLang="zh-CN" sz="100" dirty="0">
                <a:solidFill>
                  <a:prstClr val="black"/>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327562533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A49722A-3CCF-48C7-8EC0-7290EA614C41}" type="datetimeFigureOut">
              <a:rPr lang="zh-CN" altLang="en-US" smtClean="0"/>
              <a:t>2023/5/11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F5DFA82-DFC7-4895-BB40-FDFC93216983}" type="slidenum">
              <a:rPr lang="zh-CN" altLang="en-US" smtClean="0"/>
              <a:t>‹#›</a:t>
            </a:fld>
            <a:endParaRPr lang="zh-CN" altLang="en-US"/>
          </a:p>
        </p:txBody>
      </p:sp>
    </p:spTree>
    <p:extLst>
      <p:ext uri="{BB962C8B-B14F-4D97-AF65-F5344CB8AC3E}">
        <p14:creationId xmlns:p14="http://schemas.microsoft.com/office/powerpoint/2010/main" val="259506387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A49722A-3CCF-48C7-8EC0-7290EA614C41}" type="datetimeFigureOut">
              <a:rPr lang="zh-CN" altLang="en-US" smtClean="0"/>
              <a:t>2023/5/11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F5DFA82-DFC7-4895-BB40-FDFC93216983}" type="slidenum">
              <a:rPr lang="zh-CN" altLang="en-US" smtClean="0"/>
              <a:t>‹#›</a:t>
            </a:fld>
            <a:endParaRPr lang="zh-CN" altLang="en-US"/>
          </a:p>
        </p:txBody>
      </p:sp>
      <p:sp>
        <p:nvSpPr>
          <p:cNvPr id="5" name="矩形 4">
            <a:extLst>
              <a:ext uri="{FF2B5EF4-FFF2-40B4-BE49-F238E27FC236}">
                <a16:creationId xmlns:a16="http://schemas.microsoft.com/office/drawing/2014/main" xmlns="" id="{A65346A0-D1EB-4060-9BB6-EB87774E297F}"/>
              </a:ext>
            </a:extLst>
          </p:cNvPr>
          <p:cNvSpPr/>
          <p:nvPr userDrawn="1"/>
        </p:nvSpPr>
        <p:spPr>
          <a:xfrm>
            <a:off x="0" y="0"/>
            <a:ext cx="1219200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图文框 5">
            <a:extLst>
              <a:ext uri="{FF2B5EF4-FFF2-40B4-BE49-F238E27FC236}">
                <a16:creationId xmlns:a16="http://schemas.microsoft.com/office/drawing/2014/main" xmlns="" id="{E02B2EDC-C938-4520-A1B7-6DF029276BA2}"/>
              </a:ext>
            </a:extLst>
          </p:cNvPr>
          <p:cNvSpPr/>
          <p:nvPr userDrawn="1"/>
        </p:nvSpPr>
        <p:spPr>
          <a:xfrm>
            <a:off x="0" y="0"/>
            <a:ext cx="12192000" cy="6858000"/>
          </a:xfrm>
          <a:prstGeom prst="frame">
            <a:avLst>
              <a:gd name="adj1" fmla="val 2711"/>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94318819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9722A-3CCF-48C7-8EC0-7290EA614C41}" type="datetimeFigureOut">
              <a:rPr lang="zh-CN" altLang="en-US" smtClean="0"/>
              <a:t>2023/5/11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5DFA82-DFC7-4895-BB40-FDFC93216983}" type="slidenum">
              <a:rPr lang="zh-CN" altLang="en-US" smtClean="0"/>
              <a:t>‹#›</a:t>
            </a:fld>
            <a:endParaRPr lang="zh-CN" altLang="en-US"/>
          </a:p>
        </p:txBody>
      </p:sp>
    </p:spTree>
    <p:extLst>
      <p:ext uri="{BB962C8B-B14F-4D97-AF65-F5344CB8AC3E}">
        <p14:creationId xmlns:p14="http://schemas.microsoft.com/office/powerpoint/2010/main" val="1257535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61" r:id="rId7"/>
    <p:sldLayoutId id="2147483654" r:id="rId8"/>
    <p:sldLayoutId id="2147483655" r:id="rId9"/>
    <p:sldLayoutId id="2147483656" r:id="rId10"/>
    <p:sldLayoutId id="2147483657" r:id="rId11"/>
    <p:sldLayoutId id="2147483658" r:id="rId12"/>
    <p:sldLayoutId id="2147483659" r:id="rId13"/>
  </p:sldLayoutIdLst>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81829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2023/5/11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7822706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a:extLst>
              <a:ext uri="{FF2B5EF4-FFF2-40B4-BE49-F238E27FC236}">
                <a16:creationId xmlns:a16="http://schemas.microsoft.com/office/drawing/2014/main" xmlns="" id="{BCD66F42-7B1F-4CBF-DFB2-C781D7A1886E}"/>
              </a:ext>
            </a:extLst>
          </p:cNvPr>
          <p:cNvPicPr>
            <a:picLocks noChangeAspect="1"/>
          </p:cNvPicPr>
          <p:nvPr/>
        </p:nvPicPr>
        <p:blipFill>
          <a:blip r:embed="rId2"/>
          <a:stretch>
            <a:fillRect/>
          </a:stretch>
        </p:blipFill>
        <p:spPr>
          <a:xfrm>
            <a:off x="4869404" y="1325826"/>
            <a:ext cx="1694835" cy="3206774"/>
          </a:xfrm>
          <a:prstGeom prst="rect">
            <a:avLst/>
          </a:prstGeom>
        </p:spPr>
      </p:pic>
      <p:grpSp>
        <p:nvGrpSpPr>
          <p:cNvPr id="32" name="组合 31">
            <a:extLst>
              <a:ext uri="{FF2B5EF4-FFF2-40B4-BE49-F238E27FC236}">
                <a16:creationId xmlns:a16="http://schemas.microsoft.com/office/drawing/2014/main" xmlns="" id="{C791E4F4-BFD9-4884-9118-5D8407C132AA}"/>
              </a:ext>
            </a:extLst>
          </p:cNvPr>
          <p:cNvGrpSpPr/>
          <p:nvPr/>
        </p:nvGrpSpPr>
        <p:grpSpPr>
          <a:xfrm>
            <a:off x="4942662" y="3619815"/>
            <a:ext cx="515832" cy="1998033"/>
            <a:chOff x="4890337" y="3242858"/>
            <a:chExt cx="515832" cy="1998033"/>
          </a:xfrm>
        </p:grpSpPr>
        <p:pic>
          <p:nvPicPr>
            <p:cNvPr id="14" name="图片 13">
              <a:extLst>
                <a:ext uri="{FF2B5EF4-FFF2-40B4-BE49-F238E27FC236}">
                  <a16:creationId xmlns:a16="http://schemas.microsoft.com/office/drawing/2014/main" xmlns="" id="{C1CEE68F-6C38-4DC2-BF8B-0DD5969B24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90337" y="3242858"/>
              <a:ext cx="515832" cy="1998033"/>
            </a:xfrm>
            <a:prstGeom prst="rect">
              <a:avLst/>
            </a:prstGeom>
          </p:spPr>
        </p:pic>
        <p:sp>
          <p:nvSpPr>
            <p:cNvPr id="15" name="文本框 14">
              <a:extLst>
                <a:ext uri="{FF2B5EF4-FFF2-40B4-BE49-F238E27FC236}">
                  <a16:creationId xmlns:a16="http://schemas.microsoft.com/office/drawing/2014/main" xmlns="" id="{5EB7CD32-6FF9-4E78-8267-2E3E1992DCCE}"/>
                </a:ext>
              </a:extLst>
            </p:cNvPr>
            <p:cNvSpPr txBox="1"/>
            <p:nvPr/>
          </p:nvSpPr>
          <p:spPr>
            <a:xfrm>
              <a:off x="4928510" y="3503210"/>
              <a:ext cx="341376" cy="1477328"/>
            </a:xfrm>
            <a:prstGeom prst="rect">
              <a:avLst/>
            </a:prstGeom>
            <a:noFill/>
          </p:spPr>
          <p:txBody>
            <a:bodyPr wrap="square" rtlCol="0">
              <a:spAutoFit/>
            </a:bodyPr>
            <a:lstStyle/>
            <a:p>
              <a:r>
                <a:rPr lang="zh-CN" altLang="en-US" b="1" dirty="0">
                  <a:solidFill>
                    <a:srgbClr val="C00000"/>
                  </a:solidFill>
                  <a:cs typeface="+mn-ea"/>
                  <a:sym typeface="+mn-lt"/>
                </a:rPr>
                <a:t>腊月二十三</a:t>
              </a:r>
            </a:p>
          </p:txBody>
        </p:sp>
      </p:grpSp>
      <p:grpSp>
        <p:nvGrpSpPr>
          <p:cNvPr id="37" name="组合 36">
            <a:extLst>
              <a:ext uri="{FF2B5EF4-FFF2-40B4-BE49-F238E27FC236}">
                <a16:creationId xmlns:a16="http://schemas.microsoft.com/office/drawing/2014/main" xmlns="" id="{539BD803-51F6-404D-AFC0-414C7307B21E}"/>
              </a:ext>
            </a:extLst>
          </p:cNvPr>
          <p:cNvGrpSpPr/>
          <p:nvPr/>
        </p:nvGrpSpPr>
        <p:grpSpPr>
          <a:xfrm>
            <a:off x="7322597" y="1993788"/>
            <a:ext cx="3094129" cy="3436216"/>
            <a:chOff x="7322597" y="1993788"/>
            <a:chExt cx="3094129" cy="3436216"/>
          </a:xfrm>
        </p:grpSpPr>
        <p:sp>
          <p:nvSpPr>
            <p:cNvPr id="6" name="文本框 5">
              <a:extLst>
                <a:ext uri="{FF2B5EF4-FFF2-40B4-BE49-F238E27FC236}">
                  <a16:creationId xmlns:a16="http://schemas.microsoft.com/office/drawing/2014/main" xmlns="" id="{E4D166E2-009D-4092-88C6-F7C1D16390FB}"/>
                </a:ext>
              </a:extLst>
            </p:cNvPr>
            <p:cNvSpPr txBox="1"/>
            <p:nvPr/>
          </p:nvSpPr>
          <p:spPr>
            <a:xfrm>
              <a:off x="7322597" y="1993788"/>
              <a:ext cx="352751" cy="923330"/>
            </a:xfrm>
            <a:prstGeom prst="rect">
              <a:avLst/>
            </a:prstGeom>
            <a:noFill/>
          </p:spPr>
          <p:txBody>
            <a:bodyPr wrap="square" rtlCol="0">
              <a:spAutoFit/>
            </a:bodyPr>
            <a:lstStyle/>
            <a:p>
              <a:r>
                <a:rPr lang="zh-CN" altLang="en-US" b="1" dirty="0">
                  <a:solidFill>
                    <a:srgbClr val="E1A733"/>
                  </a:solidFill>
                  <a:cs typeface="+mn-ea"/>
                  <a:sym typeface="+mn-lt"/>
                </a:rPr>
                <a:t>小年到</a:t>
              </a:r>
            </a:p>
          </p:txBody>
        </p:sp>
        <p:sp>
          <p:nvSpPr>
            <p:cNvPr id="7" name="文本框 6">
              <a:extLst>
                <a:ext uri="{FF2B5EF4-FFF2-40B4-BE49-F238E27FC236}">
                  <a16:creationId xmlns:a16="http://schemas.microsoft.com/office/drawing/2014/main" xmlns="" id="{4D9F88DF-062A-4BAE-96F1-D00792B977F3}"/>
                </a:ext>
              </a:extLst>
            </p:cNvPr>
            <p:cNvSpPr txBox="1"/>
            <p:nvPr/>
          </p:nvSpPr>
          <p:spPr>
            <a:xfrm>
              <a:off x="7594068" y="2641357"/>
              <a:ext cx="416689" cy="1200329"/>
            </a:xfrm>
            <a:prstGeom prst="rect">
              <a:avLst/>
            </a:prstGeom>
            <a:noFill/>
          </p:spPr>
          <p:txBody>
            <a:bodyPr wrap="square" rtlCol="0">
              <a:spAutoFit/>
            </a:bodyPr>
            <a:lstStyle/>
            <a:p>
              <a:r>
                <a:rPr lang="zh-CN" altLang="en-US" b="1" dirty="0">
                  <a:solidFill>
                    <a:srgbClr val="E1A733"/>
                  </a:solidFill>
                  <a:cs typeface="+mn-ea"/>
                  <a:sym typeface="+mn-lt"/>
                </a:rPr>
                <a:t>年味浓</a:t>
              </a:r>
            </a:p>
            <a:p>
              <a:endParaRPr lang="zh-CN" altLang="en-US" b="1" dirty="0">
                <a:solidFill>
                  <a:srgbClr val="E1A733"/>
                </a:solidFill>
                <a:cs typeface="+mn-ea"/>
                <a:sym typeface="+mn-lt"/>
              </a:endParaRPr>
            </a:p>
          </p:txBody>
        </p:sp>
        <p:sp>
          <p:nvSpPr>
            <p:cNvPr id="34" name="文本框 33">
              <a:extLst>
                <a:ext uri="{FF2B5EF4-FFF2-40B4-BE49-F238E27FC236}">
                  <a16:creationId xmlns:a16="http://schemas.microsoft.com/office/drawing/2014/main" xmlns="" id="{4AA18FC2-1DF8-42AB-9B2A-2D9288EF4374}"/>
                </a:ext>
              </a:extLst>
            </p:cNvPr>
            <p:cNvSpPr txBox="1"/>
            <p:nvPr/>
          </p:nvSpPr>
          <p:spPr>
            <a:xfrm>
              <a:off x="7946819" y="2007825"/>
              <a:ext cx="2469907" cy="3422179"/>
            </a:xfrm>
            <a:prstGeom prst="rect">
              <a:avLst/>
            </a:prstGeom>
            <a:noFill/>
          </p:spPr>
          <p:txBody>
            <a:bodyPr vert="eaVert" wrap="square" rtlCol="0">
              <a:spAutoFit/>
            </a:bodyPr>
            <a:lstStyle/>
            <a:p>
              <a:pPr>
                <a:lnSpc>
                  <a:spcPct val="150000"/>
                </a:lnSpc>
              </a:pPr>
              <a:r>
                <a:rPr lang="zh-CN" altLang="en-US" sz="1100" b="0" i="0" dirty="0">
                  <a:solidFill>
                    <a:srgbClr val="E1A733"/>
                  </a:solidFill>
                  <a:effectLst/>
                  <a:cs typeface="+mn-ea"/>
                  <a:sym typeface="+mn-lt"/>
                </a:rPr>
                <a:t>小年，通常指扫尘、祭灶的日子，被视为“忙年”的开始。由于南北各地风俗不同，被称为“小年”的日子也不尽相同。民间传统上的小年（扫尘、祭灶日）是腊月二十四，南方大部分地区，仍然保持着腊月二十四过小年的传统。在清朝中期以前北方地区也是腊月二十四过小年，从清朝中后期开始，帝王家就于腊月二十三举行祭天大典，为了“节省开支”，顺便把灶王爷也给拜了，因此北方地区百姓也提前一天在腊月二十三过小年。</a:t>
              </a:r>
            </a:p>
          </p:txBody>
        </p:sp>
      </p:grpSp>
      <p:pic>
        <p:nvPicPr>
          <p:cNvPr id="5" name="图片 4">
            <a:extLst>
              <a:ext uri="{FF2B5EF4-FFF2-40B4-BE49-F238E27FC236}">
                <a16:creationId xmlns:a16="http://schemas.microsoft.com/office/drawing/2014/main" xmlns="" id="{2CD2D19F-147D-455F-9D1B-5B667311632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11393" y="1835104"/>
            <a:ext cx="2373818" cy="3767619"/>
          </a:xfrm>
          <a:prstGeom prst="rect">
            <a:avLst/>
          </a:prstGeom>
        </p:spPr>
      </p:pic>
    </p:spTree>
    <p:extLst>
      <p:ext uri="{BB962C8B-B14F-4D97-AF65-F5344CB8AC3E}">
        <p14:creationId xmlns:p14="http://schemas.microsoft.com/office/powerpoint/2010/main" val="334228383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xmlns="" id="{7C2CCA69-AACE-4D13-923E-2F9240226F62}"/>
              </a:ext>
            </a:extLst>
          </p:cNvPr>
          <p:cNvGrpSpPr/>
          <p:nvPr/>
        </p:nvGrpSpPr>
        <p:grpSpPr>
          <a:xfrm>
            <a:off x="6637872" y="2531195"/>
            <a:ext cx="3842795" cy="915964"/>
            <a:chOff x="6637872" y="2531195"/>
            <a:chExt cx="3842795" cy="915964"/>
          </a:xfrm>
        </p:grpSpPr>
        <p:sp>
          <p:nvSpPr>
            <p:cNvPr id="7" name="矩形: 圆角 6">
              <a:extLst>
                <a:ext uri="{FF2B5EF4-FFF2-40B4-BE49-F238E27FC236}">
                  <a16:creationId xmlns:a16="http://schemas.microsoft.com/office/drawing/2014/main" xmlns="" id="{E7312005-7C9B-488C-978B-2070731AB589}"/>
                </a:ext>
              </a:extLst>
            </p:cNvPr>
            <p:cNvSpPr/>
            <p:nvPr/>
          </p:nvSpPr>
          <p:spPr>
            <a:xfrm>
              <a:off x="6637872" y="2531195"/>
              <a:ext cx="3842795" cy="915964"/>
            </a:xfrm>
            <a:prstGeom prst="roundRect">
              <a:avLst/>
            </a:prstGeom>
            <a:solidFill>
              <a:schemeClr val="accent4">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矩形 1"/>
            <p:cNvSpPr/>
            <p:nvPr/>
          </p:nvSpPr>
          <p:spPr>
            <a:xfrm>
              <a:off x="6899006" y="3023641"/>
              <a:ext cx="3093308" cy="369332"/>
            </a:xfrm>
            <a:prstGeom prst="rect">
              <a:avLst/>
            </a:prstGeom>
          </p:spPr>
          <p:txBody>
            <a:bodyPr wrap="square">
              <a:spAutoFit/>
            </a:bodyPr>
            <a:lstStyle/>
            <a:p>
              <a:r>
                <a:rPr lang="zh-CN" altLang="en-US" b="1" dirty="0">
                  <a:solidFill>
                    <a:srgbClr val="C00000"/>
                  </a:solidFill>
                  <a:cs typeface="+mn-ea"/>
                  <a:sym typeface="+mn-lt"/>
                </a:rPr>
                <a:t>正月十五</a:t>
              </a:r>
              <a:r>
                <a:rPr lang="en-US" altLang="zh-CN" b="1" dirty="0">
                  <a:solidFill>
                    <a:srgbClr val="C00000"/>
                  </a:solidFill>
                  <a:cs typeface="+mn-ea"/>
                  <a:sym typeface="+mn-lt"/>
                </a:rPr>
                <a:t>——“</a:t>
              </a:r>
              <a:r>
                <a:rPr lang="zh-CN" altLang="en-US" b="1" dirty="0">
                  <a:solidFill>
                    <a:srgbClr val="C00000"/>
                  </a:solidFill>
                  <a:cs typeface="+mn-ea"/>
                  <a:sym typeface="+mn-lt"/>
                </a:rPr>
                <a:t>小年”</a:t>
              </a:r>
            </a:p>
          </p:txBody>
        </p:sp>
        <p:sp>
          <p:nvSpPr>
            <p:cNvPr id="3" name="矩形 2"/>
            <p:cNvSpPr/>
            <p:nvPr/>
          </p:nvSpPr>
          <p:spPr>
            <a:xfrm flipH="1">
              <a:off x="6915664" y="2568815"/>
              <a:ext cx="2421924" cy="461665"/>
            </a:xfrm>
            <a:prstGeom prst="rect">
              <a:avLst/>
            </a:prstGeom>
          </p:spPr>
          <p:txBody>
            <a:bodyPr wrap="square">
              <a:spAutoFit/>
            </a:bodyPr>
            <a:lstStyle/>
            <a:p>
              <a:r>
                <a:rPr lang="zh-CN" altLang="en-US" sz="2400" b="1" dirty="0">
                  <a:solidFill>
                    <a:srgbClr val="C00000"/>
                  </a:solidFill>
                  <a:cs typeface="+mn-ea"/>
                  <a:sym typeface="+mn-lt"/>
                </a:rPr>
                <a:t>江苏南京等地：</a:t>
              </a:r>
            </a:p>
          </p:txBody>
        </p:sp>
      </p:grpSp>
      <p:sp>
        <p:nvSpPr>
          <p:cNvPr id="4" name="矩形 3"/>
          <p:cNvSpPr/>
          <p:nvPr/>
        </p:nvSpPr>
        <p:spPr>
          <a:xfrm>
            <a:off x="6637871" y="3680802"/>
            <a:ext cx="3842795" cy="1526315"/>
          </a:xfrm>
          <a:prstGeom prst="rect">
            <a:avLst/>
          </a:prstGeom>
        </p:spPr>
        <p:txBody>
          <a:bodyPr wrap="square">
            <a:spAutoFit/>
          </a:bodyPr>
          <a:lstStyle/>
          <a:p>
            <a:pPr>
              <a:lnSpc>
                <a:spcPct val="150000"/>
              </a:lnSpc>
            </a:pPr>
            <a:r>
              <a:rPr lang="zh-CN" altLang="en-US" sz="1600" dirty="0">
                <a:solidFill>
                  <a:schemeClr val="bg1">
                    <a:lumMod val="50000"/>
                  </a:schemeClr>
                </a:solidFill>
                <a:cs typeface="+mn-ea"/>
                <a:sym typeface="+mn-lt"/>
              </a:rPr>
              <a:t>明成祖朱棣篡权夺位后南京百姓对其残忍和苛政怨声载道，借由正月十五的灯会怀念上一位帝王的宽政，于是元宵节成了南京的小年。</a:t>
            </a:r>
          </a:p>
        </p:txBody>
      </p:sp>
      <p:sp>
        <p:nvSpPr>
          <p:cNvPr id="5" name="矩形 4"/>
          <p:cNvSpPr/>
          <p:nvPr/>
        </p:nvSpPr>
        <p:spPr>
          <a:xfrm>
            <a:off x="1750540" y="6068881"/>
            <a:ext cx="6096000" cy="646331"/>
          </a:xfrm>
          <a:prstGeom prst="rect">
            <a:avLst/>
          </a:prstGeom>
        </p:spPr>
        <p:txBody>
          <a:bodyPr>
            <a:spAutoFit/>
          </a:bodyPr>
          <a:lstStyle/>
          <a:p>
            <a:endParaRPr lang="zh-CN" altLang="en-US" dirty="0">
              <a:cs typeface="+mn-ea"/>
              <a:sym typeface="+mn-lt"/>
            </a:endParaRPr>
          </a:p>
          <a:p>
            <a:r>
              <a:rPr lang="zh-CN" altLang="en-US" dirty="0">
                <a:cs typeface="+mn-ea"/>
                <a:sym typeface="+mn-lt"/>
              </a:rPr>
              <a:t>　　</a:t>
            </a:r>
          </a:p>
        </p:txBody>
      </p:sp>
      <p:pic>
        <p:nvPicPr>
          <p:cNvPr id="9" name="图片 8">
            <a:extLst>
              <a:ext uri="{FF2B5EF4-FFF2-40B4-BE49-F238E27FC236}">
                <a16:creationId xmlns:a16="http://schemas.microsoft.com/office/drawing/2014/main" xmlns="" id="{B611E8BE-632C-47A7-920F-98CF59E4F6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7066" y="1946232"/>
            <a:ext cx="4625519" cy="3469139"/>
          </a:xfrm>
          <a:prstGeom prst="rect">
            <a:avLst/>
          </a:prstGeom>
        </p:spPr>
      </p:pic>
      <p:sp>
        <p:nvSpPr>
          <p:cNvPr id="10" name="文本框 9">
            <a:extLst>
              <a:ext uri="{FF2B5EF4-FFF2-40B4-BE49-F238E27FC236}">
                <a16:creationId xmlns:a16="http://schemas.microsoft.com/office/drawing/2014/main" xmlns="" id="{37815FCD-723D-4C95-9A0E-1C47953125F0}"/>
              </a:ext>
            </a:extLst>
          </p:cNvPr>
          <p:cNvSpPr txBox="1"/>
          <p:nvPr/>
        </p:nvSpPr>
        <p:spPr>
          <a:xfrm>
            <a:off x="4717165" y="565732"/>
            <a:ext cx="2757669" cy="646331"/>
          </a:xfrm>
          <a:prstGeom prst="rect">
            <a:avLst/>
          </a:prstGeom>
          <a:noFill/>
        </p:spPr>
        <p:txBody>
          <a:bodyPr wrap="square" rtlCol="0">
            <a:spAutoFit/>
          </a:bodyPr>
          <a:lstStyle/>
          <a:p>
            <a:pPr algn="dist"/>
            <a:r>
              <a:rPr lang="zh-CN" altLang="en-US" sz="3600" b="1" dirty="0">
                <a:solidFill>
                  <a:srgbClr val="C00000"/>
                </a:solidFill>
                <a:cs typeface="+mn-ea"/>
                <a:sym typeface="+mn-lt"/>
              </a:rPr>
              <a:t>节日的起源</a:t>
            </a:r>
          </a:p>
        </p:txBody>
      </p:sp>
    </p:spTree>
    <p:extLst>
      <p:ext uri="{BB962C8B-B14F-4D97-AF65-F5344CB8AC3E}">
        <p14:creationId xmlns:p14="http://schemas.microsoft.com/office/powerpoint/2010/main" val="105426130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xmlns="" id="{CE1D04C1-6E5C-4991-BB64-5FEF90E68B87}"/>
              </a:ext>
            </a:extLst>
          </p:cNvPr>
          <p:cNvSpPr txBox="1"/>
          <p:nvPr/>
        </p:nvSpPr>
        <p:spPr>
          <a:xfrm>
            <a:off x="2047755" y="3429000"/>
            <a:ext cx="4048245" cy="830997"/>
          </a:xfrm>
          <a:prstGeom prst="rect">
            <a:avLst/>
          </a:prstGeom>
          <a:noFill/>
        </p:spPr>
        <p:txBody>
          <a:bodyPr wrap="square">
            <a:spAutoFit/>
          </a:bodyPr>
          <a:lstStyle/>
          <a:p>
            <a:pPr algn="ctr"/>
            <a:r>
              <a:rPr lang="zh-CN" altLang="en-US" sz="4800" b="1" dirty="0">
                <a:solidFill>
                  <a:srgbClr val="E1A733"/>
                </a:solidFill>
                <a:cs typeface="+mn-ea"/>
                <a:sym typeface="+mn-lt"/>
              </a:rPr>
              <a:t>过小年习俗</a:t>
            </a:r>
          </a:p>
        </p:txBody>
      </p:sp>
      <p:grpSp>
        <p:nvGrpSpPr>
          <p:cNvPr id="9" name="组合 8">
            <a:extLst>
              <a:ext uri="{FF2B5EF4-FFF2-40B4-BE49-F238E27FC236}">
                <a16:creationId xmlns:a16="http://schemas.microsoft.com/office/drawing/2014/main" xmlns="" id="{BBEC5816-A9AE-44BE-9A59-12090637A5BB}"/>
              </a:ext>
            </a:extLst>
          </p:cNvPr>
          <p:cNvGrpSpPr/>
          <p:nvPr/>
        </p:nvGrpSpPr>
        <p:grpSpPr>
          <a:xfrm>
            <a:off x="3608139" y="2130563"/>
            <a:ext cx="927475" cy="926137"/>
            <a:chOff x="4091898" y="1333099"/>
            <a:chExt cx="927475" cy="926137"/>
          </a:xfrm>
        </p:grpSpPr>
        <p:sp>
          <p:nvSpPr>
            <p:cNvPr id="10" name="矩形: 圆角 9">
              <a:extLst>
                <a:ext uri="{FF2B5EF4-FFF2-40B4-BE49-F238E27FC236}">
                  <a16:creationId xmlns:a16="http://schemas.microsoft.com/office/drawing/2014/main" xmlns="" id="{EF195E71-2AC6-4A54-BDF1-B53648640234}"/>
                </a:ext>
              </a:extLst>
            </p:cNvPr>
            <p:cNvSpPr/>
            <p:nvPr/>
          </p:nvSpPr>
          <p:spPr>
            <a:xfrm rot="2995443">
              <a:off x="4092567" y="1332430"/>
              <a:ext cx="926137" cy="927475"/>
            </a:xfrm>
            <a:prstGeom prst="roundRect">
              <a:avLst/>
            </a:prstGeom>
            <a:noFill/>
            <a:ln>
              <a:solidFill>
                <a:srgbClr val="E1A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a16="http://schemas.microsoft.com/office/drawing/2014/main" xmlns="" id="{B6D977BD-E202-4292-A325-44598FB63643}"/>
                </a:ext>
              </a:extLst>
            </p:cNvPr>
            <p:cNvSpPr txBox="1"/>
            <p:nvPr/>
          </p:nvSpPr>
          <p:spPr>
            <a:xfrm>
              <a:off x="4190035" y="1475497"/>
              <a:ext cx="821803" cy="769441"/>
            </a:xfrm>
            <a:prstGeom prst="rect">
              <a:avLst/>
            </a:prstGeom>
            <a:noFill/>
          </p:spPr>
          <p:txBody>
            <a:bodyPr wrap="square" rtlCol="0">
              <a:spAutoFit/>
            </a:bodyPr>
            <a:lstStyle/>
            <a:p>
              <a:r>
                <a:rPr lang="zh-CN" altLang="en-US" sz="4400" b="1" dirty="0">
                  <a:solidFill>
                    <a:srgbClr val="E1A733"/>
                  </a:solidFill>
                  <a:cs typeface="+mn-ea"/>
                  <a:sym typeface="+mn-lt"/>
                </a:rPr>
                <a:t>贰</a:t>
              </a:r>
            </a:p>
          </p:txBody>
        </p:sp>
      </p:grpSp>
      <p:sp>
        <p:nvSpPr>
          <p:cNvPr id="12" name="文本框 11">
            <a:extLst>
              <a:ext uri="{FF2B5EF4-FFF2-40B4-BE49-F238E27FC236}">
                <a16:creationId xmlns:a16="http://schemas.microsoft.com/office/drawing/2014/main" xmlns="" id="{898AC148-F5A1-480B-92D6-F7FB89A12EA2}"/>
              </a:ext>
            </a:extLst>
          </p:cNvPr>
          <p:cNvSpPr txBox="1"/>
          <p:nvPr/>
        </p:nvSpPr>
        <p:spPr>
          <a:xfrm>
            <a:off x="1536022" y="4259997"/>
            <a:ext cx="5354773" cy="738664"/>
          </a:xfrm>
          <a:prstGeom prst="rect">
            <a:avLst/>
          </a:prstGeom>
          <a:noFill/>
        </p:spPr>
        <p:txBody>
          <a:bodyPr wrap="square" rtlCol="0">
            <a:spAutoFit/>
          </a:bodyPr>
          <a:lstStyle/>
          <a:p>
            <a:pPr algn="ctr"/>
            <a:r>
              <a:rPr lang="en-US" altLang="zh-CN" sz="1400" dirty="0">
                <a:solidFill>
                  <a:srgbClr val="E1A733"/>
                </a:solidFill>
                <a:cs typeface="+mn-ea"/>
                <a:sym typeface="+mn-lt"/>
              </a:rPr>
              <a:t>The 23rd and 24th days of the 12th month of the lunar calendar are the traditional </a:t>
            </a:r>
            <a:r>
              <a:rPr lang="en-US" altLang="zh-CN" sz="1400" dirty="0" err="1">
                <a:solidFill>
                  <a:srgbClr val="E1A733"/>
                </a:solidFill>
                <a:cs typeface="+mn-ea"/>
                <a:sym typeface="+mn-lt"/>
              </a:rPr>
              <a:t>han</a:t>
            </a:r>
            <a:r>
              <a:rPr lang="en-US" altLang="zh-CN" sz="1400" dirty="0">
                <a:solidFill>
                  <a:srgbClr val="E1A733"/>
                </a:solidFill>
                <a:cs typeface="+mn-ea"/>
                <a:sym typeface="+mn-lt"/>
              </a:rPr>
              <a:t> folk festival days, also known as "Small Year"</a:t>
            </a:r>
            <a:endParaRPr lang="zh-CN" altLang="en-US" sz="1400" dirty="0">
              <a:solidFill>
                <a:srgbClr val="E1A733"/>
              </a:solidFill>
              <a:cs typeface="+mn-ea"/>
              <a:sym typeface="+mn-lt"/>
            </a:endParaRPr>
          </a:p>
        </p:txBody>
      </p:sp>
    </p:spTree>
    <p:extLst>
      <p:ext uri="{BB962C8B-B14F-4D97-AF65-F5344CB8AC3E}">
        <p14:creationId xmlns:p14="http://schemas.microsoft.com/office/powerpoint/2010/main" val="130346563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851E85DA-C2CA-471F-9D49-086A9DC0EFB9}"/>
              </a:ext>
            </a:extLst>
          </p:cNvPr>
          <p:cNvSpPr txBox="1">
            <a:spLocks/>
          </p:cNvSpPr>
          <p:nvPr/>
        </p:nvSpPr>
        <p:spPr>
          <a:xfrm>
            <a:off x="5245629" y="586052"/>
            <a:ext cx="1660324" cy="646331"/>
          </a:xfrm>
          <a:prstGeom prst="rect">
            <a:avLst/>
          </a:prstGeom>
          <a:noFill/>
        </p:spPr>
        <p:txBody>
          <a:bodyPr wrap="square" rtlCol="0">
            <a:spAutoFit/>
          </a:bodyPr>
          <a:lstStyle/>
          <a:p>
            <a:pPr algn="dist"/>
            <a:r>
              <a:rPr lang="zh-CN" altLang="en-US" sz="3600" b="1" dirty="0">
                <a:solidFill>
                  <a:srgbClr val="C00000"/>
                </a:solidFill>
                <a:cs typeface="+mn-ea"/>
                <a:sym typeface="+mn-lt"/>
              </a:rPr>
              <a:t>祭灶王</a:t>
            </a:r>
          </a:p>
        </p:txBody>
      </p:sp>
      <p:grpSp>
        <p:nvGrpSpPr>
          <p:cNvPr id="14" name="组合 13">
            <a:extLst>
              <a:ext uri="{FF2B5EF4-FFF2-40B4-BE49-F238E27FC236}">
                <a16:creationId xmlns:a16="http://schemas.microsoft.com/office/drawing/2014/main" xmlns="" id="{59E2DBE2-8FF4-45FD-BFDF-31BD9BC91638}"/>
              </a:ext>
            </a:extLst>
          </p:cNvPr>
          <p:cNvGrpSpPr/>
          <p:nvPr/>
        </p:nvGrpSpPr>
        <p:grpSpPr>
          <a:xfrm>
            <a:off x="1712380" y="2784492"/>
            <a:ext cx="8724843" cy="1770927"/>
            <a:chOff x="1712380" y="2784492"/>
            <a:chExt cx="8724843" cy="1770927"/>
          </a:xfrm>
        </p:grpSpPr>
        <p:sp>
          <p:nvSpPr>
            <p:cNvPr id="2" name="矩形 1"/>
            <p:cNvSpPr/>
            <p:nvPr/>
          </p:nvSpPr>
          <p:spPr>
            <a:xfrm>
              <a:off x="1811806" y="2906799"/>
              <a:ext cx="3433823" cy="1526315"/>
            </a:xfrm>
            <a:prstGeom prst="rect">
              <a:avLst/>
            </a:prstGeom>
          </p:spPr>
          <p:txBody>
            <a:bodyPr wrap="square">
              <a:spAutoFit/>
            </a:bodyPr>
            <a:lstStyle/>
            <a:p>
              <a:pPr>
                <a:lnSpc>
                  <a:spcPct val="150000"/>
                </a:lnSpc>
              </a:pPr>
              <a:r>
                <a:rPr lang="zh-CN" altLang="en-US" sz="1600" dirty="0">
                  <a:solidFill>
                    <a:schemeClr val="bg1">
                      <a:lumMod val="50000"/>
                    </a:schemeClr>
                  </a:solidFill>
                  <a:cs typeface="+mn-ea"/>
                  <a:sym typeface="+mn-lt"/>
                </a:rPr>
                <a:t>小年，是民间祭灶的日子。民间传说，“上天言好事，下界保平安”，每年腊月廿三，灶王爷都要上天向玉皇大帝禀报这家人的善恶。</a:t>
              </a:r>
              <a:endParaRPr lang="en-US" altLang="zh-CN" sz="1600" dirty="0">
                <a:solidFill>
                  <a:schemeClr val="bg1">
                    <a:lumMod val="50000"/>
                  </a:schemeClr>
                </a:solidFill>
                <a:cs typeface="+mn-ea"/>
                <a:sym typeface="+mn-lt"/>
              </a:endParaRPr>
            </a:p>
          </p:txBody>
        </p:sp>
        <p:sp>
          <p:nvSpPr>
            <p:cNvPr id="7" name="文本框 6">
              <a:extLst>
                <a:ext uri="{FF2B5EF4-FFF2-40B4-BE49-F238E27FC236}">
                  <a16:creationId xmlns:a16="http://schemas.microsoft.com/office/drawing/2014/main" xmlns="" id="{F0635E87-0AD0-49CF-BC08-0352B797FC5D}"/>
                </a:ext>
              </a:extLst>
            </p:cNvPr>
            <p:cNvSpPr txBox="1"/>
            <p:nvPr/>
          </p:nvSpPr>
          <p:spPr>
            <a:xfrm>
              <a:off x="7191155" y="3032037"/>
              <a:ext cx="3189040" cy="1156983"/>
            </a:xfrm>
            <a:prstGeom prst="rect">
              <a:avLst/>
            </a:prstGeom>
            <a:noFill/>
          </p:spPr>
          <p:txBody>
            <a:bodyPr wrap="square">
              <a:spAutoFit/>
            </a:bodyPr>
            <a:lstStyle/>
            <a:p>
              <a:pPr>
                <a:lnSpc>
                  <a:spcPct val="150000"/>
                </a:lnSpc>
              </a:pPr>
              <a:r>
                <a:rPr lang="zh-CN" altLang="en-US" sz="1600" dirty="0">
                  <a:solidFill>
                    <a:schemeClr val="bg1">
                      <a:lumMod val="50000"/>
                    </a:schemeClr>
                  </a:solidFill>
                  <a:cs typeface="+mn-ea"/>
                  <a:sym typeface="+mn-lt"/>
                </a:rPr>
                <a:t>于是，小年这天人们会摆一些糖瓜、灶糖在灶王像前，为的就是让灶王爷在玉帝面前多说好话。</a:t>
              </a:r>
            </a:p>
          </p:txBody>
        </p:sp>
        <p:pic>
          <p:nvPicPr>
            <p:cNvPr id="10" name="图片 9">
              <a:extLst>
                <a:ext uri="{FF2B5EF4-FFF2-40B4-BE49-F238E27FC236}">
                  <a16:creationId xmlns:a16="http://schemas.microsoft.com/office/drawing/2014/main" xmlns="" id="{EFDA4F12-68A1-41FD-BA6C-50EE444A51B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45629" y="2784492"/>
              <a:ext cx="1945525" cy="1770927"/>
            </a:xfrm>
            <a:prstGeom prst="rect">
              <a:avLst/>
            </a:prstGeom>
          </p:spPr>
        </p:pic>
        <p:sp>
          <p:nvSpPr>
            <p:cNvPr id="11" name="矩形: 圆角 10">
              <a:extLst>
                <a:ext uri="{FF2B5EF4-FFF2-40B4-BE49-F238E27FC236}">
                  <a16:creationId xmlns:a16="http://schemas.microsoft.com/office/drawing/2014/main" xmlns="" id="{19258912-677C-4C40-A998-9591CCB9D8D4}"/>
                </a:ext>
              </a:extLst>
            </p:cNvPr>
            <p:cNvSpPr/>
            <p:nvPr/>
          </p:nvSpPr>
          <p:spPr>
            <a:xfrm>
              <a:off x="1712380" y="2847372"/>
              <a:ext cx="3433823" cy="164517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圆角 11">
              <a:extLst>
                <a:ext uri="{FF2B5EF4-FFF2-40B4-BE49-F238E27FC236}">
                  <a16:creationId xmlns:a16="http://schemas.microsoft.com/office/drawing/2014/main" xmlns="" id="{1D86C957-7E2E-4FE2-B205-5B83F2681B5E}"/>
                </a:ext>
              </a:extLst>
            </p:cNvPr>
            <p:cNvSpPr/>
            <p:nvPr/>
          </p:nvSpPr>
          <p:spPr>
            <a:xfrm>
              <a:off x="7003400" y="2787944"/>
              <a:ext cx="3433823" cy="164517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509597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outVertic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62B9CDA6-F4A7-477D-BCDD-B32D8D82976B}"/>
              </a:ext>
            </a:extLst>
          </p:cNvPr>
          <p:cNvSpPr txBox="1">
            <a:spLocks/>
          </p:cNvSpPr>
          <p:nvPr/>
        </p:nvSpPr>
        <p:spPr>
          <a:xfrm>
            <a:off x="5301398" y="535252"/>
            <a:ext cx="1589204" cy="646331"/>
          </a:xfrm>
          <a:prstGeom prst="rect">
            <a:avLst/>
          </a:prstGeom>
          <a:noFill/>
        </p:spPr>
        <p:txBody>
          <a:bodyPr wrap="square" rtlCol="0">
            <a:spAutoFit/>
          </a:bodyPr>
          <a:lstStyle/>
          <a:p>
            <a:pPr algn="dist"/>
            <a:r>
              <a:rPr lang="zh-CN" altLang="en-US" sz="3600" b="1" dirty="0">
                <a:solidFill>
                  <a:srgbClr val="C00000"/>
                </a:solidFill>
                <a:cs typeface="+mn-ea"/>
                <a:sym typeface="+mn-lt"/>
              </a:rPr>
              <a:t>贴窗花</a:t>
            </a:r>
          </a:p>
        </p:txBody>
      </p:sp>
      <p:grpSp>
        <p:nvGrpSpPr>
          <p:cNvPr id="9" name="组合 8">
            <a:extLst>
              <a:ext uri="{FF2B5EF4-FFF2-40B4-BE49-F238E27FC236}">
                <a16:creationId xmlns:a16="http://schemas.microsoft.com/office/drawing/2014/main" xmlns="" id="{A31C9943-FA25-4EC6-84C6-53C6D4BE1EB3}"/>
              </a:ext>
            </a:extLst>
          </p:cNvPr>
          <p:cNvGrpSpPr/>
          <p:nvPr/>
        </p:nvGrpSpPr>
        <p:grpSpPr>
          <a:xfrm>
            <a:off x="614680" y="1806494"/>
            <a:ext cx="11059160" cy="3245012"/>
            <a:chOff x="614680" y="1806494"/>
            <a:chExt cx="11059160" cy="3245012"/>
          </a:xfrm>
        </p:grpSpPr>
        <p:sp>
          <p:nvSpPr>
            <p:cNvPr id="3" name="矩形 2"/>
            <p:cNvSpPr/>
            <p:nvPr/>
          </p:nvSpPr>
          <p:spPr>
            <a:xfrm>
              <a:off x="4165600" y="2889796"/>
              <a:ext cx="7122160" cy="1323439"/>
            </a:xfrm>
            <a:prstGeom prst="rect">
              <a:avLst/>
            </a:prstGeom>
          </p:spPr>
          <p:txBody>
            <a:bodyPr wrap="square">
              <a:spAutoFit/>
            </a:bodyPr>
            <a:lstStyle/>
            <a:p>
              <a:r>
                <a:rPr lang="zh-CN" altLang="en-US" sz="1600" dirty="0">
                  <a:solidFill>
                    <a:schemeClr val="bg1">
                      <a:lumMod val="50000"/>
                    </a:schemeClr>
                  </a:solidFill>
                  <a:cs typeface="+mn-ea"/>
                  <a:sym typeface="+mn-lt"/>
                </a:rPr>
                <a:t>过了腊月廿三，家家户户就开始贴窗花了。</a:t>
              </a:r>
              <a:endParaRPr lang="en-US" altLang="zh-CN" sz="1600" dirty="0">
                <a:solidFill>
                  <a:schemeClr val="bg1">
                    <a:lumMod val="50000"/>
                  </a:schemeClr>
                </a:solidFill>
                <a:cs typeface="+mn-ea"/>
                <a:sym typeface="+mn-lt"/>
              </a:endParaRPr>
            </a:p>
            <a:p>
              <a:endParaRPr lang="en-US" altLang="zh-CN" sz="1600" dirty="0">
                <a:solidFill>
                  <a:schemeClr val="bg1">
                    <a:lumMod val="50000"/>
                  </a:schemeClr>
                </a:solidFill>
                <a:cs typeface="+mn-ea"/>
                <a:sym typeface="+mn-lt"/>
              </a:endParaRPr>
            </a:p>
            <a:p>
              <a:r>
                <a:rPr lang="zh-CN" altLang="en-US" sz="1600" dirty="0">
                  <a:solidFill>
                    <a:schemeClr val="bg1">
                      <a:lumMod val="50000"/>
                    </a:schemeClr>
                  </a:solidFill>
                  <a:cs typeface="+mn-ea"/>
                  <a:sym typeface="+mn-lt"/>
                </a:rPr>
                <a:t>以前，窗花一般都是自己剪，手巧的老人带着孙子孙女一起剪漂亮的窗花贴上。</a:t>
              </a:r>
              <a:endParaRPr lang="en-US" altLang="zh-CN" sz="1600" dirty="0">
                <a:solidFill>
                  <a:schemeClr val="bg1">
                    <a:lumMod val="50000"/>
                  </a:schemeClr>
                </a:solidFill>
                <a:cs typeface="+mn-ea"/>
                <a:sym typeface="+mn-lt"/>
              </a:endParaRPr>
            </a:p>
            <a:p>
              <a:endParaRPr lang="en-US" altLang="zh-CN" sz="1600" dirty="0">
                <a:solidFill>
                  <a:schemeClr val="bg1">
                    <a:lumMod val="50000"/>
                  </a:schemeClr>
                </a:solidFill>
                <a:cs typeface="+mn-ea"/>
                <a:sym typeface="+mn-lt"/>
              </a:endParaRPr>
            </a:p>
            <a:p>
              <a:r>
                <a:rPr lang="zh-CN" altLang="en-US" sz="1600" dirty="0">
                  <a:solidFill>
                    <a:schemeClr val="bg1">
                      <a:lumMod val="50000"/>
                    </a:schemeClr>
                  </a:solidFill>
                  <a:cs typeface="+mn-ea"/>
                  <a:sym typeface="+mn-lt"/>
                </a:rPr>
                <a:t>如今，多数人都是去买窗花，似乎会少了一丝喜悦和年味儿。</a:t>
              </a:r>
            </a:p>
          </p:txBody>
        </p:sp>
        <p:pic>
          <p:nvPicPr>
            <p:cNvPr id="7" name="图片 6">
              <a:extLst>
                <a:ext uri="{FF2B5EF4-FFF2-40B4-BE49-F238E27FC236}">
                  <a16:creationId xmlns:a16="http://schemas.microsoft.com/office/drawing/2014/main" xmlns="" id="{88C04C8F-7E0A-4C39-A995-80A0141B41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4680" y="1806494"/>
              <a:ext cx="3245012" cy="3245012"/>
            </a:xfrm>
            <a:prstGeom prst="rect">
              <a:avLst/>
            </a:prstGeom>
          </p:spPr>
        </p:pic>
        <p:sp>
          <p:nvSpPr>
            <p:cNvPr id="8" name="矩形: 圆角 7">
              <a:extLst>
                <a:ext uri="{FF2B5EF4-FFF2-40B4-BE49-F238E27FC236}">
                  <a16:creationId xmlns:a16="http://schemas.microsoft.com/office/drawing/2014/main" xmlns="" id="{9C189408-E353-4A8C-A45A-D09FA421D8B1}"/>
                </a:ext>
              </a:extLst>
            </p:cNvPr>
            <p:cNvSpPr/>
            <p:nvPr/>
          </p:nvSpPr>
          <p:spPr>
            <a:xfrm>
              <a:off x="4008540" y="2641600"/>
              <a:ext cx="7665300" cy="189336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257831331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xmlns="" id="{2F041A0D-8472-47F5-89E3-38B468C1C125}"/>
              </a:ext>
            </a:extLst>
          </p:cNvPr>
          <p:cNvSpPr txBox="1">
            <a:spLocks/>
          </p:cNvSpPr>
          <p:nvPr/>
        </p:nvSpPr>
        <p:spPr>
          <a:xfrm>
            <a:off x="5268447" y="596212"/>
            <a:ext cx="1655106" cy="646331"/>
          </a:xfrm>
          <a:prstGeom prst="rect">
            <a:avLst/>
          </a:prstGeom>
          <a:noFill/>
        </p:spPr>
        <p:txBody>
          <a:bodyPr wrap="square" rtlCol="0">
            <a:spAutoFit/>
          </a:bodyPr>
          <a:lstStyle/>
          <a:p>
            <a:pPr algn="dist"/>
            <a:r>
              <a:rPr lang="zh-CN" altLang="en-US" sz="3600" b="1" dirty="0">
                <a:solidFill>
                  <a:srgbClr val="C00000"/>
                </a:solidFill>
                <a:cs typeface="+mn-ea"/>
                <a:sym typeface="+mn-lt"/>
              </a:rPr>
              <a:t>贴春联</a:t>
            </a:r>
          </a:p>
        </p:txBody>
      </p:sp>
      <p:grpSp>
        <p:nvGrpSpPr>
          <p:cNvPr id="18" name="组合 17">
            <a:extLst>
              <a:ext uri="{FF2B5EF4-FFF2-40B4-BE49-F238E27FC236}">
                <a16:creationId xmlns:a16="http://schemas.microsoft.com/office/drawing/2014/main" xmlns="" id="{2F93A8FA-4C69-4573-9C00-94802F963377}"/>
              </a:ext>
            </a:extLst>
          </p:cNvPr>
          <p:cNvGrpSpPr/>
          <p:nvPr/>
        </p:nvGrpSpPr>
        <p:grpSpPr>
          <a:xfrm>
            <a:off x="1867804" y="2147956"/>
            <a:ext cx="2153920" cy="2639807"/>
            <a:chOff x="1867804" y="2147956"/>
            <a:chExt cx="2153920" cy="2639807"/>
          </a:xfrm>
        </p:grpSpPr>
        <p:sp>
          <p:nvSpPr>
            <p:cNvPr id="8" name="文本框 7">
              <a:extLst>
                <a:ext uri="{FF2B5EF4-FFF2-40B4-BE49-F238E27FC236}">
                  <a16:creationId xmlns:a16="http://schemas.microsoft.com/office/drawing/2014/main" xmlns="" id="{4C560E8B-86CE-4458-B651-F1F12DBC3790}"/>
                </a:ext>
              </a:extLst>
            </p:cNvPr>
            <p:cNvSpPr txBox="1"/>
            <p:nvPr/>
          </p:nvSpPr>
          <p:spPr>
            <a:xfrm>
              <a:off x="1867804" y="3956766"/>
              <a:ext cx="2153920" cy="830997"/>
            </a:xfrm>
            <a:prstGeom prst="rect">
              <a:avLst/>
            </a:prstGeom>
            <a:noFill/>
          </p:spPr>
          <p:txBody>
            <a:bodyPr wrap="square">
              <a:spAutoFit/>
            </a:bodyPr>
            <a:lstStyle/>
            <a:p>
              <a:pPr algn="ctr"/>
              <a:r>
                <a:rPr lang="zh-CN" altLang="en-US" sz="1600" dirty="0">
                  <a:solidFill>
                    <a:schemeClr val="bg1">
                      <a:lumMod val="50000"/>
                    </a:schemeClr>
                  </a:solidFill>
                  <a:cs typeface="+mn-ea"/>
                  <a:sym typeface="+mn-lt"/>
                </a:rPr>
                <a:t>比较传统的人家，还习惯请写字好的人来书写春联</a:t>
              </a:r>
              <a:r>
                <a:rPr lang="en-US" altLang="zh-CN" sz="1600" dirty="0">
                  <a:solidFill>
                    <a:schemeClr val="bg1">
                      <a:lumMod val="50000"/>
                    </a:schemeClr>
                  </a:solidFill>
                  <a:cs typeface="+mn-ea"/>
                  <a:sym typeface="+mn-lt"/>
                </a:rPr>
                <a:t>,</a:t>
              </a:r>
              <a:endParaRPr lang="zh-CN" altLang="en-US" sz="1600" dirty="0">
                <a:solidFill>
                  <a:schemeClr val="bg1">
                    <a:lumMod val="50000"/>
                  </a:schemeClr>
                </a:solidFill>
                <a:cs typeface="+mn-ea"/>
                <a:sym typeface="+mn-lt"/>
              </a:endParaRPr>
            </a:p>
          </p:txBody>
        </p:sp>
        <p:sp>
          <p:nvSpPr>
            <p:cNvPr id="9" name="椭圆 8">
              <a:extLst>
                <a:ext uri="{FF2B5EF4-FFF2-40B4-BE49-F238E27FC236}">
                  <a16:creationId xmlns:a16="http://schemas.microsoft.com/office/drawing/2014/main" xmlns="" id="{C9807351-5A19-40C0-A872-FDE981E16718}"/>
                </a:ext>
              </a:extLst>
            </p:cNvPr>
            <p:cNvSpPr/>
            <p:nvPr/>
          </p:nvSpPr>
          <p:spPr>
            <a:xfrm>
              <a:off x="2065345" y="2147956"/>
              <a:ext cx="1696720" cy="1595120"/>
            </a:xfrm>
            <a:prstGeom prst="ellipse">
              <a:avLst/>
            </a:prstGeom>
            <a:solidFill>
              <a:srgbClr val="FFE6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图片 11">
              <a:extLst>
                <a:ext uri="{FF2B5EF4-FFF2-40B4-BE49-F238E27FC236}">
                  <a16:creationId xmlns:a16="http://schemas.microsoft.com/office/drawing/2014/main" xmlns="" id="{E843EAFB-366D-4F88-9462-37D7F040AD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87217" y="2361646"/>
              <a:ext cx="924560" cy="1127541"/>
            </a:xfrm>
            <a:prstGeom prst="rect">
              <a:avLst/>
            </a:prstGeom>
          </p:spPr>
        </p:pic>
      </p:grpSp>
      <p:grpSp>
        <p:nvGrpSpPr>
          <p:cNvPr id="20" name="组合 19">
            <a:extLst>
              <a:ext uri="{FF2B5EF4-FFF2-40B4-BE49-F238E27FC236}">
                <a16:creationId xmlns:a16="http://schemas.microsoft.com/office/drawing/2014/main" xmlns="" id="{060FFED5-0690-48B1-8B33-6C9CB7CC04CD}"/>
              </a:ext>
            </a:extLst>
          </p:cNvPr>
          <p:cNvGrpSpPr/>
          <p:nvPr/>
        </p:nvGrpSpPr>
        <p:grpSpPr>
          <a:xfrm>
            <a:off x="7808697" y="2147956"/>
            <a:ext cx="2153920" cy="2634873"/>
            <a:chOff x="7808697" y="2147956"/>
            <a:chExt cx="2153920" cy="2634873"/>
          </a:xfrm>
        </p:grpSpPr>
        <p:sp>
          <p:nvSpPr>
            <p:cNvPr id="17" name="椭圆 16">
              <a:extLst>
                <a:ext uri="{FF2B5EF4-FFF2-40B4-BE49-F238E27FC236}">
                  <a16:creationId xmlns:a16="http://schemas.microsoft.com/office/drawing/2014/main" xmlns="" id="{B8254537-01E0-48E4-954E-44E01B6EF862}"/>
                </a:ext>
              </a:extLst>
            </p:cNvPr>
            <p:cNvSpPr/>
            <p:nvPr/>
          </p:nvSpPr>
          <p:spPr>
            <a:xfrm>
              <a:off x="8037297" y="2147956"/>
              <a:ext cx="1696720" cy="1595120"/>
            </a:xfrm>
            <a:prstGeom prst="ellipse">
              <a:avLst/>
            </a:prstGeom>
            <a:solidFill>
              <a:srgbClr val="FFE6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7808697" y="3951832"/>
              <a:ext cx="2153920" cy="830997"/>
            </a:xfrm>
            <a:prstGeom prst="rect">
              <a:avLst/>
            </a:prstGeom>
          </p:spPr>
          <p:txBody>
            <a:bodyPr wrap="square">
              <a:spAutoFit/>
            </a:bodyPr>
            <a:lstStyle/>
            <a:p>
              <a:pPr algn="ctr"/>
              <a:r>
                <a:rPr lang="zh-CN" altLang="en-US" sz="1600" dirty="0">
                  <a:solidFill>
                    <a:schemeClr val="bg1">
                      <a:lumMod val="50000"/>
                    </a:schemeClr>
                  </a:solidFill>
                  <a:cs typeface="+mn-ea"/>
                  <a:sym typeface="+mn-lt"/>
                </a:rPr>
                <a:t>在很多地方，小年就开始贴春联，算是比较早进入春节了。</a:t>
              </a:r>
              <a:endParaRPr lang="en-US" altLang="zh-CN" sz="1600" dirty="0">
                <a:solidFill>
                  <a:schemeClr val="bg1">
                    <a:lumMod val="50000"/>
                  </a:schemeClr>
                </a:solidFill>
                <a:cs typeface="+mn-ea"/>
                <a:sym typeface="+mn-lt"/>
              </a:endParaRPr>
            </a:p>
          </p:txBody>
        </p:sp>
        <p:pic>
          <p:nvPicPr>
            <p:cNvPr id="13" name="图片 12">
              <a:extLst>
                <a:ext uri="{FF2B5EF4-FFF2-40B4-BE49-F238E27FC236}">
                  <a16:creationId xmlns:a16="http://schemas.microsoft.com/office/drawing/2014/main" xmlns="" id="{80B30A13-4A10-44FA-B233-7094E04067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04659" y="2323829"/>
              <a:ext cx="1189869" cy="1203174"/>
            </a:xfrm>
            <a:prstGeom prst="rect">
              <a:avLst/>
            </a:prstGeom>
          </p:spPr>
        </p:pic>
      </p:grpSp>
      <p:grpSp>
        <p:nvGrpSpPr>
          <p:cNvPr id="19" name="组合 18">
            <a:extLst>
              <a:ext uri="{FF2B5EF4-FFF2-40B4-BE49-F238E27FC236}">
                <a16:creationId xmlns:a16="http://schemas.microsoft.com/office/drawing/2014/main" xmlns="" id="{65C055B6-05C7-4260-9FCA-3DD0487CF9DA}"/>
              </a:ext>
            </a:extLst>
          </p:cNvPr>
          <p:cNvGrpSpPr/>
          <p:nvPr/>
        </p:nvGrpSpPr>
        <p:grpSpPr>
          <a:xfrm>
            <a:off x="4986258" y="2147956"/>
            <a:ext cx="2071841" cy="2639807"/>
            <a:chOff x="4986258" y="2147956"/>
            <a:chExt cx="2071841" cy="2639807"/>
          </a:xfrm>
        </p:grpSpPr>
        <p:sp>
          <p:nvSpPr>
            <p:cNvPr id="16" name="椭圆 15">
              <a:extLst>
                <a:ext uri="{FF2B5EF4-FFF2-40B4-BE49-F238E27FC236}">
                  <a16:creationId xmlns:a16="http://schemas.microsoft.com/office/drawing/2014/main" xmlns="" id="{DC633A67-E394-439F-9CC7-2A4ED3FD358B}"/>
                </a:ext>
              </a:extLst>
            </p:cNvPr>
            <p:cNvSpPr/>
            <p:nvPr/>
          </p:nvSpPr>
          <p:spPr>
            <a:xfrm>
              <a:off x="5051321" y="2147956"/>
              <a:ext cx="1696720" cy="1595120"/>
            </a:xfrm>
            <a:prstGeom prst="ellipse">
              <a:avLst/>
            </a:prstGeom>
            <a:solidFill>
              <a:srgbClr val="FFE6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a:extLst>
                <a:ext uri="{FF2B5EF4-FFF2-40B4-BE49-F238E27FC236}">
                  <a16:creationId xmlns:a16="http://schemas.microsoft.com/office/drawing/2014/main" xmlns="" id="{C0532550-B430-489E-8ADD-B22A210B426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19296" y="2381745"/>
              <a:ext cx="1098633" cy="1127542"/>
            </a:xfrm>
            <a:prstGeom prst="rect">
              <a:avLst/>
            </a:prstGeom>
          </p:spPr>
        </p:pic>
        <p:sp>
          <p:nvSpPr>
            <p:cNvPr id="15" name="文本框 14">
              <a:extLst>
                <a:ext uri="{FF2B5EF4-FFF2-40B4-BE49-F238E27FC236}">
                  <a16:creationId xmlns:a16="http://schemas.microsoft.com/office/drawing/2014/main" xmlns="" id="{60BCA992-C0F4-4196-9F54-BAFDDE3C8154}"/>
                </a:ext>
              </a:extLst>
            </p:cNvPr>
            <p:cNvSpPr txBox="1"/>
            <p:nvPr/>
          </p:nvSpPr>
          <p:spPr>
            <a:xfrm>
              <a:off x="4986258" y="3956766"/>
              <a:ext cx="2071841" cy="830997"/>
            </a:xfrm>
            <a:prstGeom prst="rect">
              <a:avLst/>
            </a:prstGeom>
            <a:noFill/>
          </p:spPr>
          <p:txBody>
            <a:bodyPr wrap="square">
              <a:spAutoFit/>
            </a:bodyPr>
            <a:lstStyle/>
            <a:p>
              <a:pPr algn="ctr"/>
              <a:r>
                <a:rPr lang="zh-CN" altLang="en-US" sz="1600" dirty="0">
                  <a:solidFill>
                    <a:schemeClr val="bg1">
                      <a:lumMod val="50000"/>
                    </a:schemeClr>
                  </a:solidFill>
                  <a:cs typeface="+mn-ea"/>
                  <a:sym typeface="+mn-lt"/>
                </a:rPr>
                <a:t>一般用最普通的红纸黑墨，简朴却年味儿十足。</a:t>
              </a:r>
              <a:endParaRPr lang="zh-CN" altLang="en-US" sz="1600" dirty="0">
                <a:cs typeface="+mn-ea"/>
                <a:sym typeface="+mn-lt"/>
              </a:endParaRPr>
            </a:p>
          </p:txBody>
        </p:sp>
      </p:grpSp>
    </p:spTree>
    <p:extLst>
      <p:ext uri="{BB962C8B-B14F-4D97-AF65-F5344CB8AC3E}">
        <p14:creationId xmlns:p14="http://schemas.microsoft.com/office/powerpoint/2010/main" val="11328864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601D79A6-5619-4867-86D4-6A2972FE2B4B}"/>
              </a:ext>
            </a:extLst>
          </p:cNvPr>
          <p:cNvSpPr txBox="1">
            <a:spLocks/>
          </p:cNvSpPr>
          <p:nvPr/>
        </p:nvSpPr>
        <p:spPr>
          <a:xfrm>
            <a:off x="5306478" y="530019"/>
            <a:ext cx="1579044" cy="646331"/>
          </a:xfrm>
          <a:prstGeom prst="rect">
            <a:avLst/>
          </a:prstGeom>
          <a:noFill/>
        </p:spPr>
        <p:txBody>
          <a:bodyPr wrap="square" rtlCol="0">
            <a:spAutoFit/>
          </a:bodyPr>
          <a:lstStyle/>
          <a:p>
            <a:pPr algn="dist"/>
            <a:r>
              <a:rPr lang="zh-CN" altLang="en-US" sz="3600" b="1" dirty="0">
                <a:solidFill>
                  <a:srgbClr val="C00000"/>
                </a:solidFill>
                <a:cs typeface="+mn-ea"/>
                <a:sym typeface="+mn-lt"/>
              </a:rPr>
              <a:t>扫尘土</a:t>
            </a:r>
          </a:p>
        </p:txBody>
      </p:sp>
      <p:grpSp>
        <p:nvGrpSpPr>
          <p:cNvPr id="59" name="组合 58">
            <a:extLst>
              <a:ext uri="{FF2B5EF4-FFF2-40B4-BE49-F238E27FC236}">
                <a16:creationId xmlns:a16="http://schemas.microsoft.com/office/drawing/2014/main" xmlns="" id="{40DA7B1F-A51A-4A9E-ADD7-53ECB20AAE50}"/>
              </a:ext>
            </a:extLst>
          </p:cNvPr>
          <p:cNvGrpSpPr/>
          <p:nvPr/>
        </p:nvGrpSpPr>
        <p:grpSpPr>
          <a:xfrm>
            <a:off x="566002" y="1689177"/>
            <a:ext cx="11525684" cy="3750197"/>
            <a:chOff x="566002" y="1689177"/>
            <a:chExt cx="11525684" cy="3750197"/>
          </a:xfrm>
        </p:grpSpPr>
        <p:sp>
          <p:nvSpPr>
            <p:cNvPr id="7" name="文本框 6">
              <a:extLst>
                <a:ext uri="{FF2B5EF4-FFF2-40B4-BE49-F238E27FC236}">
                  <a16:creationId xmlns:a16="http://schemas.microsoft.com/office/drawing/2014/main" xmlns="" id="{6DEB2CD9-E491-4154-AED0-710F332C4011}"/>
                </a:ext>
              </a:extLst>
            </p:cNvPr>
            <p:cNvSpPr txBox="1"/>
            <p:nvPr/>
          </p:nvSpPr>
          <p:spPr>
            <a:xfrm>
              <a:off x="789522" y="2436625"/>
              <a:ext cx="6096000" cy="787652"/>
            </a:xfrm>
            <a:prstGeom prst="rect">
              <a:avLst/>
            </a:prstGeom>
            <a:noFill/>
          </p:spPr>
          <p:txBody>
            <a:bodyPr wrap="square">
              <a:spAutoFit/>
            </a:bodyPr>
            <a:lstStyle/>
            <a:p>
              <a:pPr>
                <a:lnSpc>
                  <a:spcPct val="150000"/>
                </a:lnSpc>
              </a:pPr>
              <a:r>
                <a:rPr lang="zh-CN" altLang="en-US" sz="1600" dirty="0">
                  <a:solidFill>
                    <a:schemeClr val="bg1">
                      <a:lumMod val="50000"/>
                    </a:schemeClr>
                  </a:solidFill>
                  <a:cs typeface="+mn-ea"/>
                  <a:sym typeface="+mn-lt"/>
                </a:rPr>
                <a:t>小年时，还要扫灰尘，北方人称“扫房”，南方人称“掸尘”。这一习俗可追溯到三千多年前，当时为驱疫鬼、祈安康的宗教仪式。</a:t>
              </a:r>
              <a:endParaRPr lang="en-US" altLang="zh-CN" sz="1600" dirty="0">
                <a:solidFill>
                  <a:schemeClr val="bg1">
                    <a:lumMod val="50000"/>
                  </a:schemeClr>
                </a:solidFill>
                <a:cs typeface="+mn-ea"/>
                <a:sym typeface="+mn-lt"/>
              </a:endParaRPr>
            </a:p>
          </p:txBody>
        </p:sp>
        <p:sp>
          <p:nvSpPr>
            <p:cNvPr id="51" name="文本框 50">
              <a:extLst>
                <a:ext uri="{FF2B5EF4-FFF2-40B4-BE49-F238E27FC236}">
                  <a16:creationId xmlns:a16="http://schemas.microsoft.com/office/drawing/2014/main" xmlns="" id="{BD55D826-60B5-448C-973C-C707ADE4B471}"/>
                </a:ext>
              </a:extLst>
            </p:cNvPr>
            <p:cNvSpPr txBox="1"/>
            <p:nvPr/>
          </p:nvSpPr>
          <p:spPr>
            <a:xfrm>
              <a:off x="789522" y="3643631"/>
              <a:ext cx="6096000" cy="874598"/>
            </a:xfrm>
            <a:prstGeom prst="rect">
              <a:avLst/>
            </a:prstGeom>
            <a:noFill/>
          </p:spPr>
          <p:txBody>
            <a:bodyPr wrap="square">
              <a:spAutoFit/>
            </a:bodyPr>
            <a:lstStyle/>
            <a:p>
              <a:pPr>
                <a:lnSpc>
                  <a:spcPct val="150000"/>
                </a:lnSpc>
              </a:pPr>
              <a:r>
                <a:rPr lang="zh-CN" altLang="en-US" sz="1800" dirty="0">
                  <a:solidFill>
                    <a:schemeClr val="bg1">
                      <a:lumMod val="50000"/>
                    </a:schemeClr>
                  </a:solidFill>
                  <a:cs typeface="+mn-ea"/>
                  <a:sym typeface="+mn-lt"/>
                </a:rPr>
                <a:t>后“尘”与“陈”谐音，扫尘也寓意把陈旧的东西一扫而光，既指庭院内的陈年积垢，也指旧岁中遇到的不快。</a:t>
              </a:r>
            </a:p>
          </p:txBody>
        </p:sp>
        <p:sp>
          <p:nvSpPr>
            <p:cNvPr id="56" name="矩形: 圆角 55">
              <a:extLst>
                <a:ext uri="{FF2B5EF4-FFF2-40B4-BE49-F238E27FC236}">
                  <a16:creationId xmlns:a16="http://schemas.microsoft.com/office/drawing/2014/main" xmlns="" id="{811C5915-7A63-404F-ADAC-844D2C09B95E}"/>
                </a:ext>
              </a:extLst>
            </p:cNvPr>
            <p:cNvSpPr/>
            <p:nvPr/>
          </p:nvSpPr>
          <p:spPr>
            <a:xfrm>
              <a:off x="566002" y="2436625"/>
              <a:ext cx="6319520" cy="85529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矩形: 圆角 56">
              <a:extLst>
                <a:ext uri="{FF2B5EF4-FFF2-40B4-BE49-F238E27FC236}">
                  <a16:creationId xmlns:a16="http://schemas.microsoft.com/office/drawing/2014/main" xmlns="" id="{FBAB6321-D3D6-4D51-9E0E-CC7F95C292C4}"/>
                </a:ext>
              </a:extLst>
            </p:cNvPr>
            <p:cNvSpPr/>
            <p:nvPr/>
          </p:nvSpPr>
          <p:spPr>
            <a:xfrm>
              <a:off x="566002" y="3698710"/>
              <a:ext cx="6319520" cy="85529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8" name="图片 57">
              <a:extLst>
                <a:ext uri="{FF2B5EF4-FFF2-40B4-BE49-F238E27FC236}">
                  <a16:creationId xmlns:a16="http://schemas.microsoft.com/office/drawing/2014/main" xmlns="" id="{7CC484F9-F201-4863-A820-237F62A46B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91423" y="1689177"/>
              <a:ext cx="5000263" cy="3750197"/>
            </a:xfrm>
            <a:prstGeom prst="rect">
              <a:avLst/>
            </a:prstGeom>
          </p:spPr>
        </p:pic>
      </p:grpSp>
    </p:spTree>
    <p:extLst>
      <p:ext uri="{BB962C8B-B14F-4D97-AF65-F5344CB8AC3E}">
        <p14:creationId xmlns:p14="http://schemas.microsoft.com/office/powerpoint/2010/main" val="366392345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wipe(left)">
                                      <p:cBhvr>
                                        <p:cTn id="1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933440" y="2656711"/>
            <a:ext cx="4196080" cy="1895647"/>
          </a:xfrm>
          <a:prstGeom prst="rect">
            <a:avLst/>
          </a:prstGeom>
        </p:spPr>
        <p:txBody>
          <a:bodyPr wrap="square">
            <a:spAutoFit/>
          </a:bodyPr>
          <a:lstStyle/>
          <a:p>
            <a:pPr>
              <a:lnSpc>
                <a:spcPct val="150000"/>
              </a:lnSpc>
            </a:pPr>
            <a:r>
              <a:rPr lang="zh-CN" altLang="en-US" sz="1600" dirty="0">
                <a:solidFill>
                  <a:schemeClr val="bg1">
                    <a:lumMod val="50000"/>
                  </a:schemeClr>
                </a:solidFill>
                <a:cs typeface="+mn-ea"/>
                <a:sym typeface="+mn-lt"/>
              </a:rPr>
              <a:t>过了腊月廿三，汉族民间认为诸神上了天，百无禁忌，娶媳妇、聘闺女不用择日子。</a:t>
            </a:r>
            <a:endParaRPr lang="en-US" altLang="zh-CN" sz="1600" dirty="0">
              <a:solidFill>
                <a:schemeClr val="bg1">
                  <a:lumMod val="50000"/>
                </a:schemeClr>
              </a:solidFill>
              <a:cs typeface="+mn-ea"/>
              <a:sym typeface="+mn-lt"/>
            </a:endParaRPr>
          </a:p>
          <a:p>
            <a:pPr>
              <a:lnSpc>
                <a:spcPct val="150000"/>
              </a:lnSpc>
            </a:pPr>
            <a:endParaRPr lang="en-US" altLang="zh-CN" sz="1600" dirty="0">
              <a:solidFill>
                <a:schemeClr val="bg1">
                  <a:lumMod val="50000"/>
                </a:schemeClr>
              </a:solidFill>
              <a:cs typeface="+mn-ea"/>
              <a:sym typeface="+mn-lt"/>
            </a:endParaRPr>
          </a:p>
          <a:p>
            <a:pPr>
              <a:lnSpc>
                <a:spcPct val="150000"/>
              </a:lnSpc>
            </a:pPr>
            <a:endParaRPr lang="en-US" altLang="zh-CN" sz="1600" dirty="0">
              <a:solidFill>
                <a:schemeClr val="bg1">
                  <a:lumMod val="50000"/>
                </a:schemeClr>
              </a:solidFill>
              <a:cs typeface="+mn-ea"/>
              <a:sym typeface="+mn-lt"/>
            </a:endParaRPr>
          </a:p>
          <a:p>
            <a:pPr>
              <a:lnSpc>
                <a:spcPct val="150000"/>
              </a:lnSpc>
            </a:pPr>
            <a:r>
              <a:rPr lang="zh-CN" altLang="en-US" sz="1600" dirty="0">
                <a:solidFill>
                  <a:schemeClr val="bg1">
                    <a:lumMod val="50000"/>
                  </a:schemeClr>
                </a:solidFill>
                <a:cs typeface="+mn-ea"/>
                <a:sym typeface="+mn-lt"/>
              </a:rPr>
              <a:t>因此直至年底，举行结婚典礼的都会特别多。</a:t>
            </a:r>
          </a:p>
        </p:txBody>
      </p:sp>
      <p:sp>
        <p:nvSpPr>
          <p:cNvPr id="5" name="文本框 4">
            <a:extLst>
              <a:ext uri="{FF2B5EF4-FFF2-40B4-BE49-F238E27FC236}">
                <a16:creationId xmlns:a16="http://schemas.microsoft.com/office/drawing/2014/main" xmlns="" id="{6337DFAF-3D25-4A9E-AD4F-5F8BB5BB25F9}"/>
              </a:ext>
            </a:extLst>
          </p:cNvPr>
          <p:cNvSpPr txBox="1">
            <a:spLocks/>
          </p:cNvSpPr>
          <p:nvPr/>
        </p:nvSpPr>
        <p:spPr>
          <a:xfrm>
            <a:off x="5451676" y="565732"/>
            <a:ext cx="1296365" cy="646331"/>
          </a:xfrm>
          <a:prstGeom prst="rect">
            <a:avLst/>
          </a:prstGeom>
          <a:noFill/>
        </p:spPr>
        <p:txBody>
          <a:bodyPr wrap="square" rtlCol="0">
            <a:spAutoFit/>
          </a:bodyPr>
          <a:lstStyle/>
          <a:p>
            <a:pPr algn="dist"/>
            <a:r>
              <a:rPr lang="zh-CN" altLang="en-US" sz="3600" b="1" dirty="0">
                <a:solidFill>
                  <a:srgbClr val="C00000"/>
                </a:solidFill>
                <a:cs typeface="+mn-ea"/>
                <a:sym typeface="+mn-lt"/>
              </a:rPr>
              <a:t>婚嫁</a:t>
            </a:r>
          </a:p>
        </p:txBody>
      </p:sp>
      <p:pic>
        <p:nvPicPr>
          <p:cNvPr id="7" name="图片 6">
            <a:extLst>
              <a:ext uri="{FF2B5EF4-FFF2-40B4-BE49-F238E27FC236}">
                <a16:creationId xmlns:a16="http://schemas.microsoft.com/office/drawing/2014/main" xmlns="" id="{362EB8D0-C5BE-4CA3-9241-19A89BDCCF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1494" y="2236903"/>
            <a:ext cx="4473786" cy="3355340"/>
          </a:xfrm>
          <a:prstGeom prst="rect">
            <a:avLst/>
          </a:prstGeom>
        </p:spPr>
      </p:pic>
      <p:sp>
        <p:nvSpPr>
          <p:cNvPr id="8" name="矩形: 圆角 7">
            <a:extLst>
              <a:ext uri="{FF2B5EF4-FFF2-40B4-BE49-F238E27FC236}">
                <a16:creationId xmlns:a16="http://schemas.microsoft.com/office/drawing/2014/main" xmlns="" id="{100497F1-CB61-4CA9-9D73-6387ED866335}"/>
              </a:ext>
            </a:extLst>
          </p:cNvPr>
          <p:cNvSpPr/>
          <p:nvPr/>
        </p:nvSpPr>
        <p:spPr>
          <a:xfrm>
            <a:off x="5804746" y="2656711"/>
            <a:ext cx="4196080" cy="94488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圆角 8">
            <a:extLst>
              <a:ext uri="{FF2B5EF4-FFF2-40B4-BE49-F238E27FC236}">
                <a16:creationId xmlns:a16="http://schemas.microsoft.com/office/drawing/2014/main" xmlns="" id="{8767B134-56AF-47B7-A609-37F7EB10A41F}"/>
              </a:ext>
            </a:extLst>
          </p:cNvPr>
          <p:cNvSpPr/>
          <p:nvPr/>
        </p:nvSpPr>
        <p:spPr>
          <a:xfrm>
            <a:off x="5837027" y="3946323"/>
            <a:ext cx="4196080" cy="94488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50308065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97198" y="3029357"/>
            <a:ext cx="3815922" cy="1156983"/>
          </a:xfrm>
          <a:prstGeom prst="rect">
            <a:avLst/>
          </a:prstGeom>
        </p:spPr>
        <p:txBody>
          <a:bodyPr wrap="square">
            <a:spAutoFit/>
          </a:bodyPr>
          <a:lstStyle/>
          <a:p>
            <a:pPr>
              <a:lnSpc>
                <a:spcPct val="150000"/>
              </a:lnSpc>
            </a:pPr>
            <a:r>
              <a:rPr lang="zh-CN" altLang="en-US" sz="1600" dirty="0">
                <a:solidFill>
                  <a:schemeClr val="bg1">
                    <a:lumMod val="50000"/>
                  </a:schemeClr>
                </a:solidFill>
                <a:cs typeface="+mn-ea"/>
                <a:sym typeface="+mn-lt"/>
              </a:rPr>
              <a:t>民间有“有钱没钱，剃头过年”的说法，小年当天，每个人都要洗浴理发，寓意褪去尘埃晦气，开启吉祥如意的新年。</a:t>
            </a:r>
          </a:p>
        </p:txBody>
      </p:sp>
      <p:sp>
        <p:nvSpPr>
          <p:cNvPr id="5" name="文本框 4">
            <a:extLst>
              <a:ext uri="{FF2B5EF4-FFF2-40B4-BE49-F238E27FC236}">
                <a16:creationId xmlns:a16="http://schemas.microsoft.com/office/drawing/2014/main" xmlns="" id="{8A332AF9-9C13-4F60-9E25-6028F145D5C7}"/>
              </a:ext>
            </a:extLst>
          </p:cNvPr>
          <p:cNvSpPr txBox="1">
            <a:spLocks/>
          </p:cNvSpPr>
          <p:nvPr/>
        </p:nvSpPr>
        <p:spPr>
          <a:xfrm>
            <a:off x="5062638" y="596212"/>
            <a:ext cx="2066724" cy="646331"/>
          </a:xfrm>
          <a:prstGeom prst="rect">
            <a:avLst/>
          </a:prstGeom>
          <a:noFill/>
        </p:spPr>
        <p:txBody>
          <a:bodyPr wrap="square" rtlCol="0">
            <a:spAutoFit/>
          </a:bodyPr>
          <a:lstStyle/>
          <a:p>
            <a:pPr algn="dist"/>
            <a:r>
              <a:rPr lang="zh-CN" altLang="en-US" sz="3600" b="1" dirty="0">
                <a:solidFill>
                  <a:srgbClr val="C00000"/>
                </a:solidFill>
                <a:cs typeface="+mn-ea"/>
                <a:sym typeface="+mn-lt"/>
              </a:rPr>
              <a:t>沐浴理发</a:t>
            </a:r>
          </a:p>
        </p:txBody>
      </p:sp>
      <p:pic>
        <p:nvPicPr>
          <p:cNvPr id="7" name="图片 6">
            <a:extLst>
              <a:ext uri="{FF2B5EF4-FFF2-40B4-BE49-F238E27FC236}">
                <a16:creationId xmlns:a16="http://schemas.microsoft.com/office/drawing/2014/main" xmlns="" id="{E648AF38-084A-4A02-BA6E-D86506CA62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81602" y="1971040"/>
            <a:ext cx="3962400" cy="3962400"/>
          </a:xfrm>
          <a:prstGeom prst="rect">
            <a:avLst/>
          </a:prstGeom>
        </p:spPr>
      </p:pic>
      <p:sp>
        <p:nvSpPr>
          <p:cNvPr id="8" name="矩形: 圆角 7">
            <a:extLst>
              <a:ext uri="{FF2B5EF4-FFF2-40B4-BE49-F238E27FC236}">
                <a16:creationId xmlns:a16="http://schemas.microsoft.com/office/drawing/2014/main" xmlns="" id="{2682F95F-87CD-4821-A9C6-9EBC542ED1CA}"/>
              </a:ext>
            </a:extLst>
          </p:cNvPr>
          <p:cNvSpPr/>
          <p:nvPr/>
        </p:nvSpPr>
        <p:spPr>
          <a:xfrm>
            <a:off x="1979516" y="2860415"/>
            <a:ext cx="3815921" cy="164517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80956973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269FF38F-7F54-4E45-AABC-DAC6167ACDF6}"/>
              </a:ext>
            </a:extLst>
          </p:cNvPr>
          <p:cNvSpPr txBox="1"/>
          <p:nvPr/>
        </p:nvSpPr>
        <p:spPr>
          <a:xfrm>
            <a:off x="1373752" y="3474463"/>
            <a:ext cx="5679311" cy="830997"/>
          </a:xfrm>
          <a:prstGeom prst="rect">
            <a:avLst/>
          </a:prstGeom>
          <a:noFill/>
        </p:spPr>
        <p:txBody>
          <a:bodyPr wrap="square">
            <a:spAutoFit/>
          </a:bodyPr>
          <a:lstStyle/>
          <a:p>
            <a:r>
              <a:rPr lang="zh-CN" altLang="en-US" sz="4800" b="1" dirty="0">
                <a:solidFill>
                  <a:srgbClr val="E1A733"/>
                </a:solidFill>
                <a:cs typeface="+mn-ea"/>
                <a:sym typeface="+mn-lt"/>
              </a:rPr>
              <a:t>小年必尝的七味小吃</a:t>
            </a:r>
          </a:p>
        </p:txBody>
      </p:sp>
      <p:grpSp>
        <p:nvGrpSpPr>
          <p:cNvPr id="5" name="组合 4">
            <a:extLst>
              <a:ext uri="{FF2B5EF4-FFF2-40B4-BE49-F238E27FC236}">
                <a16:creationId xmlns:a16="http://schemas.microsoft.com/office/drawing/2014/main" xmlns="" id="{74679733-17D5-4454-802A-5CBCBA9D0BD9}"/>
              </a:ext>
            </a:extLst>
          </p:cNvPr>
          <p:cNvGrpSpPr/>
          <p:nvPr/>
        </p:nvGrpSpPr>
        <p:grpSpPr>
          <a:xfrm>
            <a:off x="3608139" y="2130563"/>
            <a:ext cx="927475" cy="926137"/>
            <a:chOff x="4091898" y="1333099"/>
            <a:chExt cx="927475" cy="926137"/>
          </a:xfrm>
        </p:grpSpPr>
        <p:sp>
          <p:nvSpPr>
            <p:cNvPr id="6" name="矩形: 圆角 5">
              <a:extLst>
                <a:ext uri="{FF2B5EF4-FFF2-40B4-BE49-F238E27FC236}">
                  <a16:creationId xmlns:a16="http://schemas.microsoft.com/office/drawing/2014/main" xmlns="" id="{3A5907A2-9A80-435A-AE87-30BABB8C3CC3}"/>
                </a:ext>
              </a:extLst>
            </p:cNvPr>
            <p:cNvSpPr/>
            <p:nvPr/>
          </p:nvSpPr>
          <p:spPr>
            <a:xfrm rot="2995443">
              <a:off x="4092567" y="1332430"/>
              <a:ext cx="926137" cy="927475"/>
            </a:xfrm>
            <a:prstGeom prst="roundRect">
              <a:avLst/>
            </a:prstGeom>
            <a:noFill/>
            <a:ln>
              <a:solidFill>
                <a:srgbClr val="E1A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a:extLst>
                <a:ext uri="{FF2B5EF4-FFF2-40B4-BE49-F238E27FC236}">
                  <a16:creationId xmlns:a16="http://schemas.microsoft.com/office/drawing/2014/main" xmlns="" id="{1938DFEA-A68D-43BB-AE19-73BE1EE087A0}"/>
                </a:ext>
              </a:extLst>
            </p:cNvPr>
            <p:cNvSpPr txBox="1"/>
            <p:nvPr/>
          </p:nvSpPr>
          <p:spPr>
            <a:xfrm>
              <a:off x="4190035" y="1475497"/>
              <a:ext cx="821803" cy="769441"/>
            </a:xfrm>
            <a:prstGeom prst="rect">
              <a:avLst/>
            </a:prstGeom>
            <a:noFill/>
          </p:spPr>
          <p:txBody>
            <a:bodyPr wrap="square" rtlCol="0">
              <a:spAutoFit/>
            </a:bodyPr>
            <a:lstStyle/>
            <a:p>
              <a:r>
                <a:rPr lang="zh-CN" altLang="en-US" sz="4400" b="1" dirty="0">
                  <a:solidFill>
                    <a:srgbClr val="E1A733"/>
                  </a:solidFill>
                  <a:cs typeface="+mn-ea"/>
                  <a:sym typeface="+mn-lt"/>
                </a:rPr>
                <a:t>叁</a:t>
              </a:r>
            </a:p>
          </p:txBody>
        </p:sp>
      </p:grpSp>
      <p:sp>
        <p:nvSpPr>
          <p:cNvPr id="8" name="文本框 7">
            <a:extLst>
              <a:ext uri="{FF2B5EF4-FFF2-40B4-BE49-F238E27FC236}">
                <a16:creationId xmlns:a16="http://schemas.microsoft.com/office/drawing/2014/main" xmlns="" id="{AA2FD8DA-AE71-463A-AFEB-8C3CD129DBD7}"/>
              </a:ext>
            </a:extLst>
          </p:cNvPr>
          <p:cNvSpPr txBox="1"/>
          <p:nvPr/>
        </p:nvSpPr>
        <p:spPr>
          <a:xfrm>
            <a:off x="1536022" y="4259997"/>
            <a:ext cx="5354773" cy="738664"/>
          </a:xfrm>
          <a:prstGeom prst="rect">
            <a:avLst/>
          </a:prstGeom>
          <a:noFill/>
        </p:spPr>
        <p:txBody>
          <a:bodyPr wrap="square" rtlCol="0">
            <a:spAutoFit/>
          </a:bodyPr>
          <a:lstStyle/>
          <a:p>
            <a:pPr algn="ctr"/>
            <a:r>
              <a:rPr lang="en-US" altLang="zh-CN" sz="1400" dirty="0">
                <a:solidFill>
                  <a:srgbClr val="E1A733"/>
                </a:solidFill>
                <a:cs typeface="+mn-ea"/>
                <a:sym typeface="+mn-lt"/>
              </a:rPr>
              <a:t>The 23rd and 24th days of the 12th month of the lunar calendar are the traditional </a:t>
            </a:r>
            <a:r>
              <a:rPr lang="en-US" altLang="zh-CN" sz="1400" dirty="0" err="1">
                <a:solidFill>
                  <a:srgbClr val="E1A733"/>
                </a:solidFill>
                <a:cs typeface="+mn-ea"/>
                <a:sym typeface="+mn-lt"/>
              </a:rPr>
              <a:t>han</a:t>
            </a:r>
            <a:r>
              <a:rPr lang="en-US" altLang="zh-CN" sz="1400" dirty="0">
                <a:solidFill>
                  <a:srgbClr val="E1A733"/>
                </a:solidFill>
                <a:cs typeface="+mn-ea"/>
                <a:sym typeface="+mn-lt"/>
              </a:rPr>
              <a:t> folk festival days, also known as "Small Year"</a:t>
            </a:r>
            <a:endParaRPr lang="zh-CN" altLang="en-US" sz="1400" dirty="0">
              <a:solidFill>
                <a:srgbClr val="E1A733"/>
              </a:solidFill>
              <a:cs typeface="+mn-ea"/>
              <a:sym typeface="+mn-lt"/>
            </a:endParaRPr>
          </a:p>
        </p:txBody>
      </p:sp>
    </p:spTree>
    <p:extLst>
      <p:ext uri="{BB962C8B-B14F-4D97-AF65-F5344CB8AC3E}">
        <p14:creationId xmlns:p14="http://schemas.microsoft.com/office/powerpoint/2010/main" val="229928626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EB3C1BD9-CAF2-47BB-8ADF-CF0279770BCD}"/>
              </a:ext>
            </a:extLst>
          </p:cNvPr>
          <p:cNvSpPr txBox="1"/>
          <p:nvPr/>
        </p:nvSpPr>
        <p:spPr>
          <a:xfrm>
            <a:off x="4546600" y="464919"/>
            <a:ext cx="3098800" cy="461665"/>
          </a:xfrm>
          <a:prstGeom prst="rect">
            <a:avLst/>
          </a:prstGeom>
          <a:noFill/>
        </p:spPr>
        <p:txBody>
          <a:bodyPr wrap="square">
            <a:spAutoFit/>
          </a:bodyPr>
          <a:lstStyle/>
          <a:p>
            <a:r>
              <a:rPr lang="zh-CN" altLang="en-US" sz="2400" b="1" dirty="0">
                <a:solidFill>
                  <a:srgbClr val="C00000"/>
                </a:solidFill>
                <a:cs typeface="+mn-ea"/>
                <a:sym typeface="+mn-lt"/>
              </a:rPr>
              <a:t>小年必尝的七味小吃</a:t>
            </a:r>
          </a:p>
        </p:txBody>
      </p:sp>
      <p:grpSp>
        <p:nvGrpSpPr>
          <p:cNvPr id="17" name="组合 16">
            <a:extLst>
              <a:ext uri="{FF2B5EF4-FFF2-40B4-BE49-F238E27FC236}">
                <a16:creationId xmlns:a16="http://schemas.microsoft.com/office/drawing/2014/main" xmlns="" id="{21AE55F2-6BB7-4BB3-9F14-90BA0964611D}"/>
              </a:ext>
            </a:extLst>
          </p:cNvPr>
          <p:cNvGrpSpPr/>
          <p:nvPr/>
        </p:nvGrpSpPr>
        <p:grpSpPr>
          <a:xfrm>
            <a:off x="1809328" y="1274218"/>
            <a:ext cx="8812466" cy="2540000"/>
            <a:chOff x="1809328" y="1274218"/>
            <a:chExt cx="8812466" cy="2540000"/>
          </a:xfrm>
        </p:grpSpPr>
        <p:sp>
          <p:nvSpPr>
            <p:cNvPr id="2" name="矩形 1"/>
            <p:cNvSpPr/>
            <p:nvPr/>
          </p:nvSpPr>
          <p:spPr>
            <a:xfrm>
              <a:off x="5264454" y="2429116"/>
              <a:ext cx="5133820" cy="787652"/>
            </a:xfrm>
            <a:prstGeom prst="rect">
              <a:avLst/>
            </a:prstGeom>
          </p:spPr>
          <p:txBody>
            <a:bodyPr wrap="square">
              <a:spAutoFit/>
            </a:bodyPr>
            <a:lstStyle/>
            <a:p>
              <a:pPr>
                <a:lnSpc>
                  <a:spcPct val="150000"/>
                </a:lnSpc>
              </a:pPr>
              <a:r>
                <a:rPr lang="zh-CN" altLang="en-US" sz="1600" dirty="0">
                  <a:solidFill>
                    <a:schemeClr val="bg1">
                      <a:lumMod val="50000"/>
                    </a:schemeClr>
                  </a:solidFill>
                  <a:cs typeface="+mn-ea"/>
                  <a:sym typeface="+mn-lt"/>
                </a:rPr>
                <a:t>俗话说“二十三，糖瓜粘”，过小年时，人们会买糖瓜、关东糖、麻糖等供奉，祈求灶王爷嘴甜些，上天言好事。</a:t>
              </a:r>
            </a:p>
          </p:txBody>
        </p:sp>
        <p:sp>
          <p:nvSpPr>
            <p:cNvPr id="3" name="矩形 2"/>
            <p:cNvSpPr/>
            <p:nvPr/>
          </p:nvSpPr>
          <p:spPr>
            <a:xfrm>
              <a:off x="5264454" y="2075373"/>
              <a:ext cx="800219" cy="461665"/>
            </a:xfrm>
            <a:prstGeom prst="rect">
              <a:avLst/>
            </a:prstGeom>
          </p:spPr>
          <p:txBody>
            <a:bodyPr wrap="none">
              <a:spAutoFit/>
            </a:bodyPr>
            <a:lstStyle/>
            <a:p>
              <a:r>
                <a:rPr lang="zh-CN" altLang="en-US" sz="2400" b="1" dirty="0">
                  <a:solidFill>
                    <a:srgbClr val="C00000"/>
                  </a:solidFill>
                  <a:cs typeface="+mn-ea"/>
                  <a:sym typeface="+mn-lt"/>
                </a:rPr>
                <a:t>灶糖</a:t>
              </a:r>
            </a:p>
          </p:txBody>
        </p:sp>
        <p:pic>
          <p:nvPicPr>
            <p:cNvPr id="9" name="图片 8">
              <a:extLst>
                <a:ext uri="{FF2B5EF4-FFF2-40B4-BE49-F238E27FC236}">
                  <a16:creationId xmlns:a16="http://schemas.microsoft.com/office/drawing/2014/main" xmlns="" id="{47E0C96C-CCA8-4840-B724-02F7836ABF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09328" y="1274218"/>
              <a:ext cx="2540000" cy="2540000"/>
            </a:xfrm>
            <a:prstGeom prst="rect">
              <a:avLst/>
            </a:prstGeom>
          </p:spPr>
        </p:pic>
        <p:sp>
          <p:nvSpPr>
            <p:cNvPr id="12" name="矩形: 圆角 11">
              <a:extLst>
                <a:ext uri="{FF2B5EF4-FFF2-40B4-BE49-F238E27FC236}">
                  <a16:creationId xmlns:a16="http://schemas.microsoft.com/office/drawing/2014/main" xmlns="" id="{B829FA81-3085-45A1-B957-BAC4927AAC13}"/>
                </a:ext>
              </a:extLst>
            </p:cNvPr>
            <p:cNvSpPr/>
            <p:nvPr/>
          </p:nvSpPr>
          <p:spPr>
            <a:xfrm>
              <a:off x="5063553" y="1933287"/>
              <a:ext cx="5558241" cy="140639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8" name="组合 17">
            <a:extLst>
              <a:ext uri="{FF2B5EF4-FFF2-40B4-BE49-F238E27FC236}">
                <a16:creationId xmlns:a16="http://schemas.microsoft.com/office/drawing/2014/main" xmlns="" id="{776D6FFB-3A71-43AC-9930-EEC7BB7EFFAC}"/>
              </a:ext>
            </a:extLst>
          </p:cNvPr>
          <p:cNvGrpSpPr/>
          <p:nvPr/>
        </p:nvGrpSpPr>
        <p:grpSpPr>
          <a:xfrm>
            <a:off x="2195833" y="3429000"/>
            <a:ext cx="8425961" cy="2153071"/>
            <a:chOff x="2195833" y="3429000"/>
            <a:chExt cx="8425961" cy="2153071"/>
          </a:xfrm>
        </p:grpSpPr>
        <p:sp>
          <p:nvSpPr>
            <p:cNvPr id="6" name="矩形 5">
              <a:extLst>
                <a:ext uri="{FF2B5EF4-FFF2-40B4-BE49-F238E27FC236}">
                  <a16:creationId xmlns:a16="http://schemas.microsoft.com/office/drawing/2014/main" xmlns="" id="{EBBA9986-B4C5-4624-929F-826D4D520FCE}"/>
                </a:ext>
              </a:extLst>
            </p:cNvPr>
            <p:cNvSpPr/>
            <p:nvPr/>
          </p:nvSpPr>
          <p:spPr>
            <a:xfrm>
              <a:off x="5203494" y="4257413"/>
              <a:ext cx="5194780" cy="787652"/>
            </a:xfrm>
            <a:prstGeom prst="rect">
              <a:avLst/>
            </a:prstGeom>
          </p:spPr>
          <p:txBody>
            <a:bodyPr wrap="square">
              <a:spAutoFit/>
            </a:bodyPr>
            <a:lstStyle/>
            <a:p>
              <a:pPr>
                <a:lnSpc>
                  <a:spcPct val="150000"/>
                </a:lnSpc>
              </a:pPr>
              <a:r>
                <a:rPr lang="zh-CN" altLang="en-US" sz="1600" dirty="0">
                  <a:solidFill>
                    <a:schemeClr val="bg1">
                      <a:lumMod val="50000"/>
                    </a:schemeClr>
                  </a:solidFill>
                  <a:cs typeface="+mn-ea"/>
                  <a:sym typeface="+mn-lt"/>
                </a:rPr>
                <a:t>北方每个节日几乎都有饺子的身影，小年夜吃饺子意为给灶王爷送行，取意“送行饺子迎风面”。</a:t>
              </a:r>
            </a:p>
          </p:txBody>
        </p:sp>
        <p:sp>
          <p:nvSpPr>
            <p:cNvPr id="7" name="矩形 6">
              <a:extLst>
                <a:ext uri="{FF2B5EF4-FFF2-40B4-BE49-F238E27FC236}">
                  <a16:creationId xmlns:a16="http://schemas.microsoft.com/office/drawing/2014/main" xmlns="" id="{6F643C1D-2450-428B-8B82-A7A7C9F6DA82}"/>
                </a:ext>
              </a:extLst>
            </p:cNvPr>
            <p:cNvSpPr/>
            <p:nvPr/>
          </p:nvSpPr>
          <p:spPr>
            <a:xfrm>
              <a:off x="5203494" y="3880157"/>
              <a:ext cx="800219" cy="461665"/>
            </a:xfrm>
            <a:prstGeom prst="rect">
              <a:avLst/>
            </a:prstGeom>
          </p:spPr>
          <p:txBody>
            <a:bodyPr wrap="none">
              <a:spAutoFit/>
            </a:bodyPr>
            <a:lstStyle/>
            <a:p>
              <a:r>
                <a:rPr lang="zh-CN" altLang="en-US" sz="2400" b="1" dirty="0">
                  <a:solidFill>
                    <a:srgbClr val="C00000"/>
                  </a:solidFill>
                  <a:cs typeface="+mn-ea"/>
                  <a:sym typeface="+mn-lt"/>
                </a:rPr>
                <a:t>饺子</a:t>
              </a:r>
            </a:p>
          </p:txBody>
        </p:sp>
        <p:pic>
          <p:nvPicPr>
            <p:cNvPr id="11" name="图片 10">
              <a:extLst>
                <a:ext uri="{FF2B5EF4-FFF2-40B4-BE49-F238E27FC236}">
                  <a16:creationId xmlns:a16="http://schemas.microsoft.com/office/drawing/2014/main" xmlns="" id="{7AF9D9A7-37C8-44DA-B31B-179C1006EA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5833" y="3429000"/>
              <a:ext cx="2153071" cy="2153071"/>
            </a:xfrm>
            <a:prstGeom prst="rect">
              <a:avLst/>
            </a:prstGeom>
          </p:spPr>
        </p:pic>
        <p:sp>
          <p:nvSpPr>
            <p:cNvPr id="13" name="矩形: 圆角 12">
              <a:extLst>
                <a:ext uri="{FF2B5EF4-FFF2-40B4-BE49-F238E27FC236}">
                  <a16:creationId xmlns:a16="http://schemas.microsoft.com/office/drawing/2014/main" xmlns="" id="{117BBD3C-D23E-4956-AB5B-A50169004873}"/>
                </a:ext>
              </a:extLst>
            </p:cNvPr>
            <p:cNvSpPr/>
            <p:nvPr/>
          </p:nvSpPr>
          <p:spPr>
            <a:xfrm>
              <a:off x="5063553" y="3756145"/>
              <a:ext cx="5558241" cy="149878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00548645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xmlns="" id="{FC86B610-502E-4DC8-8865-EE4E436F895D}"/>
              </a:ext>
            </a:extLst>
          </p:cNvPr>
          <p:cNvGrpSpPr/>
          <p:nvPr/>
        </p:nvGrpSpPr>
        <p:grpSpPr>
          <a:xfrm>
            <a:off x="5402561" y="1957553"/>
            <a:ext cx="4025906" cy="916920"/>
            <a:chOff x="5402561" y="1957553"/>
            <a:chExt cx="4025906" cy="916920"/>
          </a:xfrm>
        </p:grpSpPr>
        <p:pic>
          <p:nvPicPr>
            <p:cNvPr id="15" name="图片 14">
              <a:extLst>
                <a:ext uri="{FF2B5EF4-FFF2-40B4-BE49-F238E27FC236}">
                  <a16:creationId xmlns:a16="http://schemas.microsoft.com/office/drawing/2014/main" xmlns="" id="{61915A8F-F4C1-41FC-A117-CDB7298903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02561" y="1957553"/>
              <a:ext cx="4025906" cy="916920"/>
            </a:xfrm>
            <a:prstGeom prst="rect">
              <a:avLst/>
            </a:prstGeom>
          </p:spPr>
        </p:pic>
        <p:sp>
          <p:nvSpPr>
            <p:cNvPr id="17" name="文本框 16">
              <a:extLst>
                <a:ext uri="{FF2B5EF4-FFF2-40B4-BE49-F238E27FC236}">
                  <a16:creationId xmlns:a16="http://schemas.microsoft.com/office/drawing/2014/main" xmlns="" id="{D18375A6-5360-470F-B218-A12684EBE814}"/>
                </a:ext>
              </a:extLst>
            </p:cNvPr>
            <p:cNvSpPr txBox="1"/>
            <p:nvPr/>
          </p:nvSpPr>
          <p:spPr>
            <a:xfrm>
              <a:off x="6458251" y="2250030"/>
              <a:ext cx="1914527" cy="400110"/>
            </a:xfrm>
            <a:prstGeom prst="rect">
              <a:avLst/>
            </a:prstGeom>
            <a:noFill/>
          </p:spPr>
          <p:txBody>
            <a:bodyPr wrap="square">
              <a:spAutoFit/>
            </a:bodyPr>
            <a:lstStyle/>
            <a:p>
              <a:pPr algn="dist"/>
              <a:r>
                <a:rPr lang="zh-CN" altLang="en-US" sz="2000" b="1" dirty="0">
                  <a:solidFill>
                    <a:srgbClr val="E1A733"/>
                  </a:solidFill>
                  <a:cs typeface="+mn-ea"/>
                  <a:sym typeface="+mn-lt"/>
                </a:rPr>
                <a:t>小年“正日子”</a:t>
              </a:r>
              <a:endParaRPr lang="en-US" altLang="zh-CN" sz="2000" b="1" dirty="0">
                <a:solidFill>
                  <a:srgbClr val="E1A733"/>
                </a:solidFill>
                <a:cs typeface="+mn-ea"/>
                <a:sym typeface="+mn-lt"/>
              </a:endParaRPr>
            </a:p>
          </p:txBody>
        </p:sp>
      </p:grpSp>
      <p:grpSp>
        <p:nvGrpSpPr>
          <p:cNvPr id="30" name="组合 29">
            <a:extLst>
              <a:ext uri="{FF2B5EF4-FFF2-40B4-BE49-F238E27FC236}">
                <a16:creationId xmlns:a16="http://schemas.microsoft.com/office/drawing/2014/main" xmlns="" id="{6EAF6738-CBA3-47A9-8A6F-81683FE7C3B6}"/>
              </a:ext>
            </a:extLst>
          </p:cNvPr>
          <p:cNvGrpSpPr/>
          <p:nvPr/>
        </p:nvGrpSpPr>
        <p:grpSpPr>
          <a:xfrm>
            <a:off x="5402561" y="2839204"/>
            <a:ext cx="4025906" cy="916920"/>
            <a:chOff x="5402561" y="2839204"/>
            <a:chExt cx="4025906" cy="916920"/>
          </a:xfrm>
        </p:grpSpPr>
        <p:pic>
          <p:nvPicPr>
            <p:cNvPr id="24" name="图片 23">
              <a:extLst>
                <a:ext uri="{FF2B5EF4-FFF2-40B4-BE49-F238E27FC236}">
                  <a16:creationId xmlns:a16="http://schemas.microsoft.com/office/drawing/2014/main" xmlns="" id="{A090B8A6-5AA7-47E3-A520-57B7D36911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02561" y="2839204"/>
              <a:ext cx="4025906" cy="916920"/>
            </a:xfrm>
            <a:prstGeom prst="rect">
              <a:avLst/>
            </a:prstGeom>
          </p:spPr>
        </p:pic>
        <p:sp>
          <p:nvSpPr>
            <p:cNvPr id="19" name="文本框 18">
              <a:extLst>
                <a:ext uri="{FF2B5EF4-FFF2-40B4-BE49-F238E27FC236}">
                  <a16:creationId xmlns:a16="http://schemas.microsoft.com/office/drawing/2014/main" xmlns="" id="{2EBC019A-9395-4BC7-B804-CEC2FB8B90DF}"/>
                </a:ext>
              </a:extLst>
            </p:cNvPr>
            <p:cNvSpPr txBox="1"/>
            <p:nvPr/>
          </p:nvSpPr>
          <p:spPr>
            <a:xfrm>
              <a:off x="6653801" y="3135887"/>
              <a:ext cx="1523426" cy="400110"/>
            </a:xfrm>
            <a:prstGeom prst="rect">
              <a:avLst/>
            </a:prstGeom>
            <a:noFill/>
          </p:spPr>
          <p:txBody>
            <a:bodyPr wrap="square">
              <a:spAutoFit/>
            </a:bodyPr>
            <a:lstStyle/>
            <a:p>
              <a:pPr algn="dist"/>
              <a:r>
                <a:rPr lang="zh-CN" altLang="en-US" sz="2000" b="1" dirty="0">
                  <a:solidFill>
                    <a:srgbClr val="E1A733"/>
                  </a:solidFill>
                  <a:cs typeface="+mn-ea"/>
                  <a:sym typeface="+mn-lt"/>
                </a:rPr>
                <a:t>过小年习俗</a:t>
              </a:r>
              <a:endParaRPr lang="en-US" altLang="zh-CN" sz="2000" b="1" dirty="0">
                <a:solidFill>
                  <a:srgbClr val="E1A733"/>
                </a:solidFill>
                <a:cs typeface="+mn-ea"/>
                <a:sym typeface="+mn-lt"/>
              </a:endParaRPr>
            </a:p>
          </p:txBody>
        </p:sp>
      </p:grpSp>
      <p:grpSp>
        <p:nvGrpSpPr>
          <p:cNvPr id="31" name="组合 30">
            <a:extLst>
              <a:ext uri="{FF2B5EF4-FFF2-40B4-BE49-F238E27FC236}">
                <a16:creationId xmlns:a16="http://schemas.microsoft.com/office/drawing/2014/main" xmlns="" id="{032CC095-ADF8-4515-88D8-B3D81F5907BE}"/>
              </a:ext>
            </a:extLst>
          </p:cNvPr>
          <p:cNvGrpSpPr/>
          <p:nvPr/>
        </p:nvGrpSpPr>
        <p:grpSpPr>
          <a:xfrm>
            <a:off x="5402561" y="3720855"/>
            <a:ext cx="4025906" cy="916920"/>
            <a:chOff x="5402561" y="3720855"/>
            <a:chExt cx="4025906" cy="916920"/>
          </a:xfrm>
        </p:grpSpPr>
        <p:pic>
          <p:nvPicPr>
            <p:cNvPr id="25" name="图片 24">
              <a:extLst>
                <a:ext uri="{FF2B5EF4-FFF2-40B4-BE49-F238E27FC236}">
                  <a16:creationId xmlns:a16="http://schemas.microsoft.com/office/drawing/2014/main" xmlns="" id="{42DC5B3A-EE11-4EDC-8B29-BF4F55E427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02561" y="3720855"/>
              <a:ext cx="4025906" cy="916920"/>
            </a:xfrm>
            <a:prstGeom prst="rect">
              <a:avLst/>
            </a:prstGeom>
          </p:spPr>
        </p:pic>
        <p:sp>
          <p:nvSpPr>
            <p:cNvPr id="21" name="文本框 20">
              <a:extLst>
                <a:ext uri="{FF2B5EF4-FFF2-40B4-BE49-F238E27FC236}">
                  <a16:creationId xmlns:a16="http://schemas.microsoft.com/office/drawing/2014/main" xmlns="" id="{09AEE857-4091-4D1F-9B6A-BDA3E896B981}"/>
                </a:ext>
              </a:extLst>
            </p:cNvPr>
            <p:cNvSpPr txBox="1"/>
            <p:nvPr/>
          </p:nvSpPr>
          <p:spPr>
            <a:xfrm>
              <a:off x="6090156" y="4021744"/>
              <a:ext cx="2650716" cy="400110"/>
            </a:xfrm>
            <a:prstGeom prst="rect">
              <a:avLst/>
            </a:prstGeom>
            <a:noFill/>
          </p:spPr>
          <p:txBody>
            <a:bodyPr wrap="square">
              <a:spAutoFit/>
            </a:bodyPr>
            <a:lstStyle/>
            <a:p>
              <a:pPr algn="dist"/>
              <a:r>
                <a:rPr lang="zh-CN" altLang="en-US" sz="2000" b="1" dirty="0">
                  <a:solidFill>
                    <a:srgbClr val="E1A733"/>
                  </a:solidFill>
                  <a:cs typeface="+mn-ea"/>
                  <a:sym typeface="+mn-lt"/>
                </a:rPr>
                <a:t>小年必尝的七味小吃</a:t>
              </a:r>
              <a:endParaRPr lang="en-US" altLang="zh-CN" sz="2000" b="1" dirty="0">
                <a:solidFill>
                  <a:srgbClr val="E1A733"/>
                </a:solidFill>
                <a:cs typeface="+mn-ea"/>
                <a:sym typeface="+mn-lt"/>
              </a:endParaRPr>
            </a:p>
          </p:txBody>
        </p:sp>
      </p:grpSp>
      <p:grpSp>
        <p:nvGrpSpPr>
          <p:cNvPr id="32" name="组合 31">
            <a:extLst>
              <a:ext uri="{FF2B5EF4-FFF2-40B4-BE49-F238E27FC236}">
                <a16:creationId xmlns:a16="http://schemas.microsoft.com/office/drawing/2014/main" xmlns="" id="{82F3DC88-54EB-4757-9C15-E648A8AC26A9}"/>
              </a:ext>
            </a:extLst>
          </p:cNvPr>
          <p:cNvGrpSpPr/>
          <p:nvPr/>
        </p:nvGrpSpPr>
        <p:grpSpPr>
          <a:xfrm>
            <a:off x="5402561" y="4602507"/>
            <a:ext cx="4025906" cy="916920"/>
            <a:chOff x="5402561" y="4602507"/>
            <a:chExt cx="4025906" cy="916920"/>
          </a:xfrm>
        </p:grpSpPr>
        <p:pic>
          <p:nvPicPr>
            <p:cNvPr id="26" name="图片 25">
              <a:extLst>
                <a:ext uri="{FF2B5EF4-FFF2-40B4-BE49-F238E27FC236}">
                  <a16:creationId xmlns:a16="http://schemas.microsoft.com/office/drawing/2014/main" xmlns="" id="{F716E778-1A93-4A69-AFD1-54D6EC0F3A6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02561" y="4602507"/>
              <a:ext cx="4025906" cy="916920"/>
            </a:xfrm>
            <a:prstGeom prst="rect">
              <a:avLst/>
            </a:prstGeom>
          </p:spPr>
        </p:pic>
        <p:sp>
          <p:nvSpPr>
            <p:cNvPr id="23" name="文本框 22">
              <a:extLst>
                <a:ext uri="{FF2B5EF4-FFF2-40B4-BE49-F238E27FC236}">
                  <a16:creationId xmlns:a16="http://schemas.microsoft.com/office/drawing/2014/main" xmlns="" id="{24D3CC7A-7189-40E0-BD43-90902A5AFA33}"/>
                </a:ext>
              </a:extLst>
            </p:cNvPr>
            <p:cNvSpPr txBox="1"/>
            <p:nvPr/>
          </p:nvSpPr>
          <p:spPr>
            <a:xfrm>
              <a:off x="6515766" y="4907601"/>
              <a:ext cx="1799497" cy="400110"/>
            </a:xfrm>
            <a:prstGeom prst="rect">
              <a:avLst/>
            </a:prstGeom>
            <a:noFill/>
          </p:spPr>
          <p:txBody>
            <a:bodyPr wrap="square">
              <a:spAutoFit/>
            </a:bodyPr>
            <a:lstStyle/>
            <a:p>
              <a:pPr algn="dist"/>
              <a:r>
                <a:rPr lang="zh-CN" altLang="en-US" sz="2000" b="1" dirty="0">
                  <a:solidFill>
                    <a:srgbClr val="E1A733"/>
                  </a:solidFill>
                  <a:cs typeface="+mn-ea"/>
                  <a:sym typeface="+mn-lt"/>
                </a:rPr>
                <a:t>诗词中的小年</a:t>
              </a:r>
            </a:p>
          </p:txBody>
        </p:sp>
      </p:grpSp>
      <p:grpSp>
        <p:nvGrpSpPr>
          <p:cNvPr id="28" name="组合 27">
            <a:extLst>
              <a:ext uri="{FF2B5EF4-FFF2-40B4-BE49-F238E27FC236}">
                <a16:creationId xmlns:a16="http://schemas.microsoft.com/office/drawing/2014/main" xmlns="" id="{2A428A54-13A6-4D26-B942-9A1F0E3C01CD}"/>
              </a:ext>
            </a:extLst>
          </p:cNvPr>
          <p:cNvGrpSpPr/>
          <p:nvPr/>
        </p:nvGrpSpPr>
        <p:grpSpPr>
          <a:xfrm>
            <a:off x="2509640" y="2886963"/>
            <a:ext cx="1788160" cy="1504113"/>
            <a:chOff x="2509640" y="2886963"/>
            <a:chExt cx="1788160" cy="1504113"/>
          </a:xfrm>
        </p:grpSpPr>
        <p:sp>
          <p:nvSpPr>
            <p:cNvPr id="7" name="文本框 6">
              <a:extLst>
                <a:ext uri="{FF2B5EF4-FFF2-40B4-BE49-F238E27FC236}">
                  <a16:creationId xmlns:a16="http://schemas.microsoft.com/office/drawing/2014/main" xmlns="" id="{F0F92CD9-66D3-4101-9101-3A2829095C00}"/>
                </a:ext>
              </a:extLst>
            </p:cNvPr>
            <p:cNvSpPr txBox="1"/>
            <p:nvPr/>
          </p:nvSpPr>
          <p:spPr>
            <a:xfrm>
              <a:off x="2509640" y="2886963"/>
              <a:ext cx="1788160" cy="923330"/>
            </a:xfrm>
            <a:prstGeom prst="rect">
              <a:avLst/>
            </a:prstGeom>
            <a:noFill/>
          </p:spPr>
          <p:txBody>
            <a:bodyPr wrap="square">
              <a:spAutoFit/>
            </a:bodyPr>
            <a:lstStyle/>
            <a:p>
              <a:pPr algn="dist"/>
              <a:r>
                <a:rPr lang="zh-CN" altLang="en-US" sz="5400" dirty="0">
                  <a:solidFill>
                    <a:srgbClr val="E1A733"/>
                  </a:solidFill>
                  <a:cs typeface="+mn-ea"/>
                  <a:sym typeface="+mn-lt"/>
                </a:rPr>
                <a:t>目录</a:t>
              </a:r>
            </a:p>
          </p:txBody>
        </p:sp>
        <p:sp>
          <p:nvSpPr>
            <p:cNvPr id="27" name="文本框 26">
              <a:extLst>
                <a:ext uri="{FF2B5EF4-FFF2-40B4-BE49-F238E27FC236}">
                  <a16:creationId xmlns:a16="http://schemas.microsoft.com/office/drawing/2014/main" xmlns="" id="{35A63890-B8D1-4706-B2FF-8B239605C717}"/>
                </a:ext>
              </a:extLst>
            </p:cNvPr>
            <p:cNvSpPr txBox="1"/>
            <p:nvPr/>
          </p:nvSpPr>
          <p:spPr>
            <a:xfrm>
              <a:off x="2600313" y="4021744"/>
              <a:ext cx="1551008" cy="369332"/>
            </a:xfrm>
            <a:prstGeom prst="rect">
              <a:avLst/>
            </a:prstGeom>
            <a:noFill/>
          </p:spPr>
          <p:txBody>
            <a:bodyPr wrap="square" rtlCol="0">
              <a:spAutoFit/>
            </a:bodyPr>
            <a:lstStyle/>
            <a:p>
              <a:pPr algn="dist"/>
              <a:r>
                <a:rPr lang="en-US" altLang="zh-CN" dirty="0">
                  <a:solidFill>
                    <a:srgbClr val="E1A733"/>
                  </a:solidFill>
                  <a:cs typeface="+mn-ea"/>
                  <a:sym typeface="+mn-lt"/>
                </a:rPr>
                <a:t>CONTENTS</a:t>
              </a:r>
              <a:endParaRPr lang="zh-CN" altLang="en-US" dirty="0">
                <a:solidFill>
                  <a:srgbClr val="E1A733"/>
                </a:solidFill>
                <a:cs typeface="+mn-ea"/>
                <a:sym typeface="+mn-lt"/>
              </a:endParaRPr>
            </a:p>
          </p:txBody>
        </p:sp>
      </p:grpSp>
    </p:spTree>
    <p:extLst>
      <p:ext uri="{BB962C8B-B14F-4D97-AF65-F5344CB8AC3E}">
        <p14:creationId xmlns:p14="http://schemas.microsoft.com/office/powerpoint/2010/main" val="131298699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B230F41E-63C7-4760-92B1-1403969B25BA}"/>
              </a:ext>
            </a:extLst>
          </p:cNvPr>
          <p:cNvSpPr txBox="1"/>
          <p:nvPr/>
        </p:nvSpPr>
        <p:spPr>
          <a:xfrm>
            <a:off x="4546600" y="464919"/>
            <a:ext cx="3098800" cy="461665"/>
          </a:xfrm>
          <a:prstGeom prst="rect">
            <a:avLst/>
          </a:prstGeom>
          <a:noFill/>
        </p:spPr>
        <p:txBody>
          <a:bodyPr wrap="square">
            <a:spAutoFit/>
          </a:bodyPr>
          <a:lstStyle/>
          <a:p>
            <a:r>
              <a:rPr lang="zh-CN" altLang="en-US" sz="2400" b="1" dirty="0">
                <a:solidFill>
                  <a:srgbClr val="C00000"/>
                </a:solidFill>
                <a:cs typeface="+mn-ea"/>
                <a:sym typeface="+mn-lt"/>
              </a:rPr>
              <a:t>小年必尝的七味小吃</a:t>
            </a:r>
          </a:p>
        </p:txBody>
      </p:sp>
      <p:grpSp>
        <p:nvGrpSpPr>
          <p:cNvPr id="14" name="组合 13">
            <a:extLst>
              <a:ext uri="{FF2B5EF4-FFF2-40B4-BE49-F238E27FC236}">
                <a16:creationId xmlns:a16="http://schemas.microsoft.com/office/drawing/2014/main" xmlns="" id="{405EAD65-7B04-4387-AEAA-025F34F894C0}"/>
              </a:ext>
            </a:extLst>
          </p:cNvPr>
          <p:cNvGrpSpPr/>
          <p:nvPr/>
        </p:nvGrpSpPr>
        <p:grpSpPr>
          <a:xfrm>
            <a:off x="6918208" y="1566337"/>
            <a:ext cx="3283768" cy="3688811"/>
            <a:chOff x="6918208" y="1566337"/>
            <a:chExt cx="3283768" cy="3688811"/>
          </a:xfrm>
        </p:grpSpPr>
        <p:sp>
          <p:nvSpPr>
            <p:cNvPr id="5" name="矩形 4">
              <a:extLst>
                <a:ext uri="{FF2B5EF4-FFF2-40B4-BE49-F238E27FC236}">
                  <a16:creationId xmlns:a16="http://schemas.microsoft.com/office/drawing/2014/main" xmlns="" id="{0DE2F0B5-6F2E-4FC1-A8C7-4444CB1F1D60}"/>
                </a:ext>
              </a:extLst>
            </p:cNvPr>
            <p:cNvSpPr/>
            <p:nvPr/>
          </p:nvSpPr>
          <p:spPr>
            <a:xfrm>
              <a:off x="6918208" y="4177930"/>
              <a:ext cx="3283768" cy="1077218"/>
            </a:xfrm>
            <a:prstGeom prst="rect">
              <a:avLst/>
            </a:prstGeom>
          </p:spPr>
          <p:txBody>
            <a:bodyPr wrap="square">
              <a:spAutoFit/>
            </a:bodyPr>
            <a:lstStyle/>
            <a:p>
              <a:r>
                <a:rPr lang="zh-CN" altLang="en-US" sz="1600" dirty="0">
                  <a:solidFill>
                    <a:schemeClr val="bg1">
                      <a:lumMod val="50000"/>
                    </a:schemeClr>
                  </a:solidFill>
                  <a:cs typeface="+mn-ea"/>
                  <a:sym typeface="+mn-lt"/>
                </a:rPr>
                <a:t>小年，胶东沿海一带会蒸制“大枣山”祭祀灶神，还会制作团圆饼、寿桃、鱼儿果子等面花，表示全家大团圆，日子过得年年有余。</a:t>
              </a:r>
            </a:p>
          </p:txBody>
        </p:sp>
        <p:sp>
          <p:nvSpPr>
            <p:cNvPr id="6" name="矩形 5">
              <a:extLst>
                <a:ext uri="{FF2B5EF4-FFF2-40B4-BE49-F238E27FC236}">
                  <a16:creationId xmlns:a16="http://schemas.microsoft.com/office/drawing/2014/main" xmlns="" id="{13384ACF-9E6A-4E6D-B87C-927B22575C5B}"/>
                </a:ext>
              </a:extLst>
            </p:cNvPr>
            <p:cNvSpPr/>
            <p:nvPr/>
          </p:nvSpPr>
          <p:spPr>
            <a:xfrm>
              <a:off x="6918208" y="3716265"/>
              <a:ext cx="800219" cy="461665"/>
            </a:xfrm>
            <a:prstGeom prst="rect">
              <a:avLst/>
            </a:prstGeom>
          </p:spPr>
          <p:txBody>
            <a:bodyPr wrap="none">
              <a:spAutoFit/>
            </a:bodyPr>
            <a:lstStyle/>
            <a:p>
              <a:r>
                <a:rPr lang="zh-CN" altLang="en-US" sz="2400" b="1" dirty="0">
                  <a:solidFill>
                    <a:srgbClr val="C00000"/>
                  </a:solidFill>
                  <a:cs typeface="+mn-ea"/>
                  <a:sym typeface="+mn-lt"/>
                </a:rPr>
                <a:t>面花</a:t>
              </a:r>
            </a:p>
          </p:txBody>
        </p:sp>
        <p:pic>
          <p:nvPicPr>
            <p:cNvPr id="10" name="图片 9">
              <a:extLst>
                <a:ext uri="{FF2B5EF4-FFF2-40B4-BE49-F238E27FC236}">
                  <a16:creationId xmlns:a16="http://schemas.microsoft.com/office/drawing/2014/main" xmlns="" id="{B99AA441-82B1-4942-A70C-07A0784548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82797" y="1566337"/>
              <a:ext cx="2483550" cy="1862663"/>
            </a:xfrm>
            <a:prstGeom prst="rect">
              <a:avLst/>
            </a:prstGeom>
          </p:spPr>
        </p:pic>
        <p:sp>
          <p:nvSpPr>
            <p:cNvPr id="11" name="矩形: 圆角 10">
              <a:extLst>
                <a:ext uri="{FF2B5EF4-FFF2-40B4-BE49-F238E27FC236}">
                  <a16:creationId xmlns:a16="http://schemas.microsoft.com/office/drawing/2014/main" xmlns="" id="{181B89B7-D3FD-42A8-8875-D16055B7D631}"/>
                </a:ext>
              </a:extLst>
            </p:cNvPr>
            <p:cNvSpPr/>
            <p:nvPr/>
          </p:nvSpPr>
          <p:spPr>
            <a:xfrm>
              <a:off x="6936259" y="1602852"/>
              <a:ext cx="2703851" cy="186266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3" name="组合 12">
            <a:extLst>
              <a:ext uri="{FF2B5EF4-FFF2-40B4-BE49-F238E27FC236}">
                <a16:creationId xmlns:a16="http://schemas.microsoft.com/office/drawing/2014/main" xmlns="" id="{0BC4D037-9640-48DE-A2EA-E402D459F207}"/>
              </a:ext>
            </a:extLst>
          </p:cNvPr>
          <p:cNvGrpSpPr/>
          <p:nvPr/>
        </p:nvGrpSpPr>
        <p:grpSpPr>
          <a:xfrm>
            <a:off x="1990024" y="1566337"/>
            <a:ext cx="3283769" cy="3725326"/>
            <a:chOff x="1990024" y="1566337"/>
            <a:chExt cx="3283769" cy="3725326"/>
          </a:xfrm>
        </p:grpSpPr>
        <p:sp>
          <p:nvSpPr>
            <p:cNvPr id="2" name="矩形 1"/>
            <p:cNvSpPr/>
            <p:nvPr/>
          </p:nvSpPr>
          <p:spPr>
            <a:xfrm>
              <a:off x="1990024" y="4214445"/>
              <a:ext cx="3283769" cy="1077218"/>
            </a:xfrm>
            <a:prstGeom prst="rect">
              <a:avLst/>
            </a:prstGeom>
          </p:spPr>
          <p:txBody>
            <a:bodyPr wrap="square">
              <a:spAutoFit/>
            </a:bodyPr>
            <a:lstStyle/>
            <a:p>
              <a:r>
                <a:rPr lang="zh-CN" altLang="en-US" sz="1600" dirty="0">
                  <a:solidFill>
                    <a:schemeClr val="bg1">
                      <a:lumMod val="50000"/>
                    </a:schemeClr>
                  </a:solidFill>
                  <a:cs typeface="+mn-ea"/>
                  <a:sym typeface="+mn-lt"/>
                </a:rPr>
                <a:t>山东鲁西地区有“二十三、粘糕粘”的民谣，粘糕以黄米、红枣等为原料，香甜软糯，有“年年高”的吉庆之意。</a:t>
              </a:r>
            </a:p>
          </p:txBody>
        </p:sp>
        <p:sp>
          <p:nvSpPr>
            <p:cNvPr id="3" name="矩形 2"/>
            <p:cNvSpPr/>
            <p:nvPr/>
          </p:nvSpPr>
          <p:spPr>
            <a:xfrm>
              <a:off x="1990024" y="3752780"/>
              <a:ext cx="800219" cy="461665"/>
            </a:xfrm>
            <a:prstGeom prst="rect">
              <a:avLst/>
            </a:prstGeom>
          </p:spPr>
          <p:txBody>
            <a:bodyPr wrap="none">
              <a:spAutoFit/>
            </a:bodyPr>
            <a:lstStyle/>
            <a:p>
              <a:r>
                <a:rPr lang="zh-CN" altLang="en-US" sz="2400" b="1" dirty="0">
                  <a:solidFill>
                    <a:srgbClr val="C00000"/>
                  </a:solidFill>
                  <a:cs typeface="+mn-ea"/>
                  <a:sym typeface="+mn-lt"/>
                </a:rPr>
                <a:t>粘糕</a:t>
              </a:r>
            </a:p>
          </p:txBody>
        </p:sp>
        <p:pic>
          <p:nvPicPr>
            <p:cNvPr id="8" name="图片 7">
              <a:extLst>
                <a:ext uri="{FF2B5EF4-FFF2-40B4-BE49-F238E27FC236}">
                  <a16:creationId xmlns:a16="http://schemas.microsoft.com/office/drawing/2014/main" xmlns="" id="{EBFB911B-7CFE-4CA8-844F-B7136B2964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00174" y="1566337"/>
              <a:ext cx="2483550" cy="1862663"/>
            </a:xfrm>
            <a:prstGeom prst="rect">
              <a:avLst/>
            </a:prstGeom>
          </p:spPr>
        </p:pic>
        <p:sp>
          <p:nvSpPr>
            <p:cNvPr id="12" name="矩形: 圆角 11">
              <a:extLst>
                <a:ext uri="{FF2B5EF4-FFF2-40B4-BE49-F238E27FC236}">
                  <a16:creationId xmlns:a16="http://schemas.microsoft.com/office/drawing/2014/main" xmlns="" id="{D1FDF597-978E-49C2-89E0-24C006358130}"/>
                </a:ext>
              </a:extLst>
            </p:cNvPr>
            <p:cNvSpPr/>
            <p:nvPr/>
          </p:nvSpPr>
          <p:spPr>
            <a:xfrm>
              <a:off x="1990024" y="1566337"/>
              <a:ext cx="2703851" cy="186266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93918813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randombar(horizont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06303" y="4805144"/>
            <a:ext cx="6779394" cy="787652"/>
          </a:xfrm>
          <a:prstGeom prst="rect">
            <a:avLst/>
          </a:prstGeom>
        </p:spPr>
        <p:txBody>
          <a:bodyPr wrap="square">
            <a:spAutoFit/>
          </a:bodyPr>
          <a:lstStyle/>
          <a:p>
            <a:pPr>
              <a:lnSpc>
                <a:spcPct val="150000"/>
              </a:lnSpc>
            </a:pPr>
            <a:r>
              <a:rPr lang="zh-CN" altLang="en-US" sz="1600" dirty="0">
                <a:solidFill>
                  <a:schemeClr val="bg1">
                    <a:lumMod val="50000"/>
                  </a:schemeClr>
                </a:solidFill>
                <a:cs typeface="+mn-ea"/>
                <a:sym typeface="+mn-lt"/>
              </a:rPr>
              <a:t>老福州祭灶，甘蔗和荸荠是必不可少的，甘蔗被看做灶王爷登天的梯子，寓意“节节高”，荸荠则取其福州方言谐音，寓意“好运从头到尾”。</a:t>
            </a:r>
          </a:p>
        </p:txBody>
      </p:sp>
      <p:sp>
        <p:nvSpPr>
          <p:cNvPr id="3" name="矩形 2"/>
          <p:cNvSpPr/>
          <p:nvPr/>
        </p:nvSpPr>
        <p:spPr>
          <a:xfrm>
            <a:off x="2706303" y="4370185"/>
            <a:ext cx="1338828" cy="369332"/>
          </a:xfrm>
          <a:prstGeom prst="rect">
            <a:avLst/>
          </a:prstGeom>
        </p:spPr>
        <p:txBody>
          <a:bodyPr wrap="none">
            <a:spAutoFit/>
          </a:bodyPr>
          <a:lstStyle/>
          <a:p>
            <a:r>
              <a:rPr lang="zh-CN" altLang="en-US" b="1" dirty="0">
                <a:solidFill>
                  <a:srgbClr val="C00000"/>
                </a:solidFill>
                <a:cs typeface="+mn-ea"/>
                <a:sym typeface="+mn-lt"/>
              </a:rPr>
              <a:t>甘蔗和荸荠</a:t>
            </a:r>
          </a:p>
        </p:txBody>
      </p:sp>
      <p:sp>
        <p:nvSpPr>
          <p:cNvPr id="4" name="文本框 3">
            <a:extLst>
              <a:ext uri="{FF2B5EF4-FFF2-40B4-BE49-F238E27FC236}">
                <a16:creationId xmlns:a16="http://schemas.microsoft.com/office/drawing/2014/main" xmlns="" id="{41F5F615-B563-45F1-9C2A-1824C782B953}"/>
              </a:ext>
            </a:extLst>
          </p:cNvPr>
          <p:cNvSpPr txBox="1"/>
          <p:nvPr/>
        </p:nvSpPr>
        <p:spPr>
          <a:xfrm>
            <a:off x="4546600" y="464919"/>
            <a:ext cx="3098800" cy="461665"/>
          </a:xfrm>
          <a:prstGeom prst="rect">
            <a:avLst/>
          </a:prstGeom>
          <a:noFill/>
        </p:spPr>
        <p:txBody>
          <a:bodyPr wrap="square">
            <a:spAutoFit/>
          </a:bodyPr>
          <a:lstStyle/>
          <a:p>
            <a:r>
              <a:rPr lang="zh-CN" altLang="en-US" sz="2400" b="1" dirty="0">
                <a:solidFill>
                  <a:srgbClr val="C00000"/>
                </a:solidFill>
                <a:cs typeface="+mn-ea"/>
                <a:sym typeface="+mn-lt"/>
              </a:rPr>
              <a:t>小年必尝的七味小吃</a:t>
            </a:r>
          </a:p>
        </p:txBody>
      </p:sp>
      <p:pic>
        <p:nvPicPr>
          <p:cNvPr id="8" name="图片 7">
            <a:extLst>
              <a:ext uri="{FF2B5EF4-FFF2-40B4-BE49-F238E27FC236}">
                <a16:creationId xmlns:a16="http://schemas.microsoft.com/office/drawing/2014/main" xmlns="" id="{BE81A91B-5B90-4AFD-BEBF-BC7F0D3A994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75170" y="1265204"/>
            <a:ext cx="7441660" cy="2874876"/>
          </a:xfrm>
          <a:prstGeom prst="rect">
            <a:avLst/>
          </a:prstGeom>
        </p:spPr>
      </p:pic>
    </p:spTree>
    <p:extLst>
      <p:ext uri="{BB962C8B-B14F-4D97-AF65-F5344CB8AC3E}">
        <p14:creationId xmlns:p14="http://schemas.microsoft.com/office/powerpoint/2010/main" val="4017018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080C8209-750B-4B4A-A139-3436E29F241D}"/>
              </a:ext>
            </a:extLst>
          </p:cNvPr>
          <p:cNvSpPr txBox="1"/>
          <p:nvPr/>
        </p:nvSpPr>
        <p:spPr>
          <a:xfrm>
            <a:off x="4546600" y="464919"/>
            <a:ext cx="3098800" cy="461665"/>
          </a:xfrm>
          <a:prstGeom prst="rect">
            <a:avLst/>
          </a:prstGeom>
          <a:noFill/>
        </p:spPr>
        <p:txBody>
          <a:bodyPr wrap="square">
            <a:spAutoFit/>
          </a:bodyPr>
          <a:lstStyle/>
          <a:p>
            <a:r>
              <a:rPr lang="zh-CN" altLang="en-US" sz="2400" b="1" dirty="0">
                <a:solidFill>
                  <a:srgbClr val="C00000"/>
                </a:solidFill>
                <a:cs typeface="+mn-ea"/>
                <a:sym typeface="+mn-lt"/>
              </a:rPr>
              <a:t>小年必尝的七味小吃</a:t>
            </a:r>
          </a:p>
        </p:txBody>
      </p:sp>
      <p:grpSp>
        <p:nvGrpSpPr>
          <p:cNvPr id="13" name="组合 12">
            <a:extLst>
              <a:ext uri="{FF2B5EF4-FFF2-40B4-BE49-F238E27FC236}">
                <a16:creationId xmlns:a16="http://schemas.microsoft.com/office/drawing/2014/main" xmlns="" id="{83C5B900-082E-473D-939F-D989438FC517}"/>
              </a:ext>
            </a:extLst>
          </p:cNvPr>
          <p:cNvGrpSpPr/>
          <p:nvPr/>
        </p:nvGrpSpPr>
        <p:grpSpPr>
          <a:xfrm>
            <a:off x="1947621" y="1579821"/>
            <a:ext cx="3407485" cy="3570205"/>
            <a:chOff x="1947621" y="1579821"/>
            <a:chExt cx="3407485" cy="3570205"/>
          </a:xfrm>
        </p:grpSpPr>
        <p:sp>
          <p:nvSpPr>
            <p:cNvPr id="2" name="矩形 1"/>
            <p:cNvSpPr/>
            <p:nvPr/>
          </p:nvSpPr>
          <p:spPr>
            <a:xfrm>
              <a:off x="1947621" y="4411362"/>
              <a:ext cx="3407485" cy="738664"/>
            </a:xfrm>
            <a:prstGeom prst="rect">
              <a:avLst/>
            </a:prstGeom>
          </p:spPr>
          <p:txBody>
            <a:bodyPr wrap="square">
              <a:spAutoFit/>
            </a:bodyPr>
            <a:lstStyle/>
            <a:p>
              <a:r>
                <a:rPr lang="zh-CN" altLang="en-US" sz="1400" dirty="0">
                  <a:solidFill>
                    <a:schemeClr val="bg1">
                      <a:lumMod val="50000"/>
                    </a:schemeClr>
                  </a:solidFill>
                  <a:cs typeface="+mn-ea"/>
                  <a:sym typeface="+mn-lt"/>
                </a:rPr>
                <a:t>广西等地有小年做米饼的习俗，以糯米粉为主料，花生、芝麻、白糖作配料，压成圆形后蒸煮，有“团团圆圆”的美意。</a:t>
              </a:r>
            </a:p>
          </p:txBody>
        </p:sp>
        <p:sp>
          <p:nvSpPr>
            <p:cNvPr id="3" name="矩形 2"/>
            <p:cNvSpPr/>
            <p:nvPr/>
          </p:nvSpPr>
          <p:spPr>
            <a:xfrm>
              <a:off x="1947621" y="4042030"/>
              <a:ext cx="646331" cy="369332"/>
            </a:xfrm>
            <a:prstGeom prst="rect">
              <a:avLst/>
            </a:prstGeom>
          </p:spPr>
          <p:txBody>
            <a:bodyPr wrap="none">
              <a:spAutoFit/>
            </a:bodyPr>
            <a:lstStyle/>
            <a:p>
              <a:r>
                <a:rPr lang="zh-CN" altLang="en-US" b="1" dirty="0">
                  <a:solidFill>
                    <a:srgbClr val="C00000"/>
                  </a:solidFill>
                  <a:cs typeface="+mn-ea"/>
                  <a:sym typeface="+mn-lt"/>
                </a:rPr>
                <a:t>米饼</a:t>
              </a:r>
            </a:p>
          </p:txBody>
        </p:sp>
        <p:pic>
          <p:nvPicPr>
            <p:cNvPr id="8" name="图片 7">
              <a:extLst>
                <a:ext uri="{FF2B5EF4-FFF2-40B4-BE49-F238E27FC236}">
                  <a16:creationId xmlns:a16="http://schemas.microsoft.com/office/drawing/2014/main" xmlns="" id="{45A6C228-6CED-4DAD-A25A-74F268B0E3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47621" y="1579821"/>
              <a:ext cx="2688077" cy="2016058"/>
            </a:xfrm>
            <a:prstGeom prst="rect">
              <a:avLst/>
            </a:prstGeom>
          </p:spPr>
        </p:pic>
        <p:sp>
          <p:nvSpPr>
            <p:cNvPr id="11" name="矩形: 圆角 10">
              <a:extLst>
                <a:ext uri="{FF2B5EF4-FFF2-40B4-BE49-F238E27FC236}">
                  <a16:creationId xmlns:a16="http://schemas.microsoft.com/office/drawing/2014/main" xmlns="" id="{9DAC1D10-2937-45E6-9CDF-ADD8F0123B2B}"/>
                </a:ext>
              </a:extLst>
            </p:cNvPr>
            <p:cNvSpPr/>
            <p:nvPr/>
          </p:nvSpPr>
          <p:spPr>
            <a:xfrm>
              <a:off x="1947622" y="1707974"/>
              <a:ext cx="2688076" cy="1862662"/>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a:extLst>
              <a:ext uri="{FF2B5EF4-FFF2-40B4-BE49-F238E27FC236}">
                <a16:creationId xmlns:a16="http://schemas.microsoft.com/office/drawing/2014/main" xmlns="" id="{BBE3C0AC-3DF6-4A27-9DDD-76D281732CC7}"/>
              </a:ext>
            </a:extLst>
          </p:cNvPr>
          <p:cNvGrpSpPr/>
          <p:nvPr/>
        </p:nvGrpSpPr>
        <p:grpSpPr>
          <a:xfrm>
            <a:off x="6619689" y="1579821"/>
            <a:ext cx="3407485" cy="3575256"/>
            <a:chOff x="6619689" y="1579821"/>
            <a:chExt cx="3407485" cy="3575256"/>
          </a:xfrm>
        </p:grpSpPr>
        <p:sp>
          <p:nvSpPr>
            <p:cNvPr id="5" name="矩形 4">
              <a:extLst>
                <a:ext uri="{FF2B5EF4-FFF2-40B4-BE49-F238E27FC236}">
                  <a16:creationId xmlns:a16="http://schemas.microsoft.com/office/drawing/2014/main" xmlns="" id="{B945E72B-DB0E-47C2-A210-43EB3BB0D862}"/>
                </a:ext>
              </a:extLst>
            </p:cNvPr>
            <p:cNvSpPr/>
            <p:nvPr/>
          </p:nvSpPr>
          <p:spPr>
            <a:xfrm>
              <a:off x="6619689" y="4416413"/>
              <a:ext cx="3407485" cy="738664"/>
            </a:xfrm>
            <a:prstGeom prst="rect">
              <a:avLst/>
            </a:prstGeom>
          </p:spPr>
          <p:txBody>
            <a:bodyPr wrap="square">
              <a:spAutoFit/>
            </a:bodyPr>
            <a:lstStyle/>
            <a:p>
              <a:r>
                <a:rPr lang="zh-CN" altLang="en-US" sz="1400" dirty="0">
                  <a:solidFill>
                    <a:schemeClr val="bg1">
                      <a:lumMod val="50000"/>
                    </a:schemeClr>
                  </a:solidFill>
                  <a:cs typeface="+mn-ea"/>
                  <a:sym typeface="+mn-lt"/>
                </a:rPr>
                <a:t>江西民间素有“小年小年，爆米糖甜”的说法，人们用麦芽糖、爆米花制作爆米花糖，寓意新的一年“甜甜蜜蜜”。</a:t>
              </a:r>
            </a:p>
          </p:txBody>
        </p:sp>
        <p:sp>
          <p:nvSpPr>
            <p:cNvPr id="6" name="矩形 5">
              <a:extLst>
                <a:ext uri="{FF2B5EF4-FFF2-40B4-BE49-F238E27FC236}">
                  <a16:creationId xmlns:a16="http://schemas.microsoft.com/office/drawing/2014/main" xmlns="" id="{203807C4-A464-48CA-9103-805B60FBB236}"/>
                </a:ext>
              </a:extLst>
            </p:cNvPr>
            <p:cNvSpPr/>
            <p:nvPr/>
          </p:nvSpPr>
          <p:spPr>
            <a:xfrm>
              <a:off x="6619689" y="4063413"/>
              <a:ext cx="1107996" cy="369332"/>
            </a:xfrm>
            <a:prstGeom prst="rect">
              <a:avLst/>
            </a:prstGeom>
          </p:spPr>
          <p:txBody>
            <a:bodyPr wrap="none">
              <a:spAutoFit/>
            </a:bodyPr>
            <a:lstStyle/>
            <a:p>
              <a:r>
                <a:rPr lang="zh-CN" altLang="en-US" b="1" dirty="0">
                  <a:solidFill>
                    <a:srgbClr val="C00000"/>
                  </a:solidFill>
                  <a:cs typeface="+mn-ea"/>
                  <a:sym typeface="+mn-lt"/>
                </a:rPr>
                <a:t>爆米花糖</a:t>
              </a:r>
            </a:p>
          </p:txBody>
        </p:sp>
        <p:pic>
          <p:nvPicPr>
            <p:cNvPr id="10" name="图片 9">
              <a:extLst>
                <a:ext uri="{FF2B5EF4-FFF2-40B4-BE49-F238E27FC236}">
                  <a16:creationId xmlns:a16="http://schemas.microsoft.com/office/drawing/2014/main" xmlns="" id="{C41D31AC-ED11-42F9-A199-D3B0501423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19689" y="1579821"/>
              <a:ext cx="2688077" cy="2016058"/>
            </a:xfrm>
            <a:prstGeom prst="rect">
              <a:avLst/>
            </a:prstGeom>
          </p:spPr>
        </p:pic>
        <p:sp>
          <p:nvSpPr>
            <p:cNvPr id="12" name="矩形: 圆角 11">
              <a:extLst>
                <a:ext uri="{FF2B5EF4-FFF2-40B4-BE49-F238E27FC236}">
                  <a16:creationId xmlns:a16="http://schemas.microsoft.com/office/drawing/2014/main" xmlns="" id="{AD59A44C-CCEF-48F7-AE67-D38E91410479}"/>
                </a:ext>
              </a:extLst>
            </p:cNvPr>
            <p:cNvSpPr/>
            <p:nvPr/>
          </p:nvSpPr>
          <p:spPr>
            <a:xfrm>
              <a:off x="6619690" y="1733217"/>
              <a:ext cx="2688076" cy="1862662"/>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7383972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randombar(horizont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xmlns="" id="{833133D0-E990-4884-95D5-A25399FA50EB}"/>
              </a:ext>
            </a:extLst>
          </p:cNvPr>
          <p:cNvSpPr txBox="1"/>
          <p:nvPr/>
        </p:nvSpPr>
        <p:spPr>
          <a:xfrm>
            <a:off x="2118647" y="3514911"/>
            <a:ext cx="4189522" cy="830997"/>
          </a:xfrm>
          <a:prstGeom prst="rect">
            <a:avLst/>
          </a:prstGeom>
          <a:noFill/>
        </p:spPr>
        <p:txBody>
          <a:bodyPr wrap="square">
            <a:spAutoFit/>
          </a:bodyPr>
          <a:lstStyle/>
          <a:p>
            <a:pPr algn="ctr"/>
            <a:r>
              <a:rPr lang="zh-CN" altLang="en-US" sz="4800" b="1" dirty="0">
                <a:solidFill>
                  <a:srgbClr val="E1A733"/>
                </a:solidFill>
                <a:cs typeface="+mn-ea"/>
                <a:sym typeface="+mn-lt"/>
              </a:rPr>
              <a:t>诗词中的小年</a:t>
            </a:r>
          </a:p>
        </p:txBody>
      </p:sp>
      <p:grpSp>
        <p:nvGrpSpPr>
          <p:cNvPr id="11" name="组合 10">
            <a:extLst>
              <a:ext uri="{FF2B5EF4-FFF2-40B4-BE49-F238E27FC236}">
                <a16:creationId xmlns:a16="http://schemas.microsoft.com/office/drawing/2014/main" xmlns="" id="{879443AD-1379-443F-A86E-5B5541322717}"/>
              </a:ext>
            </a:extLst>
          </p:cNvPr>
          <p:cNvGrpSpPr/>
          <p:nvPr/>
        </p:nvGrpSpPr>
        <p:grpSpPr>
          <a:xfrm>
            <a:off x="3608139" y="2130563"/>
            <a:ext cx="927475" cy="926137"/>
            <a:chOff x="4091898" y="1333099"/>
            <a:chExt cx="927475" cy="926137"/>
          </a:xfrm>
        </p:grpSpPr>
        <p:sp>
          <p:nvSpPr>
            <p:cNvPr id="12" name="矩形: 圆角 11">
              <a:extLst>
                <a:ext uri="{FF2B5EF4-FFF2-40B4-BE49-F238E27FC236}">
                  <a16:creationId xmlns:a16="http://schemas.microsoft.com/office/drawing/2014/main" xmlns="" id="{0DDF45F0-5AC9-4CE2-90AE-EA5C72814D2E}"/>
                </a:ext>
              </a:extLst>
            </p:cNvPr>
            <p:cNvSpPr/>
            <p:nvPr/>
          </p:nvSpPr>
          <p:spPr>
            <a:xfrm rot="2995443">
              <a:off x="4092567" y="1332430"/>
              <a:ext cx="926137" cy="927475"/>
            </a:xfrm>
            <a:prstGeom prst="roundRect">
              <a:avLst/>
            </a:prstGeom>
            <a:noFill/>
            <a:ln>
              <a:solidFill>
                <a:srgbClr val="E1A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a:extLst>
                <a:ext uri="{FF2B5EF4-FFF2-40B4-BE49-F238E27FC236}">
                  <a16:creationId xmlns:a16="http://schemas.microsoft.com/office/drawing/2014/main" xmlns="" id="{9AC8CDB8-454F-4806-9AC8-8983D15217A6}"/>
                </a:ext>
              </a:extLst>
            </p:cNvPr>
            <p:cNvSpPr txBox="1"/>
            <p:nvPr/>
          </p:nvSpPr>
          <p:spPr>
            <a:xfrm>
              <a:off x="4190035" y="1475497"/>
              <a:ext cx="821803" cy="769441"/>
            </a:xfrm>
            <a:prstGeom prst="rect">
              <a:avLst/>
            </a:prstGeom>
            <a:noFill/>
          </p:spPr>
          <p:txBody>
            <a:bodyPr wrap="square" rtlCol="0">
              <a:spAutoFit/>
            </a:bodyPr>
            <a:lstStyle/>
            <a:p>
              <a:r>
                <a:rPr lang="zh-CN" altLang="en-US" sz="4400" b="1" dirty="0">
                  <a:solidFill>
                    <a:srgbClr val="E1A733"/>
                  </a:solidFill>
                  <a:cs typeface="+mn-ea"/>
                  <a:sym typeface="+mn-lt"/>
                </a:rPr>
                <a:t>肆</a:t>
              </a:r>
            </a:p>
          </p:txBody>
        </p:sp>
      </p:grpSp>
      <p:sp>
        <p:nvSpPr>
          <p:cNvPr id="14" name="文本框 13">
            <a:extLst>
              <a:ext uri="{FF2B5EF4-FFF2-40B4-BE49-F238E27FC236}">
                <a16:creationId xmlns:a16="http://schemas.microsoft.com/office/drawing/2014/main" xmlns="" id="{B6CF4339-3171-4F9E-87CB-A9D5F797B5E3}"/>
              </a:ext>
            </a:extLst>
          </p:cNvPr>
          <p:cNvSpPr txBox="1"/>
          <p:nvPr/>
        </p:nvSpPr>
        <p:spPr>
          <a:xfrm>
            <a:off x="1536022" y="4259997"/>
            <a:ext cx="5354773" cy="738664"/>
          </a:xfrm>
          <a:prstGeom prst="rect">
            <a:avLst/>
          </a:prstGeom>
          <a:noFill/>
        </p:spPr>
        <p:txBody>
          <a:bodyPr wrap="square" rtlCol="0">
            <a:spAutoFit/>
          </a:bodyPr>
          <a:lstStyle/>
          <a:p>
            <a:pPr algn="ctr"/>
            <a:r>
              <a:rPr lang="en-US" altLang="zh-CN" sz="1400" dirty="0">
                <a:solidFill>
                  <a:srgbClr val="E1A733"/>
                </a:solidFill>
                <a:cs typeface="+mn-ea"/>
                <a:sym typeface="+mn-lt"/>
              </a:rPr>
              <a:t>The 23rd and 24th days of the 12th month of the lunar calendar are the traditional </a:t>
            </a:r>
            <a:r>
              <a:rPr lang="en-US" altLang="zh-CN" sz="1400" dirty="0" err="1">
                <a:solidFill>
                  <a:srgbClr val="E1A733"/>
                </a:solidFill>
                <a:cs typeface="+mn-ea"/>
                <a:sym typeface="+mn-lt"/>
              </a:rPr>
              <a:t>han</a:t>
            </a:r>
            <a:r>
              <a:rPr lang="en-US" altLang="zh-CN" sz="1400" dirty="0">
                <a:solidFill>
                  <a:srgbClr val="E1A733"/>
                </a:solidFill>
                <a:cs typeface="+mn-ea"/>
                <a:sym typeface="+mn-lt"/>
              </a:rPr>
              <a:t> folk festival days, also known as "Small Year"</a:t>
            </a:r>
            <a:endParaRPr lang="zh-CN" altLang="en-US" sz="1400" dirty="0">
              <a:solidFill>
                <a:srgbClr val="E1A733"/>
              </a:solidFill>
              <a:cs typeface="+mn-ea"/>
              <a:sym typeface="+mn-lt"/>
            </a:endParaRPr>
          </a:p>
        </p:txBody>
      </p:sp>
    </p:spTree>
    <p:extLst>
      <p:ext uri="{BB962C8B-B14F-4D97-AF65-F5344CB8AC3E}">
        <p14:creationId xmlns:p14="http://schemas.microsoft.com/office/powerpoint/2010/main" val="29235577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66231" y="2836752"/>
            <a:ext cx="6096000" cy="2123658"/>
          </a:xfrm>
          <a:prstGeom prst="rect">
            <a:avLst/>
          </a:prstGeom>
        </p:spPr>
        <p:txBody>
          <a:bodyPr>
            <a:spAutoFit/>
          </a:bodyPr>
          <a:lstStyle/>
          <a:p>
            <a:pPr algn="ctr"/>
            <a:r>
              <a:rPr lang="en-US" altLang="zh-CN" sz="2400" b="1" dirty="0">
                <a:cs typeface="+mn-ea"/>
                <a:sym typeface="+mn-lt"/>
              </a:rPr>
              <a:t>《</a:t>
            </a:r>
            <a:r>
              <a:rPr lang="zh-CN" altLang="en-US" sz="2400" b="1" dirty="0">
                <a:cs typeface="+mn-ea"/>
                <a:sym typeface="+mn-lt"/>
              </a:rPr>
              <a:t>庚子送灶即事</a:t>
            </a:r>
            <a:r>
              <a:rPr lang="en-US" altLang="zh-CN" sz="2400" b="1" dirty="0">
                <a:cs typeface="+mn-ea"/>
                <a:sym typeface="+mn-lt"/>
              </a:rPr>
              <a:t>》</a:t>
            </a:r>
          </a:p>
          <a:p>
            <a:pPr algn="ctr"/>
            <a:endParaRPr lang="en-US" altLang="zh-CN" sz="1600" b="1" dirty="0">
              <a:solidFill>
                <a:schemeClr val="tx1">
                  <a:lumMod val="50000"/>
                  <a:lumOff val="50000"/>
                </a:schemeClr>
              </a:solidFill>
              <a:cs typeface="+mn-ea"/>
              <a:sym typeface="+mn-lt"/>
            </a:endParaRPr>
          </a:p>
          <a:p>
            <a:pPr algn="ctr"/>
            <a:r>
              <a:rPr lang="zh-CN" altLang="en-US" sz="1600" b="1" dirty="0">
                <a:solidFill>
                  <a:schemeClr val="tx1">
                    <a:lumMod val="50000"/>
                    <a:lumOff val="50000"/>
                  </a:schemeClr>
                </a:solidFill>
                <a:cs typeface="+mn-ea"/>
                <a:sym typeface="+mn-lt"/>
              </a:rPr>
              <a:t>          鲁迅</a:t>
            </a:r>
          </a:p>
          <a:p>
            <a:pPr algn="ctr"/>
            <a:endParaRPr lang="zh-CN" altLang="en-US" dirty="0">
              <a:cs typeface="+mn-ea"/>
              <a:sym typeface="+mn-lt"/>
            </a:endParaRPr>
          </a:p>
          <a:p>
            <a:pPr algn="ctr"/>
            <a:r>
              <a:rPr lang="zh-CN" altLang="en-US" dirty="0">
                <a:cs typeface="+mn-ea"/>
                <a:sym typeface="+mn-lt"/>
              </a:rPr>
              <a:t>只鸡胶牙糖，典衣供瓣香。</a:t>
            </a:r>
          </a:p>
          <a:p>
            <a:pPr algn="ctr"/>
            <a:endParaRPr lang="zh-CN" altLang="en-US" dirty="0">
              <a:cs typeface="+mn-ea"/>
              <a:sym typeface="+mn-lt"/>
            </a:endParaRPr>
          </a:p>
          <a:p>
            <a:pPr algn="ctr"/>
            <a:r>
              <a:rPr lang="zh-CN" altLang="en-US" dirty="0">
                <a:cs typeface="+mn-ea"/>
                <a:sym typeface="+mn-lt"/>
              </a:rPr>
              <a:t>家中无长物，岂独少黄羊。</a:t>
            </a:r>
          </a:p>
        </p:txBody>
      </p:sp>
      <p:sp>
        <p:nvSpPr>
          <p:cNvPr id="4" name="文本框 3">
            <a:extLst>
              <a:ext uri="{FF2B5EF4-FFF2-40B4-BE49-F238E27FC236}">
                <a16:creationId xmlns:a16="http://schemas.microsoft.com/office/drawing/2014/main" xmlns="" id="{9F94C40B-2B1B-45AD-9AA2-D09DD9B3CBDC}"/>
              </a:ext>
            </a:extLst>
          </p:cNvPr>
          <p:cNvSpPr txBox="1"/>
          <p:nvPr/>
        </p:nvSpPr>
        <p:spPr>
          <a:xfrm>
            <a:off x="4973320" y="490974"/>
            <a:ext cx="2245360" cy="461665"/>
          </a:xfrm>
          <a:prstGeom prst="rect">
            <a:avLst/>
          </a:prstGeom>
          <a:noFill/>
        </p:spPr>
        <p:txBody>
          <a:bodyPr wrap="square">
            <a:spAutoFit/>
          </a:bodyPr>
          <a:lstStyle/>
          <a:p>
            <a:pPr algn="ctr"/>
            <a:r>
              <a:rPr lang="zh-CN" altLang="en-US" sz="2400" b="1" dirty="0">
                <a:solidFill>
                  <a:srgbClr val="C00000"/>
                </a:solidFill>
                <a:cs typeface="+mn-ea"/>
                <a:sym typeface="+mn-lt"/>
              </a:rPr>
              <a:t>诗词中的小年</a:t>
            </a:r>
          </a:p>
        </p:txBody>
      </p:sp>
      <p:pic>
        <p:nvPicPr>
          <p:cNvPr id="8" name="图片 7">
            <a:extLst>
              <a:ext uri="{FF2B5EF4-FFF2-40B4-BE49-F238E27FC236}">
                <a16:creationId xmlns:a16="http://schemas.microsoft.com/office/drawing/2014/main" xmlns="" id="{26381905-21C5-4776-A217-4980FA86B4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55560" y="2381952"/>
            <a:ext cx="4372128" cy="2732580"/>
          </a:xfrm>
          <a:prstGeom prst="rect">
            <a:avLst/>
          </a:prstGeom>
        </p:spPr>
      </p:pic>
    </p:spTree>
    <p:extLst>
      <p:ext uri="{BB962C8B-B14F-4D97-AF65-F5344CB8AC3E}">
        <p14:creationId xmlns:p14="http://schemas.microsoft.com/office/powerpoint/2010/main" val="37237230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2667" y="1920895"/>
            <a:ext cx="6096000" cy="3016210"/>
          </a:xfrm>
          <a:prstGeom prst="rect">
            <a:avLst/>
          </a:prstGeom>
        </p:spPr>
        <p:txBody>
          <a:bodyPr>
            <a:spAutoFit/>
          </a:bodyPr>
          <a:lstStyle/>
          <a:p>
            <a:pPr algn="ctr"/>
            <a:r>
              <a:rPr lang="en-US" altLang="zh-CN" sz="2400" b="1" dirty="0">
                <a:cs typeface="+mn-ea"/>
                <a:sym typeface="+mn-lt"/>
              </a:rPr>
              <a:t>《</a:t>
            </a:r>
            <a:r>
              <a:rPr lang="zh-CN" altLang="en-US" sz="2400" b="1" dirty="0">
                <a:cs typeface="+mn-ea"/>
                <a:sym typeface="+mn-lt"/>
              </a:rPr>
              <a:t>小年</a:t>
            </a:r>
            <a:r>
              <a:rPr lang="en-US" altLang="zh-CN" sz="2400" b="1" dirty="0">
                <a:cs typeface="+mn-ea"/>
                <a:sym typeface="+mn-lt"/>
              </a:rPr>
              <a:t>》</a:t>
            </a:r>
          </a:p>
          <a:p>
            <a:pPr algn="ctr"/>
            <a:endParaRPr lang="en-US" altLang="zh-CN" sz="2000" b="1" dirty="0">
              <a:cs typeface="+mn-ea"/>
              <a:sym typeface="+mn-lt"/>
            </a:endParaRPr>
          </a:p>
          <a:p>
            <a:pPr algn="ctr"/>
            <a:r>
              <a:rPr lang="zh-CN" altLang="en-US" sz="1600" b="1" dirty="0">
                <a:solidFill>
                  <a:schemeClr val="bg1">
                    <a:lumMod val="50000"/>
                  </a:schemeClr>
                </a:solidFill>
                <a:cs typeface="+mn-ea"/>
                <a:sym typeface="+mn-lt"/>
              </a:rPr>
              <a:t>文天祥</a:t>
            </a:r>
          </a:p>
          <a:p>
            <a:pPr algn="ctr"/>
            <a:endParaRPr lang="zh-CN" altLang="en-US" dirty="0">
              <a:cs typeface="+mn-ea"/>
              <a:sym typeface="+mn-lt"/>
            </a:endParaRPr>
          </a:p>
          <a:p>
            <a:pPr algn="ctr"/>
            <a:r>
              <a:rPr lang="zh-CN" altLang="en-US" sz="1600" dirty="0">
                <a:cs typeface="+mn-ea"/>
                <a:sym typeface="+mn-lt"/>
              </a:rPr>
              <a:t>燕朔逢穷腊，江南拜小年。</a:t>
            </a:r>
          </a:p>
          <a:p>
            <a:pPr algn="ctr"/>
            <a:endParaRPr lang="zh-CN" altLang="en-US" sz="1600" dirty="0">
              <a:cs typeface="+mn-ea"/>
              <a:sym typeface="+mn-lt"/>
            </a:endParaRPr>
          </a:p>
          <a:p>
            <a:pPr algn="ctr"/>
            <a:r>
              <a:rPr lang="zh-CN" altLang="en-US" sz="1600" dirty="0">
                <a:cs typeface="+mn-ea"/>
                <a:sym typeface="+mn-lt"/>
              </a:rPr>
              <a:t>岁时生处乐，身世死为缘。</a:t>
            </a:r>
          </a:p>
          <a:p>
            <a:pPr algn="ctr"/>
            <a:endParaRPr lang="zh-CN" altLang="en-US" sz="1600" dirty="0">
              <a:cs typeface="+mn-ea"/>
              <a:sym typeface="+mn-lt"/>
            </a:endParaRPr>
          </a:p>
          <a:p>
            <a:pPr algn="ctr"/>
            <a:r>
              <a:rPr lang="zh-CN" altLang="en-US" sz="1600" dirty="0">
                <a:cs typeface="+mn-ea"/>
                <a:sym typeface="+mn-lt"/>
              </a:rPr>
              <a:t>鸦噪千山雪，鸿飞万里天。</a:t>
            </a:r>
          </a:p>
          <a:p>
            <a:pPr algn="ctr"/>
            <a:endParaRPr lang="zh-CN" altLang="en-US" sz="1600" dirty="0">
              <a:cs typeface="+mn-ea"/>
              <a:sym typeface="+mn-lt"/>
            </a:endParaRPr>
          </a:p>
          <a:p>
            <a:pPr algn="ctr"/>
            <a:r>
              <a:rPr lang="zh-CN" altLang="en-US" sz="1600" dirty="0">
                <a:cs typeface="+mn-ea"/>
                <a:sym typeface="+mn-lt"/>
              </a:rPr>
              <a:t>出门意寥廓，四顾但茫然。</a:t>
            </a:r>
            <a:endParaRPr lang="zh-CN" altLang="en-US" dirty="0">
              <a:cs typeface="+mn-ea"/>
              <a:sym typeface="+mn-lt"/>
            </a:endParaRPr>
          </a:p>
        </p:txBody>
      </p:sp>
      <p:sp>
        <p:nvSpPr>
          <p:cNvPr id="3" name="文本框 2">
            <a:extLst>
              <a:ext uri="{FF2B5EF4-FFF2-40B4-BE49-F238E27FC236}">
                <a16:creationId xmlns:a16="http://schemas.microsoft.com/office/drawing/2014/main" xmlns="" id="{E516A2B4-2FE4-4FBE-9819-78F1EBD9C76C}"/>
              </a:ext>
            </a:extLst>
          </p:cNvPr>
          <p:cNvSpPr txBox="1"/>
          <p:nvPr/>
        </p:nvSpPr>
        <p:spPr>
          <a:xfrm>
            <a:off x="4973320" y="490974"/>
            <a:ext cx="2245360" cy="461665"/>
          </a:xfrm>
          <a:prstGeom prst="rect">
            <a:avLst/>
          </a:prstGeom>
          <a:noFill/>
        </p:spPr>
        <p:txBody>
          <a:bodyPr wrap="square">
            <a:spAutoFit/>
          </a:bodyPr>
          <a:lstStyle/>
          <a:p>
            <a:pPr algn="ctr"/>
            <a:r>
              <a:rPr lang="zh-CN" altLang="en-US" sz="2400" b="1" dirty="0">
                <a:solidFill>
                  <a:srgbClr val="C00000"/>
                </a:solidFill>
                <a:cs typeface="+mn-ea"/>
                <a:sym typeface="+mn-lt"/>
              </a:rPr>
              <a:t>诗词中的小年</a:t>
            </a:r>
          </a:p>
        </p:txBody>
      </p:sp>
      <p:pic>
        <p:nvPicPr>
          <p:cNvPr id="7" name="图片 6">
            <a:extLst>
              <a:ext uri="{FF2B5EF4-FFF2-40B4-BE49-F238E27FC236}">
                <a16:creationId xmlns:a16="http://schemas.microsoft.com/office/drawing/2014/main" xmlns="" id="{3CD8860C-F548-445A-B99E-C349CAB76C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52616" y="1557137"/>
            <a:ext cx="5089003" cy="3816752"/>
          </a:xfrm>
          <a:prstGeom prst="rect">
            <a:avLst/>
          </a:prstGeom>
        </p:spPr>
      </p:pic>
    </p:spTree>
    <p:extLst>
      <p:ext uri="{BB962C8B-B14F-4D97-AF65-F5344CB8AC3E}">
        <p14:creationId xmlns:p14="http://schemas.microsoft.com/office/powerpoint/2010/main" val="187063307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89945" y="2081046"/>
            <a:ext cx="5140960" cy="3139321"/>
          </a:xfrm>
          <a:prstGeom prst="rect">
            <a:avLst/>
          </a:prstGeom>
        </p:spPr>
        <p:txBody>
          <a:bodyPr wrap="square">
            <a:spAutoFit/>
          </a:bodyPr>
          <a:lstStyle/>
          <a:p>
            <a:pPr algn="ctr"/>
            <a:r>
              <a:rPr lang="en-US" altLang="zh-CN" b="1" dirty="0">
                <a:cs typeface="+mn-ea"/>
                <a:sym typeface="+mn-lt"/>
              </a:rPr>
              <a:t>《</a:t>
            </a:r>
            <a:r>
              <a:rPr lang="zh-CN" altLang="en-US" b="1" dirty="0">
                <a:cs typeface="+mn-ea"/>
                <a:sym typeface="+mn-lt"/>
              </a:rPr>
              <a:t>祭灶词</a:t>
            </a:r>
            <a:r>
              <a:rPr lang="en-US" altLang="zh-CN" b="1" dirty="0">
                <a:cs typeface="+mn-ea"/>
                <a:sym typeface="+mn-lt"/>
              </a:rPr>
              <a:t>》</a:t>
            </a:r>
            <a:r>
              <a:rPr lang="zh-CN" altLang="en-US" b="1" dirty="0">
                <a:cs typeface="+mn-ea"/>
                <a:sym typeface="+mn-lt"/>
              </a:rPr>
              <a:t>（节选）</a:t>
            </a:r>
          </a:p>
          <a:p>
            <a:pPr algn="ctr"/>
            <a:endParaRPr lang="zh-CN" altLang="en-US" b="1" dirty="0">
              <a:cs typeface="+mn-ea"/>
              <a:sym typeface="+mn-lt"/>
            </a:endParaRPr>
          </a:p>
          <a:p>
            <a:pPr algn="ctr"/>
            <a:r>
              <a:rPr lang="zh-CN" altLang="en-US" b="1" dirty="0">
                <a:cs typeface="+mn-ea"/>
                <a:sym typeface="+mn-lt"/>
              </a:rPr>
              <a:t>范成大</a:t>
            </a:r>
          </a:p>
          <a:p>
            <a:pPr algn="ctr"/>
            <a:endParaRPr lang="zh-CN" altLang="en-US" dirty="0">
              <a:cs typeface="+mn-ea"/>
              <a:sym typeface="+mn-lt"/>
            </a:endParaRPr>
          </a:p>
          <a:p>
            <a:pPr algn="ctr"/>
            <a:r>
              <a:rPr lang="zh-CN" altLang="en-US" dirty="0">
                <a:cs typeface="+mn-ea"/>
                <a:sym typeface="+mn-lt"/>
              </a:rPr>
              <a:t>古傅腊月二十四，灶君朝天欲言事。</a:t>
            </a:r>
          </a:p>
          <a:p>
            <a:pPr algn="ctr"/>
            <a:endParaRPr lang="zh-CN" altLang="en-US" dirty="0">
              <a:cs typeface="+mn-ea"/>
              <a:sym typeface="+mn-lt"/>
            </a:endParaRPr>
          </a:p>
          <a:p>
            <a:pPr algn="ctr"/>
            <a:r>
              <a:rPr lang="zh-CN" altLang="en-US" dirty="0">
                <a:cs typeface="+mn-ea"/>
                <a:sym typeface="+mn-lt"/>
              </a:rPr>
              <a:t>云车风马小留连，家有杯盘丰典祀。</a:t>
            </a:r>
          </a:p>
          <a:p>
            <a:pPr algn="ctr"/>
            <a:endParaRPr lang="zh-CN" altLang="en-US" dirty="0">
              <a:cs typeface="+mn-ea"/>
              <a:sym typeface="+mn-lt"/>
            </a:endParaRPr>
          </a:p>
          <a:p>
            <a:pPr algn="ctr"/>
            <a:r>
              <a:rPr lang="zh-CN" altLang="en-US" dirty="0">
                <a:cs typeface="+mn-ea"/>
                <a:sym typeface="+mn-lt"/>
              </a:rPr>
              <a:t>猪头烂热双鱼鲜，豆沙甘松粉饵团。</a:t>
            </a:r>
          </a:p>
          <a:p>
            <a:pPr algn="ctr"/>
            <a:endParaRPr lang="zh-CN" altLang="en-US" dirty="0">
              <a:cs typeface="+mn-ea"/>
              <a:sym typeface="+mn-lt"/>
            </a:endParaRPr>
          </a:p>
          <a:p>
            <a:pPr algn="ctr"/>
            <a:r>
              <a:rPr lang="zh-CN" altLang="en-US" dirty="0">
                <a:cs typeface="+mn-ea"/>
                <a:sym typeface="+mn-lt"/>
              </a:rPr>
              <a:t>男儿酌献女儿避，酹酒烧钱灶君喜。</a:t>
            </a:r>
          </a:p>
        </p:txBody>
      </p:sp>
      <p:sp>
        <p:nvSpPr>
          <p:cNvPr id="3" name="文本框 2">
            <a:extLst>
              <a:ext uri="{FF2B5EF4-FFF2-40B4-BE49-F238E27FC236}">
                <a16:creationId xmlns:a16="http://schemas.microsoft.com/office/drawing/2014/main" xmlns="" id="{2B473F90-2F94-4145-B7A0-F737354D6B39}"/>
              </a:ext>
            </a:extLst>
          </p:cNvPr>
          <p:cNvSpPr txBox="1"/>
          <p:nvPr/>
        </p:nvSpPr>
        <p:spPr>
          <a:xfrm>
            <a:off x="4973320" y="490974"/>
            <a:ext cx="2245360" cy="461665"/>
          </a:xfrm>
          <a:prstGeom prst="rect">
            <a:avLst/>
          </a:prstGeom>
          <a:noFill/>
        </p:spPr>
        <p:txBody>
          <a:bodyPr wrap="square">
            <a:spAutoFit/>
          </a:bodyPr>
          <a:lstStyle/>
          <a:p>
            <a:pPr algn="ctr"/>
            <a:r>
              <a:rPr lang="zh-CN" altLang="en-US" sz="2400" b="1" dirty="0">
                <a:solidFill>
                  <a:srgbClr val="C00000"/>
                </a:solidFill>
                <a:cs typeface="+mn-ea"/>
                <a:sym typeface="+mn-lt"/>
              </a:rPr>
              <a:t>诗词中的小年</a:t>
            </a:r>
          </a:p>
        </p:txBody>
      </p:sp>
      <p:pic>
        <p:nvPicPr>
          <p:cNvPr id="5" name="图片 4">
            <a:extLst>
              <a:ext uri="{FF2B5EF4-FFF2-40B4-BE49-F238E27FC236}">
                <a16:creationId xmlns:a16="http://schemas.microsoft.com/office/drawing/2014/main" xmlns="" id="{015CBC1F-85F7-4F1D-A6E3-D34FBAE7A1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1646" y="1156363"/>
            <a:ext cx="4618299" cy="4618299"/>
          </a:xfrm>
          <a:prstGeom prst="rect">
            <a:avLst/>
          </a:prstGeom>
        </p:spPr>
      </p:pic>
    </p:spTree>
    <p:extLst>
      <p:ext uri="{BB962C8B-B14F-4D97-AF65-F5344CB8AC3E}">
        <p14:creationId xmlns:p14="http://schemas.microsoft.com/office/powerpoint/2010/main" val="46580341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595120" y="2413338"/>
            <a:ext cx="7548880" cy="1200329"/>
          </a:xfrm>
          <a:prstGeom prst="rect">
            <a:avLst/>
          </a:prstGeom>
        </p:spPr>
        <p:txBody>
          <a:bodyPr wrap="square">
            <a:spAutoFit/>
          </a:bodyPr>
          <a:lstStyle/>
          <a:p>
            <a:pPr algn="ctr"/>
            <a:r>
              <a:rPr lang="zh-CN" altLang="en-US" dirty="0">
                <a:solidFill>
                  <a:srgbClr val="FFE699"/>
                </a:solidFill>
                <a:cs typeface="+mn-ea"/>
                <a:sym typeface="+mn-lt"/>
              </a:rPr>
              <a:t>　</a:t>
            </a:r>
          </a:p>
          <a:p>
            <a:pPr algn="ctr"/>
            <a:r>
              <a:rPr lang="zh-CN" altLang="en-US" dirty="0">
                <a:solidFill>
                  <a:srgbClr val="FFE699"/>
                </a:solidFill>
                <a:cs typeface="+mn-ea"/>
                <a:sym typeface="+mn-lt"/>
              </a:rPr>
              <a:t>　　</a:t>
            </a:r>
          </a:p>
          <a:p>
            <a:pPr algn="ctr"/>
            <a:r>
              <a:rPr lang="zh-CN" altLang="en-US" dirty="0">
                <a:solidFill>
                  <a:srgbClr val="FFE699"/>
                </a:solidFill>
                <a:cs typeface="+mn-ea"/>
                <a:sym typeface="+mn-lt"/>
              </a:rPr>
              <a:t>　　</a:t>
            </a:r>
          </a:p>
          <a:p>
            <a:pPr algn="ctr"/>
            <a:r>
              <a:rPr lang="zh-CN" altLang="en-US" dirty="0">
                <a:solidFill>
                  <a:srgbClr val="FFE699"/>
                </a:solidFill>
                <a:cs typeface="+mn-ea"/>
                <a:sym typeface="+mn-lt"/>
              </a:rPr>
              <a:t>　　</a:t>
            </a:r>
          </a:p>
        </p:txBody>
      </p:sp>
      <p:sp>
        <p:nvSpPr>
          <p:cNvPr id="7" name="文本框 6">
            <a:extLst>
              <a:ext uri="{FF2B5EF4-FFF2-40B4-BE49-F238E27FC236}">
                <a16:creationId xmlns:a16="http://schemas.microsoft.com/office/drawing/2014/main" xmlns="" id="{B18F6AB9-6155-4B52-BEE2-95380CA2BF6C}"/>
              </a:ext>
            </a:extLst>
          </p:cNvPr>
          <p:cNvSpPr txBox="1"/>
          <p:nvPr/>
        </p:nvSpPr>
        <p:spPr>
          <a:xfrm>
            <a:off x="4508770" y="2074067"/>
            <a:ext cx="2538918" cy="369332"/>
          </a:xfrm>
          <a:prstGeom prst="rect">
            <a:avLst/>
          </a:prstGeom>
          <a:noFill/>
        </p:spPr>
        <p:txBody>
          <a:bodyPr wrap="square" rtlCol="0">
            <a:spAutoFit/>
          </a:bodyPr>
          <a:lstStyle/>
          <a:p>
            <a:r>
              <a:rPr lang="zh-CN" altLang="en-US" b="1" dirty="0">
                <a:solidFill>
                  <a:srgbClr val="FFE699"/>
                </a:solidFill>
                <a:cs typeface="+mn-ea"/>
                <a:sym typeface="+mn-lt"/>
              </a:rPr>
              <a:t>过了“小年”就是年</a:t>
            </a:r>
          </a:p>
        </p:txBody>
      </p:sp>
      <p:sp>
        <p:nvSpPr>
          <p:cNvPr id="8" name="文本框 7">
            <a:extLst>
              <a:ext uri="{FF2B5EF4-FFF2-40B4-BE49-F238E27FC236}">
                <a16:creationId xmlns:a16="http://schemas.microsoft.com/office/drawing/2014/main" xmlns="" id="{CC2EE7E3-5575-43AC-82D5-6371533906E8}"/>
              </a:ext>
            </a:extLst>
          </p:cNvPr>
          <p:cNvSpPr txBox="1"/>
          <p:nvPr/>
        </p:nvSpPr>
        <p:spPr>
          <a:xfrm>
            <a:off x="6096000" y="3094109"/>
            <a:ext cx="2120629" cy="369332"/>
          </a:xfrm>
          <a:prstGeom prst="rect">
            <a:avLst/>
          </a:prstGeom>
          <a:noFill/>
        </p:spPr>
        <p:txBody>
          <a:bodyPr wrap="square" rtlCol="0">
            <a:spAutoFit/>
          </a:bodyPr>
          <a:lstStyle/>
          <a:p>
            <a:r>
              <a:rPr lang="zh-CN" altLang="en-US" b="1" dirty="0">
                <a:solidFill>
                  <a:srgbClr val="FFE699"/>
                </a:solidFill>
                <a:cs typeface="+mn-ea"/>
                <a:sym typeface="+mn-lt"/>
              </a:rPr>
              <a:t>一年的辛劳与风雨</a:t>
            </a:r>
          </a:p>
        </p:txBody>
      </p:sp>
      <p:sp>
        <p:nvSpPr>
          <p:cNvPr id="9" name="文本框 8">
            <a:extLst>
              <a:ext uri="{FF2B5EF4-FFF2-40B4-BE49-F238E27FC236}">
                <a16:creationId xmlns:a16="http://schemas.microsoft.com/office/drawing/2014/main" xmlns="" id="{2E6E04E1-2D19-410B-8CD9-E05D563D99C8}"/>
              </a:ext>
            </a:extLst>
          </p:cNvPr>
          <p:cNvSpPr txBox="1"/>
          <p:nvPr/>
        </p:nvSpPr>
        <p:spPr>
          <a:xfrm>
            <a:off x="2937753" y="3096181"/>
            <a:ext cx="2840476" cy="369332"/>
          </a:xfrm>
          <a:prstGeom prst="rect">
            <a:avLst/>
          </a:prstGeom>
          <a:noFill/>
        </p:spPr>
        <p:txBody>
          <a:bodyPr wrap="square" rtlCol="0">
            <a:spAutoFit/>
          </a:bodyPr>
          <a:lstStyle/>
          <a:p>
            <a:r>
              <a:rPr lang="zh-CN" altLang="en-US" b="1" dirty="0">
                <a:solidFill>
                  <a:srgbClr val="FFE699"/>
                </a:solidFill>
                <a:cs typeface="+mn-ea"/>
                <a:sym typeface="+mn-lt"/>
              </a:rPr>
              <a:t>只为岁末的团圆喜乐</a:t>
            </a:r>
          </a:p>
        </p:txBody>
      </p:sp>
      <p:sp>
        <p:nvSpPr>
          <p:cNvPr id="10" name="文本框 9">
            <a:extLst>
              <a:ext uri="{FF2B5EF4-FFF2-40B4-BE49-F238E27FC236}">
                <a16:creationId xmlns:a16="http://schemas.microsoft.com/office/drawing/2014/main" xmlns="" id="{4E06AA9B-330A-45BD-A38B-55C20B446D13}"/>
              </a:ext>
            </a:extLst>
          </p:cNvPr>
          <p:cNvSpPr txBox="1"/>
          <p:nvPr/>
        </p:nvSpPr>
        <p:spPr>
          <a:xfrm>
            <a:off x="3435971" y="4144212"/>
            <a:ext cx="3867177" cy="646331"/>
          </a:xfrm>
          <a:prstGeom prst="rect">
            <a:avLst/>
          </a:prstGeom>
          <a:noFill/>
        </p:spPr>
        <p:txBody>
          <a:bodyPr wrap="square" rtlCol="0">
            <a:spAutoFit/>
          </a:bodyPr>
          <a:lstStyle/>
          <a:p>
            <a:r>
              <a:rPr lang="zh-CN" altLang="en-US" sz="3600" b="1" dirty="0">
                <a:solidFill>
                  <a:srgbClr val="FFE699"/>
                </a:solidFill>
                <a:cs typeface="+mn-ea"/>
                <a:sym typeface="+mn-lt"/>
              </a:rPr>
              <a:t>祝愿大家小年快乐！</a:t>
            </a:r>
            <a:endParaRPr lang="zh-CN" altLang="en-US" sz="3600" b="1" dirty="0">
              <a:cs typeface="+mn-ea"/>
              <a:sym typeface="+mn-lt"/>
            </a:endParaRPr>
          </a:p>
        </p:txBody>
      </p:sp>
    </p:spTree>
    <p:extLst>
      <p:ext uri="{BB962C8B-B14F-4D97-AF65-F5344CB8AC3E}">
        <p14:creationId xmlns:p14="http://schemas.microsoft.com/office/powerpoint/2010/main" val="28223958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33116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xmlns="" id="{629FA922-2B9B-4343-8FF1-FAD9B66CC6F7}"/>
              </a:ext>
            </a:extLst>
          </p:cNvPr>
          <p:cNvSpPr txBox="1"/>
          <p:nvPr/>
        </p:nvSpPr>
        <p:spPr>
          <a:xfrm>
            <a:off x="2047755" y="3429000"/>
            <a:ext cx="4048245" cy="830997"/>
          </a:xfrm>
          <a:prstGeom prst="rect">
            <a:avLst/>
          </a:prstGeom>
          <a:noFill/>
        </p:spPr>
        <p:txBody>
          <a:bodyPr wrap="square">
            <a:spAutoFit/>
          </a:bodyPr>
          <a:lstStyle/>
          <a:p>
            <a:r>
              <a:rPr lang="zh-CN" altLang="en-US" sz="4800" b="1" dirty="0">
                <a:solidFill>
                  <a:srgbClr val="E1A733"/>
                </a:solidFill>
                <a:cs typeface="+mn-ea"/>
                <a:sym typeface="+mn-lt"/>
              </a:rPr>
              <a:t>小年“正日子”</a:t>
            </a:r>
          </a:p>
        </p:txBody>
      </p:sp>
      <p:grpSp>
        <p:nvGrpSpPr>
          <p:cNvPr id="11" name="组合 10">
            <a:extLst>
              <a:ext uri="{FF2B5EF4-FFF2-40B4-BE49-F238E27FC236}">
                <a16:creationId xmlns:a16="http://schemas.microsoft.com/office/drawing/2014/main" xmlns="" id="{DCBD923A-CB78-4067-A74E-9042D2DD73E7}"/>
              </a:ext>
            </a:extLst>
          </p:cNvPr>
          <p:cNvGrpSpPr/>
          <p:nvPr/>
        </p:nvGrpSpPr>
        <p:grpSpPr>
          <a:xfrm>
            <a:off x="3608139" y="2130563"/>
            <a:ext cx="927475" cy="926137"/>
            <a:chOff x="4091898" y="1333099"/>
            <a:chExt cx="927475" cy="926137"/>
          </a:xfrm>
        </p:grpSpPr>
        <p:sp>
          <p:nvSpPr>
            <p:cNvPr id="12" name="矩形: 圆角 11">
              <a:extLst>
                <a:ext uri="{FF2B5EF4-FFF2-40B4-BE49-F238E27FC236}">
                  <a16:creationId xmlns:a16="http://schemas.microsoft.com/office/drawing/2014/main" xmlns="" id="{8643DB7F-5081-4793-9C51-E7BE3855D154}"/>
                </a:ext>
              </a:extLst>
            </p:cNvPr>
            <p:cNvSpPr/>
            <p:nvPr/>
          </p:nvSpPr>
          <p:spPr>
            <a:xfrm rot="2995443">
              <a:off x="4092567" y="1332430"/>
              <a:ext cx="926137" cy="927475"/>
            </a:xfrm>
            <a:prstGeom prst="roundRect">
              <a:avLst/>
            </a:prstGeom>
            <a:noFill/>
            <a:ln>
              <a:solidFill>
                <a:srgbClr val="E1A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a:extLst>
                <a:ext uri="{FF2B5EF4-FFF2-40B4-BE49-F238E27FC236}">
                  <a16:creationId xmlns:a16="http://schemas.microsoft.com/office/drawing/2014/main" xmlns="" id="{B3054AB5-5062-458A-936A-921D9A08FBE9}"/>
                </a:ext>
              </a:extLst>
            </p:cNvPr>
            <p:cNvSpPr txBox="1"/>
            <p:nvPr/>
          </p:nvSpPr>
          <p:spPr>
            <a:xfrm>
              <a:off x="4190035" y="1475497"/>
              <a:ext cx="821803" cy="769441"/>
            </a:xfrm>
            <a:prstGeom prst="rect">
              <a:avLst/>
            </a:prstGeom>
            <a:noFill/>
          </p:spPr>
          <p:txBody>
            <a:bodyPr wrap="square" rtlCol="0">
              <a:spAutoFit/>
            </a:bodyPr>
            <a:lstStyle/>
            <a:p>
              <a:r>
                <a:rPr lang="zh-CN" altLang="en-US" sz="4400" b="1" dirty="0">
                  <a:solidFill>
                    <a:srgbClr val="E1A733"/>
                  </a:solidFill>
                  <a:cs typeface="+mn-ea"/>
                  <a:sym typeface="+mn-lt"/>
                </a:rPr>
                <a:t>壹</a:t>
              </a:r>
            </a:p>
          </p:txBody>
        </p:sp>
      </p:grpSp>
      <p:sp>
        <p:nvSpPr>
          <p:cNvPr id="14" name="文本框 13">
            <a:extLst>
              <a:ext uri="{FF2B5EF4-FFF2-40B4-BE49-F238E27FC236}">
                <a16:creationId xmlns:a16="http://schemas.microsoft.com/office/drawing/2014/main" xmlns="" id="{83ABA1B2-41AA-4799-8578-13CCDDE8FA21}"/>
              </a:ext>
            </a:extLst>
          </p:cNvPr>
          <p:cNvSpPr txBox="1"/>
          <p:nvPr/>
        </p:nvSpPr>
        <p:spPr>
          <a:xfrm>
            <a:off x="1536022" y="4259997"/>
            <a:ext cx="5354773" cy="738664"/>
          </a:xfrm>
          <a:prstGeom prst="rect">
            <a:avLst/>
          </a:prstGeom>
          <a:noFill/>
        </p:spPr>
        <p:txBody>
          <a:bodyPr wrap="square" rtlCol="0">
            <a:spAutoFit/>
          </a:bodyPr>
          <a:lstStyle/>
          <a:p>
            <a:pPr algn="ctr"/>
            <a:r>
              <a:rPr lang="en-US" altLang="zh-CN" sz="1400" dirty="0">
                <a:solidFill>
                  <a:srgbClr val="E1A733"/>
                </a:solidFill>
                <a:cs typeface="+mn-ea"/>
                <a:sym typeface="+mn-lt"/>
              </a:rPr>
              <a:t>The 23rd and 24th days of the 12th month of the lunar calendar are the traditional </a:t>
            </a:r>
            <a:r>
              <a:rPr lang="en-US" altLang="zh-CN" sz="1400" dirty="0" err="1">
                <a:solidFill>
                  <a:srgbClr val="E1A733"/>
                </a:solidFill>
                <a:cs typeface="+mn-ea"/>
                <a:sym typeface="+mn-lt"/>
              </a:rPr>
              <a:t>han</a:t>
            </a:r>
            <a:r>
              <a:rPr lang="en-US" altLang="zh-CN" sz="1400" dirty="0">
                <a:solidFill>
                  <a:srgbClr val="E1A733"/>
                </a:solidFill>
                <a:cs typeface="+mn-ea"/>
                <a:sym typeface="+mn-lt"/>
              </a:rPr>
              <a:t> folk festival days, also known as "Small Year"</a:t>
            </a:r>
            <a:endParaRPr lang="zh-CN" altLang="en-US" sz="1400" dirty="0">
              <a:solidFill>
                <a:srgbClr val="E1A733"/>
              </a:solidFill>
              <a:cs typeface="+mn-ea"/>
              <a:sym typeface="+mn-lt"/>
            </a:endParaRPr>
          </a:p>
        </p:txBody>
      </p:sp>
    </p:spTree>
    <p:extLst>
      <p:ext uri="{BB962C8B-B14F-4D97-AF65-F5344CB8AC3E}">
        <p14:creationId xmlns:p14="http://schemas.microsoft.com/office/powerpoint/2010/main" val="71172101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xmlns="" id="{EC15669B-A411-461E-8850-DBF3EBAC855A}"/>
              </a:ext>
            </a:extLst>
          </p:cNvPr>
          <p:cNvGrpSpPr/>
          <p:nvPr/>
        </p:nvGrpSpPr>
        <p:grpSpPr>
          <a:xfrm>
            <a:off x="5752618" y="2109486"/>
            <a:ext cx="3842795" cy="915964"/>
            <a:chOff x="5752618" y="2109486"/>
            <a:chExt cx="3842795" cy="915964"/>
          </a:xfrm>
        </p:grpSpPr>
        <p:sp>
          <p:nvSpPr>
            <p:cNvPr id="10" name="矩形: 圆角 9">
              <a:extLst>
                <a:ext uri="{FF2B5EF4-FFF2-40B4-BE49-F238E27FC236}">
                  <a16:creationId xmlns:a16="http://schemas.microsoft.com/office/drawing/2014/main" xmlns="" id="{8583BD2D-B0B9-41A4-9133-C09C138A9205}"/>
                </a:ext>
              </a:extLst>
            </p:cNvPr>
            <p:cNvSpPr/>
            <p:nvPr/>
          </p:nvSpPr>
          <p:spPr>
            <a:xfrm>
              <a:off x="5752618" y="2109486"/>
              <a:ext cx="3842795" cy="915964"/>
            </a:xfrm>
            <a:prstGeom prst="roundRect">
              <a:avLst/>
            </a:prstGeom>
            <a:solidFill>
              <a:schemeClr val="accent4">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5941671" y="2656118"/>
              <a:ext cx="3653742" cy="369332"/>
            </a:xfrm>
            <a:prstGeom prst="rect">
              <a:avLst/>
            </a:prstGeom>
          </p:spPr>
          <p:txBody>
            <a:bodyPr wrap="square">
              <a:spAutoFit/>
            </a:bodyPr>
            <a:lstStyle/>
            <a:p>
              <a:r>
                <a:rPr lang="zh-CN" altLang="en-US" b="1" dirty="0">
                  <a:solidFill>
                    <a:srgbClr val="C00000"/>
                  </a:solidFill>
                  <a:cs typeface="+mn-ea"/>
                  <a:sym typeface="+mn-lt"/>
                </a:rPr>
                <a:t>腊月二十三</a:t>
              </a:r>
              <a:r>
                <a:rPr lang="en-US" altLang="zh-CN" b="1" dirty="0">
                  <a:solidFill>
                    <a:srgbClr val="C00000"/>
                  </a:solidFill>
                  <a:cs typeface="+mn-ea"/>
                  <a:sym typeface="+mn-lt"/>
                </a:rPr>
                <a:t>——“</a:t>
              </a:r>
              <a:r>
                <a:rPr lang="zh-CN" altLang="en-US" b="1" dirty="0">
                  <a:solidFill>
                    <a:srgbClr val="C00000"/>
                  </a:solidFill>
                  <a:cs typeface="+mn-ea"/>
                  <a:sym typeface="+mn-lt"/>
                </a:rPr>
                <a:t>北方小年”</a:t>
              </a:r>
              <a:r>
                <a:rPr lang="zh-CN" altLang="en-US" dirty="0">
                  <a:solidFill>
                    <a:srgbClr val="C00000"/>
                  </a:solidFill>
                  <a:cs typeface="+mn-ea"/>
                  <a:sym typeface="+mn-lt"/>
                </a:rPr>
                <a:t>　</a:t>
              </a:r>
            </a:p>
          </p:txBody>
        </p:sp>
        <p:sp>
          <p:nvSpPr>
            <p:cNvPr id="3" name="矩形 2"/>
            <p:cNvSpPr/>
            <p:nvPr/>
          </p:nvSpPr>
          <p:spPr>
            <a:xfrm>
              <a:off x="5941671" y="2194453"/>
              <a:ext cx="2646878" cy="461665"/>
            </a:xfrm>
            <a:prstGeom prst="rect">
              <a:avLst/>
            </a:prstGeom>
          </p:spPr>
          <p:txBody>
            <a:bodyPr wrap="none">
              <a:spAutoFit/>
            </a:bodyPr>
            <a:lstStyle/>
            <a:p>
              <a:r>
                <a:rPr lang="zh-CN" altLang="en-US" sz="2400" b="1" dirty="0">
                  <a:solidFill>
                    <a:srgbClr val="C00000"/>
                  </a:solidFill>
                  <a:cs typeface="+mn-ea"/>
                  <a:sym typeface="+mn-lt"/>
                </a:rPr>
                <a:t>北方大部分地区：</a:t>
              </a:r>
            </a:p>
          </p:txBody>
        </p:sp>
      </p:grpSp>
      <p:sp>
        <p:nvSpPr>
          <p:cNvPr id="4" name="矩形 3"/>
          <p:cNvSpPr/>
          <p:nvPr/>
        </p:nvSpPr>
        <p:spPr>
          <a:xfrm>
            <a:off x="5752618" y="3202750"/>
            <a:ext cx="4116730" cy="1526315"/>
          </a:xfrm>
          <a:prstGeom prst="rect">
            <a:avLst/>
          </a:prstGeom>
        </p:spPr>
        <p:txBody>
          <a:bodyPr wrap="square">
            <a:spAutoFit/>
          </a:bodyPr>
          <a:lstStyle/>
          <a:p>
            <a:pPr>
              <a:lnSpc>
                <a:spcPct val="150000"/>
              </a:lnSpc>
            </a:pPr>
            <a:r>
              <a:rPr lang="zh-CN" altLang="en-US" sz="1600" dirty="0">
                <a:solidFill>
                  <a:schemeClr val="bg1">
                    <a:lumMod val="50000"/>
                  </a:schemeClr>
                </a:solidFill>
                <a:cs typeface="+mn-ea"/>
                <a:sym typeface="+mn-lt"/>
              </a:rPr>
              <a:t>从清朝雍正年间开始帝王家就于腊月二十三举行祭天大典，为了“节省开支”顺便把灶王爷也给拜了，因此北方地区多在腊月二十三过小年。</a:t>
            </a:r>
          </a:p>
        </p:txBody>
      </p:sp>
      <p:pic>
        <p:nvPicPr>
          <p:cNvPr id="8" name="图片 7">
            <a:extLst>
              <a:ext uri="{FF2B5EF4-FFF2-40B4-BE49-F238E27FC236}">
                <a16:creationId xmlns:a16="http://schemas.microsoft.com/office/drawing/2014/main" xmlns="" id="{E7B3F359-E282-4AE7-9286-9954850C5D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4243" y="1808544"/>
            <a:ext cx="4321215" cy="3240911"/>
          </a:xfrm>
          <a:prstGeom prst="rect">
            <a:avLst/>
          </a:prstGeom>
        </p:spPr>
      </p:pic>
      <p:sp>
        <p:nvSpPr>
          <p:cNvPr id="9" name="文本框 8">
            <a:extLst>
              <a:ext uri="{FF2B5EF4-FFF2-40B4-BE49-F238E27FC236}">
                <a16:creationId xmlns:a16="http://schemas.microsoft.com/office/drawing/2014/main" xmlns="" id="{8F2627DB-DD49-4575-BDFA-67107B42FD16}"/>
              </a:ext>
            </a:extLst>
          </p:cNvPr>
          <p:cNvSpPr txBox="1"/>
          <p:nvPr/>
        </p:nvSpPr>
        <p:spPr>
          <a:xfrm>
            <a:off x="4717165" y="565732"/>
            <a:ext cx="2757669" cy="646331"/>
          </a:xfrm>
          <a:prstGeom prst="rect">
            <a:avLst/>
          </a:prstGeom>
          <a:noFill/>
        </p:spPr>
        <p:txBody>
          <a:bodyPr wrap="square" rtlCol="0">
            <a:spAutoFit/>
          </a:bodyPr>
          <a:lstStyle/>
          <a:p>
            <a:pPr algn="dist"/>
            <a:r>
              <a:rPr lang="zh-CN" altLang="en-US" sz="3600" b="1" dirty="0">
                <a:solidFill>
                  <a:srgbClr val="C00000"/>
                </a:solidFill>
                <a:cs typeface="+mn-ea"/>
                <a:sym typeface="+mn-lt"/>
              </a:rPr>
              <a:t>节日的起源</a:t>
            </a:r>
          </a:p>
        </p:txBody>
      </p:sp>
      <p:sp>
        <p:nvSpPr>
          <p:cNvPr id="5" name="文本框 4"/>
          <p:cNvSpPr txBox="1"/>
          <p:nvPr/>
        </p:nvSpPr>
        <p:spPr>
          <a:xfrm>
            <a:off x="1535837" y="887767"/>
            <a:ext cx="1411549" cy="215444"/>
          </a:xfrm>
          <a:prstGeom prst="rect">
            <a:avLst/>
          </a:prstGeom>
          <a:noFill/>
        </p:spPr>
        <p:txBody>
          <a:bodyPr wrap="square" rtlCol="0">
            <a:spAutoFit/>
          </a:bodyPr>
          <a:lstStyle/>
          <a:p>
            <a:r>
              <a:rPr lang="en-US" altLang="zh-CN" sz="800" dirty="0">
                <a:solidFill>
                  <a:srgbClr val="FFF2CC"/>
                </a:solidFill>
              </a:rPr>
              <a:t>https://www.ypppt.com/</a:t>
            </a:r>
            <a:endParaRPr lang="zh-CN" altLang="en-US" sz="800" dirty="0">
              <a:solidFill>
                <a:srgbClr val="FFF2CC"/>
              </a:solidFill>
            </a:endParaRPr>
          </a:p>
        </p:txBody>
      </p:sp>
    </p:spTree>
    <p:extLst>
      <p:ext uri="{BB962C8B-B14F-4D97-AF65-F5344CB8AC3E}">
        <p14:creationId xmlns:p14="http://schemas.microsoft.com/office/powerpoint/2010/main" val="2053826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xmlns="" id="{CCBC7DCF-CD35-491C-9BF7-635F80C83B98}"/>
              </a:ext>
            </a:extLst>
          </p:cNvPr>
          <p:cNvGrpSpPr/>
          <p:nvPr/>
        </p:nvGrpSpPr>
        <p:grpSpPr>
          <a:xfrm>
            <a:off x="1460283" y="2692729"/>
            <a:ext cx="6113843" cy="915964"/>
            <a:chOff x="1460283" y="2692729"/>
            <a:chExt cx="6113843" cy="915964"/>
          </a:xfrm>
        </p:grpSpPr>
        <p:sp>
          <p:nvSpPr>
            <p:cNvPr id="12" name="矩形: 圆角 11">
              <a:extLst>
                <a:ext uri="{FF2B5EF4-FFF2-40B4-BE49-F238E27FC236}">
                  <a16:creationId xmlns:a16="http://schemas.microsoft.com/office/drawing/2014/main" xmlns="" id="{908B60A8-17F7-4626-9305-0AC6335F546B}"/>
                </a:ext>
              </a:extLst>
            </p:cNvPr>
            <p:cNvSpPr/>
            <p:nvPr/>
          </p:nvSpPr>
          <p:spPr>
            <a:xfrm>
              <a:off x="1460283" y="2692729"/>
              <a:ext cx="3842795" cy="915964"/>
            </a:xfrm>
            <a:prstGeom prst="roundRect">
              <a:avLst/>
            </a:prstGeom>
            <a:solidFill>
              <a:schemeClr val="accent4">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1478126" y="3177003"/>
              <a:ext cx="6096000" cy="369332"/>
            </a:xfrm>
            <a:prstGeom prst="rect">
              <a:avLst/>
            </a:prstGeom>
          </p:spPr>
          <p:txBody>
            <a:bodyPr>
              <a:spAutoFit/>
            </a:bodyPr>
            <a:lstStyle/>
            <a:p>
              <a:r>
                <a:rPr lang="zh-CN" altLang="en-US" b="1" dirty="0">
                  <a:solidFill>
                    <a:srgbClr val="C00000"/>
                  </a:solidFill>
                  <a:cs typeface="+mn-ea"/>
                  <a:sym typeface="+mn-lt"/>
                </a:rPr>
                <a:t>腊月二十四</a:t>
              </a:r>
              <a:r>
                <a:rPr lang="en-US" altLang="zh-CN" b="1" dirty="0">
                  <a:solidFill>
                    <a:srgbClr val="C00000"/>
                  </a:solidFill>
                  <a:cs typeface="+mn-ea"/>
                  <a:sym typeface="+mn-lt"/>
                </a:rPr>
                <a:t>——“</a:t>
              </a:r>
              <a:r>
                <a:rPr lang="zh-CN" altLang="en-US" b="1" dirty="0">
                  <a:solidFill>
                    <a:srgbClr val="C00000"/>
                  </a:solidFill>
                  <a:cs typeface="+mn-ea"/>
                  <a:sym typeface="+mn-lt"/>
                </a:rPr>
                <a:t>民间传统小年”　　</a:t>
              </a:r>
            </a:p>
          </p:txBody>
        </p:sp>
        <p:sp>
          <p:nvSpPr>
            <p:cNvPr id="3" name="矩形 2"/>
            <p:cNvSpPr>
              <a:spLocks/>
            </p:cNvSpPr>
            <p:nvPr/>
          </p:nvSpPr>
          <p:spPr>
            <a:xfrm>
              <a:off x="1478126" y="2730841"/>
              <a:ext cx="2646878" cy="461665"/>
            </a:xfrm>
            <a:prstGeom prst="rect">
              <a:avLst/>
            </a:prstGeom>
          </p:spPr>
          <p:txBody>
            <a:bodyPr wrap="none">
              <a:spAutoFit/>
            </a:bodyPr>
            <a:lstStyle/>
            <a:p>
              <a:r>
                <a:rPr lang="zh-CN" altLang="en-US" sz="2400" b="1" dirty="0">
                  <a:solidFill>
                    <a:srgbClr val="C00000"/>
                  </a:solidFill>
                  <a:cs typeface="+mn-ea"/>
                  <a:sym typeface="+mn-lt"/>
                </a:rPr>
                <a:t>南方大部分地区：</a:t>
              </a:r>
            </a:p>
          </p:txBody>
        </p:sp>
      </p:grpSp>
      <p:sp>
        <p:nvSpPr>
          <p:cNvPr id="5" name="矩形 4"/>
          <p:cNvSpPr/>
          <p:nvPr/>
        </p:nvSpPr>
        <p:spPr>
          <a:xfrm>
            <a:off x="1750540" y="6068881"/>
            <a:ext cx="6096000" cy="646331"/>
          </a:xfrm>
          <a:prstGeom prst="rect">
            <a:avLst/>
          </a:prstGeom>
        </p:spPr>
        <p:txBody>
          <a:bodyPr>
            <a:spAutoFit/>
          </a:bodyPr>
          <a:lstStyle/>
          <a:p>
            <a:endParaRPr lang="zh-CN" altLang="en-US" dirty="0">
              <a:cs typeface="+mn-ea"/>
              <a:sym typeface="+mn-lt"/>
            </a:endParaRPr>
          </a:p>
          <a:p>
            <a:r>
              <a:rPr lang="zh-CN" altLang="en-US" dirty="0">
                <a:cs typeface="+mn-ea"/>
                <a:sym typeface="+mn-lt"/>
              </a:rPr>
              <a:t>　　</a:t>
            </a:r>
          </a:p>
        </p:txBody>
      </p:sp>
      <p:grpSp>
        <p:nvGrpSpPr>
          <p:cNvPr id="10" name="组合 9">
            <a:extLst>
              <a:ext uri="{FF2B5EF4-FFF2-40B4-BE49-F238E27FC236}">
                <a16:creationId xmlns:a16="http://schemas.microsoft.com/office/drawing/2014/main" xmlns="" id="{67C45247-3E96-44D7-A50B-4B050EF9A54E}"/>
              </a:ext>
            </a:extLst>
          </p:cNvPr>
          <p:cNvGrpSpPr/>
          <p:nvPr/>
        </p:nvGrpSpPr>
        <p:grpSpPr>
          <a:xfrm>
            <a:off x="1433540" y="4115914"/>
            <a:ext cx="4921009" cy="754052"/>
            <a:chOff x="1602091" y="3173518"/>
            <a:chExt cx="4921009" cy="754052"/>
          </a:xfrm>
        </p:grpSpPr>
        <p:sp>
          <p:nvSpPr>
            <p:cNvPr id="4" name="矩形 3"/>
            <p:cNvSpPr/>
            <p:nvPr/>
          </p:nvSpPr>
          <p:spPr>
            <a:xfrm>
              <a:off x="1602091" y="3173518"/>
              <a:ext cx="4347295" cy="584775"/>
            </a:xfrm>
            <a:prstGeom prst="rect">
              <a:avLst/>
            </a:prstGeom>
          </p:spPr>
          <p:txBody>
            <a:bodyPr wrap="square">
              <a:spAutoFit/>
            </a:bodyPr>
            <a:lstStyle/>
            <a:p>
              <a:r>
                <a:rPr lang="zh-CN" altLang="en-US" sz="1600" dirty="0">
                  <a:solidFill>
                    <a:schemeClr val="bg1">
                      <a:lumMod val="50000"/>
                    </a:schemeClr>
                  </a:solidFill>
                  <a:cs typeface="+mn-ea"/>
                  <a:sym typeface="+mn-lt"/>
                </a:rPr>
                <a:t>早在宋朝就有“腊月二十四过小年”的记载。</a:t>
              </a:r>
              <a:endParaRPr lang="en-US" altLang="zh-CN" sz="1600" dirty="0">
                <a:solidFill>
                  <a:schemeClr val="bg1">
                    <a:lumMod val="50000"/>
                  </a:schemeClr>
                </a:solidFill>
                <a:cs typeface="+mn-ea"/>
                <a:sym typeface="+mn-lt"/>
              </a:endParaRPr>
            </a:p>
            <a:p>
              <a:endParaRPr lang="zh-CN" altLang="en-US" sz="1600" dirty="0">
                <a:solidFill>
                  <a:schemeClr val="bg1">
                    <a:lumMod val="50000"/>
                  </a:schemeClr>
                </a:solidFill>
                <a:cs typeface="+mn-ea"/>
                <a:sym typeface="+mn-lt"/>
              </a:endParaRPr>
            </a:p>
          </p:txBody>
        </p:sp>
        <p:sp>
          <p:nvSpPr>
            <p:cNvPr id="7" name="文本框 6">
              <a:extLst>
                <a:ext uri="{FF2B5EF4-FFF2-40B4-BE49-F238E27FC236}">
                  <a16:creationId xmlns:a16="http://schemas.microsoft.com/office/drawing/2014/main" xmlns="" id="{D75F0C9C-401F-4085-A86A-0DBE82FEB11C}"/>
                </a:ext>
              </a:extLst>
            </p:cNvPr>
            <p:cNvSpPr txBox="1"/>
            <p:nvPr/>
          </p:nvSpPr>
          <p:spPr>
            <a:xfrm>
              <a:off x="1602091" y="3589016"/>
              <a:ext cx="4921009" cy="338554"/>
            </a:xfrm>
            <a:prstGeom prst="rect">
              <a:avLst/>
            </a:prstGeom>
            <a:noFill/>
          </p:spPr>
          <p:txBody>
            <a:bodyPr wrap="square">
              <a:spAutoFit/>
            </a:bodyPr>
            <a:lstStyle/>
            <a:p>
              <a:r>
                <a:rPr lang="zh-CN" altLang="en-US" sz="1600" dirty="0">
                  <a:solidFill>
                    <a:schemeClr val="bg1">
                      <a:lumMod val="50000"/>
                    </a:schemeClr>
                  </a:solidFill>
                  <a:cs typeface="+mn-ea"/>
                  <a:sym typeface="+mn-lt"/>
                </a:rPr>
                <a:t>南方大部分地区仍然保持着这天过小年的古老传统</a:t>
              </a:r>
            </a:p>
          </p:txBody>
        </p:sp>
      </p:grpSp>
      <p:pic>
        <p:nvPicPr>
          <p:cNvPr id="9" name="图片 8">
            <a:extLst>
              <a:ext uri="{FF2B5EF4-FFF2-40B4-BE49-F238E27FC236}">
                <a16:creationId xmlns:a16="http://schemas.microsoft.com/office/drawing/2014/main" xmlns="" id="{7F44F613-C223-40E1-8B7D-03728A59D9B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83868" y="2893671"/>
            <a:ext cx="3939613" cy="3939613"/>
          </a:xfrm>
          <a:prstGeom prst="rect">
            <a:avLst/>
          </a:prstGeom>
        </p:spPr>
      </p:pic>
      <p:sp>
        <p:nvSpPr>
          <p:cNvPr id="11" name="文本框 10">
            <a:extLst>
              <a:ext uri="{FF2B5EF4-FFF2-40B4-BE49-F238E27FC236}">
                <a16:creationId xmlns:a16="http://schemas.microsoft.com/office/drawing/2014/main" xmlns="" id="{240D9FC1-B16E-4A20-80E4-803525B7BA18}"/>
              </a:ext>
            </a:extLst>
          </p:cNvPr>
          <p:cNvSpPr txBox="1"/>
          <p:nvPr/>
        </p:nvSpPr>
        <p:spPr>
          <a:xfrm>
            <a:off x="4717165" y="565732"/>
            <a:ext cx="2757669" cy="646331"/>
          </a:xfrm>
          <a:prstGeom prst="rect">
            <a:avLst/>
          </a:prstGeom>
          <a:noFill/>
        </p:spPr>
        <p:txBody>
          <a:bodyPr wrap="square" rtlCol="0">
            <a:spAutoFit/>
          </a:bodyPr>
          <a:lstStyle/>
          <a:p>
            <a:pPr algn="dist"/>
            <a:r>
              <a:rPr lang="zh-CN" altLang="en-US" sz="3600" b="1" dirty="0">
                <a:solidFill>
                  <a:srgbClr val="C00000"/>
                </a:solidFill>
                <a:cs typeface="+mn-ea"/>
                <a:sym typeface="+mn-lt"/>
              </a:rPr>
              <a:t>节日的起源</a:t>
            </a:r>
          </a:p>
        </p:txBody>
      </p:sp>
    </p:spTree>
    <p:extLst>
      <p:ext uri="{BB962C8B-B14F-4D97-AF65-F5344CB8AC3E}">
        <p14:creationId xmlns:p14="http://schemas.microsoft.com/office/powerpoint/2010/main" val="118511798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FBCCBDD6-356D-4A37-9C13-213CB57165AE}"/>
              </a:ext>
            </a:extLst>
          </p:cNvPr>
          <p:cNvGrpSpPr/>
          <p:nvPr/>
        </p:nvGrpSpPr>
        <p:grpSpPr>
          <a:xfrm>
            <a:off x="6095999" y="2513036"/>
            <a:ext cx="3842795" cy="915964"/>
            <a:chOff x="955745" y="2777969"/>
            <a:chExt cx="3842795" cy="915964"/>
          </a:xfrm>
        </p:grpSpPr>
        <p:sp>
          <p:nvSpPr>
            <p:cNvPr id="7" name="矩形: 圆角 6">
              <a:extLst>
                <a:ext uri="{FF2B5EF4-FFF2-40B4-BE49-F238E27FC236}">
                  <a16:creationId xmlns:a16="http://schemas.microsoft.com/office/drawing/2014/main" xmlns="" id="{2C33D163-D2AC-4BD5-A719-C4AECB1F928D}"/>
                </a:ext>
              </a:extLst>
            </p:cNvPr>
            <p:cNvSpPr/>
            <p:nvPr/>
          </p:nvSpPr>
          <p:spPr>
            <a:xfrm>
              <a:off x="955745" y="2777969"/>
              <a:ext cx="3842795" cy="915964"/>
            </a:xfrm>
            <a:prstGeom prst="roundRect">
              <a:avLst/>
            </a:prstGeom>
            <a:solidFill>
              <a:schemeClr val="accent4">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1077311" y="3301912"/>
              <a:ext cx="3156030" cy="369332"/>
            </a:xfrm>
            <a:prstGeom prst="rect">
              <a:avLst/>
            </a:prstGeom>
          </p:spPr>
          <p:txBody>
            <a:bodyPr wrap="square">
              <a:spAutoFit/>
            </a:bodyPr>
            <a:lstStyle/>
            <a:p>
              <a:r>
                <a:rPr lang="zh-CN" altLang="en-US" b="1" dirty="0">
                  <a:solidFill>
                    <a:srgbClr val="C00000"/>
                  </a:solidFill>
                  <a:cs typeface="+mn-ea"/>
                  <a:sym typeface="+mn-lt"/>
                </a:rPr>
                <a:t>除夕前一天</a:t>
              </a:r>
              <a:r>
                <a:rPr lang="en-US" altLang="zh-CN" b="1" dirty="0">
                  <a:solidFill>
                    <a:srgbClr val="C00000"/>
                  </a:solidFill>
                  <a:cs typeface="+mn-ea"/>
                  <a:sym typeface="+mn-lt"/>
                </a:rPr>
                <a:t>——“</a:t>
              </a:r>
              <a:r>
                <a:rPr lang="zh-CN" altLang="en-US" b="1" dirty="0">
                  <a:solidFill>
                    <a:srgbClr val="C00000"/>
                  </a:solidFill>
                  <a:cs typeface="+mn-ea"/>
                  <a:sym typeface="+mn-lt"/>
                </a:rPr>
                <a:t>小年夜”　　</a:t>
              </a:r>
            </a:p>
          </p:txBody>
        </p:sp>
        <p:sp>
          <p:nvSpPr>
            <p:cNvPr id="3" name="矩形 2"/>
            <p:cNvSpPr>
              <a:spLocks/>
            </p:cNvSpPr>
            <p:nvPr/>
          </p:nvSpPr>
          <p:spPr>
            <a:xfrm>
              <a:off x="1077311" y="2908314"/>
              <a:ext cx="2031325" cy="461665"/>
            </a:xfrm>
            <a:prstGeom prst="rect">
              <a:avLst/>
            </a:prstGeom>
          </p:spPr>
          <p:txBody>
            <a:bodyPr wrap="none">
              <a:spAutoFit/>
            </a:bodyPr>
            <a:lstStyle/>
            <a:p>
              <a:r>
                <a:rPr lang="zh-CN" altLang="en-US" sz="2400" b="1" dirty="0">
                  <a:solidFill>
                    <a:srgbClr val="C00000"/>
                  </a:solidFill>
                  <a:cs typeface="+mn-ea"/>
                  <a:sym typeface="+mn-lt"/>
                </a:rPr>
                <a:t>江浙沪地区：</a:t>
              </a:r>
            </a:p>
          </p:txBody>
        </p:sp>
      </p:grpSp>
      <p:sp>
        <p:nvSpPr>
          <p:cNvPr id="4" name="矩形 3"/>
          <p:cNvSpPr/>
          <p:nvPr/>
        </p:nvSpPr>
        <p:spPr>
          <a:xfrm>
            <a:off x="6095999" y="3799909"/>
            <a:ext cx="4000982" cy="1156983"/>
          </a:xfrm>
          <a:prstGeom prst="rect">
            <a:avLst/>
          </a:prstGeom>
        </p:spPr>
        <p:txBody>
          <a:bodyPr wrap="square">
            <a:spAutoFit/>
          </a:bodyPr>
          <a:lstStyle/>
          <a:p>
            <a:pPr>
              <a:lnSpc>
                <a:spcPct val="150000"/>
              </a:lnSpc>
            </a:pPr>
            <a:r>
              <a:rPr lang="zh-CN" altLang="en-US" sz="1600" dirty="0">
                <a:solidFill>
                  <a:schemeClr val="bg1">
                    <a:lumMod val="50000"/>
                  </a:schemeClr>
                </a:solidFill>
                <a:cs typeface="+mn-ea"/>
                <a:sym typeface="+mn-lt"/>
              </a:rPr>
              <a:t>江浙沪地区习惯称除夕为“大年夜”，与其对应，除夕前一晚则被称为“小年夜”这一天也被称为小年。</a:t>
            </a:r>
          </a:p>
        </p:txBody>
      </p:sp>
      <p:sp>
        <p:nvSpPr>
          <p:cNvPr id="5" name="矩形 4"/>
          <p:cNvSpPr/>
          <p:nvPr/>
        </p:nvSpPr>
        <p:spPr>
          <a:xfrm>
            <a:off x="1750540" y="6068881"/>
            <a:ext cx="6096000" cy="646331"/>
          </a:xfrm>
          <a:prstGeom prst="rect">
            <a:avLst/>
          </a:prstGeom>
        </p:spPr>
        <p:txBody>
          <a:bodyPr>
            <a:spAutoFit/>
          </a:bodyPr>
          <a:lstStyle/>
          <a:p>
            <a:endParaRPr lang="zh-CN" altLang="en-US" dirty="0">
              <a:cs typeface="+mn-ea"/>
              <a:sym typeface="+mn-lt"/>
            </a:endParaRPr>
          </a:p>
          <a:p>
            <a:r>
              <a:rPr lang="zh-CN" altLang="en-US" dirty="0">
                <a:cs typeface="+mn-ea"/>
                <a:sym typeface="+mn-lt"/>
              </a:rPr>
              <a:t>　　</a:t>
            </a:r>
          </a:p>
        </p:txBody>
      </p:sp>
      <p:pic>
        <p:nvPicPr>
          <p:cNvPr id="10" name="图片 9">
            <a:extLst>
              <a:ext uri="{FF2B5EF4-FFF2-40B4-BE49-F238E27FC236}">
                <a16:creationId xmlns:a16="http://schemas.microsoft.com/office/drawing/2014/main" xmlns="" id="{27BB5C3E-6A39-4876-8F2C-59B5FD64C7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6183" y="1799418"/>
            <a:ext cx="4000982" cy="4000982"/>
          </a:xfrm>
          <a:prstGeom prst="rect">
            <a:avLst/>
          </a:prstGeom>
        </p:spPr>
      </p:pic>
      <p:sp>
        <p:nvSpPr>
          <p:cNvPr id="15" name="文本框 14">
            <a:extLst>
              <a:ext uri="{FF2B5EF4-FFF2-40B4-BE49-F238E27FC236}">
                <a16:creationId xmlns:a16="http://schemas.microsoft.com/office/drawing/2014/main" xmlns="" id="{27C5D24E-097B-41F4-9574-D20E9F1C9DE0}"/>
              </a:ext>
            </a:extLst>
          </p:cNvPr>
          <p:cNvSpPr txBox="1"/>
          <p:nvPr/>
        </p:nvSpPr>
        <p:spPr>
          <a:xfrm>
            <a:off x="4717165" y="565732"/>
            <a:ext cx="2757669" cy="646331"/>
          </a:xfrm>
          <a:prstGeom prst="rect">
            <a:avLst/>
          </a:prstGeom>
          <a:noFill/>
        </p:spPr>
        <p:txBody>
          <a:bodyPr wrap="square" rtlCol="0">
            <a:spAutoFit/>
          </a:bodyPr>
          <a:lstStyle/>
          <a:p>
            <a:pPr algn="dist"/>
            <a:r>
              <a:rPr lang="zh-CN" altLang="en-US" sz="3600" b="1" dirty="0">
                <a:solidFill>
                  <a:srgbClr val="C00000"/>
                </a:solidFill>
                <a:cs typeface="+mn-ea"/>
                <a:sym typeface="+mn-lt"/>
              </a:rPr>
              <a:t>节日的起源</a:t>
            </a:r>
          </a:p>
        </p:txBody>
      </p:sp>
    </p:spTree>
    <p:extLst>
      <p:ext uri="{BB962C8B-B14F-4D97-AF65-F5344CB8AC3E}">
        <p14:creationId xmlns:p14="http://schemas.microsoft.com/office/powerpoint/2010/main" val="103724745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CFE77E49-884B-4D9D-A833-DBFBBDB7F937}"/>
              </a:ext>
            </a:extLst>
          </p:cNvPr>
          <p:cNvGrpSpPr/>
          <p:nvPr/>
        </p:nvGrpSpPr>
        <p:grpSpPr>
          <a:xfrm>
            <a:off x="1750540" y="2253984"/>
            <a:ext cx="3842795" cy="915964"/>
            <a:chOff x="5778530" y="1860445"/>
            <a:chExt cx="3842795" cy="915964"/>
          </a:xfrm>
        </p:grpSpPr>
        <p:sp>
          <p:nvSpPr>
            <p:cNvPr id="7" name="矩形: 圆角 6">
              <a:extLst>
                <a:ext uri="{FF2B5EF4-FFF2-40B4-BE49-F238E27FC236}">
                  <a16:creationId xmlns:a16="http://schemas.microsoft.com/office/drawing/2014/main" xmlns="" id="{09F798FF-9F0F-45C5-BB21-D388DF597F0A}"/>
                </a:ext>
              </a:extLst>
            </p:cNvPr>
            <p:cNvSpPr/>
            <p:nvPr/>
          </p:nvSpPr>
          <p:spPr>
            <a:xfrm>
              <a:off x="5778530" y="1860445"/>
              <a:ext cx="3842795" cy="915964"/>
            </a:xfrm>
            <a:prstGeom prst="roundRect">
              <a:avLst/>
            </a:prstGeom>
            <a:solidFill>
              <a:schemeClr val="accent4">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5889102" y="2378369"/>
              <a:ext cx="2537268" cy="369332"/>
            </a:xfrm>
            <a:prstGeom prst="rect">
              <a:avLst/>
            </a:prstGeom>
          </p:spPr>
          <p:txBody>
            <a:bodyPr wrap="square">
              <a:spAutoFit/>
            </a:bodyPr>
            <a:lstStyle/>
            <a:p>
              <a:r>
                <a:rPr lang="zh-CN" altLang="en-US" b="1" dirty="0">
                  <a:solidFill>
                    <a:srgbClr val="C00000"/>
                  </a:solidFill>
                  <a:cs typeface="+mn-ea"/>
                  <a:sym typeface="+mn-lt"/>
                </a:rPr>
                <a:t>除夕夜</a:t>
              </a:r>
              <a:r>
                <a:rPr lang="en-US" altLang="zh-CN" b="1" dirty="0">
                  <a:solidFill>
                    <a:srgbClr val="C00000"/>
                  </a:solidFill>
                  <a:cs typeface="+mn-ea"/>
                  <a:sym typeface="+mn-lt"/>
                </a:rPr>
                <a:t>——“</a:t>
              </a:r>
              <a:r>
                <a:rPr lang="zh-CN" altLang="en-US" b="1" dirty="0">
                  <a:solidFill>
                    <a:srgbClr val="C00000"/>
                  </a:solidFill>
                  <a:cs typeface="+mn-ea"/>
                  <a:sym typeface="+mn-lt"/>
                </a:rPr>
                <a:t>小年”</a:t>
              </a:r>
            </a:p>
          </p:txBody>
        </p:sp>
        <p:sp>
          <p:nvSpPr>
            <p:cNvPr id="3" name="矩形 2"/>
            <p:cNvSpPr/>
            <p:nvPr/>
          </p:nvSpPr>
          <p:spPr>
            <a:xfrm flipH="1">
              <a:off x="5889102" y="1939896"/>
              <a:ext cx="3171463" cy="461665"/>
            </a:xfrm>
            <a:prstGeom prst="rect">
              <a:avLst/>
            </a:prstGeom>
          </p:spPr>
          <p:txBody>
            <a:bodyPr wrap="square">
              <a:spAutoFit/>
            </a:bodyPr>
            <a:lstStyle/>
            <a:p>
              <a:r>
                <a:rPr lang="zh-CN" altLang="en-US" sz="2400" b="1" dirty="0">
                  <a:solidFill>
                    <a:srgbClr val="C00000"/>
                  </a:solidFill>
                  <a:cs typeface="+mn-ea"/>
                  <a:sym typeface="+mn-lt"/>
                </a:rPr>
                <a:t>四川、贵州部分地区：</a:t>
              </a:r>
            </a:p>
          </p:txBody>
        </p:sp>
      </p:grpSp>
      <p:sp>
        <p:nvSpPr>
          <p:cNvPr id="4" name="矩形 3"/>
          <p:cNvSpPr/>
          <p:nvPr/>
        </p:nvSpPr>
        <p:spPr>
          <a:xfrm>
            <a:off x="1750540" y="3429000"/>
            <a:ext cx="4129399" cy="787652"/>
          </a:xfrm>
          <a:prstGeom prst="rect">
            <a:avLst/>
          </a:prstGeom>
        </p:spPr>
        <p:txBody>
          <a:bodyPr wrap="square">
            <a:spAutoFit/>
          </a:bodyPr>
          <a:lstStyle/>
          <a:p>
            <a:pPr>
              <a:lnSpc>
                <a:spcPct val="150000"/>
              </a:lnSpc>
            </a:pPr>
            <a:r>
              <a:rPr lang="zh-CN" altLang="en-US" sz="1600" dirty="0">
                <a:solidFill>
                  <a:schemeClr val="bg1">
                    <a:lumMod val="50000"/>
                  </a:schemeClr>
                </a:solidFill>
                <a:cs typeface="+mn-ea"/>
                <a:sym typeface="+mn-lt"/>
              </a:rPr>
              <a:t>在我国西南的部分地区人们会在除夕夜过小年他们的大年则多在正月十四或正月十五</a:t>
            </a:r>
          </a:p>
        </p:txBody>
      </p:sp>
      <p:pic>
        <p:nvPicPr>
          <p:cNvPr id="10" name="图片 9">
            <a:extLst>
              <a:ext uri="{FF2B5EF4-FFF2-40B4-BE49-F238E27FC236}">
                <a16:creationId xmlns:a16="http://schemas.microsoft.com/office/drawing/2014/main" xmlns="" id="{48740117-3393-42FA-BA93-B3D6B46F55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42108" y="2086578"/>
            <a:ext cx="3788780" cy="3278287"/>
          </a:xfrm>
          <a:prstGeom prst="rect">
            <a:avLst/>
          </a:prstGeom>
        </p:spPr>
      </p:pic>
      <p:sp>
        <p:nvSpPr>
          <p:cNvPr id="11" name="文本框 10">
            <a:extLst>
              <a:ext uri="{FF2B5EF4-FFF2-40B4-BE49-F238E27FC236}">
                <a16:creationId xmlns:a16="http://schemas.microsoft.com/office/drawing/2014/main" xmlns="" id="{D35A6E90-1295-48D1-90C3-B723E9EF174A}"/>
              </a:ext>
            </a:extLst>
          </p:cNvPr>
          <p:cNvSpPr txBox="1"/>
          <p:nvPr/>
        </p:nvSpPr>
        <p:spPr>
          <a:xfrm>
            <a:off x="4717165" y="565732"/>
            <a:ext cx="2757669" cy="646331"/>
          </a:xfrm>
          <a:prstGeom prst="rect">
            <a:avLst/>
          </a:prstGeom>
          <a:noFill/>
        </p:spPr>
        <p:txBody>
          <a:bodyPr wrap="square" rtlCol="0">
            <a:spAutoFit/>
          </a:bodyPr>
          <a:lstStyle/>
          <a:p>
            <a:pPr algn="dist"/>
            <a:r>
              <a:rPr lang="zh-CN" altLang="en-US" sz="3600" b="1" dirty="0">
                <a:solidFill>
                  <a:srgbClr val="C00000"/>
                </a:solidFill>
                <a:cs typeface="+mn-ea"/>
                <a:sym typeface="+mn-lt"/>
              </a:rPr>
              <a:t>节日的起源</a:t>
            </a:r>
          </a:p>
        </p:txBody>
      </p:sp>
    </p:spTree>
    <p:extLst>
      <p:ext uri="{BB962C8B-B14F-4D97-AF65-F5344CB8AC3E}">
        <p14:creationId xmlns:p14="http://schemas.microsoft.com/office/powerpoint/2010/main" val="150970227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xmlns="" id="{A527D531-59F0-4B6D-9770-492F85DCEC18}"/>
              </a:ext>
            </a:extLst>
          </p:cNvPr>
          <p:cNvGrpSpPr/>
          <p:nvPr/>
        </p:nvGrpSpPr>
        <p:grpSpPr>
          <a:xfrm>
            <a:off x="5824007" y="2531553"/>
            <a:ext cx="3842795" cy="915964"/>
            <a:chOff x="5824007" y="2531553"/>
            <a:chExt cx="3842795" cy="915964"/>
          </a:xfrm>
        </p:grpSpPr>
        <p:sp>
          <p:nvSpPr>
            <p:cNvPr id="7" name="矩形: 圆角 6">
              <a:extLst>
                <a:ext uri="{FF2B5EF4-FFF2-40B4-BE49-F238E27FC236}">
                  <a16:creationId xmlns:a16="http://schemas.microsoft.com/office/drawing/2014/main" xmlns="" id="{5B89A6FE-7846-49EF-84DA-8E91BB3D0464}"/>
                </a:ext>
              </a:extLst>
            </p:cNvPr>
            <p:cNvSpPr/>
            <p:nvPr/>
          </p:nvSpPr>
          <p:spPr>
            <a:xfrm>
              <a:off x="5824007" y="2531553"/>
              <a:ext cx="3842795" cy="915964"/>
            </a:xfrm>
            <a:prstGeom prst="roundRect">
              <a:avLst/>
            </a:prstGeom>
            <a:solidFill>
              <a:schemeClr val="accent4">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5928180" y="3059668"/>
              <a:ext cx="3093308" cy="369332"/>
            </a:xfrm>
            <a:prstGeom prst="rect">
              <a:avLst/>
            </a:prstGeom>
          </p:spPr>
          <p:txBody>
            <a:bodyPr wrap="square">
              <a:spAutoFit/>
            </a:bodyPr>
            <a:lstStyle/>
            <a:p>
              <a:r>
                <a:rPr lang="zh-CN" altLang="en-US" b="1" dirty="0">
                  <a:solidFill>
                    <a:srgbClr val="C00000"/>
                  </a:solidFill>
                  <a:cs typeface="+mn-ea"/>
                  <a:sym typeface="+mn-lt"/>
                </a:rPr>
                <a:t>除夕前一天</a:t>
              </a:r>
              <a:r>
                <a:rPr lang="en-US" altLang="zh-CN" b="1" dirty="0">
                  <a:solidFill>
                    <a:srgbClr val="C00000"/>
                  </a:solidFill>
                  <a:cs typeface="+mn-ea"/>
                  <a:sym typeface="+mn-lt"/>
                </a:rPr>
                <a:t>——“</a:t>
              </a:r>
              <a:r>
                <a:rPr lang="zh-CN" altLang="en-US" b="1" dirty="0">
                  <a:solidFill>
                    <a:srgbClr val="C00000"/>
                  </a:solidFill>
                  <a:cs typeface="+mn-ea"/>
                  <a:sym typeface="+mn-lt"/>
                </a:rPr>
                <a:t>小年夜”</a:t>
              </a:r>
            </a:p>
          </p:txBody>
        </p:sp>
        <p:sp>
          <p:nvSpPr>
            <p:cNvPr id="3" name="矩形 2"/>
            <p:cNvSpPr/>
            <p:nvPr/>
          </p:nvSpPr>
          <p:spPr>
            <a:xfrm flipH="1">
              <a:off x="5928180" y="2620203"/>
              <a:ext cx="2421924" cy="461665"/>
            </a:xfrm>
            <a:prstGeom prst="rect">
              <a:avLst/>
            </a:prstGeom>
          </p:spPr>
          <p:txBody>
            <a:bodyPr wrap="square">
              <a:spAutoFit/>
            </a:bodyPr>
            <a:lstStyle/>
            <a:p>
              <a:r>
                <a:rPr lang="zh-CN" altLang="en-US" sz="2400" b="1" dirty="0">
                  <a:solidFill>
                    <a:srgbClr val="C00000"/>
                  </a:solidFill>
                  <a:cs typeface="+mn-ea"/>
                  <a:sym typeface="+mn-lt"/>
                </a:rPr>
                <a:t>江苏南京等地：</a:t>
              </a:r>
            </a:p>
          </p:txBody>
        </p:sp>
      </p:grpSp>
      <p:sp>
        <p:nvSpPr>
          <p:cNvPr id="4" name="矩形 3"/>
          <p:cNvSpPr/>
          <p:nvPr/>
        </p:nvSpPr>
        <p:spPr>
          <a:xfrm>
            <a:off x="5824006" y="3536167"/>
            <a:ext cx="3842795" cy="1156983"/>
          </a:xfrm>
          <a:prstGeom prst="rect">
            <a:avLst/>
          </a:prstGeom>
        </p:spPr>
        <p:txBody>
          <a:bodyPr wrap="square">
            <a:spAutoFit/>
          </a:bodyPr>
          <a:lstStyle/>
          <a:p>
            <a:pPr>
              <a:lnSpc>
                <a:spcPct val="150000"/>
              </a:lnSpc>
            </a:pPr>
            <a:r>
              <a:rPr lang="zh-CN" altLang="en-US" sz="1600" dirty="0">
                <a:solidFill>
                  <a:schemeClr val="bg1">
                    <a:lumMod val="50000"/>
                  </a:schemeClr>
                </a:solidFill>
                <a:cs typeface="+mn-ea"/>
                <a:sym typeface="+mn-lt"/>
              </a:rPr>
              <a:t>江浙沪地区习惯称除夕为“大年夜”，与其对应，除夕前一晚则被称为“小年夜”，这一天也被称为小年。</a:t>
            </a:r>
          </a:p>
        </p:txBody>
      </p:sp>
      <p:sp>
        <p:nvSpPr>
          <p:cNvPr id="5" name="矩形 4"/>
          <p:cNvSpPr/>
          <p:nvPr/>
        </p:nvSpPr>
        <p:spPr>
          <a:xfrm>
            <a:off x="1750540" y="6068881"/>
            <a:ext cx="6096000" cy="646331"/>
          </a:xfrm>
          <a:prstGeom prst="rect">
            <a:avLst/>
          </a:prstGeom>
        </p:spPr>
        <p:txBody>
          <a:bodyPr>
            <a:spAutoFit/>
          </a:bodyPr>
          <a:lstStyle/>
          <a:p>
            <a:endParaRPr lang="zh-CN" altLang="en-US" dirty="0">
              <a:cs typeface="+mn-ea"/>
              <a:sym typeface="+mn-lt"/>
            </a:endParaRPr>
          </a:p>
          <a:p>
            <a:r>
              <a:rPr lang="zh-CN" altLang="en-US" dirty="0">
                <a:cs typeface="+mn-ea"/>
                <a:sym typeface="+mn-lt"/>
              </a:rPr>
              <a:t>　　</a:t>
            </a:r>
          </a:p>
        </p:txBody>
      </p:sp>
      <p:pic>
        <p:nvPicPr>
          <p:cNvPr id="9" name="图片 8">
            <a:extLst>
              <a:ext uri="{FF2B5EF4-FFF2-40B4-BE49-F238E27FC236}">
                <a16:creationId xmlns:a16="http://schemas.microsoft.com/office/drawing/2014/main" xmlns="" id="{F79022F3-8B50-4D26-9DDF-1ED044EFBE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82655" y="1714500"/>
            <a:ext cx="3462251" cy="3429000"/>
          </a:xfrm>
          <a:prstGeom prst="rect">
            <a:avLst/>
          </a:prstGeom>
        </p:spPr>
      </p:pic>
      <p:sp>
        <p:nvSpPr>
          <p:cNvPr id="10" name="文本框 9">
            <a:extLst>
              <a:ext uri="{FF2B5EF4-FFF2-40B4-BE49-F238E27FC236}">
                <a16:creationId xmlns:a16="http://schemas.microsoft.com/office/drawing/2014/main" xmlns="" id="{177C8860-6494-4CC3-90DE-559FE1B19069}"/>
              </a:ext>
            </a:extLst>
          </p:cNvPr>
          <p:cNvSpPr txBox="1"/>
          <p:nvPr/>
        </p:nvSpPr>
        <p:spPr>
          <a:xfrm>
            <a:off x="4717165" y="565732"/>
            <a:ext cx="2757669" cy="646331"/>
          </a:xfrm>
          <a:prstGeom prst="rect">
            <a:avLst/>
          </a:prstGeom>
          <a:noFill/>
        </p:spPr>
        <p:txBody>
          <a:bodyPr wrap="square" rtlCol="0">
            <a:spAutoFit/>
          </a:bodyPr>
          <a:lstStyle/>
          <a:p>
            <a:pPr algn="dist"/>
            <a:r>
              <a:rPr lang="zh-CN" altLang="en-US" sz="3600" b="1" dirty="0">
                <a:solidFill>
                  <a:srgbClr val="C00000"/>
                </a:solidFill>
                <a:cs typeface="+mn-ea"/>
                <a:sym typeface="+mn-lt"/>
              </a:rPr>
              <a:t>节日的起源</a:t>
            </a:r>
          </a:p>
        </p:txBody>
      </p:sp>
    </p:spTree>
    <p:extLst>
      <p:ext uri="{BB962C8B-B14F-4D97-AF65-F5344CB8AC3E}">
        <p14:creationId xmlns:p14="http://schemas.microsoft.com/office/powerpoint/2010/main" val="24976734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xmlns="" id="{C73429A8-46E9-4691-B12B-0D178CDD748A}"/>
              </a:ext>
            </a:extLst>
          </p:cNvPr>
          <p:cNvGrpSpPr/>
          <p:nvPr/>
        </p:nvGrpSpPr>
        <p:grpSpPr>
          <a:xfrm>
            <a:off x="1296364" y="2513036"/>
            <a:ext cx="3842795" cy="915964"/>
            <a:chOff x="1296364" y="2513036"/>
            <a:chExt cx="3842795" cy="915964"/>
          </a:xfrm>
        </p:grpSpPr>
        <p:sp>
          <p:nvSpPr>
            <p:cNvPr id="7" name="矩形: 圆角 6">
              <a:extLst>
                <a:ext uri="{FF2B5EF4-FFF2-40B4-BE49-F238E27FC236}">
                  <a16:creationId xmlns:a16="http://schemas.microsoft.com/office/drawing/2014/main" xmlns="" id="{DC17C098-1113-40D5-9CD4-691A4543D078}"/>
                </a:ext>
              </a:extLst>
            </p:cNvPr>
            <p:cNvSpPr/>
            <p:nvPr/>
          </p:nvSpPr>
          <p:spPr>
            <a:xfrm>
              <a:off x="1296364" y="2513036"/>
              <a:ext cx="3842795" cy="915964"/>
            </a:xfrm>
            <a:prstGeom prst="roundRect">
              <a:avLst/>
            </a:prstGeom>
            <a:solidFill>
              <a:schemeClr val="accent4">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1403299" y="3057827"/>
              <a:ext cx="3093308" cy="369332"/>
            </a:xfrm>
            <a:prstGeom prst="rect">
              <a:avLst/>
            </a:prstGeom>
          </p:spPr>
          <p:txBody>
            <a:bodyPr wrap="square">
              <a:spAutoFit/>
            </a:bodyPr>
            <a:lstStyle/>
            <a:p>
              <a:r>
                <a:rPr lang="zh-CN" altLang="en-US" b="1" dirty="0">
                  <a:solidFill>
                    <a:srgbClr val="C00000"/>
                  </a:solidFill>
                  <a:cs typeface="+mn-ea"/>
                  <a:sym typeface="+mn-lt"/>
                </a:rPr>
                <a:t>除夕夜</a:t>
              </a:r>
              <a:r>
                <a:rPr lang="en-US" altLang="zh-CN" b="1" dirty="0">
                  <a:solidFill>
                    <a:srgbClr val="C00000"/>
                  </a:solidFill>
                  <a:cs typeface="+mn-ea"/>
                  <a:sym typeface="+mn-lt"/>
                </a:rPr>
                <a:t>——“</a:t>
              </a:r>
              <a:r>
                <a:rPr lang="zh-CN" altLang="en-US" b="1" dirty="0">
                  <a:solidFill>
                    <a:srgbClr val="C00000"/>
                  </a:solidFill>
                  <a:cs typeface="+mn-ea"/>
                  <a:sym typeface="+mn-lt"/>
                </a:rPr>
                <a:t>小年”</a:t>
              </a:r>
            </a:p>
          </p:txBody>
        </p:sp>
        <p:sp>
          <p:nvSpPr>
            <p:cNvPr id="3" name="矩形 2"/>
            <p:cNvSpPr/>
            <p:nvPr/>
          </p:nvSpPr>
          <p:spPr>
            <a:xfrm flipH="1">
              <a:off x="1403299" y="2601686"/>
              <a:ext cx="3093308" cy="461665"/>
            </a:xfrm>
            <a:prstGeom prst="rect">
              <a:avLst/>
            </a:prstGeom>
          </p:spPr>
          <p:txBody>
            <a:bodyPr wrap="square">
              <a:spAutoFit/>
            </a:bodyPr>
            <a:lstStyle/>
            <a:p>
              <a:r>
                <a:rPr lang="zh-CN" altLang="en-US" sz="2400" b="1" dirty="0">
                  <a:solidFill>
                    <a:srgbClr val="C00000"/>
                  </a:solidFill>
                  <a:cs typeface="+mn-ea"/>
                  <a:sym typeface="+mn-lt"/>
                </a:rPr>
                <a:t>四川、贵州部分地区：</a:t>
              </a:r>
            </a:p>
          </p:txBody>
        </p:sp>
      </p:grpSp>
      <p:sp>
        <p:nvSpPr>
          <p:cNvPr id="4" name="矩形 3"/>
          <p:cNvSpPr/>
          <p:nvPr/>
        </p:nvSpPr>
        <p:spPr>
          <a:xfrm>
            <a:off x="1296363" y="3747021"/>
            <a:ext cx="3842795" cy="1156983"/>
          </a:xfrm>
          <a:prstGeom prst="rect">
            <a:avLst/>
          </a:prstGeom>
        </p:spPr>
        <p:txBody>
          <a:bodyPr wrap="square">
            <a:spAutoFit/>
          </a:bodyPr>
          <a:lstStyle/>
          <a:p>
            <a:pPr>
              <a:lnSpc>
                <a:spcPct val="150000"/>
              </a:lnSpc>
            </a:pPr>
            <a:r>
              <a:rPr lang="zh-CN" altLang="en-US" sz="1600" dirty="0">
                <a:solidFill>
                  <a:schemeClr val="bg1">
                    <a:lumMod val="50000"/>
                  </a:schemeClr>
                </a:solidFill>
                <a:cs typeface="+mn-ea"/>
                <a:sym typeface="+mn-lt"/>
              </a:rPr>
              <a:t>在我国西南的部分地区，人们会在除夕夜过小年，他们的大年则多在正月十四或正月十五。</a:t>
            </a:r>
          </a:p>
        </p:txBody>
      </p:sp>
      <p:sp>
        <p:nvSpPr>
          <p:cNvPr id="5" name="矩形 4"/>
          <p:cNvSpPr/>
          <p:nvPr/>
        </p:nvSpPr>
        <p:spPr>
          <a:xfrm>
            <a:off x="1750540" y="6068881"/>
            <a:ext cx="6096000" cy="646331"/>
          </a:xfrm>
          <a:prstGeom prst="rect">
            <a:avLst/>
          </a:prstGeom>
        </p:spPr>
        <p:txBody>
          <a:bodyPr>
            <a:spAutoFit/>
          </a:bodyPr>
          <a:lstStyle/>
          <a:p>
            <a:endParaRPr lang="zh-CN" altLang="en-US" dirty="0">
              <a:cs typeface="+mn-ea"/>
              <a:sym typeface="+mn-lt"/>
            </a:endParaRPr>
          </a:p>
          <a:p>
            <a:r>
              <a:rPr lang="zh-CN" altLang="en-US" dirty="0">
                <a:cs typeface="+mn-ea"/>
                <a:sym typeface="+mn-lt"/>
              </a:rPr>
              <a:t>　　</a:t>
            </a:r>
          </a:p>
        </p:txBody>
      </p:sp>
      <p:pic>
        <p:nvPicPr>
          <p:cNvPr id="9" name="图片 8">
            <a:extLst>
              <a:ext uri="{FF2B5EF4-FFF2-40B4-BE49-F238E27FC236}">
                <a16:creationId xmlns:a16="http://schemas.microsoft.com/office/drawing/2014/main" xmlns="" id="{0F23FA9A-9B99-4FC5-8C61-751741947D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75410" y="920229"/>
            <a:ext cx="4566213" cy="4566213"/>
          </a:xfrm>
          <a:prstGeom prst="rect">
            <a:avLst/>
          </a:prstGeom>
        </p:spPr>
      </p:pic>
      <p:sp>
        <p:nvSpPr>
          <p:cNvPr id="10" name="文本框 9">
            <a:extLst>
              <a:ext uri="{FF2B5EF4-FFF2-40B4-BE49-F238E27FC236}">
                <a16:creationId xmlns:a16="http://schemas.microsoft.com/office/drawing/2014/main" xmlns="" id="{2D48FA25-5EAE-4B91-BEE3-B60B6B7A8724}"/>
              </a:ext>
            </a:extLst>
          </p:cNvPr>
          <p:cNvSpPr txBox="1"/>
          <p:nvPr/>
        </p:nvSpPr>
        <p:spPr>
          <a:xfrm>
            <a:off x="4717165" y="565732"/>
            <a:ext cx="2757669" cy="646331"/>
          </a:xfrm>
          <a:prstGeom prst="rect">
            <a:avLst/>
          </a:prstGeom>
          <a:noFill/>
        </p:spPr>
        <p:txBody>
          <a:bodyPr wrap="square" rtlCol="0">
            <a:spAutoFit/>
          </a:bodyPr>
          <a:lstStyle/>
          <a:p>
            <a:pPr algn="dist"/>
            <a:r>
              <a:rPr lang="zh-CN" altLang="en-US" sz="3600" b="1" dirty="0">
                <a:solidFill>
                  <a:srgbClr val="C00000"/>
                </a:solidFill>
                <a:cs typeface="+mn-ea"/>
                <a:sym typeface="+mn-lt"/>
              </a:rPr>
              <a:t>节日的起源</a:t>
            </a:r>
          </a:p>
        </p:txBody>
      </p:sp>
      <p:sp>
        <p:nvSpPr>
          <p:cNvPr id="8" name="TextBox 5">
            <a:extLst>
              <a:ext uri="{FF2B5EF4-FFF2-40B4-BE49-F238E27FC236}">
                <a16:creationId xmlns:a16="http://schemas.microsoft.com/office/drawing/2014/main" xmlns="" id="{CFDB1530-5D3C-EF08-0B64-7F532E68CAF2}"/>
              </a:ext>
            </a:extLst>
          </p:cNvPr>
          <p:cNvSpPr txBox="1"/>
          <p:nvPr/>
        </p:nvSpPr>
        <p:spPr>
          <a:xfrm>
            <a:off x="1684980" y="6731858"/>
            <a:ext cx="1440159" cy="123111"/>
          </a:xfrm>
          <a:prstGeom prst="rect">
            <a:avLst/>
          </a:prstGeom>
          <a:noFill/>
        </p:spPr>
        <p:txBody>
          <a:bodyPr wrap="square" rtlCol="0">
            <a:spAutoFit/>
          </a:bodyPr>
          <a:lstStyle/>
          <a:p>
            <a:pPr>
              <a:lnSpc>
                <a:spcPct val="200000"/>
              </a:lnSpc>
            </a:pPr>
            <a:r>
              <a:rPr lang="zh-CN" altLang="en-US" sz="100" dirty="0">
                <a:solidFill>
                  <a:srgbClr val="C00000"/>
                </a:solidFill>
                <a:latin typeface="微软雅黑" panose="020B0503020204020204" pitchFamily="34" charset="-122"/>
                <a:ea typeface="微软雅黑" panose="020B0503020204020204" pitchFamily="34" charset="-122"/>
              </a:rPr>
              <a:t>节日</a:t>
            </a:r>
            <a:r>
              <a:rPr lang="en-US" altLang="zh-CN" sz="100" dirty="0">
                <a:solidFill>
                  <a:srgbClr val="C00000"/>
                </a:solidFill>
                <a:latin typeface="微软雅黑" panose="020B0503020204020204" pitchFamily="34" charset="-122"/>
                <a:ea typeface="微软雅黑" panose="020B0503020204020204" pitchFamily="34" charset="-122"/>
              </a:rPr>
              <a:t>PPT</a:t>
            </a:r>
            <a:r>
              <a:rPr lang="zh-CN" altLang="en-US" sz="100" dirty="0">
                <a:solidFill>
                  <a:srgbClr val="C00000"/>
                </a:solidFill>
                <a:latin typeface="微软雅黑" panose="020B0503020204020204" pitchFamily="34" charset="-122"/>
                <a:ea typeface="微软雅黑" panose="020B0503020204020204" pitchFamily="34" charset="-122"/>
              </a:rPr>
              <a:t>模板 </a:t>
            </a:r>
            <a:r>
              <a:rPr lang="en-US" altLang="zh-CN" sz="100" dirty="0">
                <a:solidFill>
                  <a:srgbClr val="C00000"/>
                </a:solidFill>
                <a:latin typeface="微软雅黑" panose="020B0503020204020204" pitchFamily="34" charset="-122"/>
                <a:ea typeface="微软雅黑" panose="020B0503020204020204" pitchFamily="34" charset="-122"/>
              </a:rPr>
              <a:t>http://</a:t>
            </a:r>
            <a:r>
              <a:rPr lang="en-US" altLang="zh-CN" sz="100" dirty="0" smtClean="0">
                <a:solidFill>
                  <a:srgbClr val="C00000"/>
                </a:solidFill>
                <a:latin typeface="微软雅黑" panose="020B0503020204020204" pitchFamily="34" charset="-122"/>
                <a:ea typeface="微软雅黑" panose="020B0503020204020204" pitchFamily="34" charset="-122"/>
              </a:rPr>
              <a:t>www.ypppt.com/jieri</a:t>
            </a:r>
            <a:r>
              <a:rPr lang="en-US" altLang="zh-CN" sz="100" dirty="0">
                <a:solidFill>
                  <a:srgbClr val="C00000"/>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39154233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ugr4hod">
      <a:majorFont>
        <a:latin typeface="印品黑体"/>
        <a:ea typeface="仓耳青禾体-谷力 W05"/>
        <a:cs typeface=""/>
      </a:majorFont>
      <a:minorFont>
        <a:latin typeface="印品黑体"/>
        <a:ea typeface="仓耳青禾体-谷力 W05"/>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1802</TotalTime>
  <Words>1392</Words>
  <Application>Microsoft Office PowerPoint</Application>
  <PresentationFormat>宽屏</PresentationFormat>
  <Paragraphs>155</Paragraphs>
  <Slides>28</Slides>
  <Notes>2</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28</vt:i4>
      </vt:variant>
    </vt:vector>
  </HeadingPairs>
  <TitlesOfParts>
    <vt:vector size="39" baseType="lpstr">
      <vt:lpstr>Meiryo</vt:lpstr>
      <vt:lpstr>仓耳青禾体-谷力 W05</vt:lpstr>
      <vt:lpstr>宋体</vt:lpstr>
      <vt:lpstr>微软雅黑</vt:lpstr>
      <vt:lpstr>印品黑体</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21</cp:revision>
  <dcterms:created xsi:type="dcterms:W3CDTF">2021-12-12T08:08:39Z</dcterms:created>
  <dcterms:modified xsi:type="dcterms:W3CDTF">2023-05-11T07:33:10Z</dcterms:modified>
</cp:coreProperties>
</file>