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4"/>
  </p:notesMasterIdLst>
  <p:sldIdLst>
    <p:sldId id="256" r:id="rId4"/>
    <p:sldId id="257" r:id="rId5"/>
    <p:sldId id="260" r:id="rId6"/>
    <p:sldId id="261" r:id="rId7"/>
    <p:sldId id="262" r:id="rId8"/>
    <p:sldId id="263" r:id="rId9"/>
    <p:sldId id="264" r:id="rId10"/>
    <p:sldId id="265" r:id="rId11"/>
    <p:sldId id="267" r:id="rId12"/>
    <p:sldId id="268" r:id="rId13"/>
    <p:sldId id="266" r:id="rId14"/>
    <p:sldId id="269" r:id="rId15"/>
    <p:sldId id="270" r:id="rId16"/>
    <p:sldId id="271" r:id="rId17"/>
    <p:sldId id="272" r:id="rId18"/>
    <p:sldId id="273" r:id="rId19"/>
    <p:sldId id="274" r:id="rId20"/>
    <p:sldId id="275" r:id="rId21"/>
    <p:sldId id="277" r:id="rId22"/>
    <p:sldId id="276" r:id="rId23"/>
    <p:sldId id="278" r:id="rId24"/>
    <p:sldId id="279" r:id="rId25"/>
    <p:sldId id="281" r:id="rId26"/>
    <p:sldId id="280" r:id="rId27"/>
    <p:sldId id="282" r:id="rId28"/>
    <p:sldId id="283" r:id="rId29"/>
    <p:sldId id="285" r:id="rId30"/>
    <p:sldId id="284" r:id="rId31"/>
    <p:sldId id="287" r:id="rId32"/>
    <p:sldId id="28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C"/>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EA2EF-5A8B-4AE7-B5BF-75E7D4405455}" type="datetimeFigureOut">
              <a:rPr lang="zh-CN" altLang="en-US" smtClean="0"/>
              <a:t>2023/5/10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7C7DB-B576-4124-BBC2-CAACF688123E}" type="slidenum">
              <a:rPr lang="zh-CN" altLang="en-US" smtClean="0"/>
              <a:t>‹#›</a:t>
            </a:fld>
            <a:endParaRPr lang="zh-CN" altLang="en-US"/>
          </a:p>
        </p:txBody>
      </p:sp>
    </p:spTree>
    <p:extLst>
      <p:ext uri="{BB962C8B-B14F-4D97-AF65-F5344CB8AC3E}">
        <p14:creationId xmlns:p14="http://schemas.microsoft.com/office/powerpoint/2010/main" val="184518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877C7DB-B576-4124-BBC2-CAACF688123E}" type="slidenum">
              <a:rPr lang="zh-CN" altLang="en-US" smtClean="0"/>
              <a:t>15</a:t>
            </a:fld>
            <a:endParaRPr lang="zh-CN" altLang="en-US"/>
          </a:p>
        </p:txBody>
      </p:sp>
    </p:spTree>
    <p:extLst>
      <p:ext uri="{BB962C8B-B14F-4D97-AF65-F5344CB8AC3E}">
        <p14:creationId xmlns:p14="http://schemas.microsoft.com/office/powerpoint/2010/main" val="371438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7523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E16820-E74A-4503-ABFF-BEE69ED7E1D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0C7E555-B633-419D-A002-022C3AC7D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2F56CC7-5AC2-4334-B487-D2058FEB4968}"/>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3446093F-5F05-4A5F-AE30-DB5F639B8D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5B97785-85DE-44C8-A639-45EE7EA0B1B6}"/>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2591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EB79BC-DE97-4DAF-88D9-9F2B7CDCF2B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F0B45D6-4E9C-4496-8ECF-67D03AD08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CBFEE07-D9F0-47A3-A23F-834EF5CAB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F2CFB01F-F0EB-476C-AC62-728F72B46110}"/>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6" name="页脚占位符 5">
            <a:extLst>
              <a:ext uri="{FF2B5EF4-FFF2-40B4-BE49-F238E27FC236}">
                <a16:creationId xmlns:a16="http://schemas.microsoft.com/office/drawing/2014/main" xmlns="" id="{7AAE387E-3125-4CC3-89B4-C43AEC67BF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58DD339-6793-4DAD-98C7-83538D927FF6}"/>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263532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AEB3FB-758E-492A-B595-8F18C8EC108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0A25B897-A979-4738-8B2C-A2DF9FB7170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0464F9A-4E67-4619-BC2B-D5EDF8BC3BCC}"/>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20BB25D1-FC01-4581-921A-8CEDF3039D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C285155-4931-462D-9C3A-76ACB65E82A4}"/>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1154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3CD2763-C0B5-4521-9D42-E649D384F08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D480742-6EAE-438F-AC97-CA282E0D97A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C88F136-847C-476C-B5A6-99F638F512C2}"/>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E47410ED-72A2-4DD1-ADD7-1CED32C3E1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9C6894E-74B5-41C2-A914-F4A41CA2EA6C}"/>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2509928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0831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2023/5/10</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732746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51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8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404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045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2106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B8DE35C-7981-4B6F-9A71-59511AD57A2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F59530C-E53D-4A5C-B412-338B5BD87DF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CE8F998-6E10-4A56-B194-C923E0DE0F2C}"/>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89767FEF-BFDD-4282-98C9-79222A07CA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87A456-0937-448F-8A81-5A231A81815C}"/>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584665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2441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0152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2525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5995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5346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9982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05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0A57DD-ADBB-44F9-BD40-471904306D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2D5B27D4-3244-4DDA-ACB8-8B0233AC69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8DEB51CD-CC13-49DD-BF10-C2C5CBB2C5D7}"/>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22A7D31D-6100-41C8-BF1A-B9A423B435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5DAA38-39A2-417E-8F3E-BFB19A321D7E}"/>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118570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62AF97-2674-497C-B832-C66B8D807D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EEB9F7DE-9B48-4BE3-B326-DB19B3D265D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0B95E3F5-AF73-4956-9085-2D7A1198693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77A259A9-690D-424E-9721-B654AB82DEA6}"/>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6" name="页脚占位符 5">
            <a:extLst>
              <a:ext uri="{FF2B5EF4-FFF2-40B4-BE49-F238E27FC236}">
                <a16:creationId xmlns:a16="http://schemas.microsoft.com/office/drawing/2014/main" xmlns="" id="{F33883BB-142A-47D9-9A63-03ECACB078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D0FAB94-09A4-495A-87B9-A3C21AA604A5}"/>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301610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CE0AE9-AF91-43B3-81A3-4C2B7D593F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1477E6E-6F85-4A08-AA69-308D5F5D2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6BE2C09B-FD4F-4925-AC07-00BED37E26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0C8AA62-1226-4668-9D17-AB89C70D1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BE5BCB-1B83-401A-B989-659217B17F0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B5521666-869A-47FA-8BEE-6B66773C0A31}"/>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8" name="页脚占位符 7">
            <a:extLst>
              <a:ext uri="{FF2B5EF4-FFF2-40B4-BE49-F238E27FC236}">
                <a16:creationId xmlns:a16="http://schemas.microsoft.com/office/drawing/2014/main" xmlns="" id="{124ECD24-DA20-4865-ABD8-FDE4775417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EA1A42B-672D-4555-AB4D-501D1AA6C841}"/>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121102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CE0AE9-AF91-43B3-81A3-4C2B7D593F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1477E6E-6F85-4A08-AA69-308D5F5D2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6BE2C09B-FD4F-4925-AC07-00BED37E26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00C8AA62-1226-4668-9D17-AB89C70D1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7BE5BCB-1B83-401A-B989-659217B17F0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B5521666-869A-47FA-8BEE-6B66773C0A31}"/>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8" name="页脚占位符 7">
            <a:extLst>
              <a:ext uri="{FF2B5EF4-FFF2-40B4-BE49-F238E27FC236}">
                <a16:creationId xmlns:a16="http://schemas.microsoft.com/office/drawing/2014/main" xmlns="" id="{124ECD24-DA20-4865-ABD8-FDE4775417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EA1A42B-672D-4555-AB4D-501D1AA6C841}"/>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
        <p:nvSpPr>
          <p:cNvPr id="11" name="TextBox 5">
            <a:extLst>
              <a:ext uri="{FF2B5EF4-FFF2-40B4-BE49-F238E27FC236}">
                <a16:creationId xmlns:a16="http://schemas.microsoft.com/office/drawing/2014/main" xmlns="" id="{41F8B867-38B0-A84B-EFD2-51C9CBF7D059}"/>
              </a:ext>
            </a:extLst>
          </p:cNvPr>
          <p:cNvSpPr txBox="1"/>
          <p:nvPr userDrawn="1"/>
        </p:nvSpPr>
        <p:spPr>
          <a:xfrm>
            <a:off x="1869604" y="6662260"/>
            <a:ext cx="1440159"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15801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DE549E-27E1-4B04-A7E8-06A04E9DE4F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D162F66-91A0-4BAE-B99C-4F1DD3CABED8}"/>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4" name="页脚占位符 3">
            <a:extLst>
              <a:ext uri="{FF2B5EF4-FFF2-40B4-BE49-F238E27FC236}">
                <a16:creationId xmlns:a16="http://schemas.microsoft.com/office/drawing/2014/main" xmlns="" id="{C02B9980-4BB7-4839-8798-78EF6B9BA1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0C9C49BD-4762-46C5-8954-B2AE42D78490}"/>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421369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C6AD0B4-092D-4660-88D7-8C8C30422AE7}"/>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3" name="页脚占位符 2">
            <a:extLst>
              <a:ext uri="{FF2B5EF4-FFF2-40B4-BE49-F238E27FC236}">
                <a16:creationId xmlns:a16="http://schemas.microsoft.com/office/drawing/2014/main" xmlns="" id="{93CA4223-A895-442E-B7D8-07F98107AA7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EB00DC0-2BF0-475B-A6C8-6D59DF5196C2}"/>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35323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9B69F0-ECC7-4036-8048-12D92938C7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D8BA2B8-9C3D-4DDF-AF81-8A9F6CEF81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7741BFD0-D1B2-4E7A-8C5D-570774567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B9817FD-BFE5-43BC-8F18-2D0702DC856D}"/>
              </a:ext>
            </a:extLst>
          </p:cNvPr>
          <p:cNvSpPr>
            <a:spLocks noGrp="1"/>
          </p:cNvSpPr>
          <p:nvPr>
            <p:ph type="dt" sz="half" idx="10"/>
          </p:nvPr>
        </p:nvSpPr>
        <p:spPr/>
        <p:txBody>
          <a:bodyPr/>
          <a:lstStyle/>
          <a:p>
            <a:fld id="{63B9CF94-D100-497F-A619-8EAB1720DA7E}" type="datetimeFigureOut">
              <a:rPr lang="zh-CN" altLang="en-US" smtClean="0"/>
              <a:t>2023/5/10</a:t>
            </a:fld>
            <a:endParaRPr lang="zh-CN" altLang="en-US"/>
          </a:p>
        </p:txBody>
      </p:sp>
      <p:sp>
        <p:nvSpPr>
          <p:cNvPr id="6" name="页脚占位符 5">
            <a:extLst>
              <a:ext uri="{FF2B5EF4-FFF2-40B4-BE49-F238E27FC236}">
                <a16:creationId xmlns:a16="http://schemas.microsoft.com/office/drawing/2014/main" xmlns="" id="{37AE036A-5A6D-43E0-8B72-6EEFD0BBF7C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67AB304-D513-4072-9DD6-CEAF65380E0D}"/>
              </a:ext>
            </a:extLst>
          </p:cNvPr>
          <p:cNvSpPr>
            <a:spLocks noGrp="1"/>
          </p:cNvSpPr>
          <p:nvPr>
            <p:ph type="sldNum" sz="quarter" idx="12"/>
          </p:nvPr>
        </p:nvSpPr>
        <p:spPr/>
        <p:txBody>
          <a:body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428889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1BC8510-498A-4757-882F-F8D2269375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94F4FE1-E1B4-4137-827C-36678C27A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4B75AF8-17DB-4F5D-BC12-71283CA47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9CF94-D100-497F-A619-8EAB1720DA7E}" type="datetimeFigureOut">
              <a:rPr lang="zh-CN" altLang="en-US" smtClean="0"/>
              <a:t>2023/5/10</a:t>
            </a:fld>
            <a:endParaRPr lang="zh-CN" altLang="en-US"/>
          </a:p>
        </p:txBody>
      </p:sp>
      <p:sp>
        <p:nvSpPr>
          <p:cNvPr id="5" name="页脚占位符 4">
            <a:extLst>
              <a:ext uri="{FF2B5EF4-FFF2-40B4-BE49-F238E27FC236}">
                <a16:creationId xmlns:a16="http://schemas.microsoft.com/office/drawing/2014/main" xmlns="" id="{3E118159-F180-453B-B099-B502FD8142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011B501-25E6-4644-9EB1-7C6B7DD3E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EF9F8-B77C-45A6-85B0-D9FC9DFEA782}" type="slidenum">
              <a:rPr lang="zh-CN" altLang="en-US" smtClean="0"/>
              <a:t>‹#›</a:t>
            </a:fld>
            <a:endParaRPr lang="zh-CN" altLang="en-US"/>
          </a:p>
        </p:txBody>
      </p:sp>
    </p:spTree>
    <p:extLst>
      <p:ext uri="{BB962C8B-B14F-4D97-AF65-F5344CB8AC3E}">
        <p14:creationId xmlns:p14="http://schemas.microsoft.com/office/powerpoint/2010/main" val="284758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5956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31908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16.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569" y="3428999"/>
            <a:ext cx="4094283"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pic>
        <p:nvPicPr>
          <p:cNvPr id="17" name="图片 16">
            <a:extLst>
              <a:ext uri="{FF2B5EF4-FFF2-40B4-BE49-F238E27FC236}">
                <a16:creationId xmlns:a16="http://schemas.microsoft.com/office/drawing/2014/main" xmlns="" id="{FD8344D0-E9AD-457A-A60B-DC7D965286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07411" y="1288348"/>
            <a:ext cx="8777177" cy="2704916"/>
          </a:xfrm>
          <a:prstGeom prst="rect">
            <a:avLst/>
          </a:prstGeom>
        </p:spPr>
      </p:pic>
      <p:sp>
        <p:nvSpPr>
          <p:cNvPr id="18" name="矩形: 圆角 17">
            <a:extLst>
              <a:ext uri="{FF2B5EF4-FFF2-40B4-BE49-F238E27FC236}">
                <a16:creationId xmlns:a16="http://schemas.microsoft.com/office/drawing/2014/main" xmlns="" id="{DE3771FE-1FE3-445F-962F-726390972249}"/>
              </a:ext>
            </a:extLst>
          </p:cNvPr>
          <p:cNvSpPr/>
          <p:nvPr/>
        </p:nvSpPr>
        <p:spPr>
          <a:xfrm>
            <a:off x="3423997" y="4166886"/>
            <a:ext cx="5344005" cy="6596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春 节 英 文 介 绍</a:t>
            </a:r>
          </a:p>
        </p:txBody>
      </p:sp>
    </p:spTree>
    <p:extLst>
      <p:ext uri="{BB962C8B-B14F-4D97-AF65-F5344CB8AC3E}">
        <p14:creationId xmlns:p14="http://schemas.microsoft.com/office/powerpoint/2010/main" val="38215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par>
                          <p:cTn id="33" fill="hold">
                            <p:stCondLst>
                              <p:cond delay="3500"/>
                            </p:stCondLst>
                            <p:childTnLst>
                              <p:par>
                                <p:cTn id="34" presetID="26"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80">
                                          <p:stCondLst>
                                            <p:cond delay="0"/>
                                          </p:stCondLst>
                                        </p:cTn>
                                        <p:tgtEl>
                                          <p:spTgt spid="18"/>
                                        </p:tgtEl>
                                      </p:cBhvr>
                                    </p:animEffect>
                                    <p:anim calcmode="lin" valueType="num">
                                      <p:cBhvr>
                                        <p:cTn id="3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2" dur="26">
                                          <p:stCondLst>
                                            <p:cond delay="650"/>
                                          </p:stCondLst>
                                        </p:cTn>
                                        <p:tgtEl>
                                          <p:spTgt spid="18"/>
                                        </p:tgtEl>
                                      </p:cBhvr>
                                      <p:to x="100000" y="60000"/>
                                    </p:animScale>
                                    <p:animScale>
                                      <p:cBhvr>
                                        <p:cTn id="43" dur="166" decel="50000">
                                          <p:stCondLst>
                                            <p:cond delay="676"/>
                                          </p:stCondLst>
                                        </p:cTn>
                                        <p:tgtEl>
                                          <p:spTgt spid="18"/>
                                        </p:tgtEl>
                                      </p:cBhvr>
                                      <p:to x="100000" y="100000"/>
                                    </p:animScale>
                                    <p:animScale>
                                      <p:cBhvr>
                                        <p:cTn id="44" dur="26">
                                          <p:stCondLst>
                                            <p:cond delay="1312"/>
                                          </p:stCondLst>
                                        </p:cTn>
                                        <p:tgtEl>
                                          <p:spTgt spid="18"/>
                                        </p:tgtEl>
                                      </p:cBhvr>
                                      <p:to x="100000" y="80000"/>
                                    </p:animScale>
                                    <p:animScale>
                                      <p:cBhvr>
                                        <p:cTn id="45" dur="166" decel="50000">
                                          <p:stCondLst>
                                            <p:cond delay="1338"/>
                                          </p:stCondLst>
                                        </p:cTn>
                                        <p:tgtEl>
                                          <p:spTgt spid="18"/>
                                        </p:tgtEl>
                                      </p:cBhvr>
                                      <p:to x="100000" y="100000"/>
                                    </p:animScale>
                                    <p:animScale>
                                      <p:cBhvr>
                                        <p:cTn id="46" dur="26">
                                          <p:stCondLst>
                                            <p:cond delay="1642"/>
                                          </p:stCondLst>
                                        </p:cTn>
                                        <p:tgtEl>
                                          <p:spTgt spid="18"/>
                                        </p:tgtEl>
                                      </p:cBhvr>
                                      <p:to x="100000" y="90000"/>
                                    </p:animScale>
                                    <p:animScale>
                                      <p:cBhvr>
                                        <p:cTn id="47" dur="166" decel="50000">
                                          <p:stCondLst>
                                            <p:cond delay="1668"/>
                                          </p:stCondLst>
                                        </p:cTn>
                                        <p:tgtEl>
                                          <p:spTgt spid="18"/>
                                        </p:tgtEl>
                                      </p:cBhvr>
                                      <p:to x="100000" y="100000"/>
                                    </p:animScale>
                                    <p:animScale>
                                      <p:cBhvr>
                                        <p:cTn id="48" dur="26">
                                          <p:stCondLst>
                                            <p:cond delay="1808"/>
                                          </p:stCondLst>
                                        </p:cTn>
                                        <p:tgtEl>
                                          <p:spTgt spid="18"/>
                                        </p:tgtEl>
                                      </p:cBhvr>
                                      <p:to x="100000" y="95000"/>
                                    </p:animScale>
                                    <p:animScale>
                                      <p:cBhvr>
                                        <p:cTn id="4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94013" y="3428999"/>
            <a:ext cx="4033394"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sp>
        <p:nvSpPr>
          <p:cNvPr id="16" name="文本框 15">
            <a:extLst>
              <a:ext uri="{FF2B5EF4-FFF2-40B4-BE49-F238E27FC236}">
                <a16:creationId xmlns:a16="http://schemas.microsoft.com/office/drawing/2014/main" xmlns="" id="{D4084D90-9D40-42C0-9A79-5C6EA968DBAD}"/>
              </a:ext>
            </a:extLst>
          </p:cNvPr>
          <p:cNvSpPr txBox="1"/>
          <p:nvPr/>
        </p:nvSpPr>
        <p:spPr>
          <a:xfrm>
            <a:off x="1425897" y="2274838"/>
            <a:ext cx="9340207" cy="2308324"/>
          </a:xfrm>
          <a:prstGeom prst="rect">
            <a:avLst/>
          </a:prstGeom>
          <a:noFill/>
        </p:spPr>
        <p:txBody>
          <a:bodyPr wrap="square">
            <a:spAutoFit/>
          </a:bodyPr>
          <a:lstStyle>
            <a:defPPr>
              <a:defRPr lang="zh-CN"/>
            </a:defPPr>
            <a:lvl1pPr algn="ctr">
              <a:defRPr sz="9600">
                <a:gradFill>
                  <a:gsLst>
                    <a:gs pos="32000">
                      <a:srgbClr val="FC3203"/>
                    </a:gs>
                    <a:gs pos="66000">
                      <a:srgbClr val="8A1700"/>
                    </a:gs>
                  </a:gsLst>
                  <a:lin ang="5400000" scaled="1"/>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defRPr>
            </a:lvl1pPr>
          </a:lstStyle>
          <a:p>
            <a:pPr>
              <a:defRPr/>
            </a:pPr>
            <a:r>
              <a:rPr lang="en-US" altLang="zh-CN" sz="7200" b="1" dirty="0">
                <a:solidFill>
                  <a:srgbClr val="C00000"/>
                </a:solidFill>
                <a:latin typeface="+mn-lt"/>
                <a:ea typeface="+mn-ea"/>
                <a:cs typeface="+mn-ea"/>
                <a:sym typeface="+mn-lt"/>
              </a:rPr>
              <a:t>Customs of the Spring Festival</a:t>
            </a:r>
            <a:endParaRPr lang="zh-CN" altLang="en-US" sz="72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128248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35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40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145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sp>
        <p:nvSpPr>
          <p:cNvPr id="17" name="文本框 16">
            <a:extLst>
              <a:ext uri="{FF2B5EF4-FFF2-40B4-BE49-F238E27FC236}">
                <a16:creationId xmlns:a16="http://schemas.microsoft.com/office/drawing/2014/main" xmlns="" id="{1EE5DBEC-6743-4596-A4C4-5E315C402AE0}"/>
              </a:ext>
            </a:extLst>
          </p:cNvPr>
          <p:cNvSpPr txBox="1"/>
          <p:nvPr/>
        </p:nvSpPr>
        <p:spPr>
          <a:xfrm>
            <a:off x="964238" y="2738538"/>
            <a:ext cx="2127861"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Sweeping the dust</a:t>
            </a:r>
            <a:endParaRPr lang="zh-CN" altLang="en-US" sz="2400" dirty="0">
              <a:solidFill>
                <a:schemeClr val="tx1"/>
              </a:solidFill>
              <a:latin typeface="+mn-lt"/>
              <a:ea typeface="+mn-ea"/>
              <a:cs typeface="+mn-ea"/>
              <a:sym typeface="+mn-lt"/>
            </a:endParaRPr>
          </a:p>
        </p:txBody>
      </p:sp>
      <p:sp>
        <p:nvSpPr>
          <p:cNvPr id="18" name="文本框 17">
            <a:extLst>
              <a:ext uri="{FF2B5EF4-FFF2-40B4-BE49-F238E27FC236}">
                <a16:creationId xmlns:a16="http://schemas.microsoft.com/office/drawing/2014/main" xmlns="" id="{48099AB6-DE08-41C8-A745-FB6C15E0E048}"/>
              </a:ext>
            </a:extLst>
          </p:cNvPr>
          <p:cNvSpPr txBox="1"/>
          <p:nvPr/>
        </p:nvSpPr>
        <p:spPr>
          <a:xfrm>
            <a:off x="2093397" y="4645254"/>
            <a:ext cx="3027620"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Pasting Spring Couplets</a:t>
            </a:r>
            <a:endParaRPr lang="zh-CN" altLang="en-US" sz="2400" dirty="0">
              <a:solidFill>
                <a:schemeClr val="tx1"/>
              </a:solidFill>
              <a:latin typeface="+mn-lt"/>
              <a:ea typeface="+mn-ea"/>
              <a:cs typeface="+mn-ea"/>
              <a:sym typeface="+mn-lt"/>
            </a:endParaRPr>
          </a:p>
        </p:txBody>
      </p:sp>
      <p:sp>
        <p:nvSpPr>
          <p:cNvPr id="19" name="文本框 18">
            <a:extLst>
              <a:ext uri="{FF2B5EF4-FFF2-40B4-BE49-F238E27FC236}">
                <a16:creationId xmlns:a16="http://schemas.microsoft.com/office/drawing/2014/main" xmlns="" id="{16A202D4-73D7-4C9B-9BBA-F2CF3A959979}"/>
              </a:ext>
            </a:extLst>
          </p:cNvPr>
          <p:cNvSpPr txBox="1"/>
          <p:nvPr/>
        </p:nvSpPr>
        <p:spPr>
          <a:xfrm>
            <a:off x="4204461" y="2738538"/>
            <a:ext cx="2341965"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Pasting “up-sided Fu”</a:t>
            </a:r>
            <a:endParaRPr lang="zh-CN" altLang="en-US" sz="2400" dirty="0">
              <a:solidFill>
                <a:schemeClr val="tx1"/>
              </a:solidFill>
              <a:latin typeface="+mn-lt"/>
              <a:ea typeface="+mn-ea"/>
              <a:cs typeface="+mn-ea"/>
              <a:sym typeface="+mn-lt"/>
            </a:endParaRPr>
          </a:p>
        </p:txBody>
      </p:sp>
      <p:sp>
        <p:nvSpPr>
          <p:cNvPr id="20" name="文本框 19">
            <a:extLst>
              <a:ext uri="{FF2B5EF4-FFF2-40B4-BE49-F238E27FC236}">
                <a16:creationId xmlns:a16="http://schemas.microsoft.com/office/drawing/2014/main" xmlns="" id="{E1EC3513-6339-4335-AAC3-3DF86D8BF2E5}"/>
              </a:ext>
            </a:extLst>
          </p:cNvPr>
          <p:cNvSpPr txBox="1"/>
          <p:nvPr/>
        </p:nvSpPr>
        <p:spPr>
          <a:xfrm>
            <a:off x="6177585" y="4645254"/>
            <a:ext cx="1977625"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Set off fireworks</a:t>
            </a:r>
            <a:endParaRPr lang="zh-CN" altLang="en-US" sz="2400" dirty="0">
              <a:solidFill>
                <a:schemeClr val="tx1"/>
              </a:solidFill>
              <a:latin typeface="+mn-lt"/>
              <a:ea typeface="+mn-ea"/>
              <a:cs typeface="+mn-ea"/>
              <a:sym typeface="+mn-lt"/>
            </a:endParaRPr>
          </a:p>
        </p:txBody>
      </p:sp>
      <p:sp>
        <p:nvSpPr>
          <p:cNvPr id="21" name="文本框 20">
            <a:extLst>
              <a:ext uri="{FF2B5EF4-FFF2-40B4-BE49-F238E27FC236}">
                <a16:creationId xmlns:a16="http://schemas.microsoft.com/office/drawing/2014/main" xmlns="" id="{4C173B70-D384-4A50-8131-10B9D01AC9AC}"/>
              </a:ext>
            </a:extLst>
          </p:cNvPr>
          <p:cNvSpPr txBox="1"/>
          <p:nvPr/>
        </p:nvSpPr>
        <p:spPr>
          <a:xfrm>
            <a:off x="7622364" y="2923204"/>
            <a:ext cx="2533986"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New year’s visit</a:t>
            </a:r>
            <a:endParaRPr lang="zh-CN" altLang="en-US" sz="2400" dirty="0">
              <a:solidFill>
                <a:schemeClr val="tx1"/>
              </a:solidFill>
              <a:latin typeface="+mn-lt"/>
              <a:ea typeface="+mn-ea"/>
              <a:cs typeface="+mn-ea"/>
              <a:sym typeface="+mn-lt"/>
            </a:endParaRPr>
          </a:p>
        </p:txBody>
      </p:sp>
      <p:sp>
        <p:nvSpPr>
          <p:cNvPr id="22" name="文本框 21">
            <a:extLst>
              <a:ext uri="{FF2B5EF4-FFF2-40B4-BE49-F238E27FC236}">
                <a16:creationId xmlns:a16="http://schemas.microsoft.com/office/drawing/2014/main" xmlns="" id="{AF51A00D-0179-48EF-9CAB-19132751C06C}"/>
              </a:ext>
            </a:extLst>
          </p:cNvPr>
          <p:cNvSpPr txBox="1"/>
          <p:nvPr/>
        </p:nvSpPr>
        <p:spPr>
          <a:xfrm>
            <a:off x="9804804" y="4645254"/>
            <a:ext cx="1550321" cy="830997"/>
          </a:xfrm>
          <a:prstGeom prst="rect">
            <a:avLst/>
          </a:prstGeom>
          <a:noFill/>
        </p:spPr>
        <p:txBody>
          <a:bodyPr>
            <a:spAutoFit/>
          </a:bodyPr>
          <a:lstStyle>
            <a:defPPr>
              <a:defRPr lang="zh-CN"/>
            </a:defPPr>
            <a:lvl1pPr algn="ctr">
              <a:defRPr sz="2000" b="1">
                <a:gradFill>
                  <a:gsLst>
                    <a:gs pos="32000">
                      <a:srgbClr val="FC3203"/>
                    </a:gs>
                    <a:gs pos="66000">
                      <a:srgbClr val="8A1700"/>
                    </a:gs>
                  </a:gsLst>
                  <a:lin ang="5400000" scaled="1"/>
                </a:gradFill>
                <a:latin typeface="微软雅黑" panose="020B0503020204020204" pitchFamily="34" charset="-122"/>
                <a:ea typeface="微软雅黑" panose="020B0503020204020204" pitchFamily="34" charset="-122"/>
              </a:defRPr>
            </a:lvl1pPr>
          </a:lstStyle>
          <a:p>
            <a:pPr eaLnBrk="1" fontAlgn="auto" hangingPunct="1">
              <a:spcBef>
                <a:spcPts val="0"/>
              </a:spcBef>
              <a:spcAft>
                <a:spcPts val="0"/>
              </a:spcAft>
              <a:defRPr/>
            </a:pPr>
            <a:r>
              <a:rPr lang="en-US" altLang="zh-CN" sz="2400" dirty="0">
                <a:solidFill>
                  <a:schemeClr val="tx1"/>
                </a:solidFill>
                <a:latin typeface="+mn-lt"/>
                <a:ea typeface="+mn-ea"/>
                <a:cs typeface="+mn-ea"/>
                <a:sym typeface="+mn-lt"/>
              </a:rPr>
              <a:t>Gift money</a:t>
            </a:r>
            <a:endParaRPr lang="zh-CN" altLang="en-US" sz="2400" dirty="0">
              <a:solidFill>
                <a:schemeClr val="tx1"/>
              </a:solidFill>
              <a:latin typeface="+mn-lt"/>
              <a:ea typeface="+mn-ea"/>
              <a:cs typeface="+mn-ea"/>
              <a:sym typeface="+mn-lt"/>
            </a:endParaRPr>
          </a:p>
        </p:txBody>
      </p:sp>
    </p:spTree>
    <p:extLst>
      <p:ext uri="{BB962C8B-B14F-4D97-AF65-F5344CB8AC3E}">
        <p14:creationId xmlns:p14="http://schemas.microsoft.com/office/powerpoint/2010/main" val="26398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63" presetClass="path" presetSubtype="0" accel="50000" decel="50000" fill="hold" nodeType="afterEffect">
                                  <p:stCondLst>
                                    <p:cond delay="0"/>
                                  </p:stCondLst>
                                  <p:childTnLst>
                                    <p:animMotion origin="layout" path="M -0.05886 -3.7037E-6 L 3.95833E-6 -3.7037E-6 " pathEditMode="relative" rAng="0" ptsTypes="AA">
                                      <p:cBhvr>
                                        <p:cTn id="20" dur="1250" fill="hold"/>
                                        <p:tgtEl>
                                          <p:spTgt spid="17"/>
                                        </p:tgtEl>
                                        <p:attrNameLst>
                                          <p:attrName>ppt_x</p:attrName>
                                          <p:attrName>ppt_y</p:attrName>
                                        </p:attrNameLst>
                                      </p:cBhvr>
                                      <p:rCtr x="2943" y="0"/>
                                    </p:animMotion>
                                  </p:childTnLst>
                                </p:cTn>
                              </p:par>
                            </p:childTnLst>
                          </p:cTn>
                        </p:par>
                        <p:par>
                          <p:cTn id="21" fill="hold">
                            <p:stCondLst>
                              <p:cond delay="325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3750"/>
                            </p:stCondLst>
                            <p:childTnLst>
                              <p:par>
                                <p:cTn id="26" presetID="63" presetClass="path" presetSubtype="0" accel="50000" decel="50000" fill="hold" nodeType="afterEffect">
                                  <p:stCondLst>
                                    <p:cond delay="0"/>
                                  </p:stCondLst>
                                  <p:childTnLst>
                                    <p:animMotion origin="layout" path="M -0.05885 -2.96296E-6 L -3.33333E-6 -2.96296E-6 " pathEditMode="relative" rAng="0" ptsTypes="AA">
                                      <p:cBhvr>
                                        <p:cTn id="27" dur="1250" fill="hold"/>
                                        <p:tgtEl>
                                          <p:spTgt spid="18"/>
                                        </p:tgtEl>
                                        <p:attrNameLst>
                                          <p:attrName>ppt_x</p:attrName>
                                          <p:attrName>ppt_y</p:attrName>
                                        </p:attrNameLst>
                                      </p:cBhvr>
                                      <p:rCtr x="2943" y="0"/>
                                    </p:animMotion>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5500"/>
                            </p:stCondLst>
                            <p:childTnLst>
                              <p:par>
                                <p:cTn id="33" presetID="63" presetClass="path" presetSubtype="0" accel="50000" decel="50000" fill="hold" nodeType="afterEffect">
                                  <p:stCondLst>
                                    <p:cond delay="0"/>
                                  </p:stCondLst>
                                  <p:childTnLst>
                                    <p:animMotion origin="layout" path="M -0.05886 -3.7037E-6 L 4.58333E-6 -3.7037E-6 " pathEditMode="relative" rAng="0" ptsTypes="AA">
                                      <p:cBhvr>
                                        <p:cTn id="34" dur="1250" fill="hold"/>
                                        <p:tgtEl>
                                          <p:spTgt spid="19"/>
                                        </p:tgtEl>
                                        <p:attrNameLst>
                                          <p:attrName>ppt_x</p:attrName>
                                          <p:attrName>ppt_y</p:attrName>
                                        </p:attrNameLst>
                                      </p:cBhvr>
                                      <p:rCtr x="2943" y="0"/>
                                    </p:animMotion>
                                  </p:childTnLst>
                                </p:cTn>
                              </p:par>
                            </p:childTnLst>
                          </p:cTn>
                        </p:par>
                        <p:par>
                          <p:cTn id="35" fill="hold">
                            <p:stCondLst>
                              <p:cond delay="6750"/>
                            </p:stCondLst>
                            <p:childTnLst>
                              <p:par>
                                <p:cTn id="36" presetID="10"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7250"/>
                            </p:stCondLst>
                            <p:childTnLst>
                              <p:par>
                                <p:cTn id="40" presetID="63" presetClass="path" presetSubtype="0" accel="50000" decel="50000" fill="hold" nodeType="afterEffect">
                                  <p:stCondLst>
                                    <p:cond delay="0"/>
                                  </p:stCondLst>
                                  <p:childTnLst>
                                    <p:animMotion origin="layout" path="M -0.05885 -2.96296E-6 L -4.16667E-7 -2.96296E-6 " pathEditMode="relative" rAng="0" ptsTypes="AA">
                                      <p:cBhvr>
                                        <p:cTn id="41" dur="1250" fill="hold"/>
                                        <p:tgtEl>
                                          <p:spTgt spid="20"/>
                                        </p:tgtEl>
                                        <p:attrNameLst>
                                          <p:attrName>ppt_x</p:attrName>
                                          <p:attrName>ppt_y</p:attrName>
                                        </p:attrNameLst>
                                      </p:cBhvr>
                                      <p:rCtr x="2943" y="0"/>
                                    </p:animMotion>
                                  </p:childTnLst>
                                </p:cTn>
                              </p:par>
                            </p:childTnLst>
                          </p:cTn>
                        </p:par>
                        <p:par>
                          <p:cTn id="42" fill="hold">
                            <p:stCondLst>
                              <p:cond delay="85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9000"/>
                            </p:stCondLst>
                            <p:childTnLst>
                              <p:par>
                                <p:cTn id="47" presetID="63" presetClass="path" presetSubtype="0" accel="50000" decel="50000" fill="hold" nodeType="afterEffect">
                                  <p:stCondLst>
                                    <p:cond delay="0"/>
                                  </p:stCondLst>
                                  <p:childTnLst>
                                    <p:animMotion origin="layout" path="M -0.05886 -2.22222E-6 L 3.54167E-6 -2.22222E-6 " pathEditMode="relative" rAng="0" ptsTypes="AA">
                                      <p:cBhvr>
                                        <p:cTn id="48" dur="1250" fill="hold"/>
                                        <p:tgtEl>
                                          <p:spTgt spid="21"/>
                                        </p:tgtEl>
                                        <p:attrNameLst>
                                          <p:attrName>ppt_x</p:attrName>
                                          <p:attrName>ppt_y</p:attrName>
                                        </p:attrNameLst>
                                      </p:cBhvr>
                                      <p:rCtr x="2943" y="0"/>
                                    </p:animMotion>
                                  </p:childTnLst>
                                </p:cTn>
                              </p:par>
                            </p:childTnLst>
                          </p:cTn>
                        </p:par>
                        <p:par>
                          <p:cTn id="49" fill="hold">
                            <p:stCondLst>
                              <p:cond delay="10250"/>
                            </p:stCondLst>
                            <p:childTnLst>
                              <p:par>
                                <p:cTn id="50" presetID="10"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par>
                          <p:cTn id="53" fill="hold">
                            <p:stCondLst>
                              <p:cond delay="10750"/>
                            </p:stCondLst>
                            <p:childTnLst>
                              <p:par>
                                <p:cTn id="54" presetID="63" presetClass="path" presetSubtype="0" accel="50000" decel="50000" fill="hold" nodeType="afterEffect">
                                  <p:stCondLst>
                                    <p:cond delay="0"/>
                                  </p:stCondLst>
                                  <p:childTnLst>
                                    <p:animMotion origin="layout" path="M -0.05886 -2.96296E-6 L 1.66667E-6 -2.96296E-6 " pathEditMode="relative" rAng="0" ptsTypes="AA">
                                      <p:cBhvr>
                                        <p:cTn id="55" dur="1250" fill="hold"/>
                                        <p:tgtEl>
                                          <p:spTgt spid="22"/>
                                        </p:tgtEl>
                                        <p:attrNameLst>
                                          <p:attrName>ppt_x</p:attrName>
                                          <p:attrName>ppt_y</p:attrName>
                                        </p:attrNameLst>
                                      </p:cBhvr>
                                      <p:rCtr x="29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sp>
        <p:nvSpPr>
          <p:cNvPr id="12" name="矩形 11">
            <a:extLst>
              <a:ext uri="{FF2B5EF4-FFF2-40B4-BE49-F238E27FC236}">
                <a16:creationId xmlns:a16="http://schemas.microsoft.com/office/drawing/2014/main" xmlns="" id="{8E7F6E65-89B5-424C-9E12-30ED9BDB630B}"/>
              </a:ext>
            </a:extLst>
          </p:cNvPr>
          <p:cNvSpPr>
            <a:spLocks noChangeArrowheads="1"/>
          </p:cNvSpPr>
          <p:nvPr/>
        </p:nvSpPr>
        <p:spPr bwMode="auto">
          <a:xfrm>
            <a:off x="5804140" y="3880649"/>
            <a:ext cx="5241925" cy="185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200000"/>
              </a:lnSpc>
            </a:pPr>
            <a:r>
              <a:rPr lang="en-US" altLang="zh-CN" sz="2000" dirty="0">
                <a:latin typeface="+mn-lt"/>
                <a:ea typeface="+mn-ea"/>
                <a:cs typeface="+mn-ea"/>
                <a:sym typeface="+mn-lt"/>
              </a:rPr>
              <a:t>“</a:t>
            </a:r>
            <a:r>
              <a:rPr lang="en-US" altLang="zh-CN" sz="2000" dirty="0" err="1">
                <a:latin typeface="+mn-lt"/>
                <a:ea typeface="+mn-ea"/>
                <a:cs typeface="+mn-ea"/>
                <a:sym typeface="+mn-lt"/>
              </a:rPr>
              <a:t>dust”in</a:t>
            </a:r>
            <a:r>
              <a:rPr lang="en-US" altLang="zh-CN" sz="2000" dirty="0">
                <a:latin typeface="+mn-lt"/>
                <a:ea typeface="+mn-ea"/>
                <a:cs typeface="+mn-ea"/>
                <a:sym typeface="+mn-lt"/>
              </a:rPr>
              <a:t> Chinese means old and past. This custom shows a good wish of putting away old things to welcome a new life.</a:t>
            </a:r>
            <a:endParaRPr lang="zh-CN" altLang="en-US" sz="2000" dirty="0">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5241926" cy="665584"/>
            <a:chOff x="6950074" y="3106836"/>
            <a:chExt cx="5241926"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5241926"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604707" y="3178018"/>
              <a:ext cx="3932660" cy="523220"/>
            </a:xfrm>
            <a:prstGeom prst="rect">
              <a:avLst/>
            </a:prstGeom>
            <a:noFill/>
          </p:spPr>
          <p:txBody>
            <a:bodyPr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Sweeping the dust</a:t>
              </a:r>
              <a:endParaRPr lang="zh-CN" altLang="en-US" sz="2800" b="1" dirty="0">
                <a:solidFill>
                  <a:schemeClr val="tx1"/>
                </a:solidFill>
                <a:latin typeface="+mn-lt"/>
                <a:ea typeface="+mn-ea"/>
                <a:cs typeface="+mn-ea"/>
                <a:sym typeface="+mn-lt"/>
              </a:endParaRPr>
            </a:p>
          </p:txBody>
        </p:sp>
      </p:grpSp>
      <p:pic>
        <p:nvPicPr>
          <p:cNvPr id="8" name="图片 7">
            <a:extLst>
              <a:ext uri="{FF2B5EF4-FFF2-40B4-BE49-F238E27FC236}">
                <a16:creationId xmlns:a16="http://schemas.microsoft.com/office/drawing/2014/main" xmlns="" id="{F23C18D2-720D-4563-BFCA-39E29A5CEF6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702484" y="3135741"/>
            <a:ext cx="3339296" cy="3339296"/>
          </a:xfrm>
          <a:prstGeom prst="rect">
            <a:avLst/>
          </a:prstGeom>
        </p:spPr>
      </p:pic>
    </p:spTree>
    <p:extLst>
      <p:ext uri="{BB962C8B-B14F-4D97-AF65-F5344CB8AC3E}">
        <p14:creationId xmlns:p14="http://schemas.microsoft.com/office/powerpoint/2010/main" val="360721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iterate type="lt">
                                    <p:tmPct val="2222"/>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3544"/>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5241926" cy="665584"/>
            <a:chOff x="6950074" y="3106836"/>
            <a:chExt cx="5241926"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5241926"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385421" y="3178018"/>
              <a:ext cx="4371232"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Pasting Spring Couplets</a:t>
              </a:r>
              <a:endParaRPr lang="zh-CN" altLang="en-US" sz="2800" b="1" dirty="0">
                <a:solidFill>
                  <a:schemeClr val="tx1"/>
                </a:solidFill>
                <a:latin typeface="+mn-lt"/>
                <a:ea typeface="+mn-ea"/>
                <a:cs typeface="+mn-ea"/>
                <a:sym typeface="+mn-lt"/>
              </a:endParaRPr>
            </a:p>
          </p:txBody>
        </p:sp>
      </p:grpSp>
      <p:sp>
        <p:nvSpPr>
          <p:cNvPr id="14" name="文本框 13">
            <a:extLst>
              <a:ext uri="{FF2B5EF4-FFF2-40B4-BE49-F238E27FC236}">
                <a16:creationId xmlns:a16="http://schemas.microsoft.com/office/drawing/2014/main" xmlns="" id="{DD558518-E000-4262-83E1-C667A1B8A02F}"/>
              </a:ext>
            </a:extLst>
          </p:cNvPr>
          <p:cNvSpPr txBox="1"/>
          <p:nvPr/>
        </p:nvSpPr>
        <p:spPr>
          <a:xfrm>
            <a:off x="1563908" y="3316145"/>
            <a:ext cx="6094070" cy="2465034"/>
          </a:xfrm>
          <a:prstGeom prst="rect">
            <a:avLst/>
          </a:prstGeom>
          <a:noFill/>
        </p:spPr>
        <p:txBody>
          <a:bodyPr wrap="square">
            <a:spAutoFit/>
          </a:bodyPr>
          <a:lstStyle/>
          <a:p>
            <a:pPr algn="just" eaLnBrk="1" hangingPunct="1">
              <a:lnSpc>
                <a:spcPct val="200000"/>
              </a:lnSpc>
            </a:pPr>
            <a:r>
              <a:rPr lang="en-US" altLang="zh-CN" sz="2000" dirty="0">
                <a:cs typeface="+mn-ea"/>
                <a:sym typeface="+mn-lt"/>
              </a:rPr>
              <a:t>On the eve of the Spring Festival, every household will paste on doors a spring couplets written on red paper to give a happy and prosperous atmosphere of the Festival.</a:t>
            </a:r>
            <a:endParaRPr lang="zh-CN" altLang="en-US" sz="2000" dirty="0">
              <a:cs typeface="+mn-ea"/>
              <a:sym typeface="+mn-lt"/>
            </a:endParaRPr>
          </a:p>
        </p:txBody>
      </p:sp>
      <p:pic>
        <p:nvPicPr>
          <p:cNvPr id="11" name="图片 10">
            <a:extLst>
              <a:ext uri="{FF2B5EF4-FFF2-40B4-BE49-F238E27FC236}">
                <a16:creationId xmlns:a16="http://schemas.microsoft.com/office/drawing/2014/main" xmlns="" id="{F342C5AC-0A08-4D3C-B565-BB0DADBE50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89449" y="2834162"/>
            <a:ext cx="3429000" cy="3429000"/>
          </a:xfrm>
          <a:prstGeom prst="rect">
            <a:avLst/>
          </a:prstGeom>
        </p:spPr>
      </p:pic>
    </p:spTree>
    <p:extLst>
      <p:ext uri="{BB962C8B-B14F-4D97-AF65-F5344CB8AC3E}">
        <p14:creationId xmlns:p14="http://schemas.microsoft.com/office/powerpoint/2010/main" val="141818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5241926" cy="665584"/>
            <a:chOff x="6950074" y="3106836"/>
            <a:chExt cx="5241926"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5241926"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385421" y="3178018"/>
              <a:ext cx="4371232"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Pasting “up-sided Fu</a:t>
              </a:r>
            </a:p>
          </p:txBody>
        </p:sp>
      </p:grpSp>
      <p:sp>
        <p:nvSpPr>
          <p:cNvPr id="12" name="矩形 11">
            <a:extLst>
              <a:ext uri="{FF2B5EF4-FFF2-40B4-BE49-F238E27FC236}">
                <a16:creationId xmlns:a16="http://schemas.microsoft.com/office/drawing/2014/main" xmlns="" id="{5442872C-7F84-4AA1-ABD4-DB42FCC5069E}"/>
              </a:ext>
            </a:extLst>
          </p:cNvPr>
          <p:cNvSpPr>
            <a:spLocks noChangeArrowheads="1"/>
          </p:cNvSpPr>
          <p:nvPr/>
        </p:nvSpPr>
        <p:spPr bwMode="auto">
          <a:xfrm>
            <a:off x="5021264" y="3379567"/>
            <a:ext cx="6316662" cy="308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200000"/>
              </a:lnSpc>
            </a:pPr>
            <a:r>
              <a:rPr lang="en-US" altLang="zh-CN" sz="2000" dirty="0">
                <a:latin typeface="+mn-lt"/>
                <a:ea typeface="+mn-ea"/>
                <a:cs typeface="+mn-ea"/>
                <a:sym typeface="+mn-lt"/>
              </a:rPr>
              <a:t>“</a:t>
            </a:r>
            <a:r>
              <a:rPr lang="en-US" altLang="zh-CN" sz="2000" dirty="0" err="1">
                <a:latin typeface="+mn-lt"/>
                <a:ea typeface="+mn-ea"/>
                <a:cs typeface="+mn-ea"/>
                <a:sym typeface="+mn-lt"/>
              </a:rPr>
              <a:t>Fu”shows</a:t>
            </a:r>
            <a:r>
              <a:rPr lang="en-US" altLang="zh-CN" sz="2000" dirty="0">
                <a:latin typeface="+mn-lt"/>
                <a:ea typeface="+mn-ea"/>
                <a:cs typeface="+mn-ea"/>
                <a:sym typeface="+mn-lt"/>
              </a:rPr>
              <a:t> people’s yearning toward a good </a:t>
            </a:r>
            <a:r>
              <a:rPr lang="en-US" altLang="zh-CN" sz="2000" dirty="0" err="1">
                <a:latin typeface="+mn-lt"/>
                <a:ea typeface="+mn-ea"/>
                <a:cs typeface="+mn-ea"/>
                <a:sym typeface="+mn-lt"/>
              </a:rPr>
              <a:t>life.Some</a:t>
            </a:r>
            <a:r>
              <a:rPr lang="en-US" altLang="zh-CN" sz="2000" dirty="0">
                <a:latin typeface="+mn-lt"/>
                <a:ea typeface="+mn-ea"/>
                <a:cs typeface="+mn-ea"/>
                <a:sym typeface="+mn-lt"/>
              </a:rPr>
              <a:t> people even invert the </a:t>
            </a:r>
            <a:r>
              <a:rPr lang="en-US" altLang="zh-CN" sz="2000" dirty="0" err="1">
                <a:latin typeface="+mn-lt"/>
                <a:ea typeface="+mn-ea"/>
                <a:cs typeface="+mn-ea"/>
                <a:sym typeface="+mn-lt"/>
              </a:rPr>
              <a:t>Character”fu”to</a:t>
            </a:r>
            <a:r>
              <a:rPr lang="en-US" altLang="zh-CN" sz="2000" dirty="0">
                <a:latin typeface="+mn-lt"/>
                <a:ea typeface="+mn-ea"/>
                <a:cs typeface="+mn-ea"/>
                <a:sym typeface="+mn-lt"/>
              </a:rPr>
              <a:t> signify that blessing has arrived because “</a:t>
            </a:r>
            <a:r>
              <a:rPr lang="en-US" altLang="zh-CN" sz="2000" dirty="0" err="1">
                <a:latin typeface="+mn-lt"/>
                <a:ea typeface="+mn-ea"/>
                <a:cs typeface="+mn-ea"/>
                <a:sym typeface="+mn-lt"/>
              </a:rPr>
              <a:t>inverted”is</a:t>
            </a:r>
            <a:r>
              <a:rPr lang="en-US" altLang="zh-CN" sz="2000" dirty="0">
                <a:latin typeface="+mn-lt"/>
                <a:ea typeface="+mn-ea"/>
                <a:cs typeface="+mn-ea"/>
                <a:sym typeface="+mn-lt"/>
              </a:rPr>
              <a:t> a homonym for “</a:t>
            </a:r>
            <a:r>
              <a:rPr lang="en-US" altLang="zh-CN" sz="2000" dirty="0" err="1">
                <a:latin typeface="+mn-lt"/>
                <a:ea typeface="+mn-ea"/>
                <a:cs typeface="+mn-ea"/>
                <a:sym typeface="+mn-lt"/>
              </a:rPr>
              <a:t>arrive”in</a:t>
            </a:r>
            <a:r>
              <a:rPr lang="en-US" altLang="zh-CN" sz="2000" dirty="0">
                <a:latin typeface="+mn-lt"/>
                <a:ea typeface="+mn-ea"/>
                <a:cs typeface="+mn-ea"/>
                <a:sym typeface="+mn-lt"/>
              </a:rPr>
              <a:t> Chinese.</a:t>
            </a:r>
            <a:endParaRPr lang="zh-CN" altLang="en-US" sz="2000" dirty="0">
              <a:latin typeface="+mn-lt"/>
              <a:ea typeface="+mn-ea"/>
              <a:cs typeface="+mn-ea"/>
              <a:sym typeface="+mn-lt"/>
            </a:endParaRPr>
          </a:p>
        </p:txBody>
      </p:sp>
      <p:pic>
        <p:nvPicPr>
          <p:cNvPr id="6" name="图片 5">
            <a:extLst>
              <a:ext uri="{FF2B5EF4-FFF2-40B4-BE49-F238E27FC236}">
                <a16:creationId xmlns:a16="http://schemas.microsoft.com/office/drawing/2014/main" xmlns="" id="{948E8AFB-446D-4C42-8E07-7488DD90BC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0881" y="2648398"/>
            <a:ext cx="3927373" cy="3927373"/>
          </a:xfrm>
          <a:prstGeom prst="rect">
            <a:avLst/>
          </a:prstGeom>
        </p:spPr>
      </p:pic>
    </p:spTree>
    <p:extLst>
      <p:ext uri="{BB962C8B-B14F-4D97-AF65-F5344CB8AC3E}">
        <p14:creationId xmlns:p14="http://schemas.microsoft.com/office/powerpoint/2010/main" val="30592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iterate type="lt">
                                    <p:tmPct val="2222"/>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 calcmode="lin" valueType="num">
                                      <p:cBhvr>
                                        <p:cTn id="23" dur="500" fill="hold"/>
                                        <p:tgtEl>
                                          <p:spTgt spid="12"/>
                                        </p:tgtEl>
                                        <p:attrNameLst>
                                          <p:attrName>style.rotation</p:attrName>
                                        </p:attrNameLst>
                                      </p:cBhvr>
                                      <p:tavLst>
                                        <p:tav tm="0">
                                          <p:val>
                                            <p:fltVal val="360"/>
                                          </p:val>
                                        </p:tav>
                                        <p:tav tm="100000">
                                          <p:val>
                                            <p:fltVal val="0"/>
                                          </p:val>
                                        </p:tav>
                                      </p:tavLst>
                                    </p:anim>
                                    <p:animEffect transition="in" filter="fade">
                                      <p:cBhvr>
                                        <p:cTn id="24" dur="500"/>
                                        <p:tgtEl>
                                          <p:spTgt spid="12"/>
                                        </p:tgtEl>
                                      </p:cBhvr>
                                    </p:animEffect>
                                  </p:childTnLst>
                                </p:cTn>
                              </p:par>
                            </p:childTnLst>
                          </p:cTn>
                        </p:par>
                        <p:par>
                          <p:cTn id="25" fill="hold">
                            <p:stCondLst>
                              <p:cond delay="4222"/>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5241926" cy="665584"/>
            <a:chOff x="6950074" y="3106836"/>
            <a:chExt cx="5241926"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0074" y="3106836"/>
              <a:ext cx="5241926"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385421" y="3178018"/>
              <a:ext cx="4371232"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Set off fireworks</a:t>
              </a:r>
            </a:p>
          </p:txBody>
        </p:sp>
      </p:grpSp>
      <p:sp>
        <p:nvSpPr>
          <p:cNvPr id="14" name="文本框 13">
            <a:extLst>
              <a:ext uri="{FF2B5EF4-FFF2-40B4-BE49-F238E27FC236}">
                <a16:creationId xmlns:a16="http://schemas.microsoft.com/office/drawing/2014/main" xmlns="" id="{A4E9207B-03AA-4583-9A10-E3ED3DB57615}"/>
              </a:ext>
            </a:extLst>
          </p:cNvPr>
          <p:cNvSpPr txBox="1"/>
          <p:nvPr/>
        </p:nvSpPr>
        <p:spPr>
          <a:xfrm>
            <a:off x="1669649" y="3498236"/>
            <a:ext cx="4812174" cy="1849481"/>
          </a:xfrm>
          <a:prstGeom prst="rect">
            <a:avLst/>
          </a:prstGeom>
          <a:noFill/>
        </p:spPr>
        <p:txBody>
          <a:bodyPr wrap="square">
            <a:spAutoFit/>
          </a:bodyPr>
          <a:lstStyle/>
          <a:p>
            <a:pPr eaLnBrk="1" hangingPunct="1">
              <a:lnSpc>
                <a:spcPct val="200000"/>
              </a:lnSpc>
            </a:pPr>
            <a:r>
              <a:rPr lang="en-US" altLang="zh-CN" sz="2000" dirty="0">
                <a:cs typeface="+mn-ea"/>
                <a:sym typeface="+mn-lt"/>
              </a:rPr>
              <a:t>The first thing every Chinese household does is to set off fireworks and </a:t>
            </a:r>
            <a:r>
              <a:rPr lang="en-US" altLang="zh-CN" sz="2000" dirty="0" err="1">
                <a:cs typeface="+mn-ea"/>
                <a:sym typeface="+mn-lt"/>
              </a:rPr>
              <a:t>firecrackeras</a:t>
            </a:r>
            <a:endParaRPr lang="zh-CN" altLang="en-US" sz="2000" dirty="0">
              <a:cs typeface="+mn-ea"/>
              <a:sym typeface="+mn-lt"/>
            </a:endParaRPr>
          </a:p>
        </p:txBody>
      </p:sp>
      <p:pic>
        <p:nvPicPr>
          <p:cNvPr id="11" name="图片 10">
            <a:extLst>
              <a:ext uri="{FF2B5EF4-FFF2-40B4-BE49-F238E27FC236}">
                <a16:creationId xmlns:a16="http://schemas.microsoft.com/office/drawing/2014/main" xmlns="" id="{CCE22D65-8C7B-40F7-B85D-F8AE09C574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04282" y="2163019"/>
            <a:ext cx="4519914" cy="4519914"/>
          </a:xfrm>
          <a:prstGeom prst="rect">
            <a:avLst/>
          </a:prstGeom>
        </p:spPr>
      </p:pic>
    </p:spTree>
    <p:extLst>
      <p:ext uri="{BB962C8B-B14F-4D97-AF65-F5344CB8AC3E}">
        <p14:creationId xmlns:p14="http://schemas.microsoft.com/office/powerpoint/2010/main" val="60425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5241926" cy="665584"/>
            <a:chOff x="6950074" y="3106836"/>
            <a:chExt cx="5241926"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5241926"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385421" y="3178018"/>
              <a:ext cx="4371232"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New year’s visit</a:t>
              </a:r>
            </a:p>
          </p:txBody>
        </p:sp>
      </p:grpSp>
      <p:sp>
        <p:nvSpPr>
          <p:cNvPr id="12" name="文本框 11">
            <a:extLst>
              <a:ext uri="{FF2B5EF4-FFF2-40B4-BE49-F238E27FC236}">
                <a16:creationId xmlns:a16="http://schemas.microsoft.com/office/drawing/2014/main" xmlns="" id="{090AD627-F727-4CB6-963E-809E19F9FB6F}"/>
              </a:ext>
            </a:extLst>
          </p:cNvPr>
          <p:cNvSpPr txBox="1"/>
          <p:nvPr/>
        </p:nvSpPr>
        <p:spPr>
          <a:xfrm>
            <a:off x="5084180" y="3366814"/>
            <a:ext cx="6094070" cy="2465034"/>
          </a:xfrm>
          <a:prstGeom prst="rect">
            <a:avLst/>
          </a:prstGeom>
          <a:noFill/>
        </p:spPr>
        <p:txBody>
          <a:bodyPr wrap="square">
            <a:spAutoFit/>
          </a:bodyPr>
          <a:lstStyle/>
          <a:p>
            <a:pPr algn="just" eaLnBrk="1" hangingPunct="1">
              <a:lnSpc>
                <a:spcPct val="200000"/>
              </a:lnSpc>
            </a:pPr>
            <a:r>
              <a:rPr lang="en-US" altLang="zh-CN" sz="2000" dirty="0">
                <a:cs typeface="+mn-ea"/>
                <a:sym typeface="+mn-lt"/>
              </a:rPr>
              <a:t>On the first day of the Chinese lunar year, everybody puts on their best clothes and pay ceremonial calls on their relatives and friends, wishing them all the luck in the coming year.</a:t>
            </a:r>
            <a:endParaRPr lang="zh-CN" altLang="en-US" sz="2000" dirty="0">
              <a:cs typeface="+mn-ea"/>
              <a:sym typeface="+mn-lt"/>
            </a:endParaRPr>
          </a:p>
        </p:txBody>
      </p:sp>
      <p:pic>
        <p:nvPicPr>
          <p:cNvPr id="8" name="图片 7">
            <a:extLst>
              <a:ext uri="{FF2B5EF4-FFF2-40B4-BE49-F238E27FC236}">
                <a16:creationId xmlns:a16="http://schemas.microsoft.com/office/drawing/2014/main" xmlns="" id="{6C1F4D10-FC34-4383-89FD-1DE4786BF8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0460" y="2884831"/>
            <a:ext cx="3429000" cy="3429000"/>
          </a:xfrm>
          <a:prstGeom prst="rect">
            <a:avLst/>
          </a:prstGeom>
        </p:spPr>
      </p:pic>
    </p:spTree>
    <p:extLst>
      <p:ext uri="{BB962C8B-B14F-4D97-AF65-F5344CB8AC3E}">
        <p14:creationId xmlns:p14="http://schemas.microsoft.com/office/powerpoint/2010/main" val="9967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6333804" cy="665584"/>
            <a:chOff x="6950074" y="3106836"/>
            <a:chExt cx="6333804"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6333804"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496013" y="3178018"/>
              <a:ext cx="5241927"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ln w="22225">
                    <a:noFill/>
                    <a:prstDash val="solid"/>
                  </a:ln>
                  <a:solidFill>
                    <a:schemeClr val="tx1"/>
                  </a:solidFill>
                  <a:latin typeface="+mn-lt"/>
                  <a:ea typeface="+mn-ea"/>
                  <a:cs typeface="+mn-ea"/>
                  <a:sym typeface="+mn-lt"/>
                </a:rPr>
                <a:t>Traditional Festival Greetings</a:t>
              </a:r>
              <a:endParaRPr lang="en-US" altLang="zh-CN" sz="2800" b="1" dirty="0">
                <a:solidFill>
                  <a:schemeClr val="tx1"/>
                </a:solidFill>
                <a:latin typeface="+mn-lt"/>
                <a:ea typeface="+mn-ea"/>
                <a:cs typeface="+mn-ea"/>
                <a:sym typeface="+mn-lt"/>
              </a:endParaRPr>
            </a:p>
          </p:txBody>
        </p:sp>
      </p:grpSp>
      <p:sp>
        <p:nvSpPr>
          <p:cNvPr id="11" name="文本框 5">
            <a:extLst>
              <a:ext uri="{FF2B5EF4-FFF2-40B4-BE49-F238E27FC236}">
                <a16:creationId xmlns:a16="http://schemas.microsoft.com/office/drawing/2014/main" xmlns="" id="{63C077B8-5C87-46F4-B93A-9564A8045BB4}"/>
              </a:ext>
            </a:extLst>
          </p:cNvPr>
          <p:cNvSpPr txBox="1">
            <a:spLocks noChangeArrowheads="1"/>
          </p:cNvSpPr>
          <p:nvPr/>
        </p:nvSpPr>
        <p:spPr bwMode="auto">
          <a:xfrm>
            <a:off x="1563908" y="3299963"/>
            <a:ext cx="4187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342900" indent="-342900" eaLnBrk="1" hangingPunct="1">
              <a:buFont typeface="Arial" panose="020B0604020202020204" pitchFamily="34" charset="0"/>
              <a:buChar char="•"/>
            </a:pPr>
            <a:r>
              <a:rPr lang="zh-CN" altLang="en-US" sz="2000" dirty="0">
                <a:latin typeface="+mn-lt"/>
                <a:ea typeface="+mn-ea"/>
                <a:cs typeface="+mn-ea"/>
                <a:sym typeface="+mn-lt"/>
              </a:rPr>
              <a:t>恭喜发财</a:t>
            </a:r>
            <a:r>
              <a:rPr lang="en-US" altLang="zh-CN" sz="2000" dirty="0">
                <a:latin typeface="+mn-lt"/>
                <a:ea typeface="+mn-ea"/>
                <a:cs typeface="+mn-ea"/>
                <a:sym typeface="+mn-lt"/>
              </a:rPr>
              <a:t>  Wish You  Prosperity</a:t>
            </a:r>
            <a:endParaRPr lang="zh-CN" altLang="en-US" sz="2000" dirty="0">
              <a:latin typeface="+mn-lt"/>
              <a:ea typeface="+mn-ea"/>
              <a:cs typeface="+mn-ea"/>
              <a:sym typeface="+mn-lt"/>
            </a:endParaRPr>
          </a:p>
        </p:txBody>
      </p:sp>
      <p:sp>
        <p:nvSpPr>
          <p:cNvPr id="14" name="文本框 6">
            <a:extLst>
              <a:ext uri="{FF2B5EF4-FFF2-40B4-BE49-F238E27FC236}">
                <a16:creationId xmlns:a16="http://schemas.microsoft.com/office/drawing/2014/main" xmlns="" id="{7075CB43-C187-4E2D-9A86-3BB89ACB0928}"/>
              </a:ext>
            </a:extLst>
          </p:cNvPr>
          <p:cNvSpPr txBox="1">
            <a:spLocks noChangeArrowheads="1"/>
          </p:cNvSpPr>
          <p:nvPr/>
        </p:nvSpPr>
        <p:spPr bwMode="auto">
          <a:xfrm>
            <a:off x="1563908" y="4051784"/>
            <a:ext cx="5177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342900" indent="-342900" eaLnBrk="1" hangingPunct="1">
              <a:buFont typeface="Arial" panose="020B0604020202020204" pitchFamily="34" charset="0"/>
              <a:buChar char="•"/>
            </a:pPr>
            <a:r>
              <a:rPr lang="zh-CN" altLang="en-US" sz="2000" dirty="0">
                <a:latin typeface="+mn-lt"/>
                <a:ea typeface="+mn-ea"/>
                <a:cs typeface="+mn-ea"/>
                <a:sym typeface="+mn-lt"/>
              </a:rPr>
              <a:t>步步高升</a:t>
            </a:r>
            <a:r>
              <a:rPr lang="en-US" altLang="zh-CN" sz="2000" dirty="0">
                <a:latin typeface="+mn-lt"/>
                <a:ea typeface="+mn-ea"/>
                <a:cs typeface="+mn-ea"/>
                <a:sym typeface="+mn-lt"/>
              </a:rPr>
              <a:t>  Promoting to a high position</a:t>
            </a:r>
          </a:p>
        </p:txBody>
      </p:sp>
      <p:sp>
        <p:nvSpPr>
          <p:cNvPr id="15" name="文本框 7">
            <a:extLst>
              <a:ext uri="{FF2B5EF4-FFF2-40B4-BE49-F238E27FC236}">
                <a16:creationId xmlns:a16="http://schemas.microsoft.com/office/drawing/2014/main" xmlns="" id="{BB031A7C-7661-4FD3-90F8-EC9E490BFE3D}"/>
              </a:ext>
            </a:extLst>
          </p:cNvPr>
          <p:cNvSpPr txBox="1">
            <a:spLocks noChangeArrowheads="1"/>
          </p:cNvSpPr>
          <p:nvPr/>
        </p:nvSpPr>
        <p:spPr bwMode="auto">
          <a:xfrm>
            <a:off x="1563908" y="4803605"/>
            <a:ext cx="4419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342900" indent="-342900" eaLnBrk="1" hangingPunct="1">
              <a:buFont typeface="Arial" panose="020B0604020202020204" pitchFamily="34" charset="0"/>
              <a:buChar char="•"/>
            </a:pPr>
            <a:r>
              <a:rPr lang="zh-CN" altLang="en-US" sz="2000" dirty="0">
                <a:latin typeface="+mn-lt"/>
                <a:ea typeface="+mn-ea"/>
                <a:cs typeface="+mn-ea"/>
                <a:sym typeface="+mn-lt"/>
              </a:rPr>
              <a:t>吉祥如意</a:t>
            </a:r>
            <a:r>
              <a:rPr lang="en-US" altLang="zh-CN" sz="2000" dirty="0">
                <a:latin typeface="+mn-lt"/>
                <a:ea typeface="+mn-ea"/>
                <a:cs typeface="+mn-ea"/>
                <a:sym typeface="+mn-lt"/>
              </a:rPr>
              <a:t>  Everything goes well</a:t>
            </a:r>
            <a:endParaRPr lang="zh-CN" altLang="en-US" sz="2000" dirty="0">
              <a:latin typeface="+mn-lt"/>
              <a:ea typeface="+mn-ea"/>
              <a:cs typeface="+mn-ea"/>
              <a:sym typeface="+mn-lt"/>
            </a:endParaRPr>
          </a:p>
        </p:txBody>
      </p:sp>
      <p:sp>
        <p:nvSpPr>
          <p:cNvPr id="16" name="文本框 8">
            <a:extLst>
              <a:ext uri="{FF2B5EF4-FFF2-40B4-BE49-F238E27FC236}">
                <a16:creationId xmlns:a16="http://schemas.microsoft.com/office/drawing/2014/main" xmlns="" id="{39EE3A4A-2D93-4F75-94A7-B57B3413EC35}"/>
              </a:ext>
            </a:extLst>
          </p:cNvPr>
          <p:cNvSpPr txBox="1">
            <a:spLocks noChangeArrowheads="1"/>
          </p:cNvSpPr>
          <p:nvPr/>
        </p:nvSpPr>
        <p:spPr bwMode="auto">
          <a:xfrm>
            <a:off x="1563908" y="5555427"/>
            <a:ext cx="43442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342900" indent="-342900" eaLnBrk="1" hangingPunct="1">
              <a:buFont typeface="Arial" panose="020B0604020202020204" pitchFamily="34" charset="0"/>
              <a:buChar char="•"/>
            </a:pPr>
            <a:r>
              <a:rPr lang="zh-CN" altLang="en-US" sz="2000" dirty="0">
                <a:latin typeface="+mn-lt"/>
                <a:ea typeface="+mn-ea"/>
                <a:cs typeface="+mn-ea"/>
                <a:sym typeface="+mn-lt"/>
              </a:rPr>
              <a:t>岁岁平安</a:t>
            </a:r>
            <a:r>
              <a:rPr lang="en-US" altLang="zh-CN" sz="2000" dirty="0">
                <a:latin typeface="+mn-lt"/>
                <a:ea typeface="+mn-ea"/>
                <a:cs typeface="+mn-ea"/>
                <a:sym typeface="+mn-lt"/>
              </a:rPr>
              <a:t>  Peace all year round</a:t>
            </a:r>
          </a:p>
        </p:txBody>
      </p:sp>
      <p:pic>
        <p:nvPicPr>
          <p:cNvPr id="6" name="图片 5">
            <a:extLst>
              <a:ext uri="{FF2B5EF4-FFF2-40B4-BE49-F238E27FC236}">
                <a16:creationId xmlns:a16="http://schemas.microsoft.com/office/drawing/2014/main" xmlns="" id="{70B02F22-92ED-4ED3-9F12-899BBDF682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13897" y="2619615"/>
            <a:ext cx="3558037" cy="3558037"/>
          </a:xfrm>
          <a:prstGeom prst="rect">
            <a:avLst/>
          </a:prstGeom>
        </p:spPr>
      </p:pic>
    </p:spTree>
    <p:extLst>
      <p:ext uri="{BB962C8B-B14F-4D97-AF65-F5344CB8AC3E}">
        <p14:creationId xmlns:p14="http://schemas.microsoft.com/office/powerpoint/2010/main" val="159823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50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500"/>
                                        <p:tgtEl>
                                          <p:spTgt spid="14"/>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1500"/>
                                        <p:tgtEl>
                                          <p:spTgt spid="15"/>
                                        </p:tgtEl>
                                      </p:cBhvr>
                                    </p:animEffect>
                                  </p:childTnLst>
                                </p:cTn>
                              </p:par>
                            </p:childTnLst>
                          </p:cTn>
                        </p:par>
                        <p:par>
                          <p:cTn id="30" fill="hold">
                            <p:stCondLst>
                              <p:cond delay="6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1500"/>
                                        <p:tgtEl>
                                          <p:spTgt spid="16"/>
                                        </p:tgtEl>
                                      </p:cBhvr>
                                    </p:animEffect>
                                  </p:childTnLst>
                                </p:cTn>
                              </p:par>
                            </p:childTnLst>
                          </p:cTn>
                        </p:par>
                        <p:par>
                          <p:cTn id="34" fill="hold">
                            <p:stCondLst>
                              <p:cond delay="8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492717"/>
            <a:ext cx="6726018" cy="1200329"/>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Customs of the Spring Festival</a:t>
            </a:r>
            <a:endParaRPr lang="zh-CN" altLang="en-US" sz="3600" b="1" dirty="0">
              <a:solidFill>
                <a:srgbClr val="C00000"/>
              </a:solidFill>
              <a:latin typeface="+mn-lt"/>
              <a:ea typeface="+mn-ea"/>
              <a:cs typeface="+mn-ea"/>
              <a:sym typeface="+mn-lt"/>
            </a:endParaRPr>
          </a:p>
        </p:txBody>
      </p:sp>
      <p:grpSp>
        <p:nvGrpSpPr>
          <p:cNvPr id="5" name="组合 4">
            <a:extLst>
              <a:ext uri="{FF2B5EF4-FFF2-40B4-BE49-F238E27FC236}">
                <a16:creationId xmlns:a16="http://schemas.microsoft.com/office/drawing/2014/main" xmlns="" id="{1B1B4C16-B00C-4CF0-B055-263509E35AA3}"/>
              </a:ext>
            </a:extLst>
          </p:cNvPr>
          <p:cNvGrpSpPr/>
          <p:nvPr/>
        </p:nvGrpSpPr>
        <p:grpSpPr>
          <a:xfrm>
            <a:off x="854074" y="2025213"/>
            <a:ext cx="3636903" cy="665584"/>
            <a:chOff x="6950074" y="3106836"/>
            <a:chExt cx="3636903" cy="665584"/>
          </a:xfrm>
        </p:grpSpPr>
        <p:pic>
          <p:nvPicPr>
            <p:cNvPr id="4" name="图片 3">
              <a:extLst>
                <a:ext uri="{FF2B5EF4-FFF2-40B4-BE49-F238E27FC236}">
                  <a16:creationId xmlns:a16="http://schemas.microsoft.com/office/drawing/2014/main" xmlns="" id="{9F8CD9B9-A2EE-43A2-BFFE-F1E759225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0074" y="3106836"/>
              <a:ext cx="3636903" cy="665584"/>
            </a:xfrm>
            <a:prstGeom prst="rect">
              <a:avLst/>
            </a:prstGeom>
          </p:spPr>
        </p:pic>
        <p:sp>
          <p:nvSpPr>
            <p:cNvPr id="13" name="文本框 12">
              <a:extLst>
                <a:ext uri="{FF2B5EF4-FFF2-40B4-BE49-F238E27FC236}">
                  <a16:creationId xmlns:a16="http://schemas.microsoft.com/office/drawing/2014/main" xmlns="" id="{A6B9E48B-713D-4A60-9CD8-B3144657C3BB}"/>
                </a:ext>
              </a:extLst>
            </p:cNvPr>
            <p:cNvSpPr txBox="1"/>
            <p:nvPr/>
          </p:nvSpPr>
          <p:spPr bwMode="auto">
            <a:xfrm>
              <a:off x="7552922" y="3178018"/>
              <a:ext cx="2431207"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Gift money</a:t>
              </a:r>
            </a:p>
          </p:txBody>
        </p:sp>
      </p:grpSp>
      <p:sp>
        <p:nvSpPr>
          <p:cNvPr id="17" name="文本框 16">
            <a:extLst>
              <a:ext uri="{FF2B5EF4-FFF2-40B4-BE49-F238E27FC236}">
                <a16:creationId xmlns:a16="http://schemas.microsoft.com/office/drawing/2014/main" xmlns="" id="{C9CC87C8-EB28-45CD-AC7C-F22BFD5C1D76}"/>
              </a:ext>
            </a:extLst>
          </p:cNvPr>
          <p:cNvSpPr txBox="1"/>
          <p:nvPr/>
        </p:nvSpPr>
        <p:spPr>
          <a:xfrm>
            <a:off x="5935443" y="3339288"/>
            <a:ext cx="5402483" cy="2465034"/>
          </a:xfrm>
          <a:prstGeom prst="rect">
            <a:avLst/>
          </a:prstGeom>
          <a:noFill/>
        </p:spPr>
        <p:txBody>
          <a:bodyPr wrap="square">
            <a:spAutoFit/>
          </a:bodyPr>
          <a:lstStyle/>
          <a:p>
            <a:pPr eaLnBrk="1" hangingPunct="1">
              <a:lnSpc>
                <a:spcPct val="200000"/>
              </a:lnSpc>
            </a:pPr>
            <a:r>
              <a:rPr lang="en-US" altLang="zh-CN" sz="2000" dirty="0">
                <a:cs typeface="+mn-ea"/>
                <a:sym typeface="+mn-lt"/>
              </a:rPr>
              <a:t>Juniors will greet seniors, wishing them health and longevity, while seniors will give juniors some gift money as wish for their safety in the coming year.</a:t>
            </a:r>
            <a:endParaRPr lang="zh-CN" altLang="en-US" sz="2000" dirty="0">
              <a:cs typeface="+mn-ea"/>
              <a:sym typeface="+mn-lt"/>
            </a:endParaRPr>
          </a:p>
        </p:txBody>
      </p:sp>
      <p:pic>
        <p:nvPicPr>
          <p:cNvPr id="12" name="图片 11">
            <a:extLst>
              <a:ext uri="{FF2B5EF4-FFF2-40B4-BE49-F238E27FC236}">
                <a16:creationId xmlns:a16="http://schemas.microsoft.com/office/drawing/2014/main" xmlns="" id="{D1C45123-3045-4892-81EC-A2942625A1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7708" y="2564563"/>
            <a:ext cx="4014485" cy="4014485"/>
          </a:xfrm>
          <a:prstGeom prst="rect">
            <a:avLst/>
          </a:prstGeom>
        </p:spPr>
      </p:pic>
    </p:spTree>
    <p:extLst>
      <p:ext uri="{BB962C8B-B14F-4D97-AF65-F5344CB8AC3E}">
        <p14:creationId xmlns:p14="http://schemas.microsoft.com/office/powerpoint/2010/main" val="330911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94013" y="3428999"/>
            <a:ext cx="4033394"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sp>
        <p:nvSpPr>
          <p:cNvPr id="16" name="文本框 15">
            <a:extLst>
              <a:ext uri="{FF2B5EF4-FFF2-40B4-BE49-F238E27FC236}">
                <a16:creationId xmlns:a16="http://schemas.microsoft.com/office/drawing/2014/main" xmlns="" id="{D4084D90-9D40-42C0-9A79-5C6EA968DBAD}"/>
              </a:ext>
            </a:extLst>
          </p:cNvPr>
          <p:cNvSpPr txBox="1"/>
          <p:nvPr/>
        </p:nvSpPr>
        <p:spPr>
          <a:xfrm>
            <a:off x="2202224" y="2644814"/>
            <a:ext cx="7787551" cy="1200329"/>
          </a:xfrm>
          <a:prstGeom prst="rect">
            <a:avLst/>
          </a:prstGeom>
          <a:noFill/>
        </p:spPr>
        <p:txBody>
          <a:bodyPr wrap="square">
            <a:spAutoFit/>
          </a:bodyPr>
          <a:lstStyle>
            <a:defPPr>
              <a:defRPr lang="zh-CN"/>
            </a:defPPr>
            <a:lvl1pPr algn="ctr">
              <a:defRPr sz="9600">
                <a:gradFill>
                  <a:gsLst>
                    <a:gs pos="32000">
                      <a:srgbClr val="FC3203"/>
                    </a:gs>
                    <a:gs pos="66000">
                      <a:srgbClr val="8A1700"/>
                    </a:gs>
                  </a:gsLst>
                  <a:lin ang="5400000" scaled="1"/>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defRPr>
            </a:lvl1pPr>
          </a:lstStyle>
          <a:p>
            <a:pPr algn="dist">
              <a:defRPr/>
            </a:pPr>
            <a:r>
              <a:rPr lang="en-US" altLang="zh-CN" sz="7200" b="1" dirty="0">
                <a:solidFill>
                  <a:srgbClr val="C00000"/>
                </a:solidFill>
                <a:latin typeface="+mn-lt"/>
                <a:ea typeface="+mn-ea"/>
                <a:cs typeface="+mn-ea"/>
                <a:sym typeface="+mn-lt"/>
              </a:rPr>
              <a:t>Traditional food</a:t>
            </a:r>
            <a:endParaRPr lang="zh-CN" altLang="en-US" sz="72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36408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8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90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矩形: 圆角 3">
            <a:extLst>
              <a:ext uri="{FF2B5EF4-FFF2-40B4-BE49-F238E27FC236}">
                <a16:creationId xmlns:a16="http://schemas.microsoft.com/office/drawing/2014/main" xmlns="" id="{43567DB6-5E17-426E-AB12-D811028A2609}"/>
              </a:ext>
            </a:extLst>
          </p:cNvPr>
          <p:cNvSpPr/>
          <p:nvPr/>
        </p:nvSpPr>
        <p:spPr>
          <a:xfrm>
            <a:off x="1395714" y="1454070"/>
            <a:ext cx="9400572" cy="3949861"/>
          </a:xfrm>
          <a:prstGeom prst="round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163" y="4275243"/>
            <a:ext cx="2829332" cy="2247090"/>
          </a:xfrm>
          <a:prstGeom prst="rect">
            <a:avLst/>
          </a:prstGeom>
        </p:spPr>
      </p:pic>
      <p:pic>
        <p:nvPicPr>
          <p:cNvPr id="7" name="图片 6">
            <a:extLst>
              <a:ext uri="{FF2B5EF4-FFF2-40B4-BE49-F238E27FC236}">
                <a16:creationId xmlns:a16="http://schemas.microsoft.com/office/drawing/2014/main" xmlns="" id="{97A559BA-4AF4-4D25-B1BB-6BE6CF1BBB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2415886" cy="2378079"/>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9048" y="3775250"/>
            <a:ext cx="3658804" cy="2909128"/>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032567"/>
            <a:ext cx="12192000" cy="3825433"/>
          </a:xfrm>
          <a:prstGeom prst="rect">
            <a:avLst/>
          </a:prstGeom>
        </p:spPr>
      </p:pic>
      <p:sp>
        <p:nvSpPr>
          <p:cNvPr id="8" name="文本框 7">
            <a:extLst>
              <a:ext uri="{FF2B5EF4-FFF2-40B4-BE49-F238E27FC236}">
                <a16:creationId xmlns:a16="http://schemas.microsoft.com/office/drawing/2014/main" xmlns="" id="{38300E81-E979-4080-B9CD-B62CED059B23}"/>
              </a:ext>
            </a:extLst>
          </p:cNvPr>
          <p:cNvSpPr txBox="1">
            <a:spLocks noChangeArrowheads="1"/>
          </p:cNvSpPr>
          <p:nvPr/>
        </p:nvSpPr>
        <p:spPr bwMode="auto">
          <a:xfrm>
            <a:off x="2415888" y="2305455"/>
            <a:ext cx="7360225" cy="22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pPr>
            <a:r>
              <a:rPr lang="en-US" altLang="zh-CN" sz="2400" b="1" dirty="0">
                <a:solidFill>
                  <a:srgbClr val="C00000"/>
                </a:solidFill>
                <a:latin typeface="+mn-lt"/>
                <a:ea typeface="+mn-ea"/>
                <a:cs typeface="+mn-ea"/>
                <a:sym typeface="+mn-lt"/>
              </a:rPr>
              <a:t>It falls on the first day of the first Chinese lunar month and the celebration last from the 23rd of the 12th lunar month up to the 15th of the first lunar month next year.</a:t>
            </a:r>
            <a:endParaRPr lang="zh-CN" altLang="en-US" sz="2400" b="1" dirty="0">
              <a:solidFill>
                <a:srgbClr val="C00000"/>
              </a:solidFill>
              <a:latin typeface="+mn-lt"/>
              <a:ea typeface="+mn-ea"/>
              <a:cs typeface="+mn-ea"/>
              <a:sym typeface="+mn-lt"/>
            </a:endParaRPr>
          </a:p>
        </p:txBody>
      </p:sp>
      <p:sp>
        <p:nvSpPr>
          <p:cNvPr id="2" name="文本框 1"/>
          <p:cNvSpPr txBox="1"/>
          <p:nvPr/>
        </p:nvSpPr>
        <p:spPr>
          <a:xfrm>
            <a:off x="4181383" y="1908699"/>
            <a:ext cx="1189607" cy="200055"/>
          </a:xfrm>
          <a:prstGeom prst="rect">
            <a:avLst/>
          </a:prstGeom>
          <a:noFill/>
        </p:spPr>
        <p:txBody>
          <a:bodyPr wrap="square" rtlCol="0">
            <a:spAutoFit/>
          </a:bodyPr>
          <a:lstStyle/>
          <a:p>
            <a:r>
              <a:rPr lang="en-US" altLang="zh-CN" sz="700" dirty="0">
                <a:solidFill>
                  <a:srgbClr val="FFF2CC"/>
                </a:solidFill>
              </a:rPr>
              <a:t>https://www.ypppt.com/</a:t>
            </a:r>
            <a:endParaRPr lang="zh-CN" altLang="en-US" sz="700" dirty="0">
              <a:solidFill>
                <a:srgbClr val="FFF2CC"/>
              </a:solidFill>
            </a:endParaRPr>
          </a:p>
        </p:txBody>
      </p:sp>
    </p:spTree>
    <p:extLst>
      <p:ext uri="{BB962C8B-B14F-4D97-AF65-F5344CB8AC3E}">
        <p14:creationId xmlns:p14="http://schemas.microsoft.com/office/powerpoint/2010/main" val="249702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Traditional food</a:t>
            </a:r>
            <a:endParaRPr lang="zh-CN" altLang="en-US" sz="3600" b="1" dirty="0">
              <a:solidFill>
                <a:srgbClr val="C00000"/>
              </a:solidFill>
              <a:latin typeface="+mn-lt"/>
              <a:ea typeface="+mn-ea"/>
              <a:cs typeface="+mn-ea"/>
              <a:sym typeface="+mn-lt"/>
            </a:endParaRPr>
          </a:p>
        </p:txBody>
      </p:sp>
      <p:sp>
        <p:nvSpPr>
          <p:cNvPr id="14" name="文本框 13">
            <a:extLst>
              <a:ext uri="{FF2B5EF4-FFF2-40B4-BE49-F238E27FC236}">
                <a16:creationId xmlns:a16="http://schemas.microsoft.com/office/drawing/2014/main" xmlns="" id="{25F451D4-5E57-4ABD-AE0F-68AA2B3D76B3}"/>
              </a:ext>
            </a:extLst>
          </p:cNvPr>
          <p:cNvSpPr txBox="1"/>
          <p:nvPr/>
        </p:nvSpPr>
        <p:spPr>
          <a:xfrm>
            <a:off x="2963843" y="1835628"/>
            <a:ext cx="6264315" cy="523220"/>
          </a:xfrm>
          <a:prstGeom prst="rect">
            <a:avLst/>
          </a:prstGeom>
          <a:noFill/>
        </p:spPr>
        <p:txBody>
          <a:bodyPr wrap="square">
            <a:spAutoFit/>
          </a:bodyPr>
          <a:lstStyle/>
          <a:p>
            <a:pPr algn="dist" eaLnBrk="1" fontAlgn="auto" hangingPunct="1">
              <a:spcBef>
                <a:spcPts val="0"/>
              </a:spcBef>
              <a:spcAft>
                <a:spcPts val="0"/>
              </a:spcAft>
              <a:defRPr/>
            </a:pPr>
            <a:r>
              <a:rPr lang="en-US" altLang="zh-CN" sz="2800" dirty="0">
                <a:cs typeface="+mn-ea"/>
                <a:sym typeface="+mn-lt"/>
              </a:rPr>
              <a:t>The dinner on new year’s eve</a:t>
            </a:r>
            <a:endParaRPr lang="zh-CN" altLang="en-US" sz="2800" dirty="0">
              <a:cs typeface="+mn-ea"/>
              <a:sym typeface="+mn-lt"/>
            </a:endParaRPr>
          </a:p>
        </p:txBody>
      </p:sp>
      <p:pic>
        <p:nvPicPr>
          <p:cNvPr id="11" name="图片 10">
            <a:extLst>
              <a:ext uri="{FF2B5EF4-FFF2-40B4-BE49-F238E27FC236}">
                <a16:creationId xmlns:a16="http://schemas.microsoft.com/office/drawing/2014/main" xmlns="" id="{CE9B5EC2-434D-4746-89F4-8EFE6ED9E9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476037" y="3025333"/>
            <a:ext cx="5389944" cy="4042458"/>
          </a:xfrm>
          <a:prstGeom prst="rect">
            <a:avLst/>
          </a:prstGeom>
        </p:spPr>
      </p:pic>
      <p:sp>
        <p:nvSpPr>
          <p:cNvPr id="15" name="文本框 14">
            <a:extLst>
              <a:ext uri="{FF2B5EF4-FFF2-40B4-BE49-F238E27FC236}">
                <a16:creationId xmlns:a16="http://schemas.microsoft.com/office/drawing/2014/main" xmlns="" id="{91AEF717-0F65-4E12-8E60-10852A3F5516}"/>
              </a:ext>
            </a:extLst>
          </p:cNvPr>
          <p:cNvSpPr txBox="1"/>
          <p:nvPr/>
        </p:nvSpPr>
        <p:spPr>
          <a:xfrm>
            <a:off x="1163497" y="2804906"/>
            <a:ext cx="9865006" cy="3272947"/>
          </a:xfrm>
          <a:prstGeom prst="rect">
            <a:avLst/>
          </a:prstGeom>
          <a:noFill/>
        </p:spPr>
        <p:txBody>
          <a:bodyPr wrap="square">
            <a:spAutoFit/>
          </a:bodyPr>
          <a:lstStyle/>
          <a:p>
            <a:pPr eaLnBrk="1" hangingPunct="1">
              <a:lnSpc>
                <a:spcPct val="150000"/>
              </a:lnSpc>
            </a:pPr>
            <a:r>
              <a:rPr lang="en-US" altLang="zh-CN" sz="2000" dirty="0">
                <a:cs typeface="+mn-ea"/>
                <a:sym typeface="+mn-lt"/>
              </a:rPr>
              <a:t>Dumpling and fish are must during the Family Reunion Dinner on New Year's Eve. Some people will put a coin inside one dumpling. The people who </a:t>
            </a:r>
          </a:p>
          <a:p>
            <a:pPr eaLnBrk="1" hangingPunct="1">
              <a:lnSpc>
                <a:spcPct val="150000"/>
              </a:lnSpc>
            </a:pPr>
            <a:r>
              <a:rPr lang="en-US" altLang="zh-CN" sz="2000" dirty="0">
                <a:cs typeface="+mn-ea"/>
                <a:sym typeface="+mn-lt"/>
              </a:rPr>
              <a:t>eat this dumpling will be to thought be a lucky guy. </a:t>
            </a:r>
          </a:p>
          <a:p>
            <a:pPr eaLnBrk="1" hangingPunct="1">
              <a:lnSpc>
                <a:spcPct val="150000"/>
              </a:lnSpc>
            </a:pPr>
            <a:r>
              <a:rPr lang="en-US" altLang="zh-CN" sz="2000" dirty="0">
                <a:cs typeface="+mn-ea"/>
                <a:sym typeface="+mn-lt"/>
              </a:rPr>
              <a:t>The fish could not be eaten out because the fish </a:t>
            </a:r>
          </a:p>
          <a:p>
            <a:pPr eaLnBrk="1" hangingPunct="1">
              <a:lnSpc>
                <a:spcPct val="150000"/>
              </a:lnSpc>
            </a:pPr>
            <a:r>
              <a:rPr lang="en-US" altLang="zh-CN" sz="2000" dirty="0">
                <a:cs typeface="+mn-ea"/>
                <a:sym typeface="+mn-lt"/>
              </a:rPr>
              <a:t>means extra things by partial tone. And it </a:t>
            </a:r>
          </a:p>
          <a:p>
            <a:pPr eaLnBrk="1" hangingPunct="1">
              <a:lnSpc>
                <a:spcPct val="150000"/>
              </a:lnSpc>
            </a:pPr>
            <a:r>
              <a:rPr lang="en-US" altLang="zh-CN" sz="2000" dirty="0">
                <a:cs typeface="+mn-ea"/>
                <a:sym typeface="+mn-lt"/>
              </a:rPr>
              <a:t>represents the wish for a prosperous year with</a:t>
            </a:r>
          </a:p>
          <a:p>
            <a:pPr eaLnBrk="1" hangingPunct="1">
              <a:lnSpc>
                <a:spcPct val="150000"/>
              </a:lnSpc>
            </a:pPr>
            <a:r>
              <a:rPr lang="en-US" altLang="zh-CN" sz="2000" dirty="0">
                <a:cs typeface="+mn-ea"/>
                <a:sym typeface="+mn-lt"/>
              </a:rPr>
              <a:t> abundant and even extra wealth and luck.</a:t>
            </a:r>
            <a:endParaRPr lang="zh-CN" altLang="en-US" sz="2000" dirty="0">
              <a:cs typeface="+mn-ea"/>
              <a:sym typeface="+mn-lt"/>
            </a:endParaRPr>
          </a:p>
        </p:txBody>
      </p:sp>
    </p:spTree>
    <p:extLst>
      <p:ext uri="{BB962C8B-B14F-4D97-AF65-F5344CB8AC3E}">
        <p14:creationId xmlns:p14="http://schemas.microsoft.com/office/powerpoint/2010/main" val="23491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Traditional food</a:t>
            </a:r>
            <a:endParaRPr lang="zh-CN" altLang="en-US" sz="3600" b="1" dirty="0">
              <a:solidFill>
                <a:srgbClr val="C00000"/>
              </a:solidFill>
              <a:latin typeface="+mn-lt"/>
              <a:ea typeface="+mn-ea"/>
              <a:cs typeface="+mn-ea"/>
              <a:sym typeface="+mn-lt"/>
            </a:endParaRPr>
          </a:p>
        </p:txBody>
      </p:sp>
      <p:sp>
        <p:nvSpPr>
          <p:cNvPr id="12" name="文本框 11">
            <a:extLst>
              <a:ext uri="{FF2B5EF4-FFF2-40B4-BE49-F238E27FC236}">
                <a16:creationId xmlns:a16="http://schemas.microsoft.com/office/drawing/2014/main" xmlns="" id="{0773E134-B447-4D5F-A4F4-E05D770F96CC}"/>
              </a:ext>
            </a:extLst>
          </p:cNvPr>
          <p:cNvSpPr txBox="1"/>
          <p:nvPr/>
        </p:nvSpPr>
        <p:spPr>
          <a:xfrm>
            <a:off x="4112630" y="1835628"/>
            <a:ext cx="3966740" cy="523220"/>
          </a:xfrm>
          <a:prstGeom prst="rect">
            <a:avLst/>
          </a:prstGeom>
          <a:noFill/>
        </p:spPr>
        <p:txBody>
          <a:bodyPr wrap="square">
            <a:spAutoFit/>
          </a:bodyPr>
          <a:lstStyle/>
          <a:p>
            <a:pPr algn="dist" eaLnBrk="1" fontAlgn="auto" hangingPunct="1">
              <a:spcBef>
                <a:spcPts val="0"/>
              </a:spcBef>
              <a:spcAft>
                <a:spcPts val="0"/>
              </a:spcAft>
              <a:defRPr/>
            </a:pPr>
            <a:r>
              <a:rPr lang="en-US" altLang="zh-CN" sz="2800" b="1" dirty="0">
                <a:cs typeface="+mn-ea"/>
                <a:sym typeface="+mn-lt"/>
              </a:rPr>
              <a:t>Traditional food</a:t>
            </a:r>
            <a:endParaRPr lang="zh-CN" altLang="en-US" sz="2800" b="1" dirty="0">
              <a:cs typeface="+mn-ea"/>
              <a:sym typeface="+mn-lt"/>
            </a:endParaRPr>
          </a:p>
        </p:txBody>
      </p:sp>
      <p:sp>
        <p:nvSpPr>
          <p:cNvPr id="13" name="矩形 12">
            <a:extLst>
              <a:ext uri="{FF2B5EF4-FFF2-40B4-BE49-F238E27FC236}">
                <a16:creationId xmlns:a16="http://schemas.microsoft.com/office/drawing/2014/main" xmlns="" id="{CD55F34E-2835-4ED0-9BDD-D69D7BED13E7}"/>
              </a:ext>
            </a:extLst>
          </p:cNvPr>
          <p:cNvSpPr/>
          <p:nvPr/>
        </p:nvSpPr>
        <p:spPr>
          <a:xfrm>
            <a:off x="2564013" y="4959661"/>
            <a:ext cx="1388522" cy="1235595"/>
          </a:xfrm>
          <a:prstGeom prst="rect">
            <a:avLst/>
          </a:prstGeom>
          <a:noFill/>
        </p:spPr>
        <p:txBody>
          <a:bodyPr wrap="none">
            <a:spAutoFit/>
          </a:bodyPr>
          <a:lstStyle/>
          <a:p>
            <a:pPr algn="ctr" eaLnBrk="1" fontAlgn="auto" hangingPunct="1">
              <a:lnSpc>
                <a:spcPct val="200000"/>
              </a:lnSpc>
              <a:spcBef>
                <a:spcPts val="0"/>
              </a:spcBef>
              <a:spcAft>
                <a:spcPts val="0"/>
              </a:spcAft>
              <a:defRPr/>
            </a:pPr>
            <a:r>
              <a:rPr lang="zh-CN" altLang="en-US" sz="2000" dirty="0">
                <a:ln w="22225">
                  <a:noFill/>
                  <a:prstDash val="solid"/>
                </a:ln>
                <a:cs typeface="+mn-ea"/>
                <a:sym typeface="+mn-lt"/>
              </a:rPr>
              <a:t>饺子</a:t>
            </a:r>
            <a:endParaRPr lang="en-US" altLang="zh-CN" sz="2000" dirty="0">
              <a:ln w="22225">
                <a:noFill/>
                <a:prstDash val="solid"/>
              </a:ln>
              <a:cs typeface="+mn-ea"/>
              <a:sym typeface="+mn-lt"/>
            </a:endParaRPr>
          </a:p>
          <a:p>
            <a:pPr algn="ctr" eaLnBrk="1" fontAlgn="auto" hangingPunct="1">
              <a:lnSpc>
                <a:spcPct val="200000"/>
              </a:lnSpc>
              <a:spcBef>
                <a:spcPts val="0"/>
              </a:spcBef>
              <a:spcAft>
                <a:spcPts val="0"/>
              </a:spcAft>
              <a:defRPr/>
            </a:pPr>
            <a:r>
              <a:rPr lang="en-US" altLang="zh-CN" sz="2000" dirty="0">
                <a:ln w="22225">
                  <a:noFill/>
                  <a:prstDash val="solid"/>
                </a:ln>
                <a:cs typeface="+mn-ea"/>
                <a:sym typeface="+mn-lt"/>
              </a:rPr>
              <a:t>Dumplings</a:t>
            </a:r>
            <a:endParaRPr lang="zh-CN" altLang="en-US" sz="2000" dirty="0">
              <a:ln w="22225">
                <a:noFill/>
                <a:prstDash val="solid"/>
              </a:ln>
              <a:cs typeface="+mn-ea"/>
              <a:sym typeface="+mn-lt"/>
            </a:endParaRPr>
          </a:p>
        </p:txBody>
      </p:sp>
      <p:sp>
        <p:nvSpPr>
          <p:cNvPr id="16" name="矩形 15">
            <a:extLst>
              <a:ext uri="{FF2B5EF4-FFF2-40B4-BE49-F238E27FC236}">
                <a16:creationId xmlns:a16="http://schemas.microsoft.com/office/drawing/2014/main" xmlns="" id="{1DD1E4E9-100A-4AEA-A509-3E604212136A}"/>
              </a:ext>
            </a:extLst>
          </p:cNvPr>
          <p:cNvSpPr/>
          <p:nvPr/>
        </p:nvSpPr>
        <p:spPr>
          <a:xfrm>
            <a:off x="7825891" y="4959661"/>
            <a:ext cx="2215671" cy="1233928"/>
          </a:xfrm>
          <a:prstGeom prst="rect">
            <a:avLst/>
          </a:prstGeom>
          <a:noFill/>
        </p:spPr>
        <p:txBody>
          <a:bodyPr wrap="none">
            <a:spAutoFit/>
          </a:bodyPr>
          <a:lstStyle/>
          <a:p>
            <a:pPr algn="ctr" eaLnBrk="1" fontAlgn="auto" hangingPunct="1">
              <a:lnSpc>
                <a:spcPct val="200000"/>
              </a:lnSpc>
              <a:spcBef>
                <a:spcPts val="0"/>
              </a:spcBef>
              <a:spcAft>
                <a:spcPts val="0"/>
              </a:spcAft>
              <a:defRPr/>
            </a:pPr>
            <a:r>
              <a:rPr lang="zh-CN" altLang="en-US" sz="2000" dirty="0">
                <a:ln w="22225">
                  <a:noFill/>
                  <a:prstDash val="solid"/>
                </a:ln>
                <a:cs typeface="+mn-ea"/>
                <a:sym typeface="+mn-lt"/>
              </a:rPr>
              <a:t>汤圆</a:t>
            </a:r>
            <a:endParaRPr lang="en-US" altLang="zh-CN" sz="2000" dirty="0">
              <a:ln w="22225">
                <a:noFill/>
                <a:prstDash val="solid"/>
              </a:ln>
              <a:cs typeface="+mn-ea"/>
              <a:sym typeface="+mn-lt"/>
            </a:endParaRPr>
          </a:p>
          <a:p>
            <a:pPr algn="ctr" eaLnBrk="1" fontAlgn="auto" hangingPunct="1">
              <a:lnSpc>
                <a:spcPct val="200000"/>
              </a:lnSpc>
              <a:spcBef>
                <a:spcPts val="0"/>
              </a:spcBef>
              <a:spcAft>
                <a:spcPts val="0"/>
              </a:spcAft>
              <a:defRPr/>
            </a:pPr>
            <a:r>
              <a:rPr lang="en-US" altLang="zh-CN" sz="2000" dirty="0">
                <a:ln w="22225">
                  <a:noFill/>
                  <a:prstDash val="solid"/>
                </a:ln>
                <a:cs typeface="+mn-ea"/>
                <a:sym typeface="+mn-lt"/>
              </a:rPr>
              <a:t>Sweet soup balls</a:t>
            </a:r>
          </a:p>
        </p:txBody>
      </p:sp>
      <p:pic>
        <p:nvPicPr>
          <p:cNvPr id="5" name="图片 4">
            <a:extLst>
              <a:ext uri="{FF2B5EF4-FFF2-40B4-BE49-F238E27FC236}">
                <a16:creationId xmlns:a16="http://schemas.microsoft.com/office/drawing/2014/main" xmlns="" id="{F07C1A88-FBF8-4AA9-AEAA-FFA29DE78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0557" y="2557079"/>
            <a:ext cx="3746339" cy="2809754"/>
          </a:xfrm>
          <a:prstGeom prst="rect">
            <a:avLst/>
          </a:prstGeom>
        </p:spPr>
      </p:pic>
      <p:pic>
        <p:nvPicPr>
          <p:cNvPr id="8" name="图片 7">
            <a:extLst>
              <a:ext uri="{FF2B5EF4-FFF2-40B4-BE49-F238E27FC236}">
                <a16:creationId xmlns:a16="http://schemas.microsoft.com/office/drawing/2014/main" xmlns="" id="{71C16F68-803A-4E8F-89C9-DCCF64B68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5104" y="2557079"/>
            <a:ext cx="3746340" cy="2809755"/>
          </a:xfrm>
          <a:prstGeom prst="rect">
            <a:avLst/>
          </a:prstGeom>
        </p:spPr>
      </p:pic>
    </p:spTree>
    <p:extLst>
      <p:ext uri="{BB962C8B-B14F-4D97-AF65-F5344CB8AC3E}">
        <p14:creationId xmlns:p14="http://schemas.microsoft.com/office/powerpoint/2010/main" val="180595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6"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80">
                                          <p:stCondLst>
                                            <p:cond delay="0"/>
                                          </p:stCondLst>
                                        </p:cTn>
                                        <p:tgtEl>
                                          <p:spTgt spid="13"/>
                                        </p:tgtEl>
                                      </p:cBhvr>
                                    </p:animEffect>
                                    <p:anim calcmode="lin" valueType="num">
                                      <p:cBhvr>
                                        <p:cTn id="3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5" dur="26">
                                          <p:stCondLst>
                                            <p:cond delay="650"/>
                                          </p:stCondLst>
                                        </p:cTn>
                                        <p:tgtEl>
                                          <p:spTgt spid="13"/>
                                        </p:tgtEl>
                                      </p:cBhvr>
                                      <p:to x="100000" y="60000"/>
                                    </p:animScale>
                                    <p:animScale>
                                      <p:cBhvr>
                                        <p:cTn id="36" dur="166" decel="50000">
                                          <p:stCondLst>
                                            <p:cond delay="676"/>
                                          </p:stCondLst>
                                        </p:cTn>
                                        <p:tgtEl>
                                          <p:spTgt spid="13"/>
                                        </p:tgtEl>
                                      </p:cBhvr>
                                      <p:to x="100000" y="100000"/>
                                    </p:animScale>
                                    <p:animScale>
                                      <p:cBhvr>
                                        <p:cTn id="37" dur="26">
                                          <p:stCondLst>
                                            <p:cond delay="1312"/>
                                          </p:stCondLst>
                                        </p:cTn>
                                        <p:tgtEl>
                                          <p:spTgt spid="13"/>
                                        </p:tgtEl>
                                      </p:cBhvr>
                                      <p:to x="100000" y="80000"/>
                                    </p:animScale>
                                    <p:animScale>
                                      <p:cBhvr>
                                        <p:cTn id="38" dur="166" decel="50000">
                                          <p:stCondLst>
                                            <p:cond delay="1338"/>
                                          </p:stCondLst>
                                        </p:cTn>
                                        <p:tgtEl>
                                          <p:spTgt spid="13"/>
                                        </p:tgtEl>
                                      </p:cBhvr>
                                      <p:to x="100000" y="100000"/>
                                    </p:animScale>
                                    <p:animScale>
                                      <p:cBhvr>
                                        <p:cTn id="39" dur="26">
                                          <p:stCondLst>
                                            <p:cond delay="1642"/>
                                          </p:stCondLst>
                                        </p:cTn>
                                        <p:tgtEl>
                                          <p:spTgt spid="13"/>
                                        </p:tgtEl>
                                      </p:cBhvr>
                                      <p:to x="100000" y="90000"/>
                                    </p:animScale>
                                    <p:animScale>
                                      <p:cBhvr>
                                        <p:cTn id="40" dur="166" decel="50000">
                                          <p:stCondLst>
                                            <p:cond delay="1668"/>
                                          </p:stCondLst>
                                        </p:cTn>
                                        <p:tgtEl>
                                          <p:spTgt spid="13"/>
                                        </p:tgtEl>
                                      </p:cBhvr>
                                      <p:to x="100000" y="100000"/>
                                    </p:animScale>
                                    <p:animScale>
                                      <p:cBhvr>
                                        <p:cTn id="41" dur="26">
                                          <p:stCondLst>
                                            <p:cond delay="1808"/>
                                          </p:stCondLst>
                                        </p:cTn>
                                        <p:tgtEl>
                                          <p:spTgt spid="13"/>
                                        </p:tgtEl>
                                      </p:cBhvr>
                                      <p:to x="100000" y="95000"/>
                                    </p:animScale>
                                    <p:animScale>
                                      <p:cBhvr>
                                        <p:cTn id="42" dur="166" decel="50000">
                                          <p:stCondLst>
                                            <p:cond delay="1834"/>
                                          </p:stCondLst>
                                        </p:cTn>
                                        <p:tgtEl>
                                          <p:spTgt spid="13"/>
                                        </p:tgtEl>
                                      </p:cBhvr>
                                      <p:to x="100000" y="100000"/>
                                    </p:animScale>
                                  </p:childTnLst>
                                </p:cTn>
                              </p:par>
                            </p:childTnLst>
                          </p:cTn>
                        </p:par>
                        <p:par>
                          <p:cTn id="43" fill="hold">
                            <p:stCondLst>
                              <p:cond delay="5500"/>
                            </p:stCondLst>
                            <p:childTnLst>
                              <p:par>
                                <p:cTn id="44" presetID="42"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6"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80">
                                          <p:stCondLst>
                                            <p:cond delay="0"/>
                                          </p:stCondLst>
                                        </p:cTn>
                                        <p:tgtEl>
                                          <p:spTgt spid="16"/>
                                        </p:tgtEl>
                                      </p:cBhvr>
                                    </p:animEffect>
                                    <p:anim calcmode="lin" valueType="num">
                                      <p:cBhvr>
                                        <p:cTn id="5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8" dur="26">
                                          <p:stCondLst>
                                            <p:cond delay="650"/>
                                          </p:stCondLst>
                                        </p:cTn>
                                        <p:tgtEl>
                                          <p:spTgt spid="16"/>
                                        </p:tgtEl>
                                      </p:cBhvr>
                                      <p:to x="100000" y="60000"/>
                                    </p:animScale>
                                    <p:animScale>
                                      <p:cBhvr>
                                        <p:cTn id="59" dur="166" decel="50000">
                                          <p:stCondLst>
                                            <p:cond delay="676"/>
                                          </p:stCondLst>
                                        </p:cTn>
                                        <p:tgtEl>
                                          <p:spTgt spid="16"/>
                                        </p:tgtEl>
                                      </p:cBhvr>
                                      <p:to x="100000" y="100000"/>
                                    </p:animScale>
                                    <p:animScale>
                                      <p:cBhvr>
                                        <p:cTn id="60" dur="26">
                                          <p:stCondLst>
                                            <p:cond delay="1312"/>
                                          </p:stCondLst>
                                        </p:cTn>
                                        <p:tgtEl>
                                          <p:spTgt spid="16"/>
                                        </p:tgtEl>
                                      </p:cBhvr>
                                      <p:to x="100000" y="80000"/>
                                    </p:animScale>
                                    <p:animScale>
                                      <p:cBhvr>
                                        <p:cTn id="61" dur="166" decel="50000">
                                          <p:stCondLst>
                                            <p:cond delay="1338"/>
                                          </p:stCondLst>
                                        </p:cTn>
                                        <p:tgtEl>
                                          <p:spTgt spid="16"/>
                                        </p:tgtEl>
                                      </p:cBhvr>
                                      <p:to x="100000" y="100000"/>
                                    </p:animScale>
                                    <p:animScale>
                                      <p:cBhvr>
                                        <p:cTn id="62" dur="26">
                                          <p:stCondLst>
                                            <p:cond delay="1642"/>
                                          </p:stCondLst>
                                        </p:cTn>
                                        <p:tgtEl>
                                          <p:spTgt spid="16"/>
                                        </p:tgtEl>
                                      </p:cBhvr>
                                      <p:to x="100000" y="90000"/>
                                    </p:animScale>
                                    <p:animScale>
                                      <p:cBhvr>
                                        <p:cTn id="63" dur="166" decel="50000">
                                          <p:stCondLst>
                                            <p:cond delay="1668"/>
                                          </p:stCondLst>
                                        </p:cTn>
                                        <p:tgtEl>
                                          <p:spTgt spid="16"/>
                                        </p:tgtEl>
                                      </p:cBhvr>
                                      <p:to x="100000" y="100000"/>
                                    </p:animScale>
                                    <p:animScale>
                                      <p:cBhvr>
                                        <p:cTn id="64" dur="26">
                                          <p:stCondLst>
                                            <p:cond delay="1808"/>
                                          </p:stCondLst>
                                        </p:cTn>
                                        <p:tgtEl>
                                          <p:spTgt spid="16"/>
                                        </p:tgtEl>
                                      </p:cBhvr>
                                      <p:to x="100000" y="95000"/>
                                    </p:animScale>
                                    <p:animScale>
                                      <p:cBhvr>
                                        <p:cTn id="65"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4"/>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Traditional food</a:t>
            </a:r>
            <a:endParaRPr lang="zh-CN" altLang="en-US" sz="3600" b="1" dirty="0">
              <a:solidFill>
                <a:srgbClr val="C00000"/>
              </a:solidFill>
              <a:latin typeface="+mn-lt"/>
              <a:ea typeface="+mn-ea"/>
              <a:cs typeface="+mn-ea"/>
              <a:sym typeface="+mn-lt"/>
            </a:endParaRPr>
          </a:p>
        </p:txBody>
      </p:sp>
      <p:sp>
        <p:nvSpPr>
          <p:cNvPr id="12" name="文本框 11">
            <a:extLst>
              <a:ext uri="{FF2B5EF4-FFF2-40B4-BE49-F238E27FC236}">
                <a16:creationId xmlns:a16="http://schemas.microsoft.com/office/drawing/2014/main" xmlns="" id="{0773E134-B447-4D5F-A4F4-E05D770F96CC}"/>
              </a:ext>
            </a:extLst>
          </p:cNvPr>
          <p:cNvSpPr txBox="1"/>
          <p:nvPr/>
        </p:nvSpPr>
        <p:spPr>
          <a:xfrm>
            <a:off x="4112630" y="1835628"/>
            <a:ext cx="3966740" cy="523220"/>
          </a:xfrm>
          <a:prstGeom prst="rect">
            <a:avLst/>
          </a:prstGeom>
          <a:noFill/>
        </p:spPr>
        <p:txBody>
          <a:bodyPr wrap="square">
            <a:spAutoFit/>
          </a:bodyPr>
          <a:lstStyle/>
          <a:p>
            <a:pPr algn="dist" eaLnBrk="1" fontAlgn="auto" hangingPunct="1">
              <a:spcBef>
                <a:spcPts val="0"/>
              </a:spcBef>
              <a:spcAft>
                <a:spcPts val="0"/>
              </a:spcAft>
              <a:defRPr/>
            </a:pPr>
            <a:r>
              <a:rPr lang="en-US" altLang="zh-CN" sz="2800" b="1" dirty="0">
                <a:cs typeface="+mn-ea"/>
                <a:sym typeface="+mn-lt"/>
              </a:rPr>
              <a:t>Traditional food</a:t>
            </a:r>
            <a:endParaRPr lang="zh-CN" altLang="en-US" sz="2800" b="1" dirty="0">
              <a:cs typeface="+mn-ea"/>
              <a:sym typeface="+mn-lt"/>
            </a:endParaRPr>
          </a:p>
        </p:txBody>
      </p:sp>
      <p:sp>
        <p:nvSpPr>
          <p:cNvPr id="11" name="矩形 10">
            <a:extLst>
              <a:ext uri="{FF2B5EF4-FFF2-40B4-BE49-F238E27FC236}">
                <a16:creationId xmlns:a16="http://schemas.microsoft.com/office/drawing/2014/main" xmlns="" id="{98E90664-C882-4837-8CF0-671049207BEE}"/>
              </a:ext>
            </a:extLst>
          </p:cNvPr>
          <p:cNvSpPr/>
          <p:nvPr/>
        </p:nvSpPr>
        <p:spPr>
          <a:xfrm>
            <a:off x="3341113" y="3783479"/>
            <a:ext cx="1661993" cy="1462260"/>
          </a:xfrm>
          <a:prstGeom prst="rect">
            <a:avLst/>
          </a:prstGeom>
          <a:noFill/>
        </p:spPr>
        <p:txBody>
          <a:bodyPr vert="horz" wrap="square">
            <a:spAutoFit/>
          </a:bodyPr>
          <a:lstStyle/>
          <a:p>
            <a:pPr algn="dist" eaLnBrk="1" fontAlgn="auto" hangingPunct="1">
              <a:lnSpc>
                <a:spcPct val="200000"/>
              </a:lnSpc>
              <a:spcBef>
                <a:spcPts val="0"/>
              </a:spcBef>
              <a:spcAft>
                <a:spcPts val="0"/>
              </a:spcAft>
              <a:defRPr/>
            </a:pPr>
            <a:r>
              <a:rPr lang="zh-CN" altLang="en-US" sz="2400" b="1" dirty="0">
                <a:ln w="22225">
                  <a:noFill/>
                  <a:prstDash val="solid"/>
                </a:ln>
                <a:cs typeface="+mn-ea"/>
                <a:sym typeface="+mn-lt"/>
              </a:rPr>
              <a:t>鱼</a:t>
            </a:r>
            <a:endParaRPr lang="en-US" altLang="zh-CN" sz="2400" b="1" dirty="0">
              <a:ln w="22225">
                <a:noFill/>
                <a:prstDash val="solid"/>
              </a:ln>
              <a:cs typeface="+mn-ea"/>
              <a:sym typeface="+mn-lt"/>
            </a:endParaRPr>
          </a:p>
          <a:p>
            <a:pPr algn="dist" eaLnBrk="1" fontAlgn="auto" hangingPunct="1">
              <a:lnSpc>
                <a:spcPct val="200000"/>
              </a:lnSpc>
              <a:spcBef>
                <a:spcPts val="0"/>
              </a:spcBef>
              <a:spcAft>
                <a:spcPts val="0"/>
              </a:spcAft>
              <a:defRPr/>
            </a:pPr>
            <a:r>
              <a:rPr lang="en-US" altLang="zh-CN" sz="2400" b="1" dirty="0">
                <a:ln w="22225">
                  <a:noFill/>
                  <a:prstDash val="solid"/>
                </a:ln>
                <a:cs typeface="+mn-ea"/>
                <a:sym typeface="+mn-lt"/>
              </a:rPr>
              <a:t>fish</a:t>
            </a:r>
          </a:p>
        </p:txBody>
      </p:sp>
      <p:pic>
        <p:nvPicPr>
          <p:cNvPr id="4" name="图片 3">
            <a:extLst>
              <a:ext uri="{FF2B5EF4-FFF2-40B4-BE49-F238E27FC236}">
                <a16:creationId xmlns:a16="http://schemas.microsoft.com/office/drawing/2014/main" xmlns="" id="{152D90F9-A133-48F0-B43A-EAFEF2D7F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0142" y="2171218"/>
            <a:ext cx="4686782" cy="4686782"/>
          </a:xfrm>
          <a:prstGeom prst="rect">
            <a:avLst/>
          </a:prstGeom>
        </p:spPr>
      </p:pic>
    </p:spTree>
    <p:extLst>
      <p:ext uri="{BB962C8B-B14F-4D97-AF65-F5344CB8AC3E}">
        <p14:creationId xmlns:p14="http://schemas.microsoft.com/office/powerpoint/2010/main" val="143759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6"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94013" y="3428999"/>
            <a:ext cx="4033394"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sp>
        <p:nvSpPr>
          <p:cNvPr id="16" name="文本框 15">
            <a:extLst>
              <a:ext uri="{FF2B5EF4-FFF2-40B4-BE49-F238E27FC236}">
                <a16:creationId xmlns:a16="http://schemas.microsoft.com/office/drawing/2014/main" xmlns="" id="{D4084D90-9D40-42C0-9A79-5C6EA968DBAD}"/>
              </a:ext>
            </a:extLst>
          </p:cNvPr>
          <p:cNvSpPr txBox="1"/>
          <p:nvPr/>
        </p:nvSpPr>
        <p:spPr>
          <a:xfrm>
            <a:off x="2202224" y="2644814"/>
            <a:ext cx="7787551" cy="1200329"/>
          </a:xfrm>
          <a:prstGeom prst="rect">
            <a:avLst/>
          </a:prstGeom>
          <a:noFill/>
        </p:spPr>
        <p:txBody>
          <a:bodyPr wrap="square">
            <a:spAutoFit/>
          </a:bodyPr>
          <a:lstStyle>
            <a:defPPr>
              <a:defRPr lang="zh-CN"/>
            </a:defPPr>
            <a:lvl1pPr algn="ctr">
              <a:defRPr sz="9600">
                <a:gradFill>
                  <a:gsLst>
                    <a:gs pos="32000">
                      <a:srgbClr val="FC3203"/>
                    </a:gs>
                    <a:gs pos="66000">
                      <a:srgbClr val="8A1700"/>
                    </a:gs>
                  </a:gsLst>
                  <a:lin ang="5400000" scaled="1"/>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defRPr>
            </a:lvl1pPr>
          </a:lstStyle>
          <a:p>
            <a:pPr algn="dist">
              <a:defRPr/>
            </a:pPr>
            <a:r>
              <a:rPr lang="en-US" altLang="zh-CN" sz="7200" b="1" dirty="0">
                <a:solidFill>
                  <a:srgbClr val="C00000"/>
                </a:solidFill>
                <a:latin typeface="+mn-lt"/>
                <a:ea typeface="+mn-ea"/>
                <a:cs typeface="+mn-ea"/>
                <a:sym typeface="+mn-lt"/>
              </a:rPr>
              <a:t>Festival </a:t>
            </a:r>
            <a:r>
              <a:rPr lang="en-US" altLang="zh-CN" sz="7200" b="1" dirty="0" err="1">
                <a:solidFill>
                  <a:srgbClr val="C00000"/>
                </a:solidFill>
                <a:latin typeface="+mn-lt"/>
                <a:ea typeface="+mn-ea"/>
                <a:cs typeface="+mn-ea"/>
                <a:sym typeface="+mn-lt"/>
              </a:rPr>
              <a:t>activites</a:t>
            </a:r>
            <a:endParaRPr lang="zh-CN" altLang="en-US" sz="72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33763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9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9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100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4"/>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Festival </a:t>
            </a:r>
            <a:r>
              <a:rPr lang="en-US" altLang="zh-CN" sz="3600" b="1" dirty="0" err="1">
                <a:solidFill>
                  <a:srgbClr val="C00000"/>
                </a:solidFill>
                <a:latin typeface="+mn-lt"/>
                <a:ea typeface="+mn-ea"/>
                <a:cs typeface="+mn-ea"/>
                <a:sym typeface="+mn-lt"/>
              </a:rPr>
              <a:t>activites</a:t>
            </a:r>
            <a:endParaRPr lang="zh-CN" altLang="en-US" sz="3600" b="1" dirty="0">
              <a:solidFill>
                <a:srgbClr val="C00000"/>
              </a:solidFill>
              <a:latin typeface="+mn-lt"/>
              <a:ea typeface="+mn-ea"/>
              <a:cs typeface="+mn-ea"/>
              <a:sym typeface="+mn-lt"/>
            </a:endParaRPr>
          </a:p>
        </p:txBody>
      </p:sp>
      <p:sp>
        <p:nvSpPr>
          <p:cNvPr id="14" name="矩形 1955">
            <a:extLst>
              <a:ext uri="{FF2B5EF4-FFF2-40B4-BE49-F238E27FC236}">
                <a16:creationId xmlns:a16="http://schemas.microsoft.com/office/drawing/2014/main" xmlns="" id="{C051F8B9-963F-4772-963A-8ECEAA635D3E}"/>
              </a:ext>
            </a:extLst>
          </p:cNvPr>
          <p:cNvSpPr>
            <a:spLocks noChangeArrowheads="1"/>
          </p:cNvSpPr>
          <p:nvPr/>
        </p:nvSpPr>
        <p:spPr bwMode="auto">
          <a:xfrm>
            <a:off x="5806711" y="3713417"/>
            <a:ext cx="5328133" cy="188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等线" panose="02010600030101010101" pitchFamily="2" charset="-122"/>
                <a:ea typeface="等线" panose="02010600030101010101" pitchFamily="2" charset="-122"/>
              </a:defRPr>
            </a:lvl1pPr>
            <a:lvl2pPr marL="742950" indent="-285750" defTabSz="912813">
              <a:defRPr>
                <a:solidFill>
                  <a:schemeClr val="tx1"/>
                </a:solidFill>
                <a:latin typeface="等线" panose="02010600030101010101" pitchFamily="2" charset="-122"/>
                <a:ea typeface="等线" panose="02010600030101010101" pitchFamily="2" charset="-122"/>
              </a:defRPr>
            </a:lvl2pPr>
            <a:lvl3pPr marL="1143000" indent="-228600" defTabSz="912813">
              <a:defRPr>
                <a:solidFill>
                  <a:schemeClr val="tx1"/>
                </a:solidFill>
                <a:latin typeface="等线" panose="02010600030101010101" pitchFamily="2" charset="-122"/>
                <a:ea typeface="等线" panose="02010600030101010101" pitchFamily="2" charset="-122"/>
              </a:defRPr>
            </a:lvl3pPr>
            <a:lvl4pPr marL="1600200" indent="-228600" defTabSz="912813">
              <a:defRPr>
                <a:solidFill>
                  <a:schemeClr val="tx1"/>
                </a:solidFill>
                <a:latin typeface="等线" panose="02010600030101010101" pitchFamily="2" charset="-122"/>
                <a:ea typeface="等线" panose="02010600030101010101" pitchFamily="2" charset="-122"/>
              </a:defRPr>
            </a:lvl4pPr>
            <a:lvl5pPr marL="2057400" indent="-228600" defTabSz="912813">
              <a:defRPr>
                <a:solidFill>
                  <a:schemeClr val="tx1"/>
                </a:solidFill>
                <a:latin typeface="等线" panose="02010600030101010101" pitchFamily="2" charset="-122"/>
                <a:ea typeface="等线" panose="02010600030101010101" pitchFamily="2" charset="-122"/>
              </a:defRPr>
            </a:lvl5pPr>
            <a:lvl6pPr marL="25146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12813"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50000"/>
              </a:lnSpc>
            </a:pPr>
            <a:r>
              <a:rPr lang="en-US" altLang="zh-CN" sz="2000" dirty="0">
                <a:latin typeface="+mn-lt"/>
                <a:ea typeface="+mn-ea"/>
                <a:cs typeface="+mn-ea"/>
                <a:sym typeface="+mn-lt"/>
              </a:rPr>
              <a:t>People began their day by </a:t>
            </a:r>
            <a:r>
              <a:rPr lang="en-US" altLang="zh-CN" sz="2000" dirty="0" err="1">
                <a:latin typeface="+mn-lt"/>
                <a:ea typeface="+mn-ea"/>
                <a:cs typeface="+mn-ea"/>
                <a:sym typeface="+mn-lt"/>
              </a:rPr>
              <a:t>offerin</a:t>
            </a:r>
            <a:r>
              <a:rPr lang="en-US" altLang="zh-CN" sz="2000" dirty="0">
                <a:latin typeface="+mn-lt"/>
                <a:ea typeface="+mn-ea"/>
                <a:cs typeface="+mn-ea"/>
                <a:sym typeface="+mn-lt"/>
              </a:rPr>
              <a:t> prayers and welcome the gods of heaven and earth. Most of the people stay away from meat to ensure healthy living </a:t>
            </a:r>
            <a:endParaRPr lang="zh-CN" altLang="en-US" dirty="0">
              <a:solidFill>
                <a:srgbClr val="1F3240"/>
              </a:solidFill>
              <a:latin typeface="+mn-lt"/>
              <a:ea typeface="+mn-ea"/>
              <a:cs typeface="+mn-ea"/>
              <a:sym typeface="+mn-lt"/>
            </a:endParaRPr>
          </a:p>
        </p:txBody>
      </p:sp>
      <p:grpSp>
        <p:nvGrpSpPr>
          <p:cNvPr id="15" name="组合 14">
            <a:extLst>
              <a:ext uri="{FF2B5EF4-FFF2-40B4-BE49-F238E27FC236}">
                <a16:creationId xmlns:a16="http://schemas.microsoft.com/office/drawing/2014/main" xmlns="" id="{CC78FC6F-0C27-4721-9B11-F47847E9724F}"/>
              </a:ext>
            </a:extLst>
          </p:cNvPr>
          <p:cNvGrpSpPr/>
          <p:nvPr/>
        </p:nvGrpSpPr>
        <p:grpSpPr>
          <a:xfrm>
            <a:off x="946672" y="1880952"/>
            <a:ext cx="3636903" cy="954107"/>
            <a:chOff x="7042672" y="2962575"/>
            <a:chExt cx="3636903" cy="954107"/>
          </a:xfrm>
        </p:grpSpPr>
        <p:pic>
          <p:nvPicPr>
            <p:cNvPr id="16" name="图片 15">
              <a:extLst>
                <a:ext uri="{FF2B5EF4-FFF2-40B4-BE49-F238E27FC236}">
                  <a16:creationId xmlns:a16="http://schemas.microsoft.com/office/drawing/2014/main" xmlns="" id="{71CA6A49-9793-402A-BAFE-19330DCCD3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2672" y="3106836"/>
              <a:ext cx="3636903" cy="665584"/>
            </a:xfrm>
            <a:prstGeom prst="rect">
              <a:avLst/>
            </a:prstGeom>
          </p:spPr>
        </p:pic>
        <p:sp>
          <p:nvSpPr>
            <p:cNvPr id="17" name="文本框 16">
              <a:extLst>
                <a:ext uri="{FF2B5EF4-FFF2-40B4-BE49-F238E27FC236}">
                  <a16:creationId xmlns:a16="http://schemas.microsoft.com/office/drawing/2014/main" xmlns="" id="{2D1DDB24-FE44-4263-9D18-C92747BD39BD}"/>
                </a:ext>
              </a:extLst>
            </p:cNvPr>
            <p:cNvSpPr txBox="1"/>
            <p:nvPr/>
          </p:nvSpPr>
          <p:spPr bwMode="auto">
            <a:xfrm>
              <a:off x="7251498" y="2962575"/>
              <a:ext cx="3219250" cy="954107"/>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eaLnBrk="1" fontAlgn="auto" hangingPunct="1">
                <a:spcBef>
                  <a:spcPts val="0"/>
                </a:spcBef>
                <a:spcAft>
                  <a:spcPts val="0"/>
                </a:spcAft>
                <a:defRPr/>
              </a:pPr>
              <a:r>
                <a:rPr lang="en-US" altLang="zh-CN" sz="2800" b="1" dirty="0">
                  <a:solidFill>
                    <a:schemeClr val="tx1"/>
                  </a:solidFill>
                  <a:latin typeface="+mn-lt"/>
                  <a:ea typeface="+mn-ea"/>
                  <a:cs typeface="+mn-ea"/>
                  <a:sym typeface="+mn-lt"/>
                </a:rPr>
                <a:t>Welcome the gods</a:t>
              </a:r>
              <a:endParaRPr lang="zh-CN" altLang="en-US" sz="2800" b="1" dirty="0">
                <a:solidFill>
                  <a:schemeClr val="tx1"/>
                </a:solidFill>
                <a:latin typeface="+mn-lt"/>
                <a:ea typeface="+mn-ea"/>
                <a:cs typeface="+mn-ea"/>
                <a:sym typeface="+mn-lt"/>
              </a:endParaRPr>
            </a:p>
          </p:txBody>
        </p:sp>
      </p:grpSp>
      <p:pic>
        <p:nvPicPr>
          <p:cNvPr id="5" name="图片 4">
            <a:extLst>
              <a:ext uri="{FF2B5EF4-FFF2-40B4-BE49-F238E27FC236}">
                <a16:creationId xmlns:a16="http://schemas.microsoft.com/office/drawing/2014/main" xmlns="" id="{84503668-20AF-478A-A1BA-1DD3FE0B48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7156" y="3040931"/>
            <a:ext cx="4310567" cy="3232925"/>
          </a:xfrm>
          <a:prstGeom prst="rect">
            <a:avLst/>
          </a:prstGeom>
        </p:spPr>
      </p:pic>
    </p:spTree>
    <p:extLst>
      <p:ext uri="{BB962C8B-B14F-4D97-AF65-F5344CB8AC3E}">
        <p14:creationId xmlns:p14="http://schemas.microsoft.com/office/powerpoint/2010/main" val="181324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4"/>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Festival </a:t>
            </a:r>
            <a:r>
              <a:rPr lang="en-US" altLang="zh-CN" sz="3600" b="1" dirty="0" err="1">
                <a:solidFill>
                  <a:srgbClr val="C00000"/>
                </a:solidFill>
                <a:latin typeface="+mn-lt"/>
                <a:ea typeface="+mn-ea"/>
                <a:cs typeface="+mn-ea"/>
                <a:sym typeface="+mn-lt"/>
              </a:rPr>
              <a:t>activites</a:t>
            </a:r>
            <a:endParaRPr lang="zh-CN" altLang="en-US" sz="3600" b="1" dirty="0">
              <a:solidFill>
                <a:srgbClr val="C00000"/>
              </a:solidFill>
              <a:latin typeface="+mn-lt"/>
              <a:ea typeface="+mn-ea"/>
              <a:cs typeface="+mn-ea"/>
              <a:sym typeface="+mn-lt"/>
            </a:endParaRPr>
          </a:p>
        </p:txBody>
      </p:sp>
      <p:grpSp>
        <p:nvGrpSpPr>
          <p:cNvPr id="15" name="组合 14">
            <a:extLst>
              <a:ext uri="{FF2B5EF4-FFF2-40B4-BE49-F238E27FC236}">
                <a16:creationId xmlns:a16="http://schemas.microsoft.com/office/drawing/2014/main" xmlns="" id="{CC78FC6F-0C27-4721-9B11-F47847E9724F}"/>
              </a:ext>
            </a:extLst>
          </p:cNvPr>
          <p:cNvGrpSpPr/>
          <p:nvPr/>
        </p:nvGrpSpPr>
        <p:grpSpPr>
          <a:xfrm>
            <a:off x="946672" y="1880952"/>
            <a:ext cx="4897218" cy="954107"/>
            <a:chOff x="7042672" y="2962575"/>
            <a:chExt cx="4897218" cy="954107"/>
          </a:xfrm>
        </p:grpSpPr>
        <p:pic>
          <p:nvPicPr>
            <p:cNvPr id="16" name="图片 15">
              <a:extLst>
                <a:ext uri="{FF2B5EF4-FFF2-40B4-BE49-F238E27FC236}">
                  <a16:creationId xmlns:a16="http://schemas.microsoft.com/office/drawing/2014/main" xmlns="" id="{71CA6A49-9793-402A-BAFE-19330DCCD3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2672" y="3106836"/>
              <a:ext cx="4897218" cy="665584"/>
            </a:xfrm>
            <a:prstGeom prst="rect">
              <a:avLst/>
            </a:prstGeom>
          </p:spPr>
        </p:pic>
        <p:sp>
          <p:nvSpPr>
            <p:cNvPr id="17" name="文本框 16">
              <a:extLst>
                <a:ext uri="{FF2B5EF4-FFF2-40B4-BE49-F238E27FC236}">
                  <a16:creationId xmlns:a16="http://schemas.microsoft.com/office/drawing/2014/main" xmlns="" id="{2D1DDB24-FE44-4263-9D18-C92747BD39BD}"/>
                </a:ext>
              </a:extLst>
            </p:cNvPr>
            <p:cNvSpPr txBox="1"/>
            <p:nvPr/>
          </p:nvSpPr>
          <p:spPr bwMode="auto">
            <a:xfrm>
              <a:off x="7267957" y="2962575"/>
              <a:ext cx="4446649" cy="954107"/>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eaLnBrk="1" fontAlgn="auto" hangingPunct="1">
                <a:spcBef>
                  <a:spcPts val="0"/>
                </a:spcBef>
                <a:spcAft>
                  <a:spcPts val="0"/>
                </a:spcAft>
                <a:defRPr/>
              </a:pPr>
              <a:r>
                <a:rPr lang="en-US" altLang="zh-CN" sz="2800" b="1" dirty="0">
                  <a:solidFill>
                    <a:schemeClr val="tx1"/>
                  </a:solidFill>
                  <a:latin typeface="+mn-lt"/>
                  <a:ea typeface="+mn-ea"/>
                  <a:cs typeface="+mn-ea"/>
                  <a:sym typeface="+mn-lt"/>
                </a:rPr>
                <a:t>Worship the god of wealth</a:t>
              </a:r>
              <a:endParaRPr lang="zh-CN" altLang="en-US" sz="2800" b="1" dirty="0">
                <a:solidFill>
                  <a:schemeClr val="tx1"/>
                </a:solidFill>
                <a:latin typeface="+mn-lt"/>
                <a:ea typeface="+mn-ea"/>
                <a:cs typeface="+mn-ea"/>
                <a:sym typeface="+mn-lt"/>
              </a:endParaRPr>
            </a:p>
          </p:txBody>
        </p:sp>
      </p:grpSp>
      <p:sp>
        <p:nvSpPr>
          <p:cNvPr id="12" name="文本框 11">
            <a:extLst>
              <a:ext uri="{FF2B5EF4-FFF2-40B4-BE49-F238E27FC236}">
                <a16:creationId xmlns:a16="http://schemas.microsoft.com/office/drawing/2014/main" xmlns="" id="{F60F7562-0C78-4FB7-86B5-32776E98DEB8}"/>
              </a:ext>
            </a:extLst>
          </p:cNvPr>
          <p:cNvSpPr txBox="1"/>
          <p:nvPr/>
        </p:nvSpPr>
        <p:spPr>
          <a:xfrm>
            <a:off x="1368707" y="3299963"/>
            <a:ext cx="6108538" cy="2465034"/>
          </a:xfrm>
          <a:prstGeom prst="rect">
            <a:avLst/>
          </a:prstGeom>
          <a:noFill/>
        </p:spPr>
        <p:txBody>
          <a:bodyPr wrap="square">
            <a:spAutoFit/>
          </a:bodyPr>
          <a:lstStyle/>
          <a:p>
            <a:pPr eaLnBrk="1" hangingPunct="1">
              <a:lnSpc>
                <a:spcPct val="200000"/>
              </a:lnSpc>
            </a:pPr>
            <a:r>
              <a:rPr lang="en-US" altLang="zh-CN" sz="2000" dirty="0">
                <a:cs typeface="+mn-ea"/>
                <a:sym typeface="+mn-lt"/>
              </a:rPr>
              <a:t>According to the traditions, </a:t>
            </a:r>
            <a:r>
              <a:rPr lang="en-US" altLang="zh-CN" sz="2000" dirty="0" err="1">
                <a:cs typeface="+mn-ea"/>
                <a:sym typeface="+mn-lt"/>
              </a:rPr>
              <a:t>nobodyvisits</a:t>
            </a:r>
            <a:r>
              <a:rPr lang="en-US" altLang="zh-CN" sz="2000" dirty="0">
                <a:cs typeface="+mn-ea"/>
                <a:sym typeface="+mn-lt"/>
              </a:rPr>
              <a:t> friends and relatives houses as it would bring bad </a:t>
            </a:r>
            <a:r>
              <a:rPr lang="en-US" altLang="zh-CN" sz="2000" dirty="0" err="1">
                <a:cs typeface="+mn-ea"/>
                <a:sym typeface="+mn-lt"/>
              </a:rPr>
              <a:t>omen.They</a:t>
            </a:r>
            <a:r>
              <a:rPr lang="en-US" altLang="zh-CN" sz="2000" dirty="0">
                <a:cs typeface="+mn-ea"/>
                <a:sym typeface="+mn-lt"/>
              </a:rPr>
              <a:t> stay back home to worship the god of </a:t>
            </a:r>
            <a:r>
              <a:rPr lang="en-US" altLang="zh-CN" sz="2000" dirty="0" err="1">
                <a:cs typeface="+mn-ea"/>
                <a:sym typeface="+mn-lt"/>
              </a:rPr>
              <a:t>wealth.The</a:t>
            </a:r>
            <a:r>
              <a:rPr lang="en-US" altLang="zh-CN" sz="2000" dirty="0">
                <a:cs typeface="+mn-ea"/>
                <a:sym typeface="+mn-lt"/>
              </a:rPr>
              <a:t> day is called Po Woo.	 </a:t>
            </a:r>
            <a:endParaRPr lang="zh-CN" altLang="en-US" sz="2000" dirty="0">
              <a:cs typeface="+mn-ea"/>
              <a:sym typeface="+mn-lt"/>
            </a:endParaRPr>
          </a:p>
        </p:txBody>
      </p:sp>
      <p:pic>
        <p:nvPicPr>
          <p:cNvPr id="6" name="图片 5">
            <a:extLst>
              <a:ext uri="{FF2B5EF4-FFF2-40B4-BE49-F238E27FC236}">
                <a16:creationId xmlns:a16="http://schemas.microsoft.com/office/drawing/2014/main" xmlns="" id="{1B1BF79E-4F9D-44BA-9ABF-B2E04A377D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7112" y="2817980"/>
            <a:ext cx="3429000" cy="3429000"/>
          </a:xfrm>
          <a:prstGeom prst="rect">
            <a:avLst/>
          </a:prstGeom>
        </p:spPr>
      </p:pic>
    </p:spTree>
    <p:extLst>
      <p:ext uri="{BB962C8B-B14F-4D97-AF65-F5344CB8AC3E}">
        <p14:creationId xmlns:p14="http://schemas.microsoft.com/office/powerpoint/2010/main" val="41214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1000"/>
                                        <p:tgtEl>
                                          <p:spTgt spid="10">
                                            <p:txEl>
                                              <p:pRg st="0" end="0"/>
                                            </p:txEl>
                                          </p:spTgt>
                                        </p:tgtEl>
                                      </p:cBhvr>
                                    </p:animEffect>
                                    <p:anim calcmode="lin" valueType="num">
                                      <p:cBhvr>
                                        <p:cTn id="1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4"/>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pic>
        <p:nvPicPr>
          <p:cNvPr id="4" name="图片 3">
            <a:extLst>
              <a:ext uri="{FF2B5EF4-FFF2-40B4-BE49-F238E27FC236}">
                <a16:creationId xmlns:a16="http://schemas.microsoft.com/office/drawing/2014/main" xmlns="" id="{D393C2F1-D9AF-4BE6-BC24-5B2E7B51B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897" y="2413854"/>
            <a:ext cx="6246471" cy="3904044"/>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897218"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Festival </a:t>
            </a:r>
            <a:r>
              <a:rPr lang="en-US" altLang="zh-CN" sz="3600" b="1" dirty="0" err="1">
                <a:solidFill>
                  <a:srgbClr val="C00000"/>
                </a:solidFill>
                <a:latin typeface="+mn-lt"/>
                <a:ea typeface="+mn-ea"/>
                <a:cs typeface="+mn-ea"/>
                <a:sym typeface="+mn-lt"/>
              </a:rPr>
              <a:t>activites</a:t>
            </a:r>
            <a:endParaRPr lang="zh-CN" altLang="en-US" sz="3600" b="1" dirty="0">
              <a:solidFill>
                <a:srgbClr val="C00000"/>
              </a:solidFill>
              <a:latin typeface="+mn-lt"/>
              <a:ea typeface="+mn-ea"/>
              <a:cs typeface="+mn-ea"/>
              <a:sym typeface="+mn-lt"/>
            </a:endParaRPr>
          </a:p>
        </p:txBody>
      </p:sp>
      <p:grpSp>
        <p:nvGrpSpPr>
          <p:cNvPr id="15" name="组合 14">
            <a:extLst>
              <a:ext uri="{FF2B5EF4-FFF2-40B4-BE49-F238E27FC236}">
                <a16:creationId xmlns:a16="http://schemas.microsoft.com/office/drawing/2014/main" xmlns="" id="{CC78FC6F-0C27-4721-9B11-F47847E9724F}"/>
              </a:ext>
            </a:extLst>
          </p:cNvPr>
          <p:cNvGrpSpPr/>
          <p:nvPr/>
        </p:nvGrpSpPr>
        <p:grpSpPr>
          <a:xfrm>
            <a:off x="946672" y="2025213"/>
            <a:ext cx="3393834" cy="665584"/>
            <a:chOff x="7042672" y="3106836"/>
            <a:chExt cx="3393834" cy="665584"/>
          </a:xfrm>
        </p:grpSpPr>
        <p:pic>
          <p:nvPicPr>
            <p:cNvPr id="16" name="图片 15">
              <a:extLst>
                <a:ext uri="{FF2B5EF4-FFF2-40B4-BE49-F238E27FC236}">
                  <a16:creationId xmlns:a16="http://schemas.microsoft.com/office/drawing/2014/main" xmlns="" id="{71CA6A49-9793-402A-BAFE-19330DCCD3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2672" y="3106836"/>
              <a:ext cx="3393834" cy="665584"/>
            </a:xfrm>
            <a:prstGeom prst="rect">
              <a:avLst/>
            </a:prstGeom>
          </p:spPr>
        </p:pic>
        <p:sp>
          <p:nvSpPr>
            <p:cNvPr id="17" name="文本框 16">
              <a:extLst>
                <a:ext uri="{FF2B5EF4-FFF2-40B4-BE49-F238E27FC236}">
                  <a16:creationId xmlns:a16="http://schemas.microsoft.com/office/drawing/2014/main" xmlns="" id="{2D1DDB24-FE44-4263-9D18-C92747BD39BD}"/>
                </a:ext>
              </a:extLst>
            </p:cNvPr>
            <p:cNvSpPr txBox="1"/>
            <p:nvPr/>
          </p:nvSpPr>
          <p:spPr bwMode="auto">
            <a:xfrm>
              <a:off x="7392596" y="3178018"/>
              <a:ext cx="2693987"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chemeClr val="tx1"/>
                  </a:solidFill>
                  <a:latin typeface="+mn-lt"/>
                  <a:ea typeface="+mn-ea"/>
                  <a:cs typeface="+mn-ea"/>
                  <a:sym typeface="+mn-lt"/>
                </a:rPr>
                <a:t>Temple Fair </a:t>
              </a:r>
              <a:endParaRPr lang="zh-CN" altLang="en-US" sz="2800" b="1" dirty="0">
                <a:solidFill>
                  <a:schemeClr val="tx1"/>
                </a:solidFill>
                <a:latin typeface="+mn-lt"/>
                <a:ea typeface="+mn-ea"/>
                <a:cs typeface="+mn-ea"/>
                <a:sym typeface="+mn-lt"/>
              </a:endParaRPr>
            </a:p>
          </p:txBody>
        </p:sp>
      </p:grpSp>
      <p:sp>
        <p:nvSpPr>
          <p:cNvPr id="14" name="文本框 13">
            <a:extLst>
              <a:ext uri="{FF2B5EF4-FFF2-40B4-BE49-F238E27FC236}">
                <a16:creationId xmlns:a16="http://schemas.microsoft.com/office/drawing/2014/main" xmlns="" id="{C7BD2123-7ACF-4979-87A9-7AF78F1CD176}"/>
              </a:ext>
            </a:extLst>
          </p:cNvPr>
          <p:cNvSpPr txBox="1"/>
          <p:nvPr/>
        </p:nvSpPr>
        <p:spPr>
          <a:xfrm>
            <a:off x="5028637" y="3288021"/>
            <a:ext cx="6246471" cy="2811282"/>
          </a:xfrm>
          <a:prstGeom prst="rect">
            <a:avLst/>
          </a:prstGeom>
          <a:noFill/>
        </p:spPr>
        <p:txBody>
          <a:bodyPr wrap="square">
            <a:spAutoFit/>
          </a:bodyPr>
          <a:lstStyle/>
          <a:p>
            <a:pPr algn="just" eaLnBrk="1" hangingPunct="1">
              <a:lnSpc>
                <a:spcPct val="150000"/>
              </a:lnSpc>
            </a:pPr>
            <a:r>
              <a:rPr lang="en-US" altLang="zh-CN" sz="2000" dirty="0">
                <a:cs typeface="+mn-ea"/>
                <a:sym typeface="+mn-lt"/>
              </a:rPr>
              <a:t>Temple </a:t>
            </a:r>
            <a:r>
              <a:rPr lang="en-US" altLang="zh-CN" sz="2000" dirty="0" err="1">
                <a:cs typeface="+mn-ea"/>
                <a:sym typeface="+mn-lt"/>
              </a:rPr>
              <a:t>fair,usually</a:t>
            </a:r>
            <a:r>
              <a:rPr lang="en-US" altLang="zh-CN" sz="2000" dirty="0">
                <a:cs typeface="+mn-ea"/>
                <a:sym typeface="+mn-lt"/>
              </a:rPr>
              <a:t> held outside temples, is a kind of folk customs in China. It is one of the most important </a:t>
            </a:r>
            <a:r>
              <a:rPr lang="en-US" altLang="zh-CN" sz="2000" dirty="0" err="1">
                <a:cs typeface="+mn-ea"/>
                <a:sym typeface="+mn-lt"/>
              </a:rPr>
              <a:t>activites</a:t>
            </a:r>
            <a:r>
              <a:rPr lang="en-US" altLang="zh-CN" sz="2000" dirty="0">
                <a:cs typeface="+mn-ea"/>
                <a:sym typeface="+mn-lt"/>
              </a:rPr>
              <a:t>, in which there are such performances as acrobatics and Wushu, numerous kinds of local snacks and many kind of things for everyday life. </a:t>
            </a:r>
            <a:endParaRPr lang="zh-CN" altLang="en-US" sz="2000" dirty="0">
              <a:cs typeface="+mn-ea"/>
              <a:sym typeface="+mn-lt"/>
            </a:endParaRPr>
          </a:p>
        </p:txBody>
      </p:sp>
    </p:spTree>
    <p:extLst>
      <p:ext uri="{BB962C8B-B14F-4D97-AF65-F5344CB8AC3E}">
        <p14:creationId xmlns:p14="http://schemas.microsoft.com/office/powerpoint/2010/main" val="169017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94013" y="3428999"/>
            <a:ext cx="4033394"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sp>
        <p:nvSpPr>
          <p:cNvPr id="16" name="文本框 15">
            <a:extLst>
              <a:ext uri="{FF2B5EF4-FFF2-40B4-BE49-F238E27FC236}">
                <a16:creationId xmlns:a16="http://schemas.microsoft.com/office/drawing/2014/main" xmlns="" id="{D4084D90-9D40-42C0-9A79-5C6EA968DBAD}"/>
              </a:ext>
            </a:extLst>
          </p:cNvPr>
          <p:cNvSpPr txBox="1"/>
          <p:nvPr/>
        </p:nvSpPr>
        <p:spPr>
          <a:xfrm>
            <a:off x="2202224" y="2644814"/>
            <a:ext cx="7787551" cy="1200329"/>
          </a:xfrm>
          <a:prstGeom prst="rect">
            <a:avLst/>
          </a:prstGeom>
          <a:noFill/>
        </p:spPr>
        <p:txBody>
          <a:bodyPr wrap="square">
            <a:spAutoFit/>
          </a:bodyPr>
          <a:lstStyle>
            <a:defPPr>
              <a:defRPr lang="zh-CN"/>
            </a:defPPr>
            <a:lvl1pPr algn="ctr">
              <a:defRPr sz="9600">
                <a:gradFill>
                  <a:gsLst>
                    <a:gs pos="32000">
                      <a:srgbClr val="FC3203"/>
                    </a:gs>
                    <a:gs pos="66000">
                      <a:srgbClr val="8A1700"/>
                    </a:gs>
                  </a:gsLst>
                  <a:lin ang="5400000" scaled="1"/>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defRPr>
            </a:lvl1pPr>
          </a:lstStyle>
          <a:p>
            <a:pPr algn="dist">
              <a:defRPr/>
            </a:pPr>
            <a:r>
              <a:rPr lang="en-US" altLang="zh-CN" sz="7200" b="1" dirty="0">
                <a:solidFill>
                  <a:srgbClr val="C00000"/>
                </a:solidFill>
                <a:latin typeface="+mn-lt"/>
                <a:ea typeface="+mn-ea"/>
                <a:cs typeface="+mn-ea"/>
                <a:sym typeface="+mn-lt"/>
              </a:rPr>
              <a:t>Chinese zodiac</a:t>
            </a:r>
            <a:endParaRPr lang="zh-CN" altLang="en-US" sz="72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15238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7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80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4"/>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448052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Chinese zodiac</a:t>
            </a:r>
            <a:endParaRPr lang="zh-CN" altLang="en-US" sz="3600" b="1" dirty="0">
              <a:solidFill>
                <a:srgbClr val="C00000"/>
              </a:solidFill>
              <a:latin typeface="+mn-lt"/>
              <a:ea typeface="+mn-ea"/>
              <a:cs typeface="+mn-ea"/>
              <a:sym typeface="+mn-lt"/>
            </a:endParaRPr>
          </a:p>
        </p:txBody>
      </p:sp>
      <p:grpSp>
        <p:nvGrpSpPr>
          <p:cNvPr id="3" name="组合 2">
            <a:extLst>
              <a:ext uri="{FF2B5EF4-FFF2-40B4-BE49-F238E27FC236}">
                <a16:creationId xmlns:a16="http://schemas.microsoft.com/office/drawing/2014/main" xmlns="" id="{B01D15E3-771B-4498-98C1-3506147F68BF}"/>
              </a:ext>
            </a:extLst>
          </p:cNvPr>
          <p:cNvGrpSpPr/>
          <p:nvPr/>
        </p:nvGrpSpPr>
        <p:grpSpPr>
          <a:xfrm>
            <a:off x="3737970" y="1689640"/>
            <a:ext cx="4766114" cy="647700"/>
            <a:chOff x="3708400" y="1589798"/>
            <a:chExt cx="4766114" cy="647700"/>
          </a:xfrm>
        </p:grpSpPr>
        <p:grpSp>
          <p:nvGrpSpPr>
            <p:cNvPr id="33" name="组合 30">
              <a:extLst>
                <a:ext uri="{FF2B5EF4-FFF2-40B4-BE49-F238E27FC236}">
                  <a16:creationId xmlns:a16="http://schemas.microsoft.com/office/drawing/2014/main" xmlns="" id="{A5509EB0-B56C-4F20-A43C-6322FE060F27}"/>
                </a:ext>
              </a:extLst>
            </p:cNvPr>
            <p:cNvGrpSpPr>
              <a:grpSpLocks/>
            </p:cNvGrpSpPr>
            <p:nvPr/>
          </p:nvGrpSpPr>
          <p:grpSpPr bwMode="auto">
            <a:xfrm>
              <a:off x="3708400" y="1653298"/>
              <a:ext cx="584200" cy="584200"/>
              <a:chOff x="7444271" y="1051720"/>
              <a:chExt cx="584182" cy="584134"/>
            </a:xfrm>
            <a:solidFill>
              <a:srgbClr val="D52C23"/>
            </a:solidFill>
          </p:grpSpPr>
          <p:sp>
            <p:nvSpPr>
              <p:cNvPr id="47" name="椭圆 46">
                <a:extLst>
                  <a:ext uri="{FF2B5EF4-FFF2-40B4-BE49-F238E27FC236}">
                    <a16:creationId xmlns:a16="http://schemas.microsoft.com/office/drawing/2014/main" xmlns="" id="{6BE00B41-CC44-44B3-ADF3-723BFCFAA245}"/>
                  </a:ext>
                </a:extLst>
              </p:cNvPr>
              <p:cNvSpPr/>
              <p:nvPr/>
            </p:nvSpPr>
            <p:spPr>
              <a:xfrm>
                <a:off x="7444271" y="1051720"/>
                <a:ext cx="584182" cy="584134"/>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b="1">
                  <a:solidFill>
                    <a:schemeClr val="bg1"/>
                  </a:solidFill>
                  <a:effectLst>
                    <a:outerShdw blurRad="38100" dist="38100" dir="2700000" algn="tl">
                      <a:srgbClr val="000000">
                        <a:alpha val="43137"/>
                      </a:srgbClr>
                    </a:outerShdw>
                  </a:effectLst>
                  <a:cs typeface="+mn-ea"/>
                  <a:sym typeface="+mn-lt"/>
                </a:endParaRPr>
              </a:p>
            </p:txBody>
          </p:sp>
          <p:sp>
            <p:nvSpPr>
              <p:cNvPr id="48" name="矩形 45">
                <a:extLst>
                  <a:ext uri="{FF2B5EF4-FFF2-40B4-BE49-F238E27FC236}">
                    <a16:creationId xmlns:a16="http://schemas.microsoft.com/office/drawing/2014/main" xmlns="" id="{2CA6340B-E24C-4B3C-BCB2-7A2A1E9784C0}"/>
                  </a:ext>
                </a:extLst>
              </p:cNvPr>
              <p:cNvSpPr>
                <a:spLocks noChangeArrowheads="1"/>
              </p:cNvSpPr>
              <p:nvPr/>
            </p:nvSpPr>
            <p:spPr bwMode="auto">
              <a:xfrm>
                <a:off x="7462225" y="1109612"/>
                <a:ext cx="543722" cy="5231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800" b="1" dirty="0">
                    <a:solidFill>
                      <a:srgbClr val="FFF6D5"/>
                    </a:solidFill>
                    <a:effectLst>
                      <a:outerShdw blurRad="38100" dist="38100" dir="2700000" algn="tl">
                        <a:srgbClr val="000000">
                          <a:alpha val="43137"/>
                        </a:srgbClr>
                      </a:outerShdw>
                    </a:effectLst>
                    <a:latin typeface="+mn-lt"/>
                    <a:ea typeface="+mn-ea"/>
                    <a:cs typeface="+mn-ea"/>
                    <a:sym typeface="+mn-lt"/>
                  </a:rPr>
                  <a:t>十</a:t>
                </a:r>
                <a:endParaRPr lang="zh-CN" altLang="en-US" sz="400" b="1" dirty="0">
                  <a:solidFill>
                    <a:srgbClr val="FFF6D5"/>
                  </a:solidFill>
                  <a:effectLst>
                    <a:outerShdw blurRad="38100" dist="38100" dir="2700000" algn="tl">
                      <a:srgbClr val="000000">
                        <a:alpha val="43137"/>
                      </a:srgbClr>
                    </a:outerShdw>
                  </a:effectLst>
                  <a:latin typeface="+mn-lt"/>
                  <a:ea typeface="+mn-ea"/>
                  <a:cs typeface="+mn-ea"/>
                  <a:sym typeface="+mn-lt"/>
                </a:endParaRPr>
              </a:p>
            </p:txBody>
          </p:sp>
        </p:grpSp>
        <p:grpSp>
          <p:nvGrpSpPr>
            <p:cNvPr id="34" name="组合 31">
              <a:extLst>
                <a:ext uri="{FF2B5EF4-FFF2-40B4-BE49-F238E27FC236}">
                  <a16:creationId xmlns:a16="http://schemas.microsoft.com/office/drawing/2014/main" xmlns="" id="{532917AE-E64A-48A2-A014-EC71B5919DC0}"/>
                </a:ext>
              </a:extLst>
            </p:cNvPr>
            <p:cNvGrpSpPr>
              <a:grpSpLocks/>
            </p:cNvGrpSpPr>
            <p:nvPr/>
          </p:nvGrpSpPr>
          <p:grpSpPr bwMode="auto">
            <a:xfrm>
              <a:off x="4867275" y="1653298"/>
              <a:ext cx="584200" cy="584200"/>
              <a:chOff x="7428904" y="1051720"/>
              <a:chExt cx="584182" cy="584134"/>
            </a:xfrm>
            <a:solidFill>
              <a:srgbClr val="D52C23"/>
            </a:solidFill>
          </p:grpSpPr>
          <p:sp>
            <p:nvSpPr>
              <p:cNvPr id="45" name="椭圆 44">
                <a:extLst>
                  <a:ext uri="{FF2B5EF4-FFF2-40B4-BE49-F238E27FC236}">
                    <a16:creationId xmlns:a16="http://schemas.microsoft.com/office/drawing/2014/main" xmlns="" id="{D80AD87A-D1BF-46FF-847B-72F6425CC484}"/>
                  </a:ext>
                </a:extLst>
              </p:cNvPr>
              <p:cNvSpPr/>
              <p:nvPr/>
            </p:nvSpPr>
            <p:spPr>
              <a:xfrm>
                <a:off x="7428904" y="1051720"/>
                <a:ext cx="584182" cy="584134"/>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srgbClr val="FFF6D5"/>
                  </a:solidFill>
                  <a:effectLst>
                    <a:outerShdw blurRad="38100" dist="38100" dir="2700000" algn="tl">
                      <a:srgbClr val="000000">
                        <a:alpha val="43137"/>
                      </a:srgbClr>
                    </a:outerShdw>
                  </a:effectLst>
                  <a:cs typeface="+mn-ea"/>
                  <a:sym typeface="+mn-lt"/>
                </a:endParaRPr>
              </a:p>
            </p:txBody>
          </p:sp>
          <p:sp>
            <p:nvSpPr>
              <p:cNvPr id="46" name="矩形 43">
                <a:extLst>
                  <a:ext uri="{FF2B5EF4-FFF2-40B4-BE49-F238E27FC236}">
                    <a16:creationId xmlns:a16="http://schemas.microsoft.com/office/drawing/2014/main" xmlns="" id="{D5313912-3656-4A90-86AB-E3DD6757749E}"/>
                  </a:ext>
                </a:extLst>
              </p:cNvPr>
              <p:cNvSpPr>
                <a:spLocks noChangeArrowheads="1"/>
              </p:cNvSpPr>
              <p:nvPr/>
            </p:nvSpPr>
            <p:spPr bwMode="auto">
              <a:xfrm>
                <a:off x="7462230" y="1109612"/>
                <a:ext cx="543723" cy="5231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800" b="1" dirty="0">
                    <a:solidFill>
                      <a:schemeClr val="bg1"/>
                    </a:solidFill>
                    <a:effectLst>
                      <a:outerShdw blurRad="38100" dist="38100" dir="2700000" algn="tl">
                        <a:srgbClr val="000000">
                          <a:alpha val="43137"/>
                        </a:srgbClr>
                      </a:outerShdw>
                    </a:effectLst>
                    <a:latin typeface="+mn-lt"/>
                    <a:ea typeface="+mn-ea"/>
                    <a:cs typeface="+mn-ea"/>
                    <a:sym typeface="+mn-lt"/>
                  </a:rPr>
                  <a:t>二</a:t>
                </a:r>
                <a:endParaRPr lang="zh-CN" altLang="en-US" sz="4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grpSp>
          <p:nvGrpSpPr>
            <p:cNvPr id="35" name="组合 32">
              <a:extLst>
                <a:ext uri="{FF2B5EF4-FFF2-40B4-BE49-F238E27FC236}">
                  <a16:creationId xmlns:a16="http://schemas.microsoft.com/office/drawing/2014/main" xmlns="" id="{31DDA2F7-424B-4235-9788-A5A8B8B402DF}"/>
                </a:ext>
              </a:extLst>
            </p:cNvPr>
            <p:cNvGrpSpPr>
              <a:grpSpLocks/>
            </p:cNvGrpSpPr>
            <p:nvPr/>
          </p:nvGrpSpPr>
          <p:grpSpPr bwMode="auto">
            <a:xfrm>
              <a:off x="6026150" y="1653298"/>
              <a:ext cx="584200" cy="584200"/>
              <a:chOff x="7444272" y="1051720"/>
              <a:chExt cx="584182" cy="584134"/>
            </a:xfrm>
            <a:solidFill>
              <a:srgbClr val="D52C23"/>
            </a:solidFill>
          </p:grpSpPr>
          <p:sp>
            <p:nvSpPr>
              <p:cNvPr id="43" name="椭圆 42">
                <a:extLst>
                  <a:ext uri="{FF2B5EF4-FFF2-40B4-BE49-F238E27FC236}">
                    <a16:creationId xmlns:a16="http://schemas.microsoft.com/office/drawing/2014/main" xmlns="" id="{A52EB1CE-2BBF-4528-A389-09065F4A1270}"/>
                  </a:ext>
                </a:extLst>
              </p:cNvPr>
              <p:cNvSpPr/>
              <p:nvPr/>
            </p:nvSpPr>
            <p:spPr>
              <a:xfrm>
                <a:off x="7444272" y="1051720"/>
                <a:ext cx="584182" cy="584134"/>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a:solidFill>
                    <a:srgbClr val="FFF6D5"/>
                  </a:solidFill>
                  <a:effectLst>
                    <a:outerShdw blurRad="38100" dist="38100" dir="2700000" algn="tl">
                      <a:srgbClr val="000000">
                        <a:alpha val="43137"/>
                      </a:srgbClr>
                    </a:outerShdw>
                  </a:effectLst>
                  <a:cs typeface="+mn-ea"/>
                  <a:sym typeface="+mn-lt"/>
                </a:endParaRPr>
              </a:p>
            </p:txBody>
          </p:sp>
          <p:sp>
            <p:nvSpPr>
              <p:cNvPr id="44" name="矩形 41">
                <a:extLst>
                  <a:ext uri="{FF2B5EF4-FFF2-40B4-BE49-F238E27FC236}">
                    <a16:creationId xmlns:a16="http://schemas.microsoft.com/office/drawing/2014/main" xmlns="" id="{35412D3A-A638-4B82-9508-1CB49AA9184E}"/>
                  </a:ext>
                </a:extLst>
              </p:cNvPr>
              <p:cNvSpPr>
                <a:spLocks noChangeArrowheads="1"/>
              </p:cNvSpPr>
              <p:nvPr/>
            </p:nvSpPr>
            <p:spPr bwMode="auto">
              <a:xfrm>
                <a:off x="7462761" y="1093734"/>
                <a:ext cx="543722" cy="5231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800" b="1" dirty="0">
                    <a:solidFill>
                      <a:schemeClr val="bg1"/>
                    </a:solidFill>
                    <a:effectLst>
                      <a:outerShdw blurRad="38100" dist="38100" dir="2700000" algn="tl">
                        <a:srgbClr val="000000">
                          <a:alpha val="43137"/>
                        </a:srgbClr>
                      </a:outerShdw>
                    </a:effectLst>
                    <a:latin typeface="+mn-lt"/>
                    <a:ea typeface="+mn-ea"/>
                    <a:cs typeface="+mn-ea"/>
                    <a:sym typeface="+mn-lt"/>
                  </a:rPr>
                  <a:t>生</a:t>
                </a:r>
                <a:endParaRPr lang="zh-CN" altLang="en-US" sz="4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grpSp>
          <p:nvGrpSpPr>
            <p:cNvPr id="36" name="组合 33">
              <a:extLst>
                <a:ext uri="{FF2B5EF4-FFF2-40B4-BE49-F238E27FC236}">
                  <a16:creationId xmlns:a16="http://schemas.microsoft.com/office/drawing/2014/main" xmlns="" id="{E8E102A1-9FC4-4F70-AED0-933800579B43}"/>
                </a:ext>
              </a:extLst>
            </p:cNvPr>
            <p:cNvGrpSpPr>
              <a:grpSpLocks/>
            </p:cNvGrpSpPr>
            <p:nvPr/>
          </p:nvGrpSpPr>
          <p:grpSpPr bwMode="auto">
            <a:xfrm>
              <a:off x="7300775" y="1653298"/>
              <a:ext cx="584200" cy="584200"/>
              <a:chOff x="7436590" y="1059404"/>
              <a:chExt cx="584182" cy="584134"/>
            </a:xfrm>
            <a:solidFill>
              <a:srgbClr val="D52C23"/>
            </a:solidFill>
          </p:grpSpPr>
          <p:sp>
            <p:nvSpPr>
              <p:cNvPr id="41" name="椭圆 40">
                <a:extLst>
                  <a:ext uri="{FF2B5EF4-FFF2-40B4-BE49-F238E27FC236}">
                    <a16:creationId xmlns:a16="http://schemas.microsoft.com/office/drawing/2014/main" xmlns="" id="{D14873E2-6F13-4174-9A01-FD00032C928F}"/>
                  </a:ext>
                </a:extLst>
              </p:cNvPr>
              <p:cNvSpPr/>
              <p:nvPr/>
            </p:nvSpPr>
            <p:spPr>
              <a:xfrm>
                <a:off x="7436590" y="1059404"/>
                <a:ext cx="584182" cy="584134"/>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zh-CN" altLang="en-US" dirty="0">
                  <a:solidFill>
                    <a:srgbClr val="FFF6D5"/>
                  </a:solidFill>
                  <a:effectLst>
                    <a:outerShdw blurRad="38100" dist="38100" dir="2700000" algn="tl">
                      <a:srgbClr val="000000">
                        <a:alpha val="43137"/>
                      </a:srgbClr>
                    </a:outerShdw>
                  </a:effectLst>
                  <a:cs typeface="+mn-ea"/>
                  <a:sym typeface="+mn-lt"/>
                </a:endParaRPr>
              </a:p>
            </p:txBody>
          </p:sp>
          <p:sp>
            <p:nvSpPr>
              <p:cNvPr id="42" name="矩形 39">
                <a:extLst>
                  <a:ext uri="{FF2B5EF4-FFF2-40B4-BE49-F238E27FC236}">
                    <a16:creationId xmlns:a16="http://schemas.microsoft.com/office/drawing/2014/main" xmlns="" id="{4825795D-29F1-426B-B5EA-4308BBA039D0}"/>
                  </a:ext>
                </a:extLst>
              </p:cNvPr>
              <p:cNvSpPr>
                <a:spLocks noChangeArrowheads="1"/>
              </p:cNvSpPr>
              <p:nvPr/>
            </p:nvSpPr>
            <p:spPr bwMode="auto">
              <a:xfrm>
                <a:off x="7462227" y="1109613"/>
                <a:ext cx="543722" cy="5231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2800" b="1" dirty="0">
                    <a:solidFill>
                      <a:schemeClr val="bg1"/>
                    </a:solidFill>
                    <a:effectLst>
                      <a:outerShdw blurRad="38100" dist="38100" dir="2700000" algn="tl">
                        <a:srgbClr val="000000">
                          <a:alpha val="43137"/>
                        </a:srgbClr>
                      </a:outerShdw>
                    </a:effectLst>
                    <a:latin typeface="+mn-lt"/>
                    <a:ea typeface="+mn-ea"/>
                    <a:cs typeface="+mn-ea"/>
                    <a:sym typeface="+mn-lt"/>
                  </a:rPr>
                  <a:t>肖</a:t>
                </a:r>
                <a:endParaRPr lang="zh-CN" altLang="en-US" sz="400" b="1" dirty="0">
                  <a:solidFill>
                    <a:schemeClr val="bg1"/>
                  </a:solidFill>
                  <a:effectLst>
                    <a:outerShdw blurRad="38100" dist="38100" dir="2700000" algn="tl">
                      <a:srgbClr val="000000">
                        <a:alpha val="43137"/>
                      </a:srgbClr>
                    </a:outerShdw>
                  </a:effectLst>
                  <a:latin typeface="+mn-lt"/>
                  <a:ea typeface="+mn-ea"/>
                  <a:cs typeface="+mn-ea"/>
                  <a:sym typeface="+mn-lt"/>
                </a:endParaRPr>
              </a:p>
            </p:txBody>
          </p:sp>
        </p:grpSp>
        <p:sp>
          <p:nvSpPr>
            <p:cNvPr id="37" name="文本框 34">
              <a:extLst>
                <a:ext uri="{FF2B5EF4-FFF2-40B4-BE49-F238E27FC236}">
                  <a16:creationId xmlns:a16="http://schemas.microsoft.com/office/drawing/2014/main" xmlns="" id="{C5B9A72A-432D-4CE2-8076-E64EB980E190}"/>
                </a:ext>
              </a:extLst>
            </p:cNvPr>
            <p:cNvSpPr txBox="1">
              <a:spLocks noChangeArrowheads="1"/>
            </p:cNvSpPr>
            <p:nvPr/>
          </p:nvSpPr>
          <p:spPr bwMode="auto">
            <a:xfrm>
              <a:off x="4193900" y="1594996"/>
              <a:ext cx="805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400" dirty="0">
                  <a:solidFill>
                    <a:srgbClr val="D52C23"/>
                  </a:solidFill>
                  <a:latin typeface="+mn-lt"/>
                  <a:ea typeface="+mn-ea"/>
                  <a:cs typeface="+mn-ea"/>
                  <a:sym typeface="+mn-lt"/>
                </a:rPr>
                <a:t>SHI</a:t>
              </a:r>
              <a:endParaRPr lang="zh-CN" altLang="en-US" sz="1400" dirty="0">
                <a:solidFill>
                  <a:srgbClr val="D52C23"/>
                </a:solidFill>
                <a:latin typeface="+mn-lt"/>
                <a:ea typeface="+mn-ea"/>
                <a:cs typeface="+mn-ea"/>
                <a:sym typeface="+mn-lt"/>
              </a:endParaRPr>
            </a:p>
          </p:txBody>
        </p:sp>
        <p:sp>
          <p:nvSpPr>
            <p:cNvPr id="38" name="文本框 35">
              <a:extLst>
                <a:ext uri="{FF2B5EF4-FFF2-40B4-BE49-F238E27FC236}">
                  <a16:creationId xmlns:a16="http://schemas.microsoft.com/office/drawing/2014/main" xmlns="" id="{6A6C6914-1EE2-49F1-AA32-78047DE73D2D}"/>
                </a:ext>
              </a:extLst>
            </p:cNvPr>
            <p:cNvSpPr txBox="1">
              <a:spLocks noChangeArrowheads="1"/>
            </p:cNvSpPr>
            <p:nvPr/>
          </p:nvSpPr>
          <p:spPr bwMode="auto">
            <a:xfrm>
              <a:off x="5355335" y="1589798"/>
              <a:ext cx="8053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400">
                  <a:solidFill>
                    <a:srgbClr val="D52C23"/>
                  </a:solidFill>
                  <a:latin typeface="+mn-lt"/>
                  <a:ea typeface="+mn-ea"/>
                  <a:cs typeface="+mn-ea"/>
                  <a:sym typeface="+mn-lt"/>
                </a:rPr>
                <a:t> ER</a:t>
              </a:r>
              <a:endParaRPr lang="zh-CN" altLang="en-US" sz="1400">
                <a:solidFill>
                  <a:srgbClr val="D52C23"/>
                </a:solidFill>
                <a:latin typeface="+mn-lt"/>
                <a:ea typeface="+mn-ea"/>
                <a:cs typeface="+mn-ea"/>
                <a:sym typeface="+mn-lt"/>
              </a:endParaRPr>
            </a:p>
          </p:txBody>
        </p:sp>
        <p:sp>
          <p:nvSpPr>
            <p:cNvPr id="39" name="文本框 36">
              <a:extLst>
                <a:ext uri="{FF2B5EF4-FFF2-40B4-BE49-F238E27FC236}">
                  <a16:creationId xmlns:a16="http://schemas.microsoft.com/office/drawing/2014/main" xmlns="" id="{AF70A610-EDC6-4E11-8C82-E7AC266DA6CB}"/>
                </a:ext>
              </a:extLst>
            </p:cNvPr>
            <p:cNvSpPr txBox="1">
              <a:spLocks noChangeArrowheads="1"/>
            </p:cNvSpPr>
            <p:nvPr/>
          </p:nvSpPr>
          <p:spPr bwMode="auto">
            <a:xfrm>
              <a:off x="6516771" y="1598912"/>
              <a:ext cx="805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400">
                  <a:solidFill>
                    <a:srgbClr val="D52C23"/>
                  </a:solidFill>
                  <a:latin typeface="+mn-lt"/>
                  <a:ea typeface="+mn-ea"/>
                  <a:cs typeface="+mn-ea"/>
                  <a:sym typeface="+mn-lt"/>
                </a:rPr>
                <a:t> SHENG</a:t>
              </a:r>
              <a:endParaRPr lang="zh-CN" altLang="en-US" sz="1400">
                <a:solidFill>
                  <a:srgbClr val="D52C23"/>
                </a:solidFill>
                <a:latin typeface="+mn-lt"/>
                <a:ea typeface="+mn-ea"/>
                <a:cs typeface="+mn-ea"/>
                <a:sym typeface="+mn-lt"/>
              </a:endParaRPr>
            </a:p>
          </p:txBody>
        </p:sp>
        <p:sp>
          <p:nvSpPr>
            <p:cNvPr id="40" name="文本框 37">
              <a:extLst>
                <a:ext uri="{FF2B5EF4-FFF2-40B4-BE49-F238E27FC236}">
                  <a16:creationId xmlns:a16="http://schemas.microsoft.com/office/drawing/2014/main" xmlns="" id="{820AD563-3B77-4D6D-9243-31435931FD88}"/>
                </a:ext>
              </a:extLst>
            </p:cNvPr>
            <p:cNvSpPr txBox="1">
              <a:spLocks noChangeArrowheads="1"/>
            </p:cNvSpPr>
            <p:nvPr/>
          </p:nvSpPr>
          <p:spPr bwMode="auto">
            <a:xfrm>
              <a:off x="7840259" y="1598912"/>
              <a:ext cx="634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等线" panose="02010600030101010101" pitchFamily="2" charset="-122"/>
                  <a:ea typeface="等线" panose="02010600030101010101" pitchFamily="2" charset="-122"/>
                </a:defRPr>
              </a:lvl1pPr>
              <a:lvl2pPr marL="742950" indent="-285750" defTabSz="457200">
                <a:defRPr>
                  <a:solidFill>
                    <a:schemeClr val="tx1"/>
                  </a:solidFill>
                  <a:latin typeface="等线" panose="02010600030101010101" pitchFamily="2" charset="-122"/>
                  <a:ea typeface="等线" panose="02010600030101010101" pitchFamily="2" charset="-122"/>
                </a:defRPr>
              </a:lvl2pPr>
              <a:lvl3pPr marL="1143000" indent="-228600" defTabSz="457200">
                <a:defRPr>
                  <a:solidFill>
                    <a:schemeClr val="tx1"/>
                  </a:solidFill>
                  <a:latin typeface="等线" panose="02010600030101010101" pitchFamily="2" charset="-122"/>
                  <a:ea typeface="等线" panose="02010600030101010101" pitchFamily="2" charset="-122"/>
                </a:defRPr>
              </a:lvl3pPr>
              <a:lvl4pPr marL="1600200" indent="-228600" defTabSz="457200">
                <a:defRPr>
                  <a:solidFill>
                    <a:schemeClr val="tx1"/>
                  </a:solidFill>
                  <a:latin typeface="等线" panose="02010600030101010101" pitchFamily="2" charset="-122"/>
                  <a:ea typeface="等线" panose="02010600030101010101" pitchFamily="2" charset="-122"/>
                </a:defRPr>
              </a:lvl4pPr>
              <a:lvl5pPr marL="2057400" indent="-228600" defTabSz="457200">
                <a:defRPr>
                  <a:solidFill>
                    <a:schemeClr val="tx1"/>
                  </a:solidFill>
                  <a:latin typeface="等线" panose="02010600030101010101" pitchFamily="2" charset="-122"/>
                  <a:ea typeface="等线" panose="02010600030101010101" pitchFamily="2" charset="-122"/>
                </a:defRPr>
              </a:lvl5pPr>
              <a:lvl6pPr marL="25146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4572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zh-CN" sz="1400" dirty="0">
                  <a:solidFill>
                    <a:srgbClr val="D52C23"/>
                  </a:solidFill>
                  <a:latin typeface="+mn-lt"/>
                  <a:ea typeface="+mn-ea"/>
                  <a:cs typeface="+mn-ea"/>
                  <a:sym typeface="+mn-lt"/>
                </a:rPr>
                <a:t>XIAO</a:t>
              </a:r>
              <a:endParaRPr lang="zh-CN" altLang="en-US" sz="1400" dirty="0">
                <a:solidFill>
                  <a:srgbClr val="D52C23"/>
                </a:solidFill>
                <a:latin typeface="+mn-lt"/>
                <a:ea typeface="+mn-ea"/>
                <a:cs typeface="+mn-ea"/>
                <a:sym typeface="+mn-lt"/>
              </a:endParaRPr>
            </a:p>
          </p:txBody>
        </p:sp>
      </p:grpSp>
      <p:grpSp>
        <p:nvGrpSpPr>
          <p:cNvPr id="108" name="组合 107">
            <a:extLst>
              <a:ext uri="{FF2B5EF4-FFF2-40B4-BE49-F238E27FC236}">
                <a16:creationId xmlns:a16="http://schemas.microsoft.com/office/drawing/2014/main" xmlns="" id="{E9555F1E-68FB-4ED4-A85A-C14311392992}"/>
              </a:ext>
            </a:extLst>
          </p:cNvPr>
          <p:cNvGrpSpPr/>
          <p:nvPr/>
        </p:nvGrpSpPr>
        <p:grpSpPr>
          <a:xfrm>
            <a:off x="-16386" y="2764226"/>
            <a:ext cx="2470675" cy="1658596"/>
            <a:chOff x="1062836" y="2730025"/>
            <a:chExt cx="1983579" cy="1331602"/>
          </a:xfrm>
        </p:grpSpPr>
        <p:sp>
          <p:nvSpPr>
            <p:cNvPr id="52" name="22">
              <a:extLst>
                <a:ext uri="{FF2B5EF4-FFF2-40B4-BE49-F238E27FC236}">
                  <a16:creationId xmlns:a16="http://schemas.microsoft.com/office/drawing/2014/main" xmlns="" id="{E0F3CC51-4DDB-4ABB-B224-2DD386A3F960}"/>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子（</a:t>
              </a:r>
              <a:r>
                <a:rPr lang="en-US" altLang="zh-CN" sz="2000" b="1" dirty="0" err="1">
                  <a:solidFill>
                    <a:srgbClr val="C00000"/>
                  </a:solidFill>
                  <a:latin typeface="+mn-lt"/>
                  <a:ea typeface="+mn-ea"/>
                  <a:cs typeface="+mn-ea"/>
                  <a:sym typeface="+mn-lt"/>
                </a:rPr>
                <a:t>zǐ</a:t>
              </a:r>
              <a:r>
                <a:rPr lang="zh-CN" altLang="en-US" sz="2000" b="1" dirty="0">
                  <a:solidFill>
                    <a:srgbClr val="C00000"/>
                  </a:solidFill>
                  <a:latin typeface="+mn-lt"/>
                  <a:ea typeface="+mn-ea"/>
                  <a:cs typeface="+mn-ea"/>
                  <a:sym typeface="+mn-lt"/>
                </a:rPr>
                <a:t>）鼠</a:t>
              </a:r>
            </a:p>
          </p:txBody>
        </p:sp>
        <p:pic>
          <p:nvPicPr>
            <p:cNvPr id="8" name="图片 7">
              <a:extLst>
                <a:ext uri="{FF2B5EF4-FFF2-40B4-BE49-F238E27FC236}">
                  <a16:creationId xmlns:a16="http://schemas.microsoft.com/office/drawing/2014/main" xmlns="" id="{8960F3D1-89DF-460F-A5B4-3A5B7E808F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2428" y="2730025"/>
              <a:ext cx="844395" cy="849348"/>
            </a:xfrm>
            <a:prstGeom prst="rect">
              <a:avLst/>
            </a:prstGeom>
          </p:spPr>
        </p:pic>
      </p:grpSp>
      <p:grpSp>
        <p:nvGrpSpPr>
          <p:cNvPr id="109" name="组合 108">
            <a:extLst>
              <a:ext uri="{FF2B5EF4-FFF2-40B4-BE49-F238E27FC236}">
                <a16:creationId xmlns:a16="http://schemas.microsoft.com/office/drawing/2014/main" xmlns="" id="{E77A8E2C-D6F7-4212-8161-E8673ED4E72E}"/>
              </a:ext>
            </a:extLst>
          </p:cNvPr>
          <p:cNvGrpSpPr/>
          <p:nvPr/>
        </p:nvGrpSpPr>
        <p:grpSpPr>
          <a:xfrm>
            <a:off x="1934433" y="2764802"/>
            <a:ext cx="2470675" cy="1657444"/>
            <a:chOff x="1062836" y="2730950"/>
            <a:chExt cx="1983579" cy="1330677"/>
          </a:xfrm>
        </p:grpSpPr>
        <p:sp>
          <p:nvSpPr>
            <p:cNvPr id="110" name="22">
              <a:extLst>
                <a:ext uri="{FF2B5EF4-FFF2-40B4-BE49-F238E27FC236}">
                  <a16:creationId xmlns:a16="http://schemas.microsoft.com/office/drawing/2014/main" xmlns="" id="{1C1792D9-A573-4CFB-8767-9A93B48F4363}"/>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丑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chǒu</a:t>
              </a:r>
              <a:r>
                <a:rPr lang="en-US" altLang="zh-CN" sz="2000" b="1" dirty="0">
                  <a:solidFill>
                    <a:srgbClr val="C00000"/>
                  </a:solidFill>
                  <a:latin typeface="+mn-lt"/>
                  <a:ea typeface="+mn-ea"/>
                  <a:cs typeface="+mn-ea"/>
                  <a:sym typeface="+mn-lt"/>
                </a:rPr>
                <a:t> )</a:t>
              </a:r>
              <a:r>
                <a:rPr lang="zh-CN" altLang="en-US" sz="2000" b="1" dirty="0">
                  <a:solidFill>
                    <a:srgbClr val="C00000"/>
                  </a:solidFill>
                  <a:latin typeface="+mn-lt"/>
                  <a:ea typeface="+mn-ea"/>
                  <a:cs typeface="+mn-ea"/>
                  <a:sym typeface="+mn-lt"/>
                </a:rPr>
                <a:t>牛</a:t>
              </a:r>
            </a:p>
          </p:txBody>
        </p:sp>
        <p:pic>
          <p:nvPicPr>
            <p:cNvPr id="111" name="图片 110">
              <a:extLst>
                <a:ext uri="{FF2B5EF4-FFF2-40B4-BE49-F238E27FC236}">
                  <a16:creationId xmlns:a16="http://schemas.microsoft.com/office/drawing/2014/main" xmlns="" id="{B9F737B8-F4AD-4728-8C6A-66A24554E0B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632428" y="2730950"/>
              <a:ext cx="844395" cy="847497"/>
            </a:xfrm>
            <a:prstGeom prst="rect">
              <a:avLst/>
            </a:prstGeom>
          </p:spPr>
        </p:pic>
      </p:grpSp>
      <p:grpSp>
        <p:nvGrpSpPr>
          <p:cNvPr id="112" name="组合 111">
            <a:extLst>
              <a:ext uri="{FF2B5EF4-FFF2-40B4-BE49-F238E27FC236}">
                <a16:creationId xmlns:a16="http://schemas.microsoft.com/office/drawing/2014/main" xmlns="" id="{05963EB1-DBED-4C34-9E41-2274DFB6F165}"/>
              </a:ext>
            </a:extLst>
          </p:cNvPr>
          <p:cNvGrpSpPr/>
          <p:nvPr/>
        </p:nvGrpSpPr>
        <p:grpSpPr>
          <a:xfrm>
            <a:off x="3885252" y="2764235"/>
            <a:ext cx="2470675" cy="1658577"/>
            <a:chOff x="1062836" y="2730040"/>
            <a:chExt cx="1983579" cy="1331587"/>
          </a:xfrm>
        </p:grpSpPr>
        <p:sp>
          <p:nvSpPr>
            <p:cNvPr id="113" name="22">
              <a:extLst>
                <a:ext uri="{FF2B5EF4-FFF2-40B4-BE49-F238E27FC236}">
                  <a16:creationId xmlns:a16="http://schemas.microsoft.com/office/drawing/2014/main" xmlns="" id="{C68DFB3F-0162-4959-8DBE-A58D4E295BB4}"/>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寅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yín</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虎</a:t>
              </a:r>
            </a:p>
          </p:txBody>
        </p:sp>
        <p:pic>
          <p:nvPicPr>
            <p:cNvPr id="114" name="图片 113">
              <a:extLst>
                <a:ext uri="{FF2B5EF4-FFF2-40B4-BE49-F238E27FC236}">
                  <a16:creationId xmlns:a16="http://schemas.microsoft.com/office/drawing/2014/main" xmlns="" id="{7A564128-F7FB-4B62-8AA4-842274F6116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632428" y="2730040"/>
              <a:ext cx="844395" cy="849318"/>
            </a:xfrm>
            <a:prstGeom prst="rect">
              <a:avLst/>
            </a:prstGeom>
          </p:spPr>
        </p:pic>
      </p:grpSp>
      <p:grpSp>
        <p:nvGrpSpPr>
          <p:cNvPr id="115" name="组合 114">
            <a:extLst>
              <a:ext uri="{FF2B5EF4-FFF2-40B4-BE49-F238E27FC236}">
                <a16:creationId xmlns:a16="http://schemas.microsoft.com/office/drawing/2014/main" xmlns="" id="{A073A6C3-78F0-4B61-8786-585BD1D7C8E1}"/>
              </a:ext>
            </a:extLst>
          </p:cNvPr>
          <p:cNvGrpSpPr/>
          <p:nvPr/>
        </p:nvGrpSpPr>
        <p:grpSpPr>
          <a:xfrm>
            <a:off x="5836071" y="2766154"/>
            <a:ext cx="2470676" cy="1654740"/>
            <a:chOff x="1062836" y="2733121"/>
            <a:chExt cx="1983579" cy="1328506"/>
          </a:xfrm>
        </p:grpSpPr>
        <p:sp>
          <p:nvSpPr>
            <p:cNvPr id="116" name="22">
              <a:extLst>
                <a:ext uri="{FF2B5EF4-FFF2-40B4-BE49-F238E27FC236}">
                  <a16:creationId xmlns:a16="http://schemas.microsoft.com/office/drawing/2014/main" xmlns="" id="{513A30A2-6E42-4F76-9435-992784DBF919}"/>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卯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mǎo</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兔</a:t>
              </a:r>
            </a:p>
          </p:txBody>
        </p:sp>
        <p:pic>
          <p:nvPicPr>
            <p:cNvPr id="117" name="图片 116">
              <a:extLst>
                <a:ext uri="{FF2B5EF4-FFF2-40B4-BE49-F238E27FC236}">
                  <a16:creationId xmlns:a16="http://schemas.microsoft.com/office/drawing/2014/main" xmlns="" id="{3F9956C5-355E-4B7F-91C0-6C01713C9F7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632428" y="2733121"/>
              <a:ext cx="844395" cy="843155"/>
            </a:xfrm>
            <a:prstGeom prst="rect">
              <a:avLst/>
            </a:prstGeom>
          </p:spPr>
        </p:pic>
      </p:grpSp>
      <p:grpSp>
        <p:nvGrpSpPr>
          <p:cNvPr id="118" name="组合 117">
            <a:extLst>
              <a:ext uri="{FF2B5EF4-FFF2-40B4-BE49-F238E27FC236}">
                <a16:creationId xmlns:a16="http://schemas.microsoft.com/office/drawing/2014/main" xmlns="" id="{87C55FCD-0DAC-40C1-8AF6-F91A220CA0B1}"/>
              </a:ext>
            </a:extLst>
          </p:cNvPr>
          <p:cNvGrpSpPr/>
          <p:nvPr/>
        </p:nvGrpSpPr>
        <p:grpSpPr>
          <a:xfrm>
            <a:off x="7786891" y="2770162"/>
            <a:ext cx="2470675" cy="1646723"/>
            <a:chOff x="1062836" y="2739557"/>
            <a:chExt cx="1983579" cy="1322070"/>
          </a:xfrm>
        </p:grpSpPr>
        <p:sp>
          <p:nvSpPr>
            <p:cNvPr id="119" name="22">
              <a:extLst>
                <a:ext uri="{FF2B5EF4-FFF2-40B4-BE49-F238E27FC236}">
                  <a16:creationId xmlns:a16="http://schemas.microsoft.com/office/drawing/2014/main" xmlns="" id="{E3BC13C9-AC7A-4DEE-95A0-FA080A445E1A}"/>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辰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chén</a:t>
              </a:r>
              <a:r>
                <a:rPr lang="en-US" altLang="zh-CN" sz="2000" b="1" dirty="0">
                  <a:solidFill>
                    <a:srgbClr val="C00000"/>
                  </a:solidFill>
                  <a:latin typeface="+mn-lt"/>
                  <a:ea typeface="+mn-ea"/>
                  <a:cs typeface="+mn-ea"/>
                  <a:sym typeface="+mn-lt"/>
                </a:rPr>
                <a:t> )</a:t>
              </a:r>
              <a:r>
                <a:rPr lang="zh-CN" altLang="en-US" sz="2000" b="1" dirty="0">
                  <a:solidFill>
                    <a:srgbClr val="C00000"/>
                  </a:solidFill>
                  <a:latin typeface="+mn-lt"/>
                  <a:ea typeface="+mn-ea"/>
                  <a:cs typeface="+mn-ea"/>
                  <a:sym typeface="+mn-lt"/>
                </a:rPr>
                <a:t>龙 </a:t>
              </a:r>
            </a:p>
          </p:txBody>
        </p:sp>
        <p:pic>
          <p:nvPicPr>
            <p:cNvPr id="120" name="图片 119">
              <a:extLst>
                <a:ext uri="{FF2B5EF4-FFF2-40B4-BE49-F238E27FC236}">
                  <a16:creationId xmlns:a16="http://schemas.microsoft.com/office/drawing/2014/main" xmlns="" id="{82656B8C-F624-4CA9-8070-4AD401B63CC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632428" y="2739557"/>
              <a:ext cx="844395" cy="830284"/>
            </a:xfrm>
            <a:prstGeom prst="rect">
              <a:avLst/>
            </a:prstGeom>
          </p:spPr>
        </p:pic>
      </p:grpSp>
      <p:grpSp>
        <p:nvGrpSpPr>
          <p:cNvPr id="121" name="组合 120">
            <a:extLst>
              <a:ext uri="{FF2B5EF4-FFF2-40B4-BE49-F238E27FC236}">
                <a16:creationId xmlns:a16="http://schemas.microsoft.com/office/drawing/2014/main" xmlns="" id="{296794F3-2004-46A7-9884-1768E9D38F77}"/>
              </a:ext>
            </a:extLst>
          </p:cNvPr>
          <p:cNvGrpSpPr/>
          <p:nvPr/>
        </p:nvGrpSpPr>
        <p:grpSpPr>
          <a:xfrm>
            <a:off x="9737711" y="2764226"/>
            <a:ext cx="2470675" cy="1658596"/>
            <a:chOff x="1062836" y="2730025"/>
            <a:chExt cx="1983579" cy="1331602"/>
          </a:xfrm>
        </p:grpSpPr>
        <p:sp>
          <p:nvSpPr>
            <p:cNvPr id="122" name="22">
              <a:extLst>
                <a:ext uri="{FF2B5EF4-FFF2-40B4-BE49-F238E27FC236}">
                  <a16:creationId xmlns:a16="http://schemas.microsoft.com/office/drawing/2014/main" xmlns="" id="{C0BC3D11-E452-4DCA-829B-33AED5EC06AF}"/>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巳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si</a:t>
              </a:r>
              <a:r>
                <a:rPr lang="en-US" altLang="zh-CN" sz="2000" b="1" dirty="0">
                  <a:solidFill>
                    <a:srgbClr val="C00000"/>
                  </a:solidFill>
                  <a:latin typeface="+mn-lt"/>
                  <a:ea typeface="+mn-ea"/>
                  <a:cs typeface="+mn-ea"/>
                  <a:sym typeface="+mn-lt"/>
                </a:rPr>
                <a:t>) </a:t>
              </a:r>
              <a:r>
                <a:rPr lang="zh-CN" altLang="en-US" sz="2000" b="1" dirty="0">
                  <a:solidFill>
                    <a:srgbClr val="C00000"/>
                  </a:solidFill>
                  <a:latin typeface="+mn-lt"/>
                  <a:ea typeface="+mn-ea"/>
                  <a:cs typeface="+mn-ea"/>
                  <a:sym typeface="+mn-lt"/>
                </a:rPr>
                <a:t>蛇 </a:t>
              </a:r>
            </a:p>
          </p:txBody>
        </p:sp>
        <p:pic>
          <p:nvPicPr>
            <p:cNvPr id="123" name="图片 122">
              <a:extLst>
                <a:ext uri="{FF2B5EF4-FFF2-40B4-BE49-F238E27FC236}">
                  <a16:creationId xmlns:a16="http://schemas.microsoft.com/office/drawing/2014/main" xmlns="" id="{98FC5FAE-01BA-4038-859C-EE9CC50AED6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632894" y="2730025"/>
              <a:ext cx="843462" cy="849348"/>
            </a:xfrm>
            <a:prstGeom prst="rect">
              <a:avLst/>
            </a:prstGeom>
          </p:spPr>
        </p:pic>
      </p:grpSp>
      <p:grpSp>
        <p:nvGrpSpPr>
          <p:cNvPr id="127" name="组合 126">
            <a:extLst>
              <a:ext uri="{FF2B5EF4-FFF2-40B4-BE49-F238E27FC236}">
                <a16:creationId xmlns:a16="http://schemas.microsoft.com/office/drawing/2014/main" xmlns="" id="{D9642A6F-A5E8-40C6-B216-0DD952A4F6A8}"/>
              </a:ext>
            </a:extLst>
          </p:cNvPr>
          <p:cNvGrpSpPr/>
          <p:nvPr/>
        </p:nvGrpSpPr>
        <p:grpSpPr>
          <a:xfrm>
            <a:off x="-16386" y="4620265"/>
            <a:ext cx="2470675" cy="1658596"/>
            <a:chOff x="1062836" y="2730025"/>
            <a:chExt cx="1983579" cy="1331602"/>
          </a:xfrm>
        </p:grpSpPr>
        <p:sp>
          <p:nvSpPr>
            <p:cNvPr id="143" name="22">
              <a:extLst>
                <a:ext uri="{FF2B5EF4-FFF2-40B4-BE49-F238E27FC236}">
                  <a16:creationId xmlns:a16="http://schemas.microsoft.com/office/drawing/2014/main" xmlns="" id="{DD9ED71D-5ACB-4049-BCFA-B7FC9282C9E9}"/>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午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wǔ</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马</a:t>
              </a:r>
            </a:p>
          </p:txBody>
        </p:sp>
        <p:pic>
          <p:nvPicPr>
            <p:cNvPr id="144" name="图片 143">
              <a:extLst>
                <a:ext uri="{FF2B5EF4-FFF2-40B4-BE49-F238E27FC236}">
                  <a16:creationId xmlns:a16="http://schemas.microsoft.com/office/drawing/2014/main" xmlns="" id="{526B55B4-4129-419F-B991-8DA0DEA33A58}"/>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640676" y="2730025"/>
              <a:ext cx="827897" cy="849348"/>
            </a:xfrm>
            <a:prstGeom prst="rect">
              <a:avLst/>
            </a:prstGeom>
          </p:spPr>
        </p:pic>
      </p:grpSp>
      <p:grpSp>
        <p:nvGrpSpPr>
          <p:cNvPr id="128" name="组合 127">
            <a:extLst>
              <a:ext uri="{FF2B5EF4-FFF2-40B4-BE49-F238E27FC236}">
                <a16:creationId xmlns:a16="http://schemas.microsoft.com/office/drawing/2014/main" xmlns="" id="{15977377-F98F-4BFD-8631-3D86AE7DE18B}"/>
              </a:ext>
            </a:extLst>
          </p:cNvPr>
          <p:cNvGrpSpPr/>
          <p:nvPr/>
        </p:nvGrpSpPr>
        <p:grpSpPr>
          <a:xfrm>
            <a:off x="1934433" y="4630205"/>
            <a:ext cx="2470675" cy="1645707"/>
            <a:chOff x="1062836" y="2738468"/>
            <a:chExt cx="1983579" cy="1321254"/>
          </a:xfrm>
        </p:grpSpPr>
        <p:sp>
          <p:nvSpPr>
            <p:cNvPr id="141" name="22">
              <a:extLst>
                <a:ext uri="{FF2B5EF4-FFF2-40B4-BE49-F238E27FC236}">
                  <a16:creationId xmlns:a16="http://schemas.microsoft.com/office/drawing/2014/main" xmlns="" id="{41BEC1CD-1B7C-4F72-BF10-FFFF6268D19F}"/>
                </a:ext>
              </a:extLst>
            </p:cNvPr>
            <p:cNvSpPr>
              <a:spLocks noChangeArrowheads="1"/>
            </p:cNvSpPr>
            <p:nvPr/>
          </p:nvSpPr>
          <p:spPr bwMode="auto">
            <a:xfrm>
              <a:off x="1062836" y="3656489"/>
              <a:ext cx="1983579" cy="4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未</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wèi</a:t>
              </a:r>
              <a:r>
                <a:rPr lang="en-US" altLang="zh-CN" sz="2000" b="1" dirty="0">
                  <a:solidFill>
                    <a:srgbClr val="C00000"/>
                  </a:solidFill>
                  <a:latin typeface="+mn-lt"/>
                  <a:ea typeface="+mn-ea"/>
                  <a:cs typeface="+mn-ea"/>
                  <a:sym typeface="+mn-lt"/>
                </a:rPr>
                <a:t> )</a:t>
              </a:r>
              <a:r>
                <a:rPr lang="zh-CN" altLang="en-US" sz="2000" b="1" dirty="0">
                  <a:solidFill>
                    <a:srgbClr val="C00000"/>
                  </a:solidFill>
                  <a:latin typeface="+mn-lt"/>
                  <a:ea typeface="+mn-ea"/>
                  <a:cs typeface="+mn-ea"/>
                  <a:sym typeface="+mn-lt"/>
                </a:rPr>
                <a:t>羊</a:t>
              </a:r>
            </a:p>
          </p:txBody>
        </p:sp>
        <p:pic>
          <p:nvPicPr>
            <p:cNvPr id="142" name="图片 141">
              <a:extLst>
                <a:ext uri="{FF2B5EF4-FFF2-40B4-BE49-F238E27FC236}">
                  <a16:creationId xmlns:a16="http://schemas.microsoft.com/office/drawing/2014/main" xmlns="" id="{17168B95-4DB5-4375-81AF-EBF3C36B74A9}"/>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632428" y="2738468"/>
              <a:ext cx="844395" cy="832461"/>
            </a:xfrm>
            <a:prstGeom prst="rect">
              <a:avLst/>
            </a:prstGeom>
          </p:spPr>
        </p:pic>
      </p:grpSp>
      <p:grpSp>
        <p:nvGrpSpPr>
          <p:cNvPr id="129" name="组合 128">
            <a:extLst>
              <a:ext uri="{FF2B5EF4-FFF2-40B4-BE49-F238E27FC236}">
                <a16:creationId xmlns:a16="http://schemas.microsoft.com/office/drawing/2014/main" xmlns="" id="{A3A82BF1-64D6-4EA4-9E73-661EEDBC160A}"/>
              </a:ext>
            </a:extLst>
          </p:cNvPr>
          <p:cNvGrpSpPr/>
          <p:nvPr/>
        </p:nvGrpSpPr>
        <p:grpSpPr>
          <a:xfrm>
            <a:off x="3885252" y="4620274"/>
            <a:ext cx="2470675" cy="1658577"/>
            <a:chOff x="1062836" y="2730040"/>
            <a:chExt cx="1983579" cy="1331587"/>
          </a:xfrm>
        </p:grpSpPr>
        <p:sp>
          <p:nvSpPr>
            <p:cNvPr id="139" name="22">
              <a:extLst>
                <a:ext uri="{FF2B5EF4-FFF2-40B4-BE49-F238E27FC236}">
                  <a16:creationId xmlns:a16="http://schemas.microsoft.com/office/drawing/2014/main" xmlns="" id="{DA88B5FD-AF9C-4D2E-B27A-5C6B210B9C52}"/>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申</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shēn</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猴 </a:t>
              </a:r>
            </a:p>
          </p:txBody>
        </p:sp>
        <p:pic>
          <p:nvPicPr>
            <p:cNvPr id="140" name="图片 139">
              <a:extLst>
                <a:ext uri="{FF2B5EF4-FFF2-40B4-BE49-F238E27FC236}">
                  <a16:creationId xmlns:a16="http://schemas.microsoft.com/office/drawing/2014/main" xmlns="" id="{F9BD9473-EF83-4648-9BB3-ECC9A2754464}"/>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652660" y="2730040"/>
              <a:ext cx="803930" cy="849318"/>
            </a:xfrm>
            <a:prstGeom prst="rect">
              <a:avLst/>
            </a:prstGeom>
          </p:spPr>
        </p:pic>
      </p:grpSp>
      <p:grpSp>
        <p:nvGrpSpPr>
          <p:cNvPr id="130" name="组合 129">
            <a:extLst>
              <a:ext uri="{FF2B5EF4-FFF2-40B4-BE49-F238E27FC236}">
                <a16:creationId xmlns:a16="http://schemas.microsoft.com/office/drawing/2014/main" xmlns="" id="{8D3871ED-0E32-4056-B1E1-1BF9C0D1DB27}"/>
              </a:ext>
            </a:extLst>
          </p:cNvPr>
          <p:cNvGrpSpPr/>
          <p:nvPr/>
        </p:nvGrpSpPr>
        <p:grpSpPr>
          <a:xfrm>
            <a:off x="5836071" y="4622193"/>
            <a:ext cx="2470676" cy="1652367"/>
            <a:chOff x="1062836" y="2733121"/>
            <a:chExt cx="1983579" cy="1326601"/>
          </a:xfrm>
        </p:grpSpPr>
        <p:sp>
          <p:nvSpPr>
            <p:cNvPr id="137" name="22">
              <a:extLst>
                <a:ext uri="{FF2B5EF4-FFF2-40B4-BE49-F238E27FC236}">
                  <a16:creationId xmlns:a16="http://schemas.microsoft.com/office/drawing/2014/main" xmlns="" id="{19832642-31CC-4BA1-8168-3E64F38F396D}"/>
                </a:ext>
              </a:extLst>
            </p:cNvPr>
            <p:cNvSpPr>
              <a:spLocks noChangeArrowheads="1"/>
            </p:cNvSpPr>
            <p:nvPr/>
          </p:nvSpPr>
          <p:spPr bwMode="auto">
            <a:xfrm>
              <a:off x="1062836" y="3656489"/>
              <a:ext cx="1983579" cy="40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酉</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yǒu</a:t>
              </a:r>
              <a:r>
                <a:rPr lang="en-US" altLang="zh-CN" sz="2000" b="1" dirty="0">
                  <a:solidFill>
                    <a:srgbClr val="C00000"/>
                  </a:solidFill>
                  <a:latin typeface="+mn-lt"/>
                  <a:ea typeface="+mn-ea"/>
                  <a:cs typeface="+mn-ea"/>
                  <a:sym typeface="+mn-lt"/>
                </a:rPr>
                <a:t> )</a:t>
              </a:r>
              <a:r>
                <a:rPr lang="zh-CN" altLang="en-US" sz="2000" b="1" dirty="0">
                  <a:solidFill>
                    <a:srgbClr val="C00000"/>
                  </a:solidFill>
                  <a:latin typeface="+mn-lt"/>
                  <a:ea typeface="+mn-ea"/>
                  <a:cs typeface="+mn-ea"/>
                  <a:sym typeface="+mn-lt"/>
                </a:rPr>
                <a:t>鸡</a:t>
              </a:r>
            </a:p>
          </p:txBody>
        </p:sp>
        <p:pic>
          <p:nvPicPr>
            <p:cNvPr id="138" name="图片 137">
              <a:extLst>
                <a:ext uri="{FF2B5EF4-FFF2-40B4-BE49-F238E27FC236}">
                  <a16:creationId xmlns:a16="http://schemas.microsoft.com/office/drawing/2014/main" xmlns="" id="{76A90178-DA34-41D8-BB5D-473335A151B5}"/>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639731" y="2733121"/>
              <a:ext cx="829790" cy="843155"/>
            </a:xfrm>
            <a:prstGeom prst="rect">
              <a:avLst/>
            </a:prstGeom>
          </p:spPr>
        </p:pic>
      </p:grpSp>
      <p:grpSp>
        <p:nvGrpSpPr>
          <p:cNvPr id="131" name="组合 130">
            <a:extLst>
              <a:ext uri="{FF2B5EF4-FFF2-40B4-BE49-F238E27FC236}">
                <a16:creationId xmlns:a16="http://schemas.microsoft.com/office/drawing/2014/main" xmlns="" id="{D617CA19-823A-4117-B2C6-C67DB8E6B524}"/>
              </a:ext>
            </a:extLst>
          </p:cNvPr>
          <p:cNvGrpSpPr/>
          <p:nvPr/>
        </p:nvGrpSpPr>
        <p:grpSpPr>
          <a:xfrm>
            <a:off x="7786891" y="4626201"/>
            <a:ext cx="2470675" cy="1646723"/>
            <a:chOff x="1062836" y="2739557"/>
            <a:chExt cx="1983579" cy="1322070"/>
          </a:xfrm>
        </p:grpSpPr>
        <p:sp>
          <p:nvSpPr>
            <p:cNvPr id="135" name="22">
              <a:extLst>
                <a:ext uri="{FF2B5EF4-FFF2-40B4-BE49-F238E27FC236}">
                  <a16:creationId xmlns:a16="http://schemas.microsoft.com/office/drawing/2014/main" xmlns="" id="{35FFF628-53BE-44BC-B69E-25E6FF53EE1E}"/>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戌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xū</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狗 </a:t>
              </a:r>
            </a:p>
          </p:txBody>
        </p:sp>
        <p:pic>
          <p:nvPicPr>
            <p:cNvPr id="136" name="图片 135">
              <a:extLst>
                <a:ext uri="{FF2B5EF4-FFF2-40B4-BE49-F238E27FC236}">
                  <a16:creationId xmlns:a16="http://schemas.microsoft.com/office/drawing/2014/main" xmlns="" id="{58501625-FCB5-4D0E-96E2-CD85C1F0C4D6}"/>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1638634" y="2739557"/>
              <a:ext cx="831983" cy="830284"/>
            </a:xfrm>
            <a:prstGeom prst="rect">
              <a:avLst/>
            </a:prstGeom>
          </p:spPr>
        </p:pic>
      </p:grpSp>
      <p:grpSp>
        <p:nvGrpSpPr>
          <p:cNvPr id="132" name="组合 131">
            <a:extLst>
              <a:ext uri="{FF2B5EF4-FFF2-40B4-BE49-F238E27FC236}">
                <a16:creationId xmlns:a16="http://schemas.microsoft.com/office/drawing/2014/main" xmlns="" id="{6025E52D-0FD0-41ED-B70C-A95EFD364AF1}"/>
              </a:ext>
            </a:extLst>
          </p:cNvPr>
          <p:cNvGrpSpPr/>
          <p:nvPr/>
        </p:nvGrpSpPr>
        <p:grpSpPr>
          <a:xfrm>
            <a:off x="9737711" y="4627318"/>
            <a:ext cx="2470675" cy="1651544"/>
            <a:chOff x="1062836" y="2735687"/>
            <a:chExt cx="1983579" cy="1325940"/>
          </a:xfrm>
        </p:grpSpPr>
        <p:sp>
          <p:nvSpPr>
            <p:cNvPr id="133" name="22">
              <a:extLst>
                <a:ext uri="{FF2B5EF4-FFF2-40B4-BE49-F238E27FC236}">
                  <a16:creationId xmlns:a16="http://schemas.microsoft.com/office/drawing/2014/main" xmlns="" id="{CC064C75-6483-4F4A-AAC5-B3AEE212293D}"/>
                </a:ext>
              </a:extLst>
            </p:cNvPr>
            <p:cNvSpPr>
              <a:spLocks noChangeArrowheads="1"/>
            </p:cNvSpPr>
            <p:nvPr/>
          </p:nvSpPr>
          <p:spPr bwMode="auto">
            <a:xfrm>
              <a:off x="1062836" y="3656489"/>
              <a:ext cx="1983579" cy="4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fontAlgn="auto" latinLnBrk="1" hangingPunct="1">
                <a:lnSpc>
                  <a:spcPct val="150000"/>
                </a:lnSpc>
                <a:spcBef>
                  <a:spcPts val="0"/>
                </a:spcBef>
                <a:spcAft>
                  <a:spcPts val="0"/>
                </a:spcAft>
                <a:defRPr/>
              </a:pPr>
              <a:r>
                <a:rPr lang="zh-CN" altLang="en-US" sz="2000" b="1" dirty="0">
                  <a:solidFill>
                    <a:srgbClr val="C00000"/>
                  </a:solidFill>
                  <a:latin typeface="+mn-lt"/>
                  <a:ea typeface="+mn-ea"/>
                  <a:cs typeface="+mn-ea"/>
                  <a:sym typeface="+mn-lt"/>
                </a:rPr>
                <a:t>亥 </a:t>
              </a:r>
              <a:r>
                <a:rPr lang="en-US" altLang="zh-CN" sz="2000" b="1" dirty="0">
                  <a:solidFill>
                    <a:srgbClr val="C00000"/>
                  </a:solidFill>
                  <a:latin typeface="+mn-lt"/>
                  <a:ea typeface="+mn-ea"/>
                  <a:cs typeface="+mn-ea"/>
                  <a:sym typeface="+mn-lt"/>
                </a:rPr>
                <a:t>(</a:t>
              </a:r>
              <a:r>
                <a:rPr lang="en-US" altLang="zh-CN" sz="2000" b="1" dirty="0" err="1">
                  <a:solidFill>
                    <a:srgbClr val="C00000"/>
                  </a:solidFill>
                  <a:latin typeface="+mn-lt"/>
                  <a:ea typeface="+mn-ea"/>
                  <a:cs typeface="+mn-ea"/>
                  <a:sym typeface="+mn-lt"/>
                </a:rPr>
                <a:t>hài</a:t>
              </a:r>
              <a:r>
                <a:rPr lang="en-US" altLang="zh-CN" sz="2000" b="1" dirty="0">
                  <a:solidFill>
                    <a:srgbClr val="C00000"/>
                  </a:solidFill>
                  <a:latin typeface="+mn-lt"/>
                  <a:ea typeface="+mn-ea"/>
                  <a:cs typeface="+mn-ea"/>
                  <a:sym typeface="+mn-lt"/>
                </a:rPr>
                <a:t> ) </a:t>
              </a:r>
              <a:r>
                <a:rPr lang="zh-CN" altLang="en-US" sz="2000" b="1" dirty="0">
                  <a:solidFill>
                    <a:srgbClr val="C00000"/>
                  </a:solidFill>
                  <a:latin typeface="+mn-lt"/>
                  <a:ea typeface="+mn-ea"/>
                  <a:cs typeface="+mn-ea"/>
                  <a:sym typeface="+mn-lt"/>
                </a:rPr>
                <a:t>猪 </a:t>
              </a:r>
            </a:p>
          </p:txBody>
        </p:sp>
        <p:pic>
          <p:nvPicPr>
            <p:cNvPr id="134" name="图片 133">
              <a:extLst>
                <a:ext uri="{FF2B5EF4-FFF2-40B4-BE49-F238E27FC236}">
                  <a16:creationId xmlns:a16="http://schemas.microsoft.com/office/drawing/2014/main" xmlns="" id="{7A8DEF33-0504-4282-A08E-BCDCE2B21D67}"/>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632894" y="2735687"/>
              <a:ext cx="843462" cy="838023"/>
            </a:xfrm>
            <a:prstGeom prst="rect">
              <a:avLst/>
            </a:prstGeom>
          </p:spPr>
        </p:pic>
      </p:grpSp>
    </p:spTree>
    <p:extLst>
      <p:ext uri="{BB962C8B-B14F-4D97-AF65-F5344CB8AC3E}">
        <p14:creationId xmlns:p14="http://schemas.microsoft.com/office/powerpoint/2010/main" val="40589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down)">
                                      <p:cBhvr>
                                        <p:cTn id="23" dur="580">
                                          <p:stCondLst>
                                            <p:cond delay="0"/>
                                          </p:stCondLst>
                                        </p:cTn>
                                        <p:tgtEl>
                                          <p:spTgt spid="108"/>
                                        </p:tgtEl>
                                      </p:cBhvr>
                                    </p:animEffect>
                                    <p:anim calcmode="lin" valueType="num">
                                      <p:cBhvr>
                                        <p:cTn id="24" dur="1822" tmFilter="0,0; 0.14,0.36; 0.43,0.73; 0.71,0.91; 1.0,1.0">
                                          <p:stCondLst>
                                            <p:cond delay="0"/>
                                          </p:stCondLst>
                                        </p:cTn>
                                        <p:tgtEl>
                                          <p:spTgt spid="10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8"/>
                                        </p:tgtEl>
                                        <p:attrNameLst>
                                          <p:attrName>ppt_y</p:attrName>
                                        </p:attrNameLst>
                                      </p:cBhvr>
                                      <p:tavLst>
                                        <p:tav tm="0" fmla="#ppt_y-sin(pi*$)/81">
                                          <p:val>
                                            <p:fltVal val="0"/>
                                          </p:val>
                                        </p:tav>
                                        <p:tav tm="100000">
                                          <p:val>
                                            <p:fltVal val="1"/>
                                          </p:val>
                                        </p:tav>
                                      </p:tavLst>
                                    </p:anim>
                                    <p:animScale>
                                      <p:cBhvr>
                                        <p:cTn id="29" dur="26">
                                          <p:stCondLst>
                                            <p:cond delay="650"/>
                                          </p:stCondLst>
                                        </p:cTn>
                                        <p:tgtEl>
                                          <p:spTgt spid="108"/>
                                        </p:tgtEl>
                                      </p:cBhvr>
                                      <p:to x="100000" y="60000"/>
                                    </p:animScale>
                                    <p:animScale>
                                      <p:cBhvr>
                                        <p:cTn id="30" dur="166" decel="50000">
                                          <p:stCondLst>
                                            <p:cond delay="676"/>
                                          </p:stCondLst>
                                        </p:cTn>
                                        <p:tgtEl>
                                          <p:spTgt spid="108"/>
                                        </p:tgtEl>
                                      </p:cBhvr>
                                      <p:to x="100000" y="100000"/>
                                    </p:animScale>
                                    <p:animScale>
                                      <p:cBhvr>
                                        <p:cTn id="31" dur="26">
                                          <p:stCondLst>
                                            <p:cond delay="1312"/>
                                          </p:stCondLst>
                                        </p:cTn>
                                        <p:tgtEl>
                                          <p:spTgt spid="108"/>
                                        </p:tgtEl>
                                      </p:cBhvr>
                                      <p:to x="100000" y="80000"/>
                                    </p:animScale>
                                    <p:animScale>
                                      <p:cBhvr>
                                        <p:cTn id="32" dur="166" decel="50000">
                                          <p:stCondLst>
                                            <p:cond delay="1338"/>
                                          </p:stCondLst>
                                        </p:cTn>
                                        <p:tgtEl>
                                          <p:spTgt spid="108"/>
                                        </p:tgtEl>
                                      </p:cBhvr>
                                      <p:to x="100000" y="100000"/>
                                    </p:animScale>
                                    <p:animScale>
                                      <p:cBhvr>
                                        <p:cTn id="33" dur="26">
                                          <p:stCondLst>
                                            <p:cond delay="1642"/>
                                          </p:stCondLst>
                                        </p:cTn>
                                        <p:tgtEl>
                                          <p:spTgt spid="108"/>
                                        </p:tgtEl>
                                      </p:cBhvr>
                                      <p:to x="100000" y="90000"/>
                                    </p:animScale>
                                    <p:animScale>
                                      <p:cBhvr>
                                        <p:cTn id="34" dur="166" decel="50000">
                                          <p:stCondLst>
                                            <p:cond delay="1668"/>
                                          </p:stCondLst>
                                        </p:cTn>
                                        <p:tgtEl>
                                          <p:spTgt spid="108"/>
                                        </p:tgtEl>
                                      </p:cBhvr>
                                      <p:to x="100000" y="100000"/>
                                    </p:animScale>
                                    <p:animScale>
                                      <p:cBhvr>
                                        <p:cTn id="35" dur="26">
                                          <p:stCondLst>
                                            <p:cond delay="1808"/>
                                          </p:stCondLst>
                                        </p:cTn>
                                        <p:tgtEl>
                                          <p:spTgt spid="108"/>
                                        </p:tgtEl>
                                      </p:cBhvr>
                                      <p:to x="100000" y="95000"/>
                                    </p:animScale>
                                    <p:animScale>
                                      <p:cBhvr>
                                        <p:cTn id="36" dur="166" decel="50000">
                                          <p:stCondLst>
                                            <p:cond delay="1834"/>
                                          </p:stCondLst>
                                        </p:cTn>
                                        <p:tgtEl>
                                          <p:spTgt spid="108"/>
                                        </p:tgtEl>
                                      </p:cBhvr>
                                      <p:to x="100000" y="100000"/>
                                    </p:animScale>
                                  </p:childTnLst>
                                </p:cTn>
                              </p:par>
                            </p:childTnLst>
                          </p:cTn>
                        </p:par>
                        <p:par>
                          <p:cTn id="37" fill="hold">
                            <p:stCondLst>
                              <p:cond delay="4500"/>
                            </p:stCondLst>
                            <p:childTnLst>
                              <p:par>
                                <p:cTn id="38" presetID="26" presetClass="entr" presetSubtype="0" fill="hold" nodeType="afterEffect">
                                  <p:stCondLst>
                                    <p:cond delay="0"/>
                                  </p:stCondLst>
                                  <p:childTnLst>
                                    <p:set>
                                      <p:cBhvr>
                                        <p:cTn id="39" dur="1" fill="hold">
                                          <p:stCondLst>
                                            <p:cond delay="0"/>
                                          </p:stCondLst>
                                        </p:cTn>
                                        <p:tgtEl>
                                          <p:spTgt spid="109"/>
                                        </p:tgtEl>
                                        <p:attrNameLst>
                                          <p:attrName>style.visibility</p:attrName>
                                        </p:attrNameLst>
                                      </p:cBhvr>
                                      <p:to>
                                        <p:strVal val="visible"/>
                                      </p:to>
                                    </p:set>
                                    <p:animEffect transition="in" filter="wipe(down)">
                                      <p:cBhvr>
                                        <p:cTn id="40" dur="580">
                                          <p:stCondLst>
                                            <p:cond delay="0"/>
                                          </p:stCondLst>
                                        </p:cTn>
                                        <p:tgtEl>
                                          <p:spTgt spid="109"/>
                                        </p:tgtEl>
                                      </p:cBhvr>
                                    </p:animEffect>
                                    <p:anim calcmode="lin" valueType="num">
                                      <p:cBhvr>
                                        <p:cTn id="41" dur="1822" tmFilter="0,0; 0.14,0.36; 0.43,0.73; 0.71,0.91; 1.0,1.0">
                                          <p:stCondLst>
                                            <p:cond delay="0"/>
                                          </p:stCondLst>
                                        </p:cTn>
                                        <p:tgtEl>
                                          <p:spTgt spid="10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9"/>
                                        </p:tgtEl>
                                        <p:attrNameLst>
                                          <p:attrName>ppt_y</p:attrName>
                                        </p:attrNameLst>
                                      </p:cBhvr>
                                      <p:tavLst>
                                        <p:tav tm="0" fmla="#ppt_y-sin(pi*$)/81">
                                          <p:val>
                                            <p:fltVal val="0"/>
                                          </p:val>
                                        </p:tav>
                                        <p:tav tm="100000">
                                          <p:val>
                                            <p:fltVal val="1"/>
                                          </p:val>
                                        </p:tav>
                                      </p:tavLst>
                                    </p:anim>
                                    <p:animScale>
                                      <p:cBhvr>
                                        <p:cTn id="46" dur="26">
                                          <p:stCondLst>
                                            <p:cond delay="650"/>
                                          </p:stCondLst>
                                        </p:cTn>
                                        <p:tgtEl>
                                          <p:spTgt spid="109"/>
                                        </p:tgtEl>
                                      </p:cBhvr>
                                      <p:to x="100000" y="60000"/>
                                    </p:animScale>
                                    <p:animScale>
                                      <p:cBhvr>
                                        <p:cTn id="47" dur="166" decel="50000">
                                          <p:stCondLst>
                                            <p:cond delay="676"/>
                                          </p:stCondLst>
                                        </p:cTn>
                                        <p:tgtEl>
                                          <p:spTgt spid="109"/>
                                        </p:tgtEl>
                                      </p:cBhvr>
                                      <p:to x="100000" y="100000"/>
                                    </p:animScale>
                                    <p:animScale>
                                      <p:cBhvr>
                                        <p:cTn id="48" dur="26">
                                          <p:stCondLst>
                                            <p:cond delay="1312"/>
                                          </p:stCondLst>
                                        </p:cTn>
                                        <p:tgtEl>
                                          <p:spTgt spid="109"/>
                                        </p:tgtEl>
                                      </p:cBhvr>
                                      <p:to x="100000" y="80000"/>
                                    </p:animScale>
                                    <p:animScale>
                                      <p:cBhvr>
                                        <p:cTn id="49" dur="166" decel="50000">
                                          <p:stCondLst>
                                            <p:cond delay="1338"/>
                                          </p:stCondLst>
                                        </p:cTn>
                                        <p:tgtEl>
                                          <p:spTgt spid="109"/>
                                        </p:tgtEl>
                                      </p:cBhvr>
                                      <p:to x="100000" y="100000"/>
                                    </p:animScale>
                                    <p:animScale>
                                      <p:cBhvr>
                                        <p:cTn id="50" dur="26">
                                          <p:stCondLst>
                                            <p:cond delay="1642"/>
                                          </p:stCondLst>
                                        </p:cTn>
                                        <p:tgtEl>
                                          <p:spTgt spid="109"/>
                                        </p:tgtEl>
                                      </p:cBhvr>
                                      <p:to x="100000" y="90000"/>
                                    </p:animScale>
                                    <p:animScale>
                                      <p:cBhvr>
                                        <p:cTn id="51" dur="166" decel="50000">
                                          <p:stCondLst>
                                            <p:cond delay="1668"/>
                                          </p:stCondLst>
                                        </p:cTn>
                                        <p:tgtEl>
                                          <p:spTgt spid="109"/>
                                        </p:tgtEl>
                                      </p:cBhvr>
                                      <p:to x="100000" y="100000"/>
                                    </p:animScale>
                                    <p:animScale>
                                      <p:cBhvr>
                                        <p:cTn id="52" dur="26">
                                          <p:stCondLst>
                                            <p:cond delay="1808"/>
                                          </p:stCondLst>
                                        </p:cTn>
                                        <p:tgtEl>
                                          <p:spTgt spid="109"/>
                                        </p:tgtEl>
                                      </p:cBhvr>
                                      <p:to x="100000" y="95000"/>
                                    </p:animScale>
                                    <p:animScale>
                                      <p:cBhvr>
                                        <p:cTn id="53" dur="166" decel="50000">
                                          <p:stCondLst>
                                            <p:cond delay="1834"/>
                                          </p:stCondLst>
                                        </p:cTn>
                                        <p:tgtEl>
                                          <p:spTgt spid="109"/>
                                        </p:tgtEl>
                                      </p:cBhvr>
                                      <p:to x="100000" y="100000"/>
                                    </p:animScale>
                                  </p:childTnLst>
                                </p:cTn>
                              </p:par>
                            </p:childTnLst>
                          </p:cTn>
                        </p:par>
                        <p:par>
                          <p:cTn id="54" fill="hold">
                            <p:stCondLst>
                              <p:cond delay="6500"/>
                            </p:stCondLst>
                            <p:childTnLst>
                              <p:par>
                                <p:cTn id="55" presetID="26" presetClass="entr" presetSubtype="0" fill="hold" nodeType="afterEffect">
                                  <p:stCondLst>
                                    <p:cond delay="0"/>
                                  </p:stCondLst>
                                  <p:childTnLst>
                                    <p:set>
                                      <p:cBhvr>
                                        <p:cTn id="56" dur="1" fill="hold">
                                          <p:stCondLst>
                                            <p:cond delay="0"/>
                                          </p:stCondLst>
                                        </p:cTn>
                                        <p:tgtEl>
                                          <p:spTgt spid="112"/>
                                        </p:tgtEl>
                                        <p:attrNameLst>
                                          <p:attrName>style.visibility</p:attrName>
                                        </p:attrNameLst>
                                      </p:cBhvr>
                                      <p:to>
                                        <p:strVal val="visible"/>
                                      </p:to>
                                    </p:set>
                                    <p:animEffect transition="in" filter="wipe(down)">
                                      <p:cBhvr>
                                        <p:cTn id="57" dur="580">
                                          <p:stCondLst>
                                            <p:cond delay="0"/>
                                          </p:stCondLst>
                                        </p:cTn>
                                        <p:tgtEl>
                                          <p:spTgt spid="112"/>
                                        </p:tgtEl>
                                      </p:cBhvr>
                                    </p:animEffect>
                                    <p:anim calcmode="lin" valueType="num">
                                      <p:cBhvr>
                                        <p:cTn id="58"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63" dur="26">
                                          <p:stCondLst>
                                            <p:cond delay="650"/>
                                          </p:stCondLst>
                                        </p:cTn>
                                        <p:tgtEl>
                                          <p:spTgt spid="112"/>
                                        </p:tgtEl>
                                      </p:cBhvr>
                                      <p:to x="100000" y="60000"/>
                                    </p:animScale>
                                    <p:animScale>
                                      <p:cBhvr>
                                        <p:cTn id="64" dur="166" decel="50000">
                                          <p:stCondLst>
                                            <p:cond delay="676"/>
                                          </p:stCondLst>
                                        </p:cTn>
                                        <p:tgtEl>
                                          <p:spTgt spid="112"/>
                                        </p:tgtEl>
                                      </p:cBhvr>
                                      <p:to x="100000" y="100000"/>
                                    </p:animScale>
                                    <p:animScale>
                                      <p:cBhvr>
                                        <p:cTn id="65" dur="26">
                                          <p:stCondLst>
                                            <p:cond delay="1312"/>
                                          </p:stCondLst>
                                        </p:cTn>
                                        <p:tgtEl>
                                          <p:spTgt spid="112"/>
                                        </p:tgtEl>
                                      </p:cBhvr>
                                      <p:to x="100000" y="80000"/>
                                    </p:animScale>
                                    <p:animScale>
                                      <p:cBhvr>
                                        <p:cTn id="66" dur="166" decel="50000">
                                          <p:stCondLst>
                                            <p:cond delay="1338"/>
                                          </p:stCondLst>
                                        </p:cTn>
                                        <p:tgtEl>
                                          <p:spTgt spid="112"/>
                                        </p:tgtEl>
                                      </p:cBhvr>
                                      <p:to x="100000" y="100000"/>
                                    </p:animScale>
                                    <p:animScale>
                                      <p:cBhvr>
                                        <p:cTn id="67" dur="26">
                                          <p:stCondLst>
                                            <p:cond delay="1642"/>
                                          </p:stCondLst>
                                        </p:cTn>
                                        <p:tgtEl>
                                          <p:spTgt spid="112"/>
                                        </p:tgtEl>
                                      </p:cBhvr>
                                      <p:to x="100000" y="90000"/>
                                    </p:animScale>
                                    <p:animScale>
                                      <p:cBhvr>
                                        <p:cTn id="68" dur="166" decel="50000">
                                          <p:stCondLst>
                                            <p:cond delay="1668"/>
                                          </p:stCondLst>
                                        </p:cTn>
                                        <p:tgtEl>
                                          <p:spTgt spid="112"/>
                                        </p:tgtEl>
                                      </p:cBhvr>
                                      <p:to x="100000" y="100000"/>
                                    </p:animScale>
                                    <p:animScale>
                                      <p:cBhvr>
                                        <p:cTn id="69" dur="26">
                                          <p:stCondLst>
                                            <p:cond delay="1808"/>
                                          </p:stCondLst>
                                        </p:cTn>
                                        <p:tgtEl>
                                          <p:spTgt spid="112"/>
                                        </p:tgtEl>
                                      </p:cBhvr>
                                      <p:to x="100000" y="95000"/>
                                    </p:animScale>
                                    <p:animScale>
                                      <p:cBhvr>
                                        <p:cTn id="70" dur="166" decel="50000">
                                          <p:stCondLst>
                                            <p:cond delay="1834"/>
                                          </p:stCondLst>
                                        </p:cTn>
                                        <p:tgtEl>
                                          <p:spTgt spid="112"/>
                                        </p:tgtEl>
                                      </p:cBhvr>
                                      <p:to x="100000" y="100000"/>
                                    </p:animScale>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wipe(down)">
                                      <p:cBhvr>
                                        <p:cTn id="74" dur="580">
                                          <p:stCondLst>
                                            <p:cond delay="0"/>
                                          </p:stCondLst>
                                        </p:cTn>
                                        <p:tgtEl>
                                          <p:spTgt spid="115"/>
                                        </p:tgtEl>
                                      </p:cBhvr>
                                    </p:animEffect>
                                    <p:anim calcmode="lin" valueType="num">
                                      <p:cBhvr>
                                        <p:cTn id="75"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80" dur="26">
                                          <p:stCondLst>
                                            <p:cond delay="650"/>
                                          </p:stCondLst>
                                        </p:cTn>
                                        <p:tgtEl>
                                          <p:spTgt spid="115"/>
                                        </p:tgtEl>
                                      </p:cBhvr>
                                      <p:to x="100000" y="60000"/>
                                    </p:animScale>
                                    <p:animScale>
                                      <p:cBhvr>
                                        <p:cTn id="81" dur="166" decel="50000">
                                          <p:stCondLst>
                                            <p:cond delay="676"/>
                                          </p:stCondLst>
                                        </p:cTn>
                                        <p:tgtEl>
                                          <p:spTgt spid="115"/>
                                        </p:tgtEl>
                                      </p:cBhvr>
                                      <p:to x="100000" y="100000"/>
                                    </p:animScale>
                                    <p:animScale>
                                      <p:cBhvr>
                                        <p:cTn id="82" dur="26">
                                          <p:stCondLst>
                                            <p:cond delay="1312"/>
                                          </p:stCondLst>
                                        </p:cTn>
                                        <p:tgtEl>
                                          <p:spTgt spid="115"/>
                                        </p:tgtEl>
                                      </p:cBhvr>
                                      <p:to x="100000" y="80000"/>
                                    </p:animScale>
                                    <p:animScale>
                                      <p:cBhvr>
                                        <p:cTn id="83" dur="166" decel="50000">
                                          <p:stCondLst>
                                            <p:cond delay="1338"/>
                                          </p:stCondLst>
                                        </p:cTn>
                                        <p:tgtEl>
                                          <p:spTgt spid="115"/>
                                        </p:tgtEl>
                                      </p:cBhvr>
                                      <p:to x="100000" y="100000"/>
                                    </p:animScale>
                                    <p:animScale>
                                      <p:cBhvr>
                                        <p:cTn id="84" dur="26">
                                          <p:stCondLst>
                                            <p:cond delay="1642"/>
                                          </p:stCondLst>
                                        </p:cTn>
                                        <p:tgtEl>
                                          <p:spTgt spid="115"/>
                                        </p:tgtEl>
                                      </p:cBhvr>
                                      <p:to x="100000" y="90000"/>
                                    </p:animScale>
                                    <p:animScale>
                                      <p:cBhvr>
                                        <p:cTn id="85" dur="166" decel="50000">
                                          <p:stCondLst>
                                            <p:cond delay="1668"/>
                                          </p:stCondLst>
                                        </p:cTn>
                                        <p:tgtEl>
                                          <p:spTgt spid="115"/>
                                        </p:tgtEl>
                                      </p:cBhvr>
                                      <p:to x="100000" y="100000"/>
                                    </p:animScale>
                                    <p:animScale>
                                      <p:cBhvr>
                                        <p:cTn id="86" dur="26">
                                          <p:stCondLst>
                                            <p:cond delay="1808"/>
                                          </p:stCondLst>
                                        </p:cTn>
                                        <p:tgtEl>
                                          <p:spTgt spid="115"/>
                                        </p:tgtEl>
                                      </p:cBhvr>
                                      <p:to x="100000" y="95000"/>
                                    </p:animScale>
                                    <p:animScale>
                                      <p:cBhvr>
                                        <p:cTn id="87" dur="166" decel="50000">
                                          <p:stCondLst>
                                            <p:cond delay="1834"/>
                                          </p:stCondLst>
                                        </p:cTn>
                                        <p:tgtEl>
                                          <p:spTgt spid="115"/>
                                        </p:tgtEl>
                                      </p:cBhvr>
                                      <p:to x="100000" y="100000"/>
                                    </p:animScale>
                                  </p:childTnLst>
                                </p:cTn>
                              </p:par>
                            </p:childTnLst>
                          </p:cTn>
                        </p:par>
                        <p:par>
                          <p:cTn id="88" fill="hold">
                            <p:stCondLst>
                              <p:cond delay="10500"/>
                            </p:stCondLst>
                            <p:childTnLst>
                              <p:par>
                                <p:cTn id="89" presetID="26" presetClass="entr" presetSubtype="0" fill="hold" nodeType="afterEffect">
                                  <p:stCondLst>
                                    <p:cond delay="0"/>
                                  </p:stCondLst>
                                  <p:childTnLst>
                                    <p:set>
                                      <p:cBhvr>
                                        <p:cTn id="90" dur="1" fill="hold">
                                          <p:stCondLst>
                                            <p:cond delay="0"/>
                                          </p:stCondLst>
                                        </p:cTn>
                                        <p:tgtEl>
                                          <p:spTgt spid="118"/>
                                        </p:tgtEl>
                                        <p:attrNameLst>
                                          <p:attrName>style.visibility</p:attrName>
                                        </p:attrNameLst>
                                      </p:cBhvr>
                                      <p:to>
                                        <p:strVal val="visible"/>
                                      </p:to>
                                    </p:set>
                                    <p:animEffect transition="in" filter="wipe(down)">
                                      <p:cBhvr>
                                        <p:cTn id="91" dur="580">
                                          <p:stCondLst>
                                            <p:cond delay="0"/>
                                          </p:stCondLst>
                                        </p:cTn>
                                        <p:tgtEl>
                                          <p:spTgt spid="118"/>
                                        </p:tgtEl>
                                      </p:cBhvr>
                                    </p:animEffect>
                                    <p:anim calcmode="lin" valueType="num">
                                      <p:cBhvr>
                                        <p:cTn id="92"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18"/>
                                        </p:tgtEl>
                                      </p:cBhvr>
                                      <p:to x="100000" y="60000"/>
                                    </p:animScale>
                                    <p:animScale>
                                      <p:cBhvr>
                                        <p:cTn id="98" dur="166" decel="50000">
                                          <p:stCondLst>
                                            <p:cond delay="676"/>
                                          </p:stCondLst>
                                        </p:cTn>
                                        <p:tgtEl>
                                          <p:spTgt spid="118"/>
                                        </p:tgtEl>
                                      </p:cBhvr>
                                      <p:to x="100000" y="100000"/>
                                    </p:animScale>
                                    <p:animScale>
                                      <p:cBhvr>
                                        <p:cTn id="99" dur="26">
                                          <p:stCondLst>
                                            <p:cond delay="1312"/>
                                          </p:stCondLst>
                                        </p:cTn>
                                        <p:tgtEl>
                                          <p:spTgt spid="118"/>
                                        </p:tgtEl>
                                      </p:cBhvr>
                                      <p:to x="100000" y="80000"/>
                                    </p:animScale>
                                    <p:animScale>
                                      <p:cBhvr>
                                        <p:cTn id="100" dur="166" decel="50000">
                                          <p:stCondLst>
                                            <p:cond delay="1338"/>
                                          </p:stCondLst>
                                        </p:cTn>
                                        <p:tgtEl>
                                          <p:spTgt spid="118"/>
                                        </p:tgtEl>
                                      </p:cBhvr>
                                      <p:to x="100000" y="100000"/>
                                    </p:animScale>
                                    <p:animScale>
                                      <p:cBhvr>
                                        <p:cTn id="101" dur="26">
                                          <p:stCondLst>
                                            <p:cond delay="1642"/>
                                          </p:stCondLst>
                                        </p:cTn>
                                        <p:tgtEl>
                                          <p:spTgt spid="118"/>
                                        </p:tgtEl>
                                      </p:cBhvr>
                                      <p:to x="100000" y="90000"/>
                                    </p:animScale>
                                    <p:animScale>
                                      <p:cBhvr>
                                        <p:cTn id="102" dur="166" decel="50000">
                                          <p:stCondLst>
                                            <p:cond delay="1668"/>
                                          </p:stCondLst>
                                        </p:cTn>
                                        <p:tgtEl>
                                          <p:spTgt spid="118"/>
                                        </p:tgtEl>
                                      </p:cBhvr>
                                      <p:to x="100000" y="100000"/>
                                    </p:animScale>
                                    <p:animScale>
                                      <p:cBhvr>
                                        <p:cTn id="103" dur="26">
                                          <p:stCondLst>
                                            <p:cond delay="1808"/>
                                          </p:stCondLst>
                                        </p:cTn>
                                        <p:tgtEl>
                                          <p:spTgt spid="118"/>
                                        </p:tgtEl>
                                      </p:cBhvr>
                                      <p:to x="100000" y="95000"/>
                                    </p:animScale>
                                    <p:animScale>
                                      <p:cBhvr>
                                        <p:cTn id="104" dur="166" decel="50000">
                                          <p:stCondLst>
                                            <p:cond delay="1834"/>
                                          </p:stCondLst>
                                        </p:cTn>
                                        <p:tgtEl>
                                          <p:spTgt spid="118"/>
                                        </p:tgtEl>
                                      </p:cBhvr>
                                      <p:to x="100000" y="100000"/>
                                    </p:animScale>
                                  </p:childTnLst>
                                </p:cTn>
                              </p:par>
                            </p:childTnLst>
                          </p:cTn>
                        </p:par>
                        <p:par>
                          <p:cTn id="105" fill="hold">
                            <p:stCondLst>
                              <p:cond delay="12500"/>
                            </p:stCondLst>
                            <p:childTnLst>
                              <p:par>
                                <p:cTn id="106" presetID="26" presetClass="entr" presetSubtype="0" fill="hold" nodeType="afterEffect">
                                  <p:stCondLst>
                                    <p:cond delay="0"/>
                                  </p:stCondLst>
                                  <p:childTnLst>
                                    <p:set>
                                      <p:cBhvr>
                                        <p:cTn id="107" dur="1" fill="hold">
                                          <p:stCondLst>
                                            <p:cond delay="0"/>
                                          </p:stCondLst>
                                        </p:cTn>
                                        <p:tgtEl>
                                          <p:spTgt spid="121"/>
                                        </p:tgtEl>
                                        <p:attrNameLst>
                                          <p:attrName>style.visibility</p:attrName>
                                        </p:attrNameLst>
                                      </p:cBhvr>
                                      <p:to>
                                        <p:strVal val="visible"/>
                                      </p:to>
                                    </p:set>
                                    <p:animEffect transition="in" filter="wipe(down)">
                                      <p:cBhvr>
                                        <p:cTn id="108" dur="580">
                                          <p:stCondLst>
                                            <p:cond delay="0"/>
                                          </p:stCondLst>
                                        </p:cTn>
                                        <p:tgtEl>
                                          <p:spTgt spid="121"/>
                                        </p:tgtEl>
                                      </p:cBhvr>
                                    </p:animEffect>
                                    <p:anim calcmode="lin" valueType="num">
                                      <p:cBhvr>
                                        <p:cTn id="109" dur="1822" tmFilter="0,0; 0.14,0.36; 0.43,0.73; 0.71,0.91; 1.0,1.0">
                                          <p:stCondLst>
                                            <p:cond delay="0"/>
                                          </p:stCondLst>
                                        </p:cTn>
                                        <p:tgtEl>
                                          <p:spTgt spid="121"/>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21"/>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21"/>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21"/>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21"/>
                                        </p:tgtEl>
                                        <p:attrNameLst>
                                          <p:attrName>ppt_y</p:attrName>
                                        </p:attrNameLst>
                                      </p:cBhvr>
                                      <p:tavLst>
                                        <p:tav tm="0" fmla="#ppt_y-sin(pi*$)/81">
                                          <p:val>
                                            <p:fltVal val="0"/>
                                          </p:val>
                                        </p:tav>
                                        <p:tav tm="100000">
                                          <p:val>
                                            <p:fltVal val="1"/>
                                          </p:val>
                                        </p:tav>
                                      </p:tavLst>
                                    </p:anim>
                                    <p:animScale>
                                      <p:cBhvr>
                                        <p:cTn id="114" dur="26">
                                          <p:stCondLst>
                                            <p:cond delay="650"/>
                                          </p:stCondLst>
                                        </p:cTn>
                                        <p:tgtEl>
                                          <p:spTgt spid="121"/>
                                        </p:tgtEl>
                                      </p:cBhvr>
                                      <p:to x="100000" y="60000"/>
                                    </p:animScale>
                                    <p:animScale>
                                      <p:cBhvr>
                                        <p:cTn id="115" dur="166" decel="50000">
                                          <p:stCondLst>
                                            <p:cond delay="676"/>
                                          </p:stCondLst>
                                        </p:cTn>
                                        <p:tgtEl>
                                          <p:spTgt spid="121"/>
                                        </p:tgtEl>
                                      </p:cBhvr>
                                      <p:to x="100000" y="100000"/>
                                    </p:animScale>
                                    <p:animScale>
                                      <p:cBhvr>
                                        <p:cTn id="116" dur="26">
                                          <p:stCondLst>
                                            <p:cond delay="1312"/>
                                          </p:stCondLst>
                                        </p:cTn>
                                        <p:tgtEl>
                                          <p:spTgt spid="121"/>
                                        </p:tgtEl>
                                      </p:cBhvr>
                                      <p:to x="100000" y="80000"/>
                                    </p:animScale>
                                    <p:animScale>
                                      <p:cBhvr>
                                        <p:cTn id="117" dur="166" decel="50000">
                                          <p:stCondLst>
                                            <p:cond delay="1338"/>
                                          </p:stCondLst>
                                        </p:cTn>
                                        <p:tgtEl>
                                          <p:spTgt spid="121"/>
                                        </p:tgtEl>
                                      </p:cBhvr>
                                      <p:to x="100000" y="100000"/>
                                    </p:animScale>
                                    <p:animScale>
                                      <p:cBhvr>
                                        <p:cTn id="118" dur="26">
                                          <p:stCondLst>
                                            <p:cond delay="1642"/>
                                          </p:stCondLst>
                                        </p:cTn>
                                        <p:tgtEl>
                                          <p:spTgt spid="121"/>
                                        </p:tgtEl>
                                      </p:cBhvr>
                                      <p:to x="100000" y="90000"/>
                                    </p:animScale>
                                    <p:animScale>
                                      <p:cBhvr>
                                        <p:cTn id="119" dur="166" decel="50000">
                                          <p:stCondLst>
                                            <p:cond delay="1668"/>
                                          </p:stCondLst>
                                        </p:cTn>
                                        <p:tgtEl>
                                          <p:spTgt spid="121"/>
                                        </p:tgtEl>
                                      </p:cBhvr>
                                      <p:to x="100000" y="100000"/>
                                    </p:animScale>
                                    <p:animScale>
                                      <p:cBhvr>
                                        <p:cTn id="120" dur="26">
                                          <p:stCondLst>
                                            <p:cond delay="1808"/>
                                          </p:stCondLst>
                                        </p:cTn>
                                        <p:tgtEl>
                                          <p:spTgt spid="121"/>
                                        </p:tgtEl>
                                      </p:cBhvr>
                                      <p:to x="100000" y="95000"/>
                                    </p:animScale>
                                    <p:animScale>
                                      <p:cBhvr>
                                        <p:cTn id="121" dur="166" decel="50000">
                                          <p:stCondLst>
                                            <p:cond delay="1834"/>
                                          </p:stCondLst>
                                        </p:cTn>
                                        <p:tgtEl>
                                          <p:spTgt spid="121"/>
                                        </p:tgtEl>
                                      </p:cBhvr>
                                      <p:to x="100000" y="100000"/>
                                    </p:animScale>
                                  </p:childTnLst>
                                </p:cTn>
                              </p:par>
                            </p:childTnLst>
                          </p:cTn>
                        </p:par>
                        <p:par>
                          <p:cTn id="122" fill="hold">
                            <p:stCondLst>
                              <p:cond delay="14500"/>
                            </p:stCondLst>
                            <p:childTnLst>
                              <p:par>
                                <p:cTn id="123" presetID="26" presetClass="entr" presetSubtype="0" fill="hold" nodeType="after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wipe(down)">
                                      <p:cBhvr>
                                        <p:cTn id="125" dur="580">
                                          <p:stCondLst>
                                            <p:cond delay="0"/>
                                          </p:stCondLst>
                                        </p:cTn>
                                        <p:tgtEl>
                                          <p:spTgt spid="127"/>
                                        </p:tgtEl>
                                      </p:cBhvr>
                                    </p:animEffect>
                                    <p:anim calcmode="lin" valueType="num">
                                      <p:cBhvr>
                                        <p:cTn id="126" dur="1822" tmFilter="0,0; 0.14,0.36; 0.43,0.73; 0.71,0.91; 1.0,1.0">
                                          <p:stCondLst>
                                            <p:cond delay="0"/>
                                          </p:stCondLst>
                                        </p:cTn>
                                        <p:tgtEl>
                                          <p:spTgt spid="127"/>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127"/>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127"/>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127"/>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127"/>
                                        </p:tgtEl>
                                        <p:attrNameLst>
                                          <p:attrName>ppt_y</p:attrName>
                                        </p:attrNameLst>
                                      </p:cBhvr>
                                      <p:tavLst>
                                        <p:tav tm="0" fmla="#ppt_y-sin(pi*$)/81">
                                          <p:val>
                                            <p:fltVal val="0"/>
                                          </p:val>
                                        </p:tav>
                                        <p:tav tm="100000">
                                          <p:val>
                                            <p:fltVal val="1"/>
                                          </p:val>
                                        </p:tav>
                                      </p:tavLst>
                                    </p:anim>
                                    <p:animScale>
                                      <p:cBhvr>
                                        <p:cTn id="131" dur="26">
                                          <p:stCondLst>
                                            <p:cond delay="650"/>
                                          </p:stCondLst>
                                        </p:cTn>
                                        <p:tgtEl>
                                          <p:spTgt spid="127"/>
                                        </p:tgtEl>
                                      </p:cBhvr>
                                      <p:to x="100000" y="60000"/>
                                    </p:animScale>
                                    <p:animScale>
                                      <p:cBhvr>
                                        <p:cTn id="132" dur="166" decel="50000">
                                          <p:stCondLst>
                                            <p:cond delay="676"/>
                                          </p:stCondLst>
                                        </p:cTn>
                                        <p:tgtEl>
                                          <p:spTgt spid="127"/>
                                        </p:tgtEl>
                                      </p:cBhvr>
                                      <p:to x="100000" y="100000"/>
                                    </p:animScale>
                                    <p:animScale>
                                      <p:cBhvr>
                                        <p:cTn id="133" dur="26">
                                          <p:stCondLst>
                                            <p:cond delay="1312"/>
                                          </p:stCondLst>
                                        </p:cTn>
                                        <p:tgtEl>
                                          <p:spTgt spid="127"/>
                                        </p:tgtEl>
                                      </p:cBhvr>
                                      <p:to x="100000" y="80000"/>
                                    </p:animScale>
                                    <p:animScale>
                                      <p:cBhvr>
                                        <p:cTn id="134" dur="166" decel="50000">
                                          <p:stCondLst>
                                            <p:cond delay="1338"/>
                                          </p:stCondLst>
                                        </p:cTn>
                                        <p:tgtEl>
                                          <p:spTgt spid="127"/>
                                        </p:tgtEl>
                                      </p:cBhvr>
                                      <p:to x="100000" y="100000"/>
                                    </p:animScale>
                                    <p:animScale>
                                      <p:cBhvr>
                                        <p:cTn id="135" dur="26">
                                          <p:stCondLst>
                                            <p:cond delay="1642"/>
                                          </p:stCondLst>
                                        </p:cTn>
                                        <p:tgtEl>
                                          <p:spTgt spid="127"/>
                                        </p:tgtEl>
                                      </p:cBhvr>
                                      <p:to x="100000" y="90000"/>
                                    </p:animScale>
                                    <p:animScale>
                                      <p:cBhvr>
                                        <p:cTn id="136" dur="166" decel="50000">
                                          <p:stCondLst>
                                            <p:cond delay="1668"/>
                                          </p:stCondLst>
                                        </p:cTn>
                                        <p:tgtEl>
                                          <p:spTgt spid="127"/>
                                        </p:tgtEl>
                                      </p:cBhvr>
                                      <p:to x="100000" y="100000"/>
                                    </p:animScale>
                                    <p:animScale>
                                      <p:cBhvr>
                                        <p:cTn id="137" dur="26">
                                          <p:stCondLst>
                                            <p:cond delay="1808"/>
                                          </p:stCondLst>
                                        </p:cTn>
                                        <p:tgtEl>
                                          <p:spTgt spid="127"/>
                                        </p:tgtEl>
                                      </p:cBhvr>
                                      <p:to x="100000" y="95000"/>
                                    </p:animScale>
                                    <p:animScale>
                                      <p:cBhvr>
                                        <p:cTn id="138" dur="166" decel="50000">
                                          <p:stCondLst>
                                            <p:cond delay="1834"/>
                                          </p:stCondLst>
                                        </p:cTn>
                                        <p:tgtEl>
                                          <p:spTgt spid="127"/>
                                        </p:tgtEl>
                                      </p:cBhvr>
                                      <p:to x="100000" y="100000"/>
                                    </p:animScale>
                                  </p:childTnLst>
                                </p:cTn>
                              </p:par>
                            </p:childTnLst>
                          </p:cTn>
                        </p:par>
                        <p:par>
                          <p:cTn id="139" fill="hold">
                            <p:stCondLst>
                              <p:cond delay="16500"/>
                            </p:stCondLst>
                            <p:childTnLst>
                              <p:par>
                                <p:cTn id="140" presetID="26" presetClass="entr" presetSubtype="0" fill="hold" nodeType="afterEffect">
                                  <p:stCondLst>
                                    <p:cond delay="0"/>
                                  </p:stCondLst>
                                  <p:childTnLst>
                                    <p:set>
                                      <p:cBhvr>
                                        <p:cTn id="141" dur="1" fill="hold">
                                          <p:stCondLst>
                                            <p:cond delay="0"/>
                                          </p:stCondLst>
                                        </p:cTn>
                                        <p:tgtEl>
                                          <p:spTgt spid="128"/>
                                        </p:tgtEl>
                                        <p:attrNameLst>
                                          <p:attrName>style.visibility</p:attrName>
                                        </p:attrNameLst>
                                      </p:cBhvr>
                                      <p:to>
                                        <p:strVal val="visible"/>
                                      </p:to>
                                    </p:set>
                                    <p:animEffect transition="in" filter="wipe(down)">
                                      <p:cBhvr>
                                        <p:cTn id="142" dur="580">
                                          <p:stCondLst>
                                            <p:cond delay="0"/>
                                          </p:stCondLst>
                                        </p:cTn>
                                        <p:tgtEl>
                                          <p:spTgt spid="128"/>
                                        </p:tgtEl>
                                      </p:cBhvr>
                                    </p:animEffect>
                                    <p:anim calcmode="lin" valueType="num">
                                      <p:cBhvr>
                                        <p:cTn id="143" dur="1822" tmFilter="0,0; 0.14,0.36; 0.43,0.73; 0.71,0.91; 1.0,1.0">
                                          <p:stCondLst>
                                            <p:cond delay="0"/>
                                          </p:stCondLst>
                                        </p:cTn>
                                        <p:tgtEl>
                                          <p:spTgt spid="128"/>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28"/>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28"/>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28"/>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28"/>
                                        </p:tgtEl>
                                        <p:attrNameLst>
                                          <p:attrName>ppt_y</p:attrName>
                                        </p:attrNameLst>
                                      </p:cBhvr>
                                      <p:tavLst>
                                        <p:tav tm="0" fmla="#ppt_y-sin(pi*$)/81">
                                          <p:val>
                                            <p:fltVal val="0"/>
                                          </p:val>
                                        </p:tav>
                                        <p:tav tm="100000">
                                          <p:val>
                                            <p:fltVal val="1"/>
                                          </p:val>
                                        </p:tav>
                                      </p:tavLst>
                                    </p:anim>
                                    <p:animScale>
                                      <p:cBhvr>
                                        <p:cTn id="148" dur="26">
                                          <p:stCondLst>
                                            <p:cond delay="650"/>
                                          </p:stCondLst>
                                        </p:cTn>
                                        <p:tgtEl>
                                          <p:spTgt spid="128"/>
                                        </p:tgtEl>
                                      </p:cBhvr>
                                      <p:to x="100000" y="60000"/>
                                    </p:animScale>
                                    <p:animScale>
                                      <p:cBhvr>
                                        <p:cTn id="149" dur="166" decel="50000">
                                          <p:stCondLst>
                                            <p:cond delay="676"/>
                                          </p:stCondLst>
                                        </p:cTn>
                                        <p:tgtEl>
                                          <p:spTgt spid="128"/>
                                        </p:tgtEl>
                                      </p:cBhvr>
                                      <p:to x="100000" y="100000"/>
                                    </p:animScale>
                                    <p:animScale>
                                      <p:cBhvr>
                                        <p:cTn id="150" dur="26">
                                          <p:stCondLst>
                                            <p:cond delay="1312"/>
                                          </p:stCondLst>
                                        </p:cTn>
                                        <p:tgtEl>
                                          <p:spTgt spid="128"/>
                                        </p:tgtEl>
                                      </p:cBhvr>
                                      <p:to x="100000" y="80000"/>
                                    </p:animScale>
                                    <p:animScale>
                                      <p:cBhvr>
                                        <p:cTn id="151" dur="166" decel="50000">
                                          <p:stCondLst>
                                            <p:cond delay="1338"/>
                                          </p:stCondLst>
                                        </p:cTn>
                                        <p:tgtEl>
                                          <p:spTgt spid="128"/>
                                        </p:tgtEl>
                                      </p:cBhvr>
                                      <p:to x="100000" y="100000"/>
                                    </p:animScale>
                                    <p:animScale>
                                      <p:cBhvr>
                                        <p:cTn id="152" dur="26">
                                          <p:stCondLst>
                                            <p:cond delay="1642"/>
                                          </p:stCondLst>
                                        </p:cTn>
                                        <p:tgtEl>
                                          <p:spTgt spid="128"/>
                                        </p:tgtEl>
                                      </p:cBhvr>
                                      <p:to x="100000" y="90000"/>
                                    </p:animScale>
                                    <p:animScale>
                                      <p:cBhvr>
                                        <p:cTn id="153" dur="166" decel="50000">
                                          <p:stCondLst>
                                            <p:cond delay="1668"/>
                                          </p:stCondLst>
                                        </p:cTn>
                                        <p:tgtEl>
                                          <p:spTgt spid="128"/>
                                        </p:tgtEl>
                                      </p:cBhvr>
                                      <p:to x="100000" y="100000"/>
                                    </p:animScale>
                                    <p:animScale>
                                      <p:cBhvr>
                                        <p:cTn id="154" dur="26">
                                          <p:stCondLst>
                                            <p:cond delay="1808"/>
                                          </p:stCondLst>
                                        </p:cTn>
                                        <p:tgtEl>
                                          <p:spTgt spid="128"/>
                                        </p:tgtEl>
                                      </p:cBhvr>
                                      <p:to x="100000" y="95000"/>
                                    </p:animScale>
                                    <p:animScale>
                                      <p:cBhvr>
                                        <p:cTn id="155" dur="166" decel="50000">
                                          <p:stCondLst>
                                            <p:cond delay="1834"/>
                                          </p:stCondLst>
                                        </p:cTn>
                                        <p:tgtEl>
                                          <p:spTgt spid="128"/>
                                        </p:tgtEl>
                                      </p:cBhvr>
                                      <p:to x="100000" y="100000"/>
                                    </p:animScale>
                                  </p:childTnLst>
                                </p:cTn>
                              </p:par>
                            </p:childTnLst>
                          </p:cTn>
                        </p:par>
                        <p:par>
                          <p:cTn id="156" fill="hold">
                            <p:stCondLst>
                              <p:cond delay="18500"/>
                            </p:stCondLst>
                            <p:childTnLst>
                              <p:par>
                                <p:cTn id="157" presetID="26" presetClass="entr" presetSubtype="0" fill="hold" nodeType="afterEffect">
                                  <p:stCondLst>
                                    <p:cond delay="0"/>
                                  </p:stCondLst>
                                  <p:childTnLst>
                                    <p:set>
                                      <p:cBhvr>
                                        <p:cTn id="158" dur="1" fill="hold">
                                          <p:stCondLst>
                                            <p:cond delay="0"/>
                                          </p:stCondLst>
                                        </p:cTn>
                                        <p:tgtEl>
                                          <p:spTgt spid="129"/>
                                        </p:tgtEl>
                                        <p:attrNameLst>
                                          <p:attrName>style.visibility</p:attrName>
                                        </p:attrNameLst>
                                      </p:cBhvr>
                                      <p:to>
                                        <p:strVal val="visible"/>
                                      </p:to>
                                    </p:set>
                                    <p:animEffect transition="in" filter="wipe(down)">
                                      <p:cBhvr>
                                        <p:cTn id="159" dur="580">
                                          <p:stCondLst>
                                            <p:cond delay="0"/>
                                          </p:stCondLst>
                                        </p:cTn>
                                        <p:tgtEl>
                                          <p:spTgt spid="129"/>
                                        </p:tgtEl>
                                      </p:cBhvr>
                                    </p:animEffect>
                                    <p:anim calcmode="lin" valueType="num">
                                      <p:cBhvr>
                                        <p:cTn id="160"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165" dur="26">
                                          <p:stCondLst>
                                            <p:cond delay="650"/>
                                          </p:stCondLst>
                                        </p:cTn>
                                        <p:tgtEl>
                                          <p:spTgt spid="129"/>
                                        </p:tgtEl>
                                      </p:cBhvr>
                                      <p:to x="100000" y="60000"/>
                                    </p:animScale>
                                    <p:animScale>
                                      <p:cBhvr>
                                        <p:cTn id="166" dur="166" decel="50000">
                                          <p:stCondLst>
                                            <p:cond delay="676"/>
                                          </p:stCondLst>
                                        </p:cTn>
                                        <p:tgtEl>
                                          <p:spTgt spid="129"/>
                                        </p:tgtEl>
                                      </p:cBhvr>
                                      <p:to x="100000" y="100000"/>
                                    </p:animScale>
                                    <p:animScale>
                                      <p:cBhvr>
                                        <p:cTn id="167" dur="26">
                                          <p:stCondLst>
                                            <p:cond delay="1312"/>
                                          </p:stCondLst>
                                        </p:cTn>
                                        <p:tgtEl>
                                          <p:spTgt spid="129"/>
                                        </p:tgtEl>
                                      </p:cBhvr>
                                      <p:to x="100000" y="80000"/>
                                    </p:animScale>
                                    <p:animScale>
                                      <p:cBhvr>
                                        <p:cTn id="168" dur="166" decel="50000">
                                          <p:stCondLst>
                                            <p:cond delay="1338"/>
                                          </p:stCondLst>
                                        </p:cTn>
                                        <p:tgtEl>
                                          <p:spTgt spid="129"/>
                                        </p:tgtEl>
                                      </p:cBhvr>
                                      <p:to x="100000" y="100000"/>
                                    </p:animScale>
                                    <p:animScale>
                                      <p:cBhvr>
                                        <p:cTn id="169" dur="26">
                                          <p:stCondLst>
                                            <p:cond delay="1642"/>
                                          </p:stCondLst>
                                        </p:cTn>
                                        <p:tgtEl>
                                          <p:spTgt spid="129"/>
                                        </p:tgtEl>
                                      </p:cBhvr>
                                      <p:to x="100000" y="90000"/>
                                    </p:animScale>
                                    <p:animScale>
                                      <p:cBhvr>
                                        <p:cTn id="170" dur="166" decel="50000">
                                          <p:stCondLst>
                                            <p:cond delay="1668"/>
                                          </p:stCondLst>
                                        </p:cTn>
                                        <p:tgtEl>
                                          <p:spTgt spid="129"/>
                                        </p:tgtEl>
                                      </p:cBhvr>
                                      <p:to x="100000" y="100000"/>
                                    </p:animScale>
                                    <p:animScale>
                                      <p:cBhvr>
                                        <p:cTn id="171" dur="26">
                                          <p:stCondLst>
                                            <p:cond delay="1808"/>
                                          </p:stCondLst>
                                        </p:cTn>
                                        <p:tgtEl>
                                          <p:spTgt spid="129"/>
                                        </p:tgtEl>
                                      </p:cBhvr>
                                      <p:to x="100000" y="95000"/>
                                    </p:animScale>
                                    <p:animScale>
                                      <p:cBhvr>
                                        <p:cTn id="172" dur="166" decel="50000">
                                          <p:stCondLst>
                                            <p:cond delay="1834"/>
                                          </p:stCondLst>
                                        </p:cTn>
                                        <p:tgtEl>
                                          <p:spTgt spid="129"/>
                                        </p:tgtEl>
                                      </p:cBhvr>
                                      <p:to x="100000" y="100000"/>
                                    </p:animScale>
                                  </p:childTnLst>
                                </p:cTn>
                              </p:par>
                            </p:childTnLst>
                          </p:cTn>
                        </p:par>
                        <p:par>
                          <p:cTn id="173" fill="hold">
                            <p:stCondLst>
                              <p:cond delay="20500"/>
                            </p:stCondLst>
                            <p:childTnLst>
                              <p:par>
                                <p:cTn id="174" presetID="26" presetClass="entr" presetSubtype="0" fill="hold" nodeType="after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wipe(down)">
                                      <p:cBhvr>
                                        <p:cTn id="176" dur="580">
                                          <p:stCondLst>
                                            <p:cond delay="0"/>
                                          </p:stCondLst>
                                        </p:cTn>
                                        <p:tgtEl>
                                          <p:spTgt spid="130"/>
                                        </p:tgtEl>
                                      </p:cBhvr>
                                    </p:animEffect>
                                    <p:anim calcmode="lin" valueType="num">
                                      <p:cBhvr>
                                        <p:cTn id="177"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182" dur="26">
                                          <p:stCondLst>
                                            <p:cond delay="650"/>
                                          </p:stCondLst>
                                        </p:cTn>
                                        <p:tgtEl>
                                          <p:spTgt spid="130"/>
                                        </p:tgtEl>
                                      </p:cBhvr>
                                      <p:to x="100000" y="60000"/>
                                    </p:animScale>
                                    <p:animScale>
                                      <p:cBhvr>
                                        <p:cTn id="183" dur="166" decel="50000">
                                          <p:stCondLst>
                                            <p:cond delay="676"/>
                                          </p:stCondLst>
                                        </p:cTn>
                                        <p:tgtEl>
                                          <p:spTgt spid="130"/>
                                        </p:tgtEl>
                                      </p:cBhvr>
                                      <p:to x="100000" y="100000"/>
                                    </p:animScale>
                                    <p:animScale>
                                      <p:cBhvr>
                                        <p:cTn id="184" dur="26">
                                          <p:stCondLst>
                                            <p:cond delay="1312"/>
                                          </p:stCondLst>
                                        </p:cTn>
                                        <p:tgtEl>
                                          <p:spTgt spid="130"/>
                                        </p:tgtEl>
                                      </p:cBhvr>
                                      <p:to x="100000" y="80000"/>
                                    </p:animScale>
                                    <p:animScale>
                                      <p:cBhvr>
                                        <p:cTn id="185" dur="166" decel="50000">
                                          <p:stCondLst>
                                            <p:cond delay="1338"/>
                                          </p:stCondLst>
                                        </p:cTn>
                                        <p:tgtEl>
                                          <p:spTgt spid="130"/>
                                        </p:tgtEl>
                                      </p:cBhvr>
                                      <p:to x="100000" y="100000"/>
                                    </p:animScale>
                                    <p:animScale>
                                      <p:cBhvr>
                                        <p:cTn id="186" dur="26">
                                          <p:stCondLst>
                                            <p:cond delay="1642"/>
                                          </p:stCondLst>
                                        </p:cTn>
                                        <p:tgtEl>
                                          <p:spTgt spid="130"/>
                                        </p:tgtEl>
                                      </p:cBhvr>
                                      <p:to x="100000" y="90000"/>
                                    </p:animScale>
                                    <p:animScale>
                                      <p:cBhvr>
                                        <p:cTn id="187" dur="166" decel="50000">
                                          <p:stCondLst>
                                            <p:cond delay="1668"/>
                                          </p:stCondLst>
                                        </p:cTn>
                                        <p:tgtEl>
                                          <p:spTgt spid="130"/>
                                        </p:tgtEl>
                                      </p:cBhvr>
                                      <p:to x="100000" y="100000"/>
                                    </p:animScale>
                                    <p:animScale>
                                      <p:cBhvr>
                                        <p:cTn id="188" dur="26">
                                          <p:stCondLst>
                                            <p:cond delay="1808"/>
                                          </p:stCondLst>
                                        </p:cTn>
                                        <p:tgtEl>
                                          <p:spTgt spid="130"/>
                                        </p:tgtEl>
                                      </p:cBhvr>
                                      <p:to x="100000" y="95000"/>
                                    </p:animScale>
                                    <p:animScale>
                                      <p:cBhvr>
                                        <p:cTn id="189" dur="166" decel="50000">
                                          <p:stCondLst>
                                            <p:cond delay="1834"/>
                                          </p:stCondLst>
                                        </p:cTn>
                                        <p:tgtEl>
                                          <p:spTgt spid="130"/>
                                        </p:tgtEl>
                                      </p:cBhvr>
                                      <p:to x="100000" y="100000"/>
                                    </p:animScale>
                                  </p:childTnLst>
                                </p:cTn>
                              </p:par>
                            </p:childTnLst>
                          </p:cTn>
                        </p:par>
                        <p:par>
                          <p:cTn id="190" fill="hold">
                            <p:stCondLst>
                              <p:cond delay="22500"/>
                            </p:stCondLst>
                            <p:childTnLst>
                              <p:par>
                                <p:cTn id="191" presetID="26" presetClass="entr" presetSubtype="0" fill="hold" nodeType="afterEffect">
                                  <p:stCondLst>
                                    <p:cond delay="0"/>
                                  </p:stCondLst>
                                  <p:childTnLst>
                                    <p:set>
                                      <p:cBhvr>
                                        <p:cTn id="192" dur="1" fill="hold">
                                          <p:stCondLst>
                                            <p:cond delay="0"/>
                                          </p:stCondLst>
                                        </p:cTn>
                                        <p:tgtEl>
                                          <p:spTgt spid="131"/>
                                        </p:tgtEl>
                                        <p:attrNameLst>
                                          <p:attrName>style.visibility</p:attrName>
                                        </p:attrNameLst>
                                      </p:cBhvr>
                                      <p:to>
                                        <p:strVal val="visible"/>
                                      </p:to>
                                    </p:set>
                                    <p:animEffect transition="in" filter="wipe(down)">
                                      <p:cBhvr>
                                        <p:cTn id="193" dur="580">
                                          <p:stCondLst>
                                            <p:cond delay="0"/>
                                          </p:stCondLst>
                                        </p:cTn>
                                        <p:tgtEl>
                                          <p:spTgt spid="131"/>
                                        </p:tgtEl>
                                      </p:cBhvr>
                                    </p:animEffect>
                                    <p:anim calcmode="lin" valueType="num">
                                      <p:cBhvr>
                                        <p:cTn id="194" dur="1822" tmFilter="0,0; 0.14,0.36; 0.43,0.73; 0.71,0.91; 1.0,1.0">
                                          <p:stCondLst>
                                            <p:cond delay="0"/>
                                          </p:stCondLst>
                                        </p:cTn>
                                        <p:tgtEl>
                                          <p:spTgt spid="131"/>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131"/>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131"/>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131"/>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131"/>
                                        </p:tgtEl>
                                        <p:attrNameLst>
                                          <p:attrName>ppt_y</p:attrName>
                                        </p:attrNameLst>
                                      </p:cBhvr>
                                      <p:tavLst>
                                        <p:tav tm="0" fmla="#ppt_y-sin(pi*$)/81">
                                          <p:val>
                                            <p:fltVal val="0"/>
                                          </p:val>
                                        </p:tav>
                                        <p:tav tm="100000">
                                          <p:val>
                                            <p:fltVal val="1"/>
                                          </p:val>
                                        </p:tav>
                                      </p:tavLst>
                                    </p:anim>
                                    <p:animScale>
                                      <p:cBhvr>
                                        <p:cTn id="199" dur="26">
                                          <p:stCondLst>
                                            <p:cond delay="650"/>
                                          </p:stCondLst>
                                        </p:cTn>
                                        <p:tgtEl>
                                          <p:spTgt spid="131"/>
                                        </p:tgtEl>
                                      </p:cBhvr>
                                      <p:to x="100000" y="60000"/>
                                    </p:animScale>
                                    <p:animScale>
                                      <p:cBhvr>
                                        <p:cTn id="200" dur="166" decel="50000">
                                          <p:stCondLst>
                                            <p:cond delay="676"/>
                                          </p:stCondLst>
                                        </p:cTn>
                                        <p:tgtEl>
                                          <p:spTgt spid="131"/>
                                        </p:tgtEl>
                                      </p:cBhvr>
                                      <p:to x="100000" y="100000"/>
                                    </p:animScale>
                                    <p:animScale>
                                      <p:cBhvr>
                                        <p:cTn id="201" dur="26">
                                          <p:stCondLst>
                                            <p:cond delay="1312"/>
                                          </p:stCondLst>
                                        </p:cTn>
                                        <p:tgtEl>
                                          <p:spTgt spid="131"/>
                                        </p:tgtEl>
                                      </p:cBhvr>
                                      <p:to x="100000" y="80000"/>
                                    </p:animScale>
                                    <p:animScale>
                                      <p:cBhvr>
                                        <p:cTn id="202" dur="166" decel="50000">
                                          <p:stCondLst>
                                            <p:cond delay="1338"/>
                                          </p:stCondLst>
                                        </p:cTn>
                                        <p:tgtEl>
                                          <p:spTgt spid="131"/>
                                        </p:tgtEl>
                                      </p:cBhvr>
                                      <p:to x="100000" y="100000"/>
                                    </p:animScale>
                                    <p:animScale>
                                      <p:cBhvr>
                                        <p:cTn id="203" dur="26">
                                          <p:stCondLst>
                                            <p:cond delay="1642"/>
                                          </p:stCondLst>
                                        </p:cTn>
                                        <p:tgtEl>
                                          <p:spTgt spid="131"/>
                                        </p:tgtEl>
                                      </p:cBhvr>
                                      <p:to x="100000" y="90000"/>
                                    </p:animScale>
                                    <p:animScale>
                                      <p:cBhvr>
                                        <p:cTn id="204" dur="166" decel="50000">
                                          <p:stCondLst>
                                            <p:cond delay="1668"/>
                                          </p:stCondLst>
                                        </p:cTn>
                                        <p:tgtEl>
                                          <p:spTgt spid="131"/>
                                        </p:tgtEl>
                                      </p:cBhvr>
                                      <p:to x="100000" y="100000"/>
                                    </p:animScale>
                                    <p:animScale>
                                      <p:cBhvr>
                                        <p:cTn id="205" dur="26">
                                          <p:stCondLst>
                                            <p:cond delay="1808"/>
                                          </p:stCondLst>
                                        </p:cTn>
                                        <p:tgtEl>
                                          <p:spTgt spid="131"/>
                                        </p:tgtEl>
                                      </p:cBhvr>
                                      <p:to x="100000" y="95000"/>
                                    </p:animScale>
                                    <p:animScale>
                                      <p:cBhvr>
                                        <p:cTn id="206" dur="166" decel="50000">
                                          <p:stCondLst>
                                            <p:cond delay="1834"/>
                                          </p:stCondLst>
                                        </p:cTn>
                                        <p:tgtEl>
                                          <p:spTgt spid="131"/>
                                        </p:tgtEl>
                                      </p:cBhvr>
                                      <p:to x="100000" y="100000"/>
                                    </p:animScale>
                                  </p:childTnLst>
                                </p:cTn>
                              </p:par>
                            </p:childTnLst>
                          </p:cTn>
                        </p:par>
                        <p:par>
                          <p:cTn id="207" fill="hold">
                            <p:stCondLst>
                              <p:cond delay="24500"/>
                            </p:stCondLst>
                            <p:childTnLst>
                              <p:par>
                                <p:cTn id="208" presetID="26" presetClass="entr" presetSubtype="0" fill="hold" nodeType="afterEffect">
                                  <p:stCondLst>
                                    <p:cond delay="0"/>
                                  </p:stCondLst>
                                  <p:childTnLst>
                                    <p:set>
                                      <p:cBhvr>
                                        <p:cTn id="209" dur="1" fill="hold">
                                          <p:stCondLst>
                                            <p:cond delay="0"/>
                                          </p:stCondLst>
                                        </p:cTn>
                                        <p:tgtEl>
                                          <p:spTgt spid="132"/>
                                        </p:tgtEl>
                                        <p:attrNameLst>
                                          <p:attrName>style.visibility</p:attrName>
                                        </p:attrNameLst>
                                      </p:cBhvr>
                                      <p:to>
                                        <p:strVal val="visible"/>
                                      </p:to>
                                    </p:set>
                                    <p:animEffect transition="in" filter="wipe(down)">
                                      <p:cBhvr>
                                        <p:cTn id="210" dur="580">
                                          <p:stCondLst>
                                            <p:cond delay="0"/>
                                          </p:stCondLst>
                                        </p:cTn>
                                        <p:tgtEl>
                                          <p:spTgt spid="132"/>
                                        </p:tgtEl>
                                      </p:cBhvr>
                                    </p:animEffect>
                                    <p:anim calcmode="lin" valueType="num">
                                      <p:cBhvr>
                                        <p:cTn id="211" dur="1822" tmFilter="0,0; 0.14,0.36; 0.43,0.73; 0.71,0.91; 1.0,1.0">
                                          <p:stCondLst>
                                            <p:cond delay="0"/>
                                          </p:stCondLst>
                                        </p:cTn>
                                        <p:tgtEl>
                                          <p:spTgt spid="132"/>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32"/>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32"/>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32"/>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32"/>
                                        </p:tgtEl>
                                        <p:attrNameLst>
                                          <p:attrName>ppt_y</p:attrName>
                                        </p:attrNameLst>
                                      </p:cBhvr>
                                      <p:tavLst>
                                        <p:tav tm="0" fmla="#ppt_y-sin(pi*$)/81">
                                          <p:val>
                                            <p:fltVal val="0"/>
                                          </p:val>
                                        </p:tav>
                                        <p:tav tm="100000">
                                          <p:val>
                                            <p:fltVal val="1"/>
                                          </p:val>
                                        </p:tav>
                                      </p:tavLst>
                                    </p:anim>
                                    <p:animScale>
                                      <p:cBhvr>
                                        <p:cTn id="216" dur="26">
                                          <p:stCondLst>
                                            <p:cond delay="650"/>
                                          </p:stCondLst>
                                        </p:cTn>
                                        <p:tgtEl>
                                          <p:spTgt spid="132"/>
                                        </p:tgtEl>
                                      </p:cBhvr>
                                      <p:to x="100000" y="60000"/>
                                    </p:animScale>
                                    <p:animScale>
                                      <p:cBhvr>
                                        <p:cTn id="217" dur="166" decel="50000">
                                          <p:stCondLst>
                                            <p:cond delay="676"/>
                                          </p:stCondLst>
                                        </p:cTn>
                                        <p:tgtEl>
                                          <p:spTgt spid="132"/>
                                        </p:tgtEl>
                                      </p:cBhvr>
                                      <p:to x="100000" y="100000"/>
                                    </p:animScale>
                                    <p:animScale>
                                      <p:cBhvr>
                                        <p:cTn id="218" dur="26">
                                          <p:stCondLst>
                                            <p:cond delay="1312"/>
                                          </p:stCondLst>
                                        </p:cTn>
                                        <p:tgtEl>
                                          <p:spTgt spid="132"/>
                                        </p:tgtEl>
                                      </p:cBhvr>
                                      <p:to x="100000" y="80000"/>
                                    </p:animScale>
                                    <p:animScale>
                                      <p:cBhvr>
                                        <p:cTn id="219" dur="166" decel="50000">
                                          <p:stCondLst>
                                            <p:cond delay="1338"/>
                                          </p:stCondLst>
                                        </p:cTn>
                                        <p:tgtEl>
                                          <p:spTgt spid="132"/>
                                        </p:tgtEl>
                                      </p:cBhvr>
                                      <p:to x="100000" y="100000"/>
                                    </p:animScale>
                                    <p:animScale>
                                      <p:cBhvr>
                                        <p:cTn id="220" dur="26">
                                          <p:stCondLst>
                                            <p:cond delay="1642"/>
                                          </p:stCondLst>
                                        </p:cTn>
                                        <p:tgtEl>
                                          <p:spTgt spid="132"/>
                                        </p:tgtEl>
                                      </p:cBhvr>
                                      <p:to x="100000" y="90000"/>
                                    </p:animScale>
                                    <p:animScale>
                                      <p:cBhvr>
                                        <p:cTn id="221" dur="166" decel="50000">
                                          <p:stCondLst>
                                            <p:cond delay="1668"/>
                                          </p:stCondLst>
                                        </p:cTn>
                                        <p:tgtEl>
                                          <p:spTgt spid="132"/>
                                        </p:tgtEl>
                                      </p:cBhvr>
                                      <p:to x="100000" y="100000"/>
                                    </p:animScale>
                                    <p:animScale>
                                      <p:cBhvr>
                                        <p:cTn id="222" dur="26">
                                          <p:stCondLst>
                                            <p:cond delay="1808"/>
                                          </p:stCondLst>
                                        </p:cTn>
                                        <p:tgtEl>
                                          <p:spTgt spid="132"/>
                                        </p:tgtEl>
                                      </p:cBhvr>
                                      <p:to x="100000" y="95000"/>
                                    </p:animScale>
                                    <p:animScale>
                                      <p:cBhvr>
                                        <p:cTn id="223" dur="166" decel="50000">
                                          <p:stCondLst>
                                            <p:cond delay="1834"/>
                                          </p:stCondLst>
                                        </p:cTn>
                                        <p:tgtEl>
                                          <p:spTgt spid="1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569" y="3428999"/>
            <a:ext cx="4094283"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pic>
        <p:nvPicPr>
          <p:cNvPr id="17" name="图片 16">
            <a:extLst>
              <a:ext uri="{FF2B5EF4-FFF2-40B4-BE49-F238E27FC236}">
                <a16:creationId xmlns:a16="http://schemas.microsoft.com/office/drawing/2014/main" xmlns="" id="{FD8344D0-E9AD-457A-A60B-DC7D965286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07411" y="1288348"/>
            <a:ext cx="8777177" cy="2704916"/>
          </a:xfrm>
          <a:prstGeom prst="rect">
            <a:avLst/>
          </a:prstGeom>
        </p:spPr>
      </p:pic>
      <p:sp>
        <p:nvSpPr>
          <p:cNvPr id="18" name="矩形: 圆角 17">
            <a:extLst>
              <a:ext uri="{FF2B5EF4-FFF2-40B4-BE49-F238E27FC236}">
                <a16:creationId xmlns:a16="http://schemas.microsoft.com/office/drawing/2014/main" xmlns="" id="{DE3771FE-1FE3-445F-962F-726390972249}"/>
              </a:ext>
            </a:extLst>
          </p:cNvPr>
          <p:cNvSpPr/>
          <p:nvPr/>
        </p:nvSpPr>
        <p:spPr>
          <a:xfrm>
            <a:off x="3423997" y="4166886"/>
            <a:ext cx="5344005" cy="65961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春 节 英 文 介 绍</a:t>
            </a:r>
          </a:p>
        </p:txBody>
      </p:sp>
    </p:spTree>
    <p:extLst>
      <p:ext uri="{BB962C8B-B14F-4D97-AF65-F5344CB8AC3E}">
        <p14:creationId xmlns:p14="http://schemas.microsoft.com/office/powerpoint/2010/main" val="75474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par>
                          <p:cTn id="33" fill="hold">
                            <p:stCondLst>
                              <p:cond delay="3500"/>
                            </p:stCondLst>
                            <p:childTnLst>
                              <p:par>
                                <p:cTn id="34" presetID="26"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80">
                                          <p:stCondLst>
                                            <p:cond delay="0"/>
                                          </p:stCondLst>
                                        </p:cTn>
                                        <p:tgtEl>
                                          <p:spTgt spid="18"/>
                                        </p:tgtEl>
                                      </p:cBhvr>
                                    </p:animEffect>
                                    <p:anim calcmode="lin" valueType="num">
                                      <p:cBhvr>
                                        <p:cTn id="3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2" dur="26">
                                          <p:stCondLst>
                                            <p:cond delay="650"/>
                                          </p:stCondLst>
                                        </p:cTn>
                                        <p:tgtEl>
                                          <p:spTgt spid="18"/>
                                        </p:tgtEl>
                                      </p:cBhvr>
                                      <p:to x="100000" y="60000"/>
                                    </p:animScale>
                                    <p:animScale>
                                      <p:cBhvr>
                                        <p:cTn id="43" dur="166" decel="50000">
                                          <p:stCondLst>
                                            <p:cond delay="676"/>
                                          </p:stCondLst>
                                        </p:cTn>
                                        <p:tgtEl>
                                          <p:spTgt spid="18"/>
                                        </p:tgtEl>
                                      </p:cBhvr>
                                      <p:to x="100000" y="100000"/>
                                    </p:animScale>
                                    <p:animScale>
                                      <p:cBhvr>
                                        <p:cTn id="44" dur="26">
                                          <p:stCondLst>
                                            <p:cond delay="1312"/>
                                          </p:stCondLst>
                                        </p:cTn>
                                        <p:tgtEl>
                                          <p:spTgt spid="18"/>
                                        </p:tgtEl>
                                      </p:cBhvr>
                                      <p:to x="100000" y="80000"/>
                                    </p:animScale>
                                    <p:animScale>
                                      <p:cBhvr>
                                        <p:cTn id="45" dur="166" decel="50000">
                                          <p:stCondLst>
                                            <p:cond delay="1338"/>
                                          </p:stCondLst>
                                        </p:cTn>
                                        <p:tgtEl>
                                          <p:spTgt spid="18"/>
                                        </p:tgtEl>
                                      </p:cBhvr>
                                      <p:to x="100000" y="100000"/>
                                    </p:animScale>
                                    <p:animScale>
                                      <p:cBhvr>
                                        <p:cTn id="46" dur="26">
                                          <p:stCondLst>
                                            <p:cond delay="1642"/>
                                          </p:stCondLst>
                                        </p:cTn>
                                        <p:tgtEl>
                                          <p:spTgt spid="18"/>
                                        </p:tgtEl>
                                      </p:cBhvr>
                                      <p:to x="100000" y="90000"/>
                                    </p:animScale>
                                    <p:animScale>
                                      <p:cBhvr>
                                        <p:cTn id="47" dur="166" decel="50000">
                                          <p:stCondLst>
                                            <p:cond delay="1668"/>
                                          </p:stCondLst>
                                        </p:cTn>
                                        <p:tgtEl>
                                          <p:spTgt spid="18"/>
                                        </p:tgtEl>
                                      </p:cBhvr>
                                      <p:to x="100000" y="100000"/>
                                    </p:animScale>
                                    <p:animScale>
                                      <p:cBhvr>
                                        <p:cTn id="48" dur="26">
                                          <p:stCondLst>
                                            <p:cond delay="1808"/>
                                          </p:stCondLst>
                                        </p:cTn>
                                        <p:tgtEl>
                                          <p:spTgt spid="18"/>
                                        </p:tgtEl>
                                      </p:cBhvr>
                                      <p:to x="100000" y="95000"/>
                                    </p:animScale>
                                    <p:animScale>
                                      <p:cBhvr>
                                        <p:cTn id="4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矩形: 圆角 3">
            <a:extLst>
              <a:ext uri="{FF2B5EF4-FFF2-40B4-BE49-F238E27FC236}">
                <a16:creationId xmlns:a16="http://schemas.microsoft.com/office/drawing/2014/main" xmlns="" id="{43567DB6-5E17-426E-AB12-D811028A2609}"/>
              </a:ext>
            </a:extLst>
          </p:cNvPr>
          <p:cNvSpPr/>
          <p:nvPr/>
        </p:nvSpPr>
        <p:spPr>
          <a:xfrm>
            <a:off x="826373" y="971786"/>
            <a:ext cx="10528732" cy="5320738"/>
          </a:xfrm>
          <a:prstGeom prst="roundRect">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97A559BA-4AF4-4D25-B1BB-6BE6CF1BB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2012943" cy="1981442"/>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525966" y="4720047"/>
            <a:ext cx="2648910" cy="2137953"/>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940958"/>
            <a:ext cx="12192000" cy="1917042"/>
          </a:xfrm>
          <a:prstGeom prst="rect">
            <a:avLst/>
          </a:prstGeom>
        </p:spPr>
      </p:pic>
      <p:sp>
        <p:nvSpPr>
          <p:cNvPr id="2" name="文本框 1">
            <a:extLst>
              <a:ext uri="{FF2B5EF4-FFF2-40B4-BE49-F238E27FC236}">
                <a16:creationId xmlns:a16="http://schemas.microsoft.com/office/drawing/2014/main" xmlns="" id="{EFD56491-1C59-4DAE-83D4-538840BB97DE}"/>
              </a:ext>
            </a:extLst>
          </p:cNvPr>
          <p:cNvSpPr txBox="1"/>
          <p:nvPr/>
        </p:nvSpPr>
        <p:spPr>
          <a:xfrm>
            <a:off x="3752653" y="1027664"/>
            <a:ext cx="4676172" cy="1323439"/>
          </a:xfrm>
          <a:prstGeom prst="rect">
            <a:avLst/>
          </a:prstGeom>
          <a:noFill/>
        </p:spPr>
        <p:txBody>
          <a:bodyPr wrap="square" rtlCol="0">
            <a:spAutoFit/>
          </a:bodyPr>
          <a:lstStyle/>
          <a:p>
            <a:pPr algn="dist"/>
            <a:r>
              <a:rPr lang="zh-CN" altLang="en-US" sz="8000" dirty="0">
                <a:solidFill>
                  <a:srgbClr val="C00000"/>
                </a:solidFill>
                <a:cs typeface="+mn-ea"/>
                <a:sym typeface="+mn-lt"/>
              </a:rPr>
              <a:t>目录</a:t>
            </a:r>
            <a:r>
              <a:rPr lang="en-US" altLang="zh-CN" sz="8000" dirty="0">
                <a:solidFill>
                  <a:srgbClr val="C00000"/>
                </a:solidFill>
                <a:cs typeface="+mn-ea"/>
                <a:sym typeface="+mn-lt"/>
              </a:rPr>
              <a:t>/</a:t>
            </a:r>
            <a:r>
              <a:rPr lang="en-US" altLang="zh-CN" sz="3200" dirty="0">
                <a:solidFill>
                  <a:srgbClr val="C00000"/>
                </a:solidFill>
                <a:cs typeface="+mn-ea"/>
                <a:sym typeface="+mn-lt"/>
              </a:rPr>
              <a:t>contents</a:t>
            </a:r>
            <a:endParaRPr lang="zh-CN" altLang="en-US" sz="3200" dirty="0">
              <a:solidFill>
                <a:srgbClr val="C00000"/>
              </a:solidFill>
              <a:cs typeface="+mn-ea"/>
              <a:sym typeface="+mn-lt"/>
            </a:endParaRPr>
          </a:p>
        </p:txBody>
      </p:sp>
      <p:grpSp>
        <p:nvGrpSpPr>
          <p:cNvPr id="10" name="组合 9">
            <a:extLst>
              <a:ext uri="{FF2B5EF4-FFF2-40B4-BE49-F238E27FC236}">
                <a16:creationId xmlns:a16="http://schemas.microsoft.com/office/drawing/2014/main" xmlns="" id="{24690142-D4E8-4013-B742-3C589F7BDFEE}"/>
              </a:ext>
            </a:extLst>
          </p:cNvPr>
          <p:cNvGrpSpPr>
            <a:grpSpLocks/>
          </p:cNvGrpSpPr>
          <p:nvPr/>
        </p:nvGrpSpPr>
        <p:grpSpPr bwMode="auto">
          <a:xfrm>
            <a:off x="1246887" y="2557775"/>
            <a:ext cx="706438" cy="701428"/>
            <a:chOff x="6821035" y="731099"/>
            <a:chExt cx="1308332" cy="1297738"/>
          </a:xfrm>
        </p:grpSpPr>
        <p:pic>
          <p:nvPicPr>
            <p:cNvPr id="12" name="图片 7">
              <a:extLst>
                <a:ext uri="{FF2B5EF4-FFF2-40B4-BE49-F238E27FC236}">
                  <a16:creationId xmlns:a16="http://schemas.microsoft.com/office/drawing/2014/main" xmlns="" id="{05DFC339-8F97-4CBE-B5B2-4BB945E9E59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1035" y="731099"/>
              <a:ext cx="1308332" cy="1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a:extLst>
                <a:ext uri="{FF2B5EF4-FFF2-40B4-BE49-F238E27FC236}">
                  <a16:creationId xmlns:a16="http://schemas.microsoft.com/office/drawing/2014/main" xmlns="" id="{A721FB8A-7D50-41B9-B044-1F14F594EDCB}"/>
                </a:ext>
              </a:extLst>
            </p:cNvPr>
            <p:cNvSpPr txBox="1"/>
            <p:nvPr/>
          </p:nvSpPr>
          <p:spPr>
            <a:xfrm>
              <a:off x="7221201" y="839012"/>
              <a:ext cx="507998" cy="1081914"/>
            </a:xfrm>
            <a:prstGeom prst="rect">
              <a:avLst/>
            </a:prstGeom>
            <a:noFill/>
          </p:spPr>
          <p:txBody>
            <a:bodyPr anchor="ctr">
              <a:spAutoFit/>
            </a:bodyPr>
            <a:lstStyle/>
            <a:p>
              <a:pPr algn="ctr" eaLnBrk="1" fontAlgn="auto" hangingPunct="1">
                <a:spcBef>
                  <a:spcPts val="0"/>
                </a:spcBef>
                <a:spcAft>
                  <a:spcPts val="0"/>
                </a:spcAft>
                <a:defRPr/>
              </a:pPr>
              <a:r>
                <a:rPr lang="en-US" altLang="zh-CN" sz="3200" b="1" dirty="0">
                  <a:solidFill>
                    <a:schemeClr val="bg1"/>
                  </a:solidFill>
                  <a:effectLst>
                    <a:innerShdw blurRad="50800">
                      <a:srgbClr val="801600">
                        <a:alpha val="71000"/>
                      </a:srgbClr>
                    </a:innerShdw>
                  </a:effectLst>
                  <a:cs typeface="+mn-ea"/>
                  <a:sym typeface="+mn-lt"/>
                </a:rPr>
                <a:t>1</a:t>
              </a:r>
              <a:endParaRPr lang="zh-CN" altLang="en-US" sz="3200" b="1" dirty="0">
                <a:solidFill>
                  <a:schemeClr val="bg1"/>
                </a:solidFill>
                <a:effectLst>
                  <a:innerShdw blurRad="50800">
                    <a:srgbClr val="801600">
                      <a:alpha val="71000"/>
                    </a:srgbClr>
                  </a:innerShdw>
                </a:effectLst>
                <a:cs typeface="+mn-ea"/>
                <a:sym typeface="+mn-lt"/>
              </a:endParaRPr>
            </a:p>
          </p:txBody>
        </p:sp>
      </p:grpSp>
      <p:sp>
        <p:nvSpPr>
          <p:cNvPr id="26" name="文本框 25">
            <a:extLst>
              <a:ext uri="{FF2B5EF4-FFF2-40B4-BE49-F238E27FC236}">
                <a16:creationId xmlns:a16="http://schemas.microsoft.com/office/drawing/2014/main" xmlns="" id="{8B8751E1-5AE3-4729-80FE-949A9DC9961F}"/>
              </a:ext>
            </a:extLst>
          </p:cNvPr>
          <p:cNvSpPr txBox="1"/>
          <p:nvPr/>
        </p:nvSpPr>
        <p:spPr>
          <a:xfrm>
            <a:off x="2012944" y="3872183"/>
            <a:ext cx="4676172" cy="461665"/>
          </a:xfrm>
          <a:prstGeom prst="rect">
            <a:avLst/>
          </a:prstGeom>
          <a:noFill/>
        </p:spPr>
        <p:txBody>
          <a:bodyPr wrap="square">
            <a:spAutoFit/>
          </a:bodyPr>
          <a:lstStyle>
            <a:defPPr>
              <a:defRPr lang="zh-CN"/>
            </a:defPPr>
            <a:lvl1pPr algn="ctr">
              <a:defRPr sz="4000">
                <a:gradFill>
                  <a:gsLst>
                    <a:gs pos="32000">
                      <a:srgbClr val="FC3203"/>
                    </a:gs>
                    <a:gs pos="66000">
                      <a:srgbClr val="8A1700"/>
                    </a:gs>
                  </a:gsLst>
                  <a:lin ang="5400000" scaled="1"/>
                </a:gradFill>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400" b="1" dirty="0">
                <a:solidFill>
                  <a:srgbClr val="C00000"/>
                </a:solidFill>
                <a:latin typeface="+mn-lt"/>
                <a:ea typeface="+mn-ea"/>
                <a:cs typeface="+mn-ea"/>
                <a:sym typeface="+mn-lt"/>
              </a:rPr>
              <a:t>Customs of the Spring Festival</a:t>
            </a:r>
            <a:endParaRPr lang="zh-CN" altLang="en-US" sz="2400" b="1" dirty="0">
              <a:solidFill>
                <a:srgbClr val="C00000"/>
              </a:solidFill>
              <a:latin typeface="+mn-lt"/>
              <a:ea typeface="+mn-ea"/>
              <a:cs typeface="+mn-ea"/>
              <a:sym typeface="+mn-lt"/>
            </a:endParaRPr>
          </a:p>
        </p:txBody>
      </p:sp>
      <p:sp>
        <p:nvSpPr>
          <p:cNvPr id="27" name="文本框 26">
            <a:extLst>
              <a:ext uri="{FF2B5EF4-FFF2-40B4-BE49-F238E27FC236}">
                <a16:creationId xmlns:a16="http://schemas.microsoft.com/office/drawing/2014/main" xmlns="" id="{E98F2D82-F779-410B-8535-FD95B204D511}"/>
              </a:ext>
            </a:extLst>
          </p:cNvPr>
          <p:cNvSpPr txBox="1"/>
          <p:nvPr/>
        </p:nvSpPr>
        <p:spPr>
          <a:xfrm>
            <a:off x="2022835" y="5043961"/>
            <a:ext cx="3615965" cy="523220"/>
          </a:xfrm>
          <a:prstGeom prst="rect">
            <a:avLst/>
          </a:prstGeom>
          <a:noFill/>
        </p:spPr>
        <p:txBody>
          <a:bodyPr wrap="square">
            <a:spAutoFit/>
          </a:bodyPr>
          <a:lstStyle>
            <a:defPPr>
              <a:defRPr lang="zh-CN"/>
            </a:defPPr>
            <a:lvl1pPr algn="ctr">
              <a:defRPr sz="4000">
                <a:gradFill>
                  <a:gsLst>
                    <a:gs pos="32000">
                      <a:srgbClr val="FC3203"/>
                    </a:gs>
                    <a:gs pos="66000">
                      <a:srgbClr val="8A1700"/>
                    </a:gs>
                  </a:gsLst>
                  <a:lin ang="5400000" scaled="1"/>
                </a:gradFill>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rgbClr val="C00000"/>
                </a:solidFill>
                <a:latin typeface="+mn-lt"/>
                <a:ea typeface="+mn-ea"/>
                <a:cs typeface="+mn-ea"/>
                <a:sym typeface="+mn-lt"/>
              </a:rPr>
              <a:t>Traditional food</a:t>
            </a:r>
            <a:endParaRPr lang="zh-CN" altLang="en-US" sz="2800" b="1" dirty="0">
              <a:solidFill>
                <a:srgbClr val="C00000"/>
              </a:solidFill>
              <a:latin typeface="+mn-lt"/>
              <a:ea typeface="+mn-ea"/>
              <a:cs typeface="+mn-ea"/>
              <a:sym typeface="+mn-lt"/>
            </a:endParaRPr>
          </a:p>
        </p:txBody>
      </p:sp>
      <p:sp>
        <p:nvSpPr>
          <p:cNvPr id="28" name="文本框 27">
            <a:extLst>
              <a:ext uri="{FF2B5EF4-FFF2-40B4-BE49-F238E27FC236}">
                <a16:creationId xmlns:a16="http://schemas.microsoft.com/office/drawing/2014/main" xmlns="" id="{6DFD817F-9EE0-4AB8-9DD3-6326B2B72DE8}"/>
              </a:ext>
            </a:extLst>
          </p:cNvPr>
          <p:cNvSpPr txBox="1"/>
          <p:nvPr/>
        </p:nvSpPr>
        <p:spPr>
          <a:xfrm>
            <a:off x="7642327" y="3302600"/>
            <a:ext cx="3247913" cy="523220"/>
          </a:xfrm>
          <a:prstGeom prst="rect">
            <a:avLst/>
          </a:prstGeom>
          <a:noFill/>
        </p:spPr>
        <p:txBody>
          <a:bodyPr wrap="square">
            <a:spAutoFit/>
          </a:bodyPr>
          <a:lstStyle>
            <a:defPPr>
              <a:defRPr lang="zh-CN"/>
            </a:defPPr>
            <a:lvl1pPr algn="ctr">
              <a:defRPr sz="4000">
                <a:gradFill>
                  <a:gsLst>
                    <a:gs pos="32000">
                      <a:srgbClr val="FC3203"/>
                    </a:gs>
                    <a:gs pos="66000">
                      <a:srgbClr val="8A1700"/>
                    </a:gs>
                  </a:gsLst>
                  <a:lin ang="5400000" scaled="1"/>
                </a:gradFill>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rgbClr val="C00000"/>
                </a:solidFill>
                <a:latin typeface="+mn-lt"/>
                <a:ea typeface="+mn-ea"/>
                <a:cs typeface="+mn-ea"/>
                <a:sym typeface="+mn-lt"/>
              </a:rPr>
              <a:t>Festival </a:t>
            </a:r>
            <a:r>
              <a:rPr lang="en-US" altLang="zh-CN" sz="2800" b="1" dirty="0" err="1">
                <a:solidFill>
                  <a:srgbClr val="C00000"/>
                </a:solidFill>
                <a:latin typeface="+mn-lt"/>
                <a:ea typeface="+mn-ea"/>
                <a:cs typeface="+mn-ea"/>
                <a:sym typeface="+mn-lt"/>
              </a:rPr>
              <a:t>activites</a:t>
            </a:r>
            <a:endParaRPr lang="zh-CN" altLang="en-US" sz="2800" b="1" dirty="0">
              <a:solidFill>
                <a:srgbClr val="C00000"/>
              </a:solidFill>
              <a:latin typeface="+mn-lt"/>
              <a:ea typeface="+mn-ea"/>
              <a:cs typeface="+mn-ea"/>
              <a:sym typeface="+mn-lt"/>
            </a:endParaRPr>
          </a:p>
        </p:txBody>
      </p:sp>
      <p:sp>
        <p:nvSpPr>
          <p:cNvPr id="32" name="文本框 31">
            <a:extLst>
              <a:ext uri="{FF2B5EF4-FFF2-40B4-BE49-F238E27FC236}">
                <a16:creationId xmlns:a16="http://schemas.microsoft.com/office/drawing/2014/main" xmlns="" id="{826B4E71-D79B-48D2-8D5E-E0D13462803B}"/>
              </a:ext>
            </a:extLst>
          </p:cNvPr>
          <p:cNvSpPr txBox="1"/>
          <p:nvPr/>
        </p:nvSpPr>
        <p:spPr>
          <a:xfrm>
            <a:off x="7642327" y="4542834"/>
            <a:ext cx="3116757" cy="523220"/>
          </a:xfrm>
          <a:prstGeom prst="rect">
            <a:avLst/>
          </a:prstGeom>
          <a:noFill/>
        </p:spPr>
        <p:txBody>
          <a:bodyPr wrap="square">
            <a:spAutoFit/>
          </a:bodyPr>
          <a:lstStyle>
            <a:defPPr>
              <a:defRPr lang="zh-CN"/>
            </a:defPPr>
            <a:lvl1pPr algn="ctr">
              <a:defRPr sz="4000">
                <a:gradFill>
                  <a:gsLst>
                    <a:gs pos="32000">
                      <a:srgbClr val="FC3203"/>
                    </a:gs>
                    <a:gs pos="66000">
                      <a:srgbClr val="8A1700"/>
                    </a:gs>
                  </a:gsLst>
                  <a:lin ang="5400000" scaled="1"/>
                </a:gradFill>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rgbClr val="C00000"/>
                </a:solidFill>
                <a:latin typeface="+mn-lt"/>
                <a:ea typeface="+mn-ea"/>
                <a:cs typeface="+mn-ea"/>
                <a:sym typeface="+mn-lt"/>
              </a:rPr>
              <a:t>Chinese zodiac</a:t>
            </a:r>
            <a:endParaRPr lang="zh-CN" altLang="en-US" sz="2800" b="1" dirty="0">
              <a:solidFill>
                <a:srgbClr val="C00000"/>
              </a:solidFill>
              <a:latin typeface="+mn-lt"/>
              <a:ea typeface="+mn-ea"/>
              <a:cs typeface="+mn-ea"/>
              <a:sym typeface="+mn-lt"/>
            </a:endParaRPr>
          </a:p>
        </p:txBody>
      </p:sp>
      <p:grpSp>
        <p:nvGrpSpPr>
          <p:cNvPr id="33" name="组合 32">
            <a:extLst>
              <a:ext uri="{FF2B5EF4-FFF2-40B4-BE49-F238E27FC236}">
                <a16:creationId xmlns:a16="http://schemas.microsoft.com/office/drawing/2014/main" xmlns="" id="{B1178215-F907-4D38-81D3-1AF34A8A66BC}"/>
              </a:ext>
            </a:extLst>
          </p:cNvPr>
          <p:cNvGrpSpPr>
            <a:grpSpLocks/>
          </p:cNvGrpSpPr>
          <p:nvPr/>
        </p:nvGrpSpPr>
        <p:grpSpPr bwMode="auto">
          <a:xfrm>
            <a:off x="1246474" y="3752302"/>
            <a:ext cx="706438" cy="701428"/>
            <a:chOff x="6821035" y="731099"/>
            <a:chExt cx="1308332" cy="1297738"/>
          </a:xfrm>
        </p:grpSpPr>
        <p:pic>
          <p:nvPicPr>
            <p:cNvPr id="34" name="图片 7">
              <a:extLst>
                <a:ext uri="{FF2B5EF4-FFF2-40B4-BE49-F238E27FC236}">
                  <a16:creationId xmlns:a16="http://schemas.microsoft.com/office/drawing/2014/main" xmlns="" id="{047086FA-7257-41C5-A2CD-8C9325DCFE4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1035" y="731099"/>
              <a:ext cx="1308332" cy="1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a:extLst>
                <a:ext uri="{FF2B5EF4-FFF2-40B4-BE49-F238E27FC236}">
                  <a16:creationId xmlns:a16="http://schemas.microsoft.com/office/drawing/2014/main" xmlns="" id="{B18A984C-A324-4A00-80AD-FEA26D9C523D}"/>
                </a:ext>
              </a:extLst>
            </p:cNvPr>
            <p:cNvSpPr txBox="1"/>
            <p:nvPr/>
          </p:nvSpPr>
          <p:spPr>
            <a:xfrm>
              <a:off x="7221201" y="839012"/>
              <a:ext cx="507998" cy="1081914"/>
            </a:xfrm>
            <a:prstGeom prst="rect">
              <a:avLst/>
            </a:prstGeom>
            <a:noFill/>
          </p:spPr>
          <p:txBody>
            <a:bodyPr anchor="ctr">
              <a:spAutoFit/>
            </a:bodyPr>
            <a:lstStyle/>
            <a:p>
              <a:pPr algn="ctr" eaLnBrk="1" fontAlgn="auto" hangingPunct="1">
                <a:spcBef>
                  <a:spcPts val="0"/>
                </a:spcBef>
                <a:spcAft>
                  <a:spcPts val="0"/>
                </a:spcAft>
                <a:defRPr/>
              </a:pPr>
              <a:r>
                <a:rPr lang="en-US" altLang="zh-CN" sz="3200" b="1" dirty="0">
                  <a:solidFill>
                    <a:schemeClr val="bg1"/>
                  </a:solidFill>
                  <a:effectLst>
                    <a:innerShdw blurRad="50800">
                      <a:srgbClr val="801600">
                        <a:alpha val="71000"/>
                      </a:srgbClr>
                    </a:innerShdw>
                  </a:effectLst>
                  <a:cs typeface="+mn-ea"/>
                  <a:sym typeface="+mn-lt"/>
                </a:rPr>
                <a:t>2</a:t>
              </a:r>
              <a:endParaRPr lang="zh-CN" altLang="en-US" sz="3200" b="1" dirty="0">
                <a:solidFill>
                  <a:schemeClr val="bg1"/>
                </a:solidFill>
                <a:effectLst>
                  <a:innerShdw blurRad="50800">
                    <a:srgbClr val="801600">
                      <a:alpha val="71000"/>
                    </a:srgbClr>
                  </a:innerShdw>
                </a:effectLst>
                <a:cs typeface="+mn-ea"/>
                <a:sym typeface="+mn-lt"/>
              </a:endParaRPr>
            </a:p>
          </p:txBody>
        </p:sp>
      </p:grpSp>
      <p:grpSp>
        <p:nvGrpSpPr>
          <p:cNvPr id="36" name="组合 35">
            <a:extLst>
              <a:ext uri="{FF2B5EF4-FFF2-40B4-BE49-F238E27FC236}">
                <a16:creationId xmlns:a16="http://schemas.microsoft.com/office/drawing/2014/main" xmlns="" id="{1C656AA6-F45B-4B62-8B4E-B23135FB29BA}"/>
              </a:ext>
            </a:extLst>
          </p:cNvPr>
          <p:cNvGrpSpPr>
            <a:grpSpLocks/>
          </p:cNvGrpSpPr>
          <p:nvPr/>
        </p:nvGrpSpPr>
        <p:grpSpPr bwMode="auto">
          <a:xfrm>
            <a:off x="1246886" y="4948552"/>
            <a:ext cx="706438" cy="701428"/>
            <a:chOff x="6821035" y="731099"/>
            <a:chExt cx="1308332" cy="1297738"/>
          </a:xfrm>
        </p:grpSpPr>
        <p:pic>
          <p:nvPicPr>
            <p:cNvPr id="37" name="图片 7">
              <a:extLst>
                <a:ext uri="{FF2B5EF4-FFF2-40B4-BE49-F238E27FC236}">
                  <a16:creationId xmlns:a16="http://schemas.microsoft.com/office/drawing/2014/main" xmlns="" id="{3F293D28-72D9-427E-86DC-57B70560EFC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1035" y="731099"/>
              <a:ext cx="1308332" cy="1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37">
              <a:extLst>
                <a:ext uri="{FF2B5EF4-FFF2-40B4-BE49-F238E27FC236}">
                  <a16:creationId xmlns:a16="http://schemas.microsoft.com/office/drawing/2014/main" xmlns="" id="{F6849612-F5F7-42E6-A1B9-404C787EC55A}"/>
                </a:ext>
              </a:extLst>
            </p:cNvPr>
            <p:cNvSpPr txBox="1"/>
            <p:nvPr/>
          </p:nvSpPr>
          <p:spPr>
            <a:xfrm>
              <a:off x="7221201" y="839012"/>
              <a:ext cx="507998" cy="1081914"/>
            </a:xfrm>
            <a:prstGeom prst="rect">
              <a:avLst/>
            </a:prstGeom>
            <a:noFill/>
          </p:spPr>
          <p:txBody>
            <a:bodyPr anchor="ctr">
              <a:spAutoFit/>
            </a:bodyPr>
            <a:lstStyle/>
            <a:p>
              <a:pPr algn="ctr" eaLnBrk="1" fontAlgn="auto" hangingPunct="1">
                <a:spcBef>
                  <a:spcPts val="0"/>
                </a:spcBef>
                <a:spcAft>
                  <a:spcPts val="0"/>
                </a:spcAft>
                <a:defRPr/>
              </a:pPr>
              <a:r>
                <a:rPr lang="en-US" altLang="zh-CN" sz="3200" b="1" dirty="0">
                  <a:solidFill>
                    <a:schemeClr val="bg1"/>
                  </a:solidFill>
                  <a:effectLst>
                    <a:innerShdw blurRad="50800">
                      <a:srgbClr val="801600">
                        <a:alpha val="71000"/>
                      </a:srgbClr>
                    </a:innerShdw>
                  </a:effectLst>
                  <a:cs typeface="+mn-ea"/>
                  <a:sym typeface="+mn-lt"/>
                </a:rPr>
                <a:t>3</a:t>
              </a:r>
              <a:endParaRPr lang="zh-CN" altLang="en-US" sz="3200" b="1" dirty="0">
                <a:solidFill>
                  <a:schemeClr val="bg1"/>
                </a:solidFill>
                <a:effectLst>
                  <a:innerShdw blurRad="50800">
                    <a:srgbClr val="801600">
                      <a:alpha val="71000"/>
                    </a:srgbClr>
                  </a:innerShdw>
                </a:effectLst>
                <a:cs typeface="+mn-ea"/>
                <a:sym typeface="+mn-lt"/>
              </a:endParaRPr>
            </a:p>
          </p:txBody>
        </p:sp>
      </p:grpSp>
      <p:grpSp>
        <p:nvGrpSpPr>
          <p:cNvPr id="39" name="组合 38">
            <a:extLst>
              <a:ext uri="{FF2B5EF4-FFF2-40B4-BE49-F238E27FC236}">
                <a16:creationId xmlns:a16="http://schemas.microsoft.com/office/drawing/2014/main" xmlns="" id="{2BCEF5BB-3CCD-469B-9E52-8DDA05A16CE6}"/>
              </a:ext>
            </a:extLst>
          </p:cNvPr>
          <p:cNvGrpSpPr>
            <a:grpSpLocks/>
          </p:cNvGrpSpPr>
          <p:nvPr/>
        </p:nvGrpSpPr>
        <p:grpSpPr bwMode="auto">
          <a:xfrm>
            <a:off x="6793905" y="3213496"/>
            <a:ext cx="706438" cy="701428"/>
            <a:chOff x="6821035" y="731099"/>
            <a:chExt cx="1308332" cy="1297738"/>
          </a:xfrm>
        </p:grpSpPr>
        <p:pic>
          <p:nvPicPr>
            <p:cNvPr id="40" name="图片 7">
              <a:extLst>
                <a:ext uri="{FF2B5EF4-FFF2-40B4-BE49-F238E27FC236}">
                  <a16:creationId xmlns:a16="http://schemas.microsoft.com/office/drawing/2014/main" xmlns="" id="{DBC1C221-C5FF-47E3-989A-E7181AF8358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1035" y="731099"/>
              <a:ext cx="1308332" cy="1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40">
              <a:extLst>
                <a:ext uri="{FF2B5EF4-FFF2-40B4-BE49-F238E27FC236}">
                  <a16:creationId xmlns:a16="http://schemas.microsoft.com/office/drawing/2014/main" xmlns="" id="{92DC1D03-2D2C-4598-9E56-344C9D16FAA2}"/>
                </a:ext>
              </a:extLst>
            </p:cNvPr>
            <p:cNvSpPr txBox="1"/>
            <p:nvPr/>
          </p:nvSpPr>
          <p:spPr>
            <a:xfrm>
              <a:off x="7221201" y="839012"/>
              <a:ext cx="507998" cy="1081914"/>
            </a:xfrm>
            <a:prstGeom prst="rect">
              <a:avLst/>
            </a:prstGeom>
            <a:noFill/>
          </p:spPr>
          <p:txBody>
            <a:bodyPr anchor="ctr">
              <a:spAutoFit/>
            </a:bodyPr>
            <a:lstStyle/>
            <a:p>
              <a:pPr algn="ctr" eaLnBrk="1" fontAlgn="auto" hangingPunct="1">
                <a:spcBef>
                  <a:spcPts val="0"/>
                </a:spcBef>
                <a:spcAft>
                  <a:spcPts val="0"/>
                </a:spcAft>
                <a:defRPr/>
              </a:pPr>
              <a:r>
                <a:rPr lang="en-US" altLang="zh-CN" sz="3200" b="1" dirty="0">
                  <a:solidFill>
                    <a:schemeClr val="bg1"/>
                  </a:solidFill>
                  <a:effectLst>
                    <a:innerShdw blurRad="50800">
                      <a:srgbClr val="801600">
                        <a:alpha val="71000"/>
                      </a:srgbClr>
                    </a:innerShdw>
                  </a:effectLst>
                  <a:cs typeface="+mn-ea"/>
                  <a:sym typeface="+mn-lt"/>
                </a:rPr>
                <a:t>4</a:t>
              </a:r>
              <a:endParaRPr lang="zh-CN" altLang="en-US" sz="3200" b="1" dirty="0">
                <a:solidFill>
                  <a:schemeClr val="bg1"/>
                </a:solidFill>
                <a:effectLst>
                  <a:innerShdw blurRad="50800">
                    <a:srgbClr val="801600">
                      <a:alpha val="71000"/>
                    </a:srgbClr>
                  </a:innerShdw>
                </a:effectLst>
                <a:cs typeface="+mn-ea"/>
                <a:sym typeface="+mn-lt"/>
              </a:endParaRPr>
            </a:p>
          </p:txBody>
        </p:sp>
      </p:grpSp>
      <p:grpSp>
        <p:nvGrpSpPr>
          <p:cNvPr id="42" name="组合 41">
            <a:extLst>
              <a:ext uri="{FF2B5EF4-FFF2-40B4-BE49-F238E27FC236}">
                <a16:creationId xmlns:a16="http://schemas.microsoft.com/office/drawing/2014/main" xmlns="" id="{1BF059A6-210E-466A-A40F-2FDBD5B0753E}"/>
              </a:ext>
            </a:extLst>
          </p:cNvPr>
          <p:cNvGrpSpPr>
            <a:grpSpLocks/>
          </p:cNvGrpSpPr>
          <p:nvPr/>
        </p:nvGrpSpPr>
        <p:grpSpPr bwMode="auto">
          <a:xfrm>
            <a:off x="6793916" y="4453730"/>
            <a:ext cx="706438" cy="701428"/>
            <a:chOff x="6821035" y="731099"/>
            <a:chExt cx="1308332" cy="1297738"/>
          </a:xfrm>
        </p:grpSpPr>
        <p:pic>
          <p:nvPicPr>
            <p:cNvPr id="43" name="图片 7">
              <a:extLst>
                <a:ext uri="{FF2B5EF4-FFF2-40B4-BE49-F238E27FC236}">
                  <a16:creationId xmlns:a16="http://schemas.microsoft.com/office/drawing/2014/main" xmlns="" id="{B4E77A20-77EB-479C-9A12-4D13A44A7DE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21035" y="731099"/>
              <a:ext cx="1308332" cy="12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a:extLst>
                <a:ext uri="{FF2B5EF4-FFF2-40B4-BE49-F238E27FC236}">
                  <a16:creationId xmlns:a16="http://schemas.microsoft.com/office/drawing/2014/main" xmlns="" id="{4CD374BD-0465-4424-97D9-3D521FC5EEA4}"/>
                </a:ext>
              </a:extLst>
            </p:cNvPr>
            <p:cNvSpPr txBox="1"/>
            <p:nvPr/>
          </p:nvSpPr>
          <p:spPr>
            <a:xfrm>
              <a:off x="7221201" y="839012"/>
              <a:ext cx="507998" cy="1081914"/>
            </a:xfrm>
            <a:prstGeom prst="rect">
              <a:avLst/>
            </a:prstGeom>
            <a:noFill/>
          </p:spPr>
          <p:txBody>
            <a:bodyPr anchor="ctr">
              <a:spAutoFit/>
            </a:bodyPr>
            <a:lstStyle/>
            <a:p>
              <a:pPr algn="ctr" eaLnBrk="1" fontAlgn="auto" hangingPunct="1">
                <a:spcBef>
                  <a:spcPts val="0"/>
                </a:spcBef>
                <a:spcAft>
                  <a:spcPts val="0"/>
                </a:spcAft>
                <a:defRPr/>
              </a:pPr>
              <a:r>
                <a:rPr lang="en-US" altLang="zh-CN" sz="3200" b="1" dirty="0">
                  <a:solidFill>
                    <a:schemeClr val="bg1"/>
                  </a:solidFill>
                  <a:effectLst>
                    <a:innerShdw blurRad="50800">
                      <a:srgbClr val="801600">
                        <a:alpha val="71000"/>
                      </a:srgbClr>
                    </a:innerShdw>
                  </a:effectLst>
                  <a:cs typeface="+mn-ea"/>
                  <a:sym typeface="+mn-lt"/>
                </a:rPr>
                <a:t>5</a:t>
              </a:r>
              <a:endParaRPr lang="zh-CN" altLang="en-US" sz="3200" b="1" dirty="0">
                <a:solidFill>
                  <a:schemeClr val="bg1"/>
                </a:solidFill>
                <a:effectLst>
                  <a:innerShdw blurRad="50800">
                    <a:srgbClr val="801600">
                      <a:alpha val="71000"/>
                    </a:srgbClr>
                  </a:innerShdw>
                </a:effectLst>
                <a:cs typeface="+mn-ea"/>
                <a:sym typeface="+mn-lt"/>
              </a:endParaRPr>
            </a:p>
          </p:txBody>
        </p:sp>
      </p:grpSp>
      <p:sp>
        <p:nvSpPr>
          <p:cNvPr id="45" name="文本框 44">
            <a:extLst>
              <a:ext uri="{FF2B5EF4-FFF2-40B4-BE49-F238E27FC236}">
                <a16:creationId xmlns:a16="http://schemas.microsoft.com/office/drawing/2014/main" xmlns="" id="{09C79302-DD6F-4C00-93A2-3D20B0F734D8}"/>
              </a:ext>
            </a:extLst>
          </p:cNvPr>
          <p:cNvSpPr txBox="1"/>
          <p:nvPr/>
        </p:nvSpPr>
        <p:spPr bwMode="auto">
          <a:xfrm>
            <a:off x="2012944" y="2648002"/>
            <a:ext cx="3357785" cy="523220"/>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2800" b="1" dirty="0">
                <a:solidFill>
                  <a:srgbClr val="C00000"/>
                </a:solidFill>
                <a:latin typeface="+mn-lt"/>
                <a:ea typeface="+mn-ea"/>
                <a:cs typeface="+mn-ea"/>
                <a:sym typeface="+mn-lt"/>
              </a:rPr>
              <a:t>The legend of </a:t>
            </a:r>
            <a:r>
              <a:rPr lang="en-US" altLang="zh-CN" sz="2800" b="1" dirty="0" err="1">
                <a:solidFill>
                  <a:srgbClr val="C00000"/>
                </a:solidFill>
                <a:latin typeface="+mn-lt"/>
                <a:ea typeface="+mn-ea"/>
                <a:cs typeface="+mn-ea"/>
                <a:sym typeface="+mn-lt"/>
              </a:rPr>
              <a:t>nian</a:t>
            </a:r>
            <a:endParaRPr lang="zh-CN" altLang="en-US" sz="28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27918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45" presetClass="entr" presetSubtype="0" fill="hold"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anim calcmode="lin" valueType="num">
                                      <p:cBhvr>
                                        <p:cTn id="18" dur="1500" fill="hold"/>
                                        <p:tgtEl>
                                          <p:spTgt spid="10"/>
                                        </p:tgtEl>
                                        <p:attrNameLst>
                                          <p:attrName>ppt_w</p:attrName>
                                        </p:attrNameLst>
                                      </p:cBhvr>
                                      <p:tavLst>
                                        <p:tav tm="0" fmla="#ppt_w*sin(2.5*pi*$)">
                                          <p:val>
                                            <p:fltVal val="0"/>
                                          </p:val>
                                        </p:tav>
                                        <p:tav tm="100000">
                                          <p:val>
                                            <p:fltVal val="1"/>
                                          </p:val>
                                        </p:tav>
                                      </p:tavLst>
                                    </p:anim>
                                    <p:anim calcmode="lin" valueType="num">
                                      <p:cBhvr>
                                        <p:cTn id="19" dur="15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3750"/>
                            </p:stCondLst>
                            <p:childTnLst>
                              <p:par>
                                <p:cTn id="25" presetID="45"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500"/>
                                        <p:tgtEl>
                                          <p:spTgt spid="33"/>
                                        </p:tgtEl>
                                      </p:cBhvr>
                                    </p:animEffect>
                                    <p:anim calcmode="lin" valueType="num">
                                      <p:cBhvr>
                                        <p:cTn id="28" dur="1500" fill="hold"/>
                                        <p:tgtEl>
                                          <p:spTgt spid="33"/>
                                        </p:tgtEl>
                                        <p:attrNameLst>
                                          <p:attrName>ppt_w</p:attrName>
                                        </p:attrNameLst>
                                      </p:cBhvr>
                                      <p:tavLst>
                                        <p:tav tm="0" fmla="#ppt_w*sin(2.5*pi*$)">
                                          <p:val>
                                            <p:fltVal val="0"/>
                                          </p:val>
                                        </p:tav>
                                        <p:tav tm="100000">
                                          <p:val>
                                            <p:fltVal val="1"/>
                                          </p:val>
                                        </p:tav>
                                      </p:tavLst>
                                    </p:anim>
                                    <p:anim calcmode="lin" valueType="num">
                                      <p:cBhvr>
                                        <p:cTn id="29" dur="1500" fill="hold"/>
                                        <p:tgtEl>
                                          <p:spTgt spid="33"/>
                                        </p:tgtEl>
                                        <p:attrNameLst>
                                          <p:attrName>ppt_h</p:attrName>
                                        </p:attrNameLst>
                                      </p:cBhvr>
                                      <p:tavLst>
                                        <p:tav tm="0">
                                          <p:val>
                                            <p:strVal val="#ppt_h"/>
                                          </p:val>
                                        </p:tav>
                                        <p:tav tm="100000">
                                          <p:val>
                                            <p:strVal val="#ppt_h"/>
                                          </p:val>
                                        </p:tav>
                                      </p:tavLst>
                                    </p:anim>
                                  </p:childTnLst>
                                </p:cTn>
                              </p:par>
                            </p:childTnLst>
                          </p:cTn>
                        </p:par>
                        <p:par>
                          <p:cTn id="30" fill="hold">
                            <p:stCondLst>
                              <p:cond delay="525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750"/>
                            </p:stCondLst>
                            <p:childTnLst>
                              <p:par>
                                <p:cTn id="35" presetID="45"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500"/>
                                        <p:tgtEl>
                                          <p:spTgt spid="36"/>
                                        </p:tgtEl>
                                      </p:cBhvr>
                                    </p:animEffect>
                                    <p:anim calcmode="lin" valueType="num">
                                      <p:cBhvr>
                                        <p:cTn id="38" dur="1500" fill="hold"/>
                                        <p:tgtEl>
                                          <p:spTgt spid="36"/>
                                        </p:tgtEl>
                                        <p:attrNameLst>
                                          <p:attrName>ppt_w</p:attrName>
                                        </p:attrNameLst>
                                      </p:cBhvr>
                                      <p:tavLst>
                                        <p:tav tm="0" fmla="#ppt_w*sin(2.5*pi*$)">
                                          <p:val>
                                            <p:fltVal val="0"/>
                                          </p:val>
                                        </p:tav>
                                        <p:tav tm="100000">
                                          <p:val>
                                            <p:fltVal val="1"/>
                                          </p:val>
                                        </p:tav>
                                      </p:tavLst>
                                    </p:anim>
                                    <p:anim calcmode="lin" valueType="num">
                                      <p:cBhvr>
                                        <p:cTn id="39" dur="1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725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7750"/>
                            </p:stCondLst>
                            <p:childTnLst>
                              <p:par>
                                <p:cTn id="45" presetID="45"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500"/>
                                        <p:tgtEl>
                                          <p:spTgt spid="39"/>
                                        </p:tgtEl>
                                      </p:cBhvr>
                                    </p:animEffect>
                                    <p:anim calcmode="lin" valueType="num">
                                      <p:cBhvr>
                                        <p:cTn id="48" dur="1500" fill="hold"/>
                                        <p:tgtEl>
                                          <p:spTgt spid="39"/>
                                        </p:tgtEl>
                                        <p:attrNameLst>
                                          <p:attrName>ppt_w</p:attrName>
                                        </p:attrNameLst>
                                      </p:cBhvr>
                                      <p:tavLst>
                                        <p:tav tm="0" fmla="#ppt_w*sin(2.5*pi*$)">
                                          <p:val>
                                            <p:fltVal val="0"/>
                                          </p:val>
                                        </p:tav>
                                        <p:tav tm="100000">
                                          <p:val>
                                            <p:fltVal val="1"/>
                                          </p:val>
                                        </p:tav>
                                      </p:tavLst>
                                    </p:anim>
                                    <p:anim calcmode="lin" valueType="num">
                                      <p:cBhvr>
                                        <p:cTn id="49" dur="1500" fill="hold"/>
                                        <p:tgtEl>
                                          <p:spTgt spid="39"/>
                                        </p:tgtEl>
                                        <p:attrNameLst>
                                          <p:attrName>ppt_h</p:attrName>
                                        </p:attrNameLst>
                                      </p:cBhvr>
                                      <p:tavLst>
                                        <p:tav tm="0">
                                          <p:val>
                                            <p:strVal val="#ppt_h"/>
                                          </p:val>
                                        </p:tav>
                                        <p:tav tm="100000">
                                          <p:val>
                                            <p:strVal val="#ppt_h"/>
                                          </p:val>
                                        </p:tav>
                                      </p:tavLst>
                                    </p:anim>
                                  </p:childTnLst>
                                </p:cTn>
                              </p:par>
                            </p:childTnLst>
                          </p:cTn>
                        </p:par>
                        <p:par>
                          <p:cTn id="50" fill="hold">
                            <p:stCondLst>
                              <p:cond delay="9250"/>
                            </p:stCondLst>
                            <p:childTnLst>
                              <p:par>
                                <p:cTn id="51" presetID="10" presetClass="entr" presetSubtype="0"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9750"/>
                            </p:stCondLst>
                            <p:childTnLst>
                              <p:par>
                                <p:cTn id="55" presetID="45"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500"/>
                                        <p:tgtEl>
                                          <p:spTgt spid="42"/>
                                        </p:tgtEl>
                                      </p:cBhvr>
                                    </p:animEffect>
                                    <p:anim calcmode="lin" valueType="num">
                                      <p:cBhvr>
                                        <p:cTn id="58" dur="1500" fill="hold"/>
                                        <p:tgtEl>
                                          <p:spTgt spid="42"/>
                                        </p:tgtEl>
                                        <p:attrNameLst>
                                          <p:attrName>ppt_w</p:attrName>
                                        </p:attrNameLst>
                                      </p:cBhvr>
                                      <p:tavLst>
                                        <p:tav tm="0" fmla="#ppt_w*sin(2.5*pi*$)">
                                          <p:val>
                                            <p:fltVal val="0"/>
                                          </p:val>
                                        </p:tav>
                                        <p:tav tm="100000">
                                          <p:val>
                                            <p:fltVal val="1"/>
                                          </p:val>
                                        </p:tav>
                                      </p:tavLst>
                                    </p:anim>
                                    <p:anim calcmode="lin" valueType="num">
                                      <p:cBhvr>
                                        <p:cTn id="59" dur="1500" fill="hold"/>
                                        <p:tgtEl>
                                          <p:spTgt spid="42"/>
                                        </p:tgtEl>
                                        <p:attrNameLst>
                                          <p:attrName>ppt_h</p:attrName>
                                        </p:attrNameLst>
                                      </p:cBhvr>
                                      <p:tavLst>
                                        <p:tav tm="0">
                                          <p:val>
                                            <p:strVal val="#ppt_h"/>
                                          </p:val>
                                        </p:tav>
                                        <p:tav tm="100000">
                                          <p:val>
                                            <p:strVal val="#ppt_h"/>
                                          </p:val>
                                        </p:tav>
                                      </p:tavLst>
                                    </p:anim>
                                  </p:childTnLst>
                                </p:cTn>
                              </p:par>
                            </p:childTnLst>
                          </p:cTn>
                        </p:par>
                        <p:par>
                          <p:cTn id="60" fill="hold">
                            <p:stCondLst>
                              <p:cond delay="1125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11750"/>
                            </p:stCondLst>
                            <p:childTnLst>
                              <p:par>
                                <p:cTn id="65" presetID="10" presetClass="entr" presetSubtype="0"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12250"/>
                            </p:stCondLst>
                            <p:childTnLst>
                              <p:par>
                                <p:cTn id="69" presetID="10" presetClass="entr" presetSubtype="0"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500"/>
                                        <p:tgtEl>
                                          <p:spTgt spid="7"/>
                                        </p:tgtEl>
                                      </p:cBhvr>
                                    </p:animEffect>
                                  </p:childTnLst>
                                </p:cTn>
                              </p:par>
                            </p:childTnLst>
                          </p:cTn>
                        </p:par>
                        <p:par>
                          <p:cTn id="72" fill="hold">
                            <p:stCondLst>
                              <p:cond delay="12750"/>
                            </p:stCondLst>
                            <p:childTnLst>
                              <p:par>
                                <p:cTn id="73" presetID="16" presetClass="entr" presetSubtype="21"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615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A717DE6-30C8-4747-9680-DEAB09A9E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xmlns="" id="{F2E0546A-294C-40B3-AFFB-FA03E340B3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894013" y="3428999"/>
            <a:ext cx="4033394" cy="3255379"/>
          </a:xfrm>
          <a:prstGeom prst="rect">
            <a:avLst/>
          </a:prstGeom>
        </p:spPr>
      </p:pic>
      <p:pic>
        <p:nvPicPr>
          <p:cNvPr id="13" name="图片 12">
            <a:extLst>
              <a:ext uri="{FF2B5EF4-FFF2-40B4-BE49-F238E27FC236}">
                <a16:creationId xmlns:a16="http://schemas.microsoft.com/office/drawing/2014/main" xmlns="" id="{6B26F6DB-72AD-4D6B-A05E-9B5E96B216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162" y="4166886"/>
            <a:ext cx="2965765" cy="2355447"/>
          </a:xfrm>
          <a:prstGeom prst="rect">
            <a:avLst/>
          </a:prstGeom>
        </p:spPr>
      </p:pic>
      <p:pic>
        <p:nvPicPr>
          <p:cNvPr id="15" name="图片 14">
            <a:extLst>
              <a:ext uri="{FF2B5EF4-FFF2-40B4-BE49-F238E27FC236}">
                <a16:creationId xmlns:a16="http://schemas.microsoft.com/office/drawing/2014/main" xmlns="" id="{37D2AA66-7BD7-43A0-A14E-AE2A6B6F6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071868"/>
            <a:ext cx="12192000" cy="4786132"/>
          </a:xfrm>
          <a:prstGeom prst="rect">
            <a:avLst/>
          </a:prstGeom>
        </p:spPr>
      </p:pic>
      <p:sp>
        <p:nvSpPr>
          <p:cNvPr id="16" name="文本框 15">
            <a:extLst>
              <a:ext uri="{FF2B5EF4-FFF2-40B4-BE49-F238E27FC236}">
                <a16:creationId xmlns:a16="http://schemas.microsoft.com/office/drawing/2014/main" xmlns="" id="{D4084D90-9D40-42C0-9A79-5C6EA968DBAD}"/>
              </a:ext>
            </a:extLst>
          </p:cNvPr>
          <p:cNvSpPr txBox="1"/>
          <p:nvPr/>
        </p:nvSpPr>
        <p:spPr>
          <a:xfrm>
            <a:off x="1806213" y="2646879"/>
            <a:ext cx="8579574" cy="2308324"/>
          </a:xfrm>
          <a:prstGeom prst="rect">
            <a:avLst/>
          </a:prstGeom>
          <a:noFill/>
        </p:spPr>
        <p:txBody>
          <a:bodyPr wrap="square">
            <a:spAutoFit/>
          </a:bodyPr>
          <a:lstStyle>
            <a:defPPr>
              <a:defRPr lang="zh-CN"/>
            </a:defPPr>
            <a:lvl1pPr algn="ctr">
              <a:defRPr sz="9600">
                <a:gradFill>
                  <a:gsLst>
                    <a:gs pos="32000">
                      <a:srgbClr val="FC3203"/>
                    </a:gs>
                    <a:gs pos="66000">
                      <a:srgbClr val="8A1700"/>
                    </a:gs>
                  </a:gsLst>
                  <a:lin ang="5400000" scaled="1"/>
                </a:gra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7200" b="1" dirty="0">
                <a:solidFill>
                  <a:srgbClr val="C00000"/>
                </a:solidFill>
                <a:latin typeface="+mn-lt"/>
                <a:ea typeface="+mn-ea"/>
                <a:cs typeface="+mn-ea"/>
                <a:sym typeface="+mn-lt"/>
              </a:rPr>
              <a:t>The legend of “</a:t>
            </a:r>
            <a:r>
              <a:rPr lang="en-US" altLang="zh-CN" sz="7200" b="1" dirty="0" err="1">
                <a:solidFill>
                  <a:srgbClr val="C00000"/>
                </a:solidFill>
                <a:latin typeface="+mn-lt"/>
                <a:ea typeface="+mn-ea"/>
                <a:cs typeface="+mn-ea"/>
                <a:sym typeface="+mn-lt"/>
              </a:rPr>
              <a:t>nian</a:t>
            </a:r>
            <a:r>
              <a:rPr lang="en-US" altLang="zh-CN" sz="7200" b="1" dirty="0">
                <a:solidFill>
                  <a:srgbClr val="C00000"/>
                </a:solidFill>
                <a:latin typeface="+mn-lt"/>
                <a:ea typeface="+mn-ea"/>
                <a:cs typeface="+mn-ea"/>
                <a:sym typeface="+mn-lt"/>
              </a:rPr>
              <a:t>”</a:t>
            </a:r>
            <a:endParaRPr lang="zh-CN" altLang="en-US" sz="7200" b="1" dirty="0">
              <a:solidFill>
                <a:srgbClr val="C00000"/>
              </a:solidFill>
              <a:latin typeface="+mn-lt"/>
              <a:ea typeface="+mn-ea"/>
              <a:cs typeface="+mn-ea"/>
              <a:sym typeface="+mn-lt"/>
            </a:endParaRPr>
          </a:p>
        </p:txBody>
      </p:sp>
    </p:spTree>
    <p:extLst>
      <p:ext uri="{BB962C8B-B14F-4D97-AF65-F5344CB8AC3E}">
        <p14:creationId xmlns:p14="http://schemas.microsoft.com/office/powerpoint/2010/main" val="128777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455" fill="hold">
                                          <p:stCondLst>
                                            <p:cond delay="0"/>
                                          </p:stCondLst>
                                        </p:cTn>
                                        <p:tgtEl>
                                          <p:spTgt spid="16"/>
                                        </p:tgtEl>
                                        <p:attrNameLst>
                                          <p:attrName>style.rotation</p:attrName>
                                        </p:attrNameLst>
                                      </p:cBhvr>
                                      <p:to>
                                        <p:strVal val="-45.0"/>
                                      </p:to>
                                    </p:set>
                                    <p:anim calcmode="lin" valueType="num">
                                      <p:cBhvr>
                                        <p:cTn id="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9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9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0"/>
                            </p:stCondLst>
                            <p:childTnLst>
                              <p:par>
                                <p:cTn id="21" presetID="16" presetClass="entr" presetSubtype="2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554539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The legend of </a:t>
            </a:r>
            <a:r>
              <a:rPr lang="en-US" altLang="zh-CN" sz="3600" b="1" dirty="0" err="1">
                <a:solidFill>
                  <a:srgbClr val="C00000"/>
                </a:solidFill>
                <a:latin typeface="+mn-lt"/>
                <a:ea typeface="+mn-ea"/>
                <a:cs typeface="+mn-ea"/>
                <a:sym typeface="+mn-lt"/>
              </a:rPr>
              <a:t>nian</a:t>
            </a:r>
            <a:endParaRPr lang="zh-CN" altLang="en-US" sz="3600" b="1" dirty="0">
              <a:solidFill>
                <a:srgbClr val="C00000"/>
              </a:solidFill>
              <a:latin typeface="+mn-lt"/>
              <a:ea typeface="+mn-ea"/>
              <a:cs typeface="+mn-ea"/>
              <a:sym typeface="+mn-lt"/>
            </a:endParaRPr>
          </a:p>
        </p:txBody>
      </p:sp>
      <p:sp>
        <p:nvSpPr>
          <p:cNvPr id="12" name="矩形 11">
            <a:extLst>
              <a:ext uri="{FF2B5EF4-FFF2-40B4-BE49-F238E27FC236}">
                <a16:creationId xmlns:a16="http://schemas.microsoft.com/office/drawing/2014/main" xmlns="" id="{18DA2C1E-ABB6-46A5-8963-DA95B94DA706}"/>
              </a:ext>
            </a:extLst>
          </p:cNvPr>
          <p:cNvSpPr/>
          <p:nvPr/>
        </p:nvSpPr>
        <p:spPr>
          <a:xfrm>
            <a:off x="1438275" y="2279806"/>
            <a:ext cx="9315450" cy="966290"/>
          </a:xfrm>
          <a:prstGeom prst="rect">
            <a:avLst/>
          </a:prstGeom>
        </p:spPr>
        <p:txBody>
          <a:bodyPr wrap="square">
            <a:spAutoFit/>
          </a:bodyPr>
          <a:lstStyle/>
          <a:p>
            <a:pPr>
              <a:lnSpc>
                <a:spcPct val="150000"/>
              </a:lnSpc>
            </a:pPr>
            <a:r>
              <a:rPr lang="en-US" altLang="zh-CN" sz="2000" dirty="0">
                <a:cs typeface="+mn-ea"/>
                <a:sym typeface="+mn-lt"/>
              </a:rPr>
              <a:t>According to legend, there was a man-eating wild monster "</a:t>
            </a:r>
            <a:r>
              <a:rPr lang="en-US" altLang="zh-CN" sz="2000" dirty="0" err="1">
                <a:cs typeface="+mn-ea"/>
                <a:sym typeface="+mn-lt"/>
              </a:rPr>
              <a:t>Nian</a:t>
            </a:r>
            <a:r>
              <a:rPr lang="en-US" altLang="zh-CN" sz="2000" dirty="0">
                <a:cs typeface="+mn-ea"/>
                <a:sym typeface="+mn-lt"/>
              </a:rPr>
              <a:t>" with an extremely large mouth, capable of swallowing several people in a single bite. </a:t>
            </a:r>
          </a:p>
        </p:txBody>
      </p:sp>
      <p:sp>
        <p:nvSpPr>
          <p:cNvPr id="14" name="矩形 13">
            <a:extLst>
              <a:ext uri="{FF2B5EF4-FFF2-40B4-BE49-F238E27FC236}">
                <a16:creationId xmlns:a16="http://schemas.microsoft.com/office/drawing/2014/main" xmlns="" id="{AAA1EAE5-B356-40E5-9576-FF5842C21C66}"/>
              </a:ext>
            </a:extLst>
          </p:cNvPr>
          <p:cNvSpPr/>
          <p:nvPr/>
        </p:nvSpPr>
        <p:spPr>
          <a:xfrm>
            <a:off x="1438275" y="3765453"/>
            <a:ext cx="5582695" cy="2349618"/>
          </a:xfrm>
          <a:prstGeom prst="rect">
            <a:avLst/>
          </a:prstGeom>
        </p:spPr>
        <p:txBody>
          <a:bodyPr wrap="square">
            <a:spAutoFit/>
          </a:bodyPr>
          <a:lstStyle/>
          <a:p>
            <a:pPr>
              <a:lnSpc>
                <a:spcPct val="150000"/>
              </a:lnSpc>
            </a:pPr>
            <a:r>
              <a:rPr lang="en-US" altLang="zh-CN" sz="2000" dirty="0">
                <a:cs typeface="+mn-ea"/>
                <a:sym typeface="+mn-lt"/>
              </a:rPr>
              <a:t>This beast appeared in a country village, towards the end of winter when there was nothing to eat it would visit the villages and attack and eat whatever it could. The villagers would live in terror over the winter.</a:t>
            </a:r>
          </a:p>
        </p:txBody>
      </p:sp>
      <p:pic>
        <p:nvPicPr>
          <p:cNvPr id="4" name="图片 3">
            <a:extLst>
              <a:ext uri="{FF2B5EF4-FFF2-40B4-BE49-F238E27FC236}">
                <a16:creationId xmlns:a16="http://schemas.microsoft.com/office/drawing/2014/main" xmlns="" id="{06F24F82-5615-4A20-BF7C-257C21C6E0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24157" y="3125837"/>
            <a:ext cx="4976219" cy="3732163"/>
          </a:xfrm>
          <a:prstGeom prst="rect">
            <a:avLst/>
          </a:prstGeom>
        </p:spPr>
      </p:pic>
    </p:spTree>
    <p:extLst>
      <p:ext uri="{BB962C8B-B14F-4D97-AF65-F5344CB8AC3E}">
        <p14:creationId xmlns:p14="http://schemas.microsoft.com/office/powerpoint/2010/main" val="41172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554539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The legend of </a:t>
            </a:r>
            <a:r>
              <a:rPr lang="en-US" altLang="zh-CN" sz="3600" b="1" dirty="0" err="1">
                <a:solidFill>
                  <a:srgbClr val="C00000"/>
                </a:solidFill>
                <a:latin typeface="+mn-lt"/>
                <a:ea typeface="+mn-ea"/>
                <a:cs typeface="+mn-ea"/>
                <a:sym typeface="+mn-lt"/>
              </a:rPr>
              <a:t>nian</a:t>
            </a:r>
            <a:endParaRPr lang="zh-CN" altLang="en-US" sz="3600" b="1" dirty="0">
              <a:solidFill>
                <a:srgbClr val="C00000"/>
              </a:solidFill>
              <a:latin typeface="+mn-lt"/>
              <a:ea typeface="+mn-ea"/>
              <a:cs typeface="+mn-ea"/>
              <a:sym typeface="+mn-lt"/>
            </a:endParaRPr>
          </a:p>
        </p:txBody>
      </p:sp>
      <p:sp>
        <p:nvSpPr>
          <p:cNvPr id="11" name="矩形 10">
            <a:extLst>
              <a:ext uri="{FF2B5EF4-FFF2-40B4-BE49-F238E27FC236}">
                <a16:creationId xmlns:a16="http://schemas.microsoft.com/office/drawing/2014/main" xmlns="" id="{F01E3663-7C3C-4C69-8B3C-C50A7E3CF3EE}"/>
              </a:ext>
            </a:extLst>
          </p:cNvPr>
          <p:cNvSpPr/>
          <p:nvPr/>
        </p:nvSpPr>
        <p:spPr>
          <a:xfrm>
            <a:off x="5211502" y="2539200"/>
            <a:ext cx="6096000" cy="1426288"/>
          </a:xfrm>
          <a:prstGeom prst="rect">
            <a:avLst/>
          </a:prstGeom>
        </p:spPr>
        <p:txBody>
          <a:bodyPr>
            <a:spAutoFit/>
          </a:bodyPr>
          <a:lstStyle/>
          <a:p>
            <a:pPr marL="342900" indent="-342900">
              <a:lnSpc>
                <a:spcPct val="150000"/>
              </a:lnSpc>
              <a:buFont typeface="Arial" panose="020B0604020202020204" pitchFamily="34" charset="0"/>
              <a:buChar char="•"/>
            </a:pPr>
            <a:r>
              <a:rPr lang="en-US" altLang="zh-CN" sz="2000" dirty="0">
                <a:cs typeface="+mn-ea"/>
                <a:sym typeface="+mn-lt"/>
              </a:rPr>
              <a:t>One day, a wise old man passed through the village and told an old woman, "I will teach you how to scare </a:t>
            </a:r>
            <a:r>
              <a:rPr lang="en-US" altLang="zh-CN" sz="2000" dirty="0" err="1">
                <a:cs typeface="+mn-ea"/>
                <a:sym typeface="+mn-lt"/>
              </a:rPr>
              <a:t>Nian</a:t>
            </a:r>
            <a:r>
              <a:rPr lang="en-US" altLang="zh-CN" sz="2000" dirty="0">
                <a:cs typeface="+mn-ea"/>
                <a:sym typeface="+mn-lt"/>
              </a:rPr>
              <a:t> away!"</a:t>
            </a:r>
          </a:p>
        </p:txBody>
      </p:sp>
      <p:sp>
        <p:nvSpPr>
          <p:cNvPr id="13" name="矩形 12">
            <a:extLst>
              <a:ext uri="{FF2B5EF4-FFF2-40B4-BE49-F238E27FC236}">
                <a16:creationId xmlns:a16="http://schemas.microsoft.com/office/drawing/2014/main" xmlns="" id="{8A344223-5F3C-44F1-BF66-1929DB325FB7}"/>
              </a:ext>
            </a:extLst>
          </p:cNvPr>
          <p:cNvSpPr/>
          <p:nvPr/>
        </p:nvSpPr>
        <p:spPr>
          <a:xfrm>
            <a:off x="5211502" y="4299420"/>
            <a:ext cx="6096000" cy="1426288"/>
          </a:xfrm>
          <a:prstGeom prst="rect">
            <a:avLst/>
          </a:prstGeom>
        </p:spPr>
        <p:txBody>
          <a:bodyPr>
            <a:spAutoFit/>
          </a:bodyPr>
          <a:lstStyle/>
          <a:p>
            <a:pPr marL="342900" indent="-342900">
              <a:lnSpc>
                <a:spcPct val="150000"/>
              </a:lnSpc>
              <a:buFont typeface="Arial" panose="020B0604020202020204" pitchFamily="34" charset="0"/>
              <a:buChar char="•"/>
            </a:pPr>
            <a:r>
              <a:rPr lang="en-US" altLang="zh-CN" sz="2000" dirty="0">
                <a:cs typeface="+mn-ea"/>
                <a:sym typeface="+mn-lt"/>
              </a:rPr>
              <a:t>One day, a wise old man passed through the village and told an old woman, "I will teach you how to scare </a:t>
            </a:r>
            <a:r>
              <a:rPr lang="en-US" altLang="zh-CN" sz="2000" dirty="0" err="1">
                <a:cs typeface="+mn-ea"/>
                <a:sym typeface="+mn-lt"/>
              </a:rPr>
              <a:t>Nian</a:t>
            </a:r>
            <a:r>
              <a:rPr lang="en-US" altLang="zh-CN" sz="2000" dirty="0">
                <a:cs typeface="+mn-ea"/>
                <a:sym typeface="+mn-lt"/>
              </a:rPr>
              <a:t> away!"</a:t>
            </a:r>
          </a:p>
        </p:txBody>
      </p:sp>
      <p:pic>
        <p:nvPicPr>
          <p:cNvPr id="5" name="图片 4">
            <a:extLst>
              <a:ext uri="{FF2B5EF4-FFF2-40B4-BE49-F238E27FC236}">
                <a16:creationId xmlns:a16="http://schemas.microsoft.com/office/drawing/2014/main" xmlns="" id="{26804324-7A1D-46F9-806B-D3264D27A0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508" y="2036785"/>
            <a:ext cx="4249530" cy="4525269"/>
          </a:xfrm>
          <a:prstGeom prst="rect">
            <a:avLst/>
          </a:prstGeom>
        </p:spPr>
      </p:pic>
    </p:spTree>
    <p:extLst>
      <p:ext uri="{BB962C8B-B14F-4D97-AF65-F5344CB8AC3E}">
        <p14:creationId xmlns:p14="http://schemas.microsoft.com/office/powerpoint/2010/main" val="2178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5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500"/>
                                        <p:tgtEl>
                                          <p:spTgt spid="13"/>
                                        </p:tgtEl>
                                      </p:cBhvr>
                                    </p:animEffec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554539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The legend of </a:t>
            </a:r>
            <a:r>
              <a:rPr lang="en-US" altLang="zh-CN" sz="3600" b="1" dirty="0" err="1">
                <a:solidFill>
                  <a:srgbClr val="C00000"/>
                </a:solidFill>
                <a:latin typeface="+mn-lt"/>
                <a:ea typeface="+mn-ea"/>
                <a:cs typeface="+mn-ea"/>
                <a:sym typeface="+mn-lt"/>
              </a:rPr>
              <a:t>nian</a:t>
            </a:r>
            <a:endParaRPr lang="zh-CN" altLang="en-US" sz="3600" b="1" dirty="0">
              <a:solidFill>
                <a:srgbClr val="C00000"/>
              </a:solidFill>
              <a:latin typeface="+mn-lt"/>
              <a:ea typeface="+mn-ea"/>
              <a:cs typeface="+mn-ea"/>
              <a:sym typeface="+mn-lt"/>
            </a:endParaRPr>
          </a:p>
        </p:txBody>
      </p:sp>
      <p:sp>
        <p:nvSpPr>
          <p:cNvPr id="12" name="矩形 11">
            <a:extLst>
              <a:ext uri="{FF2B5EF4-FFF2-40B4-BE49-F238E27FC236}">
                <a16:creationId xmlns:a16="http://schemas.microsoft.com/office/drawing/2014/main" xmlns="" id="{27C05D94-F83E-43D7-A695-30BB504EED40}"/>
              </a:ext>
            </a:extLst>
          </p:cNvPr>
          <p:cNvSpPr/>
          <p:nvPr/>
        </p:nvSpPr>
        <p:spPr>
          <a:xfrm>
            <a:off x="1311496" y="2502945"/>
            <a:ext cx="9569008" cy="1426288"/>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a:cs typeface="+mn-ea"/>
                <a:sym typeface="+mn-lt"/>
              </a:rPr>
              <a:t>That evening when </a:t>
            </a:r>
            <a:r>
              <a:rPr lang="en-US" altLang="zh-CN" sz="2000" dirty="0" err="1">
                <a:cs typeface="+mn-ea"/>
                <a:sym typeface="+mn-lt"/>
              </a:rPr>
              <a:t>Nian</a:t>
            </a:r>
            <a:r>
              <a:rPr lang="en-US" altLang="zh-CN" sz="2000" dirty="0">
                <a:cs typeface="+mn-ea"/>
                <a:sym typeface="+mn-lt"/>
              </a:rPr>
              <a:t> arrived at the village, he saw that all the houses were dark except the house in which an old woman lived. </a:t>
            </a:r>
            <a:r>
              <a:rPr lang="en-US" altLang="zh-CN" sz="2000" dirty="0" err="1">
                <a:cs typeface="+mn-ea"/>
                <a:sym typeface="+mn-lt"/>
              </a:rPr>
              <a:t>Nian</a:t>
            </a:r>
            <a:r>
              <a:rPr lang="en-US" altLang="zh-CN" sz="2000" dirty="0">
                <a:cs typeface="+mn-ea"/>
                <a:sym typeface="+mn-lt"/>
              </a:rPr>
              <a:t> approached the house, licking his lips in anticipation. </a:t>
            </a:r>
          </a:p>
        </p:txBody>
      </p:sp>
      <p:sp>
        <p:nvSpPr>
          <p:cNvPr id="14" name="矩形 13">
            <a:extLst>
              <a:ext uri="{FF2B5EF4-FFF2-40B4-BE49-F238E27FC236}">
                <a16:creationId xmlns:a16="http://schemas.microsoft.com/office/drawing/2014/main" xmlns="" id="{5CA27A06-C969-4174-8380-A7A9E01C3FBA}"/>
              </a:ext>
            </a:extLst>
          </p:cNvPr>
          <p:cNvSpPr/>
          <p:nvPr/>
        </p:nvSpPr>
        <p:spPr>
          <a:xfrm>
            <a:off x="1311496" y="4456344"/>
            <a:ext cx="5552291" cy="964623"/>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a:cs typeface="+mn-ea"/>
                <a:sym typeface="+mn-lt"/>
              </a:rPr>
              <a:t>Suddenly, the deafening noise of firecrackers sounded endlessly. </a:t>
            </a:r>
          </a:p>
        </p:txBody>
      </p:sp>
      <p:pic>
        <p:nvPicPr>
          <p:cNvPr id="4" name="图片 3">
            <a:extLst>
              <a:ext uri="{FF2B5EF4-FFF2-40B4-BE49-F238E27FC236}">
                <a16:creationId xmlns:a16="http://schemas.microsoft.com/office/drawing/2014/main" xmlns="" id="{4B55E68F-FCAC-4229-B79E-C27F0A2BF5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1421" y="3260714"/>
            <a:ext cx="4869084" cy="3651813"/>
          </a:xfrm>
          <a:prstGeom prst="rect">
            <a:avLst/>
          </a:prstGeom>
        </p:spPr>
      </p:pic>
    </p:spTree>
    <p:extLst>
      <p:ext uri="{BB962C8B-B14F-4D97-AF65-F5344CB8AC3E}">
        <p14:creationId xmlns:p14="http://schemas.microsoft.com/office/powerpoint/2010/main" val="18517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554539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The legend of </a:t>
            </a:r>
            <a:r>
              <a:rPr lang="en-US" altLang="zh-CN" sz="3600" b="1" dirty="0" err="1">
                <a:solidFill>
                  <a:srgbClr val="C00000"/>
                </a:solidFill>
                <a:latin typeface="+mn-lt"/>
                <a:ea typeface="+mn-ea"/>
                <a:cs typeface="+mn-ea"/>
                <a:sym typeface="+mn-lt"/>
              </a:rPr>
              <a:t>nian</a:t>
            </a:r>
            <a:endParaRPr lang="zh-CN" altLang="en-US" sz="3600" b="1" dirty="0">
              <a:solidFill>
                <a:srgbClr val="C00000"/>
              </a:solidFill>
              <a:latin typeface="+mn-lt"/>
              <a:ea typeface="+mn-ea"/>
              <a:cs typeface="+mn-ea"/>
              <a:sym typeface="+mn-lt"/>
            </a:endParaRPr>
          </a:p>
        </p:txBody>
      </p:sp>
      <p:grpSp>
        <p:nvGrpSpPr>
          <p:cNvPr id="16" name="组合 15">
            <a:extLst>
              <a:ext uri="{FF2B5EF4-FFF2-40B4-BE49-F238E27FC236}">
                <a16:creationId xmlns:a16="http://schemas.microsoft.com/office/drawing/2014/main" xmlns="" id="{4F35FD65-5164-450F-90A3-216E1FE2258D}"/>
              </a:ext>
            </a:extLst>
          </p:cNvPr>
          <p:cNvGrpSpPr/>
          <p:nvPr/>
        </p:nvGrpSpPr>
        <p:grpSpPr>
          <a:xfrm>
            <a:off x="614742" y="1473735"/>
            <a:ext cx="11269918" cy="5034129"/>
            <a:chOff x="614742" y="1473735"/>
            <a:chExt cx="11269918" cy="5034129"/>
          </a:xfrm>
        </p:grpSpPr>
        <p:grpSp>
          <p:nvGrpSpPr>
            <p:cNvPr id="5" name="组合 4">
              <a:extLst>
                <a:ext uri="{FF2B5EF4-FFF2-40B4-BE49-F238E27FC236}">
                  <a16:creationId xmlns:a16="http://schemas.microsoft.com/office/drawing/2014/main" xmlns="" id="{6C8A1ABB-E774-4962-8031-9F4E36726E94}"/>
                </a:ext>
              </a:extLst>
            </p:cNvPr>
            <p:cNvGrpSpPr/>
            <p:nvPr/>
          </p:nvGrpSpPr>
          <p:grpSpPr>
            <a:xfrm>
              <a:off x="1610810" y="2291266"/>
              <a:ext cx="8970380" cy="3681190"/>
              <a:chOff x="1610810" y="1634924"/>
              <a:chExt cx="8970380" cy="3681190"/>
            </a:xfrm>
          </p:grpSpPr>
          <p:sp>
            <p:nvSpPr>
              <p:cNvPr id="11" name="矩形 10">
                <a:extLst>
                  <a:ext uri="{FF2B5EF4-FFF2-40B4-BE49-F238E27FC236}">
                    <a16:creationId xmlns:a16="http://schemas.microsoft.com/office/drawing/2014/main" xmlns="" id="{206E53F4-0266-4ACA-BD52-16BFF375A87B}"/>
                  </a:ext>
                </a:extLst>
              </p:cNvPr>
              <p:cNvSpPr/>
              <p:nvPr/>
            </p:nvSpPr>
            <p:spPr>
              <a:xfrm>
                <a:off x="2443222" y="2235527"/>
                <a:ext cx="7305555" cy="3080587"/>
              </a:xfrm>
              <a:prstGeom prst="rect">
                <a:avLst/>
              </a:prstGeom>
            </p:spPr>
            <p:txBody>
              <a:bodyPr wrap="square">
                <a:spAutoFit/>
              </a:bodyPr>
              <a:lstStyle/>
              <a:p>
                <a:pPr>
                  <a:lnSpc>
                    <a:spcPct val="200000"/>
                  </a:lnSpc>
                </a:pPr>
                <a:r>
                  <a:rPr lang="en-US" altLang="zh-CN" sz="2000" dirty="0">
                    <a:cs typeface="+mn-ea"/>
                    <a:sym typeface="+mn-lt"/>
                  </a:rPr>
                  <a:t>The monster was startled and jumped. Suddenly he realized that the house was covered in red paper. This scared him even more and it ran off into the mountains. When the villagers returned they saw that the old woman was unharmed!</a:t>
                </a:r>
              </a:p>
            </p:txBody>
          </p:sp>
          <p:sp>
            <p:nvSpPr>
              <p:cNvPr id="3" name="矩形: 圆角 2">
                <a:extLst>
                  <a:ext uri="{FF2B5EF4-FFF2-40B4-BE49-F238E27FC236}">
                    <a16:creationId xmlns:a16="http://schemas.microsoft.com/office/drawing/2014/main" xmlns="" id="{8EC3686F-29D9-491F-AAD6-F68D0BEFB631}"/>
                  </a:ext>
                </a:extLst>
              </p:cNvPr>
              <p:cNvSpPr/>
              <p:nvPr/>
            </p:nvSpPr>
            <p:spPr>
              <a:xfrm>
                <a:off x="1610810" y="1634924"/>
                <a:ext cx="8970380" cy="3588152"/>
              </a:xfrm>
              <a:prstGeom prst="roundRect">
                <a:avLst/>
              </a:prstGeom>
              <a:noFill/>
              <a:ln w="3810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8" name="图片 7">
              <a:extLst>
                <a:ext uri="{FF2B5EF4-FFF2-40B4-BE49-F238E27FC236}">
                  <a16:creationId xmlns:a16="http://schemas.microsoft.com/office/drawing/2014/main" xmlns="" id="{A42DB4A5-B10E-4786-83F6-4C102167E8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620102">
              <a:off x="614742" y="1473735"/>
              <a:ext cx="2224352" cy="2224352"/>
            </a:xfrm>
            <a:prstGeom prst="rect">
              <a:avLst/>
            </a:prstGeom>
          </p:spPr>
        </p:pic>
        <p:pic>
          <p:nvPicPr>
            <p:cNvPr id="15" name="图片 14">
              <a:extLst>
                <a:ext uri="{FF2B5EF4-FFF2-40B4-BE49-F238E27FC236}">
                  <a16:creationId xmlns:a16="http://schemas.microsoft.com/office/drawing/2014/main" xmlns="" id="{461CBE54-87BF-4810-BAE4-5E467CEAF5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2992" y="3289113"/>
              <a:ext cx="4291668" cy="3218751"/>
            </a:xfrm>
            <a:prstGeom prst="rect">
              <a:avLst/>
            </a:prstGeom>
          </p:spPr>
        </p:pic>
      </p:grpSp>
    </p:spTree>
    <p:extLst>
      <p:ext uri="{BB962C8B-B14F-4D97-AF65-F5344CB8AC3E}">
        <p14:creationId xmlns:p14="http://schemas.microsoft.com/office/powerpoint/2010/main" val="24829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60D9BE4-39F2-4FDF-A915-30BDD41370F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矩形: 圆角 1">
            <a:extLst>
              <a:ext uri="{FF2B5EF4-FFF2-40B4-BE49-F238E27FC236}">
                <a16:creationId xmlns:a16="http://schemas.microsoft.com/office/drawing/2014/main" xmlns="" id="{8ABE84E1-2AD8-448D-ACEC-28732EA1A7F6}"/>
              </a:ext>
            </a:extLst>
          </p:cNvPr>
          <p:cNvSpPr/>
          <p:nvPr/>
        </p:nvSpPr>
        <p:spPr>
          <a:xfrm>
            <a:off x="326020" y="350135"/>
            <a:ext cx="11539960" cy="6157731"/>
          </a:xfrm>
          <a:prstGeom prst="roundRect">
            <a:avLst>
              <a:gd name="adj" fmla="val 8396"/>
            </a:avLst>
          </a:prstGeom>
          <a:solidFill>
            <a:schemeClr val="accent4">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a:extLst>
              <a:ext uri="{FF2B5EF4-FFF2-40B4-BE49-F238E27FC236}">
                <a16:creationId xmlns:a16="http://schemas.microsoft.com/office/drawing/2014/main" xmlns="" id="{45AF61D0-C32B-4D64-8DCD-2E4C52A4A7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563907" cy="1539433"/>
          </a:xfrm>
          <a:prstGeom prst="rect">
            <a:avLst/>
          </a:prstGeom>
        </p:spPr>
      </p:pic>
      <p:sp>
        <p:nvSpPr>
          <p:cNvPr id="10" name="文本框 9">
            <a:extLst>
              <a:ext uri="{FF2B5EF4-FFF2-40B4-BE49-F238E27FC236}">
                <a16:creationId xmlns:a16="http://schemas.microsoft.com/office/drawing/2014/main" xmlns="" id="{B87514EA-1A9C-48FF-8CBA-36918C45FC73}"/>
              </a:ext>
            </a:extLst>
          </p:cNvPr>
          <p:cNvSpPr txBox="1"/>
          <p:nvPr/>
        </p:nvSpPr>
        <p:spPr bwMode="auto">
          <a:xfrm>
            <a:off x="2163339" y="769716"/>
            <a:ext cx="5545399" cy="646331"/>
          </a:xfrm>
          <a:prstGeom prst="rect">
            <a:avLst/>
          </a:prstGeom>
          <a:noFill/>
        </p:spPr>
        <p:txBody>
          <a:bodyPr wrap="square" anchor="ctr">
            <a:spAutoFit/>
          </a:bodyPr>
          <a:lstStyle>
            <a:defPPr>
              <a:defRPr lang="zh-CN"/>
            </a:defPPr>
            <a:lvl1pPr algn="ctr">
              <a:defRPr sz="4800">
                <a:solidFill>
                  <a:schemeClr val="bg1"/>
                </a:solidFill>
                <a:effectLst>
                  <a:innerShdw blurRad="50800">
                    <a:srgbClr val="801600">
                      <a:alpha val="71000"/>
                    </a:srgbClr>
                  </a:innerShdw>
                </a:effectLst>
                <a:latin typeface="华文新魏" panose="02010800040101010101" pitchFamily="2" charset="-122"/>
                <a:ea typeface="华文新魏" panose="02010800040101010101" pitchFamily="2" charset="-122"/>
              </a:defRPr>
            </a:lvl1pPr>
          </a:lstStyle>
          <a:p>
            <a:pPr algn="dist" eaLnBrk="1" fontAlgn="auto" hangingPunct="1">
              <a:spcBef>
                <a:spcPts val="0"/>
              </a:spcBef>
              <a:spcAft>
                <a:spcPts val="0"/>
              </a:spcAft>
              <a:defRPr/>
            </a:pPr>
            <a:r>
              <a:rPr lang="en-US" altLang="zh-CN" sz="3600" b="1" dirty="0">
                <a:solidFill>
                  <a:srgbClr val="C00000"/>
                </a:solidFill>
                <a:latin typeface="+mn-lt"/>
                <a:ea typeface="+mn-ea"/>
                <a:cs typeface="+mn-ea"/>
                <a:sym typeface="+mn-lt"/>
              </a:rPr>
              <a:t>The legend of </a:t>
            </a:r>
            <a:r>
              <a:rPr lang="en-US" altLang="zh-CN" sz="3600" b="1" dirty="0" err="1">
                <a:solidFill>
                  <a:srgbClr val="C00000"/>
                </a:solidFill>
                <a:latin typeface="+mn-lt"/>
                <a:ea typeface="+mn-ea"/>
                <a:cs typeface="+mn-ea"/>
                <a:sym typeface="+mn-lt"/>
              </a:rPr>
              <a:t>nian</a:t>
            </a:r>
            <a:endParaRPr lang="zh-CN" altLang="en-US" sz="3600" b="1" dirty="0">
              <a:solidFill>
                <a:srgbClr val="C00000"/>
              </a:solidFill>
              <a:latin typeface="+mn-lt"/>
              <a:ea typeface="+mn-ea"/>
              <a:cs typeface="+mn-ea"/>
              <a:sym typeface="+mn-lt"/>
            </a:endParaRPr>
          </a:p>
        </p:txBody>
      </p:sp>
      <p:sp>
        <p:nvSpPr>
          <p:cNvPr id="12" name="矩形 11">
            <a:extLst>
              <a:ext uri="{FF2B5EF4-FFF2-40B4-BE49-F238E27FC236}">
                <a16:creationId xmlns:a16="http://schemas.microsoft.com/office/drawing/2014/main" xmlns="" id="{6D16E90E-82F7-4EC1-AF06-60C5620A4C22}"/>
              </a:ext>
            </a:extLst>
          </p:cNvPr>
          <p:cNvSpPr/>
          <p:nvPr/>
        </p:nvSpPr>
        <p:spPr>
          <a:xfrm>
            <a:off x="1271649" y="2315900"/>
            <a:ext cx="8834980" cy="707886"/>
          </a:xfrm>
          <a:prstGeom prst="rect">
            <a:avLst/>
          </a:prstGeom>
        </p:spPr>
        <p:txBody>
          <a:bodyPr wrap="square">
            <a:spAutoFit/>
          </a:bodyPr>
          <a:lstStyle/>
          <a:p>
            <a:pPr marL="285750" indent="-285750">
              <a:buFont typeface="Arial" panose="020B0604020202020204" pitchFamily="34" charset="0"/>
              <a:buChar char="•"/>
            </a:pPr>
            <a:r>
              <a:rPr lang="en-US" altLang="zh-CN" sz="2000" dirty="0">
                <a:cs typeface="+mn-ea"/>
                <a:sym typeface="+mn-lt"/>
              </a:rPr>
              <a:t>People later learned that "</a:t>
            </a:r>
            <a:r>
              <a:rPr lang="en-US" altLang="zh-CN" sz="2000" dirty="0" err="1">
                <a:cs typeface="+mn-ea"/>
                <a:sym typeface="+mn-lt"/>
              </a:rPr>
              <a:t>nian</a:t>
            </a:r>
            <a:r>
              <a:rPr lang="en-US" altLang="zh-CN" sz="2000" dirty="0">
                <a:cs typeface="+mn-ea"/>
                <a:sym typeface="+mn-lt"/>
              </a:rPr>
              <a:t>" was afraid of loud noises and the color red.</a:t>
            </a:r>
          </a:p>
        </p:txBody>
      </p:sp>
      <p:sp>
        <p:nvSpPr>
          <p:cNvPr id="13" name="矩形 12">
            <a:extLst>
              <a:ext uri="{FF2B5EF4-FFF2-40B4-BE49-F238E27FC236}">
                <a16:creationId xmlns:a16="http://schemas.microsoft.com/office/drawing/2014/main" xmlns="" id="{C6B17BB3-BC2A-46CD-BF71-2BE3E031BAD7}"/>
              </a:ext>
            </a:extLst>
          </p:cNvPr>
          <p:cNvSpPr/>
          <p:nvPr/>
        </p:nvSpPr>
        <p:spPr>
          <a:xfrm>
            <a:off x="1271649" y="3472599"/>
            <a:ext cx="5489897" cy="2351285"/>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2000" dirty="0">
                <a:cs typeface="+mn-ea"/>
                <a:sym typeface="+mn-lt"/>
              </a:rPr>
              <a:t>The villagers came together and agreed that when it was time for </a:t>
            </a:r>
            <a:r>
              <a:rPr lang="en-US" altLang="zh-CN" sz="2000" dirty="0" err="1">
                <a:cs typeface="+mn-ea"/>
                <a:sym typeface="+mn-lt"/>
              </a:rPr>
              <a:t>Nian's</a:t>
            </a:r>
            <a:r>
              <a:rPr lang="en-US" altLang="zh-CN" sz="2000" dirty="0">
                <a:cs typeface="+mn-ea"/>
                <a:sym typeface="+mn-lt"/>
              </a:rPr>
              <a:t> annual visit towards the end of winter they would start a fire in front of every door and not go to sleep but rather make noise.</a:t>
            </a:r>
          </a:p>
        </p:txBody>
      </p:sp>
      <p:pic>
        <p:nvPicPr>
          <p:cNvPr id="6" name="图片 5">
            <a:extLst>
              <a:ext uri="{FF2B5EF4-FFF2-40B4-BE49-F238E27FC236}">
                <a16:creationId xmlns:a16="http://schemas.microsoft.com/office/drawing/2014/main" xmlns="" id="{E42540B0-58D0-4D7D-AA25-EFCE85DC4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5895" y="2916820"/>
            <a:ext cx="3594456" cy="3594456"/>
          </a:xfrm>
          <a:prstGeom prst="rect">
            <a:avLst/>
          </a:prstGeom>
        </p:spPr>
      </p:pic>
      <p:sp>
        <p:nvSpPr>
          <p:cNvPr id="4" name="TextBox 5">
            <a:extLst>
              <a:ext uri="{FF2B5EF4-FFF2-40B4-BE49-F238E27FC236}">
                <a16:creationId xmlns:a16="http://schemas.microsoft.com/office/drawing/2014/main" xmlns="" id="{BAD43DD3-26F0-D53E-44AB-B8C0AF0D3CBB}"/>
              </a:ext>
            </a:extLst>
          </p:cNvPr>
          <p:cNvSpPr txBox="1"/>
          <p:nvPr/>
        </p:nvSpPr>
        <p:spPr>
          <a:xfrm>
            <a:off x="1133004" y="6673057"/>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节日</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7792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500"/>
                                        <p:tgtEl>
                                          <p:spTgt spid="12"/>
                                        </p:tgtEl>
                                      </p:cBhvr>
                                    </p:animEffect>
                                  </p:childTnLst>
                                </p:cTn>
                              </p:par>
                            </p:childTnLst>
                          </p:cTn>
                        </p:par>
                        <p:par>
                          <p:cTn id="18" fill="hold">
                            <p:stCondLst>
                              <p:cond delay="3000"/>
                            </p:stCondLst>
                            <p:childTnLst>
                              <p:par>
                                <p:cTn id="19" presetID="2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1500"/>
                                        <p:tgtEl>
                                          <p:spTgt spid="13"/>
                                        </p:tgtEl>
                                      </p:cBhvr>
                                    </p:animEffec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3kwgedd">
      <a:majorFont>
        <a:latin typeface="印品黑体" panose="020F0302020204030204"/>
        <a:ea typeface="仓耳青禾体-谷力 W05"/>
        <a:cs typeface=""/>
      </a:majorFont>
      <a:minorFont>
        <a:latin typeface="印品黑体" panose="020F0502020204030204"/>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2321</TotalTime>
  <Words>1040</Words>
  <Application>Microsoft Office PowerPoint</Application>
  <PresentationFormat>宽屏</PresentationFormat>
  <Paragraphs>125</Paragraphs>
  <Slides>30</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30</vt:i4>
      </vt:variant>
    </vt:vector>
  </HeadingPairs>
  <TitlesOfParts>
    <vt:vector size="41" baseType="lpstr">
      <vt:lpstr>Meiryo</vt:lpstr>
      <vt:lpstr>仓耳青禾体-谷力 W05</vt:lpstr>
      <vt:lpstr>宋体</vt:lpstr>
      <vt:lpstr>微软雅黑</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cp:revision>
  <dcterms:created xsi:type="dcterms:W3CDTF">2021-12-12T15:55:48Z</dcterms:created>
  <dcterms:modified xsi:type="dcterms:W3CDTF">2023-05-10T02:12:16Z</dcterms:modified>
</cp:coreProperties>
</file>