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537" r:id="rId4"/>
    <p:sldId id="538" r:id="rId5"/>
    <p:sldId id="539" r:id="rId6"/>
    <p:sldId id="535" r:id="rId7"/>
    <p:sldId id="566" r:id="rId8"/>
    <p:sldId id="540" r:id="rId9"/>
    <p:sldId id="541" r:id="rId10"/>
    <p:sldId id="567" r:id="rId11"/>
    <p:sldId id="544" r:id="rId12"/>
    <p:sldId id="545" r:id="rId13"/>
    <p:sldId id="568" r:id="rId14"/>
    <p:sldId id="547" r:id="rId15"/>
    <p:sldId id="548" r:id="rId16"/>
    <p:sldId id="551" r:id="rId17"/>
    <p:sldId id="569" r:id="rId18"/>
    <p:sldId id="555" r:id="rId19"/>
    <p:sldId id="556" r:id="rId20"/>
    <p:sldId id="557" r:id="rId21"/>
    <p:sldId id="558" r:id="rId22"/>
    <p:sldId id="570" r:id="rId23"/>
    <p:sldId id="560" r:id="rId24"/>
    <p:sldId id="562" r:id="rId25"/>
    <p:sldId id="561" r:id="rId26"/>
    <p:sldId id="563" r:id="rId27"/>
    <p:sldId id="571" r:id="rId28"/>
    <p:sldId id="572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21">
          <p15:clr>
            <a:srgbClr val="A4A3A4"/>
          </p15:clr>
        </p15:guide>
        <p15:guide id="2" pos="7707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D10"/>
    <a:srgbClr val="FFE22F"/>
    <a:srgbClr val="D0141A"/>
    <a:srgbClr val="F27E81"/>
    <a:srgbClr val="FFFFFF"/>
    <a:srgbClr val="404040"/>
    <a:srgbClr val="FFEFD1"/>
    <a:srgbClr val="EA5548"/>
    <a:srgbClr val="FF4C4C"/>
    <a:srgbClr val="FFF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704" autoAdjust="0"/>
  </p:normalViewPr>
  <p:slideViewPr>
    <p:cSldViewPr showGuides="1">
      <p:cViewPr varScale="1">
        <p:scale>
          <a:sx n="106" d="100"/>
          <a:sy n="106" d="100"/>
        </p:scale>
        <p:origin x="618" y="114"/>
      </p:cViewPr>
      <p:guideLst>
        <p:guide pos="1121"/>
        <p:guide pos="7707"/>
        <p:guide orient="horz" pos="300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CEFE-DB46-48C4-B5EA-E9D1686F1940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481C-322C-412A-BDD6-18F07C9F8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43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8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763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83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2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56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599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833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7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273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1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39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5859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119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74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99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241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474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88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07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6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08CDA55-9B86-4C74-BFD5-466D8910C76C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618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71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10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5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2481C-322C-412A-BDD6-18F07C9F88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59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3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14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24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35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3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4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17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5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4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62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53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60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3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1780E70-02ED-4C72-B1A9-909D746B450E}"/>
              </a:ext>
            </a:extLst>
          </p:cNvPr>
          <p:cNvGrpSpPr/>
          <p:nvPr userDrawn="1"/>
        </p:nvGrpSpPr>
        <p:grpSpPr>
          <a:xfrm>
            <a:off x="0" y="-531000"/>
            <a:ext cx="12225631" cy="7920000"/>
            <a:chOff x="0" y="-531000"/>
            <a:chExt cx="12225631" cy="7920000"/>
          </a:xfrm>
        </p:grpSpPr>
        <p:pic>
          <p:nvPicPr>
            <p:cNvPr id="11" name="图片 10">
              <a:extLst>
                <a:ext uri="{FF2B5EF4-FFF2-40B4-BE49-F238E27FC236}">
                  <a16:creationId xmlns="" xmlns:a16="http://schemas.microsoft.com/office/drawing/2014/main" id="{EA795416-6E38-4D6E-9EA6-ECAD89CE7EA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531000"/>
              <a:ext cx="12192000" cy="140071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1C7BBB69-3AA3-4BA6-AFD9-BCAF145B55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0" y="5988288"/>
              <a:ext cx="12192000" cy="1400712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31097AAE-B0CF-428F-BED4-91CFF1540F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33631" y="954720"/>
              <a:ext cx="12192000" cy="4986764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779E4DD-8AC4-4F9E-8C02-A13A2AFEFB63}"/>
              </a:ext>
            </a:extLst>
          </p:cNvPr>
          <p:cNvSpPr/>
          <p:nvPr userDrawn="1"/>
        </p:nvSpPr>
        <p:spPr>
          <a:xfrm>
            <a:off x="214860" y="1463287"/>
            <a:ext cx="11808000" cy="3903196"/>
          </a:xfrm>
          <a:prstGeom prst="rect">
            <a:avLst/>
          </a:prstGeom>
          <a:solidFill>
            <a:srgbClr val="D0141A">
              <a:alpha val="5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pic>
        <p:nvPicPr>
          <p:cNvPr id="13" name="图片 12" descr="411a874e7ba1792839d48bd25ab52f5c11">
            <a:extLst>
              <a:ext uri="{FF2B5EF4-FFF2-40B4-BE49-F238E27FC236}">
                <a16:creationId xmlns="" xmlns:a16="http://schemas.microsoft.com/office/drawing/2014/main" id="{3A321F01-CD42-4205-B583-4D084486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12" name="图片 11" descr="411a874e7ba1792839d48bd25ab52f5c11">
            <a:extLst>
              <a:ext uri="{FF2B5EF4-FFF2-40B4-BE49-F238E27FC236}">
                <a16:creationId xmlns="" xmlns:a16="http://schemas.microsoft.com/office/drawing/2014/main" id="{81DE3D3B-2003-47A9-873B-BA41A6EFB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44D00C7-3287-4A8C-B8E9-6F3659B34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00" y="16855"/>
            <a:ext cx="2880376" cy="27923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5F4B321F-815C-4213-AF22-6CF4277ED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277993" y="-11876"/>
            <a:ext cx="2880376" cy="2792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5">
            <a:extLst>
              <a:ext uri="{FF2B5EF4-FFF2-40B4-BE49-F238E27FC236}">
                <a16:creationId xmlns="" xmlns:a16="http://schemas.microsoft.com/office/drawing/2014/main" id="{01EFB6A2-3925-A2E5-0AEA-23A1C636276F}"/>
              </a:ext>
            </a:extLst>
          </p:cNvPr>
          <p:cNvSpPr txBox="1"/>
          <p:nvPr userDrawn="1"/>
        </p:nvSpPr>
        <p:spPr>
          <a:xfrm>
            <a:off x="1489720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2455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D4E1-D763-411F-893C-B6958D2E250A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C8C9-25AE-4321-ACC0-D215784BA6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advClick="0">
        <p:fade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2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9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6BDC11CA-209C-4FE3-8241-1E351944CF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7" y="2614900"/>
            <a:ext cx="4325835" cy="305817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3131426" y="2005493"/>
            <a:ext cx="1661032" cy="1862048"/>
            <a:chOff x="3255117" y="1862194"/>
            <a:chExt cx="1661032" cy="1862048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255117" y="1862194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春</a:t>
              </a:r>
            </a:p>
          </p:txBody>
        </p:sp>
      </p:grpSp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74" y="16679"/>
            <a:ext cx="4176117" cy="40484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40259" y="0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97" y="3288744"/>
            <a:ext cx="879835" cy="584317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4467573" y="4193534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过年要知道的礼节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4606866" y="2051303"/>
            <a:ext cx="1661032" cy="1862048"/>
            <a:chOff x="4730557" y="1908003"/>
            <a:chExt cx="1661032" cy="1862048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730557" y="1908003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274992" y="2196912"/>
            <a:ext cx="1417375" cy="1569660"/>
            <a:chOff x="6398683" y="2053612"/>
            <a:chExt cx="1417375" cy="156966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398683" y="2053612"/>
              <a:ext cx="141737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6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礼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647908" y="2005493"/>
            <a:ext cx="1661032" cy="1862048"/>
            <a:chOff x="7771599" y="1862193"/>
            <a:chExt cx="1661032" cy="1862048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771599" y="1862193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仪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47" name="图片 46" descr="411a874e7ba1792839d48bd25ab52f5c11">
            <a:extLst>
              <a:ext uri="{FF2B5EF4-FFF2-40B4-BE49-F238E27FC236}">
                <a16:creationId xmlns="" xmlns:a16="http://schemas.microsoft.com/office/drawing/2014/main" id="{580C4EA9-ACFB-4B06-9D97-B19D95D212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48" name="图片 47" descr="411a874e7ba1792839d48bd25ab52f5c11">
            <a:extLst>
              <a:ext uri="{FF2B5EF4-FFF2-40B4-BE49-F238E27FC236}">
                <a16:creationId xmlns="" xmlns:a16="http://schemas.microsoft.com/office/drawing/2014/main" id="{C91D0A08-81D0-4BE4-A2EE-3C664A31C3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F5DBF76E-2B20-4E72-BFB8-D3302627FC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033" y="2390905"/>
            <a:ext cx="3744233" cy="37442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564B23E-7114-49AB-A18E-49F7E35A9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2384" y="4339217"/>
            <a:ext cx="879835" cy="5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3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88EA054B-5A8A-48F4-B17E-784FBFB0A4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000" y="2370230"/>
            <a:ext cx="3870213" cy="29026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D56D9672-0CC8-4D3D-95D5-EDBE9534DD07}"/>
              </a:ext>
            </a:extLst>
          </p:cNvPr>
          <p:cNvSpPr txBox="1"/>
          <p:nvPr/>
        </p:nvSpPr>
        <p:spPr>
          <a:xfrm>
            <a:off x="1161802" y="2317962"/>
            <a:ext cx="2838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好吃的东西别独享</a:t>
            </a:r>
          </a:p>
          <a:p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大人一般都比较惯孩子：孩子爱吃的东西会有意让孩子多吃。但是有客人在场的话就要教育孩子讲究礼貌。吃饭之前要跟孩子讲好：“好东西大家都喜欢，所以饭桌上有好东西，你不要自己一个人吃光，要留点给别人吃才行。太自私的孩子没人喜欢的。”</a:t>
            </a:r>
            <a:endParaRPr lang="en-US" altLang="zh-CN" sz="1600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94597BA-08B2-45C5-96A6-F1B4CE2687FC}"/>
              </a:ext>
            </a:extLst>
          </p:cNvPr>
          <p:cNvSpPr txBox="1"/>
          <p:nvPr/>
        </p:nvSpPr>
        <p:spPr>
          <a:xfrm>
            <a:off x="8256000" y="2317962"/>
            <a:ext cx="3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用餐卫生要注意</a:t>
            </a:r>
          </a:p>
          <a:p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有的孩子吃饭喜欢挑来拣去，家长们要记得和孩子说：“吃饭时，我们取菜要取自己面前的，看准那块就夹，不要翻来覆去抄，那是非常没礼貌的表现。带汤汁的肉菜更要小心夹，以免溅脏了衣服，人家会说你是不讲卫生的孩子的。吃完饭后放下碗，要有礼貌地说：“请大家慢用”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4811033" y="1892279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餐桌礼仪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8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3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待客礼仪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四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9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2064000" y="2133000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待客礼仪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DC8B11D-B75F-4341-8935-885A9FC261FB}"/>
              </a:ext>
            </a:extLst>
          </p:cNvPr>
          <p:cNvSpPr txBox="1"/>
          <p:nvPr/>
        </p:nvSpPr>
        <p:spPr>
          <a:xfrm>
            <a:off x="1344000" y="2925000"/>
            <a:ext cx="4320000" cy="16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春节期间，家里面会有许多的客人，不仅大人们要讲究待客礼仪，小宝宝们也要注意，有客人在场的时候，言行举止都有讲究，这些小细节，家长们可不要忽略。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7EE2475-5004-4EB4-B94E-9ED2D50483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773000"/>
            <a:ext cx="4752000" cy="331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972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7032000" y="2074784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待客礼仪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CB0AA5D-B920-4541-81BB-B75FA0A99775}"/>
              </a:ext>
            </a:extLst>
          </p:cNvPr>
          <p:cNvSpPr txBox="1"/>
          <p:nvPr/>
        </p:nvSpPr>
        <p:spPr>
          <a:xfrm>
            <a:off x="6514411" y="2773966"/>
            <a:ext cx="369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大人讲话莫插嘴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5AF4FF78-740C-4587-81DF-83A70553384A}"/>
              </a:ext>
            </a:extLst>
          </p:cNvPr>
          <p:cNvSpPr txBox="1"/>
          <p:nvPr/>
        </p:nvSpPr>
        <p:spPr>
          <a:xfrm>
            <a:off x="6438000" y="3448324"/>
            <a:ext cx="3852000" cy="128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在大人谈话时，要让孩子明白安静地做自己的事才是乖孩子，来回走动和随便插话是对客人的不尊重。</a:t>
            </a: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0D33A68-88A3-4188-A0D8-5F7862AD3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822" y="1917000"/>
            <a:ext cx="5112000" cy="340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10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2064000" y="2133000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待客礼仪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7EE2475-5004-4EB4-B94E-9ED2D50483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000" y="1914514"/>
            <a:ext cx="4434234" cy="309052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84049FA-5DCC-41EE-8440-5A149BBD7CA6}"/>
              </a:ext>
            </a:extLst>
          </p:cNvPr>
          <p:cNvSpPr txBox="1"/>
          <p:nvPr/>
        </p:nvSpPr>
        <p:spPr>
          <a:xfrm>
            <a:off x="2093766" y="3090446"/>
            <a:ext cx="34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01   </a:t>
            </a:r>
            <a:r>
              <a:rPr lang="zh-CN" altLang="en-US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见了客人打招呼、问好。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4B3CE84-C94C-40FA-8847-A1532FD3B281}"/>
              </a:ext>
            </a:extLst>
          </p:cNvPr>
          <p:cNvSpPr txBox="1"/>
          <p:nvPr/>
        </p:nvSpPr>
        <p:spPr>
          <a:xfrm>
            <a:off x="2093766" y="3489989"/>
            <a:ext cx="34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02   </a:t>
            </a:r>
            <a:r>
              <a:rPr lang="zh-CN" altLang="en-US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不大声喧哗、打闹。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B7759446-5474-4095-B566-78D4FD3E9726}"/>
              </a:ext>
            </a:extLst>
          </p:cNvPr>
          <p:cNvSpPr txBox="1"/>
          <p:nvPr/>
        </p:nvSpPr>
        <p:spPr>
          <a:xfrm>
            <a:off x="2093766" y="3889532"/>
            <a:ext cx="34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03  </a:t>
            </a:r>
            <a:r>
              <a:rPr lang="zh-CN" altLang="en-US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礼让客人、不说脏话。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C1DB3BA-FA74-4BA5-8418-426242E59C1E}"/>
              </a:ext>
            </a:extLst>
          </p:cNvPr>
          <p:cNvSpPr txBox="1"/>
          <p:nvPr/>
        </p:nvSpPr>
        <p:spPr>
          <a:xfrm>
            <a:off x="2093766" y="4289074"/>
            <a:ext cx="34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04  </a:t>
            </a:r>
            <a:r>
              <a:rPr lang="zh-CN" altLang="en-US" b="1" dirty="0">
                <a:solidFill>
                  <a:srgbClr val="FFE22F"/>
                </a:solidFill>
                <a:latin typeface="汉仪乐喵体W" panose="00020600040101010101" pitchFamily="18" charset="-122"/>
                <a:ea typeface="汉仪乐喵体W" panose="00020600040101010101" pitchFamily="18" charset="-122"/>
              </a:rPr>
              <a:t>客人走时要相送、打招呼。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38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3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做客礼仪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五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6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F12955D-6174-4332-B3F7-F56689BCDCD8}"/>
              </a:ext>
            </a:extLst>
          </p:cNvPr>
          <p:cNvSpPr txBox="1"/>
          <p:nvPr/>
        </p:nvSpPr>
        <p:spPr>
          <a:xfrm>
            <a:off x="6456000" y="2195559"/>
            <a:ext cx="231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文明做客</a:t>
            </a:r>
            <a:endParaRPr lang="en-US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FCA086A7-E1C6-40F9-8828-E14D5305987D}"/>
              </a:ext>
            </a:extLst>
          </p:cNvPr>
          <p:cNvSpPr txBox="1"/>
          <p:nvPr/>
        </p:nvSpPr>
        <p:spPr>
          <a:xfrm>
            <a:off x="5448000" y="2867428"/>
            <a:ext cx="5101425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过年，除了迎接客人们的到来，家长们也免不了带着宝宝去走访亲友，去别人家里做客，别人家里做客，孩子们注意自己行为的细节，才能体现孩子的谦谦有礼。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AF1B027A-3826-4DDD-A5A5-E5A061E0DF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6000" y="1663746"/>
            <a:ext cx="3026150" cy="35305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31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2640000" y="2011559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做客礼仪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A0DE693-70ED-49E7-8131-7FCDC6FB86B7}"/>
              </a:ext>
            </a:extLst>
          </p:cNvPr>
          <p:cNvSpPr txBox="1"/>
          <p:nvPr/>
        </p:nvSpPr>
        <p:spPr>
          <a:xfrm>
            <a:off x="2196966" y="2657890"/>
            <a:ext cx="34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主动问候说声谢</a:t>
            </a:r>
            <a:endParaRPr lang="en-US" altLang="zh-CN" dirty="0"/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04CF747-5928-4B9D-9D84-7101E87CD7F4}"/>
              </a:ext>
            </a:extLst>
          </p:cNvPr>
          <p:cNvSpPr txBox="1"/>
          <p:nvPr/>
        </p:nvSpPr>
        <p:spPr>
          <a:xfrm>
            <a:off x="1639614" y="3394730"/>
            <a:ext cx="480931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领着孩子去别人家做客，进门后，家长要引导孩子在问好之后主动把脱下的鞋子排整齐。当孩子受到招待时记着让孩子说声“谢谢”</a:t>
            </a: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C285D0A-45AC-4E15-91FF-DE47A6A240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000" y="1845000"/>
            <a:ext cx="3729310" cy="3609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27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0C808F1-5AD2-4816-B298-578E5837C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00" y="2279758"/>
            <a:ext cx="4263948" cy="298476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2280000" y="1976682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做客礼仪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27A6166-F4F5-4229-83C8-FBCF1900DF4F}"/>
              </a:ext>
            </a:extLst>
          </p:cNvPr>
          <p:cNvSpPr txBox="1"/>
          <p:nvPr/>
        </p:nvSpPr>
        <p:spPr>
          <a:xfrm>
            <a:off x="6543948" y="2133000"/>
            <a:ext cx="351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他人东西别乱动</a:t>
            </a: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36E87D5-F6A7-460F-B5DC-06EEDE8F8270}"/>
              </a:ext>
            </a:extLst>
          </p:cNvPr>
          <p:cNvSpPr txBox="1"/>
          <p:nvPr/>
        </p:nvSpPr>
        <p:spPr>
          <a:xfrm>
            <a:off x="5627478" y="2746123"/>
            <a:ext cx="5004521" cy="2135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孩子的天性就是好奇，在陌生的环境中更是如此，告诉孩子随便乱动别人的东西是不礼貌的，如果想玩玩具或看书，一定要经过主人的同意。在自己玩时记住不要打扰大人谈话，玩过之后，记着让孩子把东西放好。</a:t>
            </a:r>
            <a:endParaRPr lang="en-US" altLang="zh-CN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913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41F9B838-7B3F-4A31-8493-C635F4C57624}"/>
              </a:ext>
            </a:extLst>
          </p:cNvPr>
          <p:cNvSpPr/>
          <p:nvPr/>
        </p:nvSpPr>
        <p:spPr>
          <a:xfrm>
            <a:off x="5169598" y="2196942"/>
            <a:ext cx="2569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做客礼仪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EFA105E-C885-4093-9BC9-9D461C047981}"/>
              </a:ext>
            </a:extLst>
          </p:cNvPr>
          <p:cNvSpPr txBox="1"/>
          <p:nvPr/>
        </p:nvSpPr>
        <p:spPr>
          <a:xfrm>
            <a:off x="2819400" y="2959100"/>
            <a:ext cx="64547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94D3EA3-6DB2-423A-BC3E-8439EB962799}"/>
              </a:ext>
            </a:extLst>
          </p:cNvPr>
          <p:cNvSpPr txBox="1"/>
          <p:nvPr/>
        </p:nvSpPr>
        <p:spPr>
          <a:xfrm>
            <a:off x="2136000" y="2312769"/>
            <a:ext cx="216539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进门先拜年、问好，相送礼物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0A9DF76-9B29-4684-82D1-7DC9FFE45F67}"/>
              </a:ext>
            </a:extLst>
          </p:cNvPr>
          <p:cNvSpPr txBox="1"/>
          <p:nvPr/>
        </p:nvSpPr>
        <p:spPr>
          <a:xfrm>
            <a:off x="8327268" y="2280393"/>
            <a:ext cx="242842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清理鞋子、衣帽上的灰尘、脏污，进门先换鞋、或者带鞋套。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3D3557A-9AB1-4EBB-9A8A-AB78F06D08FC}"/>
              </a:ext>
            </a:extLst>
          </p:cNvPr>
          <p:cNvSpPr txBox="1"/>
          <p:nvPr/>
        </p:nvSpPr>
        <p:spPr>
          <a:xfrm>
            <a:off x="2068118" y="3573055"/>
            <a:ext cx="237841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就餐期间，注意礼貌，不挑食、不抢食、不大声咀嚼食物。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F62299F1-F2B4-4A49-849D-5F7E30C384E3}"/>
              </a:ext>
            </a:extLst>
          </p:cNvPr>
          <p:cNvSpPr txBox="1"/>
          <p:nvPr/>
        </p:nvSpPr>
        <p:spPr>
          <a:xfrm>
            <a:off x="8315275" y="3850054"/>
            <a:ext cx="2440415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不乱动主人家的东西，走时要告别、打招呼。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AAAF5372-E04C-4F43-B7CF-88013721920B}"/>
              </a:ext>
            </a:extLst>
          </p:cNvPr>
          <p:cNvSpPr txBox="1"/>
          <p:nvPr/>
        </p:nvSpPr>
        <p:spPr>
          <a:xfrm>
            <a:off x="4904249" y="2848443"/>
            <a:ext cx="3100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注意言行举止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06B9A59B-B556-4474-AA56-BBD1BBE8645E}"/>
              </a:ext>
            </a:extLst>
          </p:cNvPr>
          <p:cNvGrpSpPr/>
          <p:nvPr/>
        </p:nvGrpSpPr>
        <p:grpSpPr>
          <a:xfrm>
            <a:off x="4762924" y="3573055"/>
            <a:ext cx="3383280" cy="876300"/>
            <a:chOff x="6936" y="4798"/>
            <a:chExt cx="5328" cy="1380"/>
          </a:xfrm>
        </p:grpSpPr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B3202EF0-65DC-4DE8-A2D0-FC0D8A379BA2}"/>
                </a:ext>
              </a:extLst>
            </p:cNvPr>
            <p:cNvSpPr/>
            <p:nvPr/>
          </p:nvSpPr>
          <p:spPr>
            <a:xfrm>
              <a:off x="10307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43EC844B-CB96-421B-82C7-64A2EFC0FD93}"/>
                </a:ext>
              </a:extLst>
            </p:cNvPr>
            <p:cNvSpPr txBox="1"/>
            <p:nvPr/>
          </p:nvSpPr>
          <p:spPr>
            <a:xfrm>
              <a:off x="10334" y="4836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仪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1B6AA5DB-21AC-47B8-AD55-651B5FD72905}"/>
                </a:ext>
              </a:extLst>
            </p:cNvPr>
            <p:cNvSpPr/>
            <p:nvPr/>
          </p:nvSpPr>
          <p:spPr>
            <a:xfrm>
              <a:off x="9655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D1774B35-4193-4985-8747-E2A089F17FC9}"/>
                </a:ext>
              </a:extLst>
            </p:cNvPr>
            <p:cNvSpPr txBox="1"/>
            <p:nvPr/>
          </p:nvSpPr>
          <p:spPr>
            <a:xfrm>
              <a:off x="9701" y="4855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礼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4B4ECF10-90F5-493A-AF00-960175BEFB09}"/>
                </a:ext>
              </a:extLst>
            </p:cNvPr>
            <p:cNvSpPr txBox="1"/>
            <p:nvPr/>
          </p:nvSpPr>
          <p:spPr>
            <a:xfrm>
              <a:off x="6936" y="5451"/>
              <a:ext cx="53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Teaching courseware graduation replytemplate Teaching </a:t>
              </a:r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  <a:sym typeface="+mn-ea"/>
                </a:rPr>
                <a:t>ursewaregraduation reply  </a:t>
              </a:r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      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="" xmlns:a16="http://schemas.microsoft.com/office/drawing/2014/main" id="{0D038914-3D1E-4ACC-9F7D-55FBAA0EE716}"/>
                </a:ext>
              </a:extLst>
            </p:cNvPr>
            <p:cNvGrpSpPr/>
            <p:nvPr/>
          </p:nvGrpSpPr>
          <p:grpSpPr>
            <a:xfrm>
              <a:off x="8352" y="4798"/>
              <a:ext cx="453" cy="562"/>
              <a:chOff x="7900" y="5405"/>
              <a:chExt cx="453" cy="562"/>
            </a:xfrm>
          </p:grpSpPr>
          <p:sp>
            <p:nvSpPr>
              <p:cNvPr id="40" name="椭圆 39">
                <a:extLst>
                  <a:ext uri="{FF2B5EF4-FFF2-40B4-BE49-F238E27FC236}">
                    <a16:creationId xmlns="" xmlns:a16="http://schemas.microsoft.com/office/drawing/2014/main" id="{4EB9A0CD-8950-4F17-8E3F-BF19DF7E5712}"/>
                  </a:ext>
                </a:extLst>
              </p:cNvPr>
              <p:cNvSpPr/>
              <p:nvPr/>
            </p:nvSpPr>
            <p:spPr>
              <a:xfrm>
                <a:off x="7900" y="5514"/>
                <a:ext cx="453" cy="453"/>
              </a:xfrm>
              <a:prstGeom prst="ellipse">
                <a:avLst/>
              </a:prstGeom>
              <a:solidFill>
                <a:srgbClr val="D0141A"/>
              </a:solidFill>
              <a:ln>
                <a:solidFill>
                  <a:srgbClr val="FFE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="" xmlns:a16="http://schemas.microsoft.com/office/drawing/2014/main" id="{44502477-193C-434F-AFA4-8743F971617E}"/>
                  </a:ext>
                </a:extLst>
              </p:cNvPr>
              <p:cNvSpPr txBox="1"/>
              <p:nvPr/>
            </p:nvSpPr>
            <p:spPr>
              <a:xfrm>
                <a:off x="7927" y="5405"/>
                <a:ext cx="394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中</a:t>
                </a:r>
                <a:r>
                  <a:rPr lang="en-US" altLang="zh-CN" sz="16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                                                                                                          </a:t>
                </a:r>
              </a:p>
            </p:txBody>
          </p:sp>
        </p:grpSp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245AA415-AE29-4480-8092-3F6A379A465A}"/>
                </a:ext>
              </a:extLst>
            </p:cNvPr>
            <p:cNvSpPr/>
            <p:nvPr/>
          </p:nvSpPr>
          <p:spPr>
            <a:xfrm>
              <a:off x="9003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0DB3B655-9C24-43AB-84EB-BD84C0A1F6A4}"/>
                </a:ext>
              </a:extLst>
            </p:cNvPr>
            <p:cNvSpPr txBox="1"/>
            <p:nvPr/>
          </p:nvSpPr>
          <p:spPr>
            <a:xfrm>
              <a:off x="9030" y="4836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国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362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657" y="-52409"/>
            <a:ext cx="4176117" cy="4048446"/>
          </a:xfrm>
          <a:prstGeom prst="rect">
            <a:avLst/>
          </a:prstGeom>
        </p:spPr>
      </p:pic>
      <p:pic>
        <p:nvPicPr>
          <p:cNvPr id="88" name="图片 87" descr="411a874e7ba1792839d48bd25ab52f5c11">
            <a:extLst>
              <a:ext uri="{FF2B5EF4-FFF2-40B4-BE49-F238E27FC236}">
                <a16:creationId xmlns="" xmlns:a16="http://schemas.microsoft.com/office/drawing/2014/main" id="{5CD4697A-A7A9-4DA9-8F9B-7641C0D10DD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89" name="图片 88" descr="411a874e7ba1792839d48bd25ab52f5c11">
            <a:extLst>
              <a:ext uri="{FF2B5EF4-FFF2-40B4-BE49-F238E27FC236}">
                <a16:creationId xmlns="" xmlns:a16="http://schemas.microsoft.com/office/drawing/2014/main" id="{FB047737-7A8A-4056-8541-5C58420D28C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76212" y="-17078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21E9FD9B-80A2-45A0-B6D1-68C2A4323731}"/>
              </a:ext>
            </a:extLst>
          </p:cNvPr>
          <p:cNvGrpSpPr/>
          <p:nvPr/>
        </p:nvGrpSpPr>
        <p:grpSpPr>
          <a:xfrm>
            <a:off x="3927433" y="2007145"/>
            <a:ext cx="2904126" cy="830997"/>
            <a:chOff x="3496563" y="1985174"/>
            <a:chExt cx="2904126" cy="830997"/>
          </a:xfrm>
        </p:grpSpPr>
        <p:grpSp>
          <p:nvGrpSpPr>
            <p:cNvPr id="23" name="组合 22">
              <a:extLst>
                <a:ext uri="{FF2B5EF4-FFF2-40B4-BE49-F238E27FC236}">
                  <a16:creationId xmlns="" xmlns:a16="http://schemas.microsoft.com/office/drawing/2014/main" id="{2E8A6991-216C-4D44-A4EB-18F97B4748BF}"/>
                </a:ext>
              </a:extLst>
            </p:cNvPr>
            <p:cNvGrpSpPr/>
            <p:nvPr/>
          </p:nvGrpSpPr>
          <p:grpSpPr>
            <a:xfrm>
              <a:off x="4382659" y="2140254"/>
              <a:ext cx="2018030" cy="654685"/>
              <a:chOff x="10778" y="2006"/>
              <a:chExt cx="3178" cy="1031"/>
            </a:xfrm>
          </p:grpSpPr>
          <p:sp>
            <p:nvSpPr>
              <p:cNvPr id="27" name="MH_SubTitle_1">
                <a:extLst>
                  <a:ext uri="{FF2B5EF4-FFF2-40B4-BE49-F238E27FC236}">
                    <a16:creationId xmlns="" xmlns:a16="http://schemas.microsoft.com/office/drawing/2014/main" id="{7BFE3501-1F00-4CC0-961E-8C7CBD88E5C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0778" y="2006"/>
                <a:ext cx="3178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红包礼仪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id="{7A5BD24D-9AC2-4CAD-9BC8-56F6C24CE74C}"/>
                  </a:ext>
                </a:extLst>
              </p:cNvPr>
              <p:cNvSpPr txBox="1"/>
              <p:nvPr/>
            </p:nvSpPr>
            <p:spPr>
              <a:xfrm>
                <a:off x="10787" y="2554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hong bao li yi</a:t>
                </a:r>
              </a:p>
            </p:txBody>
          </p:sp>
        </p:grpSp>
        <p:grpSp>
          <p:nvGrpSpPr>
            <p:cNvPr id="2" name="组合 1">
              <a:extLst>
                <a:ext uri="{FF2B5EF4-FFF2-40B4-BE49-F238E27FC236}">
                  <a16:creationId xmlns="" xmlns:a16="http://schemas.microsoft.com/office/drawing/2014/main" id="{ADEFD195-1E3C-461D-B58D-5DAD89566AA4}"/>
                </a:ext>
              </a:extLst>
            </p:cNvPr>
            <p:cNvGrpSpPr/>
            <p:nvPr/>
          </p:nvGrpSpPr>
          <p:grpSpPr>
            <a:xfrm>
              <a:off x="3496563" y="1985174"/>
              <a:ext cx="800219" cy="830997"/>
              <a:chOff x="3307687" y="2012369"/>
              <a:chExt cx="1558080" cy="1618007"/>
            </a:xfrm>
          </p:grpSpPr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B542CB5D-1FE9-4D13-8BE3-B29AE91A6388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A203FCFF-B5B8-464F-998F-7F8075B4DEDE}"/>
                  </a:ext>
                </a:extLst>
              </p:cNvPr>
              <p:cNvSpPr/>
              <p:nvPr/>
            </p:nvSpPr>
            <p:spPr>
              <a:xfrm>
                <a:off x="3307687" y="2012369"/>
                <a:ext cx="1558080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壹</a:t>
                </a: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2481E334-75B5-4161-A9AF-01A2F4135187}"/>
              </a:ext>
            </a:extLst>
          </p:cNvPr>
          <p:cNvGrpSpPr/>
          <p:nvPr/>
        </p:nvGrpSpPr>
        <p:grpSpPr>
          <a:xfrm>
            <a:off x="3927433" y="3114632"/>
            <a:ext cx="2948576" cy="849405"/>
            <a:chOff x="3496563" y="3190769"/>
            <a:chExt cx="2948576" cy="849405"/>
          </a:xfrm>
        </p:grpSpPr>
        <p:grpSp>
          <p:nvGrpSpPr>
            <p:cNvPr id="37" name="组合 36">
              <a:extLst>
                <a:ext uri="{FF2B5EF4-FFF2-40B4-BE49-F238E27FC236}">
                  <a16:creationId xmlns="" xmlns:a16="http://schemas.microsoft.com/office/drawing/2014/main" id="{4FDB9A87-7C2E-40A2-9502-7D92C57BEEE0}"/>
                </a:ext>
              </a:extLst>
            </p:cNvPr>
            <p:cNvGrpSpPr/>
            <p:nvPr/>
          </p:nvGrpSpPr>
          <p:grpSpPr>
            <a:xfrm>
              <a:off x="4382659" y="3385489"/>
              <a:ext cx="2062480" cy="654685"/>
              <a:chOff x="10778" y="2006"/>
              <a:chExt cx="3248" cy="1031"/>
            </a:xfrm>
          </p:grpSpPr>
          <p:sp>
            <p:nvSpPr>
              <p:cNvPr id="43" name="MH_SubTitle_1">
                <a:extLst>
                  <a:ext uri="{FF2B5EF4-FFF2-40B4-BE49-F238E27FC236}">
                    <a16:creationId xmlns="" xmlns:a16="http://schemas.microsoft.com/office/drawing/2014/main" id="{754598F1-B876-4DAA-A650-90094909C26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0778" y="2006"/>
                <a:ext cx="3248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餐桌礼仪</a:t>
                </a: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="" xmlns:a16="http://schemas.microsoft.com/office/drawing/2014/main" id="{7FD63FED-CB16-4033-8826-17EB10A809C8}"/>
                  </a:ext>
                </a:extLst>
              </p:cNvPr>
              <p:cNvSpPr txBox="1"/>
              <p:nvPr/>
            </p:nvSpPr>
            <p:spPr>
              <a:xfrm>
                <a:off x="10787" y="2554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can zuo li yi </a:t>
                </a: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998AD830-E431-46ED-B319-DBBE4764DBCE}"/>
                </a:ext>
              </a:extLst>
            </p:cNvPr>
            <p:cNvGrpSpPr/>
            <p:nvPr/>
          </p:nvGrpSpPr>
          <p:grpSpPr>
            <a:xfrm>
              <a:off x="3496563" y="3190769"/>
              <a:ext cx="800220" cy="830997"/>
              <a:chOff x="3307687" y="2079868"/>
              <a:chExt cx="1558082" cy="1618007"/>
            </a:xfrm>
          </p:grpSpPr>
          <p:sp>
            <p:nvSpPr>
              <p:cNvPr id="73" name="椭圆 72">
                <a:extLst>
                  <a:ext uri="{FF2B5EF4-FFF2-40B4-BE49-F238E27FC236}">
                    <a16:creationId xmlns="" xmlns:a16="http://schemas.microsoft.com/office/drawing/2014/main" id="{EBB2B587-893F-4572-BA9C-7373722D03B2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="" xmlns:a16="http://schemas.microsoft.com/office/drawing/2014/main" id="{29DBEBFA-1B52-4826-A623-286E309DB910}"/>
                  </a:ext>
                </a:extLst>
              </p:cNvPr>
              <p:cNvSpPr/>
              <p:nvPr/>
            </p:nvSpPr>
            <p:spPr>
              <a:xfrm>
                <a:off x="3307687" y="2079868"/>
                <a:ext cx="1558082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叁</a:t>
                </a: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4E6A0F30-1A58-4FD7-BAD2-F9FC1E4FBE2F}"/>
              </a:ext>
            </a:extLst>
          </p:cNvPr>
          <p:cNvGrpSpPr/>
          <p:nvPr/>
        </p:nvGrpSpPr>
        <p:grpSpPr>
          <a:xfrm>
            <a:off x="3888384" y="4182003"/>
            <a:ext cx="2926665" cy="854853"/>
            <a:chOff x="3457514" y="4514586"/>
            <a:chExt cx="2926665" cy="854853"/>
          </a:xfrm>
        </p:grpSpPr>
        <p:grpSp>
          <p:nvGrpSpPr>
            <p:cNvPr id="55" name="组合 54">
              <a:extLst>
                <a:ext uri="{FF2B5EF4-FFF2-40B4-BE49-F238E27FC236}">
                  <a16:creationId xmlns="" xmlns:a16="http://schemas.microsoft.com/office/drawing/2014/main" id="{83BE0704-757C-4E66-9739-6A085BF5744B}"/>
                </a:ext>
              </a:extLst>
            </p:cNvPr>
            <p:cNvGrpSpPr/>
            <p:nvPr/>
          </p:nvGrpSpPr>
          <p:grpSpPr>
            <a:xfrm>
              <a:off x="4366149" y="4660569"/>
              <a:ext cx="2018030" cy="701675"/>
              <a:chOff x="10778" y="2006"/>
              <a:chExt cx="3178" cy="1105"/>
            </a:xfrm>
          </p:grpSpPr>
          <p:sp>
            <p:nvSpPr>
              <p:cNvPr id="59" name="MH_SubTitle_1">
                <a:extLst>
                  <a:ext uri="{FF2B5EF4-FFF2-40B4-BE49-F238E27FC236}">
                    <a16:creationId xmlns="" xmlns:a16="http://schemas.microsoft.com/office/drawing/2014/main" id="{93675B5C-7A02-4DB9-AB79-307B66108A82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0778" y="2006"/>
                <a:ext cx="3178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做客礼仪</a:t>
                </a: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="" xmlns:a16="http://schemas.microsoft.com/office/drawing/2014/main" id="{7E0814B1-C792-4ED4-9148-F31EDBDA6CA6}"/>
                  </a:ext>
                </a:extLst>
              </p:cNvPr>
              <p:cNvSpPr txBox="1"/>
              <p:nvPr/>
            </p:nvSpPr>
            <p:spPr>
              <a:xfrm>
                <a:off x="10848" y="2628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zuo ke li yi </a:t>
                </a:r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3065C6B4-F767-4017-822B-D42A1C0168C3}"/>
                </a:ext>
              </a:extLst>
            </p:cNvPr>
            <p:cNvGrpSpPr/>
            <p:nvPr/>
          </p:nvGrpSpPr>
          <p:grpSpPr>
            <a:xfrm>
              <a:off x="3457514" y="4514586"/>
              <a:ext cx="800220" cy="854853"/>
              <a:chOff x="3231657" y="1940620"/>
              <a:chExt cx="1558082" cy="1664456"/>
            </a:xfrm>
          </p:grpSpPr>
          <p:sp>
            <p:nvSpPr>
              <p:cNvPr id="76" name="椭圆 75">
                <a:extLst>
                  <a:ext uri="{FF2B5EF4-FFF2-40B4-BE49-F238E27FC236}">
                    <a16:creationId xmlns="" xmlns:a16="http://schemas.microsoft.com/office/drawing/2014/main" id="{5B935DD1-3F76-4751-882C-9FDD40FEA5B9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="" xmlns:a16="http://schemas.microsoft.com/office/drawing/2014/main" id="{1D9D27CA-CD59-43C6-862D-22565D54E56E}"/>
                  </a:ext>
                </a:extLst>
              </p:cNvPr>
              <p:cNvSpPr/>
              <p:nvPr/>
            </p:nvSpPr>
            <p:spPr>
              <a:xfrm>
                <a:off x="3231657" y="1940620"/>
                <a:ext cx="1558082" cy="1618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伍</a:t>
                </a: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D242CAD-1222-46B1-A914-F171E8467D0B}"/>
              </a:ext>
            </a:extLst>
          </p:cNvPr>
          <p:cNvGrpSpPr/>
          <p:nvPr/>
        </p:nvGrpSpPr>
        <p:grpSpPr>
          <a:xfrm>
            <a:off x="6882812" y="1993106"/>
            <a:ext cx="2885119" cy="830997"/>
            <a:chOff x="7214445" y="1996053"/>
            <a:chExt cx="2885119" cy="830997"/>
          </a:xfrm>
        </p:grpSpPr>
        <p:grpSp>
          <p:nvGrpSpPr>
            <p:cNvPr id="30" name="组合 29">
              <a:extLst>
                <a:ext uri="{FF2B5EF4-FFF2-40B4-BE49-F238E27FC236}">
                  <a16:creationId xmlns="" xmlns:a16="http://schemas.microsoft.com/office/drawing/2014/main" id="{C4FB5099-2D00-41C2-9B08-60DE930F09C2}"/>
                </a:ext>
              </a:extLst>
            </p:cNvPr>
            <p:cNvGrpSpPr/>
            <p:nvPr/>
          </p:nvGrpSpPr>
          <p:grpSpPr>
            <a:xfrm>
              <a:off x="8040259" y="2140254"/>
              <a:ext cx="2059305" cy="654685"/>
              <a:chOff x="10778" y="2006"/>
              <a:chExt cx="3243" cy="1031"/>
            </a:xfrm>
          </p:grpSpPr>
          <p:sp>
            <p:nvSpPr>
              <p:cNvPr id="34" name="MH_SubTitle_1">
                <a:extLst>
                  <a:ext uri="{FF2B5EF4-FFF2-40B4-BE49-F238E27FC236}">
                    <a16:creationId xmlns="" xmlns:a16="http://schemas.microsoft.com/office/drawing/2014/main" id="{AC7DF9C0-347B-45F0-8301-57AE1291A1DA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0778" y="2006"/>
                <a:ext cx="3243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说话礼仪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="" xmlns:a16="http://schemas.microsoft.com/office/drawing/2014/main" id="{3DF2734B-2E6B-459F-879F-7898F7B93BB3}"/>
                  </a:ext>
                </a:extLst>
              </p:cNvPr>
              <p:cNvSpPr txBox="1"/>
              <p:nvPr/>
            </p:nvSpPr>
            <p:spPr>
              <a:xfrm>
                <a:off x="10787" y="2554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shuo hua li yi</a:t>
                </a:r>
              </a:p>
            </p:txBody>
          </p:sp>
        </p:grpSp>
        <p:grpSp>
          <p:nvGrpSpPr>
            <p:cNvPr id="78" name="组合 77">
              <a:extLst>
                <a:ext uri="{FF2B5EF4-FFF2-40B4-BE49-F238E27FC236}">
                  <a16:creationId xmlns="" xmlns:a16="http://schemas.microsoft.com/office/drawing/2014/main" id="{ED5FD8B9-CF57-4382-9B1D-22F822B41FF4}"/>
                </a:ext>
              </a:extLst>
            </p:cNvPr>
            <p:cNvGrpSpPr/>
            <p:nvPr/>
          </p:nvGrpSpPr>
          <p:grpSpPr>
            <a:xfrm>
              <a:off x="7214445" y="1996053"/>
              <a:ext cx="800220" cy="830997"/>
              <a:chOff x="3283948" y="2033549"/>
              <a:chExt cx="1558082" cy="1618007"/>
            </a:xfrm>
          </p:grpSpPr>
          <p:sp>
            <p:nvSpPr>
              <p:cNvPr id="79" name="椭圆 78">
                <a:extLst>
                  <a:ext uri="{FF2B5EF4-FFF2-40B4-BE49-F238E27FC236}">
                    <a16:creationId xmlns="" xmlns:a16="http://schemas.microsoft.com/office/drawing/2014/main" id="{AF58A436-D11C-4EA0-A81A-08D777F9D2E4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80" name="矩形 79">
                <a:extLst>
                  <a:ext uri="{FF2B5EF4-FFF2-40B4-BE49-F238E27FC236}">
                    <a16:creationId xmlns="" xmlns:a16="http://schemas.microsoft.com/office/drawing/2014/main" id="{48B5BBCC-FDD7-40AD-88A2-AC0A610DF3D7}"/>
                  </a:ext>
                </a:extLst>
              </p:cNvPr>
              <p:cNvSpPr/>
              <p:nvPr/>
            </p:nvSpPr>
            <p:spPr>
              <a:xfrm>
                <a:off x="3283948" y="2033549"/>
                <a:ext cx="1558082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贰</a:t>
                </a: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8AD82D3D-2DEE-494C-AF89-D1F501603B49}"/>
              </a:ext>
            </a:extLst>
          </p:cNvPr>
          <p:cNvGrpSpPr/>
          <p:nvPr/>
        </p:nvGrpSpPr>
        <p:grpSpPr>
          <a:xfrm>
            <a:off x="6895004" y="3023587"/>
            <a:ext cx="2889437" cy="945837"/>
            <a:chOff x="7226637" y="3142597"/>
            <a:chExt cx="2889437" cy="945837"/>
          </a:xfrm>
        </p:grpSpPr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0E1567F1-1253-4F42-8608-A0CF720E9324}"/>
                </a:ext>
              </a:extLst>
            </p:cNvPr>
            <p:cNvGrpSpPr/>
            <p:nvPr/>
          </p:nvGrpSpPr>
          <p:grpSpPr>
            <a:xfrm>
              <a:off x="8040259" y="3385489"/>
              <a:ext cx="2075815" cy="702945"/>
              <a:chOff x="10778" y="2006"/>
              <a:chExt cx="3269" cy="1107"/>
            </a:xfrm>
          </p:grpSpPr>
          <p:sp>
            <p:nvSpPr>
              <p:cNvPr id="52" name="MH_SubTitle_1">
                <a:extLst>
                  <a:ext uri="{FF2B5EF4-FFF2-40B4-BE49-F238E27FC236}">
                    <a16:creationId xmlns="" xmlns:a16="http://schemas.microsoft.com/office/drawing/2014/main" id="{53A71E61-3C5E-4735-B7FA-4C3FA5E37147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10778" y="2006"/>
                <a:ext cx="3269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待客礼仪</a:t>
                </a: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="" xmlns:a16="http://schemas.microsoft.com/office/drawing/2014/main" id="{343E76B4-1E91-4D47-824D-8B403293FDD6}"/>
                  </a:ext>
                </a:extLst>
              </p:cNvPr>
              <p:cNvSpPr txBox="1"/>
              <p:nvPr/>
            </p:nvSpPr>
            <p:spPr>
              <a:xfrm>
                <a:off x="10787" y="2630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dai ke li yi</a:t>
                </a: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96C8F81A-C133-41FB-94FA-F78788139F03}"/>
                </a:ext>
              </a:extLst>
            </p:cNvPr>
            <p:cNvGrpSpPr/>
            <p:nvPr/>
          </p:nvGrpSpPr>
          <p:grpSpPr>
            <a:xfrm>
              <a:off x="7226637" y="3142597"/>
              <a:ext cx="800220" cy="831510"/>
              <a:chOff x="3307687" y="1986071"/>
              <a:chExt cx="1558082" cy="1619005"/>
            </a:xfrm>
          </p:grpSpPr>
          <p:sp>
            <p:nvSpPr>
              <p:cNvPr id="82" name="椭圆 81">
                <a:extLst>
                  <a:ext uri="{FF2B5EF4-FFF2-40B4-BE49-F238E27FC236}">
                    <a16:creationId xmlns="" xmlns:a16="http://schemas.microsoft.com/office/drawing/2014/main" id="{B5742637-9EDF-4C7D-8D5B-A702F8713CDD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83" name="矩形 82">
                <a:extLst>
                  <a:ext uri="{FF2B5EF4-FFF2-40B4-BE49-F238E27FC236}">
                    <a16:creationId xmlns="" xmlns:a16="http://schemas.microsoft.com/office/drawing/2014/main" id="{3953F334-CB22-43E1-AF11-9833BA14A11E}"/>
                  </a:ext>
                </a:extLst>
              </p:cNvPr>
              <p:cNvSpPr/>
              <p:nvPr/>
            </p:nvSpPr>
            <p:spPr>
              <a:xfrm>
                <a:off x="3307687" y="1986071"/>
                <a:ext cx="1558082" cy="1618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肆</a:t>
                </a: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0530A28-47BF-412B-BF92-38D12FC5D5CC}"/>
              </a:ext>
            </a:extLst>
          </p:cNvPr>
          <p:cNvGrpSpPr/>
          <p:nvPr/>
        </p:nvGrpSpPr>
        <p:grpSpPr>
          <a:xfrm>
            <a:off x="6907196" y="4144522"/>
            <a:ext cx="2860735" cy="849078"/>
            <a:chOff x="7238829" y="4537931"/>
            <a:chExt cx="2860735" cy="849078"/>
          </a:xfrm>
        </p:grpSpPr>
        <p:grpSp>
          <p:nvGrpSpPr>
            <p:cNvPr id="63" name="组合 62">
              <a:extLst>
                <a:ext uri="{FF2B5EF4-FFF2-40B4-BE49-F238E27FC236}">
                  <a16:creationId xmlns="" xmlns:a16="http://schemas.microsoft.com/office/drawing/2014/main" id="{123BFFCE-F882-41EA-A893-8A9E54422375}"/>
                </a:ext>
              </a:extLst>
            </p:cNvPr>
            <p:cNvGrpSpPr/>
            <p:nvPr/>
          </p:nvGrpSpPr>
          <p:grpSpPr>
            <a:xfrm>
              <a:off x="8023749" y="4660569"/>
              <a:ext cx="2075815" cy="726440"/>
              <a:chOff x="10778" y="2006"/>
              <a:chExt cx="3269" cy="1144"/>
            </a:xfrm>
          </p:grpSpPr>
          <p:sp>
            <p:nvSpPr>
              <p:cNvPr id="69" name="MH_SubTitle_1">
                <a:extLst>
                  <a:ext uri="{FF2B5EF4-FFF2-40B4-BE49-F238E27FC236}">
                    <a16:creationId xmlns="" xmlns:a16="http://schemas.microsoft.com/office/drawing/2014/main" id="{8335CCB1-0E30-47E9-BEEF-3E25C43D8B00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0778" y="2006"/>
                <a:ext cx="3269" cy="917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indent="0" algn="l">
                  <a:buNone/>
                  <a:defRPr/>
                </a:pPr>
                <a:r>
                  <a:rPr lang="zh-CN" altLang="en-US" sz="3200" b="1" spc="400" dirty="0">
                    <a:solidFill>
                      <a:srgbClr val="FFE22F"/>
                    </a:solidFill>
                    <a:effectLst/>
                    <a:latin typeface="汉仪糯米团W" panose="00020600040101010101" pitchFamily="18" charset="-122"/>
                    <a:ea typeface="汉仪糯米团W" panose="00020600040101010101" pitchFamily="18" charset="-122"/>
                    <a:cs typeface="Microsoft New Tai Lue" panose="020B0502040204020203" pitchFamily="34" charset="0"/>
                  </a:rPr>
                  <a:t>交际礼仪</a:t>
                </a: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="" xmlns:a16="http://schemas.microsoft.com/office/drawing/2014/main" id="{38E083CE-1D9D-4104-8C88-92ADC2F79C39}"/>
                  </a:ext>
                </a:extLst>
              </p:cNvPr>
              <p:cNvSpPr txBox="1"/>
              <p:nvPr/>
            </p:nvSpPr>
            <p:spPr>
              <a:xfrm>
                <a:off x="10883" y="2667"/>
                <a:ext cx="2858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  <a:sym typeface="+mn-ea"/>
                  </a:rPr>
                  <a:t>jiao ji li yi</a:t>
                </a: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="" xmlns:a16="http://schemas.microsoft.com/office/drawing/2014/main" id="{19CDEC77-E11B-4A05-9438-3DB003228766}"/>
                </a:ext>
              </a:extLst>
            </p:cNvPr>
            <p:cNvGrpSpPr/>
            <p:nvPr/>
          </p:nvGrpSpPr>
          <p:grpSpPr>
            <a:xfrm>
              <a:off x="7238829" y="4537931"/>
              <a:ext cx="800220" cy="831510"/>
              <a:chOff x="3331426" y="1986071"/>
              <a:chExt cx="1558082" cy="1619005"/>
            </a:xfrm>
          </p:grpSpPr>
          <p:sp>
            <p:nvSpPr>
              <p:cNvPr id="86" name="椭圆 85">
                <a:extLst>
                  <a:ext uri="{FF2B5EF4-FFF2-40B4-BE49-F238E27FC236}">
                    <a16:creationId xmlns="" xmlns:a16="http://schemas.microsoft.com/office/drawing/2014/main" id="{8F3E7BB7-226E-4F36-98FC-D2230F2100E5}"/>
                  </a:ext>
                </a:extLst>
              </p:cNvPr>
              <p:cNvSpPr/>
              <p:nvPr/>
            </p:nvSpPr>
            <p:spPr>
              <a:xfrm>
                <a:off x="3379176" y="2242501"/>
                <a:ext cx="1362575" cy="1362575"/>
              </a:xfrm>
              <a:prstGeom prst="ellipse">
                <a:avLst/>
              </a:prstGeom>
              <a:solidFill>
                <a:srgbClr val="D0141A"/>
              </a:solidFill>
              <a:ln w="38100">
                <a:solidFill>
                  <a:srgbClr val="FFE22F"/>
                </a:solidFill>
              </a:ln>
              <a:effectLst>
                <a:outerShdw blurRad="63500" dist="381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87" name="矩形 86">
                <a:extLst>
                  <a:ext uri="{FF2B5EF4-FFF2-40B4-BE49-F238E27FC236}">
                    <a16:creationId xmlns="" xmlns:a16="http://schemas.microsoft.com/office/drawing/2014/main" id="{B7CAD53F-961B-4B91-B1D0-0F4AAEE0695A}"/>
                  </a:ext>
                </a:extLst>
              </p:cNvPr>
              <p:cNvSpPr/>
              <p:nvPr/>
            </p:nvSpPr>
            <p:spPr>
              <a:xfrm>
                <a:off x="3331426" y="1986071"/>
                <a:ext cx="1558082" cy="16180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陆</a:t>
                </a:r>
              </a:p>
            </p:txBody>
          </p:sp>
        </p:grpSp>
      </p:grpSp>
      <p:pic>
        <p:nvPicPr>
          <p:cNvPr id="91" name="图片 90">
            <a:extLst>
              <a:ext uri="{FF2B5EF4-FFF2-40B4-BE49-F238E27FC236}">
                <a16:creationId xmlns="" xmlns:a16="http://schemas.microsoft.com/office/drawing/2014/main" id="{D0CC03EE-5573-4F64-9C7D-D266408610D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732" y="1931637"/>
            <a:ext cx="4305363" cy="43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9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2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交际礼仪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六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3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A8F0462C-B919-4A9B-ACC9-4D7D8582BF4C}"/>
              </a:ext>
            </a:extLst>
          </p:cNvPr>
          <p:cNvSpPr txBox="1"/>
          <p:nvPr/>
        </p:nvSpPr>
        <p:spPr>
          <a:xfrm>
            <a:off x="4871833" y="3573952"/>
            <a:ext cx="330150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、主动分享别吝啬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80A24534-3BDB-4163-9DCE-48E55065CAC7}"/>
              </a:ext>
            </a:extLst>
          </p:cNvPr>
          <p:cNvSpPr txBox="1"/>
          <p:nvPr/>
        </p:nvSpPr>
        <p:spPr>
          <a:xfrm>
            <a:off x="4871833" y="2917074"/>
            <a:ext cx="330150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A5548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、</a:t>
            </a:r>
            <a:r>
              <a:rPr lang="zh-CN" altLang="zh-CN" sz="24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和睦相处要忍让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A1A1F367-A098-4073-BC56-1D525F99D940}"/>
              </a:ext>
            </a:extLst>
          </p:cNvPr>
          <p:cNvGrpSpPr/>
          <p:nvPr/>
        </p:nvGrpSpPr>
        <p:grpSpPr>
          <a:xfrm>
            <a:off x="1744052" y="3447915"/>
            <a:ext cx="3383280" cy="876300"/>
            <a:chOff x="6936" y="4798"/>
            <a:chExt cx="5328" cy="1380"/>
          </a:xfrm>
        </p:grpSpPr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6996FA53-B711-4F2E-9B6A-29E7D17096AC}"/>
                </a:ext>
              </a:extLst>
            </p:cNvPr>
            <p:cNvSpPr/>
            <p:nvPr/>
          </p:nvSpPr>
          <p:spPr>
            <a:xfrm>
              <a:off x="10307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D08C62D8-55D7-43AF-A9DA-184C60F15D0C}"/>
                </a:ext>
              </a:extLst>
            </p:cNvPr>
            <p:cNvSpPr txBox="1"/>
            <p:nvPr/>
          </p:nvSpPr>
          <p:spPr>
            <a:xfrm>
              <a:off x="10334" y="4836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仪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B7E2839B-8E3A-4744-AB3F-319A25F52BFE}"/>
                </a:ext>
              </a:extLst>
            </p:cNvPr>
            <p:cNvSpPr/>
            <p:nvPr/>
          </p:nvSpPr>
          <p:spPr>
            <a:xfrm>
              <a:off x="9655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0553033-03AE-4140-B6E6-8CD61A627F91}"/>
                </a:ext>
              </a:extLst>
            </p:cNvPr>
            <p:cNvSpPr txBox="1"/>
            <p:nvPr/>
          </p:nvSpPr>
          <p:spPr>
            <a:xfrm>
              <a:off x="9701" y="4855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礼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97D7B87E-FE62-4C62-9C13-BB1E6C9EA25E}"/>
                </a:ext>
              </a:extLst>
            </p:cNvPr>
            <p:cNvSpPr txBox="1"/>
            <p:nvPr/>
          </p:nvSpPr>
          <p:spPr>
            <a:xfrm>
              <a:off x="6936" y="5451"/>
              <a:ext cx="532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Teaching courseware graduation replytemplate Teaching </a:t>
              </a:r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  <a:sym typeface="+mn-ea"/>
                </a:rPr>
                <a:t>ursewaregraduation reply  </a:t>
              </a:r>
              <a:r>
                <a:rPr lang="en-US" altLang="zh-CN" sz="12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      </a:t>
              </a: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="" xmlns:a16="http://schemas.microsoft.com/office/drawing/2014/main" id="{E2B8B36E-1F1B-4D8F-A790-DDB8570DF677}"/>
                </a:ext>
              </a:extLst>
            </p:cNvPr>
            <p:cNvGrpSpPr/>
            <p:nvPr/>
          </p:nvGrpSpPr>
          <p:grpSpPr>
            <a:xfrm>
              <a:off x="8352" y="4798"/>
              <a:ext cx="453" cy="562"/>
              <a:chOff x="7900" y="5405"/>
              <a:chExt cx="453" cy="562"/>
            </a:xfrm>
          </p:grpSpPr>
          <p:sp>
            <p:nvSpPr>
              <p:cNvPr id="42" name="椭圆 41">
                <a:extLst>
                  <a:ext uri="{FF2B5EF4-FFF2-40B4-BE49-F238E27FC236}">
                    <a16:creationId xmlns="" xmlns:a16="http://schemas.microsoft.com/office/drawing/2014/main" id="{BECCCAAE-C0E2-4D86-B4C6-6562700520BC}"/>
                  </a:ext>
                </a:extLst>
              </p:cNvPr>
              <p:cNvSpPr/>
              <p:nvPr/>
            </p:nvSpPr>
            <p:spPr>
              <a:xfrm>
                <a:off x="7900" y="5514"/>
                <a:ext cx="453" cy="453"/>
              </a:xfrm>
              <a:prstGeom prst="ellipse">
                <a:avLst/>
              </a:prstGeom>
              <a:solidFill>
                <a:srgbClr val="D0141A"/>
              </a:solidFill>
              <a:ln>
                <a:solidFill>
                  <a:srgbClr val="FFE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="" xmlns:a16="http://schemas.microsoft.com/office/drawing/2014/main" id="{A529F5D3-185E-4CEE-8B3B-3B9DD6CA1834}"/>
                  </a:ext>
                </a:extLst>
              </p:cNvPr>
              <p:cNvSpPr txBox="1"/>
              <p:nvPr/>
            </p:nvSpPr>
            <p:spPr>
              <a:xfrm>
                <a:off x="7927" y="5405"/>
                <a:ext cx="394" cy="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中</a:t>
                </a:r>
                <a:r>
                  <a:rPr lang="en-US" altLang="zh-CN" sz="1600" dirty="0">
                    <a:solidFill>
                      <a:srgbClr val="FFE22F"/>
                    </a:solidFill>
                    <a:latin typeface="汉仪糯米团W" panose="00020600040101010101" pitchFamily="18" charset="-122"/>
                    <a:ea typeface="汉仪糯米团W" panose="00020600040101010101" pitchFamily="18" charset="-122"/>
                  </a:rPr>
                  <a:t>                                                                                                          </a:t>
                </a:r>
              </a:p>
            </p:txBody>
          </p:sp>
        </p:grp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63DB737E-14CD-4046-A5DD-4A7B20A42A75}"/>
                </a:ext>
              </a:extLst>
            </p:cNvPr>
            <p:cNvSpPr/>
            <p:nvPr/>
          </p:nvSpPr>
          <p:spPr>
            <a:xfrm>
              <a:off x="9003" y="4907"/>
              <a:ext cx="453" cy="453"/>
            </a:xfrm>
            <a:prstGeom prst="ellipse">
              <a:avLst/>
            </a:prstGeom>
            <a:solidFill>
              <a:srgbClr val="D0141A"/>
            </a:solidFill>
            <a:ln>
              <a:solidFill>
                <a:srgbClr val="FFE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E045A648-944E-4393-8847-4749466F6F75}"/>
                </a:ext>
              </a:extLst>
            </p:cNvPr>
            <p:cNvSpPr txBox="1"/>
            <p:nvPr/>
          </p:nvSpPr>
          <p:spPr>
            <a:xfrm>
              <a:off x="9030" y="4836"/>
              <a:ext cx="394" cy="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国</a:t>
              </a:r>
              <a:r>
                <a:rPr lang="en-US" altLang="zh-CN" sz="1600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                                                                                                            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801CEC5E-DA42-416C-B1BF-4DEFD6BC4E96}"/>
              </a:ext>
            </a:extLst>
          </p:cNvPr>
          <p:cNvSpPr txBox="1"/>
          <p:nvPr/>
        </p:nvSpPr>
        <p:spPr>
          <a:xfrm>
            <a:off x="1949474" y="2178410"/>
            <a:ext cx="2789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以诚待人</a:t>
            </a:r>
          </a:p>
          <a:p>
            <a:r>
              <a:rPr lang="zh-CN" altLang="en-US" dirty="0"/>
              <a:t>不计较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8FF4E945-4994-4C5D-905B-65A9557844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632" y="2119867"/>
            <a:ext cx="3744233" cy="37442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54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2BBAB18-6852-4EBF-807A-CBC840939799}"/>
              </a:ext>
            </a:extLst>
          </p:cNvPr>
          <p:cNvSpPr txBox="1"/>
          <p:nvPr/>
        </p:nvSpPr>
        <p:spPr>
          <a:xfrm>
            <a:off x="4375192" y="2061000"/>
            <a:ext cx="37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主动分享别吝啬</a:t>
            </a:r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1987FDB7-1680-4B56-AB66-D2D211AD78EF}"/>
              </a:ext>
            </a:extLst>
          </p:cNvPr>
          <p:cNvSpPr txBox="1"/>
          <p:nvPr/>
        </p:nvSpPr>
        <p:spPr>
          <a:xfrm>
            <a:off x="1560000" y="2853000"/>
            <a:ext cx="941731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当有小客人时，大方地拿出玩具和小客人一起玩，会让小客人格外开心。客人走时家长可以领着孩子送客人一段，家长可以和孩子说：“和</a:t>
            </a: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××</a:t>
            </a: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说再见，有空再来！”即使是家长教孩子说的，从孩子嘴里说出来也会令客人感到快乐。在这样的耳濡目染之后，孩子一定会成为一个有礼貌的小主人。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18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D197C8DB-1F70-4BC1-95C3-8AB7A172093A}"/>
              </a:ext>
            </a:extLst>
          </p:cNvPr>
          <p:cNvSpPr txBox="1"/>
          <p:nvPr/>
        </p:nvSpPr>
        <p:spPr>
          <a:xfrm>
            <a:off x="4368000" y="2058330"/>
            <a:ext cx="378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defRPr>
            </a:lvl1pPr>
          </a:lstStyle>
          <a:p>
            <a:r>
              <a:rPr lang="zh-CN" altLang="en-US" dirty="0"/>
              <a:t>和睦相处要忍让</a:t>
            </a:r>
            <a:endParaRPr lang="en-US" altLang="zh-CN" dirty="0"/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C40F397-6078-4A92-9185-4B6C39D37113}"/>
              </a:ext>
            </a:extLst>
          </p:cNvPr>
          <p:cNvSpPr txBox="1"/>
          <p:nvPr/>
        </p:nvSpPr>
        <p:spPr>
          <a:xfrm>
            <a:off x="1333134" y="2731436"/>
            <a:ext cx="9856655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现在的孩子大多数是独生子女，在家里是小皇帝，家里没人跟他们争夺什么。可是到有孩子的人家家里做客，或者有孩子来自己的家里做客，情况就不同了。若不加以教育，孩子之间常会闹个不愉快。春节期间正是教育孩子与人和睦相处的好机会。因为他将来长大了，也要具备谦让、团结的品德。趁春节带孩子做客其间，教育孩子交际礼仪，让孩子年龄多一岁，懂事多一点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491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475EF968-8881-4134-9211-FAB17F481B98}"/>
              </a:ext>
            </a:extLst>
          </p:cNvPr>
          <p:cNvSpPr/>
          <p:nvPr/>
        </p:nvSpPr>
        <p:spPr>
          <a:xfrm>
            <a:off x="7536000" y="2205000"/>
            <a:ext cx="244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客人到，起身迎；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引入座，茶水敬；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初相识，做介绍；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带尊称，有礼貌。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访亲友，轻敲门；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104A48A-9337-4A4B-836E-40347510B136}"/>
              </a:ext>
            </a:extLst>
          </p:cNvPr>
          <p:cNvSpPr/>
          <p:nvPr/>
        </p:nvSpPr>
        <p:spPr>
          <a:xfrm>
            <a:off x="5159404" y="2197057"/>
            <a:ext cx="2760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人未来，莫擅闯；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敬茶水，双手接；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坐姿正，会交谈；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不弄翻，勿乱闯；</a:t>
            </a:r>
          </a:p>
          <a:p>
            <a:pPr algn="ctr"/>
            <a:endParaRPr lang="zh-CN" altLang="en-US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  <a:p>
            <a:pPr algn="ctr"/>
            <a:r>
              <a:rPr lang="zh-CN" altLang="en-US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离别时，有礼数。</a:t>
            </a:r>
            <a:endParaRPr lang="zh-CN" altLang="en-US" dirty="0"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0A9674FF-73A8-44AE-B26A-13F6745BE1AF}"/>
              </a:ext>
            </a:extLst>
          </p:cNvPr>
          <p:cNvSpPr/>
          <p:nvPr/>
        </p:nvSpPr>
        <p:spPr>
          <a:xfrm>
            <a:off x="4420740" y="2058557"/>
            <a:ext cx="738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礼仪三字经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DC9597A-785E-47F5-B5F7-826C831BA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866572" y="1372262"/>
            <a:ext cx="3258855" cy="41025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970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6BDC11CA-209C-4FE3-8241-1E351944CF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7" y="2614900"/>
            <a:ext cx="4325835" cy="3058173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3131426" y="2005493"/>
            <a:ext cx="1661032" cy="1862048"/>
            <a:chOff x="3255117" y="1862194"/>
            <a:chExt cx="1661032" cy="1862048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255117" y="1862194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春</a:t>
              </a:r>
            </a:p>
          </p:txBody>
        </p:sp>
      </p:grpSp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374" y="16679"/>
            <a:ext cx="4176117" cy="40484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40259" y="0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497" y="3288744"/>
            <a:ext cx="879835" cy="584317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4467573" y="4193534"/>
            <a:ext cx="4134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过年要知道的礼节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4606866" y="2051303"/>
            <a:ext cx="1661032" cy="1862048"/>
            <a:chOff x="4730557" y="1908003"/>
            <a:chExt cx="1661032" cy="1862048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730557" y="1908003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节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274992" y="2196912"/>
            <a:ext cx="1417375" cy="1569660"/>
            <a:chOff x="6398683" y="2053612"/>
            <a:chExt cx="1417375" cy="1569660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398683" y="2053612"/>
              <a:ext cx="141737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6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礼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647908" y="2005493"/>
            <a:ext cx="1661032" cy="1862048"/>
            <a:chOff x="7771599" y="1862193"/>
            <a:chExt cx="1661032" cy="1862048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762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2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771599" y="1862193"/>
              <a:ext cx="1661032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15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仪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47" name="图片 46" descr="411a874e7ba1792839d48bd25ab52f5c11">
            <a:extLst>
              <a:ext uri="{FF2B5EF4-FFF2-40B4-BE49-F238E27FC236}">
                <a16:creationId xmlns="" xmlns:a16="http://schemas.microsoft.com/office/drawing/2014/main" id="{580C4EA9-ACFB-4B06-9D97-B19D95D212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48" name="图片 47" descr="411a874e7ba1792839d48bd25ab52f5c11">
            <a:extLst>
              <a:ext uri="{FF2B5EF4-FFF2-40B4-BE49-F238E27FC236}">
                <a16:creationId xmlns="" xmlns:a16="http://schemas.microsoft.com/office/drawing/2014/main" id="{C91D0A08-81D0-4BE4-A2EE-3C664A31C30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F5DBF76E-2B20-4E72-BFB8-D3302627FCC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0033" y="2390905"/>
            <a:ext cx="3744233" cy="374423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8564B23E-7114-49AB-A18E-49F7E35A9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2384" y="4339217"/>
            <a:ext cx="879835" cy="5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2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52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2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红包礼仪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一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33528" y="2062669"/>
            <a:ext cx="3930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红包不可当面拆</a:t>
            </a:r>
            <a:endParaRPr lang="en-US" altLang="zh-CN" sz="1200" b="1" dirty="0">
              <a:solidFill>
                <a:srgbClr val="FFE22F"/>
              </a:solidFill>
              <a:latin typeface="汉仪糯米团W" panose="00020600040101010101" pitchFamily="18" charset="-122"/>
              <a:ea typeface="汉仪糯米团W" panose="00020600040101010101" pitchFamily="18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76000" y="2723568"/>
            <a:ext cx="484092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2</a:t>
            </a:r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岁以下的幼儿，不会知道红包是什么，只要告诉他别人给他时，要说声谢谢，然后放进自己口袋或给妈妈。宝宝稍懂事后，要事前跟他们说好，接过红包，千万不能当着客人面拆开，最好的做法是马上把红包放到爸爸妈妈的袋子或宝宝自己的袋子里。</a:t>
            </a:r>
            <a:endParaRPr lang="en-US" altLang="zh-CN" sz="1600" dirty="0">
              <a:solidFill>
                <a:srgbClr val="FFE22F"/>
              </a:solidFill>
              <a:latin typeface="汉仪字研欢乐宋W" panose="00020600040101010101" pitchFamily="18" charset="-122"/>
              <a:ea typeface="汉仪字研欢乐宋W" panose="00020600040101010101" pitchFamily="18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A92DE8FB-B779-4A14-8069-26A812FEC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89" y="1722508"/>
            <a:ext cx="3409511" cy="3412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94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3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说话礼仪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二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0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404B672-20F8-48AB-BD98-2164ED262265}"/>
              </a:ext>
            </a:extLst>
          </p:cNvPr>
          <p:cNvSpPr txBox="1"/>
          <p:nvPr/>
        </p:nvSpPr>
        <p:spPr>
          <a:xfrm>
            <a:off x="5232000" y="2779331"/>
            <a:ext cx="532800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 见人称呼不可少，一般来说，比较常见的亲人，懂礼貌的宝宝们都会称呼，如外公、外婆、叔叔、阿姨等。但是，春节期间的客人比较多，这就要靠父母提前教导该怎样称呼就要见面的客人。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C671D36-269C-4F26-83F9-1E98677A9443}"/>
              </a:ext>
            </a:extLst>
          </p:cNvPr>
          <p:cNvSpPr/>
          <p:nvPr/>
        </p:nvSpPr>
        <p:spPr>
          <a:xfrm>
            <a:off x="5147663" y="2133000"/>
            <a:ext cx="18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要点一</a:t>
            </a:r>
            <a:r>
              <a:rPr lang="en-US" altLang="zh-CN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：</a:t>
            </a:r>
            <a:endParaRPr lang="zh-CN" altLang="en-US" sz="3600" b="1" dirty="0">
              <a:solidFill>
                <a:srgbClr val="FFE22F"/>
              </a:solidFill>
              <a:latin typeface="汉仪糯米团W" panose="00020600040101010101" pitchFamily="18" charset="-122"/>
              <a:ea typeface="汉仪糯米团W" panose="00020600040101010101" pitchFamily="18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DA94DA2-1CC5-4AA5-B1CD-DFD643204D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711" y="1917000"/>
            <a:ext cx="3717736" cy="376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604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7404B672-20F8-48AB-BD98-2164ED262265}"/>
              </a:ext>
            </a:extLst>
          </p:cNvPr>
          <p:cNvSpPr txBox="1"/>
          <p:nvPr/>
        </p:nvSpPr>
        <p:spPr>
          <a:xfrm>
            <a:off x="1909248" y="2878091"/>
            <a:ext cx="4176000" cy="169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祝福话语要多说，一岁左右的宝宝会说的话还不太多，爸爸妈妈们可以事先教会宝宝用手势打招呼：抱拳作揖、看到亲朋好友微笑打招呼</a:t>
            </a:r>
            <a:r>
              <a:rPr lang="en-US" altLang="zh-CN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C671D36-269C-4F26-83F9-1E98677A9443}"/>
              </a:ext>
            </a:extLst>
          </p:cNvPr>
          <p:cNvSpPr/>
          <p:nvPr/>
        </p:nvSpPr>
        <p:spPr>
          <a:xfrm>
            <a:off x="1918909" y="2205000"/>
            <a:ext cx="189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 </a:t>
            </a:r>
            <a:r>
              <a:rPr lang="en-US" altLang="zh-CN" sz="3600" b="1" dirty="0" err="1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要点</a:t>
            </a:r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二</a:t>
            </a:r>
            <a:r>
              <a:rPr lang="en-US" altLang="zh-CN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：</a:t>
            </a:r>
            <a:endParaRPr lang="zh-CN" altLang="en-US" sz="3600" b="1" dirty="0">
              <a:solidFill>
                <a:srgbClr val="FFE22F"/>
              </a:solidFill>
              <a:latin typeface="汉仪糯米团W" panose="00020600040101010101" pitchFamily="18" charset="-122"/>
              <a:ea typeface="汉仪糯米团W" panose="00020600040101010101" pitchFamily="18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E28E08F-EF74-48F0-9EE8-F97E25B53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04000" y="1816917"/>
            <a:ext cx="2808000" cy="3617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239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5772D87D-A9C0-430F-96FF-9154B2EAAA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000"/>
            <a:ext cx="12192000" cy="5832000"/>
          </a:xfrm>
          <a:prstGeom prst="rect">
            <a:avLst/>
          </a:prstGeom>
        </p:spPr>
      </p:pic>
      <p:pic>
        <p:nvPicPr>
          <p:cNvPr id="90" name="图片 89">
            <a:extLst>
              <a:ext uri="{FF2B5EF4-FFF2-40B4-BE49-F238E27FC236}">
                <a16:creationId xmlns="" xmlns:a16="http://schemas.microsoft.com/office/drawing/2014/main" id="{FE5F4665-710C-4E42-8EEB-71F5737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" y="-22847"/>
            <a:ext cx="4176117" cy="4048446"/>
          </a:xfrm>
          <a:prstGeom prst="rect">
            <a:avLst/>
          </a:prstGeom>
        </p:spPr>
      </p:pic>
      <p:pic>
        <p:nvPicPr>
          <p:cNvPr id="22" name="图片 21" descr="411a874e7ba1792839d48bd25ab52f5c11">
            <a:extLst>
              <a:ext uri="{FF2B5EF4-FFF2-40B4-BE49-F238E27FC236}">
                <a16:creationId xmlns="" xmlns:a16="http://schemas.microsoft.com/office/drawing/2014/main" id="{9B19F96B-DFB6-46FE-A60E-2E830A1FBC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681845" y="-11876"/>
            <a:ext cx="2510155" cy="2112010"/>
          </a:xfrm>
          <a:prstGeom prst="rect">
            <a:avLst/>
          </a:prstGeom>
        </p:spPr>
      </p:pic>
      <p:pic>
        <p:nvPicPr>
          <p:cNvPr id="23" name="图片 22" descr="411a874e7ba1792839d48bd25ab52f5c11">
            <a:extLst>
              <a:ext uri="{FF2B5EF4-FFF2-40B4-BE49-F238E27FC236}">
                <a16:creationId xmlns="" xmlns:a16="http://schemas.microsoft.com/office/drawing/2014/main" id="{95CDFC5E-0054-4DB9-AC45-16FCC9C0C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10"/>
            <a:ext cx="2510155" cy="211201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ADEFD195-1E3C-461D-B58D-5DAD89566AA4}"/>
              </a:ext>
            </a:extLst>
          </p:cNvPr>
          <p:cNvGrpSpPr/>
          <p:nvPr/>
        </p:nvGrpSpPr>
        <p:grpSpPr>
          <a:xfrm>
            <a:off x="4200944" y="2438924"/>
            <a:ext cx="800220" cy="830997"/>
            <a:chOff x="3353780" y="2183401"/>
            <a:chExt cx="1417080" cy="1471582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B542CB5D-1FE9-4D13-8BE3-B29AE91A6388}"/>
                </a:ext>
              </a:extLst>
            </p:cNvPr>
            <p:cNvSpPr/>
            <p:nvPr/>
          </p:nvSpPr>
          <p:spPr>
            <a:xfrm>
              <a:off x="3379176" y="2242501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A203FCFF-B5B8-464F-998F-7F8075B4DEDE}"/>
                </a:ext>
              </a:extLst>
            </p:cNvPr>
            <p:cNvSpPr/>
            <p:nvPr/>
          </p:nvSpPr>
          <p:spPr>
            <a:xfrm>
              <a:off x="3353780" y="2183401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第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E5843F8F-72A2-4CD5-86C0-BED6B746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51567" y="-33543"/>
            <a:ext cx="4176117" cy="404844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E5F60D91-1D93-43C5-BA44-94F9EFD830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" y="4963261"/>
            <a:ext cx="996793" cy="661991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88E8B4-F612-4C46-BFA5-AB68398E45A3}"/>
              </a:ext>
            </a:extLst>
          </p:cNvPr>
          <p:cNvSpPr/>
          <p:nvPr/>
        </p:nvSpPr>
        <p:spPr>
          <a:xfrm>
            <a:off x="3921013" y="3353583"/>
            <a:ext cx="44230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8000" b="1" spc="250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  <a:cs typeface="等线" panose="02010600030101010101" charset="-122"/>
              </a:rPr>
              <a:t>餐桌礼仪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1592340-37BD-4F30-87D5-F84FA21723E4}"/>
              </a:ext>
            </a:extLst>
          </p:cNvPr>
          <p:cNvGrpSpPr/>
          <p:nvPr/>
        </p:nvGrpSpPr>
        <p:grpSpPr>
          <a:xfrm>
            <a:off x="5172080" y="2407216"/>
            <a:ext cx="800220" cy="834523"/>
            <a:chOff x="4897979" y="2127249"/>
            <a:chExt cx="1417080" cy="1477826"/>
          </a:xfrm>
        </p:grpSpPr>
        <p:sp>
          <p:nvSpPr>
            <p:cNvPr id="16" name="椭圆 15">
              <a:extLst>
                <a:ext uri="{FF2B5EF4-FFF2-40B4-BE49-F238E27FC236}">
                  <a16:creationId xmlns="" xmlns:a16="http://schemas.microsoft.com/office/drawing/2014/main" id="{3FA59054-B89E-4634-A9F2-E785B1C3154A}"/>
                </a:ext>
              </a:extLst>
            </p:cNvPr>
            <p:cNvSpPr/>
            <p:nvPr/>
          </p:nvSpPr>
          <p:spPr>
            <a:xfrm>
              <a:off x="4903823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="" xmlns:a16="http://schemas.microsoft.com/office/drawing/2014/main" id="{B897E02C-8FE4-4952-B482-23C8B34C6641}"/>
                </a:ext>
              </a:extLst>
            </p:cNvPr>
            <p:cNvSpPr/>
            <p:nvPr/>
          </p:nvSpPr>
          <p:spPr>
            <a:xfrm>
              <a:off x="4897979" y="2127249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三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63833B36-6A9E-40BA-865D-34A72403AEE6}"/>
              </a:ext>
            </a:extLst>
          </p:cNvPr>
          <p:cNvGrpSpPr/>
          <p:nvPr/>
        </p:nvGrpSpPr>
        <p:grpSpPr>
          <a:xfrm>
            <a:off x="6130118" y="2409943"/>
            <a:ext cx="800220" cy="831795"/>
            <a:chOff x="6418983" y="2132080"/>
            <a:chExt cx="1417080" cy="1472995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3DB4E6E9-A7F0-4732-9193-2CB8315E258C}"/>
                </a:ext>
              </a:extLst>
            </p:cNvPr>
            <p:cNvSpPr/>
            <p:nvPr/>
          </p:nvSpPr>
          <p:spPr>
            <a:xfrm>
              <a:off x="6428470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="" xmlns:a16="http://schemas.microsoft.com/office/drawing/2014/main" id="{E1AD65D7-125E-452E-93C2-8390C13255D4}"/>
                </a:ext>
              </a:extLst>
            </p:cNvPr>
            <p:cNvSpPr/>
            <p:nvPr/>
          </p:nvSpPr>
          <p:spPr>
            <a:xfrm>
              <a:off x="6418983" y="2132080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部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D1801D7F-9B0B-4E06-8CBA-456527FB0647}"/>
              </a:ext>
            </a:extLst>
          </p:cNvPr>
          <p:cNvGrpSpPr/>
          <p:nvPr/>
        </p:nvGrpSpPr>
        <p:grpSpPr>
          <a:xfrm>
            <a:off x="7077844" y="2400521"/>
            <a:ext cx="800220" cy="841217"/>
            <a:chOff x="7921726" y="2115395"/>
            <a:chExt cx="1417080" cy="1489680"/>
          </a:xfrm>
        </p:grpSpPr>
        <p:sp>
          <p:nvSpPr>
            <p:cNvPr id="19" name="椭圆 18">
              <a:extLst>
                <a:ext uri="{FF2B5EF4-FFF2-40B4-BE49-F238E27FC236}">
                  <a16:creationId xmlns="" xmlns:a16="http://schemas.microsoft.com/office/drawing/2014/main" id="{E126B5AB-D35B-4A43-BAEA-5BDD5B55AB9A}"/>
                </a:ext>
              </a:extLst>
            </p:cNvPr>
            <p:cNvSpPr/>
            <p:nvPr/>
          </p:nvSpPr>
          <p:spPr>
            <a:xfrm>
              <a:off x="7953116" y="2242500"/>
              <a:ext cx="1362575" cy="1362575"/>
            </a:xfrm>
            <a:prstGeom prst="ellipse">
              <a:avLst/>
            </a:prstGeom>
            <a:solidFill>
              <a:srgbClr val="D0141A"/>
            </a:solidFill>
            <a:ln w="38100">
              <a:solidFill>
                <a:srgbClr val="FFE22F"/>
              </a:solidFill>
            </a:ln>
            <a:effectLst>
              <a:outerShdw blurRad="63500" dist="381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latin typeface="汉仪糯米团W" panose="00020600040101010101" pitchFamily="18" charset="-122"/>
                <a:ea typeface="汉仪糯米团W" panose="00020600040101010101" pitchFamily="18" charset="-122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="" xmlns:a16="http://schemas.microsoft.com/office/drawing/2014/main" id="{49ADE6BB-4BAD-49F0-8F9D-A6D5914BED10}"/>
                </a:ext>
              </a:extLst>
            </p:cNvPr>
            <p:cNvSpPr/>
            <p:nvPr/>
          </p:nvSpPr>
          <p:spPr>
            <a:xfrm>
              <a:off x="7921726" y="2115395"/>
              <a:ext cx="1417080" cy="1471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solidFill>
                    <a:srgbClr val="FFE22F"/>
                  </a:solidFill>
                  <a:latin typeface="汉仪糯米团W" panose="00020600040101010101" pitchFamily="18" charset="-122"/>
                  <a:ea typeface="汉仪糯米团W" panose="00020600040101010101" pitchFamily="18" charset="-122"/>
                </a:rPr>
                <a:t>分</a:t>
              </a:r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97C6550B-3E2C-4B9C-B880-0798DCB5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683840" y="1576806"/>
            <a:ext cx="882165" cy="52194"/>
          </a:xfrm>
          <a:custGeom>
            <a:avLst/>
            <a:gdLst>
              <a:gd name="connsiteX0" fmla="*/ 441082 w 882165"/>
              <a:gd name="connsiteY0" fmla="*/ 0 h 52194"/>
              <a:gd name="connsiteX1" fmla="*/ 840062 w 882165"/>
              <a:gd name="connsiteY1" fmla="*/ 41125 h 52194"/>
              <a:gd name="connsiteX2" fmla="*/ 882165 w 882165"/>
              <a:gd name="connsiteY2" fmla="*/ 52194 h 52194"/>
              <a:gd name="connsiteX3" fmla="*/ 0 w 882165"/>
              <a:gd name="connsiteY3" fmla="*/ 52194 h 52194"/>
              <a:gd name="connsiteX4" fmla="*/ 42102 w 882165"/>
              <a:gd name="connsiteY4" fmla="*/ 41125 h 52194"/>
              <a:gd name="connsiteX5" fmla="*/ 441082 w 882165"/>
              <a:gd name="connsiteY5" fmla="*/ 0 h 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165" h="52194">
                <a:moveTo>
                  <a:pt x="441082" y="0"/>
                </a:moveTo>
                <a:cubicBezTo>
                  <a:pt x="577753" y="0"/>
                  <a:pt x="711188" y="14160"/>
                  <a:pt x="840062" y="41125"/>
                </a:cubicBezTo>
                <a:lnTo>
                  <a:pt x="882165" y="52194"/>
                </a:lnTo>
                <a:lnTo>
                  <a:pt x="0" y="52194"/>
                </a:lnTo>
                <a:lnTo>
                  <a:pt x="42102" y="41125"/>
                </a:lnTo>
                <a:cubicBezTo>
                  <a:pt x="170976" y="14160"/>
                  <a:pt x="304412" y="0"/>
                  <a:pt x="441082" y="0"/>
                </a:cubicBezTo>
                <a:close/>
              </a:path>
            </a:pathLst>
          </a:custGeom>
        </p:spPr>
      </p:pic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28890E57-37F6-4B88-9FCE-56FCE3B7603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2" y="2868268"/>
            <a:ext cx="3841997" cy="271612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="" xmlns:a16="http://schemas.microsoft.com/office/drawing/2014/main" id="{A0DCAAD4-54F9-42E9-B223-E11393EB77D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289" y="2354211"/>
            <a:ext cx="3744233" cy="37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6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5E0C7F58-ADB6-439F-9C21-7454D5BABD8C}"/>
              </a:ext>
            </a:extLst>
          </p:cNvPr>
          <p:cNvSpPr txBox="1"/>
          <p:nvPr/>
        </p:nvSpPr>
        <p:spPr>
          <a:xfrm>
            <a:off x="1200000" y="2421000"/>
            <a:ext cx="2190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过年过节，少不了宴请客人。如果在平时，一家人在一起的时候，孩子吃饭随意点倒也没什么。不过，当有客人在场的时候，餐桌礼仪就不得不注意啦，这样才是一个懂事有礼的好孩子。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15335E65-B403-4D9C-8DDA-2801BA54B52C}"/>
              </a:ext>
            </a:extLst>
          </p:cNvPr>
          <p:cNvSpPr txBox="1"/>
          <p:nvPr/>
        </p:nvSpPr>
        <p:spPr>
          <a:xfrm>
            <a:off x="9065355" y="2421000"/>
            <a:ext cx="18911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不挑食、不抢食、不大声咀嚼食物，就餐注意文明礼貌，</a:t>
            </a:r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  <a:sym typeface="+mn-ea"/>
              </a:rPr>
              <a:t>不吵闹、</a:t>
            </a:r>
            <a:r>
              <a:rPr lang="zh-CN" altLang="en-US" sz="1600" dirty="0">
                <a:solidFill>
                  <a:srgbClr val="FFE22F"/>
                </a:solidFill>
                <a:latin typeface="汉仪字研欢乐宋W" panose="00020600040101010101" pitchFamily="18" charset="-122"/>
                <a:ea typeface="汉仪字研欢乐宋W" panose="00020600040101010101" pitchFamily="18" charset="-122"/>
              </a:rPr>
              <a:t>礼让长辈和客人，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2AEA918-4CA4-468C-8EBC-2F9DBA54B6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000" y="2036805"/>
            <a:ext cx="4253340" cy="323998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2F7571C3-5D61-44AC-8945-0E4735F63C66}"/>
              </a:ext>
            </a:extLst>
          </p:cNvPr>
          <p:cNvSpPr/>
          <p:nvPr/>
        </p:nvSpPr>
        <p:spPr>
          <a:xfrm>
            <a:off x="4944000" y="1789717"/>
            <a:ext cx="203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E22F"/>
                </a:solidFill>
                <a:latin typeface="汉仪糯米团W" panose="00020600040101010101" pitchFamily="18" charset="-122"/>
                <a:ea typeface="汉仪糯米团W" panose="00020600040101010101" pitchFamily="18" charset="-122"/>
              </a:rPr>
              <a:t>餐桌礼仪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AEB5ED8A-91E0-DB03-A547-82C249631D52}"/>
              </a:ext>
            </a:extLst>
          </p:cNvPr>
          <p:cNvSpPr txBox="1"/>
          <p:nvPr/>
        </p:nvSpPr>
        <p:spPr>
          <a:xfrm>
            <a:off x="2670150" y="67114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27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000">
        <p15:prstTrans prst="pageCurlDouble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窄&quot;,&quot;HeaderHeight&quot;:5.0,&quot;FooterHeight&quot;:5.0,&quot;SideMargin&quot;:2.5,&quot;TopMargin&quot;:0.0,&quot;BottomMargin&quot;:0.0,&quot;IntervalMargin&quot;:1.0,&quot;SettingType&quot;:&quot;System&quot;}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6月15日"/>
  <p:tag name="POCKET_APPLY_TYPE" val="Slide"/>
  <p:tag name="APPLYTYPE" val="SubTitle"/>
  <p:tag name="APPLY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RESOURCELIBID_SLIDE" val="307205"/>
  <p:tag name="RESOURCELIB_SLIDETYPE" val="12"/>
  <p:tag name="POCKET_APPLY_TIME" val="2019年6月15日"/>
  <p:tag name="POCKET_APPLY_TYPE" val="Slide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1122</Words>
  <Application>Microsoft Office PowerPoint</Application>
  <PresentationFormat>宽屏</PresentationFormat>
  <Paragraphs>153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Meiryo</vt:lpstr>
      <vt:lpstr>等线</vt:lpstr>
      <vt:lpstr>等线 Light</vt:lpstr>
      <vt:lpstr>汉仪乐喵体W</vt:lpstr>
      <vt:lpstr>汉仪糯米团W</vt:lpstr>
      <vt:lpstr>汉仪字研欢乐宋W</vt:lpstr>
      <vt:lpstr>宋体</vt:lpstr>
      <vt:lpstr>微软雅黑</vt:lpstr>
      <vt:lpstr>Arial</vt:lpstr>
      <vt:lpstr>Calibri</vt:lpstr>
      <vt:lpstr>Calibri Light</vt:lpstr>
      <vt:lpstr>Microsoft New Tai Lue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1213</cp:revision>
  <dcterms:created xsi:type="dcterms:W3CDTF">2019-06-15T06:09:00Z</dcterms:created>
  <dcterms:modified xsi:type="dcterms:W3CDTF">2023-05-10T01:53:39Z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