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29"/>
  </p:notesMasterIdLst>
  <p:sldIdLst>
    <p:sldId id="281" r:id="rId4"/>
    <p:sldId id="305" r:id="rId5"/>
    <p:sldId id="306" r:id="rId6"/>
    <p:sldId id="307" r:id="rId7"/>
    <p:sldId id="330" r:id="rId8"/>
    <p:sldId id="331" r:id="rId9"/>
    <p:sldId id="332" r:id="rId10"/>
    <p:sldId id="333" r:id="rId11"/>
    <p:sldId id="334" r:id="rId12"/>
    <p:sldId id="335" r:id="rId13"/>
    <p:sldId id="336" r:id="rId14"/>
    <p:sldId id="337" r:id="rId15"/>
    <p:sldId id="338" r:id="rId16"/>
    <p:sldId id="339" r:id="rId17"/>
    <p:sldId id="340" r:id="rId18"/>
    <p:sldId id="320" r:id="rId19"/>
    <p:sldId id="321" r:id="rId20"/>
    <p:sldId id="322" r:id="rId21"/>
    <p:sldId id="323" r:id="rId22"/>
    <p:sldId id="324" r:id="rId23"/>
    <p:sldId id="325" r:id="rId24"/>
    <p:sldId id="326" r:id="rId25"/>
    <p:sldId id="327" r:id="rId26"/>
    <p:sldId id="328" r:id="rId27"/>
    <p:sldId id="341"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400E"/>
    <a:srgbClr val="8E0502"/>
    <a:srgbClr val="FEEE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59F0DC-0C49-4421-89B6-60B3A91F4A33}" type="datetimeFigureOut">
              <a:rPr lang="zh-CN" altLang="en-US" smtClean="0"/>
              <a:t>2023/5/8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D2ADB-E902-4670-B11D-DC9593F922E2}" type="slidenum">
              <a:rPr lang="zh-CN" altLang="en-US" smtClean="0"/>
              <a:t>‹#›</a:t>
            </a:fld>
            <a:endParaRPr lang="zh-CN" altLang="en-US"/>
          </a:p>
        </p:txBody>
      </p:sp>
    </p:spTree>
    <p:extLst>
      <p:ext uri="{BB962C8B-B14F-4D97-AF65-F5344CB8AC3E}">
        <p14:creationId xmlns:p14="http://schemas.microsoft.com/office/powerpoint/2010/main" val="3283473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65D2ADB-E902-4670-B11D-DC9593F922E2}" type="slidenum">
              <a:rPr lang="zh-CN" altLang="en-US" smtClean="0"/>
              <a:t>1</a:t>
            </a:fld>
            <a:endParaRPr lang="zh-CN" altLang="en-US"/>
          </a:p>
        </p:txBody>
      </p:sp>
    </p:spTree>
    <p:extLst>
      <p:ext uri="{BB962C8B-B14F-4D97-AF65-F5344CB8AC3E}">
        <p14:creationId xmlns:p14="http://schemas.microsoft.com/office/powerpoint/2010/main" val="847002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C65D2ADB-E902-4670-B11D-DC9593F922E2}" type="slidenum">
              <a:rPr lang="zh-CN" altLang="en-US" smtClean="0"/>
              <a:t>12</a:t>
            </a:fld>
            <a:endParaRPr lang="zh-CN" altLang="en-US"/>
          </a:p>
        </p:txBody>
      </p:sp>
    </p:spTree>
    <p:extLst>
      <p:ext uri="{BB962C8B-B14F-4D97-AF65-F5344CB8AC3E}">
        <p14:creationId xmlns:p14="http://schemas.microsoft.com/office/powerpoint/2010/main" val="225584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018905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764A45C-229A-4DBF-9B47-BC50D9260F34}" type="datetimeFigureOut">
              <a:rPr lang="zh-CN" altLang="en-US" smtClean="0"/>
              <a:t>2023/5/8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E816B1-3347-4868-BECE-14C7482B6DF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764A45C-229A-4DBF-9B47-BC50D9260F34}" type="datetimeFigureOut">
              <a:rPr lang="zh-CN" altLang="en-US" smtClean="0"/>
              <a:t>2023/5/8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E816B1-3347-4868-BECE-14C7482B6DF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64A45C-229A-4DBF-9B47-BC50D9260F34}" type="datetimeFigureOut">
              <a:rPr lang="zh-CN" altLang="en-US" smtClean="0"/>
              <a:t>2023/5/8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E816B1-3347-4868-BECE-14C7482B6DF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64A45C-229A-4DBF-9B47-BC50D9260F34}" type="datetimeFigureOut">
              <a:rPr lang="zh-CN" altLang="en-US" smtClean="0"/>
              <a:t>2023/5/8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E816B1-3347-4868-BECE-14C7482B6DF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2023/5/8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292734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2023/5/8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818992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51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78067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25807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38726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7685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64A45C-229A-4DBF-9B47-BC50D9260F34}" type="datetimeFigureOut">
              <a:rPr lang="zh-CN" altLang="en-US" smtClean="0"/>
              <a:t>2023/5/8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E816B1-3347-4868-BECE-14C7482B6DF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4842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62009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62862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87834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69043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67118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66939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764A45C-229A-4DBF-9B47-BC50D9260F34}" type="datetimeFigureOut">
              <a:rPr lang="zh-CN" altLang="en-US" smtClean="0"/>
              <a:t>2023/5/8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E816B1-3347-4868-BECE-14C7482B6DF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764A45C-229A-4DBF-9B47-BC50D9260F34}" type="datetimeFigureOut">
              <a:rPr lang="zh-CN" altLang="en-US" smtClean="0"/>
              <a:t>2023/5/8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E816B1-3347-4868-BECE-14C7482B6DF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764A45C-229A-4DBF-9B47-BC50D9260F34}" type="datetimeFigureOut">
              <a:rPr lang="zh-CN" altLang="en-US" smtClean="0"/>
              <a:t>2023/5/8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5E816B1-3347-4868-BECE-14C7482B6DF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764A45C-229A-4DBF-9B47-BC50D9260F34}" type="datetimeFigureOut">
              <a:rPr lang="zh-CN" altLang="en-US" smtClean="0"/>
              <a:t>2023/5/8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5E816B1-3347-4868-BECE-14C7482B6DF4}" type="slidenum">
              <a:rPr lang="zh-CN" altLang="en-US" smtClean="0"/>
              <a:t>‹#›</a:t>
            </a:fld>
            <a:endParaRPr lang="zh-CN" altLang="en-US"/>
          </a:p>
        </p:txBody>
      </p:sp>
      <p:sp>
        <p:nvSpPr>
          <p:cNvPr id="11" name="TextBox 5">
            <a:extLst>
              <a:ext uri="{FF2B5EF4-FFF2-40B4-BE49-F238E27FC236}">
                <a16:creationId xmlns:a16="http://schemas.microsoft.com/office/drawing/2014/main" xmlns="" id="{A3EB619E-061B-FEB2-72DA-EDE4B2C57484}"/>
              </a:ext>
            </a:extLst>
          </p:cNvPr>
          <p:cNvSpPr txBox="1"/>
          <p:nvPr userDrawn="1"/>
        </p:nvSpPr>
        <p:spPr>
          <a:xfrm>
            <a:off x="1978522" y="6662260"/>
            <a:ext cx="1440159" cy="123111"/>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节日</a:t>
            </a: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a:t>
            </a:r>
            <a:r>
              <a:rPr lang="en-US" altLang="zh-CN" sz="100" dirty="0" smtClean="0">
                <a:solidFill>
                  <a:prstClr val="black"/>
                </a:solidFill>
                <a:latin typeface="微软雅黑" panose="020B0503020204020204" pitchFamily="34" charset="-122"/>
                <a:ea typeface="微软雅黑" panose="020B0503020204020204" pitchFamily="34" charset="-122"/>
              </a:rPr>
              <a:t>www.ypppt.com/jieri</a:t>
            </a:r>
            <a:r>
              <a:rPr lang="en-US" altLang="zh-CN" sz="100" dirty="0">
                <a:solidFill>
                  <a:prstClr val="black"/>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4017779239"/>
      </p:ext>
    </p:extLst>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764A45C-229A-4DBF-9B47-BC50D9260F34}" type="datetimeFigureOut">
              <a:rPr lang="zh-CN" altLang="en-US" smtClean="0"/>
              <a:t>2023/5/8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E816B1-3347-4868-BECE-14C7482B6DF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764A45C-229A-4DBF-9B47-BC50D9260F34}" type="datetimeFigureOut">
              <a:rPr lang="zh-CN" altLang="en-US" smtClean="0"/>
              <a:t>2023/5/8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5E816B1-3347-4868-BECE-14C7482B6DF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764A45C-229A-4DBF-9B47-BC50D9260F34}" type="datetimeFigureOut">
              <a:rPr lang="zh-CN" altLang="en-US" smtClean="0"/>
              <a:t>2023/5/8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E816B1-3347-4868-BECE-14C7482B6DF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4A45C-229A-4DBF-9B47-BC50D9260F34}" type="datetimeFigureOut">
              <a:rPr lang="zh-CN" altLang="en-US" smtClean="0"/>
              <a:t>2023/5/8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816B1-3347-4868-BECE-14C7482B6DF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21773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2023/5/8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1468221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图片 6" descr="D:\APPT制作\闹元宵\素材\背景\图片\51miz-E1239402-87BBD8F4.png51miz-E1239402-87BBD8F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910330" y="3922395"/>
            <a:ext cx="4582795" cy="831850"/>
          </a:xfrm>
          <a:prstGeom prst="rect">
            <a:avLst/>
          </a:prstGeom>
        </p:spPr>
      </p:pic>
      <p:pic>
        <p:nvPicPr>
          <p:cNvPr id="8" name="图片 7" descr="51miz-E991712-9436800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93670" y="1521460"/>
            <a:ext cx="6805295" cy="2400935"/>
          </a:xfrm>
          <a:prstGeom prst="rect">
            <a:avLst/>
          </a:prstGeom>
        </p:spPr>
      </p:pic>
      <p:sp>
        <p:nvSpPr>
          <p:cNvPr id="9" name="文本框 8"/>
          <p:cNvSpPr txBox="1"/>
          <p:nvPr/>
        </p:nvSpPr>
        <p:spPr>
          <a:xfrm>
            <a:off x="4329148" y="4210050"/>
            <a:ext cx="3686175" cy="400110"/>
          </a:xfrm>
          <a:prstGeom prst="rect">
            <a:avLst/>
          </a:prstGeom>
          <a:noFill/>
        </p:spPr>
        <p:txBody>
          <a:bodyPr wrap="square" rtlCol="0" anchor="t">
            <a:spAutoFit/>
          </a:bodyPr>
          <a:lstStyle/>
          <a:p>
            <a:pPr algn="dist"/>
            <a:r>
              <a:rPr lang="zh-CN" altLang="en-US" sz="2000" dirty="0">
                <a:solidFill>
                  <a:srgbClr val="8E0502"/>
                </a:solidFill>
                <a:cs typeface="+mn-ea"/>
                <a:sym typeface="+mn-lt"/>
              </a:rPr>
              <a:t>欢●天●喜●地●闹●元●宵</a:t>
            </a:r>
          </a:p>
        </p:txBody>
      </p:sp>
      <p:sp>
        <p:nvSpPr>
          <p:cNvPr id="10" name="文本框 9"/>
          <p:cNvSpPr txBox="1"/>
          <p:nvPr/>
        </p:nvSpPr>
        <p:spPr>
          <a:xfrm>
            <a:off x="4254500" y="4973955"/>
            <a:ext cx="3683635" cy="368300"/>
          </a:xfrm>
          <a:prstGeom prst="rect">
            <a:avLst/>
          </a:prstGeom>
          <a:noFill/>
        </p:spPr>
        <p:txBody>
          <a:bodyPr wrap="square" rtlCol="0">
            <a:spAutoFit/>
          </a:bodyPr>
          <a:lstStyle/>
          <a:p>
            <a:pPr algn="ctr" fontAlgn="auto">
              <a:lnSpc>
                <a:spcPct val="150000"/>
              </a:lnSpc>
            </a:pPr>
            <a:r>
              <a:rPr lang="zh-CN" altLang="en-US" sz="300">
                <a:solidFill>
                  <a:srgbClr val="FEEEBD"/>
                </a:solidFill>
                <a:cs typeface="+mn-ea"/>
                <a:sym typeface="+mn-lt"/>
              </a:rPr>
              <a:t>The formation of the Lantern Festival has a long process, which is rooted in the ancient custom of turning on lights and praying. According to general information and folklore, the fifteenth day of the first month has been paid attention to in the Western Han Dynasty, but the Lantern Festival on the fifteenth day of the first month was really regarded as a national folk festival after the Han and Wei dynasties. The rise of the custom of lighting lanterns on the 15th day of the first month is also related to the eastward spread of Buddhism. Buddhism flourished in the Tang Dynasty. Officials and people generally "light lanterns for Buddha" on the 15th day of the first month, and Buddhist lights spread all over the people. Since the Tang Dynasty, openin</a:t>
            </a: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par>
                                <p:cTn id="8" presetID="8" presetClass="entr" presetSubtype="16" fill="hold" nodeType="withEffect">
                                  <p:stCondLst>
                                    <p:cond delay="0"/>
                                  </p:stCondLst>
                                  <p:childTnLst>
                                    <p:set>
                                      <p:cBhvr>
                                        <p:cTn id="9" dur="1000" fill="hold">
                                          <p:stCondLst>
                                            <p:cond delay="0"/>
                                          </p:stCondLst>
                                        </p:cTn>
                                        <p:tgtEl>
                                          <p:spTgt spid="8"/>
                                        </p:tgtEl>
                                        <p:attrNameLst>
                                          <p:attrName>style.visibility</p:attrName>
                                        </p:attrNameLst>
                                      </p:cBhvr>
                                      <p:to>
                                        <p:strVal val="visible"/>
                                      </p:to>
                                    </p:set>
                                    <p:animEffect transition="in" filter="diamond(in)">
                                      <p:cBhvr>
                                        <p:cTn id="10" dur="1000"/>
                                        <p:tgtEl>
                                          <p:spTgt spid="8"/>
                                        </p:tgtEl>
                                      </p:cBhvr>
                                    </p:animEffect>
                                  </p:childTnLst>
                                </p:cTn>
                              </p:par>
                              <p:par>
                                <p:cTn id="11" presetID="37"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7" presetID="22" presetClass="entr" presetSubtype="8" fill="hold" grpId="0" nodeType="withEffect">
                                  <p:stCondLst>
                                    <p:cond delay="0"/>
                                  </p:stCondLst>
                                  <p:childTnLst>
                                    <p:set>
                                      <p:cBhvr>
                                        <p:cTn id="18" dur="1000"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D:\APPT制作\闹元宵\素材\元素\图片\51miz-E1229299-8CB35FAD.png51miz-E1229299-8CB35FAD"/>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58240" y="653415"/>
            <a:ext cx="9874885" cy="5781675"/>
          </a:xfrm>
          <a:prstGeom prst="rect">
            <a:avLst/>
          </a:prstGeom>
        </p:spPr>
      </p:pic>
      <p:sp>
        <p:nvSpPr>
          <p:cNvPr id="3" name="文本框 2"/>
          <p:cNvSpPr txBox="1"/>
          <p:nvPr/>
        </p:nvSpPr>
        <p:spPr>
          <a:xfrm>
            <a:off x="5215890" y="536575"/>
            <a:ext cx="1761490" cy="922020"/>
          </a:xfrm>
          <a:prstGeom prst="rect">
            <a:avLst/>
          </a:prstGeom>
          <a:noFill/>
        </p:spPr>
        <p:txBody>
          <a:bodyPr wrap="none" rtlCol="0" anchor="t">
            <a:spAutoFit/>
          </a:bodyPr>
          <a:lstStyle/>
          <a:p>
            <a:pPr algn="l"/>
            <a:r>
              <a:rPr sz="5400" b="1" dirty="0">
                <a:solidFill>
                  <a:srgbClr val="FEEEBD"/>
                </a:solidFill>
                <a:effectLst>
                  <a:outerShdw blurRad="50800" dist="101600" dir="2700000" algn="tl" rotWithShape="0">
                    <a:prstClr val="black">
                      <a:alpha val="40000"/>
                    </a:prstClr>
                  </a:outerShdw>
                </a:effectLst>
                <a:cs typeface="+mn-ea"/>
                <a:sym typeface="+mn-lt"/>
              </a:rPr>
              <a:t>谜</a:t>
            </a:r>
            <a:r>
              <a:rPr lang="en-US" sz="5400" b="1" dirty="0">
                <a:solidFill>
                  <a:srgbClr val="FEEEBD"/>
                </a:solidFill>
                <a:effectLst>
                  <a:outerShdw blurRad="50800" dist="101600" dir="2700000" algn="tl" rotWithShape="0">
                    <a:prstClr val="black">
                      <a:alpha val="40000"/>
                    </a:prstClr>
                  </a:outerShdw>
                </a:effectLst>
                <a:cs typeface="+mn-ea"/>
                <a:sym typeface="+mn-lt"/>
              </a:rPr>
              <a:t> </a:t>
            </a:r>
            <a:r>
              <a:rPr sz="5400" b="1" dirty="0">
                <a:solidFill>
                  <a:srgbClr val="FEEEBD"/>
                </a:solidFill>
                <a:effectLst>
                  <a:outerShdw blurRad="50800" dist="101600" dir="2700000" algn="tl" rotWithShape="0">
                    <a:prstClr val="black">
                      <a:alpha val="40000"/>
                    </a:prstClr>
                  </a:outerShdw>
                </a:effectLst>
                <a:cs typeface="+mn-ea"/>
                <a:sym typeface="+mn-lt"/>
              </a:rPr>
              <a:t>面</a:t>
            </a:r>
            <a:endParaRPr lang="zh-CN" altLang="en-US" sz="5400" b="1" dirty="0">
              <a:solidFill>
                <a:srgbClr val="FEEEBD"/>
              </a:solidFill>
              <a:effectLst>
                <a:outerShdw blurRad="50800" dist="101600" dir="2700000" algn="tl" rotWithShape="0">
                  <a:prstClr val="black">
                    <a:alpha val="40000"/>
                  </a:prstClr>
                </a:outerShdw>
              </a:effectLst>
              <a:cs typeface="+mn-ea"/>
              <a:sym typeface="+mn-lt"/>
            </a:endParaRPr>
          </a:p>
        </p:txBody>
      </p:sp>
      <p:sp>
        <p:nvSpPr>
          <p:cNvPr id="5" name="文本框 4"/>
          <p:cNvSpPr txBox="1"/>
          <p:nvPr/>
        </p:nvSpPr>
        <p:spPr>
          <a:xfrm>
            <a:off x="3925570" y="2875915"/>
            <a:ext cx="4342130" cy="1135054"/>
          </a:xfrm>
          <a:prstGeom prst="rect">
            <a:avLst/>
          </a:prstGeom>
          <a:noFill/>
        </p:spPr>
        <p:txBody>
          <a:bodyPr wrap="square" rtlCol="0" anchor="t">
            <a:spAutoFit/>
          </a:bodyPr>
          <a:lstStyle/>
          <a:p>
            <a:pPr algn="ctr" fontAlgn="auto">
              <a:lnSpc>
                <a:spcPct val="150000"/>
              </a:lnSpc>
            </a:pPr>
            <a:r>
              <a:rPr lang="zh-CN" altLang="en-US" sz="2400" dirty="0">
                <a:solidFill>
                  <a:srgbClr val="8E0502"/>
                </a:solidFill>
                <a:cs typeface="+mn-ea"/>
                <a:sym typeface="+mn-lt"/>
              </a:rPr>
              <a:t>开门日正中</a:t>
            </a:r>
          </a:p>
          <a:p>
            <a:pPr algn="ctr" fontAlgn="auto">
              <a:lnSpc>
                <a:spcPct val="150000"/>
              </a:lnSpc>
            </a:pPr>
            <a:r>
              <a:rPr lang="zh-CN" altLang="en-US" sz="2400" dirty="0">
                <a:solidFill>
                  <a:srgbClr val="8E0502"/>
                </a:solidFill>
                <a:cs typeface="+mn-ea"/>
                <a:sym typeface="+mn-lt"/>
              </a:rPr>
              <a:t>（打一字）</a:t>
            </a:r>
          </a:p>
        </p:txBody>
      </p:sp>
      <p:sp>
        <p:nvSpPr>
          <p:cNvPr id="6" name="文本框 5"/>
          <p:cNvSpPr txBox="1"/>
          <p:nvPr/>
        </p:nvSpPr>
        <p:spPr>
          <a:xfrm>
            <a:off x="7873365" y="4236720"/>
            <a:ext cx="1602105" cy="398780"/>
          </a:xfrm>
          <a:prstGeom prst="rect">
            <a:avLst/>
          </a:prstGeom>
          <a:noFill/>
        </p:spPr>
        <p:txBody>
          <a:bodyPr wrap="square" rtlCol="0" anchor="t">
            <a:spAutoFit/>
          </a:bodyPr>
          <a:lstStyle/>
          <a:p>
            <a:pPr algn="l"/>
            <a:r>
              <a:rPr lang="zh-CN" altLang="en-US" sz="2000" u="sng" dirty="0">
                <a:solidFill>
                  <a:srgbClr val="8E0502"/>
                </a:solidFill>
                <a:cs typeface="+mn-ea"/>
                <a:sym typeface="+mn-lt"/>
              </a:rPr>
              <a:t>谜底：简</a:t>
            </a:r>
          </a:p>
        </p:txBody>
      </p:sp>
      <p:sp>
        <p:nvSpPr>
          <p:cNvPr id="7" name="TextBox 5">
            <a:extLst>
              <a:ext uri="{FF2B5EF4-FFF2-40B4-BE49-F238E27FC236}">
                <a16:creationId xmlns:a16="http://schemas.microsoft.com/office/drawing/2014/main" xmlns="" id="{1C0BDA07-328B-A2DD-5A08-996BADEA5D1A}"/>
              </a:ext>
            </a:extLst>
          </p:cNvPr>
          <p:cNvSpPr txBox="1"/>
          <p:nvPr/>
        </p:nvSpPr>
        <p:spPr>
          <a:xfrm>
            <a:off x="3925570" y="6739570"/>
            <a:ext cx="1440159" cy="123111"/>
          </a:xfrm>
          <a:prstGeom prst="rect">
            <a:avLst/>
          </a:prstGeom>
          <a:noFill/>
        </p:spPr>
        <p:txBody>
          <a:bodyPr wrap="square" rtlCol="0">
            <a:spAutoFit/>
          </a:bodyPr>
          <a:lstStyle/>
          <a:p>
            <a:pPr>
              <a:lnSpc>
                <a:spcPct val="200000"/>
              </a:lnSpc>
            </a:pPr>
            <a:r>
              <a:rPr lang="zh-CN" altLang="en-US" sz="100" dirty="0">
                <a:solidFill>
                  <a:srgbClr val="FF0000"/>
                </a:solidFill>
                <a:latin typeface="微软雅黑" panose="020B0503020204020204" pitchFamily="34" charset="-122"/>
                <a:ea typeface="微软雅黑" panose="020B0503020204020204" pitchFamily="34" charset="-122"/>
              </a:rPr>
              <a:t>节日</a:t>
            </a:r>
            <a:r>
              <a:rPr lang="en-US" altLang="zh-CN" sz="100" dirty="0">
                <a:solidFill>
                  <a:srgbClr val="FF0000"/>
                </a:solidFill>
                <a:latin typeface="微软雅黑" panose="020B0503020204020204" pitchFamily="34" charset="-122"/>
                <a:ea typeface="微软雅黑" panose="020B0503020204020204" pitchFamily="34" charset="-122"/>
              </a:rPr>
              <a:t>PPT</a:t>
            </a:r>
            <a:r>
              <a:rPr lang="zh-CN" altLang="en-US" sz="100" dirty="0">
                <a:solidFill>
                  <a:srgbClr val="FF0000"/>
                </a:solidFill>
                <a:latin typeface="微软雅黑" panose="020B0503020204020204" pitchFamily="34" charset="-122"/>
                <a:ea typeface="微软雅黑" panose="020B0503020204020204" pitchFamily="34" charset="-122"/>
              </a:rPr>
              <a:t>模板 </a:t>
            </a:r>
            <a:r>
              <a:rPr lang="en-US" altLang="zh-CN" sz="100" dirty="0">
                <a:solidFill>
                  <a:srgbClr val="FF0000"/>
                </a:solidFill>
                <a:latin typeface="微软雅黑" panose="020B0503020204020204" pitchFamily="34" charset="-122"/>
                <a:ea typeface="微软雅黑" panose="020B0503020204020204" pitchFamily="34" charset="-122"/>
              </a:rPr>
              <a:t>http://</a:t>
            </a:r>
            <a:r>
              <a:rPr lang="en-US" altLang="zh-CN" sz="100" dirty="0" smtClean="0">
                <a:solidFill>
                  <a:srgbClr val="FF0000"/>
                </a:solidFill>
                <a:latin typeface="微软雅黑" panose="020B0503020204020204" pitchFamily="34" charset="-122"/>
                <a:ea typeface="微软雅黑" panose="020B0503020204020204" pitchFamily="34" charset="-122"/>
              </a:rPr>
              <a:t>www.ypppt.com/jieri</a:t>
            </a:r>
            <a:r>
              <a:rPr lang="en-US" altLang="zh-CN" sz="100" dirty="0">
                <a:solidFill>
                  <a:srgbClr val="FF0000"/>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nodeType="afterEffect">
                                  <p:stCondLst>
                                    <p:cond delay="0"/>
                                  </p:stCondLst>
                                  <p:childTnLst>
                                    <p:set>
                                      <p:cBhvr>
                                        <p:cTn id="13" dur="1000"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000"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000"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D:\APPT制作\闹元宵\素材\元素\图片\51miz-E1229299-8CB35FAD.png51miz-E1229299-8CB35FAD"/>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58240" y="653415"/>
            <a:ext cx="9874885" cy="5781675"/>
          </a:xfrm>
          <a:prstGeom prst="rect">
            <a:avLst/>
          </a:prstGeom>
        </p:spPr>
      </p:pic>
      <p:sp>
        <p:nvSpPr>
          <p:cNvPr id="3" name="文本框 2"/>
          <p:cNvSpPr txBox="1"/>
          <p:nvPr/>
        </p:nvSpPr>
        <p:spPr>
          <a:xfrm>
            <a:off x="5215890" y="536575"/>
            <a:ext cx="1761490" cy="922020"/>
          </a:xfrm>
          <a:prstGeom prst="rect">
            <a:avLst/>
          </a:prstGeom>
          <a:noFill/>
        </p:spPr>
        <p:txBody>
          <a:bodyPr wrap="none" rtlCol="0" anchor="t">
            <a:spAutoFit/>
          </a:bodyPr>
          <a:lstStyle/>
          <a:p>
            <a:pPr algn="l"/>
            <a:r>
              <a:rPr sz="5400" b="1" dirty="0">
                <a:solidFill>
                  <a:srgbClr val="FEEEBD"/>
                </a:solidFill>
                <a:effectLst>
                  <a:outerShdw blurRad="50800" dist="101600" dir="2700000" algn="tl" rotWithShape="0">
                    <a:prstClr val="black">
                      <a:alpha val="40000"/>
                    </a:prstClr>
                  </a:outerShdw>
                </a:effectLst>
                <a:cs typeface="+mn-ea"/>
                <a:sym typeface="+mn-lt"/>
              </a:rPr>
              <a:t>谜</a:t>
            </a:r>
            <a:r>
              <a:rPr lang="en-US" sz="5400" b="1" dirty="0">
                <a:solidFill>
                  <a:srgbClr val="FEEEBD"/>
                </a:solidFill>
                <a:effectLst>
                  <a:outerShdw blurRad="50800" dist="101600" dir="2700000" algn="tl" rotWithShape="0">
                    <a:prstClr val="black">
                      <a:alpha val="40000"/>
                    </a:prstClr>
                  </a:outerShdw>
                </a:effectLst>
                <a:cs typeface="+mn-ea"/>
                <a:sym typeface="+mn-lt"/>
              </a:rPr>
              <a:t> </a:t>
            </a:r>
            <a:r>
              <a:rPr sz="5400" b="1" dirty="0">
                <a:solidFill>
                  <a:srgbClr val="FEEEBD"/>
                </a:solidFill>
                <a:effectLst>
                  <a:outerShdw blurRad="50800" dist="101600" dir="2700000" algn="tl" rotWithShape="0">
                    <a:prstClr val="black">
                      <a:alpha val="40000"/>
                    </a:prstClr>
                  </a:outerShdw>
                </a:effectLst>
                <a:cs typeface="+mn-ea"/>
                <a:sym typeface="+mn-lt"/>
              </a:rPr>
              <a:t>面</a:t>
            </a:r>
            <a:endParaRPr lang="zh-CN" altLang="en-US" sz="5400" b="1" dirty="0">
              <a:solidFill>
                <a:srgbClr val="FEEEBD"/>
              </a:solidFill>
              <a:effectLst>
                <a:outerShdw blurRad="50800" dist="101600" dir="2700000" algn="tl" rotWithShape="0">
                  <a:prstClr val="black">
                    <a:alpha val="40000"/>
                  </a:prstClr>
                </a:outerShdw>
              </a:effectLst>
              <a:cs typeface="+mn-ea"/>
              <a:sym typeface="+mn-lt"/>
            </a:endParaRPr>
          </a:p>
        </p:txBody>
      </p:sp>
      <p:sp>
        <p:nvSpPr>
          <p:cNvPr id="5" name="文本框 4"/>
          <p:cNvSpPr txBox="1"/>
          <p:nvPr/>
        </p:nvSpPr>
        <p:spPr>
          <a:xfrm>
            <a:off x="3924300" y="2621915"/>
            <a:ext cx="4342130" cy="1614805"/>
          </a:xfrm>
          <a:prstGeom prst="rect">
            <a:avLst/>
          </a:prstGeom>
          <a:noFill/>
        </p:spPr>
        <p:txBody>
          <a:bodyPr wrap="square" rtlCol="0" anchor="t">
            <a:spAutoFit/>
          </a:bodyPr>
          <a:lstStyle/>
          <a:p>
            <a:pPr algn="ctr" fontAlgn="auto">
              <a:lnSpc>
                <a:spcPct val="150000"/>
              </a:lnSpc>
            </a:pPr>
            <a:r>
              <a:rPr lang="zh-CN" altLang="en-US" sz="2200" dirty="0">
                <a:solidFill>
                  <a:srgbClr val="8E0502"/>
                </a:solidFill>
                <a:cs typeface="+mn-ea"/>
                <a:sym typeface="+mn-lt"/>
              </a:rPr>
              <a:t>身自端方，体自坚硬。</a:t>
            </a:r>
          </a:p>
          <a:p>
            <a:pPr algn="ctr" fontAlgn="auto">
              <a:lnSpc>
                <a:spcPct val="150000"/>
              </a:lnSpc>
            </a:pPr>
            <a:r>
              <a:rPr lang="zh-CN" altLang="en-US" sz="2200" dirty="0">
                <a:solidFill>
                  <a:srgbClr val="8E0502"/>
                </a:solidFill>
                <a:cs typeface="+mn-ea"/>
                <a:sym typeface="+mn-lt"/>
              </a:rPr>
              <a:t>虽不能言，有言必应。</a:t>
            </a:r>
          </a:p>
          <a:p>
            <a:pPr algn="ctr" fontAlgn="auto">
              <a:lnSpc>
                <a:spcPct val="150000"/>
              </a:lnSpc>
            </a:pPr>
            <a:r>
              <a:rPr lang="zh-CN" altLang="en-US" sz="2200" dirty="0">
                <a:solidFill>
                  <a:srgbClr val="8E0502"/>
                </a:solidFill>
                <a:cs typeface="+mn-ea"/>
                <a:sym typeface="+mn-lt"/>
              </a:rPr>
              <a:t>（打一物品）</a:t>
            </a:r>
          </a:p>
        </p:txBody>
      </p:sp>
      <p:sp>
        <p:nvSpPr>
          <p:cNvPr id="6" name="文本框 5"/>
          <p:cNvSpPr txBox="1"/>
          <p:nvPr/>
        </p:nvSpPr>
        <p:spPr>
          <a:xfrm>
            <a:off x="7873365" y="4236720"/>
            <a:ext cx="1811655" cy="398780"/>
          </a:xfrm>
          <a:prstGeom prst="rect">
            <a:avLst/>
          </a:prstGeom>
          <a:noFill/>
        </p:spPr>
        <p:txBody>
          <a:bodyPr wrap="square" rtlCol="0" anchor="t">
            <a:spAutoFit/>
          </a:bodyPr>
          <a:lstStyle/>
          <a:p>
            <a:pPr algn="l"/>
            <a:r>
              <a:rPr lang="zh-CN" altLang="en-US" sz="2000" u="sng" dirty="0">
                <a:solidFill>
                  <a:srgbClr val="8E0502"/>
                </a:solidFill>
                <a:cs typeface="+mn-ea"/>
                <a:sym typeface="+mn-lt"/>
              </a:rPr>
              <a:t>谜底：砚台</a:t>
            </a:r>
            <a:endParaRPr lang="en-US" altLang="zh-CN" sz="2000" u="sng" dirty="0">
              <a:solidFill>
                <a:srgbClr val="8E050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nodeType="afterEffect">
                                  <p:stCondLst>
                                    <p:cond delay="0"/>
                                  </p:stCondLst>
                                  <p:childTnLst>
                                    <p:set>
                                      <p:cBhvr>
                                        <p:cTn id="13" dur="1000"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000"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000"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D:\APPT制作\闹元宵\素材\元素\图片\51miz-E1229299-8CB35FAD.png51miz-E1229299-8CB35FAD"/>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58240" y="653415"/>
            <a:ext cx="9874885" cy="5781675"/>
          </a:xfrm>
          <a:prstGeom prst="rect">
            <a:avLst/>
          </a:prstGeom>
        </p:spPr>
      </p:pic>
      <p:sp>
        <p:nvSpPr>
          <p:cNvPr id="3" name="文本框 2"/>
          <p:cNvSpPr txBox="1"/>
          <p:nvPr/>
        </p:nvSpPr>
        <p:spPr>
          <a:xfrm>
            <a:off x="5215890" y="536575"/>
            <a:ext cx="1761490" cy="922020"/>
          </a:xfrm>
          <a:prstGeom prst="rect">
            <a:avLst/>
          </a:prstGeom>
          <a:noFill/>
        </p:spPr>
        <p:txBody>
          <a:bodyPr wrap="none" rtlCol="0" anchor="t">
            <a:spAutoFit/>
          </a:bodyPr>
          <a:lstStyle/>
          <a:p>
            <a:pPr algn="l"/>
            <a:r>
              <a:rPr sz="5400" b="1" dirty="0">
                <a:solidFill>
                  <a:srgbClr val="FEEEBD"/>
                </a:solidFill>
                <a:effectLst>
                  <a:outerShdw blurRad="50800" dist="101600" dir="2700000" algn="tl" rotWithShape="0">
                    <a:prstClr val="black">
                      <a:alpha val="40000"/>
                    </a:prstClr>
                  </a:outerShdw>
                </a:effectLst>
                <a:cs typeface="+mn-ea"/>
                <a:sym typeface="+mn-lt"/>
              </a:rPr>
              <a:t>谜</a:t>
            </a:r>
            <a:r>
              <a:rPr lang="en-US" sz="5400" b="1" dirty="0">
                <a:solidFill>
                  <a:srgbClr val="FEEEBD"/>
                </a:solidFill>
                <a:effectLst>
                  <a:outerShdw blurRad="50800" dist="101600" dir="2700000" algn="tl" rotWithShape="0">
                    <a:prstClr val="black">
                      <a:alpha val="40000"/>
                    </a:prstClr>
                  </a:outerShdw>
                </a:effectLst>
                <a:cs typeface="+mn-ea"/>
                <a:sym typeface="+mn-lt"/>
              </a:rPr>
              <a:t> </a:t>
            </a:r>
            <a:r>
              <a:rPr sz="5400" b="1" dirty="0">
                <a:solidFill>
                  <a:srgbClr val="FEEEBD"/>
                </a:solidFill>
                <a:effectLst>
                  <a:outerShdw blurRad="50800" dist="101600" dir="2700000" algn="tl" rotWithShape="0">
                    <a:prstClr val="black">
                      <a:alpha val="40000"/>
                    </a:prstClr>
                  </a:outerShdw>
                </a:effectLst>
                <a:cs typeface="+mn-ea"/>
                <a:sym typeface="+mn-lt"/>
              </a:rPr>
              <a:t>面</a:t>
            </a:r>
            <a:endParaRPr lang="zh-CN" altLang="en-US" sz="5400" b="1" dirty="0">
              <a:solidFill>
                <a:srgbClr val="FEEEBD"/>
              </a:solidFill>
              <a:effectLst>
                <a:outerShdw blurRad="50800" dist="101600" dir="2700000" algn="tl" rotWithShape="0">
                  <a:prstClr val="black">
                    <a:alpha val="40000"/>
                  </a:prstClr>
                </a:outerShdw>
              </a:effectLst>
              <a:cs typeface="+mn-ea"/>
              <a:sym typeface="+mn-lt"/>
            </a:endParaRPr>
          </a:p>
        </p:txBody>
      </p:sp>
      <p:sp>
        <p:nvSpPr>
          <p:cNvPr id="5" name="文本框 4"/>
          <p:cNvSpPr txBox="1"/>
          <p:nvPr/>
        </p:nvSpPr>
        <p:spPr>
          <a:xfrm>
            <a:off x="3925570" y="2875915"/>
            <a:ext cx="4342130" cy="1135054"/>
          </a:xfrm>
          <a:prstGeom prst="rect">
            <a:avLst/>
          </a:prstGeom>
          <a:noFill/>
        </p:spPr>
        <p:txBody>
          <a:bodyPr wrap="square" rtlCol="0" anchor="t">
            <a:spAutoFit/>
          </a:bodyPr>
          <a:lstStyle/>
          <a:p>
            <a:pPr algn="ctr" fontAlgn="auto">
              <a:lnSpc>
                <a:spcPct val="150000"/>
              </a:lnSpc>
            </a:pPr>
            <a:r>
              <a:rPr lang="zh-CN" altLang="en-US" sz="2400" dirty="0">
                <a:solidFill>
                  <a:srgbClr val="8E0502"/>
                </a:solidFill>
                <a:cs typeface="+mn-ea"/>
                <a:sym typeface="+mn-lt"/>
              </a:rPr>
              <a:t>一口吃掉牛尾巴</a:t>
            </a:r>
          </a:p>
          <a:p>
            <a:pPr algn="ctr" fontAlgn="auto">
              <a:lnSpc>
                <a:spcPct val="150000"/>
              </a:lnSpc>
            </a:pPr>
            <a:r>
              <a:rPr lang="zh-CN" altLang="en-US" sz="2400" dirty="0">
                <a:solidFill>
                  <a:srgbClr val="8E0502"/>
                </a:solidFill>
                <a:cs typeface="+mn-ea"/>
                <a:sym typeface="+mn-lt"/>
              </a:rPr>
              <a:t>（打一字）</a:t>
            </a:r>
          </a:p>
        </p:txBody>
      </p:sp>
      <p:sp>
        <p:nvSpPr>
          <p:cNvPr id="6" name="文本框 5"/>
          <p:cNvSpPr txBox="1"/>
          <p:nvPr/>
        </p:nvSpPr>
        <p:spPr>
          <a:xfrm>
            <a:off x="7873365" y="4236720"/>
            <a:ext cx="1602105" cy="398780"/>
          </a:xfrm>
          <a:prstGeom prst="rect">
            <a:avLst/>
          </a:prstGeom>
          <a:noFill/>
        </p:spPr>
        <p:txBody>
          <a:bodyPr wrap="square" rtlCol="0" anchor="t">
            <a:spAutoFit/>
          </a:bodyPr>
          <a:lstStyle/>
          <a:p>
            <a:pPr algn="l"/>
            <a:r>
              <a:rPr lang="zh-CN" altLang="en-US" sz="2000" u="sng" dirty="0">
                <a:solidFill>
                  <a:srgbClr val="8E0502"/>
                </a:solidFill>
                <a:cs typeface="+mn-ea"/>
                <a:sym typeface="+mn-lt"/>
              </a:rPr>
              <a:t>谜底：告</a:t>
            </a: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nodeType="afterEffect">
                                  <p:stCondLst>
                                    <p:cond delay="0"/>
                                  </p:stCondLst>
                                  <p:childTnLst>
                                    <p:set>
                                      <p:cBhvr>
                                        <p:cTn id="13" dur="1000"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000"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000"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D:\APPT制作\闹元宵\素材\元素\图片\51miz-E1229299-8CB35FAD.png51miz-E1229299-8CB35FAD"/>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58240" y="653415"/>
            <a:ext cx="9874885" cy="5781675"/>
          </a:xfrm>
          <a:prstGeom prst="rect">
            <a:avLst/>
          </a:prstGeom>
        </p:spPr>
      </p:pic>
      <p:sp>
        <p:nvSpPr>
          <p:cNvPr id="3" name="文本框 2"/>
          <p:cNvSpPr txBox="1"/>
          <p:nvPr/>
        </p:nvSpPr>
        <p:spPr>
          <a:xfrm>
            <a:off x="5215890" y="536575"/>
            <a:ext cx="1761490" cy="922020"/>
          </a:xfrm>
          <a:prstGeom prst="rect">
            <a:avLst/>
          </a:prstGeom>
          <a:noFill/>
        </p:spPr>
        <p:txBody>
          <a:bodyPr wrap="none" rtlCol="0" anchor="t">
            <a:spAutoFit/>
          </a:bodyPr>
          <a:lstStyle/>
          <a:p>
            <a:pPr algn="l"/>
            <a:r>
              <a:rPr sz="5400" b="1" dirty="0">
                <a:solidFill>
                  <a:srgbClr val="FEEEBD"/>
                </a:solidFill>
                <a:effectLst>
                  <a:outerShdw blurRad="50800" dist="101600" dir="2700000" algn="tl" rotWithShape="0">
                    <a:prstClr val="black">
                      <a:alpha val="40000"/>
                    </a:prstClr>
                  </a:outerShdw>
                </a:effectLst>
                <a:cs typeface="+mn-ea"/>
                <a:sym typeface="+mn-lt"/>
              </a:rPr>
              <a:t>谜</a:t>
            </a:r>
            <a:r>
              <a:rPr lang="en-US" sz="5400" b="1" dirty="0">
                <a:solidFill>
                  <a:srgbClr val="FEEEBD"/>
                </a:solidFill>
                <a:effectLst>
                  <a:outerShdw blurRad="50800" dist="101600" dir="2700000" algn="tl" rotWithShape="0">
                    <a:prstClr val="black">
                      <a:alpha val="40000"/>
                    </a:prstClr>
                  </a:outerShdw>
                </a:effectLst>
                <a:cs typeface="+mn-ea"/>
                <a:sym typeface="+mn-lt"/>
              </a:rPr>
              <a:t> </a:t>
            </a:r>
            <a:r>
              <a:rPr sz="5400" b="1" dirty="0">
                <a:solidFill>
                  <a:srgbClr val="FEEEBD"/>
                </a:solidFill>
                <a:effectLst>
                  <a:outerShdw blurRad="50800" dist="101600" dir="2700000" algn="tl" rotWithShape="0">
                    <a:prstClr val="black">
                      <a:alpha val="40000"/>
                    </a:prstClr>
                  </a:outerShdw>
                </a:effectLst>
                <a:cs typeface="+mn-ea"/>
                <a:sym typeface="+mn-lt"/>
              </a:rPr>
              <a:t>面</a:t>
            </a:r>
            <a:endParaRPr lang="zh-CN" altLang="en-US" sz="5400" b="1" dirty="0">
              <a:solidFill>
                <a:srgbClr val="FEEEBD"/>
              </a:solidFill>
              <a:effectLst>
                <a:outerShdw blurRad="50800" dist="101600" dir="2700000" algn="tl" rotWithShape="0">
                  <a:prstClr val="black">
                    <a:alpha val="40000"/>
                  </a:prstClr>
                </a:outerShdw>
              </a:effectLst>
              <a:cs typeface="+mn-ea"/>
              <a:sym typeface="+mn-lt"/>
            </a:endParaRPr>
          </a:p>
        </p:txBody>
      </p:sp>
      <p:sp>
        <p:nvSpPr>
          <p:cNvPr id="5" name="文本框 4"/>
          <p:cNvSpPr txBox="1"/>
          <p:nvPr/>
        </p:nvSpPr>
        <p:spPr>
          <a:xfrm>
            <a:off x="3925570" y="2875915"/>
            <a:ext cx="4342130" cy="1135054"/>
          </a:xfrm>
          <a:prstGeom prst="rect">
            <a:avLst/>
          </a:prstGeom>
          <a:noFill/>
        </p:spPr>
        <p:txBody>
          <a:bodyPr wrap="square" rtlCol="0" anchor="t">
            <a:spAutoFit/>
          </a:bodyPr>
          <a:lstStyle/>
          <a:p>
            <a:pPr algn="ctr" fontAlgn="auto">
              <a:lnSpc>
                <a:spcPct val="150000"/>
              </a:lnSpc>
            </a:pPr>
            <a:r>
              <a:rPr lang="zh-CN" altLang="en-US" sz="2400" dirty="0">
                <a:solidFill>
                  <a:srgbClr val="8E0502"/>
                </a:solidFill>
                <a:cs typeface="+mn-ea"/>
                <a:sym typeface="+mn-lt"/>
              </a:rPr>
              <a:t>牛郎放牧</a:t>
            </a:r>
          </a:p>
          <a:p>
            <a:pPr algn="ctr" fontAlgn="auto">
              <a:lnSpc>
                <a:spcPct val="150000"/>
              </a:lnSpc>
            </a:pPr>
            <a:r>
              <a:rPr lang="zh-CN" altLang="en-US" sz="2400" dirty="0">
                <a:solidFill>
                  <a:srgbClr val="8E0502"/>
                </a:solidFill>
                <a:cs typeface="+mn-ea"/>
                <a:sym typeface="+mn-lt"/>
              </a:rPr>
              <a:t>（打一花卉）</a:t>
            </a:r>
          </a:p>
        </p:txBody>
      </p:sp>
      <p:sp>
        <p:nvSpPr>
          <p:cNvPr id="6" name="文本框 5"/>
          <p:cNvSpPr txBox="1"/>
          <p:nvPr/>
        </p:nvSpPr>
        <p:spPr>
          <a:xfrm>
            <a:off x="7873365" y="4236720"/>
            <a:ext cx="1793240" cy="398780"/>
          </a:xfrm>
          <a:prstGeom prst="rect">
            <a:avLst/>
          </a:prstGeom>
          <a:noFill/>
        </p:spPr>
        <p:txBody>
          <a:bodyPr wrap="square" rtlCol="0" anchor="t">
            <a:spAutoFit/>
          </a:bodyPr>
          <a:lstStyle/>
          <a:p>
            <a:pPr algn="l"/>
            <a:r>
              <a:rPr lang="zh-CN" altLang="en-US" sz="2000" u="sng" dirty="0">
                <a:solidFill>
                  <a:srgbClr val="8E0502"/>
                </a:solidFill>
                <a:cs typeface="+mn-ea"/>
                <a:sym typeface="+mn-lt"/>
              </a:rPr>
              <a:t>谜底：牵牛花</a:t>
            </a: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nodeType="afterEffect">
                                  <p:stCondLst>
                                    <p:cond delay="0"/>
                                  </p:stCondLst>
                                  <p:childTnLst>
                                    <p:set>
                                      <p:cBhvr>
                                        <p:cTn id="13" dur="1000"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000"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000"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D:\APPT制作\闹元宵\素材\元素\图片\51miz-E1229299-8CB35FAD.png51miz-E1229299-8CB35FAD"/>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58240" y="653415"/>
            <a:ext cx="9874885" cy="5781675"/>
          </a:xfrm>
          <a:prstGeom prst="rect">
            <a:avLst/>
          </a:prstGeom>
        </p:spPr>
      </p:pic>
      <p:sp>
        <p:nvSpPr>
          <p:cNvPr id="3" name="文本框 2"/>
          <p:cNvSpPr txBox="1"/>
          <p:nvPr/>
        </p:nvSpPr>
        <p:spPr>
          <a:xfrm>
            <a:off x="5215890" y="536575"/>
            <a:ext cx="1761490" cy="922020"/>
          </a:xfrm>
          <a:prstGeom prst="rect">
            <a:avLst/>
          </a:prstGeom>
          <a:noFill/>
        </p:spPr>
        <p:txBody>
          <a:bodyPr wrap="none" rtlCol="0" anchor="t">
            <a:spAutoFit/>
          </a:bodyPr>
          <a:lstStyle/>
          <a:p>
            <a:pPr algn="l"/>
            <a:r>
              <a:rPr sz="5400" b="1" dirty="0">
                <a:solidFill>
                  <a:srgbClr val="FEEEBD"/>
                </a:solidFill>
                <a:effectLst>
                  <a:outerShdw blurRad="50800" dist="101600" dir="2700000" algn="tl" rotWithShape="0">
                    <a:prstClr val="black">
                      <a:alpha val="40000"/>
                    </a:prstClr>
                  </a:outerShdw>
                </a:effectLst>
                <a:cs typeface="+mn-ea"/>
                <a:sym typeface="+mn-lt"/>
              </a:rPr>
              <a:t>谜</a:t>
            </a:r>
            <a:r>
              <a:rPr lang="en-US" sz="5400" b="1" dirty="0">
                <a:solidFill>
                  <a:srgbClr val="FEEEBD"/>
                </a:solidFill>
                <a:effectLst>
                  <a:outerShdw blurRad="50800" dist="101600" dir="2700000" algn="tl" rotWithShape="0">
                    <a:prstClr val="black">
                      <a:alpha val="40000"/>
                    </a:prstClr>
                  </a:outerShdw>
                </a:effectLst>
                <a:cs typeface="+mn-ea"/>
                <a:sym typeface="+mn-lt"/>
              </a:rPr>
              <a:t> </a:t>
            </a:r>
            <a:r>
              <a:rPr sz="5400" b="1" dirty="0">
                <a:solidFill>
                  <a:srgbClr val="FEEEBD"/>
                </a:solidFill>
                <a:effectLst>
                  <a:outerShdw blurRad="50800" dist="101600" dir="2700000" algn="tl" rotWithShape="0">
                    <a:prstClr val="black">
                      <a:alpha val="40000"/>
                    </a:prstClr>
                  </a:outerShdw>
                </a:effectLst>
                <a:cs typeface="+mn-ea"/>
                <a:sym typeface="+mn-lt"/>
              </a:rPr>
              <a:t>面</a:t>
            </a:r>
            <a:endParaRPr lang="zh-CN" altLang="en-US" sz="5400" b="1" dirty="0">
              <a:solidFill>
                <a:srgbClr val="FEEEBD"/>
              </a:solidFill>
              <a:effectLst>
                <a:outerShdw blurRad="50800" dist="101600" dir="2700000" algn="tl" rotWithShape="0">
                  <a:prstClr val="black">
                    <a:alpha val="40000"/>
                  </a:prstClr>
                </a:outerShdw>
              </a:effectLst>
              <a:cs typeface="+mn-ea"/>
              <a:sym typeface="+mn-lt"/>
            </a:endParaRPr>
          </a:p>
        </p:txBody>
      </p:sp>
      <p:sp>
        <p:nvSpPr>
          <p:cNvPr id="5" name="文本框 4"/>
          <p:cNvSpPr txBox="1"/>
          <p:nvPr/>
        </p:nvSpPr>
        <p:spPr>
          <a:xfrm>
            <a:off x="3925570" y="2875915"/>
            <a:ext cx="4342130" cy="1135054"/>
          </a:xfrm>
          <a:prstGeom prst="rect">
            <a:avLst/>
          </a:prstGeom>
          <a:noFill/>
        </p:spPr>
        <p:txBody>
          <a:bodyPr wrap="square" rtlCol="0" anchor="t">
            <a:spAutoFit/>
          </a:bodyPr>
          <a:lstStyle/>
          <a:p>
            <a:pPr algn="ctr" fontAlgn="auto">
              <a:lnSpc>
                <a:spcPct val="150000"/>
              </a:lnSpc>
            </a:pPr>
            <a:r>
              <a:rPr lang="zh-CN" altLang="en-US" sz="2400" dirty="0">
                <a:solidFill>
                  <a:srgbClr val="8E0502"/>
                </a:solidFill>
                <a:cs typeface="+mn-ea"/>
                <a:sym typeface="+mn-lt"/>
              </a:rPr>
              <a:t>千里走单骑</a:t>
            </a:r>
          </a:p>
          <a:p>
            <a:pPr algn="ctr" fontAlgn="auto">
              <a:lnSpc>
                <a:spcPct val="150000"/>
              </a:lnSpc>
            </a:pPr>
            <a:r>
              <a:rPr lang="zh-CN" altLang="en-US" sz="2400" dirty="0">
                <a:solidFill>
                  <a:srgbClr val="8E0502"/>
                </a:solidFill>
                <a:cs typeface="+mn-ea"/>
                <a:sym typeface="+mn-lt"/>
              </a:rPr>
              <a:t>（猜一字）</a:t>
            </a:r>
          </a:p>
        </p:txBody>
      </p:sp>
      <p:sp>
        <p:nvSpPr>
          <p:cNvPr id="6" name="文本框 5"/>
          <p:cNvSpPr txBox="1"/>
          <p:nvPr/>
        </p:nvSpPr>
        <p:spPr>
          <a:xfrm>
            <a:off x="7873365" y="4236720"/>
            <a:ext cx="1793240" cy="398780"/>
          </a:xfrm>
          <a:prstGeom prst="rect">
            <a:avLst/>
          </a:prstGeom>
          <a:noFill/>
        </p:spPr>
        <p:txBody>
          <a:bodyPr wrap="square" rtlCol="0" anchor="t">
            <a:spAutoFit/>
          </a:bodyPr>
          <a:lstStyle/>
          <a:p>
            <a:pPr algn="l"/>
            <a:r>
              <a:rPr lang="zh-CN" altLang="en-US" sz="2000" u="sng" dirty="0">
                <a:solidFill>
                  <a:srgbClr val="8E0502"/>
                </a:solidFill>
                <a:cs typeface="+mn-ea"/>
                <a:sym typeface="+mn-lt"/>
              </a:rPr>
              <a:t>谜底：奇</a:t>
            </a: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nodeType="afterEffect">
                                  <p:stCondLst>
                                    <p:cond delay="0"/>
                                  </p:stCondLst>
                                  <p:childTnLst>
                                    <p:set>
                                      <p:cBhvr>
                                        <p:cTn id="13" dur="1000"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000"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000"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D:\APPT制作\闹元宵\素材\元素\图片\51miz-E1229299-8CB35FAD.png51miz-E1229299-8CB35FAD"/>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58240" y="653415"/>
            <a:ext cx="9874885" cy="5781675"/>
          </a:xfrm>
          <a:prstGeom prst="rect">
            <a:avLst/>
          </a:prstGeom>
        </p:spPr>
      </p:pic>
      <p:sp>
        <p:nvSpPr>
          <p:cNvPr id="3" name="文本框 2"/>
          <p:cNvSpPr txBox="1"/>
          <p:nvPr/>
        </p:nvSpPr>
        <p:spPr>
          <a:xfrm>
            <a:off x="5215890" y="536575"/>
            <a:ext cx="1761490" cy="922020"/>
          </a:xfrm>
          <a:prstGeom prst="rect">
            <a:avLst/>
          </a:prstGeom>
          <a:noFill/>
        </p:spPr>
        <p:txBody>
          <a:bodyPr wrap="none" rtlCol="0" anchor="t">
            <a:spAutoFit/>
          </a:bodyPr>
          <a:lstStyle/>
          <a:p>
            <a:pPr algn="l"/>
            <a:r>
              <a:rPr sz="5400" b="1" dirty="0">
                <a:solidFill>
                  <a:srgbClr val="FEEEBD"/>
                </a:solidFill>
                <a:effectLst>
                  <a:outerShdw blurRad="50800" dist="101600" dir="2700000" algn="tl" rotWithShape="0">
                    <a:prstClr val="black">
                      <a:alpha val="40000"/>
                    </a:prstClr>
                  </a:outerShdw>
                </a:effectLst>
                <a:cs typeface="+mn-ea"/>
                <a:sym typeface="+mn-lt"/>
              </a:rPr>
              <a:t>谜</a:t>
            </a:r>
            <a:r>
              <a:rPr lang="en-US" sz="5400" b="1" dirty="0">
                <a:solidFill>
                  <a:srgbClr val="FEEEBD"/>
                </a:solidFill>
                <a:effectLst>
                  <a:outerShdw blurRad="50800" dist="101600" dir="2700000" algn="tl" rotWithShape="0">
                    <a:prstClr val="black">
                      <a:alpha val="40000"/>
                    </a:prstClr>
                  </a:outerShdw>
                </a:effectLst>
                <a:cs typeface="+mn-ea"/>
                <a:sym typeface="+mn-lt"/>
              </a:rPr>
              <a:t> </a:t>
            </a:r>
            <a:r>
              <a:rPr sz="5400" b="1" dirty="0">
                <a:solidFill>
                  <a:srgbClr val="FEEEBD"/>
                </a:solidFill>
                <a:effectLst>
                  <a:outerShdw blurRad="50800" dist="101600" dir="2700000" algn="tl" rotWithShape="0">
                    <a:prstClr val="black">
                      <a:alpha val="40000"/>
                    </a:prstClr>
                  </a:outerShdw>
                </a:effectLst>
                <a:cs typeface="+mn-ea"/>
                <a:sym typeface="+mn-lt"/>
              </a:rPr>
              <a:t>面</a:t>
            </a:r>
            <a:endParaRPr lang="zh-CN" altLang="en-US" sz="5400" b="1" dirty="0">
              <a:solidFill>
                <a:srgbClr val="FEEEBD"/>
              </a:solidFill>
              <a:effectLst>
                <a:outerShdw blurRad="50800" dist="101600" dir="2700000" algn="tl" rotWithShape="0">
                  <a:prstClr val="black">
                    <a:alpha val="40000"/>
                  </a:prstClr>
                </a:outerShdw>
              </a:effectLst>
              <a:cs typeface="+mn-ea"/>
              <a:sym typeface="+mn-lt"/>
            </a:endParaRPr>
          </a:p>
        </p:txBody>
      </p:sp>
      <p:sp>
        <p:nvSpPr>
          <p:cNvPr id="5" name="文本框 4"/>
          <p:cNvSpPr txBox="1"/>
          <p:nvPr/>
        </p:nvSpPr>
        <p:spPr>
          <a:xfrm>
            <a:off x="3925570" y="2875915"/>
            <a:ext cx="4342130" cy="1135054"/>
          </a:xfrm>
          <a:prstGeom prst="rect">
            <a:avLst/>
          </a:prstGeom>
          <a:noFill/>
        </p:spPr>
        <p:txBody>
          <a:bodyPr wrap="square" rtlCol="0" anchor="t">
            <a:spAutoFit/>
          </a:bodyPr>
          <a:lstStyle/>
          <a:p>
            <a:pPr algn="ctr" fontAlgn="auto">
              <a:lnSpc>
                <a:spcPct val="150000"/>
              </a:lnSpc>
            </a:pPr>
            <a:r>
              <a:rPr lang="zh-CN" altLang="en-US" sz="2400" dirty="0">
                <a:solidFill>
                  <a:srgbClr val="8E0502"/>
                </a:solidFill>
                <a:cs typeface="+mn-ea"/>
                <a:sym typeface="+mn-lt"/>
              </a:rPr>
              <a:t>千里一线穿</a:t>
            </a:r>
          </a:p>
          <a:p>
            <a:pPr algn="ctr" fontAlgn="auto">
              <a:lnSpc>
                <a:spcPct val="150000"/>
              </a:lnSpc>
            </a:pPr>
            <a:r>
              <a:rPr lang="zh-CN" altLang="en-US" sz="2400" dirty="0">
                <a:solidFill>
                  <a:srgbClr val="8E0502"/>
                </a:solidFill>
                <a:cs typeface="+mn-ea"/>
                <a:sym typeface="+mn-lt"/>
              </a:rPr>
              <a:t>（猜一字）</a:t>
            </a:r>
          </a:p>
        </p:txBody>
      </p:sp>
      <p:sp>
        <p:nvSpPr>
          <p:cNvPr id="6" name="文本框 5"/>
          <p:cNvSpPr txBox="1"/>
          <p:nvPr/>
        </p:nvSpPr>
        <p:spPr>
          <a:xfrm>
            <a:off x="7873365" y="4236720"/>
            <a:ext cx="1793240" cy="398780"/>
          </a:xfrm>
          <a:prstGeom prst="rect">
            <a:avLst/>
          </a:prstGeom>
          <a:noFill/>
        </p:spPr>
        <p:txBody>
          <a:bodyPr wrap="square" rtlCol="0" anchor="t">
            <a:spAutoFit/>
          </a:bodyPr>
          <a:lstStyle/>
          <a:p>
            <a:pPr algn="l"/>
            <a:r>
              <a:rPr lang="zh-CN" altLang="en-US" sz="2000" u="sng" dirty="0">
                <a:solidFill>
                  <a:srgbClr val="8E0502"/>
                </a:solidFill>
                <a:cs typeface="+mn-ea"/>
                <a:sym typeface="+mn-lt"/>
              </a:rPr>
              <a:t>谜底：重</a:t>
            </a: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nodeType="afterEffect">
                                  <p:stCondLst>
                                    <p:cond delay="0"/>
                                  </p:stCondLst>
                                  <p:childTnLst>
                                    <p:set>
                                      <p:cBhvr>
                                        <p:cTn id="13" dur="1000"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000"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000"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图片 6" descr="D:\APPT制作\闹元宵\素材\背景\图片\51miz-E1239402-87BBD8F4.png51miz-E1239402-87BBD8F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081780" y="1438275"/>
            <a:ext cx="4027805" cy="899795"/>
          </a:xfrm>
          <a:prstGeom prst="rect">
            <a:avLst/>
          </a:prstGeom>
        </p:spPr>
      </p:pic>
      <p:sp>
        <p:nvSpPr>
          <p:cNvPr id="9" name="文本框 8"/>
          <p:cNvSpPr txBox="1"/>
          <p:nvPr/>
        </p:nvSpPr>
        <p:spPr>
          <a:xfrm>
            <a:off x="5248910" y="1732915"/>
            <a:ext cx="1692910" cy="521970"/>
          </a:xfrm>
          <a:prstGeom prst="rect">
            <a:avLst/>
          </a:prstGeom>
          <a:noFill/>
        </p:spPr>
        <p:txBody>
          <a:bodyPr wrap="square" rtlCol="0" anchor="t">
            <a:spAutoFit/>
          </a:bodyPr>
          <a:lstStyle/>
          <a:p>
            <a:pPr algn="dist"/>
            <a:r>
              <a:rPr lang="zh-CN" altLang="en-US" sz="2800" b="1" dirty="0">
                <a:solidFill>
                  <a:srgbClr val="8E0502"/>
                </a:solidFill>
                <a:cs typeface="+mn-ea"/>
                <a:sym typeface="+mn-lt"/>
              </a:rPr>
              <a:t>第二部分</a:t>
            </a:r>
          </a:p>
        </p:txBody>
      </p:sp>
      <p:sp>
        <p:nvSpPr>
          <p:cNvPr id="10" name="文本框 9"/>
          <p:cNvSpPr txBox="1"/>
          <p:nvPr/>
        </p:nvSpPr>
        <p:spPr>
          <a:xfrm>
            <a:off x="4254500" y="4429125"/>
            <a:ext cx="3683635" cy="368300"/>
          </a:xfrm>
          <a:prstGeom prst="rect">
            <a:avLst/>
          </a:prstGeom>
          <a:noFill/>
        </p:spPr>
        <p:txBody>
          <a:bodyPr wrap="square" rtlCol="0">
            <a:spAutoFit/>
          </a:bodyPr>
          <a:lstStyle/>
          <a:p>
            <a:pPr algn="ctr" fontAlgn="auto">
              <a:lnSpc>
                <a:spcPct val="150000"/>
              </a:lnSpc>
            </a:pPr>
            <a:r>
              <a:rPr lang="zh-CN" altLang="en-US" sz="300">
                <a:solidFill>
                  <a:srgbClr val="FEEEBD"/>
                </a:solidFill>
                <a:cs typeface="+mn-ea"/>
                <a:sym typeface="+mn-lt"/>
              </a:rPr>
              <a:t>The formation of the Lantern Festival has a long process, which is rooted in the ancient custom of turning on lights and praying. According to general information and folklore, the fifteenth day of the first month has been paid attention to in the Western Han Dynasty, but the Lantern Festival on the fifteenth day of the first month was really regarded as a national folk festival after the Han and Wei dynasties. The rise of the custom of lighting lanterns on the 15th day of the first month is also related to the eastward spread of Buddhism. Buddhism flourished in the Tang Dynasty. Officials and people generally "light lanterns for Buddha" on the 15th day of the first month, and Buddhist lights spread all over the people. Since the Tang Dynasty, openin</a:t>
            </a:r>
          </a:p>
        </p:txBody>
      </p:sp>
      <p:sp>
        <p:nvSpPr>
          <p:cNvPr id="4" name="文本框 3"/>
          <p:cNvSpPr txBox="1"/>
          <p:nvPr/>
        </p:nvSpPr>
        <p:spPr>
          <a:xfrm>
            <a:off x="2847975" y="2875915"/>
            <a:ext cx="6494145" cy="1106805"/>
          </a:xfrm>
          <a:prstGeom prst="rect">
            <a:avLst/>
          </a:prstGeom>
          <a:noFill/>
        </p:spPr>
        <p:txBody>
          <a:bodyPr wrap="square" rtlCol="0" anchor="t">
            <a:spAutoFit/>
          </a:bodyPr>
          <a:lstStyle/>
          <a:p>
            <a:pPr lvl="0" algn="ctr">
              <a:buClrTx/>
              <a:buSzTx/>
              <a:buFontTx/>
            </a:pPr>
            <a:r>
              <a:rPr lang="zh-CN" altLang="en-US" sz="6600" b="1" dirty="0">
                <a:solidFill>
                  <a:srgbClr val="FEEEBD"/>
                </a:solidFill>
                <a:effectLst>
                  <a:outerShdw blurRad="50800" dist="101600" dir="2700000" algn="tl" rotWithShape="0">
                    <a:prstClr val="black">
                      <a:alpha val="40000"/>
                    </a:prstClr>
                  </a:outerShdw>
                </a:effectLst>
                <a:cs typeface="+mn-ea"/>
                <a:sym typeface="+mn-lt"/>
              </a:rPr>
              <a:t>DIY花灯同祈愿</a:t>
            </a: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par>
                                <p:cTn id="8" presetID="37"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900" decel="100000" fill="hold"/>
                                        <p:tgtEl>
                                          <p:spTgt spid="7"/>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4" presetID="22" presetClass="entr" presetSubtype="8" fill="hold" grpId="0" nodeType="withEffect">
                                  <p:stCondLst>
                                    <p:cond delay="0"/>
                                  </p:stCondLst>
                                  <p:childTnLst>
                                    <p:set>
                                      <p:cBhvr>
                                        <p:cTn id="15" dur="1000"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000" fill="hold">
                                          <p:stCondLst>
                                            <p:cond delay="0"/>
                                          </p:stCondLst>
                                        </p:cTn>
                                        <p:tgtEl>
                                          <p:spTgt spid="4"/>
                                        </p:tgtEl>
                                        <p:attrNameLst>
                                          <p:attrName>style.visibility</p:attrName>
                                        </p:attrNameLst>
                                      </p:cBhvr>
                                      <p:to>
                                        <p:strVal val="visible"/>
                                      </p:to>
                                    </p:set>
                                    <p:animEffect transition="in" filter="wipe(left)">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D:\APPT制作\闹元宵\素材\元素\图片\51miz-E1229299-8CB35FAD.png51miz-E1229299-8CB35FAD"/>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58240" y="653415"/>
            <a:ext cx="9874885" cy="5781675"/>
          </a:xfrm>
          <a:prstGeom prst="rect">
            <a:avLst/>
          </a:prstGeom>
        </p:spPr>
      </p:pic>
      <p:sp>
        <p:nvSpPr>
          <p:cNvPr id="3" name="文本框 2"/>
          <p:cNvSpPr txBox="1"/>
          <p:nvPr/>
        </p:nvSpPr>
        <p:spPr>
          <a:xfrm>
            <a:off x="3681095" y="527050"/>
            <a:ext cx="5262979" cy="769441"/>
          </a:xfrm>
          <a:prstGeom prst="rect">
            <a:avLst/>
          </a:prstGeom>
          <a:noFill/>
        </p:spPr>
        <p:txBody>
          <a:bodyPr wrap="none" rtlCol="0" anchor="t">
            <a:spAutoFit/>
          </a:bodyPr>
          <a:lstStyle/>
          <a:p>
            <a:pPr algn="l"/>
            <a:r>
              <a:rPr sz="4400" b="1" dirty="0">
                <a:solidFill>
                  <a:srgbClr val="FEEEBD"/>
                </a:solidFill>
                <a:effectLst>
                  <a:outerShdw blurRad="50800" dist="101600" dir="2700000" algn="tl" rotWithShape="0">
                    <a:prstClr val="black">
                      <a:alpha val="40000"/>
                    </a:prstClr>
                  </a:outerShdw>
                </a:effectLst>
                <a:cs typeface="+mn-ea"/>
                <a:sym typeface="+mn-lt"/>
              </a:rPr>
              <a:t>手作花灯、祈愿新年</a:t>
            </a:r>
            <a:endParaRPr lang="zh-CN" altLang="en-US" sz="4400" b="1" dirty="0">
              <a:solidFill>
                <a:srgbClr val="FEEEBD"/>
              </a:solidFill>
              <a:effectLst>
                <a:outerShdw blurRad="50800" dist="101600" dir="2700000" algn="tl" rotWithShape="0">
                  <a:prstClr val="black">
                    <a:alpha val="40000"/>
                  </a:prstClr>
                </a:outerShdw>
              </a:effectLst>
              <a:cs typeface="+mn-ea"/>
              <a:sym typeface="+mn-lt"/>
            </a:endParaRPr>
          </a:p>
        </p:txBody>
      </p:sp>
      <p:sp>
        <p:nvSpPr>
          <p:cNvPr id="5" name="文本框 4"/>
          <p:cNvSpPr txBox="1"/>
          <p:nvPr/>
        </p:nvSpPr>
        <p:spPr>
          <a:xfrm>
            <a:off x="2778760" y="3365500"/>
            <a:ext cx="3924300" cy="787523"/>
          </a:xfrm>
          <a:prstGeom prst="rect">
            <a:avLst/>
          </a:prstGeom>
          <a:noFill/>
        </p:spPr>
        <p:txBody>
          <a:bodyPr wrap="square" rtlCol="0" anchor="t">
            <a:spAutoFit/>
          </a:bodyPr>
          <a:lstStyle/>
          <a:p>
            <a:pPr algn="l" fontAlgn="auto">
              <a:lnSpc>
                <a:spcPct val="150000"/>
              </a:lnSpc>
            </a:pPr>
            <a:r>
              <a:rPr lang="zh-CN" altLang="en-US" sz="1600" dirty="0">
                <a:solidFill>
                  <a:schemeClr val="tx1"/>
                </a:solidFill>
                <a:cs typeface="+mn-ea"/>
                <a:sym typeface="+mn-lt"/>
              </a:rPr>
              <a:t>红色、黄色画纸各1张，安全剪刀1把，订书机1个，白乳胶或胶棒、红色毛根各1个。</a:t>
            </a:r>
          </a:p>
        </p:txBody>
      </p:sp>
      <p:sp>
        <p:nvSpPr>
          <p:cNvPr id="6" name="文本框 5"/>
          <p:cNvSpPr txBox="1"/>
          <p:nvPr/>
        </p:nvSpPr>
        <p:spPr>
          <a:xfrm>
            <a:off x="2778760" y="2833370"/>
            <a:ext cx="1738630" cy="368300"/>
          </a:xfrm>
          <a:prstGeom prst="rect">
            <a:avLst/>
          </a:prstGeom>
          <a:noFill/>
        </p:spPr>
        <p:txBody>
          <a:bodyPr wrap="square" rtlCol="0" anchor="t">
            <a:spAutoFit/>
          </a:bodyPr>
          <a:lstStyle/>
          <a:p>
            <a:pPr algn="l"/>
            <a:r>
              <a:rPr lang="zh-CN" altLang="en-US" u="sng" dirty="0">
                <a:solidFill>
                  <a:srgbClr val="8E0502"/>
                </a:solidFill>
                <a:cs typeface="+mn-ea"/>
                <a:sym typeface="+mn-lt"/>
              </a:rPr>
              <a:t>准备材料：</a:t>
            </a:r>
          </a:p>
        </p:txBody>
      </p:sp>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39610" y="2833370"/>
            <a:ext cx="2424430" cy="15030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nodeType="afterEffect">
                                  <p:stCondLst>
                                    <p:cond delay="0"/>
                                  </p:stCondLst>
                                  <p:childTnLst>
                                    <p:set>
                                      <p:cBhvr>
                                        <p:cTn id="13" dur="1000"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par>
                          <p:cTn id="15" fill="hold">
                            <p:stCondLst>
                              <p:cond delay="2000"/>
                            </p:stCondLst>
                            <p:childTnLst>
                              <p:par>
                                <p:cTn id="16" presetID="8" presetClass="entr" presetSubtype="16" fill="hold" nodeType="afterEffect">
                                  <p:stCondLst>
                                    <p:cond delay="0"/>
                                  </p:stCondLst>
                                  <p:childTnLst>
                                    <p:set>
                                      <p:cBhvr>
                                        <p:cTn id="17" dur="1000" fill="hold">
                                          <p:stCondLst>
                                            <p:cond delay="0"/>
                                          </p:stCondLst>
                                        </p:cTn>
                                        <p:tgtEl>
                                          <p:spTgt spid="4"/>
                                        </p:tgtEl>
                                        <p:attrNameLst>
                                          <p:attrName>style.visibility</p:attrName>
                                        </p:attrNameLst>
                                      </p:cBhvr>
                                      <p:to>
                                        <p:strVal val="visible"/>
                                      </p:to>
                                    </p:set>
                                    <p:animEffect transition="in" filter="diamond(in)">
                                      <p:cBhvr>
                                        <p:cTn id="18" dur="1000"/>
                                        <p:tgtEl>
                                          <p:spTgt spid="4"/>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000"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par>
                          <p:cTn id="23" fill="hold">
                            <p:stCondLst>
                              <p:cond delay="4000"/>
                            </p:stCondLst>
                            <p:childTnLst>
                              <p:par>
                                <p:cTn id="24" presetID="22" presetClass="entr" presetSubtype="8" fill="hold" grpId="0" nodeType="afterEffect">
                                  <p:stCondLst>
                                    <p:cond delay="0"/>
                                  </p:stCondLst>
                                  <p:childTnLst>
                                    <p:set>
                                      <p:cBhvr>
                                        <p:cTn id="25" dur="1000" fill="hold">
                                          <p:stCondLst>
                                            <p:cond delay="0"/>
                                          </p:stCondLst>
                                        </p:cTn>
                                        <p:tgtEl>
                                          <p:spTgt spid="5"/>
                                        </p:tgtEl>
                                        <p:attrNameLst>
                                          <p:attrName>style.visibility</p:attrName>
                                        </p:attrNameLst>
                                      </p:cBhvr>
                                      <p:to>
                                        <p:strVal val="visible"/>
                                      </p:to>
                                    </p:set>
                                    <p:animEffect transition="in" filter="wipe(left)">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D:\APPT制作\闹元宵\素材\元素\图片\51miz-E1229299-8CB35FAD.png51miz-E1229299-8CB35FAD"/>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58240" y="653415"/>
            <a:ext cx="9874885" cy="5781675"/>
          </a:xfrm>
          <a:prstGeom prst="rect">
            <a:avLst/>
          </a:prstGeom>
        </p:spPr>
      </p:pic>
      <p:sp>
        <p:nvSpPr>
          <p:cNvPr id="3" name="文本框 2"/>
          <p:cNvSpPr txBox="1"/>
          <p:nvPr/>
        </p:nvSpPr>
        <p:spPr>
          <a:xfrm>
            <a:off x="3681095" y="527050"/>
            <a:ext cx="5262979" cy="769441"/>
          </a:xfrm>
          <a:prstGeom prst="rect">
            <a:avLst/>
          </a:prstGeom>
          <a:noFill/>
        </p:spPr>
        <p:txBody>
          <a:bodyPr wrap="none" rtlCol="0" anchor="t">
            <a:spAutoFit/>
          </a:bodyPr>
          <a:lstStyle/>
          <a:p>
            <a:pPr algn="l"/>
            <a:r>
              <a:rPr sz="4400" b="1" dirty="0">
                <a:solidFill>
                  <a:srgbClr val="FEEEBD"/>
                </a:solidFill>
                <a:effectLst>
                  <a:outerShdw blurRad="50800" dist="101600" dir="2700000" algn="tl" rotWithShape="0">
                    <a:prstClr val="black">
                      <a:alpha val="40000"/>
                    </a:prstClr>
                  </a:outerShdw>
                </a:effectLst>
                <a:cs typeface="+mn-ea"/>
                <a:sym typeface="+mn-lt"/>
              </a:rPr>
              <a:t>手作花灯、祈愿新年</a:t>
            </a:r>
            <a:endParaRPr lang="zh-CN" altLang="en-US" sz="4400" b="1" dirty="0">
              <a:solidFill>
                <a:srgbClr val="FEEEBD"/>
              </a:solidFill>
              <a:effectLst>
                <a:outerShdw blurRad="50800" dist="101600" dir="2700000" algn="tl" rotWithShape="0">
                  <a:prstClr val="black">
                    <a:alpha val="40000"/>
                  </a:prstClr>
                </a:outerShdw>
              </a:effectLst>
              <a:cs typeface="+mn-ea"/>
              <a:sym typeface="+mn-lt"/>
            </a:endParaRPr>
          </a:p>
        </p:txBody>
      </p:sp>
      <p:pic>
        <p:nvPicPr>
          <p:cNvPr id="7" name="图片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23280" y="2646680"/>
            <a:ext cx="1629410" cy="1795780"/>
          </a:xfrm>
          <a:prstGeom prst="rect">
            <a:avLst/>
          </a:prstGeom>
        </p:spPr>
      </p:pic>
      <p:sp>
        <p:nvSpPr>
          <p:cNvPr id="8" name="文本框 7"/>
          <p:cNvSpPr txBox="1"/>
          <p:nvPr/>
        </p:nvSpPr>
        <p:spPr>
          <a:xfrm>
            <a:off x="2724150" y="3365500"/>
            <a:ext cx="3104515" cy="787523"/>
          </a:xfrm>
          <a:prstGeom prst="rect">
            <a:avLst/>
          </a:prstGeom>
          <a:noFill/>
        </p:spPr>
        <p:txBody>
          <a:bodyPr wrap="square" rtlCol="0" anchor="t">
            <a:spAutoFit/>
          </a:bodyPr>
          <a:lstStyle/>
          <a:p>
            <a:pPr algn="l" fontAlgn="auto">
              <a:lnSpc>
                <a:spcPct val="150000"/>
              </a:lnSpc>
            </a:pPr>
            <a:r>
              <a:rPr lang="en-US" altLang="zh-CN" sz="1600" dirty="0">
                <a:solidFill>
                  <a:schemeClr val="tx1"/>
                </a:solidFill>
                <a:cs typeface="+mn-ea"/>
                <a:sym typeface="+mn-lt"/>
              </a:rPr>
              <a:t>1.</a:t>
            </a:r>
            <a:r>
              <a:rPr lang="zh-CN" altLang="en-US" sz="1600" dirty="0">
                <a:solidFill>
                  <a:schemeClr val="tx1"/>
                </a:solidFill>
                <a:cs typeface="+mn-ea"/>
                <a:sym typeface="+mn-lt"/>
              </a:rPr>
              <a:t>将红纸横向对折，用安全剪刀由折叠处等距离裁剪红纸。</a:t>
            </a:r>
          </a:p>
        </p:txBody>
      </p:sp>
      <p:sp>
        <p:nvSpPr>
          <p:cNvPr id="9" name="文本框 8"/>
          <p:cNvSpPr txBox="1"/>
          <p:nvPr/>
        </p:nvSpPr>
        <p:spPr>
          <a:xfrm>
            <a:off x="2724150" y="2833370"/>
            <a:ext cx="1738630" cy="368300"/>
          </a:xfrm>
          <a:prstGeom prst="rect">
            <a:avLst/>
          </a:prstGeom>
          <a:noFill/>
        </p:spPr>
        <p:txBody>
          <a:bodyPr wrap="square" rtlCol="0" anchor="t">
            <a:spAutoFit/>
          </a:bodyPr>
          <a:lstStyle/>
          <a:p>
            <a:pPr algn="l"/>
            <a:r>
              <a:rPr lang="zh-CN" altLang="en-US" u="sng" dirty="0">
                <a:solidFill>
                  <a:srgbClr val="8E0502"/>
                </a:solidFill>
                <a:cs typeface="+mn-ea"/>
                <a:sym typeface="+mn-lt"/>
              </a:rPr>
              <a:t>制作方法：</a:t>
            </a:r>
          </a:p>
        </p:txBody>
      </p:sp>
      <p:pic>
        <p:nvPicPr>
          <p:cNvPr id="10" name="图片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72095" y="2646045"/>
            <a:ext cx="1628775" cy="17957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nodeType="afterEffect">
                                  <p:stCondLst>
                                    <p:cond delay="0"/>
                                  </p:stCondLst>
                                  <p:childTnLst>
                                    <p:set>
                                      <p:cBhvr>
                                        <p:cTn id="13" dur="1000"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par>
                          <p:cTn id="15" fill="hold">
                            <p:stCondLst>
                              <p:cond delay="2000"/>
                            </p:stCondLst>
                            <p:childTnLst>
                              <p:par>
                                <p:cTn id="16" presetID="8" presetClass="entr" presetSubtype="16" fill="hold" nodeType="afterEffect">
                                  <p:stCondLst>
                                    <p:cond delay="0"/>
                                  </p:stCondLst>
                                  <p:childTnLst>
                                    <p:set>
                                      <p:cBhvr>
                                        <p:cTn id="17" dur="1000" fill="hold">
                                          <p:stCondLst>
                                            <p:cond delay="0"/>
                                          </p:stCondLst>
                                        </p:cTn>
                                        <p:tgtEl>
                                          <p:spTgt spid="7"/>
                                        </p:tgtEl>
                                        <p:attrNameLst>
                                          <p:attrName>style.visibility</p:attrName>
                                        </p:attrNameLst>
                                      </p:cBhvr>
                                      <p:to>
                                        <p:strVal val="visible"/>
                                      </p:to>
                                    </p:set>
                                    <p:animEffect transition="in" filter="diamond(in)">
                                      <p:cBhvr>
                                        <p:cTn id="18" dur="1000"/>
                                        <p:tgtEl>
                                          <p:spTgt spid="7"/>
                                        </p:tgtEl>
                                      </p:cBhvr>
                                    </p:animEffect>
                                  </p:childTnLst>
                                </p:cTn>
                              </p:par>
                              <p:par>
                                <p:cTn id="19" presetID="8" presetClass="entr" presetSubtype="16" fill="hold" nodeType="withEffect">
                                  <p:stCondLst>
                                    <p:cond delay="0"/>
                                  </p:stCondLst>
                                  <p:childTnLst>
                                    <p:set>
                                      <p:cBhvr>
                                        <p:cTn id="20" dur="1000" fill="hold">
                                          <p:stCondLst>
                                            <p:cond delay="0"/>
                                          </p:stCondLst>
                                        </p:cTn>
                                        <p:tgtEl>
                                          <p:spTgt spid="10"/>
                                        </p:tgtEl>
                                        <p:attrNameLst>
                                          <p:attrName>style.visibility</p:attrName>
                                        </p:attrNameLst>
                                      </p:cBhvr>
                                      <p:to>
                                        <p:strVal val="visible"/>
                                      </p:to>
                                    </p:set>
                                    <p:animEffect transition="in" filter="diamond(in)">
                                      <p:cBhvr>
                                        <p:cTn id="21" dur="1000"/>
                                        <p:tgtEl>
                                          <p:spTgt spid="10"/>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000"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000"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D:\APPT制作\闹元宵\素材\元素\图片\51miz-E1229299-8CB35FAD.png51miz-E1229299-8CB35FAD"/>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58240" y="653415"/>
            <a:ext cx="9874885" cy="5781675"/>
          </a:xfrm>
          <a:prstGeom prst="rect">
            <a:avLst/>
          </a:prstGeom>
        </p:spPr>
      </p:pic>
      <p:sp>
        <p:nvSpPr>
          <p:cNvPr id="3" name="文本框 2"/>
          <p:cNvSpPr txBox="1"/>
          <p:nvPr/>
        </p:nvSpPr>
        <p:spPr>
          <a:xfrm>
            <a:off x="3681095" y="527050"/>
            <a:ext cx="5262979" cy="769441"/>
          </a:xfrm>
          <a:prstGeom prst="rect">
            <a:avLst/>
          </a:prstGeom>
          <a:noFill/>
        </p:spPr>
        <p:txBody>
          <a:bodyPr wrap="none" rtlCol="0" anchor="t">
            <a:spAutoFit/>
          </a:bodyPr>
          <a:lstStyle/>
          <a:p>
            <a:pPr algn="l"/>
            <a:r>
              <a:rPr sz="4400" b="1" dirty="0">
                <a:solidFill>
                  <a:srgbClr val="FEEEBD"/>
                </a:solidFill>
                <a:effectLst>
                  <a:outerShdw blurRad="50800" dist="101600" dir="2700000" algn="tl" rotWithShape="0">
                    <a:prstClr val="black">
                      <a:alpha val="40000"/>
                    </a:prstClr>
                  </a:outerShdw>
                </a:effectLst>
                <a:cs typeface="+mn-ea"/>
                <a:sym typeface="+mn-lt"/>
              </a:rPr>
              <a:t>手作花灯、祈愿新年</a:t>
            </a:r>
            <a:endParaRPr lang="zh-CN" altLang="en-US" sz="4400" b="1" dirty="0">
              <a:solidFill>
                <a:srgbClr val="FEEEBD"/>
              </a:solidFill>
              <a:effectLst>
                <a:outerShdw blurRad="50800" dist="101600" dir="2700000" algn="tl" rotWithShape="0">
                  <a:prstClr val="black">
                    <a:alpha val="40000"/>
                  </a:prstClr>
                </a:outerShdw>
              </a:effectLst>
              <a:cs typeface="+mn-ea"/>
              <a:sym typeface="+mn-lt"/>
            </a:endParaRPr>
          </a:p>
        </p:txBody>
      </p:sp>
      <p:pic>
        <p:nvPicPr>
          <p:cNvPr id="7" name="图片 6" descr="D:\APPT制作\闹元宵\素材\元素\图片\图片1.png图片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923280" y="2646045"/>
            <a:ext cx="1629410" cy="1795780"/>
          </a:xfrm>
          <a:prstGeom prst="rect">
            <a:avLst/>
          </a:prstGeom>
        </p:spPr>
      </p:pic>
      <p:sp>
        <p:nvSpPr>
          <p:cNvPr id="8" name="文本框 7"/>
          <p:cNvSpPr txBox="1"/>
          <p:nvPr/>
        </p:nvSpPr>
        <p:spPr>
          <a:xfrm>
            <a:off x="2724150" y="3242945"/>
            <a:ext cx="3104515" cy="1198880"/>
          </a:xfrm>
          <a:prstGeom prst="rect">
            <a:avLst/>
          </a:prstGeom>
          <a:noFill/>
        </p:spPr>
        <p:txBody>
          <a:bodyPr wrap="square" rtlCol="0" anchor="t">
            <a:spAutoFit/>
          </a:bodyPr>
          <a:lstStyle/>
          <a:p>
            <a:pPr algn="l" fontAlgn="auto">
              <a:lnSpc>
                <a:spcPct val="150000"/>
              </a:lnSpc>
            </a:pPr>
            <a:r>
              <a:rPr lang="en-US" altLang="zh-CN" sz="1600" dirty="0">
                <a:solidFill>
                  <a:schemeClr val="tx1"/>
                </a:solidFill>
                <a:cs typeface="+mn-ea"/>
                <a:sym typeface="+mn-lt"/>
              </a:rPr>
              <a:t>2.</a:t>
            </a:r>
            <a:r>
              <a:rPr lang="zh-CN" altLang="en-US" sz="1600" dirty="0">
                <a:solidFill>
                  <a:schemeClr val="tx1"/>
                </a:solidFill>
                <a:cs typeface="+mn-ea"/>
                <a:sym typeface="+mn-lt"/>
              </a:rPr>
              <a:t>将黄色画纸横向折一小部分后撕去，剩下的画纸沿长边卷起，用订书机固定开口处。</a:t>
            </a:r>
          </a:p>
        </p:txBody>
      </p:sp>
      <p:sp>
        <p:nvSpPr>
          <p:cNvPr id="9" name="文本框 8"/>
          <p:cNvSpPr txBox="1"/>
          <p:nvPr/>
        </p:nvSpPr>
        <p:spPr>
          <a:xfrm>
            <a:off x="2724150" y="2751455"/>
            <a:ext cx="1738630" cy="368300"/>
          </a:xfrm>
          <a:prstGeom prst="rect">
            <a:avLst/>
          </a:prstGeom>
          <a:noFill/>
        </p:spPr>
        <p:txBody>
          <a:bodyPr wrap="square" rtlCol="0" anchor="t">
            <a:spAutoFit/>
          </a:bodyPr>
          <a:lstStyle/>
          <a:p>
            <a:pPr algn="l"/>
            <a:r>
              <a:rPr lang="zh-CN" altLang="en-US" u="sng" dirty="0">
                <a:solidFill>
                  <a:srgbClr val="8E0502"/>
                </a:solidFill>
                <a:cs typeface="+mn-ea"/>
                <a:sym typeface="+mn-lt"/>
              </a:rPr>
              <a:t>制作方法：</a:t>
            </a:r>
          </a:p>
        </p:txBody>
      </p:sp>
      <p:pic>
        <p:nvPicPr>
          <p:cNvPr id="10" name="图片 9" descr="D:\APPT制作\闹元宵\素材\元素\图片\图片2.png图片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872095" y="2646680"/>
            <a:ext cx="1628775" cy="17945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nodeType="afterEffect">
                                  <p:stCondLst>
                                    <p:cond delay="0"/>
                                  </p:stCondLst>
                                  <p:childTnLst>
                                    <p:set>
                                      <p:cBhvr>
                                        <p:cTn id="13" dur="1000"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par>
                          <p:cTn id="15" fill="hold">
                            <p:stCondLst>
                              <p:cond delay="2000"/>
                            </p:stCondLst>
                            <p:childTnLst>
                              <p:par>
                                <p:cTn id="16" presetID="8" presetClass="entr" presetSubtype="16" fill="hold" nodeType="afterEffect">
                                  <p:stCondLst>
                                    <p:cond delay="0"/>
                                  </p:stCondLst>
                                  <p:childTnLst>
                                    <p:set>
                                      <p:cBhvr>
                                        <p:cTn id="17" dur="1000" fill="hold">
                                          <p:stCondLst>
                                            <p:cond delay="0"/>
                                          </p:stCondLst>
                                        </p:cTn>
                                        <p:tgtEl>
                                          <p:spTgt spid="7"/>
                                        </p:tgtEl>
                                        <p:attrNameLst>
                                          <p:attrName>style.visibility</p:attrName>
                                        </p:attrNameLst>
                                      </p:cBhvr>
                                      <p:to>
                                        <p:strVal val="visible"/>
                                      </p:to>
                                    </p:set>
                                    <p:animEffect transition="in" filter="diamond(in)">
                                      <p:cBhvr>
                                        <p:cTn id="18" dur="1000"/>
                                        <p:tgtEl>
                                          <p:spTgt spid="7"/>
                                        </p:tgtEl>
                                      </p:cBhvr>
                                    </p:animEffect>
                                  </p:childTnLst>
                                </p:cTn>
                              </p:par>
                              <p:par>
                                <p:cTn id="19" presetID="8" presetClass="entr" presetSubtype="16" fill="hold" nodeType="withEffect">
                                  <p:stCondLst>
                                    <p:cond delay="0"/>
                                  </p:stCondLst>
                                  <p:childTnLst>
                                    <p:set>
                                      <p:cBhvr>
                                        <p:cTn id="20" dur="1000" fill="hold">
                                          <p:stCondLst>
                                            <p:cond delay="0"/>
                                          </p:stCondLst>
                                        </p:cTn>
                                        <p:tgtEl>
                                          <p:spTgt spid="10"/>
                                        </p:tgtEl>
                                        <p:attrNameLst>
                                          <p:attrName>style.visibility</p:attrName>
                                        </p:attrNameLst>
                                      </p:cBhvr>
                                      <p:to>
                                        <p:strVal val="visible"/>
                                      </p:to>
                                    </p:set>
                                    <p:animEffect transition="in" filter="diamond(in)">
                                      <p:cBhvr>
                                        <p:cTn id="21" dur="1000"/>
                                        <p:tgtEl>
                                          <p:spTgt spid="10"/>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000"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000"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040630" y="536575"/>
            <a:ext cx="2111375" cy="1106805"/>
          </a:xfrm>
          <a:prstGeom prst="rect">
            <a:avLst/>
          </a:prstGeom>
          <a:noFill/>
        </p:spPr>
        <p:txBody>
          <a:bodyPr wrap="none" rtlCol="0" anchor="t">
            <a:spAutoFit/>
          </a:bodyPr>
          <a:lstStyle/>
          <a:p>
            <a:r>
              <a:rPr lang="zh-CN" altLang="en-US" sz="6600" b="1" dirty="0">
                <a:solidFill>
                  <a:srgbClr val="FEEEBD"/>
                </a:solidFill>
                <a:effectLst>
                  <a:outerShdw blurRad="50800" dist="101600" dir="2700000" algn="tl" rotWithShape="0">
                    <a:prstClr val="black">
                      <a:alpha val="40000"/>
                    </a:prstClr>
                  </a:outerShdw>
                </a:effectLst>
                <a:cs typeface="+mn-ea"/>
                <a:sym typeface="+mn-lt"/>
              </a:rPr>
              <a:t>目</a:t>
            </a:r>
            <a:r>
              <a:rPr lang="en-US" altLang="zh-CN" sz="6600" b="1" dirty="0">
                <a:solidFill>
                  <a:srgbClr val="FEEEBD"/>
                </a:solidFill>
                <a:effectLst>
                  <a:outerShdw blurRad="50800" dist="101600" dir="2700000" algn="tl" rotWithShape="0">
                    <a:prstClr val="black">
                      <a:alpha val="40000"/>
                    </a:prstClr>
                  </a:outerShdw>
                </a:effectLst>
                <a:cs typeface="+mn-ea"/>
                <a:sym typeface="+mn-lt"/>
              </a:rPr>
              <a:t> </a:t>
            </a:r>
            <a:r>
              <a:rPr lang="zh-CN" altLang="en-US" sz="6600" b="1" dirty="0">
                <a:solidFill>
                  <a:srgbClr val="FEEEBD"/>
                </a:solidFill>
                <a:effectLst>
                  <a:outerShdw blurRad="50800" dist="101600" dir="2700000" algn="tl" rotWithShape="0">
                    <a:prstClr val="black">
                      <a:alpha val="40000"/>
                    </a:prstClr>
                  </a:outerShdw>
                </a:effectLst>
                <a:cs typeface="+mn-ea"/>
                <a:sym typeface="+mn-lt"/>
              </a:rPr>
              <a:t>录</a:t>
            </a:r>
          </a:p>
        </p:txBody>
      </p:sp>
      <p:pic>
        <p:nvPicPr>
          <p:cNvPr id="3" name="图片 2" descr="D:\APPT制作\闹元宵\素材\背景\图片\51miz-E1239402-87BBD8F4.png51miz-E1239402-87BBD8F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946525" y="1703705"/>
            <a:ext cx="4582795" cy="993775"/>
          </a:xfrm>
          <a:prstGeom prst="rect">
            <a:avLst/>
          </a:prstGeom>
        </p:spPr>
      </p:pic>
      <p:sp>
        <p:nvSpPr>
          <p:cNvPr id="4" name="文本框 3"/>
          <p:cNvSpPr txBox="1"/>
          <p:nvPr/>
        </p:nvSpPr>
        <p:spPr>
          <a:xfrm>
            <a:off x="4653915" y="2021840"/>
            <a:ext cx="3169920" cy="583565"/>
          </a:xfrm>
          <a:prstGeom prst="rect">
            <a:avLst/>
          </a:prstGeom>
          <a:noFill/>
        </p:spPr>
        <p:txBody>
          <a:bodyPr wrap="square" rtlCol="0" anchor="t">
            <a:spAutoFit/>
          </a:bodyPr>
          <a:lstStyle/>
          <a:p>
            <a:pPr algn="dist"/>
            <a:r>
              <a:rPr lang="zh-CN" altLang="en-US" sz="3200" dirty="0">
                <a:solidFill>
                  <a:srgbClr val="8E0502"/>
                </a:solidFill>
                <a:cs typeface="+mn-ea"/>
                <a:sym typeface="+mn-lt"/>
              </a:rPr>
              <a:t>元宵灯谜猜猜猜</a:t>
            </a:r>
          </a:p>
        </p:txBody>
      </p:sp>
      <p:pic>
        <p:nvPicPr>
          <p:cNvPr id="5" name="图片 4" descr="51miz-E1241187-8DEAE31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820035" y="1873250"/>
            <a:ext cx="859790" cy="732155"/>
          </a:xfrm>
          <a:prstGeom prst="rect">
            <a:avLst/>
          </a:prstGeom>
        </p:spPr>
      </p:pic>
      <p:pic>
        <p:nvPicPr>
          <p:cNvPr id="6" name="图片 5" descr="D:\APPT制作\闹元宵\素材\背景\图片\51miz-E1239402-87BBD8F4.png51miz-E1239402-87BBD8F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946525" y="2860040"/>
            <a:ext cx="4582795" cy="993775"/>
          </a:xfrm>
          <a:prstGeom prst="rect">
            <a:avLst/>
          </a:prstGeom>
        </p:spPr>
      </p:pic>
      <p:sp>
        <p:nvSpPr>
          <p:cNvPr id="11" name="文本框 10"/>
          <p:cNvSpPr txBox="1"/>
          <p:nvPr/>
        </p:nvSpPr>
        <p:spPr>
          <a:xfrm>
            <a:off x="4653915" y="3178175"/>
            <a:ext cx="3169920" cy="583565"/>
          </a:xfrm>
          <a:prstGeom prst="rect">
            <a:avLst/>
          </a:prstGeom>
          <a:noFill/>
        </p:spPr>
        <p:txBody>
          <a:bodyPr wrap="square" rtlCol="0" anchor="t">
            <a:spAutoFit/>
          </a:bodyPr>
          <a:lstStyle/>
          <a:p>
            <a:pPr algn="dist"/>
            <a:r>
              <a:rPr lang="zh-CN" altLang="en-US" sz="3200" dirty="0">
                <a:solidFill>
                  <a:srgbClr val="8E0502"/>
                </a:solidFill>
                <a:cs typeface="+mn-ea"/>
                <a:sym typeface="+mn-lt"/>
              </a:rPr>
              <a:t>DIY花灯同祈愿</a:t>
            </a:r>
          </a:p>
        </p:txBody>
      </p:sp>
      <p:pic>
        <p:nvPicPr>
          <p:cNvPr id="12" name="图片 11" descr="51miz-E1241187-8DEAE31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820035" y="3029585"/>
            <a:ext cx="859790" cy="732155"/>
          </a:xfrm>
          <a:prstGeom prst="rect">
            <a:avLst/>
          </a:prstGeom>
        </p:spPr>
      </p:pic>
      <p:pic>
        <p:nvPicPr>
          <p:cNvPr id="13" name="图片 12" descr="D:\APPT制作\闹元宵\素材\背景\图片\51miz-E1239402-87BBD8F4.png51miz-E1239402-87BBD8F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945255" y="4016375"/>
            <a:ext cx="4582795" cy="993775"/>
          </a:xfrm>
          <a:prstGeom prst="rect">
            <a:avLst/>
          </a:prstGeom>
        </p:spPr>
      </p:pic>
      <p:sp>
        <p:nvSpPr>
          <p:cNvPr id="14" name="文本框 13"/>
          <p:cNvSpPr txBox="1"/>
          <p:nvPr/>
        </p:nvSpPr>
        <p:spPr>
          <a:xfrm>
            <a:off x="4652645" y="4334510"/>
            <a:ext cx="3169920" cy="583565"/>
          </a:xfrm>
          <a:prstGeom prst="rect">
            <a:avLst/>
          </a:prstGeom>
          <a:noFill/>
        </p:spPr>
        <p:txBody>
          <a:bodyPr wrap="square" rtlCol="0" anchor="t">
            <a:spAutoFit/>
          </a:bodyPr>
          <a:lstStyle/>
          <a:p>
            <a:pPr algn="dist"/>
            <a:r>
              <a:rPr lang="zh-CN" altLang="en-US" sz="3200" dirty="0">
                <a:solidFill>
                  <a:srgbClr val="8E0502"/>
                </a:solidFill>
                <a:cs typeface="+mn-ea"/>
                <a:sym typeface="+mn-lt"/>
              </a:rPr>
              <a:t>搓元宵品团圆</a:t>
            </a:r>
          </a:p>
        </p:txBody>
      </p:sp>
      <p:pic>
        <p:nvPicPr>
          <p:cNvPr id="15" name="图片 14" descr="51miz-E1241187-8DEAE31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818765" y="4185920"/>
            <a:ext cx="859790" cy="732155"/>
          </a:xfrm>
          <a:prstGeom prst="rect">
            <a:avLst/>
          </a:prstGeom>
        </p:spPr>
      </p:pic>
      <p:sp>
        <p:nvSpPr>
          <p:cNvPr id="7" name="文本框 6"/>
          <p:cNvSpPr txBox="1"/>
          <p:nvPr/>
        </p:nvSpPr>
        <p:spPr>
          <a:xfrm>
            <a:off x="5522614" y="262550"/>
            <a:ext cx="1385180" cy="215444"/>
          </a:xfrm>
          <a:prstGeom prst="rect">
            <a:avLst/>
          </a:prstGeom>
          <a:noFill/>
        </p:spPr>
        <p:txBody>
          <a:bodyPr wrap="square" rtlCol="0">
            <a:spAutoFit/>
          </a:bodyPr>
          <a:lstStyle/>
          <a:p>
            <a:r>
              <a:rPr lang="en-US" altLang="zh-CN" sz="800" dirty="0">
                <a:solidFill>
                  <a:srgbClr val="F0400E"/>
                </a:solidFill>
              </a:rPr>
              <a:t>https://www.ypppt.com/</a:t>
            </a:r>
            <a:endParaRPr lang="zh-CN" altLang="en-US" sz="800" dirty="0">
              <a:solidFill>
                <a:srgbClr val="F0400E"/>
              </a:solidFill>
            </a:endParaRP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2" presetClass="entr" presetSubtype="0" fill="hold" nodeType="afterEffect">
                                  <p:stCondLst>
                                    <p:cond delay="0"/>
                                  </p:stCondLst>
                                  <p:childTnLst>
                                    <p:set>
                                      <p:cBhvr>
                                        <p:cTn id="13" dur="1000"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37"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900" decel="100000" fill="hold"/>
                                        <p:tgtEl>
                                          <p:spTgt spid="3"/>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000"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par>
                          <p:cTn id="28" fill="hold">
                            <p:stCondLst>
                              <p:cond delay="4000"/>
                            </p:stCondLst>
                            <p:childTnLst>
                              <p:par>
                                <p:cTn id="29" presetID="42" presetClass="entr" presetSubtype="0" fill="hold" nodeType="afterEffect">
                                  <p:stCondLst>
                                    <p:cond delay="0"/>
                                  </p:stCondLst>
                                  <p:childTnLst>
                                    <p:set>
                                      <p:cBhvr>
                                        <p:cTn id="30" dur="1000"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7"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41" fill="hold">
                            <p:stCondLst>
                              <p:cond delay="6000"/>
                            </p:stCondLst>
                            <p:childTnLst>
                              <p:par>
                                <p:cTn id="42" presetID="22" presetClass="entr" presetSubtype="8" fill="hold" grpId="0" nodeType="afterEffect">
                                  <p:stCondLst>
                                    <p:cond delay="0"/>
                                  </p:stCondLst>
                                  <p:childTnLst>
                                    <p:set>
                                      <p:cBhvr>
                                        <p:cTn id="43" dur="1000" fill="hold">
                                          <p:stCondLst>
                                            <p:cond delay="0"/>
                                          </p:stCondLst>
                                        </p:cTn>
                                        <p:tgtEl>
                                          <p:spTgt spid="11"/>
                                        </p:tgtEl>
                                        <p:attrNameLst>
                                          <p:attrName>style.visibility</p:attrName>
                                        </p:attrNameLst>
                                      </p:cBhvr>
                                      <p:to>
                                        <p:strVal val="visible"/>
                                      </p:to>
                                    </p:set>
                                    <p:animEffect transition="in" filter="wipe(left)">
                                      <p:cBhvr>
                                        <p:cTn id="44" dur="1000"/>
                                        <p:tgtEl>
                                          <p:spTgt spid="11"/>
                                        </p:tgtEl>
                                      </p:cBhvr>
                                    </p:animEffect>
                                  </p:childTnLst>
                                </p:cTn>
                              </p:par>
                            </p:childTnLst>
                          </p:cTn>
                        </p:par>
                        <p:par>
                          <p:cTn id="45" fill="hold">
                            <p:stCondLst>
                              <p:cond delay="7000"/>
                            </p:stCondLst>
                            <p:childTnLst>
                              <p:par>
                                <p:cTn id="46" presetID="42" presetClass="entr" presetSubtype="0" fill="hold" nodeType="afterEffect">
                                  <p:stCondLst>
                                    <p:cond delay="0"/>
                                  </p:stCondLst>
                                  <p:childTnLst>
                                    <p:set>
                                      <p:cBhvr>
                                        <p:cTn id="47" dur="1000"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37" presetClass="entr" presetSubtype="0"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900" decel="100000" fill="hold"/>
                                        <p:tgtEl>
                                          <p:spTgt spid="1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8" fill="hold">
                            <p:stCondLst>
                              <p:cond delay="9000"/>
                            </p:stCondLst>
                            <p:childTnLst>
                              <p:par>
                                <p:cTn id="59" presetID="22" presetClass="entr" presetSubtype="8" fill="hold" grpId="0" nodeType="afterEffect">
                                  <p:stCondLst>
                                    <p:cond delay="0"/>
                                  </p:stCondLst>
                                  <p:childTnLst>
                                    <p:set>
                                      <p:cBhvr>
                                        <p:cTn id="60" dur="1000" fill="hold">
                                          <p:stCondLst>
                                            <p:cond delay="0"/>
                                          </p:stCondLst>
                                        </p:cTn>
                                        <p:tgtEl>
                                          <p:spTgt spid="14"/>
                                        </p:tgtEl>
                                        <p:attrNameLst>
                                          <p:attrName>style.visibility</p:attrName>
                                        </p:attrNameLst>
                                      </p:cBhvr>
                                      <p:to>
                                        <p:strVal val="visible"/>
                                      </p:to>
                                    </p:set>
                                    <p:animEffect transition="in" filter="wipe(left)">
                                      <p:cBhvr>
                                        <p:cTn id="6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1"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D:\APPT制作\闹元宵\素材\元素\图片\51miz-E1229299-8CB35FAD.png51miz-E1229299-8CB35FAD"/>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58240" y="653415"/>
            <a:ext cx="9874885" cy="5781675"/>
          </a:xfrm>
          <a:prstGeom prst="rect">
            <a:avLst/>
          </a:prstGeom>
        </p:spPr>
      </p:pic>
      <p:sp>
        <p:nvSpPr>
          <p:cNvPr id="3" name="文本框 2"/>
          <p:cNvSpPr txBox="1"/>
          <p:nvPr/>
        </p:nvSpPr>
        <p:spPr>
          <a:xfrm>
            <a:off x="3681095" y="527050"/>
            <a:ext cx="5262979" cy="769441"/>
          </a:xfrm>
          <a:prstGeom prst="rect">
            <a:avLst/>
          </a:prstGeom>
          <a:noFill/>
        </p:spPr>
        <p:txBody>
          <a:bodyPr wrap="none" rtlCol="0" anchor="t">
            <a:spAutoFit/>
          </a:bodyPr>
          <a:lstStyle/>
          <a:p>
            <a:pPr algn="l"/>
            <a:r>
              <a:rPr sz="4400" b="1" dirty="0">
                <a:solidFill>
                  <a:srgbClr val="FEEEBD"/>
                </a:solidFill>
                <a:effectLst>
                  <a:outerShdw blurRad="50800" dist="101600" dir="2700000" algn="tl" rotWithShape="0">
                    <a:prstClr val="black">
                      <a:alpha val="40000"/>
                    </a:prstClr>
                  </a:outerShdw>
                </a:effectLst>
                <a:cs typeface="+mn-ea"/>
                <a:sym typeface="+mn-lt"/>
              </a:rPr>
              <a:t>手作花灯、祈愿新年</a:t>
            </a:r>
            <a:endParaRPr lang="zh-CN" altLang="en-US" sz="4400" b="1" dirty="0">
              <a:solidFill>
                <a:srgbClr val="FEEEBD"/>
              </a:solidFill>
              <a:effectLst>
                <a:outerShdw blurRad="50800" dist="101600" dir="2700000" algn="tl" rotWithShape="0">
                  <a:prstClr val="black">
                    <a:alpha val="40000"/>
                  </a:prstClr>
                </a:outerShdw>
              </a:effectLst>
              <a:cs typeface="+mn-ea"/>
              <a:sym typeface="+mn-lt"/>
            </a:endParaRPr>
          </a:p>
        </p:txBody>
      </p:sp>
      <p:pic>
        <p:nvPicPr>
          <p:cNvPr id="7" name="图片 6" descr="D:\APPT制作\闹元宵\素材\元素\图片\图片3.png图片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923280" y="2647315"/>
            <a:ext cx="1629410" cy="1794510"/>
          </a:xfrm>
          <a:prstGeom prst="rect">
            <a:avLst/>
          </a:prstGeom>
        </p:spPr>
      </p:pic>
      <p:sp>
        <p:nvSpPr>
          <p:cNvPr id="8" name="文本框 7"/>
          <p:cNvSpPr txBox="1"/>
          <p:nvPr/>
        </p:nvSpPr>
        <p:spPr>
          <a:xfrm>
            <a:off x="2724150" y="3242945"/>
            <a:ext cx="3104515" cy="1198880"/>
          </a:xfrm>
          <a:prstGeom prst="rect">
            <a:avLst/>
          </a:prstGeom>
          <a:noFill/>
        </p:spPr>
        <p:txBody>
          <a:bodyPr wrap="square" rtlCol="0" anchor="t">
            <a:spAutoFit/>
          </a:bodyPr>
          <a:lstStyle/>
          <a:p>
            <a:pPr algn="l" fontAlgn="auto">
              <a:lnSpc>
                <a:spcPct val="150000"/>
              </a:lnSpc>
            </a:pPr>
            <a:r>
              <a:rPr lang="en-US" altLang="zh-CN" sz="1600" dirty="0">
                <a:solidFill>
                  <a:schemeClr val="tx1"/>
                </a:solidFill>
                <a:cs typeface="+mn-ea"/>
                <a:sym typeface="+mn-lt"/>
              </a:rPr>
              <a:t>3.</a:t>
            </a:r>
            <a:r>
              <a:rPr lang="zh-CN" altLang="en-US" sz="1600" dirty="0">
                <a:solidFill>
                  <a:schemeClr val="tx1"/>
                </a:solidFill>
                <a:cs typeface="+mn-ea"/>
                <a:sym typeface="+mn-lt"/>
              </a:rPr>
              <a:t>将剪裁好的红色画纸两长边涂上白乳胶，按下图所示围着黄色直筒卷起来。</a:t>
            </a:r>
          </a:p>
        </p:txBody>
      </p:sp>
      <p:sp>
        <p:nvSpPr>
          <p:cNvPr id="9" name="文本框 8"/>
          <p:cNvSpPr txBox="1"/>
          <p:nvPr/>
        </p:nvSpPr>
        <p:spPr>
          <a:xfrm>
            <a:off x="2724150" y="2751455"/>
            <a:ext cx="1738630" cy="368300"/>
          </a:xfrm>
          <a:prstGeom prst="rect">
            <a:avLst/>
          </a:prstGeom>
          <a:noFill/>
        </p:spPr>
        <p:txBody>
          <a:bodyPr wrap="square" rtlCol="0" anchor="t">
            <a:spAutoFit/>
          </a:bodyPr>
          <a:lstStyle/>
          <a:p>
            <a:pPr algn="l"/>
            <a:r>
              <a:rPr lang="zh-CN" altLang="en-US" u="sng" dirty="0">
                <a:solidFill>
                  <a:srgbClr val="8E0502"/>
                </a:solidFill>
                <a:cs typeface="+mn-ea"/>
                <a:sym typeface="+mn-lt"/>
              </a:rPr>
              <a:t>制作方法：</a:t>
            </a:r>
          </a:p>
        </p:txBody>
      </p:sp>
      <p:pic>
        <p:nvPicPr>
          <p:cNvPr id="10" name="图片 9" descr="D:\APPT制作\闹元宵\素材\元素\图片\图片4.png图片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872095" y="2647950"/>
            <a:ext cx="1628775" cy="1793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nodeType="afterEffect">
                                  <p:stCondLst>
                                    <p:cond delay="0"/>
                                  </p:stCondLst>
                                  <p:childTnLst>
                                    <p:set>
                                      <p:cBhvr>
                                        <p:cTn id="13" dur="1000"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par>
                          <p:cTn id="15" fill="hold">
                            <p:stCondLst>
                              <p:cond delay="2000"/>
                            </p:stCondLst>
                            <p:childTnLst>
                              <p:par>
                                <p:cTn id="16" presetID="8" presetClass="entr" presetSubtype="16" fill="hold" nodeType="afterEffect">
                                  <p:stCondLst>
                                    <p:cond delay="0"/>
                                  </p:stCondLst>
                                  <p:childTnLst>
                                    <p:set>
                                      <p:cBhvr>
                                        <p:cTn id="17" dur="1000" fill="hold">
                                          <p:stCondLst>
                                            <p:cond delay="0"/>
                                          </p:stCondLst>
                                        </p:cTn>
                                        <p:tgtEl>
                                          <p:spTgt spid="7"/>
                                        </p:tgtEl>
                                        <p:attrNameLst>
                                          <p:attrName>style.visibility</p:attrName>
                                        </p:attrNameLst>
                                      </p:cBhvr>
                                      <p:to>
                                        <p:strVal val="visible"/>
                                      </p:to>
                                    </p:set>
                                    <p:animEffect transition="in" filter="diamond(in)">
                                      <p:cBhvr>
                                        <p:cTn id="18" dur="1000"/>
                                        <p:tgtEl>
                                          <p:spTgt spid="7"/>
                                        </p:tgtEl>
                                      </p:cBhvr>
                                    </p:animEffect>
                                  </p:childTnLst>
                                </p:cTn>
                              </p:par>
                              <p:par>
                                <p:cTn id="19" presetID="8" presetClass="entr" presetSubtype="16" fill="hold" nodeType="withEffect">
                                  <p:stCondLst>
                                    <p:cond delay="0"/>
                                  </p:stCondLst>
                                  <p:childTnLst>
                                    <p:set>
                                      <p:cBhvr>
                                        <p:cTn id="20" dur="1000" fill="hold">
                                          <p:stCondLst>
                                            <p:cond delay="0"/>
                                          </p:stCondLst>
                                        </p:cTn>
                                        <p:tgtEl>
                                          <p:spTgt spid="10"/>
                                        </p:tgtEl>
                                        <p:attrNameLst>
                                          <p:attrName>style.visibility</p:attrName>
                                        </p:attrNameLst>
                                      </p:cBhvr>
                                      <p:to>
                                        <p:strVal val="visible"/>
                                      </p:to>
                                    </p:set>
                                    <p:animEffect transition="in" filter="diamond(in)">
                                      <p:cBhvr>
                                        <p:cTn id="21" dur="1000"/>
                                        <p:tgtEl>
                                          <p:spTgt spid="10"/>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000"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000"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D:\APPT制作\闹元宵\素材\元素\图片\51miz-E1229299-8CB35FAD.png51miz-E1229299-8CB35FAD"/>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58240" y="653415"/>
            <a:ext cx="9874885" cy="5781675"/>
          </a:xfrm>
          <a:prstGeom prst="rect">
            <a:avLst/>
          </a:prstGeom>
        </p:spPr>
      </p:pic>
      <p:sp>
        <p:nvSpPr>
          <p:cNvPr id="3" name="文本框 2"/>
          <p:cNvSpPr txBox="1"/>
          <p:nvPr/>
        </p:nvSpPr>
        <p:spPr>
          <a:xfrm>
            <a:off x="3681095" y="527050"/>
            <a:ext cx="5262979" cy="769441"/>
          </a:xfrm>
          <a:prstGeom prst="rect">
            <a:avLst/>
          </a:prstGeom>
          <a:noFill/>
        </p:spPr>
        <p:txBody>
          <a:bodyPr wrap="none" rtlCol="0" anchor="t">
            <a:spAutoFit/>
          </a:bodyPr>
          <a:lstStyle/>
          <a:p>
            <a:pPr algn="l"/>
            <a:r>
              <a:rPr sz="4400" b="1" dirty="0">
                <a:solidFill>
                  <a:srgbClr val="FEEEBD"/>
                </a:solidFill>
                <a:effectLst>
                  <a:outerShdw blurRad="50800" dist="101600" dir="2700000" algn="tl" rotWithShape="0">
                    <a:prstClr val="black">
                      <a:alpha val="40000"/>
                    </a:prstClr>
                  </a:outerShdw>
                </a:effectLst>
                <a:cs typeface="+mn-ea"/>
                <a:sym typeface="+mn-lt"/>
              </a:rPr>
              <a:t>手作花灯、祈愿新年</a:t>
            </a:r>
            <a:endParaRPr lang="zh-CN" altLang="en-US" sz="4400" b="1" dirty="0">
              <a:solidFill>
                <a:srgbClr val="FEEEBD"/>
              </a:solidFill>
              <a:effectLst>
                <a:outerShdw blurRad="50800" dist="101600" dir="2700000" algn="tl" rotWithShape="0">
                  <a:prstClr val="black">
                    <a:alpha val="40000"/>
                  </a:prstClr>
                </a:outerShdw>
              </a:effectLst>
              <a:cs typeface="+mn-ea"/>
              <a:sym typeface="+mn-lt"/>
            </a:endParaRPr>
          </a:p>
        </p:txBody>
      </p:sp>
      <p:sp>
        <p:nvSpPr>
          <p:cNvPr id="5" name="文本框 4"/>
          <p:cNvSpPr txBox="1"/>
          <p:nvPr/>
        </p:nvSpPr>
        <p:spPr>
          <a:xfrm>
            <a:off x="2942590" y="3375025"/>
            <a:ext cx="3924300" cy="787523"/>
          </a:xfrm>
          <a:prstGeom prst="rect">
            <a:avLst/>
          </a:prstGeom>
          <a:noFill/>
        </p:spPr>
        <p:txBody>
          <a:bodyPr wrap="square" rtlCol="0" anchor="t">
            <a:spAutoFit/>
          </a:bodyPr>
          <a:lstStyle/>
          <a:p>
            <a:pPr algn="l" fontAlgn="auto">
              <a:lnSpc>
                <a:spcPct val="150000"/>
              </a:lnSpc>
            </a:pPr>
            <a:r>
              <a:rPr lang="en-US" altLang="zh-CN" sz="1600" dirty="0">
                <a:solidFill>
                  <a:schemeClr val="tx1"/>
                </a:solidFill>
                <a:cs typeface="+mn-ea"/>
                <a:sym typeface="+mn-lt"/>
              </a:rPr>
              <a:t>4.</a:t>
            </a:r>
            <a:r>
              <a:rPr lang="zh-CN" altLang="en-US" sz="1600" dirty="0">
                <a:solidFill>
                  <a:schemeClr val="tx1"/>
                </a:solidFill>
                <a:cs typeface="+mn-ea"/>
                <a:sym typeface="+mn-lt"/>
              </a:rPr>
              <a:t>粘贴细长红纸条做灯笼提手，彩纸灯笼制作完成。</a:t>
            </a:r>
          </a:p>
        </p:txBody>
      </p:sp>
      <p:sp>
        <p:nvSpPr>
          <p:cNvPr id="6" name="文本框 5"/>
          <p:cNvSpPr txBox="1"/>
          <p:nvPr/>
        </p:nvSpPr>
        <p:spPr>
          <a:xfrm>
            <a:off x="2942590" y="2842895"/>
            <a:ext cx="1738630" cy="368300"/>
          </a:xfrm>
          <a:prstGeom prst="rect">
            <a:avLst/>
          </a:prstGeom>
          <a:noFill/>
        </p:spPr>
        <p:txBody>
          <a:bodyPr wrap="square" rtlCol="0" anchor="t">
            <a:spAutoFit/>
          </a:bodyPr>
          <a:lstStyle/>
          <a:p>
            <a:pPr algn="l"/>
            <a:r>
              <a:rPr lang="zh-CN" altLang="en-US" u="sng" dirty="0">
                <a:solidFill>
                  <a:srgbClr val="8E0502"/>
                </a:solidFill>
                <a:cs typeface="+mn-ea"/>
                <a:sym typeface="+mn-lt"/>
              </a:rPr>
              <a:t>制作方法：</a:t>
            </a:r>
          </a:p>
        </p:txBody>
      </p:sp>
      <p:pic>
        <p:nvPicPr>
          <p:cNvPr id="4" name="图片 3" descr="D:\APPT制作\闹元宵\素材\元素\图片\图片5.png图片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513320" y="2710180"/>
            <a:ext cx="1568450" cy="16675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nodeType="afterEffect">
                                  <p:stCondLst>
                                    <p:cond delay="0"/>
                                  </p:stCondLst>
                                  <p:childTnLst>
                                    <p:set>
                                      <p:cBhvr>
                                        <p:cTn id="13" dur="1000"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par>
                          <p:cTn id="15" fill="hold">
                            <p:stCondLst>
                              <p:cond delay="2000"/>
                            </p:stCondLst>
                            <p:childTnLst>
                              <p:par>
                                <p:cTn id="16" presetID="8" presetClass="entr" presetSubtype="16" fill="hold" nodeType="afterEffect">
                                  <p:stCondLst>
                                    <p:cond delay="0"/>
                                  </p:stCondLst>
                                  <p:childTnLst>
                                    <p:set>
                                      <p:cBhvr>
                                        <p:cTn id="17" dur="1000" fill="hold">
                                          <p:stCondLst>
                                            <p:cond delay="0"/>
                                          </p:stCondLst>
                                        </p:cTn>
                                        <p:tgtEl>
                                          <p:spTgt spid="4"/>
                                        </p:tgtEl>
                                        <p:attrNameLst>
                                          <p:attrName>style.visibility</p:attrName>
                                        </p:attrNameLst>
                                      </p:cBhvr>
                                      <p:to>
                                        <p:strVal val="visible"/>
                                      </p:to>
                                    </p:set>
                                    <p:animEffect transition="in" filter="diamond(in)">
                                      <p:cBhvr>
                                        <p:cTn id="18" dur="1000"/>
                                        <p:tgtEl>
                                          <p:spTgt spid="4"/>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000"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par>
                          <p:cTn id="23" fill="hold">
                            <p:stCondLst>
                              <p:cond delay="4000"/>
                            </p:stCondLst>
                            <p:childTnLst>
                              <p:par>
                                <p:cTn id="24" presetID="22" presetClass="entr" presetSubtype="8" fill="hold" grpId="0" nodeType="afterEffect">
                                  <p:stCondLst>
                                    <p:cond delay="0"/>
                                  </p:stCondLst>
                                  <p:childTnLst>
                                    <p:set>
                                      <p:cBhvr>
                                        <p:cTn id="25" dur="1000" fill="hold">
                                          <p:stCondLst>
                                            <p:cond delay="0"/>
                                          </p:stCondLst>
                                        </p:cTn>
                                        <p:tgtEl>
                                          <p:spTgt spid="5"/>
                                        </p:tgtEl>
                                        <p:attrNameLst>
                                          <p:attrName>style.visibility</p:attrName>
                                        </p:attrNameLst>
                                      </p:cBhvr>
                                      <p:to>
                                        <p:strVal val="visible"/>
                                      </p:to>
                                    </p:set>
                                    <p:animEffect transition="in" filter="wipe(left)">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图片 6" descr="D:\APPT制作\闹元宵\素材\背景\图片\51miz-E1239402-87BBD8F4.png51miz-E1239402-87BBD8F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081780" y="1438275"/>
            <a:ext cx="4027805" cy="899795"/>
          </a:xfrm>
          <a:prstGeom prst="rect">
            <a:avLst/>
          </a:prstGeom>
        </p:spPr>
      </p:pic>
      <p:sp>
        <p:nvSpPr>
          <p:cNvPr id="9" name="文本框 8"/>
          <p:cNvSpPr txBox="1"/>
          <p:nvPr/>
        </p:nvSpPr>
        <p:spPr>
          <a:xfrm>
            <a:off x="5248910" y="1732915"/>
            <a:ext cx="1692910" cy="521970"/>
          </a:xfrm>
          <a:prstGeom prst="rect">
            <a:avLst/>
          </a:prstGeom>
          <a:noFill/>
        </p:spPr>
        <p:txBody>
          <a:bodyPr wrap="square" rtlCol="0" anchor="t">
            <a:spAutoFit/>
          </a:bodyPr>
          <a:lstStyle/>
          <a:p>
            <a:pPr algn="dist"/>
            <a:r>
              <a:rPr lang="zh-CN" altLang="en-US" sz="2800" b="1" dirty="0">
                <a:solidFill>
                  <a:srgbClr val="8E0502"/>
                </a:solidFill>
                <a:cs typeface="+mn-ea"/>
                <a:sym typeface="+mn-lt"/>
              </a:rPr>
              <a:t>第三部分</a:t>
            </a:r>
          </a:p>
        </p:txBody>
      </p:sp>
      <p:sp>
        <p:nvSpPr>
          <p:cNvPr id="10" name="文本框 9"/>
          <p:cNvSpPr txBox="1"/>
          <p:nvPr/>
        </p:nvSpPr>
        <p:spPr>
          <a:xfrm>
            <a:off x="4254500" y="4429125"/>
            <a:ext cx="3683635" cy="368300"/>
          </a:xfrm>
          <a:prstGeom prst="rect">
            <a:avLst/>
          </a:prstGeom>
          <a:noFill/>
        </p:spPr>
        <p:txBody>
          <a:bodyPr wrap="square" rtlCol="0">
            <a:spAutoFit/>
          </a:bodyPr>
          <a:lstStyle/>
          <a:p>
            <a:pPr algn="ctr" fontAlgn="auto">
              <a:lnSpc>
                <a:spcPct val="150000"/>
              </a:lnSpc>
            </a:pPr>
            <a:r>
              <a:rPr lang="zh-CN" altLang="en-US" sz="300">
                <a:solidFill>
                  <a:srgbClr val="FEEEBD"/>
                </a:solidFill>
                <a:cs typeface="+mn-ea"/>
                <a:sym typeface="+mn-lt"/>
              </a:rPr>
              <a:t>The formation of the Lantern Festival has a long process, which is rooted in the ancient custom of turning on lights and praying. According to general information and folklore, the fifteenth day of the first month has been paid attention to in the Western Han Dynasty, but the Lantern Festival on the fifteenth day of the first month was really regarded as a national folk festival after the Han and Wei dynasties. The rise of the custom of lighting lanterns on the 15th day of the first month is also related to the eastward spread of Buddhism. Buddhism flourished in the Tang Dynasty. Officials and people generally "light lanterns for Buddha" on the 15th day of the first month, and Buddhist lights spread all over the people. Since the Tang Dynasty, openin</a:t>
            </a:r>
          </a:p>
        </p:txBody>
      </p:sp>
      <p:sp>
        <p:nvSpPr>
          <p:cNvPr id="4" name="文本框 3"/>
          <p:cNvSpPr txBox="1"/>
          <p:nvPr/>
        </p:nvSpPr>
        <p:spPr>
          <a:xfrm>
            <a:off x="2847975" y="2875915"/>
            <a:ext cx="6494145" cy="1106805"/>
          </a:xfrm>
          <a:prstGeom prst="rect">
            <a:avLst/>
          </a:prstGeom>
          <a:noFill/>
        </p:spPr>
        <p:txBody>
          <a:bodyPr wrap="square" rtlCol="0" anchor="t">
            <a:spAutoFit/>
          </a:bodyPr>
          <a:lstStyle/>
          <a:p>
            <a:pPr lvl="0" algn="ctr">
              <a:buClrTx/>
              <a:buSzTx/>
              <a:buFontTx/>
            </a:pPr>
            <a:r>
              <a:rPr lang="zh-CN" altLang="en-US" sz="6600" b="1" dirty="0">
                <a:solidFill>
                  <a:srgbClr val="FEEEBD"/>
                </a:solidFill>
                <a:effectLst>
                  <a:outerShdw blurRad="50800" dist="101600" dir="2700000" algn="tl" rotWithShape="0">
                    <a:prstClr val="black">
                      <a:alpha val="40000"/>
                    </a:prstClr>
                  </a:outerShdw>
                </a:effectLst>
                <a:cs typeface="+mn-ea"/>
                <a:sym typeface="+mn-lt"/>
              </a:rPr>
              <a:t>搓元宵品团圆</a:t>
            </a: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par>
                                <p:cTn id="8" presetID="37"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900" decel="100000" fill="hold"/>
                                        <p:tgtEl>
                                          <p:spTgt spid="7"/>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4" presetID="22" presetClass="entr" presetSubtype="8" fill="hold" grpId="0" nodeType="withEffect">
                                  <p:stCondLst>
                                    <p:cond delay="0"/>
                                  </p:stCondLst>
                                  <p:childTnLst>
                                    <p:set>
                                      <p:cBhvr>
                                        <p:cTn id="15" dur="1000"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000" fill="hold">
                                          <p:stCondLst>
                                            <p:cond delay="0"/>
                                          </p:stCondLst>
                                        </p:cTn>
                                        <p:tgtEl>
                                          <p:spTgt spid="4"/>
                                        </p:tgtEl>
                                        <p:attrNameLst>
                                          <p:attrName>style.visibility</p:attrName>
                                        </p:attrNameLst>
                                      </p:cBhvr>
                                      <p:to>
                                        <p:strVal val="visible"/>
                                      </p:to>
                                    </p:set>
                                    <p:animEffect transition="in" filter="wipe(left)">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D:\APPT制作\闹元宵\素材\元素\图片\51miz-E1229299-8CB35FAD.png51miz-E1229299-8CB35FAD"/>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58240" y="653415"/>
            <a:ext cx="9874885" cy="5781675"/>
          </a:xfrm>
          <a:prstGeom prst="rect">
            <a:avLst/>
          </a:prstGeom>
        </p:spPr>
      </p:pic>
      <p:sp>
        <p:nvSpPr>
          <p:cNvPr id="3" name="文本框 2"/>
          <p:cNvSpPr txBox="1"/>
          <p:nvPr/>
        </p:nvSpPr>
        <p:spPr>
          <a:xfrm>
            <a:off x="4305770" y="527050"/>
            <a:ext cx="3579826" cy="769441"/>
          </a:xfrm>
          <a:prstGeom prst="rect">
            <a:avLst/>
          </a:prstGeom>
          <a:noFill/>
        </p:spPr>
        <p:txBody>
          <a:bodyPr wrap="none" rtlCol="0" anchor="t">
            <a:spAutoFit/>
          </a:bodyPr>
          <a:lstStyle/>
          <a:p>
            <a:pPr algn="ctr"/>
            <a:r>
              <a:rPr sz="4400" b="1" dirty="0">
                <a:solidFill>
                  <a:srgbClr val="FEEEBD"/>
                </a:solidFill>
                <a:effectLst>
                  <a:outerShdw blurRad="50800" dist="101600" dir="2700000" algn="tl" rotWithShape="0">
                    <a:prstClr val="black">
                      <a:alpha val="40000"/>
                    </a:prstClr>
                  </a:outerShdw>
                </a:effectLst>
                <a:cs typeface="+mn-ea"/>
                <a:sym typeface="+mn-lt"/>
              </a:rPr>
              <a:t>搓元宵品团圆</a:t>
            </a:r>
            <a:endParaRPr lang="zh-CN" altLang="en-US" sz="4400" b="1" dirty="0">
              <a:solidFill>
                <a:srgbClr val="FEEEBD"/>
              </a:solidFill>
              <a:effectLst>
                <a:outerShdw blurRad="50800" dist="101600" dir="2700000" algn="tl" rotWithShape="0">
                  <a:prstClr val="black">
                    <a:alpha val="40000"/>
                  </a:prstClr>
                </a:outerShdw>
              </a:effectLst>
              <a:cs typeface="+mn-ea"/>
              <a:sym typeface="+mn-lt"/>
            </a:endParaRPr>
          </a:p>
        </p:txBody>
      </p:sp>
      <p:sp>
        <p:nvSpPr>
          <p:cNvPr id="5" name="文本框 4"/>
          <p:cNvSpPr txBox="1"/>
          <p:nvPr/>
        </p:nvSpPr>
        <p:spPr>
          <a:xfrm>
            <a:off x="4247515" y="2593975"/>
            <a:ext cx="3696335" cy="1135054"/>
          </a:xfrm>
          <a:prstGeom prst="rect">
            <a:avLst/>
          </a:prstGeom>
          <a:noFill/>
        </p:spPr>
        <p:txBody>
          <a:bodyPr wrap="square" rtlCol="0" anchor="t">
            <a:spAutoFit/>
          </a:bodyPr>
          <a:lstStyle/>
          <a:p>
            <a:pPr algn="ctr" fontAlgn="auto">
              <a:lnSpc>
                <a:spcPct val="150000"/>
              </a:lnSpc>
            </a:pPr>
            <a:r>
              <a:rPr sz="2400" dirty="0">
                <a:solidFill>
                  <a:schemeClr val="tx1"/>
                </a:solidFill>
                <a:cs typeface="+mn-ea"/>
                <a:sym typeface="+mn-lt"/>
              </a:rPr>
              <a:t>“包”汤圆“滚”元宵</a:t>
            </a:r>
          </a:p>
          <a:p>
            <a:pPr algn="ctr" fontAlgn="auto">
              <a:lnSpc>
                <a:spcPct val="150000"/>
              </a:lnSpc>
            </a:pPr>
            <a:r>
              <a:rPr sz="2400" dirty="0">
                <a:solidFill>
                  <a:schemeClr val="tx1"/>
                </a:solidFill>
                <a:cs typeface="+mn-ea"/>
                <a:sym typeface="+mn-lt"/>
              </a:rPr>
              <a:t>和和美美共团圆</a:t>
            </a:r>
            <a:endParaRPr lang="zh-CN" altLang="en-US" sz="2400" dirty="0">
              <a:solidFill>
                <a:schemeClr val="tx1"/>
              </a:solidFill>
              <a:cs typeface="+mn-ea"/>
              <a:sym typeface="+mn-lt"/>
            </a:endParaRPr>
          </a:p>
        </p:txBody>
      </p:sp>
      <p:pic>
        <p:nvPicPr>
          <p:cNvPr id="7" name="图片 6" descr="51miz-E1243862-5F1B2F0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154045" y="3873500"/>
            <a:ext cx="5556885" cy="2984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nodeType="afterEffect">
                                  <p:stCondLst>
                                    <p:cond delay="0"/>
                                  </p:stCondLst>
                                  <p:childTnLst>
                                    <p:set>
                                      <p:cBhvr>
                                        <p:cTn id="13" dur="1000"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000"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000"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图片 6" descr="D:\APPT制作\闹元宵\素材\背景\图片\51miz-E1239402-87BBD8F4.png51miz-E1239402-87BBD8F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910330" y="3922395"/>
            <a:ext cx="4582795" cy="831850"/>
          </a:xfrm>
          <a:prstGeom prst="rect">
            <a:avLst/>
          </a:prstGeom>
        </p:spPr>
      </p:pic>
      <p:pic>
        <p:nvPicPr>
          <p:cNvPr id="8" name="图片 7" descr="51miz-E991712-9436800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93670" y="1521460"/>
            <a:ext cx="6805295" cy="2400935"/>
          </a:xfrm>
          <a:prstGeom prst="rect">
            <a:avLst/>
          </a:prstGeom>
        </p:spPr>
      </p:pic>
      <p:sp>
        <p:nvSpPr>
          <p:cNvPr id="9" name="文本框 8"/>
          <p:cNvSpPr txBox="1"/>
          <p:nvPr/>
        </p:nvSpPr>
        <p:spPr>
          <a:xfrm>
            <a:off x="4463415" y="4210050"/>
            <a:ext cx="3477260" cy="398780"/>
          </a:xfrm>
          <a:prstGeom prst="rect">
            <a:avLst/>
          </a:prstGeom>
          <a:noFill/>
        </p:spPr>
        <p:txBody>
          <a:bodyPr wrap="square" rtlCol="0" anchor="t">
            <a:spAutoFit/>
          </a:bodyPr>
          <a:lstStyle/>
          <a:p>
            <a:pPr algn="dist"/>
            <a:r>
              <a:rPr lang="zh-CN" altLang="en-US" sz="2000" dirty="0">
                <a:solidFill>
                  <a:srgbClr val="8E0502"/>
                </a:solidFill>
                <a:cs typeface="+mn-ea"/>
                <a:sym typeface="+mn-lt"/>
              </a:rPr>
              <a:t>祝福大家元宵节快乐！</a:t>
            </a:r>
          </a:p>
        </p:txBody>
      </p:sp>
      <p:sp>
        <p:nvSpPr>
          <p:cNvPr id="10" name="文本框 9"/>
          <p:cNvSpPr txBox="1"/>
          <p:nvPr/>
        </p:nvSpPr>
        <p:spPr>
          <a:xfrm>
            <a:off x="4254500" y="4973955"/>
            <a:ext cx="3683635" cy="368300"/>
          </a:xfrm>
          <a:prstGeom prst="rect">
            <a:avLst/>
          </a:prstGeom>
          <a:noFill/>
        </p:spPr>
        <p:txBody>
          <a:bodyPr wrap="square" rtlCol="0">
            <a:spAutoFit/>
          </a:bodyPr>
          <a:lstStyle/>
          <a:p>
            <a:pPr algn="ctr" fontAlgn="auto">
              <a:lnSpc>
                <a:spcPct val="150000"/>
              </a:lnSpc>
            </a:pPr>
            <a:r>
              <a:rPr lang="zh-CN" altLang="en-US" sz="300">
                <a:solidFill>
                  <a:srgbClr val="FEEEBD"/>
                </a:solidFill>
                <a:cs typeface="+mn-ea"/>
                <a:sym typeface="+mn-lt"/>
              </a:rPr>
              <a:t>The formation of the Lantern Festival has a long process, which is rooted in the ancient custom of turning on lights and praying. According to general information and folklore, the fifteenth day of the first month has been paid attention to in the Western Han Dynasty, but the Lantern Festival on the fifteenth day of the first month was really regarded as a national folk festival after the Han and Wei dynasties. The rise of the custom of lighting lanterns on the 15th day of the first month is also related to the eastward spread of Buddhism. Buddhism flourished in the Tang Dynasty. Officials and people generally "light lanterns for Buddha" on the 15th day of the first month, and Buddhist lights spread all over the people. Since the Tang Dynasty, openin</a:t>
            </a: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par>
                                <p:cTn id="8" presetID="8" presetClass="entr" presetSubtype="16" fill="hold" nodeType="withEffect">
                                  <p:stCondLst>
                                    <p:cond delay="0"/>
                                  </p:stCondLst>
                                  <p:childTnLst>
                                    <p:set>
                                      <p:cBhvr>
                                        <p:cTn id="9" dur="1000" fill="hold">
                                          <p:stCondLst>
                                            <p:cond delay="0"/>
                                          </p:stCondLst>
                                        </p:cTn>
                                        <p:tgtEl>
                                          <p:spTgt spid="8"/>
                                        </p:tgtEl>
                                        <p:attrNameLst>
                                          <p:attrName>style.visibility</p:attrName>
                                        </p:attrNameLst>
                                      </p:cBhvr>
                                      <p:to>
                                        <p:strVal val="visible"/>
                                      </p:to>
                                    </p:set>
                                    <p:animEffect transition="in" filter="diamond(in)">
                                      <p:cBhvr>
                                        <p:cTn id="10" dur="1000"/>
                                        <p:tgtEl>
                                          <p:spTgt spid="8"/>
                                        </p:tgtEl>
                                      </p:cBhvr>
                                    </p:animEffect>
                                  </p:childTnLst>
                                </p:cTn>
                              </p:par>
                              <p:par>
                                <p:cTn id="11" presetID="37"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7" presetID="22" presetClass="entr" presetSubtype="8" fill="hold" grpId="0" nodeType="withEffect">
                                  <p:stCondLst>
                                    <p:cond delay="0"/>
                                  </p:stCondLst>
                                  <p:childTnLst>
                                    <p:set>
                                      <p:cBhvr>
                                        <p:cTn id="18" dur="1000"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13673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图片 6" descr="D:\APPT制作\闹元宵\素材\背景\图片\51miz-E1239402-87BBD8F4.png51miz-E1239402-87BBD8F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081780" y="1438275"/>
            <a:ext cx="4027805" cy="899795"/>
          </a:xfrm>
          <a:prstGeom prst="rect">
            <a:avLst/>
          </a:prstGeom>
        </p:spPr>
      </p:pic>
      <p:sp>
        <p:nvSpPr>
          <p:cNvPr id="9" name="文本框 8"/>
          <p:cNvSpPr txBox="1"/>
          <p:nvPr/>
        </p:nvSpPr>
        <p:spPr>
          <a:xfrm>
            <a:off x="5248910" y="1732915"/>
            <a:ext cx="1692910" cy="521970"/>
          </a:xfrm>
          <a:prstGeom prst="rect">
            <a:avLst/>
          </a:prstGeom>
          <a:noFill/>
        </p:spPr>
        <p:txBody>
          <a:bodyPr wrap="square" rtlCol="0" anchor="t">
            <a:spAutoFit/>
          </a:bodyPr>
          <a:lstStyle/>
          <a:p>
            <a:pPr algn="dist"/>
            <a:r>
              <a:rPr lang="zh-CN" altLang="en-US" sz="2800" b="1" dirty="0">
                <a:solidFill>
                  <a:srgbClr val="8E0502"/>
                </a:solidFill>
                <a:cs typeface="+mn-ea"/>
                <a:sym typeface="+mn-lt"/>
              </a:rPr>
              <a:t>第一部分</a:t>
            </a:r>
          </a:p>
        </p:txBody>
      </p:sp>
      <p:sp>
        <p:nvSpPr>
          <p:cNvPr id="10" name="文本框 9"/>
          <p:cNvSpPr txBox="1"/>
          <p:nvPr/>
        </p:nvSpPr>
        <p:spPr>
          <a:xfrm>
            <a:off x="4254500" y="4429125"/>
            <a:ext cx="3683635" cy="368300"/>
          </a:xfrm>
          <a:prstGeom prst="rect">
            <a:avLst/>
          </a:prstGeom>
          <a:noFill/>
        </p:spPr>
        <p:txBody>
          <a:bodyPr wrap="square" rtlCol="0">
            <a:spAutoFit/>
          </a:bodyPr>
          <a:lstStyle/>
          <a:p>
            <a:pPr algn="ctr" fontAlgn="auto">
              <a:lnSpc>
                <a:spcPct val="150000"/>
              </a:lnSpc>
            </a:pPr>
            <a:r>
              <a:rPr lang="zh-CN" altLang="en-US" sz="300">
                <a:solidFill>
                  <a:srgbClr val="FEEEBD"/>
                </a:solidFill>
                <a:cs typeface="+mn-ea"/>
                <a:sym typeface="+mn-lt"/>
              </a:rPr>
              <a:t>The formation of the Lantern Festival has a long process, which is rooted in the ancient custom of turning on lights and praying. According to general information and folklore, the fifteenth day of the first month has been paid attention to in the Western Han Dynasty, but the Lantern Festival on the fifteenth day of the first month was really regarded as a national folk festival after the Han and Wei dynasties. The rise of the custom of lighting lanterns on the 15th day of the first month is also related to the eastward spread of Buddhism. Buddhism flourished in the Tang Dynasty. Officials and people generally "light lanterns for Buddha" on the 15th day of the first month, and Buddhist lights spread all over the people. Since the Tang Dynasty, openin</a:t>
            </a:r>
          </a:p>
        </p:txBody>
      </p:sp>
      <p:sp>
        <p:nvSpPr>
          <p:cNvPr id="4" name="文本框 3"/>
          <p:cNvSpPr txBox="1"/>
          <p:nvPr/>
        </p:nvSpPr>
        <p:spPr>
          <a:xfrm>
            <a:off x="2847975" y="2875915"/>
            <a:ext cx="6494145" cy="1106805"/>
          </a:xfrm>
          <a:prstGeom prst="rect">
            <a:avLst/>
          </a:prstGeom>
          <a:noFill/>
        </p:spPr>
        <p:txBody>
          <a:bodyPr wrap="square" rtlCol="0" anchor="t">
            <a:spAutoFit/>
          </a:bodyPr>
          <a:lstStyle/>
          <a:p>
            <a:pPr lvl="0" algn="ctr">
              <a:buClrTx/>
              <a:buSzTx/>
              <a:buFontTx/>
            </a:pPr>
            <a:r>
              <a:rPr lang="zh-CN" altLang="en-US" sz="6600" b="1" dirty="0">
                <a:solidFill>
                  <a:srgbClr val="FEEEBD"/>
                </a:solidFill>
                <a:effectLst>
                  <a:outerShdw blurRad="50800" dist="101600" dir="2700000" algn="tl" rotWithShape="0">
                    <a:prstClr val="black">
                      <a:alpha val="40000"/>
                    </a:prstClr>
                  </a:outerShdw>
                </a:effectLst>
                <a:cs typeface="+mn-ea"/>
                <a:sym typeface="+mn-lt"/>
              </a:rPr>
              <a:t>元宵灯谜猜猜猜</a:t>
            </a: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par>
                                <p:cTn id="8" presetID="37"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900" decel="100000" fill="hold"/>
                                        <p:tgtEl>
                                          <p:spTgt spid="7"/>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4" presetID="22" presetClass="entr" presetSubtype="8" fill="hold" grpId="0" nodeType="withEffect">
                                  <p:stCondLst>
                                    <p:cond delay="0"/>
                                  </p:stCondLst>
                                  <p:childTnLst>
                                    <p:set>
                                      <p:cBhvr>
                                        <p:cTn id="15" dur="1000"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000" fill="hold">
                                          <p:stCondLst>
                                            <p:cond delay="0"/>
                                          </p:stCondLst>
                                        </p:cTn>
                                        <p:tgtEl>
                                          <p:spTgt spid="4"/>
                                        </p:tgtEl>
                                        <p:attrNameLst>
                                          <p:attrName>style.visibility</p:attrName>
                                        </p:attrNameLst>
                                      </p:cBhvr>
                                      <p:to>
                                        <p:strVal val="visible"/>
                                      </p:to>
                                    </p:set>
                                    <p:animEffect transition="in" filter="wipe(left)">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D:\APPT制作\闹元宵\素材\元素\图片\51miz-E1229299-8CB35FAD.png51miz-E1229299-8CB35FAD"/>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58240" y="653415"/>
            <a:ext cx="9874885" cy="5781675"/>
          </a:xfrm>
          <a:prstGeom prst="rect">
            <a:avLst/>
          </a:prstGeom>
        </p:spPr>
      </p:pic>
      <p:sp>
        <p:nvSpPr>
          <p:cNvPr id="3" name="文本框 2"/>
          <p:cNvSpPr txBox="1"/>
          <p:nvPr/>
        </p:nvSpPr>
        <p:spPr>
          <a:xfrm>
            <a:off x="5215890" y="536575"/>
            <a:ext cx="1761490" cy="922020"/>
          </a:xfrm>
          <a:prstGeom prst="rect">
            <a:avLst/>
          </a:prstGeom>
          <a:noFill/>
        </p:spPr>
        <p:txBody>
          <a:bodyPr wrap="none" rtlCol="0" anchor="t">
            <a:spAutoFit/>
          </a:bodyPr>
          <a:lstStyle/>
          <a:p>
            <a:pPr algn="l"/>
            <a:r>
              <a:rPr sz="5400" b="1" dirty="0">
                <a:solidFill>
                  <a:srgbClr val="FEEEBD"/>
                </a:solidFill>
                <a:effectLst>
                  <a:outerShdw blurRad="50800" dist="101600" dir="2700000" algn="tl" rotWithShape="0">
                    <a:prstClr val="black">
                      <a:alpha val="40000"/>
                    </a:prstClr>
                  </a:outerShdw>
                </a:effectLst>
                <a:cs typeface="+mn-ea"/>
                <a:sym typeface="+mn-lt"/>
              </a:rPr>
              <a:t>谜</a:t>
            </a:r>
            <a:r>
              <a:rPr lang="en-US" sz="5400" b="1" dirty="0">
                <a:solidFill>
                  <a:srgbClr val="FEEEBD"/>
                </a:solidFill>
                <a:effectLst>
                  <a:outerShdw blurRad="50800" dist="101600" dir="2700000" algn="tl" rotWithShape="0">
                    <a:prstClr val="black">
                      <a:alpha val="40000"/>
                    </a:prstClr>
                  </a:outerShdw>
                </a:effectLst>
                <a:cs typeface="+mn-ea"/>
                <a:sym typeface="+mn-lt"/>
              </a:rPr>
              <a:t> </a:t>
            </a:r>
            <a:r>
              <a:rPr sz="5400" b="1" dirty="0">
                <a:solidFill>
                  <a:srgbClr val="FEEEBD"/>
                </a:solidFill>
                <a:effectLst>
                  <a:outerShdw blurRad="50800" dist="101600" dir="2700000" algn="tl" rotWithShape="0">
                    <a:prstClr val="black">
                      <a:alpha val="40000"/>
                    </a:prstClr>
                  </a:outerShdw>
                </a:effectLst>
                <a:cs typeface="+mn-ea"/>
                <a:sym typeface="+mn-lt"/>
              </a:rPr>
              <a:t>面</a:t>
            </a:r>
            <a:endParaRPr lang="zh-CN" altLang="en-US" sz="5400" b="1" dirty="0">
              <a:solidFill>
                <a:srgbClr val="FEEEBD"/>
              </a:solidFill>
              <a:effectLst>
                <a:outerShdw blurRad="50800" dist="101600" dir="2700000" algn="tl" rotWithShape="0">
                  <a:prstClr val="black">
                    <a:alpha val="40000"/>
                  </a:prstClr>
                </a:outerShdw>
              </a:effectLst>
              <a:cs typeface="+mn-ea"/>
              <a:sym typeface="+mn-lt"/>
            </a:endParaRPr>
          </a:p>
        </p:txBody>
      </p:sp>
      <p:sp>
        <p:nvSpPr>
          <p:cNvPr id="5" name="文本框 4"/>
          <p:cNvSpPr txBox="1"/>
          <p:nvPr/>
        </p:nvSpPr>
        <p:spPr>
          <a:xfrm>
            <a:off x="3924300" y="2621915"/>
            <a:ext cx="4342130" cy="1614805"/>
          </a:xfrm>
          <a:prstGeom prst="rect">
            <a:avLst/>
          </a:prstGeom>
          <a:noFill/>
        </p:spPr>
        <p:txBody>
          <a:bodyPr wrap="square" rtlCol="0" anchor="t">
            <a:spAutoFit/>
          </a:bodyPr>
          <a:lstStyle/>
          <a:p>
            <a:pPr algn="ctr" fontAlgn="auto">
              <a:lnSpc>
                <a:spcPct val="150000"/>
              </a:lnSpc>
            </a:pPr>
            <a:r>
              <a:rPr lang="zh-CN" altLang="en-US" sz="2200" dirty="0">
                <a:solidFill>
                  <a:srgbClr val="8E0502"/>
                </a:solidFill>
                <a:cs typeface="+mn-ea"/>
                <a:sym typeface="+mn-lt"/>
              </a:rPr>
              <a:t>中间火山，四边大海。</a:t>
            </a:r>
          </a:p>
          <a:p>
            <a:pPr algn="ctr" fontAlgn="auto">
              <a:lnSpc>
                <a:spcPct val="150000"/>
              </a:lnSpc>
            </a:pPr>
            <a:r>
              <a:rPr lang="zh-CN" altLang="en-US" sz="2200" dirty="0">
                <a:solidFill>
                  <a:srgbClr val="8E0502"/>
                </a:solidFill>
                <a:cs typeface="+mn-ea"/>
                <a:sym typeface="+mn-lt"/>
              </a:rPr>
              <a:t>海里宝贝多，快快捞上来。</a:t>
            </a:r>
          </a:p>
          <a:p>
            <a:pPr algn="ctr" fontAlgn="auto">
              <a:lnSpc>
                <a:spcPct val="150000"/>
              </a:lnSpc>
            </a:pPr>
            <a:r>
              <a:rPr lang="zh-CN" altLang="en-US" sz="2200" dirty="0">
                <a:solidFill>
                  <a:srgbClr val="8E0502"/>
                </a:solidFill>
                <a:cs typeface="+mn-ea"/>
                <a:sym typeface="+mn-lt"/>
              </a:rPr>
              <a:t>（打一餐饮类型）</a:t>
            </a:r>
          </a:p>
        </p:txBody>
      </p:sp>
      <p:sp>
        <p:nvSpPr>
          <p:cNvPr id="6" name="文本框 5"/>
          <p:cNvSpPr txBox="1"/>
          <p:nvPr/>
        </p:nvSpPr>
        <p:spPr>
          <a:xfrm>
            <a:off x="7873365" y="4236720"/>
            <a:ext cx="1602105" cy="398780"/>
          </a:xfrm>
          <a:prstGeom prst="rect">
            <a:avLst/>
          </a:prstGeom>
          <a:noFill/>
        </p:spPr>
        <p:txBody>
          <a:bodyPr wrap="square" rtlCol="0" anchor="t">
            <a:spAutoFit/>
          </a:bodyPr>
          <a:lstStyle/>
          <a:p>
            <a:pPr algn="l"/>
            <a:r>
              <a:rPr lang="zh-CN" altLang="en-US" sz="2000" u="sng" dirty="0">
                <a:solidFill>
                  <a:srgbClr val="8E0502"/>
                </a:solidFill>
                <a:cs typeface="+mn-ea"/>
                <a:sym typeface="+mn-lt"/>
              </a:rPr>
              <a:t>谜底：火锅</a:t>
            </a: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nodeType="afterEffect">
                                  <p:stCondLst>
                                    <p:cond delay="0"/>
                                  </p:stCondLst>
                                  <p:childTnLst>
                                    <p:set>
                                      <p:cBhvr>
                                        <p:cTn id="13" dur="1000"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000"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000"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D:\APPT制作\闹元宵\素材\元素\图片\51miz-E1229299-8CB35FAD.png51miz-E1229299-8CB35FAD"/>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58240" y="653415"/>
            <a:ext cx="9874885" cy="5781675"/>
          </a:xfrm>
          <a:prstGeom prst="rect">
            <a:avLst/>
          </a:prstGeom>
        </p:spPr>
      </p:pic>
      <p:sp>
        <p:nvSpPr>
          <p:cNvPr id="3" name="文本框 2"/>
          <p:cNvSpPr txBox="1"/>
          <p:nvPr/>
        </p:nvSpPr>
        <p:spPr>
          <a:xfrm>
            <a:off x="5215890" y="536575"/>
            <a:ext cx="1761490" cy="922020"/>
          </a:xfrm>
          <a:prstGeom prst="rect">
            <a:avLst/>
          </a:prstGeom>
          <a:noFill/>
        </p:spPr>
        <p:txBody>
          <a:bodyPr wrap="none" rtlCol="0" anchor="t">
            <a:spAutoFit/>
          </a:bodyPr>
          <a:lstStyle/>
          <a:p>
            <a:pPr algn="l"/>
            <a:r>
              <a:rPr sz="5400" b="1" dirty="0">
                <a:solidFill>
                  <a:srgbClr val="FEEEBD"/>
                </a:solidFill>
                <a:effectLst>
                  <a:outerShdw blurRad="50800" dist="101600" dir="2700000" algn="tl" rotWithShape="0">
                    <a:prstClr val="black">
                      <a:alpha val="40000"/>
                    </a:prstClr>
                  </a:outerShdw>
                </a:effectLst>
                <a:cs typeface="+mn-ea"/>
                <a:sym typeface="+mn-lt"/>
              </a:rPr>
              <a:t>谜</a:t>
            </a:r>
            <a:r>
              <a:rPr lang="en-US" sz="5400" b="1" dirty="0">
                <a:solidFill>
                  <a:srgbClr val="FEEEBD"/>
                </a:solidFill>
                <a:effectLst>
                  <a:outerShdw blurRad="50800" dist="101600" dir="2700000" algn="tl" rotWithShape="0">
                    <a:prstClr val="black">
                      <a:alpha val="40000"/>
                    </a:prstClr>
                  </a:outerShdw>
                </a:effectLst>
                <a:cs typeface="+mn-ea"/>
                <a:sym typeface="+mn-lt"/>
              </a:rPr>
              <a:t> </a:t>
            </a:r>
            <a:r>
              <a:rPr sz="5400" b="1" dirty="0">
                <a:solidFill>
                  <a:srgbClr val="FEEEBD"/>
                </a:solidFill>
                <a:effectLst>
                  <a:outerShdw blurRad="50800" dist="101600" dir="2700000" algn="tl" rotWithShape="0">
                    <a:prstClr val="black">
                      <a:alpha val="40000"/>
                    </a:prstClr>
                  </a:outerShdw>
                </a:effectLst>
                <a:cs typeface="+mn-ea"/>
                <a:sym typeface="+mn-lt"/>
              </a:rPr>
              <a:t>面</a:t>
            </a:r>
            <a:endParaRPr lang="zh-CN" altLang="en-US" sz="5400" b="1" dirty="0">
              <a:solidFill>
                <a:srgbClr val="FEEEBD"/>
              </a:solidFill>
              <a:effectLst>
                <a:outerShdw blurRad="50800" dist="101600" dir="2700000" algn="tl" rotWithShape="0">
                  <a:prstClr val="black">
                    <a:alpha val="40000"/>
                  </a:prstClr>
                </a:outerShdw>
              </a:effectLst>
              <a:cs typeface="+mn-ea"/>
              <a:sym typeface="+mn-lt"/>
            </a:endParaRPr>
          </a:p>
        </p:txBody>
      </p:sp>
      <p:sp>
        <p:nvSpPr>
          <p:cNvPr id="5" name="文本框 4"/>
          <p:cNvSpPr txBox="1"/>
          <p:nvPr/>
        </p:nvSpPr>
        <p:spPr>
          <a:xfrm>
            <a:off x="3925570" y="2875915"/>
            <a:ext cx="4342130" cy="1048172"/>
          </a:xfrm>
          <a:prstGeom prst="rect">
            <a:avLst/>
          </a:prstGeom>
          <a:noFill/>
        </p:spPr>
        <p:txBody>
          <a:bodyPr wrap="square" rtlCol="0" anchor="t">
            <a:spAutoFit/>
          </a:bodyPr>
          <a:lstStyle/>
          <a:p>
            <a:pPr algn="ctr" fontAlgn="auto">
              <a:lnSpc>
                <a:spcPct val="150000"/>
              </a:lnSpc>
            </a:pPr>
            <a:r>
              <a:rPr lang="zh-CN" altLang="en-US" sz="2200" dirty="0">
                <a:solidFill>
                  <a:srgbClr val="8E0502"/>
                </a:solidFill>
                <a:cs typeface="+mn-ea"/>
                <a:sym typeface="+mn-lt"/>
              </a:rPr>
              <a:t>太阳西边下，月亮东边挂。</a:t>
            </a:r>
          </a:p>
          <a:p>
            <a:pPr algn="ctr" fontAlgn="auto">
              <a:lnSpc>
                <a:spcPct val="150000"/>
              </a:lnSpc>
            </a:pPr>
            <a:r>
              <a:rPr lang="zh-CN" altLang="en-US" sz="2200" dirty="0">
                <a:solidFill>
                  <a:srgbClr val="8E0502"/>
                </a:solidFill>
                <a:cs typeface="+mn-ea"/>
                <a:sym typeface="+mn-lt"/>
              </a:rPr>
              <a:t>（打一汉字）</a:t>
            </a:r>
          </a:p>
        </p:txBody>
      </p:sp>
      <p:sp>
        <p:nvSpPr>
          <p:cNvPr id="6" name="文本框 5"/>
          <p:cNvSpPr txBox="1"/>
          <p:nvPr/>
        </p:nvSpPr>
        <p:spPr>
          <a:xfrm>
            <a:off x="7873365" y="4236720"/>
            <a:ext cx="1602105" cy="398780"/>
          </a:xfrm>
          <a:prstGeom prst="rect">
            <a:avLst/>
          </a:prstGeom>
          <a:noFill/>
        </p:spPr>
        <p:txBody>
          <a:bodyPr wrap="square" rtlCol="0" anchor="t">
            <a:spAutoFit/>
          </a:bodyPr>
          <a:lstStyle/>
          <a:p>
            <a:pPr algn="l"/>
            <a:r>
              <a:rPr lang="zh-CN" altLang="en-US" sz="2000" u="sng" dirty="0">
                <a:solidFill>
                  <a:srgbClr val="8E0502"/>
                </a:solidFill>
                <a:cs typeface="+mn-ea"/>
                <a:sym typeface="+mn-lt"/>
              </a:rPr>
              <a:t>谜底：明</a:t>
            </a: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nodeType="afterEffect">
                                  <p:stCondLst>
                                    <p:cond delay="0"/>
                                  </p:stCondLst>
                                  <p:childTnLst>
                                    <p:set>
                                      <p:cBhvr>
                                        <p:cTn id="13" dur="1000"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000"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000"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D:\APPT制作\闹元宵\素材\元素\图片\51miz-E1229299-8CB35FAD.png51miz-E1229299-8CB35FAD"/>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58240" y="653415"/>
            <a:ext cx="9874885" cy="5781675"/>
          </a:xfrm>
          <a:prstGeom prst="rect">
            <a:avLst/>
          </a:prstGeom>
        </p:spPr>
      </p:pic>
      <p:sp>
        <p:nvSpPr>
          <p:cNvPr id="3" name="文本框 2"/>
          <p:cNvSpPr txBox="1"/>
          <p:nvPr/>
        </p:nvSpPr>
        <p:spPr>
          <a:xfrm>
            <a:off x="5215890" y="536575"/>
            <a:ext cx="1761490" cy="922020"/>
          </a:xfrm>
          <a:prstGeom prst="rect">
            <a:avLst/>
          </a:prstGeom>
          <a:noFill/>
        </p:spPr>
        <p:txBody>
          <a:bodyPr wrap="none" rtlCol="0" anchor="t">
            <a:spAutoFit/>
          </a:bodyPr>
          <a:lstStyle/>
          <a:p>
            <a:pPr algn="l"/>
            <a:r>
              <a:rPr sz="5400" b="1" dirty="0">
                <a:solidFill>
                  <a:srgbClr val="FEEEBD"/>
                </a:solidFill>
                <a:effectLst>
                  <a:outerShdw blurRad="50800" dist="101600" dir="2700000" algn="tl" rotWithShape="0">
                    <a:prstClr val="black">
                      <a:alpha val="40000"/>
                    </a:prstClr>
                  </a:outerShdw>
                </a:effectLst>
                <a:cs typeface="+mn-ea"/>
                <a:sym typeface="+mn-lt"/>
              </a:rPr>
              <a:t>谜</a:t>
            </a:r>
            <a:r>
              <a:rPr lang="en-US" sz="5400" b="1" dirty="0">
                <a:solidFill>
                  <a:srgbClr val="FEEEBD"/>
                </a:solidFill>
                <a:effectLst>
                  <a:outerShdw blurRad="50800" dist="101600" dir="2700000" algn="tl" rotWithShape="0">
                    <a:prstClr val="black">
                      <a:alpha val="40000"/>
                    </a:prstClr>
                  </a:outerShdw>
                </a:effectLst>
                <a:cs typeface="+mn-ea"/>
                <a:sym typeface="+mn-lt"/>
              </a:rPr>
              <a:t> </a:t>
            </a:r>
            <a:r>
              <a:rPr sz="5400" b="1" dirty="0">
                <a:solidFill>
                  <a:srgbClr val="FEEEBD"/>
                </a:solidFill>
                <a:effectLst>
                  <a:outerShdw blurRad="50800" dist="101600" dir="2700000" algn="tl" rotWithShape="0">
                    <a:prstClr val="black">
                      <a:alpha val="40000"/>
                    </a:prstClr>
                  </a:outerShdw>
                </a:effectLst>
                <a:cs typeface="+mn-ea"/>
                <a:sym typeface="+mn-lt"/>
              </a:rPr>
              <a:t>面</a:t>
            </a:r>
            <a:endParaRPr lang="zh-CN" altLang="en-US" sz="5400" b="1" dirty="0">
              <a:solidFill>
                <a:srgbClr val="FEEEBD"/>
              </a:solidFill>
              <a:effectLst>
                <a:outerShdw blurRad="50800" dist="101600" dir="2700000" algn="tl" rotWithShape="0">
                  <a:prstClr val="black">
                    <a:alpha val="40000"/>
                  </a:prstClr>
                </a:outerShdw>
              </a:effectLst>
              <a:cs typeface="+mn-ea"/>
              <a:sym typeface="+mn-lt"/>
            </a:endParaRPr>
          </a:p>
        </p:txBody>
      </p:sp>
      <p:sp>
        <p:nvSpPr>
          <p:cNvPr id="5" name="文本框 4"/>
          <p:cNvSpPr txBox="1"/>
          <p:nvPr/>
        </p:nvSpPr>
        <p:spPr>
          <a:xfrm>
            <a:off x="3924300" y="2621915"/>
            <a:ext cx="4342130" cy="1614805"/>
          </a:xfrm>
          <a:prstGeom prst="rect">
            <a:avLst/>
          </a:prstGeom>
          <a:noFill/>
        </p:spPr>
        <p:txBody>
          <a:bodyPr wrap="square" rtlCol="0" anchor="t">
            <a:spAutoFit/>
          </a:bodyPr>
          <a:lstStyle/>
          <a:p>
            <a:pPr algn="ctr" fontAlgn="auto">
              <a:lnSpc>
                <a:spcPct val="150000"/>
              </a:lnSpc>
            </a:pPr>
            <a:r>
              <a:rPr lang="zh-CN" altLang="en-US" sz="2200" dirty="0">
                <a:solidFill>
                  <a:srgbClr val="8E0502"/>
                </a:solidFill>
                <a:cs typeface="+mn-ea"/>
                <a:sym typeface="+mn-lt"/>
              </a:rPr>
              <a:t>红娘子，上高楼。</a:t>
            </a:r>
          </a:p>
          <a:p>
            <a:pPr algn="ctr" fontAlgn="auto">
              <a:lnSpc>
                <a:spcPct val="150000"/>
              </a:lnSpc>
            </a:pPr>
            <a:r>
              <a:rPr lang="zh-CN" altLang="en-US" sz="2200" dirty="0">
                <a:solidFill>
                  <a:srgbClr val="8E0502"/>
                </a:solidFill>
                <a:cs typeface="+mn-ea"/>
                <a:sym typeface="+mn-lt"/>
              </a:rPr>
              <a:t>心里疼，眼泪流。</a:t>
            </a:r>
          </a:p>
          <a:p>
            <a:pPr algn="ctr" fontAlgn="auto">
              <a:lnSpc>
                <a:spcPct val="150000"/>
              </a:lnSpc>
            </a:pPr>
            <a:r>
              <a:rPr lang="zh-CN" altLang="en-US" sz="2200" dirty="0">
                <a:solidFill>
                  <a:srgbClr val="8E0502"/>
                </a:solidFill>
                <a:cs typeface="+mn-ea"/>
                <a:sym typeface="+mn-lt"/>
              </a:rPr>
              <a:t>（打一日常用品）</a:t>
            </a:r>
          </a:p>
        </p:txBody>
      </p:sp>
      <p:sp>
        <p:nvSpPr>
          <p:cNvPr id="6" name="文本框 5"/>
          <p:cNvSpPr txBox="1"/>
          <p:nvPr/>
        </p:nvSpPr>
        <p:spPr>
          <a:xfrm>
            <a:off x="7873365" y="4236720"/>
            <a:ext cx="1602105" cy="398780"/>
          </a:xfrm>
          <a:prstGeom prst="rect">
            <a:avLst/>
          </a:prstGeom>
          <a:noFill/>
        </p:spPr>
        <p:txBody>
          <a:bodyPr wrap="square" rtlCol="0" anchor="t">
            <a:spAutoFit/>
          </a:bodyPr>
          <a:lstStyle/>
          <a:p>
            <a:pPr algn="l"/>
            <a:r>
              <a:rPr lang="zh-CN" altLang="en-US" sz="2000" u="sng" dirty="0">
                <a:solidFill>
                  <a:srgbClr val="8E0502"/>
                </a:solidFill>
                <a:cs typeface="+mn-ea"/>
                <a:sym typeface="+mn-lt"/>
              </a:rPr>
              <a:t>谜底：蜡烛</a:t>
            </a:r>
            <a:endParaRPr lang="en-US" altLang="zh-CN" sz="2000" u="sng" dirty="0">
              <a:solidFill>
                <a:srgbClr val="8E050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nodeType="afterEffect">
                                  <p:stCondLst>
                                    <p:cond delay="0"/>
                                  </p:stCondLst>
                                  <p:childTnLst>
                                    <p:set>
                                      <p:cBhvr>
                                        <p:cTn id="13" dur="1000"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000"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000"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D:\APPT制作\闹元宵\素材\元素\图片\51miz-E1229299-8CB35FAD.png51miz-E1229299-8CB35FAD"/>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58240" y="653415"/>
            <a:ext cx="9874885" cy="5781675"/>
          </a:xfrm>
          <a:prstGeom prst="rect">
            <a:avLst/>
          </a:prstGeom>
        </p:spPr>
      </p:pic>
      <p:sp>
        <p:nvSpPr>
          <p:cNvPr id="3" name="文本框 2"/>
          <p:cNvSpPr txBox="1"/>
          <p:nvPr/>
        </p:nvSpPr>
        <p:spPr>
          <a:xfrm>
            <a:off x="5215890" y="536575"/>
            <a:ext cx="1761490" cy="922020"/>
          </a:xfrm>
          <a:prstGeom prst="rect">
            <a:avLst/>
          </a:prstGeom>
          <a:noFill/>
        </p:spPr>
        <p:txBody>
          <a:bodyPr wrap="none" rtlCol="0" anchor="t">
            <a:spAutoFit/>
          </a:bodyPr>
          <a:lstStyle/>
          <a:p>
            <a:pPr algn="l"/>
            <a:r>
              <a:rPr sz="5400" b="1" dirty="0">
                <a:solidFill>
                  <a:srgbClr val="FEEEBD"/>
                </a:solidFill>
                <a:effectLst>
                  <a:outerShdw blurRad="50800" dist="101600" dir="2700000" algn="tl" rotWithShape="0">
                    <a:prstClr val="black">
                      <a:alpha val="40000"/>
                    </a:prstClr>
                  </a:outerShdw>
                </a:effectLst>
                <a:cs typeface="+mn-ea"/>
                <a:sym typeface="+mn-lt"/>
              </a:rPr>
              <a:t>谜</a:t>
            </a:r>
            <a:r>
              <a:rPr lang="en-US" sz="5400" b="1" dirty="0">
                <a:solidFill>
                  <a:srgbClr val="FEEEBD"/>
                </a:solidFill>
                <a:effectLst>
                  <a:outerShdw blurRad="50800" dist="101600" dir="2700000" algn="tl" rotWithShape="0">
                    <a:prstClr val="black">
                      <a:alpha val="40000"/>
                    </a:prstClr>
                  </a:outerShdw>
                </a:effectLst>
                <a:cs typeface="+mn-ea"/>
                <a:sym typeface="+mn-lt"/>
              </a:rPr>
              <a:t> </a:t>
            </a:r>
            <a:r>
              <a:rPr sz="5400" b="1" dirty="0">
                <a:solidFill>
                  <a:srgbClr val="FEEEBD"/>
                </a:solidFill>
                <a:effectLst>
                  <a:outerShdw blurRad="50800" dist="101600" dir="2700000" algn="tl" rotWithShape="0">
                    <a:prstClr val="black">
                      <a:alpha val="40000"/>
                    </a:prstClr>
                  </a:outerShdw>
                </a:effectLst>
                <a:cs typeface="+mn-ea"/>
                <a:sym typeface="+mn-lt"/>
              </a:rPr>
              <a:t>面</a:t>
            </a:r>
            <a:endParaRPr lang="zh-CN" altLang="en-US" sz="5400" b="1" dirty="0">
              <a:solidFill>
                <a:srgbClr val="FEEEBD"/>
              </a:solidFill>
              <a:effectLst>
                <a:outerShdw blurRad="50800" dist="101600" dir="2700000" algn="tl" rotWithShape="0">
                  <a:prstClr val="black">
                    <a:alpha val="40000"/>
                  </a:prstClr>
                </a:outerShdw>
              </a:effectLst>
              <a:cs typeface="+mn-ea"/>
              <a:sym typeface="+mn-lt"/>
            </a:endParaRPr>
          </a:p>
        </p:txBody>
      </p:sp>
      <p:sp>
        <p:nvSpPr>
          <p:cNvPr id="5" name="文本框 4"/>
          <p:cNvSpPr txBox="1"/>
          <p:nvPr/>
        </p:nvSpPr>
        <p:spPr>
          <a:xfrm>
            <a:off x="3924300" y="2621915"/>
            <a:ext cx="4342130" cy="1614805"/>
          </a:xfrm>
          <a:prstGeom prst="rect">
            <a:avLst/>
          </a:prstGeom>
          <a:noFill/>
        </p:spPr>
        <p:txBody>
          <a:bodyPr wrap="square" rtlCol="0" anchor="t">
            <a:spAutoFit/>
          </a:bodyPr>
          <a:lstStyle/>
          <a:p>
            <a:pPr algn="ctr" fontAlgn="auto">
              <a:lnSpc>
                <a:spcPct val="150000"/>
              </a:lnSpc>
            </a:pPr>
            <a:r>
              <a:rPr lang="zh-CN" altLang="en-US" sz="2200" dirty="0">
                <a:solidFill>
                  <a:srgbClr val="8E0502"/>
                </a:solidFill>
                <a:cs typeface="+mn-ea"/>
                <a:sym typeface="+mn-lt"/>
              </a:rPr>
              <a:t>前面来只船，舵手在上边。</a:t>
            </a:r>
          </a:p>
          <a:p>
            <a:pPr algn="ctr" fontAlgn="auto">
              <a:lnSpc>
                <a:spcPct val="150000"/>
              </a:lnSpc>
            </a:pPr>
            <a:r>
              <a:rPr lang="zh-CN" altLang="en-US" sz="2200" dirty="0">
                <a:solidFill>
                  <a:srgbClr val="8E0502"/>
                </a:solidFill>
                <a:cs typeface="+mn-ea"/>
                <a:sym typeface="+mn-lt"/>
              </a:rPr>
              <a:t>来时下小雨，走后路已干。</a:t>
            </a:r>
          </a:p>
          <a:p>
            <a:pPr algn="ctr" fontAlgn="auto">
              <a:lnSpc>
                <a:spcPct val="150000"/>
              </a:lnSpc>
            </a:pPr>
            <a:r>
              <a:rPr lang="zh-CN" altLang="en-US" sz="2200" dirty="0">
                <a:solidFill>
                  <a:srgbClr val="8E0502"/>
                </a:solidFill>
                <a:cs typeface="+mn-ea"/>
                <a:sym typeface="+mn-lt"/>
              </a:rPr>
              <a:t>（打一日常物品）</a:t>
            </a:r>
          </a:p>
        </p:txBody>
      </p:sp>
      <p:sp>
        <p:nvSpPr>
          <p:cNvPr id="6" name="文本框 5"/>
          <p:cNvSpPr txBox="1"/>
          <p:nvPr/>
        </p:nvSpPr>
        <p:spPr>
          <a:xfrm>
            <a:off x="7873365" y="4236720"/>
            <a:ext cx="1602105" cy="398780"/>
          </a:xfrm>
          <a:prstGeom prst="rect">
            <a:avLst/>
          </a:prstGeom>
          <a:noFill/>
        </p:spPr>
        <p:txBody>
          <a:bodyPr wrap="square" rtlCol="0" anchor="t">
            <a:spAutoFit/>
          </a:bodyPr>
          <a:lstStyle/>
          <a:p>
            <a:pPr algn="l"/>
            <a:r>
              <a:rPr lang="zh-CN" altLang="en-US" sz="2000" u="sng" dirty="0">
                <a:solidFill>
                  <a:srgbClr val="8E0502"/>
                </a:solidFill>
                <a:cs typeface="+mn-ea"/>
                <a:sym typeface="+mn-lt"/>
              </a:rPr>
              <a:t>谜底：熨斗</a:t>
            </a:r>
            <a:endParaRPr lang="en-US" altLang="zh-CN" sz="2000" u="sng" dirty="0">
              <a:solidFill>
                <a:srgbClr val="8E050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nodeType="afterEffect">
                                  <p:stCondLst>
                                    <p:cond delay="0"/>
                                  </p:stCondLst>
                                  <p:childTnLst>
                                    <p:set>
                                      <p:cBhvr>
                                        <p:cTn id="13" dur="1000"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000"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000"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D:\APPT制作\闹元宵\素材\元素\图片\51miz-E1229299-8CB35FAD.png51miz-E1229299-8CB35FAD"/>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58240" y="653415"/>
            <a:ext cx="9874885" cy="5781675"/>
          </a:xfrm>
          <a:prstGeom prst="rect">
            <a:avLst/>
          </a:prstGeom>
        </p:spPr>
      </p:pic>
      <p:sp>
        <p:nvSpPr>
          <p:cNvPr id="3" name="文本框 2"/>
          <p:cNvSpPr txBox="1"/>
          <p:nvPr/>
        </p:nvSpPr>
        <p:spPr>
          <a:xfrm>
            <a:off x="5215890" y="536575"/>
            <a:ext cx="1761490" cy="922020"/>
          </a:xfrm>
          <a:prstGeom prst="rect">
            <a:avLst/>
          </a:prstGeom>
          <a:noFill/>
        </p:spPr>
        <p:txBody>
          <a:bodyPr wrap="none" rtlCol="0" anchor="t">
            <a:spAutoFit/>
          </a:bodyPr>
          <a:lstStyle/>
          <a:p>
            <a:pPr algn="l"/>
            <a:r>
              <a:rPr sz="5400" b="1" dirty="0">
                <a:solidFill>
                  <a:srgbClr val="FEEEBD"/>
                </a:solidFill>
                <a:effectLst>
                  <a:outerShdw blurRad="50800" dist="101600" dir="2700000" algn="tl" rotWithShape="0">
                    <a:prstClr val="black">
                      <a:alpha val="40000"/>
                    </a:prstClr>
                  </a:outerShdw>
                </a:effectLst>
                <a:cs typeface="+mn-ea"/>
                <a:sym typeface="+mn-lt"/>
              </a:rPr>
              <a:t>谜</a:t>
            </a:r>
            <a:r>
              <a:rPr lang="en-US" sz="5400" b="1" dirty="0">
                <a:solidFill>
                  <a:srgbClr val="FEEEBD"/>
                </a:solidFill>
                <a:effectLst>
                  <a:outerShdw blurRad="50800" dist="101600" dir="2700000" algn="tl" rotWithShape="0">
                    <a:prstClr val="black">
                      <a:alpha val="40000"/>
                    </a:prstClr>
                  </a:outerShdw>
                </a:effectLst>
                <a:cs typeface="+mn-ea"/>
                <a:sym typeface="+mn-lt"/>
              </a:rPr>
              <a:t> </a:t>
            </a:r>
            <a:r>
              <a:rPr sz="5400" b="1" dirty="0">
                <a:solidFill>
                  <a:srgbClr val="FEEEBD"/>
                </a:solidFill>
                <a:effectLst>
                  <a:outerShdw blurRad="50800" dist="101600" dir="2700000" algn="tl" rotWithShape="0">
                    <a:prstClr val="black">
                      <a:alpha val="40000"/>
                    </a:prstClr>
                  </a:outerShdw>
                </a:effectLst>
                <a:cs typeface="+mn-ea"/>
                <a:sym typeface="+mn-lt"/>
              </a:rPr>
              <a:t>面</a:t>
            </a:r>
            <a:endParaRPr lang="zh-CN" altLang="en-US" sz="5400" b="1" dirty="0">
              <a:solidFill>
                <a:srgbClr val="FEEEBD"/>
              </a:solidFill>
              <a:effectLst>
                <a:outerShdw blurRad="50800" dist="101600" dir="2700000" algn="tl" rotWithShape="0">
                  <a:prstClr val="black">
                    <a:alpha val="40000"/>
                  </a:prstClr>
                </a:outerShdw>
              </a:effectLst>
              <a:cs typeface="+mn-ea"/>
              <a:sym typeface="+mn-lt"/>
            </a:endParaRPr>
          </a:p>
        </p:txBody>
      </p:sp>
      <p:sp>
        <p:nvSpPr>
          <p:cNvPr id="5" name="文本框 4"/>
          <p:cNvSpPr txBox="1"/>
          <p:nvPr/>
        </p:nvSpPr>
        <p:spPr>
          <a:xfrm>
            <a:off x="3925570" y="2875915"/>
            <a:ext cx="4342130" cy="1135054"/>
          </a:xfrm>
          <a:prstGeom prst="rect">
            <a:avLst/>
          </a:prstGeom>
          <a:noFill/>
        </p:spPr>
        <p:txBody>
          <a:bodyPr wrap="square" rtlCol="0" anchor="t">
            <a:spAutoFit/>
          </a:bodyPr>
          <a:lstStyle/>
          <a:p>
            <a:pPr algn="ctr" fontAlgn="auto">
              <a:lnSpc>
                <a:spcPct val="150000"/>
              </a:lnSpc>
            </a:pPr>
            <a:r>
              <a:rPr lang="zh-CN" altLang="en-US" sz="2400" dirty="0">
                <a:solidFill>
                  <a:srgbClr val="8E0502"/>
                </a:solidFill>
                <a:cs typeface="+mn-ea"/>
                <a:sym typeface="+mn-lt"/>
              </a:rPr>
              <a:t>有吃有穿生活好</a:t>
            </a:r>
          </a:p>
          <a:p>
            <a:pPr algn="ctr" fontAlgn="auto">
              <a:lnSpc>
                <a:spcPct val="150000"/>
              </a:lnSpc>
            </a:pPr>
            <a:r>
              <a:rPr lang="zh-CN" altLang="en-US" sz="2400" dirty="0">
                <a:solidFill>
                  <a:srgbClr val="8E0502"/>
                </a:solidFill>
                <a:cs typeface="+mn-ea"/>
                <a:sym typeface="+mn-lt"/>
              </a:rPr>
              <a:t>（打一字）</a:t>
            </a:r>
          </a:p>
        </p:txBody>
      </p:sp>
      <p:sp>
        <p:nvSpPr>
          <p:cNvPr id="6" name="文本框 5"/>
          <p:cNvSpPr txBox="1"/>
          <p:nvPr/>
        </p:nvSpPr>
        <p:spPr>
          <a:xfrm>
            <a:off x="7873365" y="4236720"/>
            <a:ext cx="1602105" cy="398780"/>
          </a:xfrm>
          <a:prstGeom prst="rect">
            <a:avLst/>
          </a:prstGeom>
          <a:noFill/>
        </p:spPr>
        <p:txBody>
          <a:bodyPr wrap="square" rtlCol="0" anchor="t">
            <a:spAutoFit/>
          </a:bodyPr>
          <a:lstStyle/>
          <a:p>
            <a:pPr algn="l"/>
            <a:r>
              <a:rPr lang="zh-CN" altLang="en-US" sz="2000" u="sng" dirty="0">
                <a:solidFill>
                  <a:srgbClr val="8E0502"/>
                </a:solidFill>
                <a:cs typeface="+mn-ea"/>
                <a:sym typeface="+mn-lt"/>
              </a:rPr>
              <a:t>谜底：裕</a:t>
            </a: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nodeType="afterEffect">
                                  <p:stCondLst>
                                    <p:cond delay="0"/>
                                  </p:stCondLst>
                                  <p:childTnLst>
                                    <p:set>
                                      <p:cBhvr>
                                        <p:cTn id="13" dur="1000"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000"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000"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D:\APPT制作\闹元宵\素材\元素\图片\51miz-E1229299-8CB35FAD.png51miz-E1229299-8CB35FAD"/>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58240" y="653415"/>
            <a:ext cx="9874885" cy="5781675"/>
          </a:xfrm>
          <a:prstGeom prst="rect">
            <a:avLst/>
          </a:prstGeom>
        </p:spPr>
      </p:pic>
      <p:sp>
        <p:nvSpPr>
          <p:cNvPr id="3" name="文本框 2"/>
          <p:cNvSpPr txBox="1"/>
          <p:nvPr/>
        </p:nvSpPr>
        <p:spPr>
          <a:xfrm>
            <a:off x="5215890" y="536575"/>
            <a:ext cx="1761490" cy="922020"/>
          </a:xfrm>
          <a:prstGeom prst="rect">
            <a:avLst/>
          </a:prstGeom>
          <a:noFill/>
        </p:spPr>
        <p:txBody>
          <a:bodyPr wrap="none" rtlCol="0" anchor="t">
            <a:spAutoFit/>
          </a:bodyPr>
          <a:lstStyle/>
          <a:p>
            <a:pPr algn="l"/>
            <a:r>
              <a:rPr sz="5400" b="1" dirty="0">
                <a:solidFill>
                  <a:srgbClr val="FEEEBD"/>
                </a:solidFill>
                <a:effectLst>
                  <a:outerShdw blurRad="50800" dist="101600" dir="2700000" algn="tl" rotWithShape="0">
                    <a:prstClr val="black">
                      <a:alpha val="40000"/>
                    </a:prstClr>
                  </a:outerShdw>
                </a:effectLst>
                <a:cs typeface="+mn-ea"/>
                <a:sym typeface="+mn-lt"/>
              </a:rPr>
              <a:t>谜</a:t>
            </a:r>
            <a:r>
              <a:rPr lang="en-US" sz="5400" b="1" dirty="0">
                <a:solidFill>
                  <a:srgbClr val="FEEEBD"/>
                </a:solidFill>
                <a:effectLst>
                  <a:outerShdw blurRad="50800" dist="101600" dir="2700000" algn="tl" rotWithShape="0">
                    <a:prstClr val="black">
                      <a:alpha val="40000"/>
                    </a:prstClr>
                  </a:outerShdw>
                </a:effectLst>
                <a:cs typeface="+mn-ea"/>
                <a:sym typeface="+mn-lt"/>
              </a:rPr>
              <a:t> </a:t>
            </a:r>
            <a:r>
              <a:rPr sz="5400" b="1" dirty="0">
                <a:solidFill>
                  <a:srgbClr val="FEEEBD"/>
                </a:solidFill>
                <a:effectLst>
                  <a:outerShdw blurRad="50800" dist="101600" dir="2700000" algn="tl" rotWithShape="0">
                    <a:prstClr val="black">
                      <a:alpha val="40000"/>
                    </a:prstClr>
                  </a:outerShdw>
                </a:effectLst>
                <a:cs typeface="+mn-ea"/>
                <a:sym typeface="+mn-lt"/>
              </a:rPr>
              <a:t>面</a:t>
            </a:r>
            <a:endParaRPr lang="zh-CN" altLang="en-US" sz="5400" b="1" dirty="0">
              <a:solidFill>
                <a:srgbClr val="FEEEBD"/>
              </a:solidFill>
              <a:effectLst>
                <a:outerShdw blurRad="50800" dist="101600" dir="2700000" algn="tl" rotWithShape="0">
                  <a:prstClr val="black">
                    <a:alpha val="40000"/>
                  </a:prstClr>
                </a:outerShdw>
              </a:effectLst>
              <a:cs typeface="+mn-ea"/>
              <a:sym typeface="+mn-lt"/>
            </a:endParaRPr>
          </a:p>
        </p:txBody>
      </p:sp>
      <p:sp>
        <p:nvSpPr>
          <p:cNvPr id="5" name="文本框 4"/>
          <p:cNvSpPr txBox="1"/>
          <p:nvPr/>
        </p:nvSpPr>
        <p:spPr>
          <a:xfrm>
            <a:off x="3924300" y="2621915"/>
            <a:ext cx="4342130" cy="1614805"/>
          </a:xfrm>
          <a:prstGeom prst="rect">
            <a:avLst/>
          </a:prstGeom>
          <a:noFill/>
        </p:spPr>
        <p:txBody>
          <a:bodyPr wrap="square" rtlCol="0" anchor="t">
            <a:spAutoFit/>
          </a:bodyPr>
          <a:lstStyle/>
          <a:p>
            <a:pPr algn="ctr" fontAlgn="auto">
              <a:lnSpc>
                <a:spcPct val="150000"/>
              </a:lnSpc>
            </a:pPr>
            <a:r>
              <a:rPr lang="zh-CN" altLang="en-US" sz="2200" dirty="0">
                <a:solidFill>
                  <a:srgbClr val="8E0502"/>
                </a:solidFill>
                <a:cs typeface="+mn-ea"/>
                <a:sym typeface="+mn-lt"/>
              </a:rPr>
              <a:t>生在山崖，落在人家。</a:t>
            </a:r>
          </a:p>
          <a:p>
            <a:pPr algn="ctr" fontAlgn="auto">
              <a:lnSpc>
                <a:spcPct val="150000"/>
              </a:lnSpc>
            </a:pPr>
            <a:r>
              <a:rPr lang="zh-CN" altLang="en-US" sz="2200" dirty="0">
                <a:solidFill>
                  <a:srgbClr val="8E0502"/>
                </a:solidFill>
                <a:cs typeface="+mn-ea"/>
                <a:sym typeface="+mn-lt"/>
              </a:rPr>
              <a:t>凉水浇背，千刀万剐。</a:t>
            </a:r>
          </a:p>
          <a:p>
            <a:pPr algn="ctr" fontAlgn="auto">
              <a:lnSpc>
                <a:spcPct val="150000"/>
              </a:lnSpc>
            </a:pPr>
            <a:r>
              <a:rPr lang="zh-CN" altLang="en-US" sz="2200" dirty="0">
                <a:solidFill>
                  <a:srgbClr val="8E0502"/>
                </a:solidFill>
                <a:cs typeface="+mn-ea"/>
                <a:sym typeface="+mn-lt"/>
              </a:rPr>
              <a:t>（打一日常用品）</a:t>
            </a:r>
          </a:p>
        </p:txBody>
      </p:sp>
      <p:sp>
        <p:nvSpPr>
          <p:cNvPr id="6" name="文本框 5"/>
          <p:cNvSpPr txBox="1"/>
          <p:nvPr/>
        </p:nvSpPr>
        <p:spPr>
          <a:xfrm>
            <a:off x="7873365" y="4236720"/>
            <a:ext cx="1811655" cy="398780"/>
          </a:xfrm>
          <a:prstGeom prst="rect">
            <a:avLst/>
          </a:prstGeom>
          <a:noFill/>
        </p:spPr>
        <p:txBody>
          <a:bodyPr wrap="square" rtlCol="0" anchor="t">
            <a:spAutoFit/>
          </a:bodyPr>
          <a:lstStyle/>
          <a:p>
            <a:pPr algn="l"/>
            <a:r>
              <a:rPr lang="zh-CN" altLang="en-US" sz="2000" u="sng" dirty="0">
                <a:solidFill>
                  <a:srgbClr val="8E0502"/>
                </a:solidFill>
                <a:cs typeface="+mn-ea"/>
                <a:sym typeface="+mn-lt"/>
              </a:rPr>
              <a:t>谜底：磨刀石</a:t>
            </a:r>
            <a:endParaRPr lang="en-US" altLang="zh-CN" sz="2000" u="sng" dirty="0">
              <a:solidFill>
                <a:srgbClr val="8E050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nodeType="afterEffect">
                                  <p:stCondLst>
                                    <p:cond delay="0"/>
                                  </p:stCondLst>
                                  <p:childTnLst>
                                    <p:set>
                                      <p:cBhvr>
                                        <p:cTn id="13" dur="1000"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000"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000"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qdjsikoq">
      <a:majorFont>
        <a:latin typeface="印品黑体"/>
        <a:ea typeface="义启小魏楷"/>
        <a:cs typeface=""/>
      </a:majorFont>
      <a:minorFont>
        <a:latin typeface="印品黑体"/>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1262</Words>
  <Application>Microsoft Office PowerPoint</Application>
  <PresentationFormat>宽屏</PresentationFormat>
  <Paragraphs>102</Paragraphs>
  <Slides>25</Slides>
  <Notes>3</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25</vt:i4>
      </vt:variant>
    </vt:vector>
  </HeadingPairs>
  <TitlesOfParts>
    <vt:vector size="37" baseType="lpstr">
      <vt:lpstr>Meiryo</vt:lpstr>
      <vt:lpstr>等线</vt:lpstr>
      <vt:lpstr>宋体</vt:lpstr>
      <vt:lpstr>微软雅黑</vt:lpstr>
      <vt:lpstr>义启小魏楷</vt:lpstr>
      <vt:lpstr>印品黑体</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17</cp:revision>
  <dcterms:created xsi:type="dcterms:W3CDTF">2022-01-24T06:13:00Z</dcterms:created>
  <dcterms:modified xsi:type="dcterms:W3CDTF">2023-05-08T02:17:21Z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12A3E19E2B8146EF923322A3DBC9B9B2</vt:lpwstr>
  </property>
  <property fmtid="{D5CDD505-2E9C-101B-9397-08002B2CF9AE}" pid="3" name="KSOProductBuildVer">
    <vt:lpwstr>2052-11.1.0.11294</vt:lpwstr>
  </property>
</Properties>
</file>