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88.xml" ContentType="application/vnd.openxmlformats-officedocument.presentationml.tags+xml"/>
  <Override PartName="/ppt/notesSlides/notesSlide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2.xml" ContentType="application/vnd.openxmlformats-officedocument.presentationml.notesSlide+xml"/>
  <Override PartName="/ppt/tags/tag92.xml" ContentType="application/vnd.openxmlformats-officedocument.presentationml.tags+xml"/>
  <Override PartName="/ppt/notesSlides/notesSlide3.xml" ContentType="application/vnd.openxmlformats-officedocument.presentationml.notesSlide+xml"/>
  <Override PartName="/ppt/tags/tag93.xml" ContentType="application/vnd.openxmlformats-officedocument.presentationml.tags+xml"/>
  <Override PartName="/ppt/notesSlides/notesSlide4.xml" ContentType="application/vnd.openxmlformats-officedocument.presentationml.notesSlide+xml"/>
  <Override PartName="/ppt/tags/tag94.xml" ContentType="application/vnd.openxmlformats-officedocument.presentationml.tags+xml"/>
  <Override PartName="/ppt/notesSlides/notesSlide5.xml" ContentType="application/vnd.openxmlformats-officedocument.presentationml.notesSlide+xml"/>
  <Override PartName="/ppt/tags/tag95.xml" ContentType="application/vnd.openxmlformats-officedocument.presentationml.tags+xml"/>
  <Override PartName="/ppt/notesSlides/notesSlide6.xml" ContentType="application/vnd.openxmlformats-officedocument.presentationml.notesSlide+xml"/>
  <Override PartName="/ppt/tags/tag96.xml" ContentType="application/vnd.openxmlformats-officedocument.presentationml.tags+xml"/>
  <Override PartName="/ppt/notesSlides/notesSlide7.xml" ContentType="application/vnd.openxmlformats-officedocument.presentationml.notesSlide+xml"/>
  <Override PartName="/ppt/tags/tag97.xml" ContentType="application/vnd.openxmlformats-officedocument.presentationml.tags+xml"/>
  <Override PartName="/ppt/notesSlides/notesSlide8.xml" ContentType="application/vnd.openxmlformats-officedocument.presentationml.notesSlide+xml"/>
  <Override PartName="/ppt/tags/tag98.xml" ContentType="application/vnd.openxmlformats-officedocument.presentationml.tags+xml"/>
  <Override PartName="/ppt/notesSlides/notesSlide9.xml" ContentType="application/vnd.openxmlformats-officedocument.presentationml.notesSlide+xml"/>
  <Override PartName="/ppt/tags/tag99.xml" ContentType="application/vnd.openxmlformats-officedocument.presentationml.tags+xml"/>
  <Override PartName="/ppt/notesSlides/notesSlide10.xml" ContentType="application/vnd.openxmlformats-officedocument.presentationml.notesSlide+xml"/>
  <Override PartName="/ppt/tags/tag100.xml" ContentType="application/vnd.openxmlformats-officedocument.presentationml.tags+xml"/>
  <Override PartName="/ppt/notesSlides/notesSlide11.xml" ContentType="application/vnd.openxmlformats-officedocument.presentationml.notesSlide+xml"/>
  <Override PartName="/ppt/tags/tag101.xml" ContentType="application/vnd.openxmlformats-officedocument.presentationml.tags+xml"/>
  <Override PartName="/ppt/notesSlides/notesSlide12.xml" ContentType="application/vnd.openxmlformats-officedocument.presentationml.notesSlide+xml"/>
  <Override PartName="/ppt/tags/tag102.xml" ContentType="application/vnd.openxmlformats-officedocument.presentationml.tags+xml"/>
  <Override PartName="/ppt/notesSlides/notesSlide13.xml" ContentType="application/vnd.openxmlformats-officedocument.presentationml.notesSlide+xml"/>
  <Override PartName="/ppt/tags/tag103.xml" ContentType="application/vnd.openxmlformats-officedocument.presentationml.tags+xml"/>
  <Override PartName="/ppt/notesSlides/notesSlide14.xml" ContentType="application/vnd.openxmlformats-officedocument.presentationml.notesSlide+xml"/>
  <Override PartName="/ppt/tags/tag104.xml" ContentType="application/vnd.openxmlformats-officedocument.presentationml.tags+xml"/>
  <Override PartName="/ppt/notesSlides/notesSlide15.xml" ContentType="application/vnd.openxmlformats-officedocument.presentationml.notesSlide+xml"/>
  <Override PartName="/ppt/tags/tag105.xml" ContentType="application/vnd.openxmlformats-officedocument.presentationml.tags+xml"/>
  <Override PartName="/ppt/notesSlides/notesSlide16.xml" ContentType="application/vnd.openxmlformats-officedocument.presentationml.notesSlide+xml"/>
  <Override PartName="/ppt/tags/tag106.xml" ContentType="application/vnd.openxmlformats-officedocument.presentationml.tags+xml"/>
  <Override PartName="/ppt/notesSlides/notesSlide17.xml" ContentType="application/vnd.openxmlformats-officedocument.presentationml.notesSlide+xml"/>
  <Override PartName="/ppt/tags/tag107.xml" ContentType="application/vnd.openxmlformats-officedocument.presentationml.tags+xml"/>
  <Override PartName="/ppt/notesSlides/notesSlide18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9.xml" ContentType="application/vnd.openxmlformats-officedocument.presentationml.notesSlide+xml"/>
  <Override PartName="/ppt/tags/tag1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1.xml" ContentType="application/vnd.openxmlformats-officedocument.presentationml.tags+xml"/>
  <Override PartName="/ppt/notesSlides/notesSlide21.xml" ContentType="application/vnd.openxmlformats-officedocument.presentationml.notesSlide+xml"/>
  <Override PartName="/ppt/tags/tag112.xml" ContentType="application/vnd.openxmlformats-officedocument.presentationml.tags+xml"/>
  <Override PartName="/ppt/notesSlides/notesSlide22.xml" ContentType="application/vnd.openxmlformats-officedocument.presentationml.notesSlide+xml"/>
  <Override PartName="/ppt/tags/tag113.xml" ContentType="application/vnd.openxmlformats-officedocument.presentationml.tags+xml"/>
  <Override PartName="/ppt/notesSlides/notesSlide23.xml" ContentType="application/vnd.openxmlformats-officedocument.presentationml.notesSlide+xml"/>
  <Override PartName="/ppt/tags/tag11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69" r:id="rId3"/>
  </p:sldMasterIdLst>
  <p:notesMasterIdLst>
    <p:notesMasterId r:id="rId29"/>
  </p:notesMasterIdLst>
  <p:sldIdLst>
    <p:sldId id="258" r:id="rId4"/>
    <p:sldId id="257" r:id="rId5"/>
    <p:sldId id="260" r:id="rId6"/>
    <p:sldId id="264" r:id="rId7"/>
    <p:sldId id="265" r:id="rId8"/>
    <p:sldId id="266" r:id="rId9"/>
    <p:sldId id="268" r:id="rId10"/>
    <p:sldId id="267" r:id="rId11"/>
    <p:sldId id="261" r:id="rId12"/>
    <p:sldId id="270" r:id="rId13"/>
    <p:sldId id="282" r:id="rId14"/>
    <p:sldId id="273" r:id="rId15"/>
    <p:sldId id="274" r:id="rId16"/>
    <p:sldId id="275" r:id="rId17"/>
    <p:sldId id="262" r:id="rId18"/>
    <p:sldId id="271" r:id="rId19"/>
    <p:sldId id="276" r:id="rId20"/>
    <p:sldId id="277" r:id="rId21"/>
    <p:sldId id="280" r:id="rId22"/>
    <p:sldId id="263" r:id="rId23"/>
    <p:sldId id="278" r:id="rId24"/>
    <p:sldId id="272" r:id="rId25"/>
    <p:sldId id="279" r:id="rId26"/>
    <p:sldId id="296" r:id="rId27"/>
    <p:sldId id="297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>
          <p15:clr>
            <a:srgbClr val="A4A3A4"/>
          </p15:clr>
        </p15:guide>
        <p15:guide id="2" pos="3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A4E55"/>
    <a:srgbClr val="2E9593"/>
    <a:srgbClr val="07BEBC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252" y="120"/>
      </p:cViewPr>
      <p:guideLst>
        <p:guide orient="horz" pos="2364"/>
        <p:guide pos="38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660E0-1536-4DE4-BF93-64747C5D9681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1F69-F630-4D53-8E58-00806D114D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159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431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28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987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970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756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861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136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053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79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861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36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162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224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303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42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535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194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270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450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446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08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312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417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564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62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10" Type="http://schemas.openxmlformats.org/officeDocument/2006/relationships/hyperlink" Target="http://www.1ppt.com/hangye/" TargetMode="External"/><Relationship Id="rId4" Type="http://schemas.openxmlformats.org/officeDocument/2006/relationships/tags" Target="../tags/tag56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659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2023/5/6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01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15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11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875"/>
            <a:ext cx="12192000" cy="6858000"/>
          </a:xfrm>
          <a:prstGeom prst="rect">
            <a:avLst/>
          </a:prstGeom>
        </p:spPr>
      </p:pic>
      <p:pic>
        <p:nvPicPr>
          <p:cNvPr id="15" name="图片 14" descr="矢量智能对象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500" y="414655"/>
            <a:ext cx="1395730" cy="753110"/>
          </a:xfrm>
          <a:prstGeom prst="rect">
            <a:avLst/>
          </a:prstGeom>
        </p:spPr>
      </p:pic>
      <p:pic>
        <p:nvPicPr>
          <p:cNvPr id="20" name="图片 19" descr="a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00845" y="304165"/>
            <a:ext cx="2921635" cy="16002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4696460" y="290195"/>
            <a:ext cx="6115685" cy="609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 descr="图层 1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5970" y="273685"/>
            <a:ext cx="1524635" cy="6127115"/>
          </a:xfrm>
          <a:prstGeom prst="rect">
            <a:avLst/>
          </a:prstGeom>
        </p:spPr>
      </p:pic>
      <p:pic>
        <p:nvPicPr>
          <p:cNvPr id="8" name="图片 7" descr="11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1695"/>
            <a:ext cx="5029835" cy="7548245"/>
          </a:xfrm>
          <a:prstGeom prst="rect">
            <a:avLst/>
          </a:prstGeom>
        </p:spPr>
      </p:pic>
      <p:pic>
        <p:nvPicPr>
          <p:cNvPr id="14" name="图片 13" descr="图层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97210" y="861695"/>
            <a:ext cx="160655" cy="4952365"/>
          </a:xfrm>
          <a:prstGeom prst="rect">
            <a:avLst/>
          </a:prstGeom>
        </p:spPr>
      </p:pic>
      <p:pic>
        <p:nvPicPr>
          <p:cNvPr id="16" name="图片 15" descr="图层 1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8385175" y="-1983740"/>
            <a:ext cx="152400" cy="4701540"/>
          </a:xfrm>
          <a:prstGeom prst="rect">
            <a:avLst/>
          </a:prstGeom>
        </p:spPr>
      </p:pic>
      <p:pic>
        <p:nvPicPr>
          <p:cNvPr id="17" name="图片 16" descr="图层 1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8385175" y="4016375"/>
            <a:ext cx="152400" cy="4701540"/>
          </a:xfrm>
          <a:prstGeom prst="rect">
            <a:avLst/>
          </a:prstGeom>
        </p:spPr>
      </p:pic>
      <p:pic>
        <p:nvPicPr>
          <p:cNvPr id="18" name="图片 17" descr="图层 17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5970" y="4910455"/>
            <a:ext cx="1524635" cy="855980"/>
          </a:xfrm>
          <a:prstGeom prst="rect">
            <a:avLst/>
          </a:prstGeom>
        </p:spPr>
      </p:pic>
      <p:pic>
        <p:nvPicPr>
          <p:cNvPr id="21" name="图片 20" descr="图层 1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6605" y="290195"/>
            <a:ext cx="1524000" cy="61112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 descr="图层 30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070" y="918210"/>
            <a:ext cx="1005205" cy="372110"/>
          </a:xfrm>
          <a:prstGeom prst="rect">
            <a:avLst/>
          </a:prstGeom>
        </p:spPr>
      </p:pic>
      <p:pic>
        <p:nvPicPr>
          <p:cNvPr id="24" name="图片 23" descr="图层 29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110" y="2626360"/>
            <a:ext cx="1309370" cy="572135"/>
          </a:xfrm>
          <a:prstGeom prst="rect">
            <a:avLst/>
          </a:prstGeom>
        </p:spPr>
      </p:pic>
      <p:pic>
        <p:nvPicPr>
          <p:cNvPr id="26" name="图片 25" descr="图层 2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1460" y="5325110"/>
            <a:ext cx="1080135" cy="441325"/>
          </a:xfrm>
          <a:prstGeom prst="rect">
            <a:avLst/>
          </a:prstGeom>
        </p:spPr>
      </p:pic>
      <p:pic>
        <p:nvPicPr>
          <p:cNvPr id="29" name="图片 28" descr="图层 29 拷贝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16275" y="1904365"/>
            <a:ext cx="857250" cy="373380"/>
          </a:xfrm>
          <a:prstGeom prst="rect">
            <a:avLst/>
          </a:prstGeom>
        </p:spPr>
      </p:pic>
      <p:pic>
        <p:nvPicPr>
          <p:cNvPr id="30" name="图片 29" descr="图层 9 拷贝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7275" y="3549015"/>
            <a:ext cx="835660" cy="520700"/>
          </a:xfrm>
          <a:prstGeom prst="rect">
            <a:avLst/>
          </a:prstGeom>
        </p:spPr>
      </p:pic>
      <p:pic>
        <p:nvPicPr>
          <p:cNvPr id="31" name="图片 30" descr="图层 14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7275" y="2491105"/>
            <a:ext cx="701675" cy="536575"/>
          </a:xfrm>
          <a:prstGeom prst="rect">
            <a:avLst/>
          </a:prstGeom>
        </p:spPr>
      </p:pic>
      <p:pic>
        <p:nvPicPr>
          <p:cNvPr id="33" name="图片 32" descr="图层 1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735" y="4591050"/>
            <a:ext cx="530860" cy="983615"/>
          </a:xfrm>
          <a:prstGeom prst="rect">
            <a:avLst/>
          </a:prstGeom>
        </p:spPr>
      </p:pic>
      <p:pic>
        <p:nvPicPr>
          <p:cNvPr id="34" name="图片 33" descr="图层 9 拷贝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7275" y="3614420"/>
            <a:ext cx="835660" cy="520700"/>
          </a:xfrm>
          <a:prstGeom prst="rect">
            <a:avLst/>
          </a:prstGeom>
        </p:spPr>
      </p:pic>
      <p:pic>
        <p:nvPicPr>
          <p:cNvPr id="35" name="图片 34" descr="图层 1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735" y="4656455"/>
            <a:ext cx="530860" cy="9836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70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99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09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14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29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65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96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6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41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1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50"/>
            <a:ext cx="12192000" cy="6858000"/>
          </a:xfrm>
          <a:prstGeom prst="rect">
            <a:avLst/>
          </a:prstGeom>
        </p:spPr>
      </p:pic>
      <p:pic>
        <p:nvPicPr>
          <p:cNvPr id="20" name="图片 19" descr="a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0365" y="-69215"/>
            <a:ext cx="2921635" cy="16002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474345" y="1378585"/>
            <a:ext cx="7829550" cy="388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图层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7385" y="1881505"/>
            <a:ext cx="93345" cy="1049020"/>
          </a:xfrm>
          <a:prstGeom prst="rect">
            <a:avLst/>
          </a:prstGeom>
        </p:spPr>
      </p:pic>
      <p:pic>
        <p:nvPicPr>
          <p:cNvPr id="16" name="图片 15" descr="图层 1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020945" y="-1752600"/>
            <a:ext cx="151765" cy="6415405"/>
          </a:xfrm>
          <a:prstGeom prst="rect">
            <a:avLst/>
          </a:prstGeom>
        </p:spPr>
      </p:pic>
      <p:pic>
        <p:nvPicPr>
          <p:cNvPr id="17" name="图片 16" descr="图层 1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029200" y="1991360"/>
            <a:ext cx="135255" cy="6414770"/>
          </a:xfrm>
          <a:prstGeom prst="rect">
            <a:avLst/>
          </a:prstGeom>
        </p:spPr>
      </p:pic>
      <p:pic>
        <p:nvPicPr>
          <p:cNvPr id="21" name="图片 20" descr="图层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490" y="1378585"/>
            <a:ext cx="1524000" cy="38881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11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0730" y="469900"/>
            <a:ext cx="6902450" cy="7692390"/>
          </a:xfrm>
          <a:prstGeom prst="rect">
            <a:avLst/>
          </a:prstGeom>
        </p:spPr>
      </p:pic>
      <p:pic>
        <p:nvPicPr>
          <p:cNvPr id="11" name="图片 10" descr="图层 3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182745" y="5708650"/>
            <a:ext cx="1828800" cy="676275"/>
          </a:xfrm>
          <a:prstGeom prst="rect">
            <a:avLst/>
          </a:prstGeom>
        </p:spPr>
      </p:pic>
      <p:pic>
        <p:nvPicPr>
          <p:cNvPr id="12" name="图片 11" descr="图层 28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975" y="505460"/>
            <a:ext cx="1056005" cy="431165"/>
          </a:xfrm>
          <a:prstGeom prst="rect">
            <a:avLst/>
          </a:prstGeom>
        </p:spPr>
      </p:pic>
      <p:pic>
        <p:nvPicPr>
          <p:cNvPr id="13" name="图片 12" descr="图层 29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15" y="5708650"/>
            <a:ext cx="1197610" cy="522605"/>
          </a:xfrm>
          <a:prstGeom prst="rect">
            <a:avLst/>
          </a:prstGeom>
        </p:spPr>
      </p:pic>
      <p:pic>
        <p:nvPicPr>
          <p:cNvPr id="22" name="图片 21" descr="图层 30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710" y="620395"/>
            <a:ext cx="542925" cy="200660"/>
          </a:xfrm>
          <a:prstGeom prst="rect">
            <a:avLst/>
          </a:prstGeom>
        </p:spPr>
      </p:pic>
      <p:pic>
        <p:nvPicPr>
          <p:cNvPr id="23" name="图片 22" descr="图层 2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060" y="860425"/>
            <a:ext cx="709930" cy="289560"/>
          </a:xfrm>
          <a:prstGeom prst="rect">
            <a:avLst/>
          </a:prstGeom>
        </p:spPr>
      </p:pic>
      <p:pic>
        <p:nvPicPr>
          <p:cNvPr id="31" name="图片 30" descr="图层 1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455" y="5760720"/>
            <a:ext cx="1400175" cy="1070610"/>
          </a:xfrm>
          <a:prstGeom prst="rect">
            <a:avLst/>
          </a:prstGeom>
        </p:spPr>
      </p:pic>
      <p:pic>
        <p:nvPicPr>
          <p:cNvPr id="34" name="图片 33" descr="图层 9 拷贝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15" y="117475"/>
            <a:ext cx="1967865" cy="1226185"/>
          </a:xfrm>
          <a:prstGeom prst="rect">
            <a:avLst/>
          </a:prstGeom>
        </p:spPr>
      </p:pic>
      <p:pic>
        <p:nvPicPr>
          <p:cNvPr id="35" name="图片 34" descr="图层 1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80000">
            <a:off x="4831715" y="330835"/>
            <a:ext cx="530860" cy="9836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750"/>
            <a:ext cx="12192000" cy="6858000"/>
          </a:xfrm>
          <a:prstGeom prst="rect">
            <a:avLst/>
          </a:prstGeom>
        </p:spPr>
      </p:pic>
      <p:pic>
        <p:nvPicPr>
          <p:cNvPr id="12" name="图片 11" descr="图层 2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1545" y="6144260"/>
            <a:ext cx="1819275" cy="742950"/>
          </a:xfrm>
          <a:prstGeom prst="rect">
            <a:avLst/>
          </a:prstGeom>
        </p:spPr>
      </p:pic>
      <p:pic>
        <p:nvPicPr>
          <p:cNvPr id="13" name="图片 12" descr="图层 29 拷贝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385"/>
            <a:ext cx="1579880" cy="688340"/>
          </a:xfrm>
          <a:prstGeom prst="rect">
            <a:avLst/>
          </a:prstGeom>
        </p:spPr>
      </p:pic>
      <p:pic>
        <p:nvPicPr>
          <p:cNvPr id="14" name="图片 13" descr="图层 2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3345" y="5938520"/>
            <a:ext cx="2033905" cy="887730"/>
          </a:xfrm>
          <a:prstGeom prst="rect">
            <a:avLst/>
          </a:prstGeom>
        </p:spPr>
      </p:pic>
      <p:pic>
        <p:nvPicPr>
          <p:cNvPr id="15" name="图片 14" descr="图层 3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610" y="215900"/>
            <a:ext cx="871220" cy="321945"/>
          </a:xfrm>
          <a:prstGeom prst="rect">
            <a:avLst/>
          </a:prstGeom>
        </p:spPr>
      </p:pic>
      <p:pic>
        <p:nvPicPr>
          <p:cNvPr id="18" name="图片 17" descr="图层 9 拷贝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1295" y="-31750"/>
            <a:ext cx="1207135" cy="752475"/>
          </a:xfrm>
          <a:prstGeom prst="rect">
            <a:avLst/>
          </a:prstGeom>
        </p:spPr>
      </p:pic>
      <p:pic>
        <p:nvPicPr>
          <p:cNvPr id="19" name="图片 18" descr="图层 14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295" y="-164465"/>
            <a:ext cx="902335" cy="688975"/>
          </a:xfrm>
          <a:prstGeom prst="rect">
            <a:avLst/>
          </a:prstGeom>
        </p:spPr>
      </p:pic>
      <p:pic>
        <p:nvPicPr>
          <p:cNvPr id="20" name="图片 19" descr="图层 1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331450" y="5806440"/>
            <a:ext cx="1638935" cy="1010920"/>
          </a:xfrm>
          <a:prstGeom prst="rect">
            <a:avLst/>
          </a:prstGeom>
        </p:spPr>
      </p:pic>
      <p:pic>
        <p:nvPicPr>
          <p:cNvPr id="22" name="图片 21" descr="图层 16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201295" y="5666740"/>
            <a:ext cx="621030" cy="115062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920750" y="524193"/>
            <a:ext cx="10350500" cy="5809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图层 1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998210" y="-4393565"/>
            <a:ext cx="196215" cy="1003236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图片 20" descr="图层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375" y="524510"/>
            <a:ext cx="619760" cy="581596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层 1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998210" y="1226185"/>
            <a:ext cx="196215" cy="1003236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1" name="图片 10" descr="图层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1112500" y="535305"/>
            <a:ext cx="619760" cy="581596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46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91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9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01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7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13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7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1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9.xml"/><Relationship Id="rId5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1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2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3.xml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5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7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91.xml"/><Relationship Id="rId7" Type="http://schemas.openxmlformats.org/officeDocument/2006/relationships/image" Target="../media/image49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4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2.xml"/><Relationship Id="rId5" Type="http://schemas.openxmlformats.org/officeDocument/2006/relationships/image" Target="../media/image2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3.xml"/><Relationship Id="rId5" Type="http://schemas.openxmlformats.org/officeDocument/2006/relationships/image" Target="../media/image2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6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1.png"/><Relationship Id="rId9" Type="http://schemas.openxmlformats.org/officeDocument/2006/relationships/image" Target="../media/image41.png"/><Relationship Id="rId1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3.xml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4.xml"/><Relationship Id="rId6" Type="http://schemas.openxmlformats.org/officeDocument/2006/relationships/image" Target="../media/image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6.xml"/><Relationship Id="rId4" Type="http://schemas.openxmlformats.org/officeDocument/2006/relationships/image" Target="../media/image5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7.xml"/><Relationship Id="rId5" Type="http://schemas.openxmlformats.org/officeDocument/2006/relationships/image" Target="../media/image54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1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" y="-2682875"/>
            <a:ext cx="6892925" cy="10342245"/>
          </a:xfrm>
          <a:prstGeom prst="rect">
            <a:avLst/>
          </a:prstGeom>
        </p:spPr>
      </p:pic>
      <p:pic>
        <p:nvPicPr>
          <p:cNvPr id="10" name="图片 9" descr="图层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9180" y="5374640"/>
            <a:ext cx="777240" cy="317500"/>
          </a:xfrm>
          <a:prstGeom prst="rect">
            <a:avLst/>
          </a:prstGeom>
        </p:spPr>
      </p:pic>
      <p:pic>
        <p:nvPicPr>
          <p:cNvPr id="15" name="图片 14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00" y="430530"/>
            <a:ext cx="1395730" cy="753110"/>
          </a:xfrm>
          <a:prstGeom prst="rect">
            <a:avLst/>
          </a:prstGeom>
        </p:spPr>
      </p:pic>
      <p:pic>
        <p:nvPicPr>
          <p:cNvPr id="11" name="图片 10" descr="图层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925" y="991870"/>
            <a:ext cx="1326515" cy="541655"/>
          </a:xfrm>
          <a:prstGeom prst="rect">
            <a:avLst/>
          </a:prstGeom>
        </p:spPr>
      </p:pic>
      <p:pic>
        <p:nvPicPr>
          <p:cNvPr id="12" name="图片 11" descr="图层 9 拷贝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605" y="814705"/>
            <a:ext cx="1475740" cy="920115"/>
          </a:xfrm>
          <a:prstGeom prst="rect">
            <a:avLst/>
          </a:prstGeom>
        </p:spPr>
      </p:pic>
      <p:pic>
        <p:nvPicPr>
          <p:cNvPr id="20" name="图片 19" descr="a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375" y="430530"/>
            <a:ext cx="4111625" cy="2251710"/>
          </a:xfrm>
          <a:prstGeom prst="rect">
            <a:avLst/>
          </a:prstGeom>
        </p:spPr>
      </p:pic>
      <p:pic>
        <p:nvPicPr>
          <p:cNvPr id="23" name="图片 22" descr="色相_饱和度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39105" y="3931920"/>
            <a:ext cx="8428355" cy="3520440"/>
          </a:xfrm>
          <a:prstGeom prst="rect">
            <a:avLst/>
          </a:prstGeom>
        </p:spPr>
      </p:pic>
      <p:pic>
        <p:nvPicPr>
          <p:cNvPr id="25" name="图片 24" descr="图层 1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9" b="15026"/>
          <a:stretch>
            <a:fillRect/>
          </a:stretch>
        </p:blipFill>
        <p:spPr>
          <a:xfrm>
            <a:off x="7003415" y="-158750"/>
            <a:ext cx="2858770" cy="7171055"/>
          </a:xfrm>
          <a:prstGeom prst="rect">
            <a:avLst/>
          </a:prstGeom>
        </p:spPr>
      </p:pic>
      <p:pic>
        <p:nvPicPr>
          <p:cNvPr id="19" name="图片 18" descr="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9680" y="-67945"/>
            <a:ext cx="4549140" cy="6985000"/>
          </a:xfrm>
          <a:prstGeom prst="rect">
            <a:avLst/>
          </a:prstGeom>
        </p:spPr>
      </p:pic>
      <p:pic>
        <p:nvPicPr>
          <p:cNvPr id="27" name="图片 26" descr="图层 29 拷贝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7255" y="3121660"/>
            <a:ext cx="848995" cy="370205"/>
          </a:xfrm>
          <a:prstGeom prst="rect">
            <a:avLst/>
          </a:prstGeom>
        </p:spPr>
      </p:pic>
      <p:pic>
        <p:nvPicPr>
          <p:cNvPr id="28" name="图片 27" descr="图层 1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8820" y="3481705"/>
            <a:ext cx="539750" cy="10007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81175" y="1142365"/>
            <a:ext cx="2754630" cy="4714240"/>
          </a:xfrm>
          <a:prstGeom prst="roundRect">
            <a:avLst/>
          </a:prstGeom>
          <a:noFill/>
          <a:ln w="22225">
            <a:solidFill>
              <a:srgbClr val="1A4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822825" y="2653030"/>
            <a:ext cx="2754630" cy="3203575"/>
          </a:xfrm>
          <a:prstGeom prst="roundRect">
            <a:avLst/>
          </a:prstGeom>
          <a:noFill/>
          <a:ln w="22225">
            <a:solidFill>
              <a:srgbClr val="1A4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818755" y="2653030"/>
            <a:ext cx="2754630" cy="3203575"/>
          </a:xfrm>
          <a:prstGeom prst="roundRect">
            <a:avLst/>
          </a:prstGeom>
          <a:noFill/>
          <a:ln w="22225">
            <a:solidFill>
              <a:srgbClr val="1A4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63180" y="1143000"/>
            <a:ext cx="28206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3600" b="1" cap="all" dirty="0">
                <a:solidFill>
                  <a:srgbClr val="1A4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立夏食俗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05050" y="1011555"/>
            <a:ext cx="1706880" cy="368300"/>
          </a:xfrm>
          <a:prstGeom prst="rect">
            <a:avLst/>
          </a:prstGeom>
          <a:solidFill>
            <a:srgbClr val="1A4E55"/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pc="200" dirty="0">
                <a:solidFill>
                  <a:schemeClr val="bg1"/>
                </a:solidFill>
                <a:cs typeface="+mn-ea"/>
                <a:sym typeface="+mn-lt"/>
              </a:rPr>
              <a:t>吃“立夏馃”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08505" y="1637665"/>
            <a:ext cx="2391410" cy="3017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1600" spc="200" dirty="0">
                <a:cs typeface="+mn-ea"/>
                <a:sym typeface="+mn-lt"/>
              </a:rPr>
              <a:t>赣东北有吃“立夏馃”的习惯，就像清明吃艾、端午吃粽子、重阳吃桂花酒一样，从老一辈那儿流传下来。以讨个“春收富实”的年成。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10555" y="2480945"/>
            <a:ext cx="944880" cy="368300"/>
          </a:xfrm>
          <a:prstGeom prst="rect">
            <a:avLst/>
          </a:prstGeom>
          <a:solidFill>
            <a:srgbClr val="1A4E55"/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pc="200" dirty="0">
                <a:solidFill>
                  <a:schemeClr val="bg1"/>
                </a:solidFill>
                <a:cs typeface="+mn-ea"/>
                <a:sym typeface="+mn-lt"/>
              </a:rPr>
              <a:t>尝三鲜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87290" y="3025775"/>
            <a:ext cx="239141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spc="200" dirty="0">
                <a:cs typeface="+mn-ea"/>
                <a:sym typeface="+mn-lt"/>
              </a:rPr>
              <a:t>无锡民间历来有立夏尝三鲜的习俗。三鲜分地三鲜、树三鲜、水三鲜。其中以尝地三鲜最为普遍。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96630" y="2480945"/>
            <a:ext cx="1198880" cy="368300"/>
          </a:xfrm>
          <a:prstGeom prst="rect">
            <a:avLst/>
          </a:prstGeom>
          <a:solidFill>
            <a:srgbClr val="1A4E55"/>
          </a:solidFill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pc="200" dirty="0">
                <a:solidFill>
                  <a:schemeClr val="bg1"/>
                </a:solidFill>
                <a:cs typeface="+mn-ea"/>
                <a:sym typeface="+mn-lt"/>
              </a:rPr>
              <a:t>吃乌米饭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00365" y="3025775"/>
            <a:ext cx="239141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600" spc="200" dirty="0">
                <a:cs typeface="+mn-ea"/>
                <a:sym typeface="+mn-lt"/>
              </a:rPr>
              <a:t>杭州立夏日食乌米饭和乌饭糕。据说能祛风败毒，不会疰夏，防乌蚊子叮咬。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1175" y="4360545"/>
            <a:ext cx="2689225" cy="1576705"/>
          </a:xfrm>
          <a:prstGeom prst="rect">
            <a:avLst/>
          </a:prstGeom>
        </p:spPr>
      </p:pic>
      <p:pic>
        <p:nvPicPr>
          <p:cNvPr id="14" name="图片 13" descr="矢量智能对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885" y="1131570"/>
            <a:ext cx="1821180" cy="9823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1410" y="1667510"/>
            <a:ext cx="3437890" cy="417004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865110" y="1600835"/>
            <a:ext cx="3060065" cy="407860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1600" spc="200" dirty="0">
                <a:cs typeface="+mn-ea"/>
                <a:sym typeface="+mn-lt"/>
              </a:rPr>
              <a:t>杭人又有立夏食“野夏饭”之俗。儿童少年成群结队，向邻里各家乞取米、肉。地上的蚕豆、竹笋任其采掘，然后到野地里去用石头支起锅灶，自烧自吃，称为吃“野夏饭”或“立夏饭”。这种风俗自比乞丐，以为可以厌胜而避灾祸。</a:t>
            </a:r>
            <a:endParaRPr lang="zh-CN" altLang="en-US" sz="1600" spc="200" dirty="0">
              <a:solidFill>
                <a:srgbClr val="13480C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65110" y="962660"/>
            <a:ext cx="2764790" cy="562610"/>
            <a:chOff x="7625479" y="2428296"/>
            <a:chExt cx="2475222" cy="562814"/>
          </a:xfrm>
        </p:grpSpPr>
        <p:sp>
          <p:nvSpPr>
            <p:cNvPr id="14" name="矩形: 圆角 13"/>
            <p:cNvSpPr/>
            <p:nvPr/>
          </p:nvSpPr>
          <p:spPr>
            <a:xfrm rot="10800000" flipH="1" flipV="1">
              <a:off x="7625479" y="2428296"/>
              <a:ext cx="2475222" cy="562814"/>
            </a:xfrm>
            <a:prstGeom prst="roundRect">
              <a:avLst>
                <a:gd name="adj" fmla="val 8691"/>
              </a:avLst>
            </a:prstGeom>
            <a:solidFill>
              <a:srgbClr val="1A4E55"/>
            </a:solidFill>
            <a:ln w="38100">
              <a:solidFill>
                <a:srgbClr val="FFE7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731219" y="2479114"/>
              <a:ext cx="2280229" cy="46054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dist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食“野夏饭”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95616" y="1382395"/>
            <a:ext cx="4613910" cy="4297045"/>
            <a:chOff x="-741159" y="2418080"/>
            <a:chExt cx="4613910" cy="4297045"/>
          </a:xfrm>
        </p:grpSpPr>
        <p:sp>
          <p:nvSpPr>
            <p:cNvPr id="9" name="矩形 8"/>
            <p:cNvSpPr/>
            <p:nvPr/>
          </p:nvSpPr>
          <p:spPr>
            <a:xfrm>
              <a:off x="-741159" y="2418080"/>
              <a:ext cx="4613910" cy="4297045"/>
            </a:xfrm>
            <a:prstGeom prst="rect">
              <a:avLst/>
            </a:prstGeom>
            <a:solidFill>
              <a:srgbClr val="1A4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624581" y="2545080"/>
              <a:ext cx="3730252" cy="399224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80000"/>
                </a:lnSpc>
                <a:defRPr/>
              </a:pPr>
              <a:r>
                <a:rPr lang="zh-CN" altLang="en-US" sz="1600" spc="600">
                  <a:solidFill>
                    <a:schemeClr val="bg1"/>
                  </a:solidFill>
                  <a:cs typeface="+mn-ea"/>
                  <a:sym typeface="+mn-lt"/>
                </a:rPr>
                <a:t>立夏吃“脚骨笋”，是宁波特有的习俗。并不是菜市场现在在卖的所有笋都能用来做“脚骨笋”的，最好是野山笋或者乌笋。吃“脚骨笋”的重点在于形状，煮之前将笋拍扁，切成4厘米左右的一段，形同脚骨，吃了才能“脚骨健健过”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41159" y="5960110"/>
              <a:ext cx="439420" cy="454025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5157470" y="2590165"/>
            <a:ext cx="43561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 spc="200" dirty="0">
                <a:solidFill>
                  <a:schemeClr val="bg1"/>
                </a:solidFill>
                <a:cs typeface="+mn-ea"/>
                <a:sym typeface="+mn-lt"/>
              </a:rPr>
              <a:t>吃脚骨笋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2840" y="1667510"/>
            <a:ext cx="1078230" cy="41700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659255" y="2065655"/>
            <a:ext cx="4314190" cy="3445510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江浙一带，人们因大好的春光明媚过去了，未免有惜春的伤感，故备酒食为欢，好像送人远去，名为饯春。崔骃在赋里说：“迎夏之首，末春之垂。”吴藕汀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立夏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诗也说：“无可奈何春去也，且将樱笋饯春归。”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59255" y="1209675"/>
            <a:ext cx="351536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 cap="all" dirty="0">
                <a:solidFill>
                  <a:srgbClr val="1A4E55"/>
                </a:solidFill>
                <a:cs typeface="+mn-ea"/>
                <a:sym typeface="+mn-lt"/>
              </a:rPr>
              <a:t>立夏风俗 </a:t>
            </a:r>
            <a:r>
              <a:rPr lang="en-US" altLang="zh-CN" sz="3600" b="1" cap="all" dirty="0">
                <a:solidFill>
                  <a:srgbClr val="1A4E55"/>
                </a:solidFill>
                <a:cs typeface="+mn-ea"/>
                <a:sym typeface="+mn-lt"/>
              </a:rPr>
              <a:t>  </a:t>
            </a:r>
            <a:r>
              <a:rPr lang="zh-CN" altLang="en-US" sz="3600" b="1" cap="all" dirty="0">
                <a:solidFill>
                  <a:srgbClr val="1A4E55"/>
                </a:solidFill>
                <a:cs typeface="+mn-ea"/>
                <a:sym typeface="+mn-lt"/>
              </a:rPr>
              <a:t>饯春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3509" y="1348226"/>
            <a:ext cx="5297741" cy="4578874"/>
          </a:xfrm>
          <a:prstGeom prst="rect">
            <a:avLst/>
          </a:prstGeom>
        </p:spPr>
      </p:pic>
      <p:sp>
        <p:nvSpPr>
          <p:cNvPr id="12" name="L 形 11"/>
          <p:cNvSpPr/>
          <p:nvPr/>
        </p:nvSpPr>
        <p:spPr>
          <a:xfrm rot="16200000">
            <a:off x="5703509" y="5078898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2E9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80820" y="1553210"/>
            <a:ext cx="3689985" cy="3978910"/>
          </a:xfrm>
          <a:prstGeom prst="rect">
            <a:avLst/>
          </a:prstGeom>
          <a:solidFill>
            <a:srgbClr val="1A4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alphaModFix amt="20000"/>
          </a:blip>
          <a:stretch>
            <a:fillRect/>
          </a:stretch>
        </p:blipFill>
        <p:spPr>
          <a:xfrm>
            <a:off x="3568065" y="1309370"/>
            <a:ext cx="4476750" cy="44767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86865" y="1835150"/>
            <a:ext cx="347789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lnSpc>
                <a:spcPct val="200000"/>
              </a:lnSpc>
              <a:buClr>
                <a:srgbClr val="3C858E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这日中午，家家户户煮好囫囵蛋（鸡蛋带壳清煮，不能破损），用冷水浸上数分钟之后再套上早已编织好的丝网袋，挂于孩子颈上。孩子们便三五成群，进行斗蛋游戏。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317105" y="1562735"/>
            <a:ext cx="313499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lnSpc>
                <a:spcPct val="200000"/>
              </a:lnSpc>
              <a:buClr>
                <a:srgbClr val="3C858E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蛋分两端，尖者为头，圆者为尾。斗蛋时蛋头斗蛋头，蛋尾击蛋尾。一个一个斗过去，破者认输，最后分出高低。蛋头胜者为第一，蛋称大王；蛋尾胜者为第二，蛋称小王或二王。</a:t>
            </a:r>
          </a:p>
        </p:txBody>
      </p:sp>
      <p:sp>
        <p:nvSpPr>
          <p:cNvPr id="5" name="矩形 4"/>
          <p:cNvSpPr/>
          <p:nvPr/>
        </p:nvSpPr>
        <p:spPr>
          <a:xfrm>
            <a:off x="6941820" y="1553210"/>
            <a:ext cx="3689985" cy="3978910"/>
          </a:xfrm>
          <a:prstGeom prst="rect">
            <a:avLst/>
          </a:prstGeom>
          <a:noFill/>
          <a:ln>
            <a:solidFill>
              <a:srgbClr val="1A4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44310" y="1906270"/>
            <a:ext cx="600075" cy="3046095"/>
          </a:xfrm>
          <a:prstGeom prst="rect">
            <a:avLst/>
          </a:prstGeom>
          <a:solidFill>
            <a:srgbClr val="1A4E55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 cap="all" dirty="0">
                <a:solidFill>
                  <a:schemeClr val="bg1"/>
                </a:solidFill>
                <a:cs typeface="+mn-ea"/>
                <a:sym typeface="+mn-lt"/>
              </a:rPr>
              <a:t>立夏风俗 斗蛋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37005" y="4276090"/>
            <a:ext cx="9057005" cy="1704340"/>
          </a:xfrm>
          <a:prstGeom prst="rect">
            <a:avLst/>
          </a:prstGeom>
          <a:solidFill>
            <a:srgbClr val="1A4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506220" y="2178050"/>
            <a:ext cx="8918575" cy="3802380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indent="0" algn="just">
              <a:lnSpc>
                <a:spcPct val="190000"/>
              </a:lnSpc>
              <a:buClr>
                <a:srgbClr val="3C858E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立夏吃罢中饭还有秤人的习俗。人们在村口或台门</a:t>
            </a:r>
          </a:p>
          <a:p>
            <a:pPr indent="0" algn="just">
              <a:lnSpc>
                <a:spcPct val="190000"/>
              </a:lnSpc>
              <a:buClr>
                <a:srgbClr val="3C858E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里挂起一杆大木秤，秤钩悬一根凳子，大家轮流坐到凳子</a:t>
            </a:r>
          </a:p>
          <a:p>
            <a:pPr indent="0" algn="just">
              <a:lnSpc>
                <a:spcPct val="190000"/>
              </a:lnSpc>
              <a:buClr>
                <a:srgbClr val="3C858E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上面秤人。司秤人一面打秤花，一面讲着吉利话。</a:t>
            </a:r>
          </a:p>
          <a:p>
            <a:pPr indent="0" algn="just">
              <a:lnSpc>
                <a:spcPct val="190000"/>
              </a:lnSpc>
              <a:buClr>
                <a:srgbClr val="3C858E"/>
              </a:buClr>
              <a:buFont typeface="Wingdings" panose="05000000000000000000" pitchFamily="2" charset="2"/>
              <a:buNone/>
            </a:pP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0" algn="just">
              <a:lnSpc>
                <a:spcPct val="190000"/>
              </a:lnSpc>
              <a:buClr>
                <a:srgbClr val="3C858E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秤老人要说“秤花八十七，活到九十一”。秤姑娘说“一百零五斤，员外人家找上门。勿肯勿肯偏勿肯，状元公子有缘分。”秤小孩则说“秤花一打二十三，小官人长大会出山。七品县官勿犯难，三公九卿也好攀”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590040" y="1230630"/>
            <a:ext cx="3336290" cy="581660"/>
            <a:chOff x="2486" y="1938"/>
            <a:chExt cx="5254" cy="916"/>
          </a:xfrm>
        </p:grpSpPr>
        <p:grpSp>
          <p:nvGrpSpPr>
            <p:cNvPr id="6" name="组合 5"/>
            <p:cNvGrpSpPr/>
            <p:nvPr/>
          </p:nvGrpSpPr>
          <p:grpSpPr>
            <a:xfrm>
              <a:off x="2486" y="1938"/>
              <a:ext cx="5255" cy="917"/>
              <a:chOff x="2785983" y="1494758"/>
              <a:chExt cx="1886058" cy="312165"/>
            </a:xfrm>
          </p:grpSpPr>
          <p:sp>
            <p:nvSpPr>
              <p:cNvPr id="7" name="圆角矩形 69"/>
              <p:cNvSpPr/>
              <p:nvPr/>
            </p:nvSpPr>
            <p:spPr>
              <a:xfrm>
                <a:off x="2785983" y="1494758"/>
                <a:ext cx="1886058" cy="312165"/>
              </a:xfrm>
              <a:prstGeom prst="roundRect">
                <a:avLst/>
              </a:prstGeom>
              <a:solidFill>
                <a:srgbClr val="1A4E55"/>
              </a:solidFill>
              <a:ln w="127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101600" dist="254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rtlCol="0" anchor="ctr">
                <a:noAutofit/>
              </a:bodyPr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>
                <a:spLocks noChangeArrowheads="1"/>
              </p:cNvSpPr>
              <p:nvPr/>
            </p:nvSpPr>
            <p:spPr bwMode="auto">
              <a:xfrm>
                <a:off x="3120885" y="1538377"/>
                <a:ext cx="1386068" cy="22492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lIns="0" tIns="0" rIns="0" bIns="0" anchor="t"/>
              <a:lstStyle/>
              <a:p>
                <a:pPr algn="ctr"/>
                <a:r>
                  <a:rPr lang="zh-CN" altLang="en-US" sz="2800" b="1" cap="all" dirty="0">
                    <a:solidFill>
                      <a:schemeClr val="bg1"/>
                    </a:solidFill>
                    <a:cs typeface="+mn-ea"/>
                    <a:sym typeface="+mn-lt"/>
                  </a:rPr>
                  <a:t>立夏风俗 秤人</a:t>
                </a:r>
              </a:p>
            </p:txBody>
          </p:sp>
          <p:sp>
            <p:nvSpPr>
              <p:cNvPr id="9" name="任意多边形 71"/>
              <p:cNvSpPr/>
              <p:nvPr/>
            </p:nvSpPr>
            <p:spPr>
              <a:xfrm rot="8100000">
                <a:off x="2908014" y="1588006"/>
                <a:ext cx="125669" cy="125669"/>
              </a:xfrm>
              <a:custGeom>
                <a:avLst/>
                <a:gdLst>
                  <a:gd name="connsiteX0" fmla="*/ 331554 w 391677"/>
                  <a:gd name="connsiteY0" fmla="*/ 60123 h 391677"/>
                  <a:gd name="connsiteX1" fmla="*/ 321239 w 391677"/>
                  <a:gd name="connsiteY1" fmla="*/ 35219 h 391677"/>
                  <a:gd name="connsiteX2" fmla="*/ 356458 w 391677"/>
                  <a:gd name="connsiteY2" fmla="*/ 0 h 391677"/>
                  <a:gd name="connsiteX3" fmla="*/ 391677 w 391677"/>
                  <a:gd name="connsiteY3" fmla="*/ 35219 h 391677"/>
                  <a:gd name="connsiteX4" fmla="*/ 356458 w 391677"/>
                  <a:gd name="connsiteY4" fmla="*/ 70438 h 391677"/>
                  <a:gd name="connsiteX5" fmla="*/ 331554 w 391677"/>
                  <a:gd name="connsiteY5" fmla="*/ 60123 h 391677"/>
                  <a:gd name="connsiteX6" fmla="*/ 331554 w 391677"/>
                  <a:gd name="connsiteY6" fmla="*/ 167202 h 391677"/>
                  <a:gd name="connsiteX7" fmla="*/ 321238 w 391677"/>
                  <a:gd name="connsiteY7" fmla="*/ 142299 h 391677"/>
                  <a:gd name="connsiteX8" fmla="*/ 356457 w 391677"/>
                  <a:gd name="connsiteY8" fmla="*/ 107080 h 391677"/>
                  <a:gd name="connsiteX9" fmla="*/ 391676 w 391677"/>
                  <a:gd name="connsiteY9" fmla="*/ 142299 h 391677"/>
                  <a:gd name="connsiteX10" fmla="*/ 356457 w 391677"/>
                  <a:gd name="connsiteY10" fmla="*/ 177518 h 391677"/>
                  <a:gd name="connsiteX11" fmla="*/ 331554 w 391677"/>
                  <a:gd name="connsiteY11" fmla="*/ 167202 h 391677"/>
                  <a:gd name="connsiteX12" fmla="*/ 331554 w 391677"/>
                  <a:gd name="connsiteY12" fmla="*/ 274282 h 391677"/>
                  <a:gd name="connsiteX13" fmla="*/ 321239 w 391677"/>
                  <a:gd name="connsiteY13" fmla="*/ 249378 h 391677"/>
                  <a:gd name="connsiteX14" fmla="*/ 356458 w 391677"/>
                  <a:gd name="connsiteY14" fmla="*/ 214159 h 391677"/>
                  <a:gd name="connsiteX15" fmla="*/ 391677 w 391677"/>
                  <a:gd name="connsiteY15" fmla="*/ 249378 h 391677"/>
                  <a:gd name="connsiteX16" fmla="*/ 356458 w 391677"/>
                  <a:gd name="connsiteY16" fmla="*/ 284597 h 391677"/>
                  <a:gd name="connsiteX17" fmla="*/ 331554 w 391677"/>
                  <a:gd name="connsiteY17" fmla="*/ 274282 h 391677"/>
                  <a:gd name="connsiteX18" fmla="*/ 331554 w 391677"/>
                  <a:gd name="connsiteY18" fmla="*/ 381362 h 391677"/>
                  <a:gd name="connsiteX19" fmla="*/ 321239 w 391677"/>
                  <a:gd name="connsiteY19" fmla="*/ 356458 h 391677"/>
                  <a:gd name="connsiteX20" fmla="*/ 356458 w 391677"/>
                  <a:gd name="connsiteY20" fmla="*/ 321239 h 391677"/>
                  <a:gd name="connsiteX21" fmla="*/ 391677 w 391677"/>
                  <a:gd name="connsiteY21" fmla="*/ 356458 h 391677"/>
                  <a:gd name="connsiteX22" fmla="*/ 356458 w 391677"/>
                  <a:gd name="connsiteY22" fmla="*/ 391677 h 391677"/>
                  <a:gd name="connsiteX23" fmla="*/ 331554 w 391677"/>
                  <a:gd name="connsiteY23" fmla="*/ 381362 h 391677"/>
                  <a:gd name="connsiteX24" fmla="*/ 224474 w 391677"/>
                  <a:gd name="connsiteY24" fmla="*/ 381361 h 391677"/>
                  <a:gd name="connsiteX25" fmla="*/ 214159 w 391677"/>
                  <a:gd name="connsiteY25" fmla="*/ 356457 h 391677"/>
                  <a:gd name="connsiteX26" fmla="*/ 249378 w 391677"/>
                  <a:gd name="connsiteY26" fmla="*/ 321238 h 391677"/>
                  <a:gd name="connsiteX27" fmla="*/ 284597 w 391677"/>
                  <a:gd name="connsiteY27" fmla="*/ 356457 h 391677"/>
                  <a:gd name="connsiteX28" fmla="*/ 249378 w 391677"/>
                  <a:gd name="connsiteY28" fmla="*/ 391676 h 391677"/>
                  <a:gd name="connsiteX29" fmla="*/ 224474 w 391677"/>
                  <a:gd name="connsiteY29" fmla="*/ 381361 h 391677"/>
                  <a:gd name="connsiteX30" fmla="*/ 117395 w 391677"/>
                  <a:gd name="connsiteY30" fmla="*/ 381360 h 391677"/>
                  <a:gd name="connsiteX31" fmla="*/ 107080 w 391677"/>
                  <a:gd name="connsiteY31" fmla="*/ 356456 h 391677"/>
                  <a:gd name="connsiteX32" fmla="*/ 142299 w 391677"/>
                  <a:gd name="connsiteY32" fmla="*/ 321237 h 391677"/>
                  <a:gd name="connsiteX33" fmla="*/ 177518 w 391677"/>
                  <a:gd name="connsiteY33" fmla="*/ 356456 h 391677"/>
                  <a:gd name="connsiteX34" fmla="*/ 142299 w 391677"/>
                  <a:gd name="connsiteY34" fmla="*/ 391675 h 391677"/>
                  <a:gd name="connsiteX35" fmla="*/ 117395 w 391677"/>
                  <a:gd name="connsiteY35" fmla="*/ 381360 h 391677"/>
                  <a:gd name="connsiteX36" fmla="*/ 10316 w 391677"/>
                  <a:gd name="connsiteY36" fmla="*/ 381361 h 391677"/>
                  <a:gd name="connsiteX37" fmla="*/ 0 w 391677"/>
                  <a:gd name="connsiteY37" fmla="*/ 356457 h 391677"/>
                  <a:gd name="connsiteX38" fmla="*/ 35219 w 391677"/>
                  <a:gd name="connsiteY38" fmla="*/ 321238 h 391677"/>
                  <a:gd name="connsiteX39" fmla="*/ 70438 w 391677"/>
                  <a:gd name="connsiteY39" fmla="*/ 356457 h 391677"/>
                  <a:gd name="connsiteX40" fmla="*/ 35219 w 391677"/>
                  <a:gd name="connsiteY40" fmla="*/ 391676 h 391677"/>
                  <a:gd name="connsiteX41" fmla="*/ 10316 w 391677"/>
                  <a:gd name="connsiteY41" fmla="*/ 381361 h 39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91677" h="391677">
                    <a:moveTo>
                      <a:pt x="331554" y="60123"/>
                    </a:moveTo>
                    <a:cubicBezTo>
                      <a:pt x="325181" y="53750"/>
                      <a:pt x="321239" y="44945"/>
                      <a:pt x="321239" y="35219"/>
                    </a:cubicBezTo>
                    <a:cubicBezTo>
                      <a:pt x="321239" y="15768"/>
                      <a:pt x="337007" y="0"/>
                      <a:pt x="356458" y="0"/>
                    </a:cubicBezTo>
                    <a:cubicBezTo>
                      <a:pt x="375909" y="0"/>
                      <a:pt x="391677" y="15768"/>
                      <a:pt x="391677" y="35219"/>
                    </a:cubicBezTo>
                    <a:cubicBezTo>
                      <a:pt x="391677" y="54670"/>
                      <a:pt x="375909" y="70438"/>
                      <a:pt x="356458" y="70438"/>
                    </a:cubicBezTo>
                    <a:cubicBezTo>
                      <a:pt x="346732" y="70438"/>
                      <a:pt x="337928" y="66496"/>
                      <a:pt x="331554" y="60123"/>
                    </a:cubicBezTo>
                    <a:close/>
                    <a:moveTo>
                      <a:pt x="331554" y="167202"/>
                    </a:moveTo>
                    <a:cubicBezTo>
                      <a:pt x="325180" y="160829"/>
                      <a:pt x="321238" y="152024"/>
                      <a:pt x="321238" y="142299"/>
                    </a:cubicBezTo>
                    <a:cubicBezTo>
                      <a:pt x="321238" y="122848"/>
                      <a:pt x="337006" y="107080"/>
                      <a:pt x="356457" y="107080"/>
                    </a:cubicBezTo>
                    <a:cubicBezTo>
                      <a:pt x="375908" y="107080"/>
                      <a:pt x="391676" y="122848"/>
                      <a:pt x="391676" y="142299"/>
                    </a:cubicBezTo>
                    <a:cubicBezTo>
                      <a:pt x="391676" y="161750"/>
                      <a:pt x="375908" y="177518"/>
                      <a:pt x="356457" y="177518"/>
                    </a:cubicBezTo>
                    <a:cubicBezTo>
                      <a:pt x="346732" y="177518"/>
                      <a:pt x="337927" y="173576"/>
                      <a:pt x="331554" y="167202"/>
                    </a:cubicBezTo>
                    <a:close/>
                    <a:moveTo>
                      <a:pt x="331554" y="274282"/>
                    </a:moveTo>
                    <a:cubicBezTo>
                      <a:pt x="325181" y="267908"/>
                      <a:pt x="321239" y="259103"/>
                      <a:pt x="321239" y="249378"/>
                    </a:cubicBezTo>
                    <a:cubicBezTo>
                      <a:pt x="321239" y="229927"/>
                      <a:pt x="337007" y="214159"/>
                      <a:pt x="356458" y="214159"/>
                    </a:cubicBezTo>
                    <a:cubicBezTo>
                      <a:pt x="375909" y="214159"/>
                      <a:pt x="391677" y="229927"/>
                      <a:pt x="391677" y="249378"/>
                    </a:cubicBezTo>
                    <a:cubicBezTo>
                      <a:pt x="391677" y="268829"/>
                      <a:pt x="375909" y="284597"/>
                      <a:pt x="356458" y="284597"/>
                    </a:cubicBezTo>
                    <a:cubicBezTo>
                      <a:pt x="346732" y="284597"/>
                      <a:pt x="337928" y="280655"/>
                      <a:pt x="331554" y="274282"/>
                    </a:cubicBezTo>
                    <a:close/>
                    <a:moveTo>
                      <a:pt x="331554" y="381362"/>
                    </a:moveTo>
                    <a:cubicBezTo>
                      <a:pt x="325181" y="374988"/>
                      <a:pt x="321239" y="366183"/>
                      <a:pt x="321239" y="356458"/>
                    </a:cubicBezTo>
                    <a:cubicBezTo>
                      <a:pt x="321239" y="337007"/>
                      <a:pt x="337007" y="321239"/>
                      <a:pt x="356458" y="321239"/>
                    </a:cubicBezTo>
                    <a:cubicBezTo>
                      <a:pt x="375909" y="321239"/>
                      <a:pt x="391677" y="337007"/>
                      <a:pt x="391677" y="356458"/>
                    </a:cubicBezTo>
                    <a:cubicBezTo>
                      <a:pt x="391677" y="375909"/>
                      <a:pt x="375909" y="391677"/>
                      <a:pt x="356458" y="391677"/>
                    </a:cubicBezTo>
                    <a:cubicBezTo>
                      <a:pt x="346732" y="391677"/>
                      <a:pt x="337928" y="387735"/>
                      <a:pt x="331554" y="381362"/>
                    </a:cubicBezTo>
                    <a:close/>
                    <a:moveTo>
                      <a:pt x="224474" y="381361"/>
                    </a:moveTo>
                    <a:cubicBezTo>
                      <a:pt x="218101" y="374987"/>
                      <a:pt x="214159" y="366182"/>
                      <a:pt x="214159" y="356457"/>
                    </a:cubicBezTo>
                    <a:cubicBezTo>
                      <a:pt x="214159" y="337006"/>
                      <a:pt x="229927" y="321238"/>
                      <a:pt x="249378" y="321238"/>
                    </a:cubicBezTo>
                    <a:cubicBezTo>
                      <a:pt x="268829" y="321238"/>
                      <a:pt x="284597" y="337006"/>
                      <a:pt x="284597" y="356457"/>
                    </a:cubicBezTo>
                    <a:cubicBezTo>
                      <a:pt x="284597" y="375908"/>
                      <a:pt x="268829" y="391676"/>
                      <a:pt x="249378" y="391676"/>
                    </a:cubicBezTo>
                    <a:cubicBezTo>
                      <a:pt x="239652" y="391676"/>
                      <a:pt x="230848" y="387734"/>
                      <a:pt x="224474" y="381361"/>
                    </a:cubicBezTo>
                    <a:close/>
                    <a:moveTo>
                      <a:pt x="117395" y="381360"/>
                    </a:moveTo>
                    <a:cubicBezTo>
                      <a:pt x="111022" y="374987"/>
                      <a:pt x="107080" y="366182"/>
                      <a:pt x="107080" y="356456"/>
                    </a:cubicBezTo>
                    <a:cubicBezTo>
                      <a:pt x="107080" y="337005"/>
                      <a:pt x="122848" y="321237"/>
                      <a:pt x="142299" y="321237"/>
                    </a:cubicBezTo>
                    <a:cubicBezTo>
                      <a:pt x="161750" y="321237"/>
                      <a:pt x="177518" y="337005"/>
                      <a:pt x="177518" y="356456"/>
                    </a:cubicBezTo>
                    <a:cubicBezTo>
                      <a:pt x="177518" y="375907"/>
                      <a:pt x="161750" y="391675"/>
                      <a:pt x="142299" y="391675"/>
                    </a:cubicBezTo>
                    <a:cubicBezTo>
                      <a:pt x="132573" y="391675"/>
                      <a:pt x="123768" y="387733"/>
                      <a:pt x="117395" y="381360"/>
                    </a:cubicBezTo>
                    <a:close/>
                    <a:moveTo>
                      <a:pt x="10316" y="381361"/>
                    </a:moveTo>
                    <a:cubicBezTo>
                      <a:pt x="3942" y="374987"/>
                      <a:pt x="0" y="366182"/>
                      <a:pt x="0" y="356457"/>
                    </a:cubicBezTo>
                    <a:cubicBezTo>
                      <a:pt x="0" y="337006"/>
                      <a:pt x="15768" y="321238"/>
                      <a:pt x="35219" y="321238"/>
                    </a:cubicBezTo>
                    <a:cubicBezTo>
                      <a:pt x="54670" y="321238"/>
                      <a:pt x="70438" y="337006"/>
                      <a:pt x="70438" y="356457"/>
                    </a:cubicBezTo>
                    <a:cubicBezTo>
                      <a:pt x="70438" y="375908"/>
                      <a:pt x="54670" y="391676"/>
                      <a:pt x="35219" y="391676"/>
                    </a:cubicBezTo>
                    <a:cubicBezTo>
                      <a:pt x="25494" y="391676"/>
                      <a:pt x="16689" y="387734"/>
                      <a:pt x="10316" y="3813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4" name="任意多边形 71"/>
            <p:cNvSpPr/>
            <p:nvPr/>
          </p:nvSpPr>
          <p:spPr>
            <a:xfrm rot="13500000" flipH="1">
              <a:off x="7161" y="2212"/>
              <a:ext cx="350" cy="369"/>
            </a:xfrm>
            <a:custGeom>
              <a:avLst/>
              <a:gdLst>
                <a:gd name="connsiteX0" fmla="*/ 331554 w 391677"/>
                <a:gd name="connsiteY0" fmla="*/ 60123 h 391677"/>
                <a:gd name="connsiteX1" fmla="*/ 321239 w 391677"/>
                <a:gd name="connsiteY1" fmla="*/ 35219 h 391677"/>
                <a:gd name="connsiteX2" fmla="*/ 356458 w 391677"/>
                <a:gd name="connsiteY2" fmla="*/ 0 h 391677"/>
                <a:gd name="connsiteX3" fmla="*/ 391677 w 391677"/>
                <a:gd name="connsiteY3" fmla="*/ 35219 h 391677"/>
                <a:gd name="connsiteX4" fmla="*/ 356458 w 391677"/>
                <a:gd name="connsiteY4" fmla="*/ 70438 h 391677"/>
                <a:gd name="connsiteX5" fmla="*/ 331554 w 391677"/>
                <a:gd name="connsiteY5" fmla="*/ 60123 h 391677"/>
                <a:gd name="connsiteX6" fmla="*/ 331554 w 391677"/>
                <a:gd name="connsiteY6" fmla="*/ 167202 h 391677"/>
                <a:gd name="connsiteX7" fmla="*/ 321238 w 391677"/>
                <a:gd name="connsiteY7" fmla="*/ 142299 h 391677"/>
                <a:gd name="connsiteX8" fmla="*/ 356457 w 391677"/>
                <a:gd name="connsiteY8" fmla="*/ 107080 h 391677"/>
                <a:gd name="connsiteX9" fmla="*/ 391676 w 391677"/>
                <a:gd name="connsiteY9" fmla="*/ 142299 h 391677"/>
                <a:gd name="connsiteX10" fmla="*/ 356457 w 391677"/>
                <a:gd name="connsiteY10" fmla="*/ 177518 h 391677"/>
                <a:gd name="connsiteX11" fmla="*/ 331554 w 391677"/>
                <a:gd name="connsiteY11" fmla="*/ 167202 h 391677"/>
                <a:gd name="connsiteX12" fmla="*/ 331554 w 391677"/>
                <a:gd name="connsiteY12" fmla="*/ 274282 h 391677"/>
                <a:gd name="connsiteX13" fmla="*/ 321239 w 391677"/>
                <a:gd name="connsiteY13" fmla="*/ 249378 h 391677"/>
                <a:gd name="connsiteX14" fmla="*/ 356458 w 391677"/>
                <a:gd name="connsiteY14" fmla="*/ 214159 h 391677"/>
                <a:gd name="connsiteX15" fmla="*/ 391677 w 391677"/>
                <a:gd name="connsiteY15" fmla="*/ 249378 h 391677"/>
                <a:gd name="connsiteX16" fmla="*/ 356458 w 391677"/>
                <a:gd name="connsiteY16" fmla="*/ 284597 h 391677"/>
                <a:gd name="connsiteX17" fmla="*/ 331554 w 391677"/>
                <a:gd name="connsiteY17" fmla="*/ 274282 h 391677"/>
                <a:gd name="connsiteX18" fmla="*/ 331554 w 391677"/>
                <a:gd name="connsiteY18" fmla="*/ 381362 h 391677"/>
                <a:gd name="connsiteX19" fmla="*/ 321239 w 391677"/>
                <a:gd name="connsiteY19" fmla="*/ 356458 h 391677"/>
                <a:gd name="connsiteX20" fmla="*/ 356458 w 391677"/>
                <a:gd name="connsiteY20" fmla="*/ 321239 h 391677"/>
                <a:gd name="connsiteX21" fmla="*/ 391677 w 391677"/>
                <a:gd name="connsiteY21" fmla="*/ 356458 h 391677"/>
                <a:gd name="connsiteX22" fmla="*/ 356458 w 391677"/>
                <a:gd name="connsiteY22" fmla="*/ 391677 h 391677"/>
                <a:gd name="connsiteX23" fmla="*/ 331554 w 391677"/>
                <a:gd name="connsiteY23" fmla="*/ 381362 h 391677"/>
                <a:gd name="connsiteX24" fmla="*/ 224474 w 391677"/>
                <a:gd name="connsiteY24" fmla="*/ 381361 h 391677"/>
                <a:gd name="connsiteX25" fmla="*/ 214159 w 391677"/>
                <a:gd name="connsiteY25" fmla="*/ 356457 h 391677"/>
                <a:gd name="connsiteX26" fmla="*/ 249378 w 391677"/>
                <a:gd name="connsiteY26" fmla="*/ 321238 h 391677"/>
                <a:gd name="connsiteX27" fmla="*/ 284597 w 391677"/>
                <a:gd name="connsiteY27" fmla="*/ 356457 h 391677"/>
                <a:gd name="connsiteX28" fmla="*/ 249378 w 391677"/>
                <a:gd name="connsiteY28" fmla="*/ 391676 h 391677"/>
                <a:gd name="connsiteX29" fmla="*/ 224474 w 391677"/>
                <a:gd name="connsiteY29" fmla="*/ 381361 h 391677"/>
                <a:gd name="connsiteX30" fmla="*/ 117395 w 391677"/>
                <a:gd name="connsiteY30" fmla="*/ 381360 h 391677"/>
                <a:gd name="connsiteX31" fmla="*/ 107080 w 391677"/>
                <a:gd name="connsiteY31" fmla="*/ 356456 h 391677"/>
                <a:gd name="connsiteX32" fmla="*/ 142299 w 391677"/>
                <a:gd name="connsiteY32" fmla="*/ 321237 h 391677"/>
                <a:gd name="connsiteX33" fmla="*/ 177518 w 391677"/>
                <a:gd name="connsiteY33" fmla="*/ 356456 h 391677"/>
                <a:gd name="connsiteX34" fmla="*/ 142299 w 391677"/>
                <a:gd name="connsiteY34" fmla="*/ 391675 h 391677"/>
                <a:gd name="connsiteX35" fmla="*/ 117395 w 391677"/>
                <a:gd name="connsiteY35" fmla="*/ 381360 h 391677"/>
                <a:gd name="connsiteX36" fmla="*/ 10316 w 391677"/>
                <a:gd name="connsiteY36" fmla="*/ 381361 h 391677"/>
                <a:gd name="connsiteX37" fmla="*/ 0 w 391677"/>
                <a:gd name="connsiteY37" fmla="*/ 356457 h 391677"/>
                <a:gd name="connsiteX38" fmla="*/ 35219 w 391677"/>
                <a:gd name="connsiteY38" fmla="*/ 321238 h 391677"/>
                <a:gd name="connsiteX39" fmla="*/ 70438 w 391677"/>
                <a:gd name="connsiteY39" fmla="*/ 356457 h 391677"/>
                <a:gd name="connsiteX40" fmla="*/ 35219 w 391677"/>
                <a:gd name="connsiteY40" fmla="*/ 391676 h 391677"/>
                <a:gd name="connsiteX41" fmla="*/ 10316 w 391677"/>
                <a:gd name="connsiteY41" fmla="*/ 381361 h 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677" h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pic>
        <p:nvPicPr>
          <p:cNvPr id="14" name="图片 13" descr="矢量智能对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160" y="1230630"/>
            <a:ext cx="1520825" cy="8204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340000">
            <a:off x="7439660" y="372110"/>
            <a:ext cx="3083560" cy="4334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4553" y="1828483"/>
            <a:ext cx="1292662" cy="31794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72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THREE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18055" y="2820670"/>
            <a:ext cx="44843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 ker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倩简体" pitchFamily="65" charset="-122"/>
                <a:ea typeface="方正中倩简体" pitchFamily="65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立夏养生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73450" y="2089150"/>
            <a:ext cx="1973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28620" y="4055745"/>
            <a:ext cx="3063240" cy="6251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斗指东南，维为立夏，</a:t>
            </a:r>
          </a:p>
          <a:p>
            <a:pPr algn="ctr"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万物皆长大，故名立夏也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91835" y="2257425"/>
            <a:ext cx="4783455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zh-CN" altLang="en-US" sz="2000" spc="200" dirty="0">
                <a:cs typeface="+mn-ea"/>
                <a:sym typeface="+mn-lt"/>
              </a:rPr>
              <a:t>中医认为“立夏”后阳气上升，天气逐渐升温，如果此时人们还多吃些油腻，或是易上火的食物，就会造成身体内、外皆热，而出现上火的痤疮、口腔溃疡、便秘等病症。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603875" y="1383030"/>
            <a:ext cx="5159375" cy="4297045"/>
          </a:xfrm>
          <a:prstGeom prst="roundRect">
            <a:avLst/>
          </a:prstGeom>
          <a:noFill/>
          <a:ln>
            <a:solidFill>
              <a:srgbClr val="1A4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03240" y="1382395"/>
            <a:ext cx="5160010" cy="583565"/>
          </a:xfrm>
          <a:prstGeom prst="rect">
            <a:avLst/>
          </a:prstGeom>
          <a:solidFill>
            <a:srgbClr val="1A4E55"/>
          </a:solidFill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饮食宜清淡忌油腻</a:t>
            </a:r>
          </a:p>
        </p:txBody>
      </p:sp>
      <p:pic>
        <p:nvPicPr>
          <p:cNvPr id="5" name="图片 4" descr="荷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620" y="1382395"/>
            <a:ext cx="4027170" cy="42557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24940" y="2778125"/>
            <a:ext cx="554545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zh-CN" altLang="en-US" sz="2000" spc="200" dirty="0">
                <a:cs typeface="+mn-ea"/>
                <a:sym typeface="+mn-lt"/>
              </a:rPr>
              <a:t>“立夏”以后饮食原则是“春夏养阳”，养阳重在“养心”。养心可以多喝牛奶，多吃豆制品、鸡肉、瘦肉等，既能补充营养，又可达到强心的作用。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08125" y="1751965"/>
            <a:ext cx="5160010" cy="583565"/>
          </a:xfrm>
          <a:prstGeom prst="rect">
            <a:avLst/>
          </a:prstGeom>
          <a:solidFill>
            <a:srgbClr val="1A4E55"/>
          </a:solidFill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饮食宜清淡忌油腻</a:t>
            </a:r>
          </a:p>
        </p:txBody>
      </p:sp>
      <p:sp>
        <p:nvSpPr>
          <p:cNvPr id="3" name="L 形 2"/>
          <p:cNvSpPr/>
          <p:nvPr/>
        </p:nvSpPr>
        <p:spPr>
          <a:xfrm flipH="1">
            <a:off x="6575425" y="4483735"/>
            <a:ext cx="613410" cy="601345"/>
          </a:xfrm>
          <a:prstGeom prst="corner">
            <a:avLst>
              <a:gd name="adj1" fmla="val 21436"/>
              <a:gd name="adj2" fmla="val 17191"/>
            </a:avLst>
          </a:prstGeom>
          <a:solidFill>
            <a:srgbClr val="1A4E55"/>
          </a:solidFill>
          <a:ln>
            <a:solidFill>
              <a:srgbClr val="1A4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图层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225" y="2639695"/>
            <a:ext cx="1746885" cy="2348865"/>
          </a:xfrm>
          <a:prstGeom prst="rect">
            <a:avLst/>
          </a:prstGeom>
        </p:spPr>
      </p:pic>
      <p:pic>
        <p:nvPicPr>
          <p:cNvPr id="5" name="图片 4" descr="荷花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55" y="1751965"/>
            <a:ext cx="3064510" cy="32391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77480" y="1351915"/>
            <a:ext cx="2524760" cy="415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220000"/>
              </a:lnSpc>
              <a:buFont typeface="Arial" panose="020B0604020202020204" pitchFamily="34" charset="0"/>
              <a:buNone/>
            </a:pPr>
            <a:r>
              <a:rPr lang="zh-CN" altLang="en-US" sz="2000" spc="200" dirty="0">
                <a:cs typeface="+mn-ea"/>
                <a:sym typeface="+mn-lt"/>
              </a:rPr>
              <a:t>平时多吃蔬菜、水果及粗粮，可增加纤维素、维生素</a:t>
            </a:r>
            <a:r>
              <a:rPr lang="en-US" altLang="zh-CN" sz="2000" spc="200" dirty="0">
                <a:cs typeface="+mn-ea"/>
                <a:sym typeface="+mn-lt"/>
              </a:rPr>
              <a:t>C</a:t>
            </a:r>
            <a:r>
              <a:rPr lang="zh-CN" altLang="en-US" sz="2000" spc="200" dirty="0">
                <a:cs typeface="+mn-ea"/>
                <a:sym typeface="+mn-lt"/>
              </a:rPr>
              <a:t>和维生素</a:t>
            </a:r>
            <a:r>
              <a:rPr lang="en-US" altLang="zh-CN" sz="2000" spc="200" dirty="0">
                <a:cs typeface="+mn-ea"/>
                <a:sym typeface="+mn-lt"/>
              </a:rPr>
              <a:t>B</a:t>
            </a:r>
            <a:r>
              <a:rPr lang="zh-CN" altLang="en-US" sz="2000" spc="200" dirty="0">
                <a:cs typeface="+mn-ea"/>
                <a:sym typeface="+mn-lt"/>
              </a:rPr>
              <a:t>族的供给，能起到预防动脉硬化的作用。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07735" y="1413510"/>
            <a:ext cx="868680" cy="4030980"/>
          </a:xfrm>
          <a:prstGeom prst="rect">
            <a:avLst/>
          </a:prstGeom>
          <a:solidFill>
            <a:srgbClr val="1A4E55"/>
          </a:solidFill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饮  食宜清淡忌油腻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6180" y="1020445"/>
            <a:ext cx="4105910" cy="49803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0946765" y="2998470"/>
            <a:ext cx="0" cy="2926715"/>
          </a:xfrm>
          <a:prstGeom prst="line">
            <a:avLst/>
          </a:prstGeom>
          <a:ln w="28575">
            <a:solidFill>
              <a:srgbClr val="1A4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3545840" y="1308735"/>
            <a:ext cx="6997700" cy="5080"/>
          </a:xfrm>
          <a:prstGeom prst="line">
            <a:avLst/>
          </a:prstGeom>
          <a:ln w="28575">
            <a:solidFill>
              <a:srgbClr val="1A4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081405" y="2790190"/>
            <a:ext cx="10027920" cy="1964690"/>
          </a:xfrm>
          <a:prstGeom prst="rect">
            <a:avLst/>
          </a:prstGeom>
          <a:solidFill>
            <a:srgbClr val="1A4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1212215" y="1880870"/>
            <a:ext cx="9734550" cy="2874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pc="200" dirty="0">
                <a:cs typeface="+mn-ea"/>
                <a:sym typeface="+mn-lt"/>
              </a:rPr>
              <a:t>气候逐渐炎热，但是北方天气仍然不够稳定，还会出现荫晴交替、冷暖变化的情况。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pc="200" dirty="0">
                <a:solidFill>
                  <a:schemeClr val="bg1"/>
                </a:solidFill>
                <a:cs typeface="+mn-ea"/>
                <a:sym typeface="+mn-lt"/>
              </a:rPr>
              <a:t>所以必须注意随时增减衣服。虽说夏季到来了，天气逐渐炎热，温度明显升高，但此时早晚仍比较凉，日夜温差仍较大，早晚要适当添衣。另外进入立夏后，昼长夜短更明显，此时顺应自然界阳盛荫虚的变化。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pc="200" dirty="0">
                <a:cs typeface="+mn-ea"/>
                <a:sym typeface="+mn-lt"/>
              </a:rPr>
              <a:t>睡眠方面也应相对“晚睡”、“早起”，以接受天地的清明之气，但仍应注意睡好“子午觉”，尤其要适当午睡，以保证饱满的精神状态以及充足的体力。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264997" y="979397"/>
            <a:ext cx="4423229" cy="655094"/>
            <a:chOff x="6535497" y="2167721"/>
            <a:chExt cx="6071502" cy="1108879"/>
          </a:xfrm>
          <a:solidFill>
            <a:srgbClr val="1A4E55"/>
          </a:solidFill>
        </p:grpSpPr>
        <p:sp>
          <p:nvSpPr>
            <p:cNvPr id="18" name="矩形: 圆角 17"/>
            <p:cNvSpPr/>
            <p:nvPr/>
          </p:nvSpPr>
          <p:spPr>
            <a:xfrm>
              <a:off x="6535497" y="2167721"/>
              <a:ext cx="6071502" cy="1108879"/>
            </a:xfrm>
            <a:prstGeom prst="roundRect">
              <a:avLst/>
            </a:prstGeom>
            <a:solidFill>
              <a:srgbClr val="1A4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733682" y="2279051"/>
              <a:ext cx="5620248" cy="8835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起居晚睡早起，避免贪凉</a:t>
              </a:r>
            </a:p>
          </p:txBody>
        </p:sp>
      </p:grpSp>
      <p:pic>
        <p:nvPicPr>
          <p:cNvPr id="6" name="图片 5" descr="矢量智能对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55" y="887095"/>
            <a:ext cx="1574165" cy="8489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4499610" y="1352233"/>
            <a:ext cx="1589405" cy="30460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9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64500" y="1126490"/>
            <a:ext cx="2085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立夏节气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69050" y="1218565"/>
            <a:ext cx="1650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064500" y="2152650"/>
            <a:ext cx="2085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立夏习俗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369050" y="2244725"/>
            <a:ext cx="1650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064500" y="3134360"/>
            <a:ext cx="20859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立夏养生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69050" y="3226435"/>
            <a:ext cx="1650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64500" y="4171315"/>
            <a:ext cx="25215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古诗话立夏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69050" y="4263390"/>
            <a:ext cx="1650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第四部分</a:t>
            </a:r>
          </a:p>
        </p:txBody>
      </p:sp>
      <p:pic>
        <p:nvPicPr>
          <p:cNvPr id="10" name="图片 9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0050" y="1917065"/>
            <a:ext cx="2263140" cy="76200"/>
          </a:xfrm>
          <a:prstGeom prst="rect">
            <a:avLst/>
          </a:prstGeom>
        </p:spPr>
      </p:pic>
      <p:pic>
        <p:nvPicPr>
          <p:cNvPr id="11" name="图片 10" descr="图层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035" y="4723765"/>
            <a:ext cx="272415" cy="561340"/>
          </a:xfrm>
          <a:prstGeom prst="rect">
            <a:avLst/>
          </a:prstGeom>
        </p:spPr>
      </p:pic>
      <p:pic>
        <p:nvPicPr>
          <p:cNvPr id="12" name="图片 11" descr="AAA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30105" y="5511165"/>
            <a:ext cx="553085" cy="579120"/>
          </a:xfrm>
          <a:prstGeom prst="rect">
            <a:avLst/>
          </a:prstGeom>
        </p:spPr>
      </p:pic>
      <p:pic>
        <p:nvPicPr>
          <p:cNvPr id="14" name="图片 13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0050" y="2837815"/>
            <a:ext cx="2263140" cy="76200"/>
          </a:xfrm>
          <a:prstGeom prst="rect">
            <a:avLst/>
          </a:prstGeom>
        </p:spPr>
      </p:pic>
      <p:pic>
        <p:nvPicPr>
          <p:cNvPr id="16" name="图片 15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0050" y="3896995"/>
            <a:ext cx="2263140" cy="76200"/>
          </a:xfrm>
          <a:prstGeom prst="rect">
            <a:avLst/>
          </a:prstGeom>
        </p:spPr>
      </p:pic>
      <p:pic>
        <p:nvPicPr>
          <p:cNvPr id="17" name="图片 16" descr="图层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0050" y="4859020"/>
            <a:ext cx="2263140" cy="762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811770" y="5501005"/>
            <a:ext cx="1840230" cy="58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>
                <a:solidFill>
                  <a:schemeClr val="tx1"/>
                </a:solidFill>
                <a:cs typeface="+mn-ea"/>
                <a:sym typeface="+mn-lt"/>
              </a:rPr>
              <a:t>立夏</a:t>
            </a:r>
          </a:p>
          <a:p>
            <a:pPr algn="r">
              <a:lnSpc>
                <a:spcPct val="120000"/>
              </a:lnSpc>
            </a:pPr>
            <a:r>
              <a:rPr lang="zh-CN" altLang="en-US" sz="900">
                <a:solidFill>
                  <a:schemeClr val="tx1"/>
                </a:solidFill>
                <a:cs typeface="+mn-ea"/>
                <a:sym typeface="+mn-lt"/>
              </a:rPr>
              <a:t>二十四节气中第七个节气</a:t>
            </a:r>
          </a:p>
          <a:p>
            <a:pPr algn="r">
              <a:lnSpc>
                <a:spcPct val="120000"/>
              </a:lnSpc>
            </a:pPr>
            <a:r>
              <a:rPr lang="zh-CN" altLang="en-US" sz="900">
                <a:solidFill>
                  <a:schemeClr val="tx1"/>
                </a:solidFill>
                <a:cs typeface="+mn-ea"/>
                <a:sym typeface="+mn-lt"/>
              </a:rPr>
              <a:t>夏季的第一个节气</a:t>
            </a:r>
          </a:p>
        </p:txBody>
      </p:sp>
      <p:pic>
        <p:nvPicPr>
          <p:cNvPr id="19" name="图片 18" descr="组 316"/>
          <p:cNvPicPr>
            <a:picLocks noChangeAspect="1"/>
          </p:cNvPicPr>
          <p:nvPr/>
        </p:nvPicPr>
        <p:blipFill>
          <a:blip r:embed="rId9" cstate="screen">
            <a:lum contras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935" y="4772025"/>
            <a:ext cx="933450" cy="513080"/>
          </a:xfrm>
          <a:prstGeom prst="rect">
            <a:avLst/>
          </a:prstGeom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xmlns:a14="http://schemas.microsoft.com/office/drawing/2010/main" xmlns="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/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4553" y="1839278"/>
            <a:ext cx="1292662" cy="31794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72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FOUR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18055" y="2831465"/>
            <a:ext cx="44843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 ker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倩简体" pitchFamily="65" charset="-122"/>
                <a:ea typeface="方正中倩简体" pitchFamily="65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古诗话立夏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73450" y="2099945"/>
            <a:ext cx="1973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第四部分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28620" y="4055745"/>
            <a:ext cx="3063240" cy="6251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斗指东南，维为立夏，</a:t>
            </a:r>
          </a:p>
          <a:p>
            <a:pPr algn="ctr"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万物皆长大，故名立夏也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96619" y="1478915"/>
            <a:ext cx="10191751" cy="3900170"/>
            <a:chOff x="3613614" y="1765469"/>
            <a:chExt cx="10665563" cy="3899884"/>
          </a:xfrm>
        </p:grpSpPr>
        <p:sp>
          <p:nvSpPr>
            <p:cNvPr id="7" name="矩形 6"/>
            <p:cNvSpPr/>
            <p:nvPr/>
          </p:nvSpPr>
          <p:spPr>
            <a:xfrm>
              <a:off x="10281041" y="1765469"/>
              <a:ext cx="3998136" cy="3634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80000"/>
                </a:lnSpc>
              </a:pPr>
              <a:r>
                <a:rPr lang="zh-CN" altLang="en-US" sz="2800" b="1" dirty="0">
                  <a:solidFill>
                    <a:srgbClr val="3C858E"/>
                  </a:solidFill>
                  <a:cs typeface="+mn-ea"/>
                  <a:sym typeface="+mn-lt"/>
                </a:rPr>
                <a:t>初夏绝句</a:t>
              </a:r>
              <a:endParaRPr lang="en-US" altLang="zh-CN" sz="2800" b="1" dirty="0">
                <a:solidFill>
                  <a:srgbClr val="3C858E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80000"/>
                </a:lnSpc>
              </a:pPr>
              <a:r>
                <a:rPr lang="en-US" altLang="zh-CN" sz="2800" b="1" dirty="0">
                  <a:solidFill>
                    <a:srgbClr val="3C858E"/>
                  </a:solidFill>
                  <a:cs typeface="+mn-ea"/>
                  <a:sym typeface="+mn-lt"/>
                </a:rPr>
                <a:t>【</a:t>
              </a:r>
              <a:r>
                <a:rPr lang="zh-CN" altLang="en-US" sz="2800" b="1" dirty="0">
                  <a:solidFill>
                    <a:srgbClr val="3C858E"/>
                  </a:solidFill>
                  <a:cs typeface="+mn-ea"/>
                  <a:sym typeface="+mn-lt"/>
                </a:rPr>
                <a:t>宋代</a:t>
              </a:r>
              <a:r>
                <a:rPr lang="en-US" altLang="zh-CN" sz="2800" b="1" dirty="0">
                  <a:solidFill>
                    <a:srgbClr val="3C858E"/>
                  </a:solidFill>
                  <a:cs typeface="+mn-ea"/>
                  <a:sym typeface="+mn-lt"/>
                </a:rPr>
                <a:t>】</a:t>
              </a:r>
              <a:r>
                <a:rPr lang="zh-CN" altLang="en-US" sz="2800" b="1" dirty="0">
                  <a:solidFill>
                    <a:srgbClr val="3C858E"/>
                  </a:solidFill>
                  <a:cs typeface="+mn-ea"/>
                  <a:sym typeface="+mn-lt"/>
                </a:rPr>
                <a:t>陆游</a:t>
              </a:r>
              <a:endParaRPr lang="zh-CN" altLang="en-US" dirty="0">
                <a:cs typeface="+mn-ea"/>
                <a:sym typeface="+mn-lt"/>
              </a:endParaRPr>
            </a:p>
            <a:p>
              <a:pPr algn="ctr">
                <a:lnSpc>
                  <a:spcPct val="180000"/>
                </a:lnSpc>
              </a:pPr>
              <a:r>
                <a:rPr lang="zh-CN" altLang="en-US" dirty="0">
                  <a:cs typeface="+mn-ea"/>
                  <a:sym typeface="+mn-lt"/>
                </a:rPr>
                <a:t>纷纷红紫已成尘，</a:t>
              </a:r>
            </a:p>
            <a:p>
              <a:pPr algn="ctr">
                <a:lnSpc>
                  <a:spcPct val="180000"/>
                </a:lnSpc>
              </a:pPr>
              <a:r>
                <a:rPr lang="zh-CN" altLang="en-US" dirty="0">
                  <a:cs typeface="+mn-ea"/>
                  <a:sym typeface="+mn-lt"/>
                </a:rPr>
                <a:t>布谷声中夏令新。</a:t>
              </a:r>
            </a:p>
            <a:p>
              <a:pPr algn="ctr">
                <a:lnSpc>
                  <a:spcPct val="180000"/>
                </a:lnSpc>
              </a:pPr>
              <a:r>
                <a:rPr lang="zh-CN" altLang="en-US" dirty="0">
                  <a:cs typeface="+mn-ea"/>
                  <a:sym typeface="+mn-lt"/>
                </a:rPr>
                <a:t>夹路桑麻行不尽，</a:t>
              </a:r>
            </a:p>
            <a:p>
              <a:pPr algn="ctr">
                <a:lnSpc>
                  <a:spcPct val="180000"/>
                </a:lnSpc>
              </a:pPr>
              <a:r>
                <a:rPr lang="zh-CN" altLang="en-US" dirty="0">
                  <a:cs typeface="+mn-ea"/>
                  <a:sym typeface="+mn-lt"/>
                </a:rPr>
                <a:t>始知身是太平人。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3613614" y="1834679"/>
              <a:ext cx="3998136" cy="3830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90000"/>
                </a:lnSpc>
              </a:pPr>
              <a:r>
                <a:rPr lang="zh-CN" altLang="en-US" sz="2800" b="1" dirty="0">
                  <a:solidFill>
                    <a:srgbClr val="3C858E"/>
                  </a:solidFill>
                  <a:cs typeface="+mn-ea"/>
                  <a:sym typeface="+mn-lt"/>
                </a:rPr>
                <a:t>立夏</a:t>
              </a:r>
              <a:endParaRPr lang="en-US" altLang="zh-CN" sz="2800" b="1" dirty="0">
                <a:solidFill>
                  <a:srgbClr val="3C858E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90000"/>
                </a:lnSpc>
              </a:pPr>
              <a:r>
                <a:rPr lang="zh-CN" altLang="en-US" sz="2800" b="1" dirty="0">
                  <a:solidFill>
                    <a:srgbClr val="3C858E"/>
                  </a:solidFill>
                  <a:cs typeface="+mn-ea"/>
                  <a:sym typeface="+mn-lt"/>
                </a:rPr>
                <a:t>（左河水）</a:t>
              </a:r>
              <a:endParaRPr lang="zh-CN" altLang="en-US" b="1" dirty="0">
                <a:cs typeface="+mn-ea"/>
                <a:sym typeface="+mn-lt"/>
              </a:endParaRPr>
            </a:p>
            <a:p>
              <a:pPr algn="ctr">
                <a:lnSpc>
                  <a:spcPct val="190000"/>
                </a:lnSpc>
              </a:pPr>
              <a:r>
                <a:rPr lang="zh-CN" altLang="en-US" dirty="0">
                  <a:cs typeface="+mn-ea"/>
                  <a:sym typeface="+mn-lt"/>
                </a:rPr>
                <a:t>南国似暑北国春，</a:t>
              </a:r>
            </a:p>
            <a:p>
              <a:pPr algn="ctr">
                <a:lnSpc>
                  <a:spcPct val="190000"/>
                </a:lnSpc>
              </a:pPr>
              <a:r>
                <a:rPr lang="zh-CN" altLang="en-US" dirty="0">
                  <a:cs typeface="+mn-ea"/>
                  <a:sym typeface="+mn-lt"/>
                </a:rPr>
                <a:t>绿秀江淮万木荫。</a:t>
              </a:r>
            </a:p>
            <a:p>
              <a:pPr algn="ctr">
                <a:lnSpc>
                  <a:spcPct val="190000"/>
                </a:lnSpc>
              </a:pPr>
              <a:r>
                <a:rPr lang="zh-CN" altLang="en-US" dirty="0">
                  <a:cs typeface="+mn-ea"/>
                  <a:sym typeface="+mn-lt"/>
                </a:rPr>
                <a:t>时病时虫人撒药，</a:t>
              </a:r>
            </a:p>
            <a:p>
              <a:pPr algn="ctr">
                <a:lnSpc>
                  <a:spcPct val="190000"/>
                </a:lnSpc>
              </a:pPr>
              <a:r>
                <a:rPr lang="zh-CN" altLang="en-US" dirty="0">
                  <a:cs typeface="+mn-ea"/>
                  <a:sym typeface="+mn-lt"/>
                </a:rPr>
                <a:t>忽寒忽热药搪人。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72046" y="1257300"/>
            <a:ext cx="3647440" cy="4572000"/>
            <a:chOff x="7150501" y="1686560"/>
            <a:chExt cx="3647440" cy="4572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150501" y="1686560"/>
              <a:ext cx="3647440" cy="457200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4631" y="3205935"/>
              <a:ext cx="681529" cy="703875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945255" y="1586377"/>
            <a:ext cx="7182026" cy="3684905"/>
            <a:chOff x="4134599" y="1834679"/>
            <a:chExt cx="7182026" cy="3684905"/>
          </a:xfrm>
        </p:grpSpPr>
        <p:sp>
          <p:nvSpPr>
            <p:cNvPr id="7" name="矩形 6"/>
            <p:cNvSpPr/>
            <p:nvPr/>
          </p:nvSpPr>
          <p:spPr>
            <a:xfrm>
              <a:off x="7318489" y="1834679"/>
              <a:ext cx="3998136" cy="3684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</a:pPr>
              <a:r>
                <a:rPr lang="en-US" altLang="zh-CN" sz="2800" b="1" dirty="0">
                  <a:solidFill>
                    <a:srgbClr val="3C858E"/>
                  </a:solidFill>
                  <a:cs typeface="+mn-ea"/>
                  <a:sym typeface="+mn-lt"/>
                </a:rPr>
                <a:t>《</a:t>
              </a:r>
              <a:r>
                <a:rPr lang="zh-CN" altLang="en-US" sz="2800" b="1" dirty="0">
                  <a:solidFill>
                    <a:srgbClr val="3C858E"/>
                  </a:solidFill>
                  <a:cs typeface="+mn-ea"/>
                  <a:sym typeface="+mn-lt"/>
                </a:rPr>
                <a:t>立夏日忆京师诸弟</a:t>
              </a:r>
              <a:r>
                <a:rPr lang="en-US" altLang="zh-CN" sz="2800" b="1" dirty="0">
                  <a:solidFill>
                    <a:srgbClr val="3C858E"/>
                  </a:solidFill>
                  <a:cs typeface="+mn-ea"/>
                  <a:sym typeface="+mn-lt"/>
                </a:rPr>
                <a:t>》</a:t>
              </a:r>
            </a:p>
            <a:p>
              <a:pPr algn="ctr">
                <a:lnSpc>
                  <a:spcPct val="160000"/>
                </a:lnSpc>
              </a:pPr>
              <a:r>
                <a:rPr lang="en-US" altLang="zh-CN" sz="2800" b="1" dirty="0">
                  <a:solidFill>
                    <a:srgbClr val="3C858E"/>
                  </a:solidFill>
                  <a:cs typeface="+mn-ea"/>
                  <a:sym typeface="+mn-lt"/>
                </a:rPr>
                <a:t>【</a:t>
              </a:r>
              <a:r>
                <a:rPr lang="zh-CN" altLang="en-US" sz="2800" b="1" dirty="0">
                  <a:solidFill>
                    <a:srgbClr val="3C858E"/>
                  </a:solidFill>
                  <a:cs typeface="+mn-ea"/>
                  <a:sym typeface="+mn-lt"/>
                </a:rPr>
                <a:t>唐代</a:t>
              </a:r>
              <a:r>
                <a:rPr lang="en-US" altLang="zh-CN" sz="2800" b="1" dirty="0">
                  <a:solidFill>
                    <a:srgbClr val="3C858E"/>
                  </a:solidFill>
                  <a:cs typeface="+mn-ea"/>
                  <a:sym typeface="+mn-lt"/>
                </a:rPr>
                <a:t>】</a:t>
              </a:r>
              <a:r>
                <a:rPr lang="zh-CN" altLang="en-US" sz="2800" b="1" dirty="0">
                  <a:solidFill>
                    <a:srgbClr val="3C858E"/>
                  </a:solidFill>
                  <a:cs typeface="+mn-ea"/>
                  <a:sym typeface="+mn-lt"/>
                </a:rPr>
                <a:t>韦应物</a:t>
              </a:r>
            </a:p>
            <a:p>
              <a:pPr algn="ctr">
                <a:lnSpc>
                  <a:spcPct val="160000"/>
                </a:lnSpc>
              </a:pPr>
              <a:endParaRPr lang="zh-CN" altLang="en-US" dirty="0">
                <a:cs typeface="+mn-ea"/>
                <a:sym typeface="+mn-lt"/>
              </a:endParaRPr>
            </a:p>
            <a:p>
              <a:pPr algn="ctr">
                <a:lnSpc>
                  <a:spcPct val="160000"/>
                </a:lnSpc>
              </a:pPr>
              <a:r>
                <a:rPr lang="zh-CN" altLang="en-US" dirty="0">
                  <a:cs typeface="+mn-ea"/>
                  <a:sym typeface="+mn-lt"/>
                </a:rPr>
                <a:t>改序念芳辰，烦襟倦日永。</a:t>
              </a:r>
              <a:endParaRPr lang="en-US" altLang="zh-CN" dirty="0">
                <a:cs typeface="+mn-ea"/>
                <a:sym typeface="+mn-lt"/>
              </a:endParaRPr>
            </a:p>
            <a:p>
              <a:pPr algn="ctr">
                <a:lnSpc>
                  <a:spcPct val="160000"/>
                </a:lnSpc>
              </a:pPr>
              <a:r>
                <a:rPr lang="zh-CN" altLang="en-US" dirty="0">
                  <a:cs typeface="+mn-ea"/>
                  <a:sym typeface="+mn-lt"/>
                </a:rPr>
                <a:t>夏木已成阴，公门昼恒静。</a:t>
              </a:r>
            </a:p>
            <a:p>
              <a:pPr algn="ctr">
                <a:lnSpc>
                  <a:spcPct val="160000"/>
                </a:lnSpc>
              </a:pPr>
              <a:r>
                <a:rPr lang="zh-CN" altLang="en-US" dirty="0">
                  <a:cs typeface="+mn-ea"/>
                  <a:sym typeface="+mn-lt"/>
                </a:rPr>
                <a:t>长风始飘阁，叠云才吐岭。</a:t>
              </a:r>
              <a:endParaRPr lang="en-US" altLang="zh-CN" dirty="0">
                <a:cs typeface="+mn-ea"/>
                <a:sym typeface="+mn-lt"/>
              </a:endParaRPr>
            </a:p>
            <a:p>
              <a:pPr algn="ctr">
                <a:lnSpc>
                  <a:spcPct val="160000"/>
                </a:lnSpc>
              </a:pPr>
              <a:r>
                <a:rPr lang="zh-CN" altLang="en-US" dirty="0">
                  <a:cs typeface="+mn-ea"/>
                  <a:sym typeface="+mn-lt"/>
                </a:rPr>
                <a:t>坐想离居人，还当惜徂景。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134599" y="1834679"/>
              <a:ext cx="3998136" cy="3684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60000"/>
                </a:lnSpc>
              </a:pPr>
              <a:r>
                <a:rPr lang="en-US" altLang="zh-CN" sz="2800" b="1" dirty="0">
                  <a:solidFill>
                    <a:srgbClr val="3C858E"/>
                  </a:solidFill>
                  <a:cs typeface="+mn-ea"/>
                  <a:sym typeface="+mn-lt"/>
                </a:rPr>
                <a:t>《</a:t>
              </a:r>
              <a:r>
                <a:rPr lang="zh-CN" altLang="en-US" sz="2800" b="1" dirty="0">
                  <a:solidFill>
                    <a:srgbClr val="3C858E"/>
                  </a:solidFill>
                  <a:cs typeface="+mn-ea"/>
                  <a:sym typeface="+mn-lt"/>
                </a:rPr>
                <a:t>立夏</a:t>
              </a:r>
              <a:r>
                <a:rPr lang="en-US" altLang="zh-CN" sz="2800" b="1" dirty="0">
                  <a:solidFill>
                    <a:srgbClr val="3C858E"/>
                  </a:solidFill>
                  <a:cs typeface="+mn-ea"/>
                  <a:sym typeface="+mn-lt"/>
                </a:rPr>
                <a:t>》</a:t>
              </a:r>
            </a:p>
            <a:p>
              <a:pPr algn="ctr">
                <a:lnSpc>
                  <a:spcPct val="160000"/>
                </a:lnSpc>
              </a:pPr>
              <a:r>
                <a:rPr lang="en-US" altLang="zh-CN" sz="2800" b="1" dirty="0">
                  <a:solidFill>
                    <a:srgbClr val="3C858E"/>
                  </a:solidFill>
                  <a:cs typeface="+mn-ea"/>
                  <a:sym typeface="+mn-lt"/>
                </a:rPr>
                <a:t>【</a:t>
              </a:r>
              <a:r>
                <a:rPr lang="zh-CN" altLang="en-US" sz="2800" b="1" dirty="0">
                  <a:solidFill>
                    <a:srgbClr val="3C858E"/>
                  </a:solidFill>
                  <a:cs typeface="+mn-ea"/>
                  <a:sym typeface="+mn-lt"/>
                </a:rPr>
                <a:t>宋代</a:t>
              </a:r>
              <a:r>
                <a:rPr lang="en-US" altLang="zh-CN" sz="2800" b="1" dirty="0">
                  <a:solidFill>
                    <a:srgbClr val="3C858E"/>
                  </a:solidFill>
                  <a:cs typeface="+mn-ea"/>
                  <a:sym typeface="+mn-lt"/>
                </a:rPr>
                <a:t>】</a:t>
              </a:r>
              <a:r>
                <a:rPr lang="zh-CN" altLang="en-US" sz="2800" b="1" dirty="0">
                  <a:solidFill>
                    <a:srgbClr val="3C858E"/>
                  </a:solidFill>
                  <a:cs typeface="+mn-ea"/>
                  <a:sym typeface="+mn-lt"/>
                </a:rPr>
                <a:t>陆游</a:t>
              </a:r>
            </a:p>
            <a:p>
              <a:pPr algn="ctr">
                <a:lnSpc>
                  <a:spcPct val="160000"/>
                </a:lnSpc>
              </a:pPr>
              <a:endParaRPr lang="zh-CN" altLang="en-US" b="1" dirty="0">
                <a:cs typeface="+mn-ea"/>
                <a:sym typeface="+mn-lt"/>
              </a:endParaRPr>
            </a:p>
            <a:p>
              <a:pPr algn="ctr">
                <a:lnSpc>
                  <a:spcPct val="160000"/>
                </a:lnSpc>
              </a:pPr>
              <a:r>
                <a:rPr lang="zh-CN" altLang="en-US" dirty="0">
                  <a:cs typeface="+mn-ea"/>
                  <a:sym typeface="+mn-lt"/>
                </a:rPr>
                <a:t>赤帜插城扉，东君整驾归。</a:t>
              </a:r>
              <a:endParaRPr lang="en-US" altLang="zh-CN" dirty="0">
                <a:cs typeface="+mn-ea"/>
                <a:sym typeface="+mn-lt"/>
              </a:endParaRPr>
            </a:p>
            <a:p>
              <a:pPr algn="ctr">
                <a:lnSpc>
                  <a:spcPct val="160000"/>
                </a:lnSpc>
              </a:pPr>
              <a:r>
                <a:rPr lang="zh-CN" altLang="en-US" dirty="0">
                  <a:cs typeface="+mn-ea"/>
                  <a:sym typeface="+mn-lt"/>
                </a:rPr>
                <a:t>泥新巢燕闹，花尽蜜蜂稀。</a:t>
              </a:r>
            </a:p>
            <a:p>
              <a:pPr algn="ctr">
                <a:lnSpc>
                  <a:spcPct val="160000"/>
                </a:lnSpc>
              </a:pPr>
              <a:r>
                <a:rPr lang="zh-CN" altLang="en-US" dirty="0">
                  <a:cs typeface="+mn-ea"/>
                  <a:sym typeface="+mn-lt"/>
                </a:rPr>
                <a:t>槐柳阴初密，帘栊暑尚微。</a:t>
              </a:r>
              <a:endParaRPr lang="en-US" altLang="zh-CN" dirty="0">
                <a:cs typeface="+mn-ea"/>
                <a:sym typeface="+mn-lt"/>
              </a:endParaRPr>
            </a:p>
            <a:p>
              <a:pPr algn="ctr">
                <a:lnSpc>
                  <a:spcPct val="160000"/>
                </a:lnSpc>
              </a:pPr>
              <a:r>
                <a:rPr lang="zh-CN" altLang="en-US" dirty="0">
                  <a:cs typeface="+mn-ea"/>
                  <a:sym typeface="+mn-lt"/>
                </a:rPr>
                <a:t>日斜汤沐罢，熟练试单衣。</a:t>
              </a:r>
            </a:p>
          </p:txBody>
        </p:sp>
      </p:grpSp>
      <p:pic>
        <p:nvPicPr>
          <p:cNvPr id="2" name="图片 1" descr="荷花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650" y="1321435"/>
            <a:ext cx="4614545" cy="487743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270" y="1321435"/>
            <a:ext cx="1581785" cy="8528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331595" y="1315085"/>
            <a:ext cx="3997960" cy="422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10000"/>
              </a:lnSpc>
            </a:pPr>
            <a:r>
              <a:rPr lang="en-US" altLang="zh-CN" sz="2800" b="1" dirty="0">
                <a:solidFill>
                  <a:srgbClr val="3C858E"/>
                </a:solidFill>
                <a:cs typeface="+mn-ea"/>
                <a:sym typeface="+mn-lt"/>
              </a:rPr>
              <a:t>《</a:t>
            </a:r>
            <a:r>
              <a:rPr lang="zh-CN" altLang="en-US" sz="2800" b="1" dirty="0">
                <a:solidFill>
                  <a:srgbClr val="3C858E"/>
                </a:solidFill>
                <a:cs typeface="+mn-ea"/>
                <a:sym typeface="+mn-lt"/>
              </a:rPr>
              <a:t>初夏即事</a:t>
            </a:r>
            <a:r>
              <a:rPr lang="en-US" altLang="zh-CN" sz="2800" b="1" dirty="0">
                <a:solidFill>
                  <a:srgbClr val="3C858E"/>
                </a:solidFill>
                <a:cs typeface="+mn-ea"/>
                <a:sym typeface="+mn-lt"/>
              </a:rPr>
              <a:t>》</a:t>
            </a:r>
          </a:p>
          <a:p>
            <a:pPr algn="ctr">
              <a:lnSpc>
                <a:spcPct val="210000"/>
              </a:lnSpc>
            </a:pPr>
            <a:r>
              <a:rPr lang="en-US" altLang="zh-CN" sz="2800" b="1" dirty="0">
                <a:solidFill>
                  <a:srgbClr val="3C858E"/>
                </a:solidFill>
                <a:cs typeface="+mn-ea"/>
                <a:sym typeface="+mn-lt"/>
              </a:rPr>
              <a:t>【</a:t>
            </a:r>
            <a:r>
              <a:rPr lang="zh-CN" altLang="en-US" sz="2800" b="1" dirty="0">
                <a:solidFill>
                  <a:srgbClr val="3C858E"/>
                </a:solidFill>
                <a:cs typeface="+mn-ea"/>
                <a:sym typeface="+mn-lt"/>
              </a:rPr>
              <a:t>宋代</a:t>
            </a:r>
            <a:r>
              <a:rPr lang="en-US" altLang="zh-CN" sz="2800" b="1" dirty="0">
                <a:solidFill>
                  <a:srgbClr val="3C858E"/>
                </a:solidFill>
                <a:cs typeface="+mn-ea"/>
                <a:sym typeface="+mn-lt"/>
              </a:rPr>
              <a:t>】</a:t>
            </a:r>
            <a:r>
              <a:rPr lang="zh-CN" altLang="en-US" sz="2800" b="1" dirty="0">
                <a:solidFill>
                  <a:srgbClr val="3C858E"/>
                </a:solidFill>
                <a:cs typeface="+mn-ea"/>
                <a:sym typeface="+mn-lt"/>
              </a:rPr>
              <a:t>王安石</a:t>
            </a:r>
            <a:endParaRPr lang="zh-CN" altLang="en-US" b="1" dirty="0">
              <a:cs typeface="+mn-ea"/>
              <a:sym typeface="+mn-lt"/>
            </a:endParaRPr>
          </a:p>
          <a:p>
            <a:pPr algn="ctr">
              <a:lnSpc>
                <a:spcPct val="210000"/>
              </a:lnSpc>
            </a:pPr>
            <a:r>
              <a:rPr lang="zh-CN" altLang="en-US" dirty="0">
                <a:cs typeface="+mn-ea"/>
                <a:sym typeface="+mn-lt"/>
              </a:rPr>
              <a:t>石梁茅屋有弯碕，</a:t>
            </a:r>
          </a:p>
          <a:p>
            <a:pPr algn="ctr">
              <a:lnSpc>
                <a:spcPct val="210000"/>
              </a:lnSpc>
            </a:pPr>
            <a:r>
              <a:rPr lang="zh-CN" altLang="en-US" dirty="0">
                <a:cs typeface="+mn-ea"/>
                <a:sym typeface="+mn-lt"/>
              </a:rPr>
              <a:t>流水溅溅度两陂。</a:t>
            </a:r>
          </a:p>
          <a:p>
            <a:pPr algn="ctr">
              <a:lnSpc>
                <a:spcPct val="210000"/>
              </a:lnSpc>
            </a:pPr>
            <a:r>
              <a:rPr lang="zh-CN" altLang="en-US" dirty="0">
                <a:cs typeface="+mn-ea"/>
                <a:sym typeface="+mn-lt"/>
              </a:rPr>
              <a:t>晴日暖风生麦气，</a:t>
            </a:r>
          </a:p>
          <a:p>
            <a:pPr algn="ctr">
              <a:lnSpc>
                <a:spcPct val="210000"/>
              </a:lnSpc>
            </a:pPr>
            <a:r>
              <a:rPr lang="zh-CN" altLang="en-US" dirty="0">
                <a:cs typeface="+mn-ea"/>
                <a:sym typeface="+mn-lt"/>
              </a:rPr>
              <a:t>绿阴幽草胜花时。</a:t>
            </a:r>
          </a:p>
        </p:txBody>
      </p:sp>
      <p:sp>
        <p:nvSpPr>
          <p:cNvPr id="2" name="矩形 1"/>
          <p:cNvSpPr/>
          <p:nvPr/>
        </p:nvSpPr>
        <p:spPr>
          <a:xfrm>
            <a:off x="1330325" y="1145540"/>
            <a:ext cx="4048125" cy="4650105"/>
          </a:xfrm>
          <a:prstGeom prst="rect">
            <a:avLst/>
          </a:prstGeom>
          <a:noFill/>
          <a:ln w="19050" cmpd="dbl">
            <a:solidFill>
              <a:srgbClr val="1A4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4533900" y="1454785"/>
            <a:ext cx="6732905" cy="4259580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120" y="1145540"/>
            <a:ext cx="1443355" cy="7778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1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94305"/>
            <a:ext cx="6892925" cy="10342245"/>
          </a:xfrm>
          <a:prstGeom prst="rect">
            <a:avLst/>
          </a:prstGeom>
        </p:spPr>
      </p:pic>
      <p:pic>
        <p:nvPicPr>
          <p:cNvPr id="10" name="图片 9" descr="图层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9180" y="5374640"/>
            <a:ext cx="777240" cy="317500"/>
          </a:xfrm>
          <a:prstGeom prst="rect">
            <a:avLst/>
          </a:prstGeom>
        </p:spPr>
      </p:pic>
      <p:pic>
        <p:nvPicPr>
          <p:cNvPr id="15" name="图片 14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00" y="430530"/>
            <a:ext cx="1395730" cy="753110"/>
          </a:xfrm>
          <a:prstGeom prst="rect">
            <a:avLst/>
          </a:prstGeom>
        </p:spPr>
      </p:pic>
      <p:pic>
        <p:nvPicPr>
          <p:cNvPr id="11" name="图片 10" descr="图层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925" y="991870"/>
            <a:ext cx="1326515" cy="541655"/>
          </a:xfrm>
          <a:prstGeom prst="rect">
            <a:avLst/>
          </a:prstGeom>
        </p:spPr>
      </p:pic>
      <p:pic>
        <p:nvPicPr>
          <p:cNvPr id="12" name="图片 11" descr="图层 9 拷贝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605" y="814705"/>
            <a:ext cx="1475740" cy="920115"/>
          </a:xfrm>
          <a:prstGeom prst="rect">
            <a:avLst/>
          </a:prstGeom>
        </p:spPr>
      </p:pic>
      <p:pic>
        <p:nvPicPr>
          <p:cNvPr id="20" name="图片 19" descr="a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375" y="430530"/>
            <a:ext cx="4111625" cy="2251710"/>
          </a:xfrm>
          <a:prstGeom prst="rect">
            <a:avLst/>
          </a:prstGeom>
        </p:spPr>
      </p:pic>
      <p:pic>
        <p:nvPicPr>
          <p:cNvPr id="23" name="图片 22" descr="色相_饱和度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39105" y="3931920"/>
            <a:ext cx="8428355" cy="3520440"/>
          </a:xfrm>
          <a:prstGeom prst="rect">
            <a:avLst/>
          </a:prstGeom>
        </p:spPr>
      </p:pic>
      <p:pic>
        <p:nvPicPr>
          <p:cNvPr id="25" name="图片 24" descr="图层 1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9" b="15026"/>
          <a:stretch>
            <a:fillRect/>
          </a:stretch>
        </p:blipFill>
        <p:spPr>
          <a:xfrm>
            <a:off x="6564630" y="-156845"/>
            <a:ext cx="3297555" cy="7171055"/>
          </a:xfrm>
          <a:prstGeom prst="rect">
            <a:avLst/>
          </a:prstGeom>
        </p:spPr>
      </p:pic>
      <p:pic>
        <p:nvPicPr>
          <p:cNvPr id="27" name="图片 26" descr="图层 29 拷贝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7255" y="3121660"/>
            <a:ext cx="848995" cy="370205"/>
          </a:xfrm>
          <a:prstGeom prst="rect">
            <a:avLst/>
          </a:prstGeom>
        </p:spPr>
      </p:pic>
      <p:pic>
        <p:nvPicPr>
          <p:cNvPr id="28" name="图片 27" descr="图层 1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78820" y="3481705"/>
            <a:ext cx="539750" cy="10007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235339" y="400685"/>
            <a:ext cx="1954381" cy="60559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谢谢观看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72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4553" y="1839278"/>
            <a:ext cx="1292662" cy="31794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72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ONE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18055" y="2831465"/>
            <a:ext cx="44843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立夏节气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73450" y="2099945"/>
            <a:ext cx="1973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28620" y="4055745"/>
            <a:ext cx="3063240" cy="6251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斗指东南，维为立夏，</a:t>
            </a:r>
          </a:p>
          <a:p>
            <a:pPr algn="ctr"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万物皆长大，故名立夏也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10866" y="1766656"/>
            <a:ext cx="16334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013585" y="2557145"/>
            <a:ext cx="4815205" cy="3045460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9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立夏是农历二十四节气中的第七个节气，夏季的第一个节气，表示盛夏时节的正式开始，太阳到达黄经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45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度时为立夏节气。斗指东南，维为立夏，万物至此皆长大，故名立夏也。</a:t>
            </a:r>
          </a:p>
        </p:txBody>
      </p:sp>
      <p:sp>
        <p:nvSpPr>
          <p:cNvPr id="4" name="L 形 3"/>
          <p:cNvSpPr/>
          <p:nvPr/>
        </p:nvSpPr>
        <p:spPr>
          <a:xfrm rot="5400000">
            <a:off x="1822430" y="2435550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2E9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873500" y="1143635"/>
            <a:ext cx="2955290" cy="581660"/>
            <a:chOff x="2910" y="1554"/>
            <a:chExt cx="4654" cy="916"/>
          </a:xfrm>
        </p:grpSpPr>
        <p:grpSp>
          <p:nvGrpSpPr>
            <p:cNvPr id="6" name="组合 5"/>
            <p:cNvGrpSpPr/>
            <p:nvPr/>
          </p:nvGrpSpPr>
          <p:grpSpPr>
            <a:xfrm>
              <a:off x="2910" y="1554"/>
              <a:ext cx="4655" cy="917"/>
              <a:chOff x="2785983" y="1494758"/>
              <a:chExt cx="1670727" cy="312165"/>
            </a:xfrm>
          </p:grpSpPr>
          <p:sp>
            <p:nvSpPr>
              <p:cNvPr id="7" name="圆角矩形 69"/>
              <p:cNvSpPr/>
              <p:nvPr/>
            </p:nvSpPr>
            <p:spPr>
              <a:xfrm>
                <a:off x="2785983" y="1494758"/>
                <a:ext cx="1670727" cy="312165"/>
              </a:xfrm>
              <a:prstGeom prst="roundRect">
                <a:avLst/>
              </a:prstGeom>
              <a:solidFill>
                <a:srgbClr val="2E9593"/>
              </a:solidFill>
              <a:ln w="127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101600" dist="254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rtlCol="0" anchor="ctr">
                <a:noAutofit/>
              </a:bodyPr>
              <a:lstStyle/>
              <a:p>
                <a:pPr algn="ctr"/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>
                <a:spLocks noChangeArrowheads="1"/>
              </p:cNvSpPr>
              <p:nvPr/>
            </p:nvSpPr>
            <p:spPr bwMode="auto">
              <a:xfrm>
                <a:off x="3063464" y="1538377"/>
                <a:ext cx="1115764" cy="224927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lIns="0" tIns="0" rIns="0" bIns="0" anchor="t"/>
              <a:lstStyle/>
              <a:p>
                <a:pPr algn="ctr"/>
                <a:r>
                  <a:rPr lang="zh-CN" altLang="en-US" sz="2800" b="1" cap="all" dirty="0">
                    <a:solidFill>
                      <a:schemeClr val="bg1"/>
                    </a:solidFill>
                    <a:cs typeface="+mn-ea"/>
                    <a:sym typeface="+mn-lt"/>
                  </a:rPr>
                  <a:t>立夏节气</a:t>
                </a:r>
              </a:p>
            </p:txBody>
          </p:sp>
          <p:sp>
            <p:nvSpPr>
              <p:cNvPr id="9" name="任意多边形 71"/>
              <p:cNvSpPr/>
              <p:nvPr/>
            </p:nvSpPr>
            <p:spPr>
              <a:xfrm rot="8100000">
                <a:off x="2908014" y="1588006"/>
                <a:ext cx="125669" cy="125669"/>
              </a:xfrm>
              <a:custGeom>
                <a:avLst/>
                <a:gdLst>
                  <a:gd name="connsiteX0" fmla="*/ 331554 w 391677"/>
                  <a:gd name="connsiteY0" fmla="*/ 60123 h 391677"/>
                  <a:gd name="connsiteX1" fmla="*/ 321239 w 391677"/>
                  <a:gd name="connsiteY1" fmla="*/ 35219 h 391677"/>
                  <a:gd name="connsiteX2" fmla="*/ 356458 w 391677"/>
                  <a:gd name="connsiteY2" fmla="*/ 0 h 391677"/>
                  <a:gd name="connsiteX3" fmla="*/ 391677 w 391677"/>
                  <a:gd name="connsiteY3" fmla="*/ 35219 h 391677"/>
                  <a:gd name="connsiteX4" fmla="*/ 356458 w 391677"/>
                  <a:gd name="connsiteY4" fmla="*/ 70438 h 391677"/>
                  <a:gd name="connsiteX5" fmla="*/ 331554 w 391677"/>
                  <a:gd name="connsiteY5" fmla="*/ 60123 h 391677"/>
                  <a:gd name="connsiteX6" fmla="*/ 331554 w 391677"/>
                  <a:gd name="connsiteY6" fmla="*/ 167202 h 391677"/>
                  <a:gd name="connsiteX7" fmla="*/ 321238 w 391677"/>
                  <a:gd name="connsiteY7" fmla="*/ 142299 h 391677"/>
                  <a:gd name="connsiteX8" fmla="*/ 356457 w 391677"/>
                  <a:gd name="connsiteY8" fmla="*/ 107080 h 391677"/>
                  <a:gd name="connsiteX9" fmla="*/ 391676 w 391677"/>
                  <a:gd name="connsiteY9" fmla="*/ 142299 h 391677"/>
                  <a:gd name="connsiteX10" fmla="*/ 356457 w 391677"/>
                  <a:gd name="connsiteY10" fmla="*/ 177518 h 391677"/>
                  <a:gd name="connsiteX11" fmla="*/ 331554 w 391677"/>
                  <a:gd name="connsiteY11" fmla="*/ 167202 h 391677"/>
                  <a:gd name="connsiteX12" fmla="*/ 331554 w 391677"/>
                  <a:gd name="connsiteY12" fmla="*/ 274282 h 391677"/>
                  <a:gd name="connsiteX13" fmla="*/ 321239 w 391677"/>
                  <a:gd name="connsiteY13" fmla="*/ 249378 h 391677"/>
                  <a:gd name="connsiteX14" fmla="*/ 356458 w 391677"/>
                  <a:gd name="connsiteY14" fmla="*/ 214159 h 391677"/>
                  <a:gd name="connsiteX15" fmla="*/ 391677 w 391677"/>
                  <a:gd name="connsiteY15" fmla="*/ 249378 h 391677"/>
                  <a:gd name="connsiteX16" fmla="*/ 356458 w 391677"/>
                  <a:gd name="connsiteY16" fmla="*/ 284597 h 391677"/>
                  <a:gd name="connsiteX17" fmla="*/ 331554 w 391677"/>
                  <a:gd name="connsiteY17" fmla="*/ 274282 h 391677"/>
                  <a:gd name="connsiteX18" fmla="*/ 331554 w 391677"/>
                  <a:gd name="connsiteY18" fmla="*/ 381362 h 391677"/>
                  <a:gd name="connsiteX19" fmla="*/ 321239 w 391677"/>
                  <a:gd name="connsiteY19" fmla="*/ 356458 h 391677"/>
                  <a:gd name="connsiteX20" fmla="*/ 356458 w 391677"/>
                  <a:gd name="connsiteY20" fmla="*/ 321239 h 391677"/>
                  <a:gd name="connsiteX21" fmla="*/ 391677 w 391677"/>
                  <a:gd name="connsiteY21" fmla="*/ 356458 h 391677"/>
                  <a:gd name="connsiteX22" fmla="*/ 356458 w 391677"/>
                  <a:gd name="connsiteY22" fmla="*/ 391677 h 391677"/>
                  <a:gd name="connsiteX23" fmla="*/ 331554 w 391677"/>
                  <a:gd name="connsiteY23" fmla="*/ 381362 h 391677"/>
                  <a:gd name="connsiteX24" fmla="*/ 224474 w 391677"/>
                  <a:gd name="connsiteY24" fmla="*/ 381361 h 391677"/>
                  <a:gd name="connsiteX25" fmla="*/ 214159 w 391677"/>
                  <a:gd name="connsiteY25" fmla="*/ 356457 h 391677"/>
                  <a:gd name="connsiteX26" fmla="*/ 249378 w 391677"/>
                  <a:gd name="connsiteY26" fmla="*/ 321238 h 391677"/>
                  <a:gd name="connsiteX27" fmla="*/ 284597 w 391677"/>
                  <a:gd name="connsiteY27" fmla="*/ 356457 h 391677"/>
                  <a:gd name="connsiteX28" fmla="*/ 249378 w 391677"/>
                  <a:gd name="connsiteY28" fmla="*/ 391676 h 391677"/>
                  <a:gd name="connsiteX29" fmla="*/ 224474 w 391677"/>
                  <a:gd name="connsiteY29" fmla="*/ 381361 h 391677"/>
                  <a:gd name="connsiteX30" fmla="*/ 117395 w 391677"/>
                  <a:gd name="connsiteY30" fmla="*/ 381360 h 391677"/>
                  <a:gd name="connsiteX31" fmla="*/ 107080 w 391677"/>
                  <a:gd name="connsiteY31" fmla="*/ 356456 h 391677"/>
                  <a:gd name="connsiteX32" fmla="*/ 142299 w 391677"/>
                  <a:gd name="connsiteY32" fmla="*/ 321237 h 391677"/>
                  <a:gd name="connsiteX33" fmla="*/ 177518 w 391677"/>
                  <a:gd name="connsiteY33" fmla="*/ 356456 h 391677"/>
                  <a:gd name="connsiteX34" fmla="*/ 142299 w 391677"/>
                  <a:gd name="connsiteY34" fmla="*/ 391675 h 391677"/>
                  <a:gd name="connsiteX35" fmla="*/ 117395 w 391677"/>
                  <a:gd name="connsiteY35" fmla="*/ 381360 h 391677"/>
                  <a:gd name="connsiteX36" fmla="*/ 10316 w 391677"/>
                  <a:gd name="connsiteY36" fmla="*/ 381361 h 391677"/>
                  <a:gd name="connsiteX37" fmla="*/ 0 w 391677"/>
                  <a:gd name="connsiteY37" fmla="*/ 356457 h 391677"/>
                  <a:gd name="connsiteX38" fmla="*/ 35219 w 391677"/>
                  <a:gd name="connsiteY38" fmla="*/ 321238 h 391677"/>
                  <a:gd name="connsiteX39" fmla="*/ 70438 w 391677"/>
                  <a:gd name="connsiteY39" fmla="*/ 356457 h 391677"/>
                  <a:gd name="connsiteX40" fmla="*/ 35219 w 391677"/>
                  <a:gd name="connsiteY40" fmla="*/ 391676 h 391677"/>
                  <a:gd name="connsiteX41" fmla="*/ 10316 w 391677"/>
                  <a:gd name="connsiteY41" fmla="*/ 381361 h 391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91677" h="391677">
                    <a:moveTo>
                      <a:pt x="331554" y="60123"/>
                    </a:moveTo>
                    <a:cubicBezTo>
                      <a:pt x="325181" y="53750"/>
                      <a:pt x="321239" y="44945"/>
                      <a:pt x="321239" y="35219"/>
                    </a:cubicBezTo>
                    <a:cubicBezTo>
                      <a:pt x="321239" y="15768"/>
                      <a:pt x="337007" y="0"/>
                      <a:pt x="356458" y="0"/>
                    </a:cubicBezTo>
                    <a:cubicBezTo>
                      <a:pt x="375909" y="0"/>
                      <a:pt x="391677" y="15768"/>
                      <a:pt x="391677" y="35219"/>
                    </a:cubicBezTo>
                    <a:cubicBezTo>
                      <a:pt x="391677" y="54670"/>
                      <a:pt x="375909" y="70438"/>
                      <a:pt x="356458" y="70438"/>
                    </a:cubicBezTo>
                    <a:cubicBezTo>
                      <a:pt x="346732" y="70438"/>
                      <a:pt x="337928" y="66496"/>
                      <a:pt x="331554" y="60123"/>
                    </a:cubicBezTo>
                    <a:close/>
                    <a:moveTo>
                      <a:pt x="331554" y="167202"/>
                    </a:moveTo>
                    <a:cubicBezTo>
                      <a:pt x="325180" y="160829"/>
                      <a:pt x="321238" y="152024"/>
                      <a:pt x="321238" y="142299"/>
                    </a:cubicBezTo>
                    <a:cubicBezTo>
                      <a:pt x="321238" y="122848"/>
                      <a:pt x="337006" y="107080"/>
                      <a:pt x="356457" y="107080"/>
                    </a:cubicBezTo>
                    <a:cubicBezTo>
                      <a:pt x="375908" y="107080"/>
                      <a:pt x="391676" y="122848"/>
                      <a:pt x="391676" y="142299"/>
                    </a:cubicBezTo>
                    <a:cubicBezTo>
                      <a:pt x="391676" y="161750"/>
                      <a:pt x="375908" y="177518"/>
                      <a:pt x="356457" y="177518"/>
                    </a:cubicBezTo>
                    <a:cubicBezTo>
                      <a:pt x="346732" y="177518"/>
                      <a:pt x="337927" y="173576"/>
                      <a:pt x="331554" y="167202"/>
                    </a:cubicBezTo>
                    <a:close/>
                    <a:moveTo>
                      <a:pt x="331554" y="274282"/>
                    </a:moveTo>
                    <a:cubicBezTo>
                      <a:pt x="325181" y="267908"/>
                      <a:pt x="321239" y="259103"/>
                      <a:pt x="321239" y="249378"/>
                    </a:cubicBezTo>
                    <a:cubicBezTo>
                      <a:pt x="321239" y="229927"/>
                      <a:pt x="337007" y="214159"/>
                      <a:pt x="356458" y="214159"/>
                    </a:cubicBezTo>
                    <a:cubicBezTo>
                      <a:pt x="375909" y="214159"/>
                      <a:pt x="391677" y="229927"/>
                      <a:pt x="391677" y="249378"/>
                    </a:cubicBezTo>
                    <a:cubicBezTo>
                      <a:pt x="391677" y="268829"/>
                      <a:pt x="375909" y="284597"/>
                      <a:pt x="356458" y="284597"/>
                    </a:cubicBezTo>
                    <a:cubicBezTo>
                      <a:pt x="346732" y="284597"/>
                      <a:pt x="337928" y="280655"/>
                      <a:pt x="331554" y="274282"/>
                    </a:cubicBezTo>
                    <a:close/>
                    <a:moveTo>
                      <a:pt x="331554" y="381362"/>
                    </a:moveTo>
                    <a:cubicBezTo>
                      <a:pt x="325181" y="374988"/>
                      <a:pt x="321239" y="366183"/>
                      <a:pt x="321239" y="356458"/>
                    </a:cubicBezTo>
                    <a:cubicBezTo>
                      <a:pt x="321239" y="337007"/>
                      <a:pt x="337007" y="321239"/>
                      <a:pt x="356458" y="321239"/>
                    </a:cubicBezTo>
                    <a:cubicBezTo>
                      <a:pt x="375909" y="321239"/>
                      <a:pt x="391677" y="337007"/>
                      <a:pt x="391677" y="356458"/>
                    </a:cubicBezTo>
                    <a:cubicBezTo>
                      <a:pt x="391677" y="375909"/>
                      <a:pt x="375909" y="391677"/>
                      <a:pt x="356458" y="391677"/>
                    </a:cubicBezTo>
                    <a:cubicBezTo>
                      <a:pt x="346732" y="391677"/>
                      <a:pt x="337928" y="387735"/>
                      <a:pt x="331554" y="381362"/>
                    </a:cubicBezTo>
                    <a:close/>
                    <a:moveTo>
                      <a:pt x="224474" y="381361"/>
                    </a:moveTo>
                    <a:cubicBezTo>
                      <a:pt x="218101" y="374987"/>
                      <a:pt x="214159" y="366182"/>
                      <a:pt x="214159" y="356457"/>
                    </a:cubicBezTo>
                    <a:cubicBezTo>
                      <a:pt x="214159" y="337006"/>
                      <a:pt x="229927" y="321238"/>
                      <a:pt x="249378" y="321238"/>
                    </a:cubicBezTo>
                    <a:cubicBezTo>
                      <a:pt x="268829" y="321238"/>
                      <a:pt x="284597" y="337006"/>
                      <a:pt x="284597" y="356457"/>
                    </a:cubicBezTo>
                    <a:cubicBezTo>
                      <a:pt x="284597" y="375908"/>
                      <a:pt x="268829" y="391676"/>
                      <a:pt x="249378" y="391676"/>
                    </a:cubicBezTo>
                    <a:cubicBezTo>
                      <a:pt x="239652" y="391676"/>
                      <a:pt x="230848" y="387734"/>
                      <a:pt x="224474" y="381361"/>
                    </a:cubicBezTo>
                    <a:close/>
                    <a:moveTo>
                      <a:pt x="117395" y="381360"/>
                    </a:moveTo>
                    <a:cubicBezTo>
                      <a:pt x="111022" y="374987"/>
                      <a:pt x="107080" y="366182"/>
                      <a:pt x="107080" y="356456"/>
                    </a:cubicBezTo>
                    <a:cubicBezTo>
                      <a:pt x="107080" y="337005"/>
                      <a:pt x="122848" y="321237"/>
                      <a:pt x="142299" y="321237"/>
                    </a:cubicBezTo>
                    <a:cubicBezTo>
                      <a:pt x="161750" y="321237"/>
                      <a:pt x="177518" y="337005"/>
                      <a:pt x="177518" y="356456"/>
                    </a:cubicBezTo>
                    <a:cubicBezTo>
                      <a:pt x="177518" y="375907"/>
                      <a:pt x="161750" y="391675"/>
                      <a:pt x="142299" y="391675"/>
                    </a:cubicBezTo>
                    <a:cubicBezTo>
                      <a:pt x="132573" y="391675"/>
                      <a:pt x="123768" y="387733"/>
                      <a:pt x="117395" y="381360"/>
                    </a:cubicBezTo>
                    <a:close/>
                    <a:moveTo>
                      <a:pt x="10316" y="381361"/>
                    </a:moveTo>
                    <a:cubicBezTo>
                      <a:pt x="3942" y="374987"/>
                      <a:pt x="0" y="366182"/>
                      <a:pt x="0" y="356457"/>
                    </a:cubicBezTo>
                    <a:cubicBezTo>
                      <a:pt x="0" y="337006"/>
                      <a:pt x="15768" y="321238"/>
                      <a:pt x="35219" y="321238"/>
                    </a:cubicBezTo>
                    <a:cubicBezTo>
                      <a:pt x="54670" y="321238"/>
                      <a:pt x="70438" y="337006"/>
                      <a:pt x="70438" y="356457"/>
                    </a:cubicBezTo>
                    <a:cubicBezTo>
                      <a:pt x="70438" y="375908"/>
                      <a:pt x="54670" y="391676"/>
                      <a:pt x="35219" y="391676"/>
                    </a:cubicBezTo>
                    <a:cubicBezTo>
                      <a:pt x="25494" y="391676"/>
                      <a:pt x="16689" y="387734"/>
                      <a:pt x="10316" y="3813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3" name="任意多边形 71"/>
            <p:cNvSpPr/>
            <p:nvPr/>
          </p:nvSpPr>
          <p:spPr>
            <a:xfrm rot="13500000" flipH="1">
              <a:off x="6711" y="1827"/>
              <a:ext cx="350" cy="369"/>
            </a:xfrm>
            <a:custGeom>
              <a:avLst/>
              <a:gdLst>
                <a:gd name="connsiteX0" fmla="*/ 331554 w 391677"/>
                <a:gd name="connsiteY0" fmla="*/ 60123 h 391677"/>
                <a:gd name="connsiteX1" fmla="*/ 321239 w 391677"/>
                <a:gd name="connsiteY1" fmla="*/ 35219 h 391677"/>
                <a:gd name="connsiteX2" fmla="*/ 356458 w 391677"/>
                <a:gd name="connsiteY2" fmla="*/ 0 h 391677"/>
                <a:gd name="connsiteX3" fmla="*/ 391677 w 391677"/>
                <a:gd name="connsiteY3" fmla="*/ 35219 h 391677"/>
                <a:gd name="connsiteX4" fmla="*/ 356458 w 391677"/>
                <a:gd name="connsiteY4" fmla="*/ 70438 h 391677"/>
                <a:gd name="connsiteX5" fmla="*/ 331554 w 391677"/>
                <a:gd name="connsiteY5" fmla="*/ 60123 h 391677"/>
                <a:gd name="connsiteX6" fmla="*/ 331554 w 391677"/>
                <a:gd name="connsiteY6" fmla="*/ 167202 h 391677"/>
                <a:gd name="connsiteX7" fmla="*/ 321238 w 391677"/>
                <a:gd name="connsiteY7" fmla="*/ 142299 h 391677"/>
                <a:gd name="connsiteX8" fmla="*/ 356457 w 391677"/>
                <a:gd name="connsiteY8" fmla="*/ 107080 h 391677"/>
                <a:gd name="connsiteX9" fmla="*/ 391676 w 391677"/>
                <a:gd name="connsiteY9" fmla="*/ 142299 h 391677"/>
                <a:gd name="connsiteX10" fmla="*/ 356457 w 391677"/>
                <a:gd name="connsiteY10" fmla="*/ 177518 h 391677"/>
                <a:gd name="connsiteX11" fmla="*/ 331554 w 391677"/>
                <a:gd name="connsiteY11" fmla="*/ 167202 h 391677"/>
                <a:gd name="connsiteX12" fmla="*/ 331554 w 391677"/>
                <a:gd name="connsiteY12" fmla="*/ 274282 h 391677"/>
                <a:gd name="connsiteX13" fmla="*/ 321239 w 391677"/>
                <a:gd name="connsiteY13" fmla="*/ 249378 h 391677"/>
                <a:gd name="connsiteX14" fmla="*/ 356458 w 391677"/>
                <a:gd name="connsiteY14" fmla="*/ 214159 h 391677"/>
                <a:gd name="connsiteX15" fmla="*/ 391677 w 391677"/>
                <a:gd name="connsiteY15" fmla="*/ 249378 h 391677"/>
                <a:gd name="connsiteX16" fmla="*/ 356458 w 391677"/>
                <a:gd name="connsiteY16" fmla="*/ 284597 h 391677"/>
                <a:gd name="connsiteX17" fmla="*/ 331554 w 391677"/>
                <a:gd name="connsiteY17" fmla="*/ 274282 h 391677"/>
                <a:gd name="connsiteX18" fmla="*/ 331554 w 391677"/>
                <a:gd name="connsiteY18" fmla="*/ 381362 h 391677"/>
                <a:gd name="connsiteX19" fmla="*/ 321239 w 391677"/>
                <a:gd name="connsiteY19" fmla="*/ 356458 h 391677"/>
                <a:gd name="connsiteX20" fmla="*/ 356458 w 391677"/>
                <a:gd name="connsiteY20" fmla="*/ 321239 h 391677"/>
                <a:gd name="connsiteX21" fmla="*/ 391677 w 391677"/>
                <a:gd name="connsiteY21" fmla="*/ 356458 h 391677"/>
                <a:gd name="connsiteX22" fmla="*/ 356458 w 391677"/>
                <a:gd name="connsiteY22" fmla="*/ 391677 h 391677"/>
                <a:gd name="connsiteX23" fmla="*/ 331554 w 391677"/>
                <a:gd name="connsiteY23" fmla="*/ 381362 h 391677"/>
                <a:gd name="connsiteX24" fmla="*/ 224474 w 391677"/>
                <a:gd name="connsiteY24" fmla="*/ 381361 h 391677"/>
                <a:gd name="connsiteX25" fmla="*/ 214159 w 391677"/>
                <a:gd name="connsiteY25" fmla="*/ 356457 h 391677"/>
                <a:gd name="connsiteX26" fmla="*/ 249378 w 391677"/>
                <a:gd name="connsiteY26" fmla="*/ 321238 h 391677"/>
                <a:gd name="connsiteX27" fmla="*/ 284597 w 391677"/>
                <a:gd name="connsiteY27" fmla="*/ 356457 h 391677"/>
                <a:gd name="connsiteX28" fmla="*/ 249378 w 391677"/>
                <a:gd name="connsiteY28" fmla="*/ 391676 h 391677"/>
                <a:gd name="connsiteX29" fmla="*/ 224474 w 391677"/>
                <a:gd name="connsiteY29" fmla="*/ 381361 h 391677"/>
                <a:gd name="connsiteX30" fmla="*/ 117395 w 391677"/>
                <a:gd name="connsiteY30" fmla="*/ 381360 h 391677"/>
                <a:gd name="connsiteX31" fmla="*/ 107080 w 391677"/>
                <a:gd name="connsiteY31" fmla="*/ 356456 h 391677"/>
                <a:gd name="connsiteX32" fmla="*/ 142299 w 391677"/>
                <a:gd name="connsiteY32" fmla="*/ 321237 h 391677"/>
                <a:gd name="connsiteX33" fmla="*/ 177518 w 391677"/>
                <a:gd name="connsiteY33" fmla="*/ 356456 h 391677"/>
                <a:gd name="connsiteX34" fmla="*/ 142299 w 391677"/>
                <a:gd name="connsiteY34" fmla="*/ 391675 h 391677"/>
                <a:gd name="connsiteX35" fmla="*/ 117395 w 391677"/>
                <a:gd name="connsiteY35" fmla="*/ 381360 h 391677"/>
                <a:gd name="connsiteX36" fmla="*/ 10316 w 391677"/>
                <a:gd name="connsiteY36" fmla="*/ 381361 h 391677"/>
                <a:gd name="connsiteX37" fmla="*/ 0 w 391677"/>
                <a:gd name="connsiteY37" fmla="*/ 356457 h 391677"/>
                <a:gd name="connsiteX38" fmla="*/ 35219 w 391677"/>
                <a:gd name="connsiteY38" fmla="*/ 321238 h 391677"/>
                <a:gd name="connsiteX39" fmla="*/ 70438 w 391677"/>
                <a:gd name="connsiteY39" fmla="*/ 356457 h 391677"/>
                <a:gd name="connsiteX40" fmla="*/ 35219 w 391677"/>
                <a:gd name="connsiteY40" fmla="*/ 391676 h 391677"/>
                <a:gd name="connsiteX41" fmla="*/ 10316 w 391677"/>
                <a:gd name="connsiteY41" fmla="*/ 381361 h 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677" h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</p:grpSp>
      <p:pic>
        <p:nvPicPr>
          <p:cNvPr id="14" name="图片 13" descr="矢量智能对象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745" y="1104265"/>
            <a:ext cx="1222375" cy="6591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8985" y="1273175"/>
            <a:ext cx="3790950" cy="45980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432425" y="1282065"/>
            <a:ext cx="5236845" cy="3815080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：“立夏，四月节。立字解见春。夏，假也。物至此时皆假大也。 ”在天文学上，立夏表示即将告别春天，是夏天的开始。人们习惯上都把立夏当作是温度明显升高，炎暑将临，雷雨增多，农作物进入旺季生长的一个重要节气。</a:t>
            </a:r>
          </a:p>
        </p:txBody>
      </p:sp>
      <p:sp>
        <p:nvSpPr>
          <p:cNvPr id="11" name="L 形 10"/>
          <p:cNvSpPr/>
          <p:nvPr/>
        </p:nvSpPr>
        <p:spPr>
          <a:xfrm rot="5400000">
            <a:off x="5327351" y="1226304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2E9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L 形 11"/>
          <p:cNvSpPr/>
          <p:nvPr/>
        </p:nvSpPr>
        <p:spPr>
          <a:xfrm rot="16200000">
            <a:off x="10237409" y="4859823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2E9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28724" y="1009650"/>
            <a:ext cx="2758441" cy="2665095"/>
            <a:chOff x="2727" y="1554"/>
            <a:chExt cx="4344" cy="4197"/>
          </a:xfrm>
        </p:grpSpPr>
        <p:grpSp>
          <p:nvGrpSpPr>
            <p:cNvPr id="6" name="组合 5"/>
            <p:cNvGrpSpPr/>
            <p:nvPr/>
          </p:nvGrpSpPr>
          <p:grpSpPr>
            <a:xfrm>
              <a:off x="2727" y="1554"/>
              <a:ext cx="1430" cy="4197"/>
              <a:chOff x="2720302" y="1494758"/>
              <a:chExt cx="513242" cy="1428742"/>
            </a:xfrm>
          </p:grpSpPr>
          <p:sp>
            <p:nvSpPr>
              <p:cNvPr id="7" name="圆角矩形 69"/>
              <p:cNvSpPr/>
              <p:nvPr/>
            </p:nvSpPr>
            <p:spPr>
              <a:xfrm>
                <a:off x="2720302" y="1494758"/>
                <a:ext cx="513242" cy="1428742"/>
              </a:xfrm>
              <a:prstGeom prst="roundRect">
                <a:avLst/>
              </a:prstGeom>
              <a:solidFill>
                <a:srgbClr val="2E9593"/>
              </a:solidFill>
              <a:ln w="127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</a:ln>
              <a:effectLst>
                <a:outerShdw blurRad="101600" dist="25400" dir="8100000" algn="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rtlCol="0" anchor="ctr">
                <a:noAutofit/>
              </a:bodyPr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>
                <a:spLocks noChangeArrowheads="1"/>
              </p:cNvSpPr>
              <p:nvPr/>
            </p:nvSpPr>
            <p:spPr bwMode="auto">
              <a:xfrm>
                <a:off x="2785983" y="1540715"/>
                <a:ext cx="324814" cy="1288149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lIns="0" tIns="0" rIns="0" bIns="0" anchor="t"/>
              <a:lstStyle/>
              <a:p>
                <a:pPr algn="ctr"/>
                <a:r>
                  <a:rPr lang="zh-CN" altLang="en-US" sz="4000" b="1" cap="all" dirty="0">
                    <a:solidFill>
                      <a:schemeClr val="bg1"/>
                    </a:solidFill>
                    <a:cs typeface="+mn-ea"/>
                    <a:sym typeface="+mn-lt"/>
                  </a:rPr>
                  <a:t>立夏节气</a:t>
                </a:r>
              </a:p>
            </p:txBody>
          </p:sp>
        </p:grpSp>
        <p:sp>
          <p:nvSpPr>
            <p:cNvPr id="3" name="任意多边形 71"/>
            <p:cNvSpPr/>
            <p:nvPr/>
          </p:nvSpPr>
          <p:spPr>
            <a:xfrm rot="13500000" flipH="1">
              <a:off x="6711" y="1827"/>
              <a:ext cx="350" cy="369"/>
            </a:xfrm>
            <a:custGeom>
              <a:avLst/>
              <a:gdLst>
                <a:gd name="connsiteX0" fmla="*/ 331554 w 391677"/>
                <a:gd name="connsiteY0" fmla="*/ 60123 h 391677"/>
                <a:gd name="connsiteX1" fmla="*/ 321239 w 391677"/>
                <a:gd name="connsiteY1" fmla="*/ 35219 h 391677"/>
                <a:gd name="connsiteX2" fmla="*/ 356458 w 391677"/>
                <a:gd name="connsiteY2" fmla="*/ 0 h 391677"/>
                <a:gd name="connsiteX3" fmla="*/ 391677 w 391677"/>
                <a:gd name="connsiteY3" fmla="*/ 35219 h 391677"/>
                <a:gd name="connsiteX4" fmla="*/ 356458 w 391677"/>
                <a:gd name="connsiteY4" fmla="*/ 70438 h 391677"/>
                <a:gd name="connsiteX5" fmla="*/ 331554 w 391677"/>
                <a:gd name="connsiteY5" fmla="*/ 60123 h 391677"/>
                <a:gd name="connsiteX6" fmla="*/ 331554 w 391677"/>
                <a:gd name="connsiteY6" fmla="*/ 167202 h 391677"/>
                <a:gd name="connsiteX7" fmla="*/ 321238 w 391677"/>
                <a:gd name="connsiteY7" fmla="*/ 142299 h 391677"/>
                <a:gd name="connsiteX8" fmla="*/ 356457 w 391677"/>
                <a:gd name="connsiteY8" fmla="*/ 107080 h 391677"/>
                <a:gd name="connsiteX9" fmla="*/ 391676 w 391677"/>
                <a:gd name="connsiteY9" fmla="*/ 142299 h 391677"/>
                <a:gd name="connsiteX10" fmla="*/ 356457 w 391677"/>
                <a:gd name="connsiteY10" fmla="*/ 177518 h 391677"/>
                <a:gd name="connsiteX11" fmla="*/ 331554 w 391677"/>
                <a:gd name="connsiteY11" fmla="*/ 167202 h 391677"/>
                <a:gd name="connsiteX12" fmla="*/ 331554 w 391677"/>
                <a:gd name="connsiteY12" fmla="*/ 274282 h 391677"/>
                <a:gd name="connsiteX13" fmla="*/ 321239 w 391677"/>
                <a:gd name="connsiteY13" fmla="*/ 249378 h 391677"/>
                <a:gd name="connsiteX14" fmla="*/ 356458 w 391677"/>
                <a:gd name="connsiteY14" fmla="*/ 214159 h 391677"/>
                <a:gd name="connsiteX15" fmla="*/ 391677 w 391677"/>
                <a:gd name="connsiteY15" fmla="*/ 249378 h 391677"/>
                <a:gd name="connsiteX16" fmla="*/ 356458 w 391677"/>
                <a:gd name="connsiteY16" fmla="*/ 284597 h 391677"/>
                <a:gd name="connsiteX17" fmla="*/ 331554 w 391677"/>
                <a:gd name="connsiteY17" fmla="*/ 274282 h 391677"/>
                <a:gd name="connsiteX18" fmla="*/ 331554 w 391677"/>
                <a:gd name="connsiteY18" fmla="*/ 381362 h 391677"/>
                <a:gd name="connsiteX19" fmla="*/ 321239 w 391677"/>
                <a:gd name="connsiteY19" fmla="*/ 356458 h 391677"/>
                <a:gd name="connsiteX20" fmla="*/ 356458 w 391677"/>
                <a:gd name="connsiteY20" fmla="*/ 321239 h 391677"/>
                <a:gd name="connsiteX21" fmla="*/ 391677 w 391677"/>
                <a:gd name="connsiteY21" fmla="*/ 356458 h 391677"/>
                <a:gd name="connsiteX22" fmla="*/ 356458 w 391677"/>
                <a:gd name="connsiteY22" fmla="*/ 391677 h 391677"/>
                <a:gd name="connsiteX23" fmla="*/ 331554 w 391677"/>
                <a:gd name="connsiteY23" fmla="*/ 381362 h 391677"/>
                <a:gd name="connsiteX24" fmla="*/ 224474 w 391677"/>
                <a:gd name="connsiteY24" fmla="*/ 381361 h 391677"/>
                <a:gd name="connsiteX25" fmla="*/ 214159 w 391677"/>
                <a:gd name="connsiteY25" fmla="*/ 356457 h 391677"/>
                <a:gd name="connsiteX26" fmla="*/ 249378 w 391677"/>
                <a:gd name="connsiteY26" fmla="*/ 321238 h 391677"/>
                <a:gd name="connsiteX27" fmla="*/ 284597 w 391677"/>
                <a:gd name="connsiteY27" fmla="*/ 356457 h 391677"/>
                <a:gd name="connsiteX28" fmla="*/ 249378 w 391677"/>
                <a:gd name="connsiteY28" fmla="*/ 391676 h 391677"/>
                <a:gd name="connsiteX29" fmla="*/ 224474 w 391677"/>
                <a:gd name="connsiteY29" fmla="*/ 381361 h 391677"/>
                <a:gd name="connsiteX30" fmla="*/ 117395 w 391677"/>
                <a:gd name="connsiteY30" fmla="*/ 381360 h 391677"/>
                <a:gd name="connsiteX31" fmla="*/ 107080 w 391677"/>
                <a:gd name="connsiteY31" fmla="*/ 356456 h 391677"/>
                <a:gd name="connsiteX32" fmla="*/ 142299 w 391677"/>
                <a:gd name="connsiteY32" fmla="*/ 321237 h 391677"/>
                <a:gd name="connsiteX33" fmla="*/ 177518 w 391677"/>
                <a:gd name="connsiteY33" fmla="*/ 356456 h 391677"/>
                <a:gd name="connsiteX34" fmla="*/ 142299 w 391677"/>
                <a:gd name="connsiteY34" fmla="*/ 391675 h 391677"/>
                <a:gd name="connsiteX35" fmla="*/ 117395 w 391677"/>
                <a:gd name="connsiteY35" fmla="*/ 381360 h 391677"/>
                <a:gd name="connsiteX36" fmla="*/ 10316 w 391677"/>
                <a:gd name="connsiteY36" fmla="*/ 381361 h 391677"/>
                <a:gd name="connsiteX37" fmla="*/ 0 w 391677"/>
                <a:gd name="connsiteY37" fmla="*/ 356457 h 391677"/>
                <a:gd name="connsiteX38" fmla="*/ 35219 w 391677"/>
                <a:gd name="connsiteY38" fmla="*/ 321238 h 391677"/>
                <a:gd name="connsiteX39" fmla="*/ 70438 w 391677"/>
                <a:gd name="connsiteY39" fmla="*/ 356457 h 391677"/>
                <a:gd name="connsiteX40" fmla="*/ 35219 w 391677"/>
                <a:gd name="connsiteY40" fmla="*/ 391676 h 391677"/>
                <a:gd name="connsiteX41" fmla="*/ 10316 w 391677"/>
                <a:gd name="connsiteY41" fmla="*/ 381361 h 39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1677" h="391677">
                  <a:moveTo>
                    <a:pt x="331554" y="60123"/>
                  </a:moveTo>
                  <a:cubicBezTo>
                    <a:pt x="325181" y="53750"/>
                    <a:pt x="321239" y="44945"/>
                    <a:pt x="321239" y="35219"/>
                  </a:cubicBezTo>
                  <a:cubicBezTo>
                    <a:pt x="321239" y="15768"/>
                    <a:pt x="337007" y="0"/>
                    <a:pt x="356458" y="0"/>
                  </a:cubicBezTo>
                  <a:cubicBezTo>
                    <a:pt x="375909" y="0"/>
                    <a:pt x="391677" y="15768"/>
                    <a:pt x="391677" y="35219"/>
                  </a:cubicBezTo>
                  <a:cubicBezTo>
                    <a:pt x="391677" y="54670"/>
                    <a:pt x="375909" y="70438"/>
                    <a:pt x="356458" y="70438"/>
                  </a:cubicBezTo>
                  <a:cubicBezTo>
                    <a:pt x="346732" y="70438"/>
                    <a:pt x="337928" y="66496"/>
                    <a:pt x="331554" y="60123"/>
                  </a:cubicBezTo>
                  <a:close/>
                  <a:moveTo>
                    <a:pt x="331554" y="167202"/>
                  </a:moveTo>
                  <a:cubicBezTo>
                    <a:pt x="325180" y="160829"/>
                    <a:pt x="321238" y="152024"/>
                    <a:pt x="321238" y="142299"/>
                  </a:cubicBezTo>
                  <a:cubicBezTo>
                    <a:pt x="321238" y="122848"/>
                    <a:pt x="337006" y="107080"/>
                    <a:pt x="356457" y="107080"/>
                  </a:cubicBezTo>
                  <a:cubicBezTo>
                    <a:pt x="375908" y="107080"/>
                    <a:pt x="391676" y="122848"/>
                    <a:pt x="391676" y="142299"/>
                  </a:cubicBezTo>
                  <a:cubicBezTo>
                    <a:pt x="391676" y="161750"/>
                    <a:pt x="375908" y="177518"/>
                    <a:pt x="356457" y="177518"/>
                  </a:cubicBezTo>
                  <a:cubicBezTo>
                    <a:pt x="346732" y="177518"/>
                    <a:pt x="337927" y="173576"/>
                    <a:pt x="331554" y="167202"/>
                  </a:cubicBezTo>
                  <a:close/>
                  <a:moveTo>
                    <a:pt x="331554" y="274282"/>
                  </a:moveTo>
                  <a:cubicBezTo>
                    <a:pt x="325181" y="267908"/>
                    <a:pt x="321239" y="259103"/>
                    <a:pt x="321239" y="249378"/>
                  </a:cubicBezTo>
                  <a:cubicBezTo>
                    <a:pt x="321239" y="229927"/>
                    <a:pt x="337007" y="214159"/>
                    <a:pt x="356458" y="214159"/>
                  </a:cubicBezTo>
                  <a:cubicBezTo>
                    <a:pt x="375909" y="214159"/>
                    <a:pt x="391677" y="229927"/>
                    <a:pt x="391677" y="249378"/>
                  </a:cubicBezTo>
                  <a:cubicBezTo>
                    <a:pt x="391677" y="268829"/>
                    <a:pt x="375909" y="284597"/>
                    <a:pt x="356458" y="284597"/>
                  </a:cubicBezTo>
                  <a:cubicBezTo>
                    <a:pt x="346732" y="284597"/>
                    <a:pt x="337928" y="280655"/>
                    <a:pt x="331554" y="274282"/>
                  </a:cubicBezTo>
                  <a:close/>
                  <a:moveTo>
                    <a:pt x="331554" y="381362"/>
                  </a:moveTo>
                  <a:cubicBezTo>
                    <a:pt x="325181" y="374988"/>
                    <a:pt x="321239" y="366183"/>
                    <a:pt x="321239" y="356458"/>
                  </a:cubicBezTo>
                  <a:cubicBezTo>
                    <a:pt x="321239" y="337007"/>
                    <a:pt x="337007" y="321239"/>
                    <a:pt x="356458" y="321239"/>
                  </a:cubicBezTo>
                  <a:cubicBezTo>
                    <a:pt x="375909" y="321239"/>
                    <a:pt x="391677" y="337007"/>
                    <a:pt x="391677" y="356458"/>
                  </a:cubicBezTo>
                  <a:cubicBezTo>
                    <a:pt x="391677" y="375909"/>
                    <a:pt x="375909" y="391677"/>
                    <a:pt x="356458" y="391677"/>
                  </a:cubicBezTo>
                  <a:cubicBezTo>
                    <a:pt x="346732" y="391677"/>
                    <a:pt x="337928" y="387735"/>
                    <a:pt x="331554" y="381362"/>
                  </a:cubicBezTo>
                  <a:close/>
                  <a:moveTo>
                    <a:pt x="224474" y="381361"/>
                  </a:moveTo>
                  <a:cubicBezTo>
                    <a:pt x="218101" y="374987"/>
                    <a:pt x="214159" y="366182"/>
                    <a:pt x="214159" y="356457"/>
                  </a:cubicBezTo>
                  <a:cubicBezTo>
                    <a:pt x="214159" y="337006"/>
                    <a:pt x="229927" y="321238"/>
                    <a:pt x="249378" y="321238"/>
                  </a:cubicBezTo>
                  <a:cubicBezTo>
                    <a:pt x="268829" y="321238"/>
                    <a:pt x="284597" y="337006"/>
                    <a:pt x="284597" y="356457"/>
                  </a:cubicBezTo>
                  <a:cubicBezTo>
                    <a:pt x="284597" y="375908"/>
                    <a:pt x="268829" y="391676"/>
                    <a:pt x="249378" y="391676"/>
                  </a:cubicBezTo>
                  <a:cubicBezTo>
                    <a:pt x="239652" y="391676"/>
                    <a:pt x="230848" y="387734"/>
                    <a:pt x="224474" y="381361"/>
                  </a:cubicBezTo>
                  <a:close/>
                  <a:moveTo>
                    <a:pt x="117395" y="381360"/>
                  </a:moveTo>
                  <a:cubicBezTo>
                    <a:pt x="111022" y="374987"/>
                    <a:pt x="107080" y="366182"/>
                    <a:pt x="107080" y="356456"/>
                  </a:cubicBezTo>
                  <a:cubicBezTo>
                    <a:pt x="107080" y="337005"/>
                    <a:pt x="122848" y="321237"/>
                    <a:pt x="142299" y="321237"/>
                  </a:cubicBezTo>
                  <a:cubicBezTo>
                    <a:pt x="161750" y="321237"/>
                    <a:pt x="177518" y="337005"/>
                    <a:pt x="177518" y="356456"/>
                  </a:cubicBezTo>
                  <a:cubicBezTo>
                    <a:pt x="177518" y="375907"/>
                    <a:pt x="161750" y="391675"/>
                    <a:pt x="142299" y="391675"/>
                  </a:cubicBezTo>
                  <a:cubicBezTo>
                    <a:pt x="132573" y="391675"/>
                    <a:pt x="123768" y="387733"/>
                    <a:pt x="117395" y="381360"/>
                  </a:cubicBezTo>
                  <a:close/>
                  <a:moveTo>
                    <a:pt x="10316" y="381361"/>
                  </a:moveTo>
                  <a:cubicBezTo>
                    <a:pt x="3942" y="374987"/>
                    <a:pt x="0" y="366182"/>
                    <a:pt x="0" y="356457"/>
                  </a:cubicBezTo>
                  <a:cubicBezTo>
                    <a:pt x="0" y="337006"/>
                    <a:pt x="15768" y="321238"/>
                    <a:pt x="35219" y="321238"/>
                  </a:cubicBezTo>
                  <a:cubicBezTo>
                    <a:pt x="54670" y="321238"/>
                    <a:pt x="70438" y="337006"/>
                    <a:pt x="70438" y="356457"/>
                  </a:cubicBezTo>
                  <a:cubicBezTo>
                    <a:pt x="70438" y="375908"/>
                    <a:pt x="54670" y="391676"/>
                    <a:pt x="35219" y="391676"/>
                  </a:cubicBezTo>
                  <a:cubicBezTo>
                    <a:pt x="25494" y="391676"/>
                    <a:pt x="16689" y="387734"/>
                    <a:pt x="10316" y="3813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046371" y="1433195"/>
            <a:ext cx="4249479" cy="4572000"/>
            <a:chOff x="7150501" y="1686560"/>
            <a:chExt cx="4249479" cy="4572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150501" y="1686560"/>
              <a:ext cx="3647440" cy="457200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18451" y="5450025"/>
              <a:ext cx="681529" cy="703875"/>
            </a:xfrm>
            <a:prstGeom prst="rect">
              <a:avLst/>
            </a:prstGeom>
          </p:spPr>
        </p:pic>
      </p:grpSp>
      <p:pic>
        <p:nvPicPr>
          <p:cNvPr id="14" name="图片 13" descr="矢量智能对象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070" y="5292090"/>
            <a:ext cx="1222375" cy="6591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1442012" y="1905000"/>
            <a:ext cx="9890587" cy="3340644"/>
            <a:chOff x="1442012" y="1905000"/>
            <a:chExt cx="9890587" cy="3340644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3137463" y="3559940"/>
              <a:ext cx="7129925" cy="0"/>
            </a:xfrm>
            <a:prstGeom prst="straightConnector1">
              <a:avLst/>
            </a:prstGeom>
            <a:ln>
              <a:solidFill>
                <a:srgbClr val="22232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"/>
            <p:cNvGrpSpPr/>
            <p:nvPr/>
          </p:nvGrpSpPr>
          <p:grpSpPr>
            <a:xfrm>
              <a:off x="1442012" y="2633607"/>
              <a:ext cx="2113389" cy="2113389"/>
              <a:chOff x="7592946" y="1983969"/>
              <a:chExt cx="3098386" cy="30983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7592946" y="1983969"/>
                <a:ext cx="3098386" cy="3098386"/>
                <a:chOff x="5615665" y="1924412"/>
                <a:chExt cx="3098386" cy="3098386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5615665" y="1924412"/>
                  <a:ext cx="3098386" cy="309838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1A4E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solidFill>
                      <a:srgbClr val="222322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6641521" y="2545361"/>
                  <a:ext cx="1353671" cy="197735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dist"/>
                  <a:r>
                    <a:rPr lang="zh-CN" altLang="en-US" sz="4800" b="1" dirty="0">
                      <a:solidFill>
                        <a:srgbClr val="1A4E55"/>
                      </a:solidFill>
                      <a:cs typeface="+mn-ea"/>
                      <a:sym typeface="+mn-lt"/>
                    </a:rPr>
                    <a:t>节律</a:t>
                  </a:r>
                </a:p>
              </p:txBody>
            </p:sp>
          </p:grpSp>
          <p:sp>
            <p:nvSpPr>
              <p:cNvPr id="18" name="圆: 空心 17"/>
              <p:cNvSpPr/>
              <p:nvPr/>
            </p:nvSpPr>
            <p:spPr>
              <a:xfrm>
                <a:off x="7690418" y="2081541"/>
                <a:ext cx="2903945" cy="2903945"/>
              </a:xfrm>
              <a:prstGeom prst="donut">
                <a:avLst>
                  <a:gd name="adj" fmla="val 2854"/>
                </a:avLst>
              </a:prstGeom>
              <a:solidFill>
                <a:srgbClr val="2E9593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rgbClr val="22232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056523" y="3138975"/>
              <a:ext cx="679564" cy="679564"/>
              <a:chOff x="1662870" y="2066303"/>
              <a:chExt cx="679564" cy="679564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662870" y="2066303"/>
                <a:ext cx="679564" cy="67956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1A4E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 b="1">
                  <a:solidFill>
                    <a:srgbClr val="3C858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784228" y="2080975"/>
                <a:ext cx="436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rgbClr val="3C858E"/>
                    </a:solidFill>
                    <a:cs typeface="+mn-ea"/>
                    <a:sym typeface="+mn-lt"/>
                  </a:rPr>
                  <a:t>1</a:t>
                </a:r>
                <a:endParaRPr lang="zh-CN" altLang="en-US" sz="3600" b="1" dirty="0">
                  <a:solidFill>
                    <a:srgbClr val="3C858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 rot="16200000">
              <a:off x="4968470" y="2933924"/>
              <a:ext cx="461665" cy="234321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3C858E"/>
                  </a:solidFill>
                  <a:cs typeface="+mn-ea"/>
                  <a:sym typeface="+mn-lt"/>
                </a:rPr>
                <a:t>名称：</a:t>
              </a:r>
              <a:r>
                <a:rPr lang="zh-CN" altLang="en-US" dirty="0">
                  <a:solidFill>
                    <a:srgbClr val="222322"/>
                  </a:solidFill>
                  <a:cs typeface="+mn-ea"/>
                  <a:sym typeface="+mn-lt"/>
                </a:rPr>
                <a:t>立夏 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 rot="16200000">
              <a:off x="4904237" y="3490809"/>
              <a:ext cx="738664" cy="26186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3C858E"/>
                  </a:solidFill>
                  <a:cs typeface="+mn-ea"/>
                  <a:sym typeface="+mn-lt"/>
                </a:rPr>
                <a:t>代表寓意：</a:t>
              </a:r>
              <a:endParaRPr lang="en-US" altLang="zh-CN" b="1" dirty="0">
                <a:solidFill>
                  <a:srgbClr val="3C858E"/>
                </a:solidFill>
                <a:cs typeface="+mn-ea"/>
                <a:sym typeface="+mn-lt"/>
              </a:endParaRPr>
            </a:p>
            <a:p>
              <a:r>
                <a:rPr lang="zh-CN" altLang="en-US" b="1" dirty="0">
                  <a:solidFill>
                    <a:srgbClr val="3C858E"/>
                  </a:solidFill>
                  <a:cs typeface="+mn-ea"/>
                  <a:sym typeface="+mn-lt"/>
                </a:rPr>
                <a:t> </a:t>
              </a:r>
              <a:r>
                <a:rPr lang="zh-CN" altLang="en-US" dirty="0">
                  <a:solidFill>
                    <a:srgbClr val="222322"/>
                  </a:solidFill>
                  <a:cs typeface="+mn-ea"/>
                  <a:sym typeface="+mn-lt"/>
                </a:rPr>
                <a:t>告别春天，夏天的开始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618623" y="3138975"/>
              <a:ext cx="679564" cy="679564"/>
              <a:chOff x="1662870" y="2066303"/>
              <a:chExt cx="679564" cy="679564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1662870" y="2066303"/>
                <a:ext cx="679564" cy="67956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1A4E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 b="1">
                  <a:solidFill>
                    <a:srgbClr val="3C858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784228" y="2080975"/>
                <a:ext cx="436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rgbClr val="3C858E"/>
                    </a:solidFill>
                    <a:cs typeface="+mn-ea"/>
                    <a:sym typeface="+mn-lt"/>
                  </a:rPr>
                  <a:t>2</a:t>
                </a:r>
                <a:endParaRPr lang="zh-CN" altLang="en-US" sz="3600" b="1" dirty="0">
                  <a:solidFill>
                    <a:srgbClr val="3C858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 rot="16200000">
              <a:off x="6352770" y="964223"/>
              <a:ext cx="461665" cy="234321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3C858E"/>
                  </a:solidFill>
                  <a:cs typeface="+mn-ea"/>
                  <a:sym typeface="+mn-lt"/>
                </a:rPr>
                <a:t>所属季节：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夏季 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 rot="16200000">
              <a:off x="6214308" y="1457551"/>
              <a:ext cx="738664" cy="23431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3C858E"/>
                  </a:solidFill>
                  <a:cs typeface="+mn-ea"/>
                  <a:sym typeface="+mn-lt"/>
                </a:rPr>
                <a:t>太阳位置：</a:t>
              </a:r>
            </a:p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太阳到达黄经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45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度 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180723" y="3138975"/>
              <a:ext cx="679564" cy="679564"/>
              <a:chOff x="1662870" y="2066303"/>
              <a:chExt cx="679564" cy="679564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662870" y="2066303"/>
                <a:ext cx="679564" cy="67956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1A4E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 b="1">
                  <a:solidFill>
                    <a:srgbClr val="3C858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784228" y="2080975"/>
                <a:ext cx="436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rgbClr val="3C858E"/>
                    </a:solidFill>
                    <a:cs typeface="+mn-ea"/>
                    <a:sym typeface="+mn-lt"/>
                  </a:rPr>
                  <a:t>3</a:t>
                </a:r>
                <a:endParaRPr lang="zh-CN" altLang="en-US" sz="3600" b="1" dirty="0">
                  <a:solidFill>
                    <a:srgbClr val="3C858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 rot="16200000">
              <a:off x="7979642" y="3072423"/>
              <a:ext cx="738664" cy="234321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3C858E"/>
                  </a:solidFill>
                  <a:cs typeface="+mn-ea"/>
                  <a:sym typeface="+mn-lt"/>
                </a:rPr>
                <a:t>时间点 ：</a:t>
              </a:r>
            </a:p>
            <a:p>
              <a:r>
                <a:rPr lang="zh-CN" altLang="en-US" dirty="0">
                  <a:solidFill>
                    <a:srgbClr val="222322"/>
                  </a:solidFill>
                  <a:cs typeface="+mn-ea"/>
                  <a:sym typeface="+mn-lt"/>
                </a:rPr>
                <a:t>每年</a:t>
              </a:r>
              <a:r>
                <a:rPr lang="en-US" altLang="zh-CN" dirty="0">
                  <a:solidFill>
                    <a:srgbClr val="222322"/>
                  </a:solidFill>
                  <a:cs typeface="+mn-ea"/>
                  <a:sym typeface="+mn-lt"/>
                </a:rPr>
                <a:t>5</a:t>
              </a:r>
              <a:r>
                <a:rPr lang="zh-CN" altLang="en-US" dirty="0">
                  <a:solidFill>
                    <a:srgbClr val="222322"/>
                  </a:solidFill>
                  <a:cs typeface="+mn-ea"/>
                  <a:sym typeface="+mn-lt"/>
                </a:rPr>
                <a:t>月</a:t>
              </a:r>
              <a:r>
                <a:rPr lang="en-US" altLang="zh-CN" dirty="0">
                  <a:solidFill>
                    <a:srgbClr val="222322"/>
                  </a:solidFill>
                  <a:cs typeface="+mn-ea"/>
                  <a:sym typeface="+mn-lt"/>
                </a:rPr>
                <a:t>5</a:t>
              </a:r>
              <a:r>
                <a:rPr lang="zh-CN" altLang="en-US" dirty="0">
                  <a:solidFill>
                    <a:srgbClr val="222322"/>
                  </a:solidFill>
                  <a:cs typeface="+mn-ea"/>
                  <a:sym typeface="+mn-lt"/>
                </a:rPr>
                <a:t>或</a:t>
              </a:r>
              <a:r>
                <a:rPr lang="en-US" altLang="zh-CN" dirty="0">
                  <a:solidFill>
                    <a:srgbClr val="222322"/>
                  </a:solidFill>
                  <a:cs typeface="+mn-ea"/>
                  <a:sym typeface="+mn-lt"/>
                </a:rPr>
                <a:t>6</a:t>
              </a:r>
              <a:r>
                <a:rPr lang="zh-CN" altLang="en-US" dirty="0">
                  <a:solidFill>
                    <a:srgbClr val="222322"/>
                  </a:solidFill>
                  <a:cs typeface="+mn-ea"/>
                  <a:sym typeface="+mn-lt"/>
                </a:rPr>
                <a:t>或</a:t>
              </a:r>
              <a:r>
                <a:rPr lang="en-US" altLang="zh-CN" dirty="0">
                  <a:solidFill>
                    <a:srgbClr val="222322"/>
                  </a:solidFill>
                  <a:cs typeface="+mn-ea"/>
                  <a:sym typeface="+mn-lt"/>
                </a:rPr>
                <a:t>7</a:t>
              </a:r>
              <a:r>
                <a:rPr lang="zh-CN" altLang="en-US" dirty="0">
                  <a:solidFill>
                    <a:srgbClr val="222322"/>
                  </a:solidFill>
                  <a:cs typeface="+mn-ea"/>
                  <a:sym typeface="+mn-lt"/>
                </a:rPr>
                <a:t>日 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 rot="16200000">
              <a:off x="8261768" y="3422578"/>
              <a:ext cx="738664" cy="290746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3C858E"/>
                  </a:solidFill>
                  <a:cs typeface="+mn-ea"/>
                  <a:sym typeface="+mn-lt"/>
                </a:rPr>
                <a:t>属    性： </a:t>
              </a:r>
            </a:p>
            <a:p>
              <a:r>
                <a:rPr lang="zh-CN" altLang="en-US" dirty="0">
                  <a:solidFill>
                    <a:srgbClr val="222322"/>
                  </a:solidFill>
                  <a:cs typeface="+mn-ea"/>
                  <a:sym typeface="+mn-lt"/>
                </a:rPr>
                <a:t>农历二十四节气的四月节令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742823" y="3138975"/>
              <a:ext cx="679564" cy="679564"/>
              <a:chOff x="1662870" y="2066303"/>
              <a:chExt cx="679564" cy="67956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662870" y="2066303"/>
                <a:ext cx="679564" cy="67956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1A4E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 b="1">
                  <a:solidFill>
                    <a:srgbClr val="3C858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1784228" y="2080975"/>
                <a:ext cx="436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solidFill>
                      <a:srgbClr val="3C858E"/>
                    </a:solidFill>
                    <a:cs typeface="+mn-ea"/>
                    <a:sym typeface="+mn-lt"/>
                  </a:rPr>
                  <a:t>4</a:t>
                </a:r>
                <a:endParaRPr lang="zh-CN" altLang="en-US" sz="3600" b="1" dirty="0">
                  <a:solidFill>
                    <a:srgbClr val="3C858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 rot="16200000">
              <a:off x="9654770" y="964223"/>
              <a:ext cx="461665" cy="234321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3C858E"/>
                  </a:solidFill>
                  <a:cs typeface="+mn-ea"/>
                  <a:sym typeface="+mn-lt"/>
                </a:rPr>
                <a:t>前一节气：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谷雨 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 rot="16200000">
              <a:off x="9792464" y="1319823"/>
              <a:ext cx="461665" cy="261860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3C858E"/>
                  </a:solidFill>
                  <a:cs typeface="+mn-ea"/>
                  <a:sym typeface="+mn-lt"/>
                </a:rPr>
                <a:t>后一节气：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小满 </a:t>
              </a:r>
            </a:p>
          </p:txBody>
        </p:sp>
      </p:grpSp>
      <p:pic>
        <p:nvPicPr>
          <p:cNvPr id="14" name="图片 13" descr="矢量智能对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760" y="1150620"/>
            <a:ext cx="1715770" cy="9251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464376" y="4261364"/>
            <a:ext cx="5888990" cy="1426845"/>
            <a:chOff x="1214821" y="4780794"/>
            <a:chExt cx="5888990" cy="1426845"/>
          </a:xfrm>
        </p:grpSpPr>
        <p:sp>
          <p:nvSpPr>
            <p:cNvPr id="15" name="矩形 14"/>
            <p:cNvSpPr/>
            <p:nvPr/>
          </p:nvSpPr>
          <p:spPr>
            <a:xfrm>
              <a:off x="1214821" y="4780794"/>
              <a:ext cx="5888990" cy="1426845"/>
            </a:xfrm>
            <a:prstGeom prst="rect">
              <a:avLst/>
            </a:prstGeom>
            <a:solidFill>
              <a:srgbClr val="2E9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19024" y="4874866"/>
              <a:ext cx="4750002" cy="119888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第三侯：王瓜生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王瓜是华北特产的药用爬藤植物，在立夏时节快速攀爬生长，于六、七月更会结红色的果实。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63999" y="1230156"/>
            <a:ext cx="5322641" cy="1198880"/>
            <a:chOff x="1301439" y="2446181"/>
            <a:chExt cx="5322641" cy="1198880"/>
          </a:xfrm>
        </p:grpSpPr>
        <p:sp>
          <p:nvSpPr>
            <p:cNvPr id="17" name="矩形 16"/>
            <p:cNvSpPr/>
            <p:nvPr/>
          </p:nvSpPr>
          <p:spPr>
            <a:xfrm>
              <a:off x="2008798" y="2446181"/>
              <a:ext cx="4615282" cy="119888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3C858E"/>
                  </a:solidFill>
                  <a:cs typeface="+mn-ea"/>
                  <a:sym typeface="+mn-lt"/>
                </a:rPr>
                <a:t>第一候：蝼蝈鸣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蝼蝈，蝼蛄也，适宜温暖潮湿的环境中，随着蝼蛄的鸣叫，夏天的味道浓了。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301439" y="2600185"/>
              <a:ext cx="558372" cy="558372"/>
            </a:xfrm>
            <a:prstGeom prst="ellipse">
              <a:avLst/>
            </a:prstGeom>
            <a:solidFill>
              <a:srgbClr val="C8E6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iconfont-10552-5138487"/>
            <p:cNvSpPr/>
            <p:nvPr/>
          </p:nvSpPr>
          <p:spPr>
            <a:xfrm>
              <a:off x="1412111" y="2540787"/>
              <a:ext cx="391815" cy="422752"/>
            </a:xfrm>
            <a:custGeom>
              <a:avLst/>
              <a:gdLst>
                <a:gd name="connsiteX0" fmla="*/ 20099 w 369531"/>
                <a:gd name="connsiteY0" fmla="*/ 276966 h 398709"/>
                <a:gd name="connsiteX1" fmla="*/ 345724 w 369531"/>
                <a:gd name="connsiteY1" fmla="*/ 300678 h 398709"/>
                <a:gd name="connsiteX2" fmla="*/ 345634 w 369531"/>
                <a:gd name="connsiteY2" fmla="*/ 300497 h 398709"/>
                <a:gd name="connsiteX3" fmla="*/ 345650 w 369531"/>
                <a:gd name="connsiteY3" fmla="*/ 300491 h 398709"/>
                <a:gd name="connsiteX4" fmla="*/ 369531 w 369531"/>
                <a:gd name="connsiteY4" fmla="*/ 346435 h 398709"/>
                <a:gd name="connsiteX5" fmla="*/ 5958 w 369531"/>
                <a:gd name="connsiteY5" fmla="*/ 325628 h 398709"/>
                <a:gd name="connsiteX6" fmla="*/ 6 w 369531"/>
                <a:gd name="connsiteY6" fmla="*/ 317152 h 398709"/>
                <a:gd name="connsiteX7" fmla="*/ 2720 w 369531"/>
                <a:gd name="connsiteY7" fmla="*/ 308058 h 398709"/>
                <a:gd name="connsiteX8" fmla="*/ 20099 w 369531"/>
                <a:gd name="connsiteY8" fmla="*/ 276966 h 398709"/>
                <a:gd name="connsiteX9" fmla="*/ 172792 w 369531"/>
                <a:gd name="connsiteY9" fmla="*/ 260703 h 398709"/>
                <a:gd name="connsiteX10" fmla="*/ 157651 w 369531"/>
                <a:gd name="connsiteY10" fmla="*/ 279321 h 398709"/>
                <a:gd name="connsiteX11" fmla="*/ 158032 w 369531"/>
                <a:gd name="connsiteY11" fmla="*/ 283226 h 398709"/>
                <a:gd name="connsiteX12" fmla="*/ 173078 w 369531"/>
                <a:gd name="connsiteY12" fmla="*/ 298082 h 398709"/>
                <a:gd name="connsiteX13" fmla="*/ 192599 w 369531"/>
                <a:gd name="connsiteY13" fmla="*/ 289797 h 398709"/>
                <a:gd name="connsiteX14" fmla="*/ 192409 w 369531"/>
                <a:gd name="connsiteY14" fmla="*/ 268655 h 398709"/>
                <a:gd name="connsiteX15" fmla="*/ 172792 w 369531"/>
                <a:gd name="connsiteY15" fmla="*/ 260703 h 398709"/>
                <a:gd name="connsiteX16" fmla="*/ 241260 w 369531"/>
                <a:gd name="connsiteY16" fmla="*/ 230609 h 398709"/>
                <a:gd name="connsiteX17" fmla="*/ 226119 w 369531"/>
                <a:gd name="connsiteY17" fmla="*/ 249228 h 398709"/>
                <a:gd name="connsiteX18" fmla="*/ 238736 w 369531"/>
                <a:gd name="connsiteY18" fmla="*/ 267179 h 398709"/>
                <a:gd name="connsiteX19" fmla="*/ 259876 w 369531"/>
                <a:gd name="connsiteY19" fmla="*/ 261275 h 398709"/>
                <a:gd name="connsiteX20" fmla="*/ 261448 w 369531"/>
                <a:gd name="connsiteY20" fmla="*/ 239371 h 398709"/>
                <a:gd name="connsiteX21" fmla="*/ 241307 w 369531"/>
                <a:gd name="connsiteY21" fmla="*/ 230609 h 398709"/>
                <a:gd name="connsiteX22" fmla="*/ 104324 w 369531"/>
                <a:gd name="connsiteY22" fmla="*/ 227895 h 398709"/>
                <a:gd name="connsiteX23" fmla="*/ 89136 w 369531"/>
                <a:gd name="connsiteY23" fmla="*/ 246513 h 398709"/>
                <a:gd name="connsiteX24" fmla="*/ 89564 w 369531"/>
                <a:gd name="connsiteY24" fmla="*/ 250370 h 398709"/>
                <a:gd name="connsiteX25" fmla="*/ 104610 w 369531"/>
                <a:gd name="connsiteY25" fmla="*/ 265227 h 398709"/>
                <a:gd name="connsiteX26" fmla="*/ 124131 w 369531"/>
                <a:gd name="connsiteY26" fmla="*/ 256989 h 398709"/>
                <a:gd name="connsiteX27" fmla="*/ 123941 w 369531"/>
                <a:gd name="connsiteY27" fmla="*/ 235800 h 398709"/>
                <a:gd name="connsiteX28" fmla="*/ 104324 w 369531"/>
                <a:gd name="connsiteY28" fmla="*/ 227895 h 398709"/>
                <a:gd name="connsiteX29" fmla="*/ 205645 w 369531"/>
                <a:gd name="connsiteY29" fmla="*/ 178564 h 398709"/>
                <a:gd name="connsiteX30" fmla="*/ 193694 w 369531"/>
                <a:gd name="connsiteY30" fmla="*/ 203849 h 398709"/>
                <a:gd name="connsiteX31" fmla="*/ 220834 w 369531"/>
                <a:gd name="connsiteY31" fmla="*/ 197183 h 398709"/>
                <a:gd name="connsiteX32" fmla="*/ 205645 w 369531"/>
                <a:gd name="connsiteY32" fmla="*/ 178564 h 398709"/>
                <a:gd name="connsiteX33" fmla="*/ 142700 w 369531"/>
                <a:gd name="connsiteY33" fmla="*/ 148471 h 398709"/>
                <a:gd name="connsiteX34" fmla="*/ 127512 w 369531"/>
                <a:gd name="connsiteY34" fmla="*/ 167089 h 398709"/>
                <a:gd name="connsiteX35" fmla="*/ 127893 w 369531"/>
                <a:gd name="connsiteY35" fmla="*/ 170946 h 398709"/>
                <a:gd name="connsiteX36" fmla="*/ 142939 w 369531"/>
                <a:gd name="connsiteY36" fmla="*/ 185850 h 398709"/>
                <a:gd name="connsiteX37" fmla="*/ 162460 w 369531"/>
                <a:gd name="connsiteY37" fmla="*/ 177612 h 398709"/>
                <a:gd name="connsiteX38" fmla="*/ 162317 w 369531"/>
                <a:gd name="connsiteY38" fmla="*/ 156423 h 398709"/>
                <a:gd name="connsiteX39" fmla="*/ 142700 w 369531"/>
                <a:gd name="connsiteY39" fmla="*/ 148471 h 398709"/>
                <a:gd name="connsiteX40" fmla="*/ 197456 w 369531"/>
                <a:gd name="connsiteY40" fmla="*/ 101949 h 398709"/>
                <a:gd name="connsiteX41" fmla="*/ 182315 w 369531"/>
                <a:gd name="connsiteY41" fmla="*/ 120567 h 398709"/>
                <a:gd name="connsiteX42" fmla="*/ 182696 w 369531"/>
                <a:gd name="connsiteY42" fmla="*/ 124424 h 398709"/>
                <a:gd name="connsiteX43" fmla="*/ 197741 w 369531"/>
                <a:gd name="connsiteY43" fmla="*/ 139281 h 398709"/>
                <a:gd name="connsiteX44" fmla="*/ 217263 w 369531"/>
                <a:gd name="connsiteY44" fmla="*/ 131043 h 398709"/>
                <a:gd name="connsiteX45" fmla="*/ 217120 w 369531"/>
                <a:gd name="connsiteY45" fmla="*/ 109901 h 398709"/>
                <a:gd name="connsiteX46" fmla="*/ 197456 w 369531"/>
                <a:gd name="connsiteY46" fmla="*/ 101949 h 398709"/>
                <a:gd name="connsiteX47" fmla="*/ 175554 w 369531"/>
                <a:gd name="connsiteY47" fmla="*/ 41905 h 398709"/>
                <a:gd name="connsiteX48" fmla="*/ 160365 w 369531"/>
                <a:gd name="connsiteY48" fmla="*/ 60523 h 398709"/>
                <a:gd name="connsiteX49" fmla="*/ 160746 w 369531"/>
                <a:gd name="connsiteY49" fmla="*/ 64427 h 398709"/>
                <a:gd name="connsiteX50" fmla="*/ 175839 w 369531"/>
                <a:gd name="connsiteY50" fmla="*/ 79284 h 398709"/>
                <a:gd name="connsiteX51" fmla="*/ 195313 w 369531"/>
                <a:gd name="connsiteY51" fmla="*/ 71046 h 398709"/>
                <a:gd name="connsiteX52" fmla="*/ 195170 w 369531"/>
                <a:gd name="connsiteY52" fmla="*/ 49857 h 398709"/>
                <a:gd name="connsiteX53" fmla="*/ 175554 w 369531"/>
                <a:gd name="connsiteY53" fmla="*/ 41905 h 398709"/>
                <a:gd name="connsiteX54" fmla="*/ 186505 w 369531"/>
                <a:gd name="connsiteY54" fmla="*/ 431 h 398709"/>
                <a:gd name="connsiteX55" fmla="*/ 188457 w 369531"/>
                <a:gd name="connsiteY55" fmla="*/ 1383 h 398709"/>
                <a:gd name="connsiteX56" fmla="*/ 188980 w 369531"/>
                <a:gd name="connsiteY56" fmla="*/ 1669 h 398709"/>
                <a:gd name="connsiteX57" fmla="*/ 194932 w 369531"/>
                <a:gd name="connsiteY57" fmla="*/ 7954 h 398709"/>
                <a:gd name="connsiteX58" fmla="*/ 214358 w 369531"/>
                <a:gd name="connsiteY58" fmla="*/ 36429 h 398709"/>
                <a:gd name="connsiteX59" fmla="*/ 223500 w 369531"/>
                <a:gd name="connsiteY59" fmla="*/ 51000 h 398709"/>
                <a:gd name="connsiteX60" fmla="*/ 300538 w 369531"/>
                <a:gd name="connsiteY60" fmla="*/ 205039 h 398709"/>
                <a:gd name="connsiteX61" fmla="*/ 322250 w 369531"/>
                <a:gd name="connsiteY61" fmla="*/ 252085 h 398709"/>
                <a:gd name="connsiteX62" fmla="*/ 334105 w 369531"/>
                <a:gd name="connsiteY62" fmla="*/ 276750 h 398709"/>
                <a:gd name="connsiteX63" fmla="*/ 342771 w 369531"/>
                <a:gd name="connsiteY63" fmla="*/ 294511 h 398709"/>
                <a:gd name="connsiteX64" fmla="*/ 345723 w 369531"/>
                <a:gd name="connsiteY64" fmla="*/ 300463 h 398709"/>
                <a:gd name="connsiteX65" fmla="*/ 345650 w 369531"/>
                <a:gd name="connsiteY65" fmla="*/ 300491 h 398709"/>
                <a:gd name="connsiteX66" fmla="*/ 345153 w 369531"/>
                <a:gd name="connsiteY66" fmla="*/ 299535 h 398709"/>
                <a:gd name="connsiteX67" fmla="*/ 345634 w 369531"/>
                <a:gd name="connsiteY67" fmla="*/ 300497 h 398709"/>
                <a:gd name="connsiteX68" fmla="*/ 264392 w 369531"/>
                <a:gd name="connsiteY68" fmla="*/ 331403 h 398709"/>
                <a:gd name="connsiteX69" fmla="*/ 20049 w 369531"/>
                <a:gd name="connsiteY69" fmla="*/ 276750 h 398709"/>
                <a:gd name="connsiteX70" fmla="*/ 93802 w 369531"/>
                <a:gd name="connsiteY70" fmla="*/ 145138 h 398709"/>
                <a:gd name="connsiteX71" fmla="*/ 139701 w 369531"/>
                <a:gd name="connsiteY71" fmla="*/ 62713 h 398709"/>
                <a:gd name="connsiteX72" fmla="*/ 141129 w 369531"/>
                <a:gd name="connsiteY72" fmla="*/ 59952 h 398709"/>
                <a:gd name="connsiteX73" fmla="*/ 145986 w 369531"/>
                <a:gd name="connsiteY73" fmla="*/ 49619 h 398709"/>
                <a:gd name="connsiteX74" fmla="*/ 147557 w 369531"/>
                <a:gd name="connsiteY74" fmla="*/ 46238 h 398709"/>
                <a:gd name="connsiteX75" fmla="*/ 153937 w 369531"/>
                <a:gd name="connsiteY75" fmla="*/ 33286 h 398709"/>
                <a:gd name="connsiteX76" fmla="*/ 155413 w 369531"/>
                <a:gd name="connsiteY76" fmla="*/ 30477 h 398709"/>
                <a:gd name="connsiteX77" fmla="*/ 160175 w 369531"/>
                <a:gd name="connsiteY77" fmla="*/ 22144 h 398709"/>
                <a:gd name="connsiteX78" fmla="*/ 186505 w 369531"/>
                <a:gd name="connsiteY78" fmla="*/ 431 h 39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69531" h="398709">
                  <a:moveTo>
                    <a:pt x="20099" y="276966"/>
                  </a:moveTo>
                  <a:cubicBezTo>
                    <a:pt x="114087" y="349292"/>
                    <a:pt x="242214" y="358625"/>
                    <a:pt x="345724" y="300678"/>
                  </a:cubicBezTo>
                  <a:lnTo>
                    <a:pt x="345634" y="300497"/>
                  </a:lnTo>
                  <a:lnTo>
                    <a:pt x="345650" y="300491"/>
                  </a:lnTo>
                  <a:lnTo>
                    <a:pt x="369531" y="346435"/>
                  </a:lnTo>
                  <a:cubicBezTo>
                    <a:pt x="257783" y="423238"/>
                    <a:pt x="108183" y="414667"/>
                    <a:pt x="5958" y="325628"/>
                  </a:cubicBezTo>
                  <a:cubicBezTo>
                    <a:pt x="3006" y="323580"/>
                    <a:pt x="911" y="320581"/>
                    <a:pt x="6" y="317152"/>
                  </a:cubicBezTo>
                  <a:cubicBezTo>
                    <a:pt x="-89" y="313915"/>
                    <a:pt x="863" y="310724"/>
                    <a:pt x="2720" y="308058"/>
                  </a:cubicBezTo>
                  <a:cubicBezTo>
                    <a:pt x="8577" y="297726"/>
                    <a:pt x="14338" y="287346"/>
                    <a:pt x="20099" y="276966"/>
                  </a:cubicBezTo>
                  <a:close/>
                  <a:moveTo>
                    <a:pt x="172792" y="260703"/>
                  </a:moveTo>
                  <a:cubicBezTo>
                    <a:pt x="163555" y="261798"/>
                    <a:pt x="156794" y="270036"/>
                    <a:pt x="157651" y="279321"/>
                  </a:cubicBezTo>
                  <a:cubicBezTo>
                    <a:pt x="157651" y="280607"/>
                    <a:pt x="157746" y="281940"/>
                    <a:pt x="158032" y="283226"/>
                  </a:cubicBezTo>
                  <a:cubicBezTo>
                    <a:pt x="159603" y="290749"/>
                    <a:pt x="165507" y="296606"/>
                    <a:pt x="173078" y="298082"/>
                  </a:cubicBezTo>
                  <a:cubicBezTo>
                    <a:pt x="180648" y="299511"/>
                    <a:pt x="188362" y="296273"/>
                    <a:pt x="192599" y="289797"/>
                  </a:cubicBezTo>
                  <a:cubicBezTo>
                    <a:pt x="196837" y="283369"/>
                    <a:pt x="196741" y="275036"/>
                    <a:pt x="192409" y="268655"/>
                  </a:cubicBezTo>
                  <a:cubicBezTo>
                    <a:pt x="188076" y="262274"/>
                    <a:pt x="180363" y="259132"/>
                    <a:pt x="172792" y="260703"/>
                  </a:cubicBezTo>
                  <a:close/>
                  <a:moveTo>
                    <a:pt x="241260" y="230609"/>
                  </a:moveTo>
                  <a:cubicBezTo>
                    <a:pt x="232023" y="231657"/>
                    <a:pt x="225262" y="239942"/>
                    <a:pt x="226119" y="249228"/>
                  </a:cubicBezTo>
                  <a:cubicBezTo>
                    <a:pt x="226071" y="257275"/>
                    <a:pt x="231118" y="264465"/>
                    <a:pt x="238736" y="267179"/>
                  </a:cubicBezTo>
                  <a:cubicBezTo>
                    <a:pt x="246307" y="269893"/>
                    <a:pt x="254782" y="267560"/>
                    <a:pt x="259876" y="261275"/>
                  </a:cubicBezTo>
                  <a:cubicBezTo>
                    <a:pt x="264971" y="255037"/>
                    <a:pt x="265590" y="246275"/>
                    <a:pt x="261448" y="239371"/>
                  </a:cubicBezTo>
                  <a:cubicBezTo>
                    <a:pt x="257258" y="232466"/>
                    <a:pt x="249164" y="228990"/>
                    <a:pt x="241307" y="230609"/>
                  </a:cubicBezTo>
                  <a:close/>
                  <a:moveTo>
                    <a:pt x="104324" y="227895"/>
                  </a:moveTo>
                  <a:cubicBezTo>
                    <a:pt x="95040" y="228895"/>
                    <a:pt x="88279" y="237181"/>
                    <a:pt x="89136" y="246513"/>
                  </a:cubicBezTo>
                  <a:cubicBezTo>
                    <a:pt x="89136" y="247799"/>
                    <a:pt x="89279" y="249085"/>
                    <a:pt x="89564" y="250370"/>
                  </a:cubicBezTo>
                  <a:cubicBezTo>
                    <a:pt x="91088" y="257894"/>
                    <a:pt x="97039" y="263798"/>
                    <a:pt x="104610" y="265227"/>
                  </a:cubicBezTo>
                  <a:cubicBezTo>
                    <a:pt x="112180" y="266703"/>
                    <a:pt x="119894" y="263417"/>
                    <a:pt x="124131" y="256989"/>
                  </a:cubicBezTo>
                  <a:cubicBezTo>
                    <a:pt x="128369" y="250561"/>
                    <a:pt x="128274" y="242180"/>
                    <a:pt x="123941" y="235800"/>
                  </a:cubicBezTo>
                  <a:cubicBezTo>
                    <a:pt x="119608" y="229467"/>
                    <a:pt x="111895" y="226324"/>
                    <a:pt x="104324" y="227895"/>
                  </a:cubicBezTo>
                  <a:close/>
                  <a:moveTo>
                    <a:pt x="205645" y="178564"/>
                  </a:moveTo>
                  <a:cubicBezTo>
                    <a:pt x="192599" y="178612"/>
                    <a:pt x="185457" y="193754"/>
                    <a:pt x="193694" y="203849"/>
                  </a:cubicBezTo>
                  <a:cubicBezTo>
                    <a:pt x="201931" y="213944"/>
                    <a:pt x="218167" y="209944"/>
                    <a:pt x="220834" y="197183"/>
                  </a:cubicBezTo>
                  <a:cubicBezTo>
                    <a:pt x="221691" y="187897"/>
                    <a:pt x="214930" y="179612"/>
                    <a:pt x="205645" y="178564"/>
                  </a:cubicBezTo>
                  <a:close/>
                  <a:moveTo>
                    <a:pt x="142700" y="148471"/>
                  </a:moveTo>
                  <a:cubicBezTo>
                    <a:pt x="133368" y="149471"/>
                    <a:pt x="126655" y="157756"/>
                    <a:pt x="127512" y="167089"/>
                  </a:cubicBezTo>
                  <a:cubicBezTo>
                    <a:pt x="127512" y="168375"/>
                    <a:pt x="127607" y="169660"/>
                    <a:pt x="127893" y="170946"/>
                  </a:cubicBezTo>
                  <a:cubicBezTo>
                    <a:pt x="129464" y="178517"/>
                    <a:pt x="135368" y="184374"/>
                    <a:pt x="142939" y="185850"/>
                  </a:cubicBezTo>
                  <a:cubicBezTo>
                    <a:pt x="150509" y="187278"/>
                    <a:pt x="158222" y="184040"/>
                    <a:pt x="162460" y="177612"/>
                  </a:cubicBezTo>
                  <a:cubicBezTo>
                    <a:pt x="166698" y="171184"/>
                    <a:pt x="166650" y="162803"/>
                    <a:pt x="162317" y="156423"/>
                  </a:cubicBezTo>
                  <a:cubicBezTo>
                    <a:pt x="157984" y="150042"/>
                    <a:pt x="150223" y="146899"/>
                    <a:pt x="142700" y="148471"/>
                  </a:cubicBezTo>
                  <a:close/>
                  <a:moveTo>
                    <a:pt x="197456" y="101949"/>
                  </a:moveTo>
                  <a:cubicBezTo>
                    <a:pt x="188171" y="102997"/>
                    <a:pt x="181410" y="111235"/>
                    <a:pt x="182315" y="120567"/>
                  </a:cubicBezTo>
                  <a:cubicBezTo>
                    <a:pt x="182315" y="121853"/>
                    <a:pt x="182410" y="123139"/>
                    <a:pt x="182696" y="124424"/>
                  </a:cubicBezTo>
                  <a:cubicBezTo>
                    <a:pt x="184219" y="131995"/>
                    <a:pt x="190171" y="137852"/>
                    <a:pt x="197741" y="139281"/>
                  </a:cubicBezTo>
                  <a:cubicBezTo>
                    <a:pt x="205312" y="140757"/>
                    <a:pt x="213025" y="137519"/>
                    <a:pt x="217263" y="131043"/>
                  </a:cubicBezTo>
                  <a:cubicBezTo>
                    <a:pt x="221500" y="124615"/>
                    <a:pt x="221453" y="116282"/>
                    <a:pt x="217120" y="109901"/>
                  </a:cubicBezTo>
                  <a:cubicBezTo>
                    <a:pt x="212787" y="103521"/>
                    <a:pt x="205026" y="100378"/>
                    <a:pt x="197456" y="101949"/>
                  </a:cubicBezTo>
                  <a:close/>
                  <a:moveTo>
                    <a:pt x="175554" y="41905"/>
                  </a:moveTo>
                  <a:cubicBezTo>
                    <a:pt x="166269" y="42952"/>
                    <a:pt x="159508" y="51238"/>
                    <a:pt x="160365" y="60523"/>
                  </a:cubicBezTo>
                  <a:cubicBezTo>
                    <a:pt x="160365" y="61809"/>
                    <a:pt x="160508" y="63142"/>
                    <a:pt x="160746" y="64427"/>
                  </a:cubicBezTo>
                  <a:cubicBezTo>
                    <a:pt x="162317" y="71951"/>
                    <a:pt x="168269" y="77808"/>
                    <a:pt x="175839" y="79284"/>
                  </a:cubicBezTo>
                  <a:cubicBezTo>
                    <a:pt x="183410" y="80712"/>
                    <a:pt x="191075" y="77474"/>
                    <a:pt x="195313" y="71046"/>
                  </a:cubicBezTo>
                  <a:cubicBezTo>
                    <a:pt x="199551" y="64618"/>
                    <a:pt x="199503" y="56237"/>
                    <a:pt x="195170" y="49857"/>
                  </a:cubicBezTo>
                  <a:cubicBezTo>
                    <a:pt x="190837" y="43476"/>
                    <a:pt x="183076" y="40333"/>
                    <a:pt x="175554" y="41905"/>
                  </a:cubicBezTo>
                  <a:close/>
                  <a:moveTo>
                    <a:pt x="186505" y="431"/>
                  </a:moveTo>
                  <a:cubicBezTo>
                    <a:pt x="187171" y="669"/>
                    <a:pt x="187838" y="955"/>
                    <a:pt x="188457" y="1383"/>
                  </a:cubicBezTo>
                  <a:lnTo>
                    <a:pt x="188980" y="1669"/>
                  </a:lnTo>
                  <a:cubicBezTo>
                    <a:pt x="191314" y="3431"/>
                    <a:pt x="193313" y="5526"/>
                    <a:pt x="194932" y="7954"/>
                  </a:cubicBezTo>
                  <a:cubicBezTo>
                    <a:pt x="201741" y="17239"/>
                    <a:pt x="208216" y="26763"/>
                    <a:pt x="214358" y="36429"/>
                  </a:cubicBezTo>
                  <a:cubicBezTo>
                    <a:pt x="217548" y="41191"/>
                    <a:pt x="220500" y="46095"/>
                    <a:pt x="223500" y="51000"/>
                  </a:cubicBezTo>
                  <a:cubicBezTo>
                    <a:pt x="253163" y="99902"/>
                    <a:pt x="276874" y="152566"/>
                    <a:pt x="300538" y="205039"/>
                  </a:cubicBezTo>
                  <a:cubicBezTo>
                    <a:pt x="307728" y="220753"/>
                    <a:pt x="314870" y="236514"/>
                    <a:pt x="322250" y="252085"/>
                  </a:cubicBezTo>
                  <a:cubicBezTo>
                    <a:pt x="326154" y="260322"/>
                    <a:pt x="330106" y="268560"/>
                    <a:pt x="334105" y="276750"/>
                  </a:cubicBezTo>
                  <a:cubicBezTo>
                    <a:pt x="336819" y="282654"/>
                    <a:pt x="339867" y="288606"/>
                    <a:pt x="342771" y="294511"/>
                  </a:cubicBezTo>
                  <a:cubicBezTo>
                    <a:pt x="343723" y="296558"/>
                    <a:pt x="344723" y="298511"/>
                    <a:pt x="345723" y="300463"/>
                  </a:cubicBezTo>
                  <a:lnTo>
                    <a:pt x="345650" y="300491"/>
                  </a:lnTo>
                  <a:lnTo>
                    <a:pt x="345153" y="299535"/>
                  </a:lnTo>
                  <a:lnTo>
                    <a:pt x="345634" y="300497"/>
                  </a:lnTo>
                  <a:lnTo>
                    <a:pt x="264392" y="331403"/>
                  </a:lnTo>
                  <a:cubicBezTo>
                    <a:pt x="180279" y="349853"/>
                    <a:pt x="90576" y="331033"/>
                    <a:pt x="20049" y="276750"/>
                  </a:cubicBezTo>
                  <a:lnTo>
                    <a:pt x="93802" y="145138"/>
                  </a:lnTo>
                  <a:lnTo>
                    <a:pt x="139701" y="62713"/>
                  </a:lnTo>
                  <a:lnTo>
                    <a:pt x="141129" y="59952"/>
                  </a:lnTo>
                  <a:cubicBezTo>
                    <a:pt x="142415" y="57285"/>
                    <a:pt x="144081" y="53714"/>
                    <a:pt x="145986" y="49619"/>
                  </a:cubicBezTo>
                  <a:lnTo>
                    <a:pt x="147557" y="46238"/>
                  </a:lnTo>
                  <a:cubicBezTo>
                    <a:pt x="149462" y="42191"/>
                    <a:pt x="151604" y="37762"/>
                    <a:pt x="153937" y="33286"/>
                  </a:cubicBezTo>
                  <a:lnTo>
                    <a:pt x="155413" y="30477"/>
                  </a:lnTo>
                  <a:cubicBezTo>
                    <a:pt x="156937" y="27620"/>
                    <a:pt x="158508" y="24858"/>
                    <a:pt x="160175" y="22144"/>
                  </a:cubicBezTo>
                  <a:cubicBezTo>
                    <a:pt x="168364" y="8573"/>
                    <a:pt x="177696" y="-2331"/>
                    <a:pt x="186505" y="431"/>
                  </a:cubicBezTo>
                  <a:close/>
                </a:path>
              </a:pathLst>
            </a:custGeom>
            <a:solidFill>
              <a:srgbClr val="F15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63999" y="2745442"/>
            <a:ext cx="5888990" cy="1198880"/>
            <a:chOff x="1301439" y="3613487"/>
            <a:chExt cx="5888990" cy="1198880"/>
          </a:xfrm>
        </p:grpSpPr>
        <p:sp>
          <p:nvSpPr>
            <p:cNvPr id="24" name="矩形 23"/>
            <p:cNvSpPr/>
            <p:nvPr/>
          </p:nvSpPr>
          <p:spPr>
            <a:xfrm>
              <a:off x="2008829" y="3613487"/>
              <a:ext cx="5181600" cy="119888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3C858E"/>
                  </a:solidFill>
                  <a:cs typeface="+mn-ea"/>
                  <a:sym typeface="+mn-lt"/>
                </a:rPr>
                <a:t>第二侯：蚯蚓出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蚯蚓是地地道道的阴物，生活在潮湿阴暗的土壤中，当阳气极盛的时候，蚯蚓也不耐烦了，出来凑凑热闹。</a:t>
              </a:r>
              <a:endParaRPr lang="zh-CN" altLang="en-US" sz="1600">
                <a:solidFill>
                  <a:srgbClr val="13480C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301439" y="3767491"/>
              <a:ext cx="558372" cy="558372"/>
            </a:xfrm>
            <a:prstGeom prst="ellipse">
              <a:avLst/>
            </a:prstGeom>
            <a:solidFill>
              <a:srgbClr val="C8E6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iconfont-10552-5138487"/>
            <p:cNvSpPr/>
            <p:nvPr/>
          </p:nvSpPr>
          <p:spPr>
            <a:xfrm>
              <a:off x="1396642" y="3708093"/>
              <a:ext cx="422752" cy="422752"/>
            </a:xfrm>
            <a:custGeom>
              <a:avLst/>
              <a:gdLst>
                <a:gd name="connsiteX0" fmla="*/ 493411 w 609594"/>
                <a:gd name="connsiteY0" fmla="*/ 464022 h 609594"/>
                <a:gd name="connsiteX1" fmla="*/ 464076 w 609594"/>
                <a:gd name="connsiteY1" fmla="*/ 473452 h 609594"/>
                <a:gd name="connsiteX2" fmla="*/ 464076 w 609594"/>
                <a:gd name="connsiteY2" fmla="*/ 493311 h 609594"/>
                <a:gd name="connsiteX3" fmla="*/ 483982 w 609594"/>
                <a:gd name="connsiteY3" fmla="*/ 493311 h 609594"/>
                <a:gd name="connsiteX4" fmla="*/ 493411 w 609594"/>
                <a:gd name="connsiteY4" fmla="*/ 464022 h 609594"/>
                <a:gd name="connsiteX5" fmla="*/ 332017 w 609594"/>
                <a:gd name="connsiteY5" fmla="*/ 418923 h 609594"/>
                <a:gd name="connsiteX6" fmla="*/ 302681 w 609594"/>
                <a:gd name="connsiteY6" fmla="*/ 428353 h 609594"/>
                <a:gd name="connsiteX7" fmla="*/ 302538 w 609594"/>
                <a:gd name="connsiteY7" fmla="*/ 448402 h 609594"/>
                <a:gd name="connsiteX8" fmla="*/ 322587 w 609594"/>
                <a:gd name="connsiteY8" fmla="*/ 448259 h 609594"/>
                <a:gd name="connsiteX9" fmla="*/ 332017 w 609594"/>
                <a:gd name="connsiteY9" fmla="*/ 418923 h 609594"/>
                <a:gd name="connsiteX10" fmla="*/ 424739 w 609594"/>
                <a:gd name="connsiteY10" fmla="*/ 395350 h 609594"/>
                <a:gd name="connsiteX11" fmla="*/ 395403 w 609594"/>
                <a:gd name="connsiteY11" fmla="*/ 404732 h 609594"/>
                <a:gd name="connsiteX12" fmla="*/ 395403 w 609594"/>
                <a:gd name="connsiteY12" fmla="*/ 424638 h 609594"/>
                <a:gd name="connsiteX13" fmla="*/ 415309 w 609594"/>
                <a:gd name="connsiteY13" fmla="*/ 424638 h 609594"/>
                <a:gd name="connsiteX14" fmla="*/ 424739 w 609594"/>
                <a:gd name="connsiteY14" fmla="*/ 395350 h 609594"/>
                <a:gd name="connsiteX15" fmla="*/ 263344 w 609594"/>
                <a:gd name="connsiteY15" fmla="*/ 350251 h 609594"/>
                <a:gd name="connsiteX16" fmla="*/ 234008 w 609594"/>
                <a:gd name="connsiteY16" fmla="*/ 359680 h 609594"/>
                <a:gd name="connsiteX17" fmla="*/ 234151 w 609594"/>
                <a:gd name="connsiteY17" fmla="*/ 379444 h 609594"/>
                <a:gd name="connsiteX18" fmla="*/ 253914 w 609594"/>
                <a:gd name="connsiteY18" fmla="*/ 379587 h 609594"/>
                <a:gd name="connsiteX19" fmla="*/ 263344 w 609594"/>
                <a:gd name="connsiteY19" fmla="*/ 350251 h 609594"/>
                <a:gd name="connsiteX20" fmla="*/ 356019 w 609594"/>
                <a:gd name="connsiteY20" fmla="*/ 326630 h 609594"/>
                <a:gd name="connsiteX21" fmla="*/ 326730 w 609594"/>
                <a:gd name="connsiteY21" fmla="*/ 336059 h 609594"/>
                <a:gd name="connsiteX22" fmla="*/ 326730 w 609594"/>
                <a:gd name="connsiteY22" fmla="*/ 355918 h 609594"/>
                <a:gd name="connsiteX23" fmla="*/ 346589 w 609594"/>
                <a:gd name="connsiteY23" fmla="*/ 355918 h 609594"/>
                <a:gd name="connsiteX24" fmla="*/ 356019 w 609594"/>
                <a:gd name="connsiteY24" fmla="*/ 326630 h 609594"/>
                <a:gd name="connsiteX25" fmla="*/ 194624 w 609594"/>
                <a:gd name="connsiteY25" fmla="*/ 281578 h 609594"/>
                <a:gd name="connsiteX26" fmla="*/ 165335 w 609594"/>
                <a:gd name="connsiteY26" fmla="*/ 291007 h 609594"/>
                <a:gd name="connsiteX27" fmla="*/ 165431 w 609594"/>
                <a:gd name="connsiteY27" fmla="*/ 310771 h 609594"/>
                <a:gd name="connsiteX28" fmla="*/ 185242 w 609594"/>
                <a:gd name="connsiteY28" fmla="*/ 310914 h 609594"/>
                <a:gd name="connsiteX29" fmla="*/ 194624 w 609594"/>
                <a:gd name="connsiteY29" fmla="*/ 281578 h 609594"/>
                <a:gd name="connsiteX30" fmla="*/ 287346 w 609594"/>
                <a:gd name="connsiteY30" fmla="*/ 257957 h 609594"/>
                <a:gd name="connsiteX31" fmla="*/ 258010 w 609594"/>
                <a:gd name="connsiteY31" fmla="*/ 267386 h 609594"/>
                <a:gd name="connsiteX32" fmla="*/ 257820 w 609594"/>
                <a:gd name="connsiteY32" fmla="*/ 287483 h 609594"/>
                <a:gd name="connsiteX33" fmla="*/ 277917 w 609594"/>
                <a:gd name="connsiteY33" fmla="*/ 287245 h 609594"/>
                <a:gd name="connsiteX34" fmla="*/ 287346 w 609594"/>
                <a:gd name="connsiteY34" fmla="*/ 257957 h 609594"/>
                <a:gd name="connsiteX35" fmla="*/ 218673 w 609594"/>
                <a:gd name="connsiteY35" fmla="*/ 189237 h 609594"/>
                <a:gd name="connsiteX36" fmla="*/ 189337 w 609594"/>
                <a:gd name="connsiteY36" fmla="*/ 198666 h 609594"/>
                <a:gd name="connsiteX37" fmla="*/ 189385 w 609594"/>
                <a:gd name="connsiteY37" fmla="*/ 218525 h 609594"/>
                <a:gd name="connsiteX38" fmla="*/ 209244 w 609594"/>
                <a:gd name="connsiteY38" fmla="*/ 218573 h 609594"/>
                <a:gd name="connsiteX39" fmla="*/ 218673 w 609594"/>
                <a:gd name="connsiteY39" fmla="*/ 189237 h 609594"/>
                <a:gd name="connsiteX40" fmla="*/ 150001 w 609594"/>
                <a:gd name="connsiteY40" fmla="*/ 120564 h 609594"/>
                <a:gd name="connsiteX41" fmla="*/ 120665 w 609594"/>
                <a:gd name="connsiteY41" fmla="*/ 129993 h 609594"/>
                <a:gd name="connsiteX42" fmla="*/ 120617 w 609594"/>
                <a:gd name="connsiteY42" fmla="*/ 149948 h 609594"/>
                <a:gd name="connsiteX43" fmla="*/ 140571 w 609594"/>
                <a:gd name="connsiteY43" fmla="*/ 149900 h 609594"/>
                <a:gd name="connsiteX44" fmla="*/ 150001 w 609594"/>
                <a:gd name="connsiteY44" fmla="*/ 120564 h 609594"/>
                <a:gd name="connsiteX45" fmla="*/ 147858 w 609594"/>
                <a:gd name="connsiteY45" fmla="*/ 37795 h 609594"/>
                <a:gd name="connsiteX46" fmla="*/ 571799 w 609594"/>
                <a:gd name="connsiteY46" fmla="*/ 461737 h 609594"/>
                <a:gd name="connsiteX47" fmla="*/ 363924 w 609594"/>
                <a:gd name="connsiteY47" fmla="*/ 545506 h 609594"/>
                <a:gd name="connsiteX48" fmla="*/ 64088 w 609594"/>
                <a:gd name="connsiteY48" fmla="*/ 245670 h 609594"/>
                <a:gd name="connsiteX49" fmla="*/ 147858 w 609594"/>
                <a:gd name="connsiteY49" fmla="*/ 37795 h 609594"/>
                <a:gd name="connsiteX50" fmla="*/ 100488 w 609594"/>
                <a:gd name="connsiteY50" fmla="*/ 0 h 609594"/>
                <a:gd name="connsiteX51" fmla="*/ 126968 w 609594"/>
                <a:gd name="connsiteY51" fmla="*/ 25479 h 609594"/>
                <a:gd name="connsiteX52" fmla="*/ 36766 w 609594"/>
                <a:gd name="connsiteY52" fmla="*/ 249505 h 609594"/>
                <a:gd name="connsiteX53" fmla="*/ 360090 w 609594"/>
                <a:gd name="connsiteY53" fmla="*/ 572827 h 609594"/>
                <a:gd name="connsiteX54" fmla="*/ 584115 w 609594"/>
                <a:gd name="connsiteY54" fmla="*/ 482627 h 609594"/>
                <a:gd name="connsiteX55" fmla="*/ 609594 w 609594"/>
                <a:gd name="connsiteY55" fmla="*/ 509106 h 609594"/>
                <a:gd name="connsiteX56" fmla="*/ 360090 w 609594"/>
                <a:gd name="connsiteY56" fmla="*/ 609594 h 609594"/>
                <a:gd name="connsiteX57" fmla="*/ 105394 w 609594"/>
                <a:gd name="connsiteY57" fmla="*/ 504200 h 609594"/>
                <a:gd name="connsiteX58" fmla="*/ 0 w 609594"/>
                <a:gd name="connsiteY58" fmla="*/ 249505 h 609594"/>
                <a:gd name="connsiteX59" fmla="*/ 100488 w 609594"/>
                <a:gd name="connsiteY59" fmla="*/ 0 h 60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9594" h="609594">
                  <a:moveTo>
                    <a:pt x="493411" y="464022"/>
                  </a:moveTo>
                  <a:cubicBezTo>
                    <a:pt x="487935" y="458546"/>
                    <a:pt x="469600" y="467928"/>
                    <a:pt x="464076" y="473452"/>
                  </a:cubicBezTo>
                  <a:cubicBezTo>
                    <a:pt x="458599" y="478929"/>
                    <a:pt x="458599" y="487834"/>
                    <a:pt x="464076" y="493311"/>
                  </a:cubicBezTo>
                  <a:cubicBezTo>
                    <a:pt x="469552" y="498787"/>
                    <a:pt x="478458" y="498835"/>
                    <a:pt x="483982" y="493311"/>
                  </a:cubicBezTo>
                  <a:cubicBezTo>
                    <a:pt x="489459" y="487834"/>
                    <a:pt x="498888" y="469499"/>
                    <a:pt x="493411" y="464022"/>
                  </a:cubicBezTo>
                  <a:close/>
                  <a:moveTo>
                    <a:pt x="332017" y="418923"/>
                  </a:moveTo>
                  <a:cubicBezTo>
                    <a:pt x="326540" y="413447"/>
                    <a:pt x="308205" y="422876"/>
                    <a:pt x="302681" y="428353"/>
                  </a:cubicBezTo>
                  <a:cubicBezTo>
                    <a:pt x="297061" y="433829"/>
                    <a:pt x="297013" y="442830"/>
                    <a:pt x="302538" y="448402"/>
                  </a:cubicBezTo>
                  <a:cubicBezTo>
                    <a:pt x="308110" y="453926"/>
                    <a:pt x="317110" y="453879"/>
                    <a:pt x="322587" y="448259"/>
                  </a:cubicBezTo>
                  <a:cubicBezTo>
                    <a:pt x="328064" y="442783"/>
                    <a:pt x="337493" y="424400"/>
                    <a:pt x="332017" y="418923"/>
                  </a:cubicBezTo>
                  <a:close/>
                  <a:moveTo>
                    <a:pt x="424739" y="395350"/>
                  </a:moveTo>
                  <a:cubicBezTo>
                    <a:pt x="419215" y="389826"/>
                    <a:pt x="400880" y="399255"/>
                    <a:pt x="395403" y="404732"/>
                  </a:cubicBezTo>
                  <a:cubicBezTo>
                    <a:pt x="389926" y="410256"/>
                    <a:pt x="389926" y="419161"/>
                    <a:pt x="395403" y="424638"/>
                  </a:cubicBezTo>
                  <a:cubicBezTo>
                    <a:pt x="400880" y="430162"/>
                    <a:pt x="409785" y="430162"/>
                    <a:pt x="415309" y="424638"/>
                  </a:cubicBezTo>
                  <a:cubicBezTo>
                    <a:pt x="420786" y="419114"/>
                    <a:pt x="430216" y="400827"/>
                    <a:pt x="424739" y="395350"/>
                  </a:cubicBezTo>
                  <a:close/>
                  <a:moveTo>
                    <a:pt x="263344" y="350251"/>
                  </a:moveTo>
                  <a:cubicBezTo>
                    <a:pt x="257820" y="344774"/>
                    <a:pt x="239485" y="354203"/>
                    <a:pt x="234008" y="359680"/>
                  </a:cubicBezTo>
                  <a:cubicBezTo>
                    <a:pt x="228627" y="365204"/>
                    <a:pt x="228674" y="374015"/>
                    <a:pt x="234151" y="379444"/>
                  </a:cubicBezTo>
                  <a:cubicBezTo>
                    <a:pt x="239580" y="384920"/>
                    <a:pt x="248390" y="384968"/>
                    <a:pt x="253914" y="379587"/>
                  </a:cubicBezTo>
                  <a:cubicBezTo>
                    <a:pt x="259391" y="374062"/>
                    <a:pt x="268821" y="355727"/>
                    <a:pt x="263344" y="350251"/>
                  </a:cubicBezTo>
                  <a:close/>
                  <a:moveTo>
                    <a:pt x="356019" y="326630"/>
                  </a:moveTo>
                  <a:cubicBezTo>
                    <a:pt x="350542" y="321105"/>
                    <a:pt x="332207" y="330535"/>
                    <a:pt x="326730" y="336059"/>
                  </a:cubicBezTo>
                  <a:cubicBezTo>
                    <a:pt x="321206" y="341536"/>
                    <a:pt x="321206" y="350441"/>
                    <a:pt x="326730" y="355918"/>
                  </a:cubicBezTo>
                  <a:cubicBezTo>
                    <a:pt x="332207" y="361442"/>
                    <a:pt x="341113" y="361442"/>
                    <a:pt x="346589" y="355918"/>
                  </a:cubicBezTo>
                  <a:cubicBezTo>
                    <a:pt x="352113" y="350441"/>
                    <a:pt x="361543" y="332106"/>
                    <a:pt x="356019" y="326630"/>
                  </a:cubicBezTo>
                  <a:close/>
                  <a:moveTo>
                    <a:pt x="194624" y="281578"/>
                  </a:moveTo>
                  <a:cubicBezTo>
                    <a:pt x="189147" y="276101"/>
                    <a:pt x="170812" y="285483"/>
                    <a:pt x="165335" y="291007"/>
                  </a:cubicBezTo>
                  <a:cubicBezTo>
                    <a:pt x="159954" y="296532"/>
                    <a:pt x="160002" y="305342"/>
                    <a:pt x="165431" y="310771"/>
                  </a:cubicBezTo>
                  <a:cubicBezTo>
                    <a:pt x="170907" y="316200"/>
                    <a:pt x="179718" y="316248"/>
                    <a:pt x="185242" y="310914"/>
                  </a:cubicBezTo>
                  <a:cubicBezTo>
                    <a:pt x="190719" y="305390"/>
                    <a:pt x="200148" y="287055"/>
                    <a:pt x="194624" y="281578"/>
                  </a:cubicBezTo>
                  <a:close/>
                  <a:moveTo>
                    <a:pt x="287346" y="257957"/>
                  </a:moveTo>
                  <a:cubicBezTo>
                    <a:pt x="281869" y="252433"/>
                    <a:pt x="263534" y="261862"/>
                    <a:pt x="258010" y="267386"/>
                  </a:cubicBezTo>
                  <a:cubicBezTo>
                    <a:pt x="252343" y="272815"/>
                    <a:pt x="252200" y="281911"/>
                    <a:pt x="257820" y="287483"/>
                  </a:cubicBezTo>
                  <a:cubicBezTo>
                    <a:pt x="263392" y="293055"/>
                    <a:pt x="272488" y="292960"/>
                    <a:pt x="277917" y="287245"/>
                  </a:cubicBezTo>
                  <a:cubicBezTo>
                    <a:pt x="283441" y="281769"/>
                    <a:pt x="292823" y="263434"/>
                    <a:pt x="287346" y="257957"/>
                  </a:cubicBezTo>
                  <a:close/>
                  <a:moveTo>
                    <a:pt x="218673" y="189237"/>
                  </a:moveTo>
                  <a:cubicBezTo>
                    <a:pt x="213197" y="183760"/>
                    <a:pt x="194862" y="193142"/>
                    <a:pt x="189337" y="198666"/>
                  </a:cubicBezTo>
                  <a:cubicBezTo>
                    <a:pt x="183908" y="204143"/>
                    <a:pt x="183908" y="213001"/>
                    <a:pt x="189385" y="218525"/>
                  </a:cubicBezTo>
                  <a:cubicBezTo>
                    <a:pt x="194862" y="224002"/>
                    <a:pt x="203720" y="224002"/>
                    <a:pt x="209244" y="218573"/>
                  </a:cubicBezTo>
                  <a:cubicBezTo>
                    <a:pt x="214721" y="213048"/>
                    <a:pt x="224150" y="194713"/>
                    <a:pt x="218673" y="189237"/>
                  </a:cubicBezTo>
                  <a:close/>
                  <a:moveTo>
                    <a:pt x="150001" y="120564"/>
                  </a:moveTo>
                  <a:cubicBezTo>
                    <a:pt x="144476" y="115087"/>
                    <a:pt x="126142" y="124469"/>
                    <a:pt x="120665" y="129993"/>
                  </a:cubicBezTo>
                  <a:cubicBezTo>
                    <a:pt x="115093" y="135470"/>
                    <a:pt x="115093" y="144423"/>
                    <a:pt x="120617" y="149948"/>
                  </a:cubicBezTo>
                  <a:cubicBezTo>
                    <a:pt x="126142" y="155472"/>
                    <a:pt x="135095" y="155424"/>
                    <a:pt x="140571" y="149900"/>
                  </a:cubicBezTo>
                  <a:cubicBezTo>
                    <a:pt x="146048" y="144376"/>
                    <a:pt x="155477" y="126041"/>
                    <a:pt x="150001" y="120564"/>
                  </a:cubicBezTo>
                  <a:close/>
                  <a:moveTo>
                    <a:pt x="147858" y="37795"/>
                  </a:moveTo>
                  <a:lnTo>
                    <a:pt x="571799" y="461737"/>
                  </a:lnTo>
                  <a:cubicBezTo>
                    <a:pt x="516032" y="515598"/>
                    <a:pt x="441455" y="545601"/>
                    <a:pt x="363924" y="545506"/>
                  </a:cubicBezTo>
                  <a:cubicBezTo>
                    <a:pt x="198338" y="545506"/>
                    <a:pt x="64088" y="411256"/>
                    <a:pt x="64088" y="245670"/>
                  </a:cubicBezTo>
                  <a:cubicBezTo>
                    <a:pt x="63993" y="168140"/>
                    <a:pt x="93996" y="93609"/>
                    <a:pt x="147858" y="37795"/>
                  </a:cubicBezTo>
                  <a:close/>
                  <a:moveTo>
                    <a:pt x="100488" y="0"/>
                  </a:moveTo>
                  <a:lnTo>
                    <a:pt x="126968" y="25479"/>
                  </a:lnTo>
                  <a:cubicBezTo>
                    <a:pt x="68961" y="85581"/>
                    <a:pt x="36623" y="165971"/>
                    <a:pt x="36766" y="249505"/>
                  </a:cubicBezTo>
                  <a:cubicBezTo>
                    <a:pt x="36766" y="427811"/>
                    <a:pt x="181783" y="572827"/>
                    <a:pt x="360090" y="572827"/>
                  </a:cubicBezTo>
                  <a:cubicBezTo>
                    <a:pt x="443623" y="573018"/>
                    <a:pt x="524013" y="540633"/>
                    <a:pt x="584115" y="482627"/>
                  </a:cubicBezTo>
                  <a:lnTo>
                    <a:pt x="609594" y="509106"/>
                  </a:lnTo>
                  <a:cubicBezTo>
                    <a:pt x="542634" y="573732"/>
                    <a:pt x="453148" y="609784"/>
                    <a:pt x="360090" y="609594"/>
                  </a:cubicBezTo>
                  <a:cubicBezTo>
                    <a:pt x="264555" y="609689"/>
                    <a:pt x="172925" y="571732"/>
                    <a:pt x="105394" y="504200"/>
                  </a:cubicBezTo>
                  <a:cubicBezTo>
                    <a:pt x="37862" y="436669"/>
                    <a:pt x="-95" y="345039"/>
                    <a:pt x="0" y="249505"/>
                  </a:cubicBezTo>
                  <a:cubicBezTo>
                    <a:pt x="-190" y="156446"/>
                    <a:pt x="35861" y="66960"/>
                    <a:pt x="100488" y="0"/>
                  </a:cubicBezTo>
                  <a:close/>
                </a:path>
              </a:pathLst>
            </a:custGeom>
            <a:solidFill>
              <a:srgbClr val="F15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123294" y="1490561"/>
            <a:ext cx="2699385" cy="4047490"/>
            <a:chOff x="7570844" y="2213191"/>
            <a:chExt cx="2699385" cy="4047490"/>
          </a:xfrm>
        </p:grpSpPr>
        <p:sp>
          <p:nvSpPr>
            <p:cNvPr id="12" name="矩形 11"/>
            <p:cNvSpPr/>
            <p:nvPr/>
          </p:nvSpPr>
          <p:spPr>
            <a:xfrm>
              <a:off x="7863579" y="2213191"/>
              <a:ext cx="2406650" cy="3781425"/>
            </a:xfrm>
            <a:prstGeom prst="rect">
              <a:avLst/>
            </a:prstGeom>
            <a:noFill/>
            <a:ln w="28575">
              <a:solidFill>
                <a:srgbClr val="1A4E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0844" y="2582761"/>
              <a:ext cx="2451735" cy="3677920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8047355" y="1008380"/>
            <a:ext cx="2678430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000" b="1" cap="all" dirty="0">
                <a:solidFill>
                  <a:srgbClr val="1A4E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立夏三候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965796" y="1074066"/>
            <a:ext cx="2863215" cy="4737735"/>
            <a:chOff x="8313776" y="1746531"/>
            <a:chExt cx="2863215" cy="4737735"/>
          </a:xfrm>
        </p:grpSpPr>
        <p:sp>
          <p:nvSpPr>
            <p:cNvPr id="2" name="矩形 1"/>
            <p:cNvSpPr/>
            <p:nvPr/>
          </p:nvSpPr>
          <p:spPr>
            <a:xfrm>
              <a:off x="8313776" y="1746531"/>
              <a:ext cx="2863215" cy="4737735"/>
            </a:xfrm>
            <a:prstGeom prst="rect">
              <a:avLst/>
            </a:prstGeom>
            <a:noFill/>
            <a:ln>
              <a:solidFill>
                <a:srgbClr val="1A4E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8599466" y="2001166"/>
              <a:ext cx="2369880" cy="418465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30000"/>
                </a:lnSpc>
                <a:defRPr/>
              </a:pPr>
              <a:r>
                <a:rPr lang="zh-CN" altLang="en-US" sz="1600" spc="600">
                  <a:solidFill>
                    <a:srgbClr val="13480C"/>
                  </a:solidFill>
                  <a:cs typeface="+mn-ea"/>
                  <a:sym typeface="+mn-lt"/>
                </a:rPr>
                <a:t>西北、华北地区虽气温迅速回升，但降水量却不多，春风蒸发又厉害，如果雨水不足，最是影响北方的小麦灌浆。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59852" y="1073431"/>
            <a:ext cx="2863215" cy="4737735"/>
            <a:chOff x="1319542" y="1745896"/>
            <a:chExt cx="2863215" cy="4737735"/>
          </a:xfrm>
        </p:grpSpPr>
        <p:sp>
          <p:nvSpPr>
            <p:cNvPr id="4" name="矩形 3"/>
            <p:cNvSpPr/>
            <p:nvPr/>
          </p:nvSpPr>
          <p:spPr>
            <a:xfrm>
              <a:off x="1319542" y="1745896"/>
              <a:ext cx="2863215" cy="47371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A4E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50154" y="1982116"/>
              <a:ext cx="2646878" cy="4501515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zh-CN" altLang="en-US" sz="1600" spc="600">
                  <a:solidFill>
                    <a:srgbClr val="13480C"/>
                  </a:solidFill>
                  <a:cs typeface="+mn-ea"/>
                  <a:sym typeface="+mn-lt"/>
                </a:rPr>
                <a:t>立夏时节，万物繁盛，炎暑将临，雷雨增多，不过进入雨期的多是江南地区，连绵的阴雨天气可能会导致农作物的湿害，还可能引发农作物病害流行。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32655" y="1997075"/>
            <a:ext cx="2704465" cy="3813175"/>
            <a:chOff x="4895862" y="2205636"/>
            <a:chExt cx="2704465" cy="405384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5862" y="2205636"/>
              <a:ext cx="2704465" cy="405384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3695" y="5481795"/>
              <a:ext cx="681529" cy="703875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4731385" y="1073785"/>
            <a:ext cx="26263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4000" b="1" cap="all" dirty="0">
                <a:solidFill>
                  <a:srgbClr val="1A4E55"/>
                </a:solidFill>
                <a:cs typeface="+mn-ea"/>
                <a:sym typeface="+mn-lt"/>
              </a:rPr>
              <a:t>气候特点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4553" y="1839278"/>
            <a:ext cx="1292662" cy="31794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72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TWO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18055" y="2831465"/>
            <a:ext cx="44843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b="1" ker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倩简体" pitchFamily="65" charset="-122"/>
                <a:ea typeface="方正中倩简体" pitchFamily="65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立夏习俗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73450" y="2099945"/>
            <a:ext cx="1973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28620" y="4055745"/>
            <a:ext cx="3063240" cy="6251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斗指东南，维为立夏，</a:t>
            </a:r>
          </a:p>
          <a:p>
            <a:pPr algn="ctr">
              <a:lnSpc>
                <a:spcPct val="130000"/>
              </a:lnSpc>
            </a:pPr>
            <a:r>
              <a: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万物皆长大，故名立夏也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799"/>
  <p:tag name="KSO_WM_UNIT_TYPE" val="l_h_f"/>
  <p:tag name="KSO_WM_UNIT_INDEX" val="1_1_1"/>
  <p:tag name="KSO_WM_UNIT_ID" val="261*l_h_f*1_1_1"/>
  <p:tag name="KSO_WM_UNIT_CLEAR" val="1"/>
  <p:tag name="KSO_WM_UNIT_LAYERLEVEL" val="1_1_1"/>
  <p:tag name="KSO_WM_UNIT_VALUE" val="57"/>
  <p:tag name="KSO_WM_UNIT_HIGHLIGHT" val="0"/>
  <p:tag name="KSO_WM_UNIT_COMPATIBLE" val="0"/>
  <p:tag name="KSO_WM_BEAUTIFY_FLAG" val="#wm#"/>
  <p:tag name="KSO_WM_UNIT_PRESET_TEXT_INDEX" val="4"/>
  <p:tag name="KSO_WM_UNIT_PRESET_TEXT_LEN" val="120"/>
  <p:tag name="KSO_WM_DIAGRAM_GROUP_CODE" val="l1-1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84,&quot;width&quot;:429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12,&quot;width&quot;:871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第一PPT，www.1ppt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zl24wk3k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l24wk3k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8</TotalTime>
  <Words>1612</Words>
  <Application>Microsoft Office PowerPoint</Application>
  <PresentationFormat>宽屏</PresentationFormat>
  <Paragraphs>140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Meiryo</vt:lpstr>
      <vt:lpstr>宋体</vt:lpstr>
      <vt:lpstr>微软雅黑</vt:lpstr>
      <vt:lpstr>字魂58号-创中黑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159</cp:revision>
  <dcterms:created xsi:type="dcterms:W3CDTF">2019-06-19T02:08:00Z</dcterms:created>
  <dcterms:modified xsi:type="dcterms:W3CDTF">2023-05-06T01:05:00Z</dcterms:modified>
</cp:coreProperties>
</file>