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4" r:id="rId2"/>
    <p:sldMasterId id="2147483698" r:id="rId3"/>
  </p:sldMasterIdLst>
  <p:notesMasterIdLst>
    <p:notesMasterId r:id="rId32"/>
  </p:notesMasterIdLst>
  <p:sldIdLst>
    <p:sldId id="300" r:id="rId4"/>
    <p:sldId id="257" r:id="rId5"/>
    <p:sldId id="258" r:id="rId6"/>
    <p:sldId id="301" r:id="rId7"/>
    <p:sldId id="302" r:id="rId8"/>
    <p:sldId id="303" r:id="rId9"/>
    <p:sldId id="304" r:id="rId10"/>
    <p:sldId id="327" r:id="rId11"/>
    <p:sldId id="287" r:id="rId12"/>
    <p:sldId id="305" r:id="rId13"/>
    <p:sldId id="322" r:id="rId14"/>
    <p:sldId id="323" r:id="rId15"/>
    <p:sldId id="306" r:id="rId16"/>
    <p:sldId id="307" r:id="rId17"/>
    <p:sldId id="308" r:id="rId18"/>
    <p:sldId id="309" r:id="rId19"/>
    <p:sldId id="328" r:id="rId20"/>
    <p:sldId id="310" r:id="rId21"/>
    <p:sldId id="311" r:id="rId22"/>
    <p:sldId id="312" r:id="rId23"/>
    <p:sldId id="313" r:id="rId24"/>
    <p:sldId id="329" r:id="rId25"/>
    <p:sldId id="314" r:id="rId26"/>
    <p:sldId id="315" r:id="rId27"/>
    <p:sldId id="324" r:id="rId28"/>
    <p:sldId id="317" r:id="rId29"/>
    <p:sldId id="325" r:id="rId30"/>
    <p:sldId id="330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65" userDrawn="1">
          <p15:clr>
            <a:srgbClr val="A4A3A4"/>
          </p15:clr>
        </p15:guide>
        <p15:guide id="4" pos="70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7F6"/>
    <a:srgbClr val="337890"/>
    <a:srgbClr val="327790"/>
    <a:srgbClr val="377B92"/>
    <a:srgbClr val="428780"/>
    <a:srgbClr val="418680"/>
    <a:srgbClr val="8CCEB5"/>
    <a:srgbClr val="C6C6C6"/>
    <a:srgbClr val="75942C"/>
    <a:srgbClr val="526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546" y="114"/>
      </p:cViewPr>
      <p:guideLst>
        <p:guide orient="horz" pos="2160"/>
        <p:guide pos="3840"/>
        <p:guide pos="665"/>
        <p:guide pos="70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21717-D850-4BD3-B434-821CE74C5ADE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CA5C5-ACE0-46CF-8274-7EBAD72A29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9559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4603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042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4576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4955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8586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2840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7860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6624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1780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5981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311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4478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879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9451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0837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9700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47099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76873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84812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61161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9238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78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653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2397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9437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2630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3339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943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16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55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81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02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5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53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51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9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8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93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26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62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72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56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34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7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74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22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9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5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39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26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27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84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0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8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www.ypppt.com/hangye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6024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88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99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315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58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30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173CC73-BCAD-4929-A024-1D10B22E8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DC27620-0711-42A4-8D1C-933D2A84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EED5856-FE85-400B-8BC5-2CAC5685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56C78-FC25-406A-BC93-D920DE7F30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780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a16="http://schemas.microsoft.com/office/drawing/2014/main" xmlns="">
      <p:transition spd="slow" advClick="0" advTm="3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34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76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506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792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1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047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302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575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11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1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4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3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28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30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59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23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654AEB1-2562-4876-9212-229D003FE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3BADC-D1F4-4DC1-852B-2012506F646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238B83E-2778-4FA8-94F0-CE95C116A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25B5CF2-85C1-4910-962C-2674A7720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05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a16="http://schemas.microsoft.com/office/drawing/2014/main" xmlns="">
      <p:transition spd="slow" advClick="0" advTm="3000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44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4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6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78569" y="4825460"/>
            <a:ext cx="3034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/>
                <a:ea typeface="微软雅黑"/>
                <a:cs typeface="+mn-ea"/>
                <a:sym typeface="微软雅黑"/>
              </a:rPr>
              <a:t>春天，再见！夏天，你好</a:t>
            </a:r>
            <a:r>
              <a:rPr lang="en-US" altLang="zh-CN" sz="2000" dirty="0">
                <a:latin typeface="微软雅黑"/>
                <a:ea typeface="微软雅黑"/>
                <a:cs typeface="+mn-ea"/>
                <a:sym typeface="微软雅黑"/>
              </a:rPr>
              <a:t>!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550" y="3324012"/>
            <a:ext cx="3981450" cy="353398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14800"/>
            <a:ext cx="2926080" cy="27432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805" y="4533900"/>
            <a:ext cx="2259520" cy="225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5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10259" y="2026791"/>
            <a:ext cx="2210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377B92"/>
                </a:solidFill>
                <a:latin typeface="微软雅黑"/>
                <a:ea typeface="微软雅黑"/>
                <a:cs typeface="+mn-ea"/>
                <a:sym typeface="微软雅黑"/>
              </a:rPr>
              <a:t>食“野 夏 饭”</a:t>
            </a:r>
          </a:p>
        </p:txBody>
      </p:sp>
      <p:sp>
        <p:nvSpPr>
          <p:cNvPr id="3" name="矩形 2"/>
          <p:cNvSpPr/>
          <p:nvPr/>
        </p:nvSpPr>
        <p:spPr>
          <a:xfrm>
            <a:off x="1084222" y="2435298"/>
            <a:ext cx="59743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zh-CN" altLang="en-US" sz="1600" dirty="0">
                <a:latin typeface="微软雅黑"/>
                <a:ea typeface="微软雅黑"/>
                <a:cs typeface="+mn-ea"/>
                <a:sym typeface="微软雅黑"/>
              </a:rPr>
              <a:t>杭人又有立夏食“野夏饭”之俗。儿童少年成群结队，向邻里各家乞取米、肉。地上的蚕豆、竹笋任其采掘，然后到野地里去用石头支起锅灶，自烧自吃，称为吃“野夏饭”或“立夏饭”。这种风俗自比乞丐，以为可以厌胜而避灾祸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735" y="2412941"/>
            <a:ext cx="2532993" cy="20321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5374" cy="107114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D0FB88-125C-4DF3-814B-5DDD7C66C762}"/>
              </a:ext>
            </a:extLst>
          </p:cNvPr>
          <p:cNvSpPr/>
          <p:nvPr/>
        </p:nvSpPr>
        <p:spPr>
          <a:xfrm>
            <a:off x="1044743" y="243184"/>
            <a:ext cx="2099510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立夏食俗</a:t>
            </a:r>
            <a:endParaRPr lang="en-US" altLang="zh-CN" sz="3200" b="1" dirty="0">
              <a:solidFill>
                <a:srgbClr val="33789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26338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a16="http://schemas.microsoft.com/office/drawing/2014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09444" y="2035188"/>
            <a:ext cx="1556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377B92"/>
                </a:solidFill>
                <a:latin typeface="微软雅黑"/>
                <a:ea typeface="微软雅黑"/>
                <a:cs typeface="+mn-ea"/>
                <a:sym typeface="微软雅黑"/>
              </a:rPr>
              <a:t>吃脚骨笋</a:t>
            </a:r>
          </a:p>
        </p:txBody>
      </p:sp>
      <p:sp>
        <p:nvSpPr>
          <p:cNvPr id="6" name="矩形 5"/>
          <p:cNvSpPr/>
          <p:nvPr/>
        </p:nvSpPr>
        <p:spPr>
          <a:xfrm>
            <a:off x="4564252" y="2435298"/>
            <a:ext cx="59272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zh-CN" altLang="en-US" sz="1600" dirty="0">
                <a:latin typeface="微软雅黑"/>
                <a:ea typeface="微软雅黑"/>
                <a:cs typeface="+mn-ea"/>
                <a:sym typeface="微软雅黑"/>
              </a:rPr>
              <a:t>立夏吃“脚骨笋”，是宁波特有的习俗。并不是菜市场现在在卖的所有笋都能用来做“脚骨笋”的，最好是野山笋或者乌笋。吃“脚骨笋”的重点在于形状，煮之前将笋拍扁，切成</a:t>
            </a:r>
            <a:r>
              <a:rPr lang="en-US" altLang="zh-CN" sz="1600" dirty="0">
                <a:latin typeface="微软雅黑"/>
                <a:ea typeface="微软雅黑"/>
                <a:cs typeface="+mn-ea"/>
                <a:sym typeface="微软雅黑"/>
              </a:rPr>
              <a:t>4</a:t>
            </a:r>
            <a:r>
              <a:rPr lang="zh-CN" altLang="en-US" sz="1600" dirty="0">
                <a:latin typeface="微软雅黑"/>
                <a:ea typeface="微软雅黑"/>
                <a:cs typeface="+mn-ea"/>
                <a:sym typeface="微软雅黑"/>
              </a:rPr>
              <a:t>厘米左右的一段，形同脚骨，吃了才能“脚骨健健过”。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5374" cy="107114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D0FB88-125C-4DF3-814B-5DDD7C66C762}"/>
              </a:ext>
            </a:extLst>
          </p:cNvPr>
          <p:cNvSpPr/>
          <p:nvPr/>
        </p:nvSpPr>
        <p:spPr>
          <a:xfrm>
            <a:off x="1044743" y="243184"/>
            <a:ext cx="2099510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立夏食俗</a:t>
            </a:r>
            <a:endParaRPr lang="en-US" altLang="zh-CN" sz="3200" b="1" dirty="0">
              <a:solidFill>
                <a:srgbClr val="33789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374" y="2412941"/>
            <a:ext cx="2532993" cy="20321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200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a16="http://schemas.microsoft.com/office/drawing/2014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365835" y="2244060"/>
            <a:ext cx="1556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377B92"/>
                </a:solidFill>
                <a:latin typeface="微软雅黑"/>
                <a:ea typeface="微软雅黑"/>
                <a:cs typeface="+mn-ea"/>
                <a:sym typeface="微软雅黑"/>
              </a:rPr>
              <a:t>吃立夏蛋</a:t>
            </a:r>
          </a:p>
        </p:txBody>
      </p:sp>
      <p:sp>
        <p:nvSpPr>
          <p:cNvPr id="9" name="矩形 8"/>
          <p:cNvSpPr/>
          <p:nvPr/>
        </p:nvSpPr>
        <p:spPr>
          <a:xfrm>
            <a:off x="1900990" y="2644170"/>
            <a:ext cx="8390021" cy="1494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zh-CN" altLang="en-US" sz="1600" dirty="0">
                <a:latin typeface="微软雅黑"/>
                <a:ea typeface="微软雅黑"/>
                <a:cs typeface="+mn-ea"/>
                <a:sym typeface="微软雅黑"/>
              </a:rPr>
              <a:t>立夏前一天，很多人家里就开始煮“立夏蛋”了，一般用茶叶末或胡桃壳煮，看着蛋壳慢慢变红，满屋香喷喷。茶叶蛋应该趁热吃，吃时倒上好的酒，内洒些许细盐，酒香茶香，又香又入味。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5374" cy="107114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D0FB88-125C-4DF3-814B-5DDD7C66C762}"/>
              </a:ext>
            </a:extLst>
          </p:cNvPr>
          <p:cNvSpPr/>
          <p:nvPr/>
        </p:nvSpPr>
        <p:spPr>
          <a:xfrm>
            <a:off x="1044743" y="243184"/>
            <a:ext cx="2099510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立夏食俗</a:t>
            </a:r>
            <a:endParaRPr lang="en-US" altLang="zh-CN" sz="3200" b="1" dirty="0">
              <a:solidFill>
                <a:srgbClr val="33789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375" y="3805989"/>
            <a:ext cx="466725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72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a16="http://schemas.microsoft.com/office/drawing/2014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31064" y="1499617"/>
            <a:ext cx="104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377B92"/>
                </a:solidFill>
                <a:latin typeface="微软雅黑"/>
                <a:ea typeface="微软雅黑"/>
                <a:cs typeface="+mn-ea"/>
                <a:sym typeface="微软雅黑"/>
              </a:rPr>
              <a:t>迎夏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147" y="3014422"/>
            <a:ext cx="3682767" cy="22015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5374" cy="107114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D0FB88-125C-4DF3-814B-5DDD7C66C762}"/>
              </a:ext>
            </a:extLst>
          </p:cNvPr>
          <p:cNvSpPr/>
          <p:nvPr/>
        </p:nvSpPr>
        <p:spPr>
          <a:xfrm>
            <a:off x="1044743" y="243184"/>
            <a:ext cx="2099510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立夏风俗</a:t>
            </a:r>
            <a:endParaRPr lang="en-US" altLang="zh-CN" sz="3200" b="1" dirty="0">
              <a:solidFill>
                <a:srgbClr val="33789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55687" y="1980384"/>
            <a:ext cx="900271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“立夏”的“夏”是“大”的意思，是指春天播种的植物已经直立长大了。古代，人们非常重视立夏的礼俗。在立夏的这一天，古代帝王要率文武百官到京城南郊去迎夏，举行迎夏仪式。</a:t>
            </a:r>
          </a:p>
        </p:txBody>
      </p:sp>
      <p:sp>
        <p:nvSpPr>
          <p:cNvPr id="9" name="矩形 8"/>
          <p:cNvSpPr/>
          <p:nvPr/>
        </p:nvSpPr>
        <p:spPr>
          <a:xfrm>
            <a:off x="1076826" y="3461624"/>
            <a:ext cx="58373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君臣一律穿朱色礼服，配朱色玉佩，连马匹、车旗都要朱红色的，以表达对丰收的祈求和美好的愿望。宫廷里“立夏日启冰，赐文武大臣”。冰是上年冬天贮藏的，由皇帝赐给百官。</a:t>
            </a:r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96557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a16="http://schemas.microsoft.com/office/drawing/2014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374" y="2013867"/>
            <a:ext cx="3495173" cy="28302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5374" cy="107114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D0FB88-125C-4DF3-814B-5DDD7C66C762}"/>
              </a:ext>
            </a:extLst>
          </p:cNvPr>
          <p:cNvSpPr/>
          <p:nvPr/>
        </p:nvSpPr>
        <p:spPr>
          <a:xfrm>
            <a:off x="1044743" y="243184"/>
            <a:ext cx="2099510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立夏风俗</a:t>
            </a:r>
            <a:endParaRPr lang="en-US" altLang="zh-CN" sz="3200" b="1" dirty="0">
              <a:solidFill>
                <a:srgbClr val="33789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82222" y="2013867"/>
            <a:ext cx="104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377B92"/>
                </a:solidFill>
                <a:latin typeface="微软雅黑"/>
                <a:ea typeface="微软雅黑"/>
                <a:cs typeface="+mn-ea"/>
                <a:sym typeface="微软雅黑"/>
              </a:rPr>
              <a:t>饯春</a:t>
            </a:r>
          </a:p>
        </p:txBody>
      </p:sp>
      <p:sp>
        <p:nvSpPr>
          <p:cNvPr id="9" name="矩形 8"/>
          <p:cNvSpPr/>
          <p:nvPr/>
        </p:nvSpPr>
        <p:spPr>
          <a:xfrm>
            <a:off x="5238904" y="2551837"/>
            <a:ext cx="58974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江浙一带，人们因大好的春光明媚过去了，未免有惜春的伤感，故备酒食为欢，好像送人远去，名为饯春。崔骃在赋里说：“迎夏之首，末春之垂。”吴藕汀</a:t>
            </a:r>
            <a:r>
              <a:rPr lang="en-US" altLang="zh-CN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《</a:t>
            </a:r>
            <a:r>
              <a:rPr lang="zh-CN" altLang="en-US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立夏</a:t>
            </a:r>
            <a:r>
              <a:rPr lang="en-US" altLang="zh-CN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》</a:t>
            </a:r>
            <a:r>
              <a:rPr lang="zh-CN" altLang="en-US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诗也说：“无可奈何春去也，且将樱笋饯春归。”</a:t>
            </a:r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6026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a16="http://schemas.microsoft.com/office/drawing/2014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068" y="1563896"/>
            <a:ext cx="2797656" cy="37302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5374" cy="107114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D0FB88-125C-4DF3-814B-5DDD7C66C762}"/>
              </a:ext>
            </a:extLst>
          </p:cNvPr>
          <p:cNvSpPr/>
          <p:nvPr/>
        </p:nvSpPr>
        <p:spPr>
          <a:xfrm>
            <a:off x="1044743" y="243184"/>
            <a:ext cx="2099510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立夏风俗</a:t>
            </a:r>
            <a:endParaRPr lang="en-US" altLang="zh-CN" sz="3200" b="1" dirty="0">
              <a:solidFill>
                <a:srgbClr val="33789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5800" y="2216958"/>
            <a:ext cx="72710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这日中午，家家户户煮好囫囵蛋（鸡蛋带壳清煮，不能破损），用冷水浸上数分钟之后再套上早已编织好的丝网袋，挂于孩子颈上。孩子们便三五成群，进行斗蛋游戏。</a:t>
            </a:r>
          </a:p>
        </p:txBody>
      </p:sp>
      <p:sp>
        <p:nvSpPr>
          <p:cNvPr id="9" name="矩形 8"/>
          <p:cNvSpPr/>
          <p:nvPr/>
        </p:nvSpPr>
        <p:spPr>
          <a:xfrm>
            <a:off x="1069127" y="3947202"/>
            <a:ext cx="69011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蛋分两端，尖者为头，圆者为尾。斗蛋时蛋头斗蛋头，蛋尾击蛋尾。一个一个斗过去，破者认输，最后分出高低。蛋头胜者为第一，蛋称大王；蛋尾胜者为第二，蛋称小王或二王。</a:t>
            </a:r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72560" y="1894121"/>
            <a:ext cx="104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377B92"/>
                </a:solidFill>
                <a:latin typeface="微软雅黑"/>
                <a:ea typeface="微软雅黑"/>
                <a:cs typeface="+mn-ea"/>
                <a:sym typeface="微软雅黑"/>
              </a:rPr>
              <a:t>斗蛋</a:t>
            </a:r>
          </a:p>
        </p:txBody>
      </p:sp>
    </p:spTree>
    <p:extLst>
      <p:ext uri="{BB962C8B-B14F-4D97-AF65-F5344CB8AC3E}">
        <p14:creationId xmlns:p14="http://schemas.microsoft.com/office/powerpoint/2010/main" val="264534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a16="http://schemas.microsoft.com/office/drawing/2014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43" y="1614632"/>
            <a:ext cx="2920124" cy="30443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5374" cy="107114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D0FB88-125C-4DF3-814B-5DDD7C66C762}"/>
              </a:ext>
            </a:extLst>
          </p:cNvPr>
          <p:cNvSpPr/>
          <p:nvPr/>
        </p:nvSpPr>
        <p:spPr>
          <a:xfrm>
            <a:off x="1044743" y="243184"/>
            <a:ext cx="2099510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立夏风俗</a:t>
            </a:r>
            <a:endParaRPr lang="en-US" altLang="zh-CN" sz="3200" b="1" dirty="0">
              <a:solidFill>
                <a:srgbClr val="33789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02946" y="2228131"/>
            <a:ext cx="104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377B92"/>
                </a:solidFill>
                <a:latin typeface="微软雅黑"/>
                <a:ea typeface="微软雅黑"/>
                <a:cs typeface="+mn-ea"/>
                <a:sym typeface="微软雅黑"/>
              </a:rPr>
              <a:t>秤人</a:t>
            </a:r>
          </a:p>
        </p:txBody>
      </p:sp>
      <p:sp>
        <p:nvSpPr>
          <p:cNvPr id="9" name="矩形 8"/>
          <p:cNvSpPr/>
          <p:nvPr/>
        </p:nvSpPr>
        <p:spPr>
          <a:xfrm>
            <a:off x="4090738" y="2759586"/>
            <a:ext cx="704167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立夏吃罢中饭还有秤人的习俗。人们在村口或台门里挂起一杆大木秤，秤钩悬一根凳子，大家轮流坐到凳子上面秤人。司秤人一面打秤花，一面讲着吉利话。</a:t>
            </a:r>
          </a:p>
        </p:txBody>
      </p:sp>
      <p:sp>
        <p:nvSpPr>
          <p:cNvPr id="10" name="矩形 9"/>
          <p:cNvSpPr/>
          <p:nvPr/>
        </p:nvSpPr>
        <p:spPr>
          <a:xfrm>
            <a:off x="1059593" y="4629869"/>
            <a:ext cx="1007281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秤老人要说“秤花八十七，活到九十一”。秤姑娘说“一百零五斤，员外人家找上门。勿肯勿肯偏勿肯，状元公子有缘分。”秤小孩则说“秤花一打二十三，小官人长大会出山。七品县官勿犯难，三公九卿也好攀”。</a:t>
            </a:r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25809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a16="http://schemas.microsoft.com/office/drawing/2014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556" y="0"/>
            <a:ext cx="5232889" cy="453517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438A290-C255-485B-B4D5-9CE45EBD06A7}"/>
              </a:ext>
            </a:extLst>
          </p:cNvPr>
          <p:cNvSpPr txBox="1"/>
          <p:nvPr/>
        </p:nvSpPr>
        <p:spPr>
          <a:xfrm>
            <a:off x="5448084" y="1310744"/>
            <a:ext cx="1295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叁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D0FB88-125C-4DF3-814B-5DDD7C66C762}"/>
              </a:ext>
            </a:extLst>
          </p:cNvPr>
          <p:cNvSpPr/>
          <p:nvPr/>
        </p:nvSpPr>
        <p:spPr>
          <a:xfrm>
            <a:off x="4135940" y="4244161"/>
            <a:ext cx="3920121" cy="101566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立夏养生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993" y="1185649"/>
            <a:ext cx="4011007" cy="56723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484242"/>
            <a:ext cx="2544377" cy="13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a16="http://schemas.microsoft.com/office/drawing/2014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5374" cy="107114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D0FB88-125C-4DF3-814B-5DDD7C66C762}"/>
              </a:ext>
            </a:extLst>
          </p:cNvPr>
          <p:cNvSpPr/>
          <p:nvPr/>
        </p:nvSpPr>
        <p:spPr>
          <a:xfrm>
            <a:off x="1044743" y="243184"/>
            <a:ext cx="2099510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立夏养生</a:t>
            </a:r>
            <a:endParaRPr lang="en-US" altLang="zh-CN" sz="3200" b="1" dirty="0">
              <a:solidFill>
                <a:srgbClr val="33789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5688" y="1623258"/>
            <a:ext cx="7222038" cy="167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立夏以后，天气转热，暑易入心。因此，人们要重视精神的调养，加强对心脏的保养，要有意识地进行精神调养，保持神清气和、心情愉快的状态，切忌大悲大喜，以免伤心、伤身、伤神。</a:t>
            </a:r>
          </a:p>
        </p:txBody>
      </p:sp>
      <p:sp>
        <p:nvSpPr>
          <p:cNvPr id="6" name="矩形 5"/>
          <p:cNvSpPr/>
          <p:nvPr/>
        </p:nvSpPr>
        <p:spPr>
          <a:xfrm>
            <a:off x="4533677" y="3429000"/>
            <a:ext cx="6602636" cy="167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zh-CN" altLang="en-US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立夏之后，天气逐渐转热，饮食宜清淡，应以易消化、富含维生素的食物为主，大鱼大肉和油腻辛辣的食物要少吃。平时多吃蔬菜、水果及粗粮。</a:t>
            </a:r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379495" y="1623258"/>
            <a:ext cx="3898231" cy="3611484"/>
            <a:chOff x="4379495" y="1623258"/>
            <a:chExt cx="3898231" cy="3611484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8277726" y="1623258"/>
              <a:ext cx="0" cy="1805742"/>
            </a:xfrm>
            <a:prstGeom prst="line">
              <a:avLst/>
            </a:prstGeom>
            <a:ln w="38100">
              <a:solidFill>
                <a:srgbClr val="42878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79495" y="3429000"/>
              <a:ext cx="3898231" cy="0"/>
            </a:xfrm>
            <a:prstGeom prst="line">
              <a:avLst/>
            </a:prstGeom>
            <a:ln w="38100">
              <a:solidFill>
                <a:srgbClr val="42878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379495" y="3429000"/>
              <a:ext cx="0" cy="1805742"/>
            </a:xfrm>
            <a:prstGeom prst="line">
              <a:avLst/>
            </a:prstGeom>
            <a:ln w="38100">
              <a:solidFill>
                <a:srgbClr val="42878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688" y="3546311"/>
            <a:ext cx="2993635" cy="224522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5576" y="1566610"/>
            <a:ext cx="2558716" cy="191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a16="http://schemas.microsoft.com/office/drawing/2014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5374" cy="107114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D0FB88-125C-4DF3-814B-5DDD7C66C762}"/>
              </a:ext>
            </a:extLst>
          </p:cNvPr>
          <p:cNvSpPr/>
          <p:nvPr/>
        </p:nvSpPr>
        <p:spPr>
          <a:xfrm>
            <a:off x="1044743" y="243184"/>
            <a:ext cx="2099510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立夏养生</a:t>
            </a:r>
            <a:endParaRPr lang="en-US" altLang="zh-CN" sz="3200" b="1" dirty="0">
              <a:solidFill>
                <a:srgbClr val="33789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23999" y="1249738"/>
            <a:ext cx="2566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377B92"/>
                </a:solidFill>
                <a:latin typeface="微软雅黑"/>
                <a:ea typeface="微软雅黑"/>
                <a:cs typeface="+mn-ea"/>
                <a:sym typeface="微软雅黑"/>
              </a:rPr>
              <a:t>饮食宜清淡忌油腻</a:t>
            </a:r>
            <a:endParaRPr lang="zh-CN" altLang="en-US" sz="2000" dirty="0">
              <a:solidFill>
                <a:srgbClr val="377B92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6" name="矩形 5"/>
          <p:cNvSpPr>
            <a:spLocks/>
          </p:cNvSpPr>
          <p:nvPr/>
        </p:nvSpPr>
        <p:spPr>
          <a:xfrm>
            <a:off x="1507960" y="1922219"/>
            <a:ext cx="9160045" cy="111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zh-CN" altLang="en-US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中医认为“立夏”后阳气上升，天气逐渐升温，如果此时人们还多吃些油腻，或是易上火的食物，就会造成身体内、外皆热，而出现上火的痤疮、口腔溃疡、便秘等病症。</a:t>
            </a:r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7" name="矩形 6"/>
          <p:cNvSpPr>
            <a:spLocks/>
          </p:cNvSpPr>
          <p:nvPr/>
        </p:nvSpPr>
        <p:spPr>
          <a:xfrm>
            <a:off x="1523999" y="3429000"/>
            <a:ext cx="9160045" cy="111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zh-CN" altLang="en-US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“立夏”以后饮食原则是“春夏养阳”，养阳重在“养心”。养心可以多喝牛奶，多吃豆制品、鸡肉、瘦肉等，既能补充营养，又可达到强心的作用。</a:t>
            </a:r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15978" y="4913246"/>
            <a:ext cx="9160045" cy="111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zh-CN" altLang="en-US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平时多吃蔬菜、水果及粗粮，可增加纤维素、维生素</a:t>
            </a:r>
            <a:r>
              <a:rPr lang="en-US" altLang="zh-CN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C</a:t>
            </a:r>
            <a:r>
              <a:rPr lang="zh-CN" altLang="en-US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和维生素</a:t>
            </a:r>
            <a:r>
              <a:rPr lang="en-US" altLang="zh-CN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B</a:t>
            </a:r>
            <a:r>
              <a:rPr lang="zh-CN" altLang="en-US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族的供给，能起到预防动脉硬化的作用。</a:t>
            </a:r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289843" y="3429000"/>
            <a:ext cx="9612314" cy="0"/>
          </a:xfrm>
          <a:prstGeom prst="line">
            <a:avLst/>
          </a:prstGeom>
          <a:ln w="38100">
            <a:solidFill>
              <a:srgbClr val="4287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289843" y="4888831"/>
            <a:ext cx="9612314" cy="0"/>
          </a:xfrm>
          <a:prstGeom prst="line">
            <a:avLst/>
          </a:prstGeom>
          <a:ln w="38100">
            <a:solidFill>
              <a:srgbClr val="4287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9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a16="http://schemas.microsoft.com/office/drawing/2014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C1E7A0E-DFCD-40B6-85F4-58F34804AD06}"/>
              </a:ext>
            </a:extLst>
          </p:cNvPr>
          <p:cNvSpPr/>
          <p:nvPr/>
        </p:nvSpPr>
        <p:spPr>
          <a:xfrm>
            <a:off x="4818246" y="1111596"/>
            <a:ext cx="2555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 CONTENTS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803914" y="1955330"/>
            <a:ext cx="810779" cy="2395090"/>
            <a:chOff x="6166364" y="1581550"/>
            <a:chExt cx="810779" cy="239509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5907E8-6BC3-44EC-8A25-CC0CCCF4DA26}"/>
                </a:ext>
              </a:extLst>
            </p:cNvPr>
            <p:cNvGrpSpPr/>
            <p:nvPr/>
          </p:nvGrpSpPr>
          <p:grpSpPr>
            <a:xfrm>
              <a:off x="6166364" y="1581550"/>
              <a:ext cx="430887" cy="434519"/>
              <a:chOff x="11165604" y="552138"/>
              <a:chExt cx="585614" cy="590550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7AD297-5CD5-47F5-9817-C81D13061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5884" y="552138"/>
                <a:ext cx="573204" cy="590550"/>
              </a:xfrm>
              <a:custGeom>
                <a:avLst/>
                <a:gdLst>
                  <a:gd name="T0" fmla="*/ 279 w 291"/>
                  <a:gd name="T1" fmla="*/ 117 h 300"/>
                  <a:gd name="T2" fmla="*/ 274 w 291"/>
                  <a:gd name="T3" fmla="*/ 101 h 300"/>
                  <a:gd name="T4" fmla="*/ 269 w 291"/>
                  <a:gd name="T5" fmla="*/ 84 h 300"/>
                  <a:gd name="T6" fmla="*/ 254 w 291"/>
                  <a:gd name="T7" fmla="*/ 63 h 300"/>
                  <a:gd name="T8" fmla="*/ 227 w 291"/>
                  <a:gd name="T9" fmla="*/ 37 h 300"/>
                  <a:gd name="T10" fmla="*/ 229 w 291"/>
                  <a:gd name="T11" fmla="*/ 34 h 300"/>
                  <a:gd name="T12" fmla="*/ 218 w 291"/>
                  <a:gd name="T13" fmla="*/ 23 h 300"/>
                  <a:gd name="T14" fmla="*/ 191 w 291"/>
                  <a:gd name="T15" fmla="*/ 20 h 300"/>
                  <a:gd name="T16" fmla="*/ 174 w 291"/>
                  <a:gd name="T17" fmla="*/ 9 h 300"/>
                  <a:gd name="T18" fmla="*/ 157 w 291"/>
                  <a:gd name="T19" fmla="*/ 4 h 300"/>
                  <a:gd name="T20" fmla="*/ 135 w 291"/>
                  <a:gd name="T21" fmla="*/ 6 h 300"/>
                  <a:gd name="T22" fmla="*/ 118 w 291"/>
                  <a:gd name="T23" fmla="*/ 6 h 300"/>
                  <a:gd name="T24" fmla="*/ 89 w 291"/>
                  <a:gd name="T25" fmla="*/ 14 h 300"/>
                  <a:gd name="T26" fmla="*/ 58 w 291"/>
                  <a:gd name="T27" fmla="*/ 31 h 300"/>
                  <a:gd name="T28" fmla="*/ 46 w 291"/>
                  <a:gd name="T29" fmla="*/ 40 h 300"/>
                  <a:gd name="T30" fmla="*/ 35 w 291"/>
                  <a:gd name="T31" fmla="*/ 45 h 300"/>
                  <a:gd name="T32" fmla="*/ 22 w 291"/>
                  <a:gd name="T33" fmla="*/ 65 h 300"/>
                  <a:gd name="T34" fmla="*/ 10 w 291"/>
                  <a:gd name="T35" fmla="*/ 93 h 300"/>
                  <a:gd name="T36" fmla="*/ 5 w 291"/>
                  <a:gd name="T37" fmla="*/ 103 h 300"/>
                  <a:gd name="T38" fmla="*/ 4 w 291"/>
                  <a:gd name="T39" fmla="*/ 133 h 300"/>
                  <a:gd name="T40" fmla="*/ 16 w 291"/>
                  <a:gd name="T41" fmla="*/ 172 h 300"/>
                  <a:gd name="T42" fmla="*/ 17 w 291"/>
                  <a:gd name="T43" fmla="*/ 182 h 300"/>
                  <a:gd name="T44" fmla="*/ 18 w 291"/>
                  <a:gd name="T45" fmla="*/ 187 h 300"/>
                  <a:gd name="T46" fmla="*/ 21 w 291"/>
                  <a:gd name="T47" fmla="*/ 193 h 300"/>
                  <a:gd name="T48" fmla="*/ 54 w 291"/>
                  <a:gd name="T49" fmla="*/ 227 h 300"/>
                  <a:gd name="T50" fmla="*/ 83 w 291"/>
                  <a:gd name="T51" fmla="*/ 244 h 300"/>
                  <a:gd name="T52" fmla="*/ 107 w 291"/>
                  <a:gd name="T53" fmla="*/ 263 h 300"/>
                  <a:gd name="T54" fmla="*/ 116 w 291"/>
                  <a:gd name="T55" fmla="*/ 265 h 300"/>
                  <a:gd name="T56" fmla="*/ 113 w 291"/>
                  <a:gd name="T57" fmla="*/ 273 h 300"/>
                  <a:gd name="T58" fmla="*/ 130 w 291"/>
                  <a:gd name="T59" fmla="*/ 281 h 300"/>
                  <a:gd name="T60" fmla="*/ 124 w 291"/>
                  <a:gd name="T61" fmla="*/ 287 h 300"/>
                  <a:gd name="T62" fmla="*/ 150 w 291"/>
                  <a:gd name="T63" fmla="*/ 293 h 300"/>
                  <a:gd name="T64" fmla="*/ 185 w 291"/>
                  <a:gd name="T65" fmla="*/ 289 h 300"/>
                  <a:gd name="T66" fmla="*/ 210 w 291"/>
                  <a:gd name="T67" fmla="*/ 273 h 300"/>
                  <a:gd name="T68" fmla="*/ 246 w 291"/>
                  <a:gd name="T69" fmla="*/ 252 h 300"/>
                  <a:gd name="T70" fmla="*/ 268 w 291"/>
                  <a:gd name="T71" fmla="*/ 223 h 300"/>
                  <a:gd name="T72" fmla="*/ 274 w 291"/>
                  <a:gd name="T73" fmla="*/ 196 h 300"/>
                  <a:gd name="T74" fmla="*/ 280 w 291"/>
                  <a:gd name="T75" fmla="*/ 183 h 300"/>
                  <a:gd name="T76" fmla="*/ 284 w 291"/>
                  <a:gd name="T77" fmla="*/ 159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1" h="300">
                    <a:moveTo>
                      <a:pt x="284" y="135"/>
                    </a:moveTo>
                    <a:cubicBezTo>
                      <a:pt x="285" y="127"/>
                      <a:pt x="282" y="123"/>
                      <a:pt x="279" y="117"/>
                    </a:cubicBezTo>
                    <a:cubicBezTo>
                      <a:pt x="285" y="110"/>
                      <a:pt x="273" y="107"/>
                      <a:pt x="274" y="100"/>
                    </a:cubicBezTo>
                    <a:cubicBezTo>
                      <a:pt x="274" y="101"/>
                      <a:pt x="274" y="101"/>
                      <a:pt x="274" y="101"/>
                    </a:cubicBezTo>
                    <a:cubicBezTo>
                      <a:pt x="272" y="99"/>
                      <a:pt x="272" y="99"/>
                      <a:pt x="272" y="99"/>
                    </a:cubicBezTo>
                    <a:cubicBezTo>
                      <a:pt x="278" y="93"/>
                      <a:pt x="269" y="89"/>
                      <a:pt x="269" y="84"/>
                    </a:cubicBezTo>
                    <a:cubicBezTo>
                      <a:pt x="266" y="81"/>
                      <a:pt x="268" y="71"/>
                      <a:pt x="260" y="73"/>
                    </a:cubicBezTo>
                    <a:cubicBezTo>
                      <a:pt x="260" y="68"/>
                      <a:pt x="258" y="66"/>
                      <a:pt x="254" y="63"/>
                    </a:cubicBezTo>
                    <a:cubicBezTo>
                      <a:pt x="246" y="57"/>
                      <a:pt x="241" y="41"/>
                      <a:pt x="229" y="40"/>
                    </a:cubicBezTo>
                    <a:cubicBezTo>
                      <a:pt x="228" y="39"/>
                      <a:pt x="227" y="38"/>
                      <a:pt x="227" y="37"/>
                    </a:cubicBezTo>
                    <a:cubicBezTo>
                      <a:pt x="228" y="37"/>
                      <a:pt x="228" y="36"/>
                      <a:pt x="229" y="36"/>
                    </a:cubicBezTo>
                    <a:cubicBezTo>
                      <a:pt x="229" y="34"/>
                      <a:pt x="229" y="34"/>
                      <a:pt x="229" y="34"/>
                    </a:cubicBezTo>
                    <a:cubicBezTo>
                      <a:pt x="226" y="33"/>
                      <a:pt x="224" y="32"/>
                      <a:pt x="221" y="31"/>
                    </a:cubicBezTo>
                    <a:cubicBezTo>
                      <a:pt x="223" y="29"/>
                      <a:pt x="221" y="24"/>
                      <a:pt x="218" y="23"/>
                    </a:cubicBezTo>
                    <a:cubicBezTo>
                      <a:pt x="213" y="22"/>
                      <a:pt x="212" y="22"/>
                      <a:pt x="206" y="21"/>
                    </a:cubicBezTo>
                    <a:cubicBezTo>
                      <a:pt x="202" y="17"/>
                      <a:pt x="196" y="19"/>
                      <a:pt x="191" y="20"/>
                    </a:cubicBezTo>
                    <a:cubicBezTo>
                      <a:pt x="189" y="14"/>
                      <a:pt x="182" y="16"/>
                      <a:pt x="178" y="14"/>
                    </a:cubicBezTo>
                    <a:cubicBezTo>
                      <a:pt x="176" y="12"/>
                      <a:pt x="174" y="11"/>
                      <a:pt x="174" y="9"/>
                    </a:cubicBezTo>
                    <a:cubicBezTo>
                      <a:pt x="168" y="9"/>
                      <a:pt x="164" y="6"/>
                      <a:pt x="157" y="7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3" y="0"/>
                      <a:pt x="148" y="6"/>
                      <a:pt x="144" y="1"/>
                    </a:cubicBezTo>
                    <a:cubicBezTo>
                      <a:pt x="140" y="2"/>
                      <a:pt x="139" y="5"/>
                      <a:pt x="135" y="6"/>
                    </a:cubicBezTo>
                    <a:cubicBezTo>
                      <a:pt x="132" y="7"/>
                      <a:pt x="126" y="9"/>
                      <a:pt x="124" y="4"/>
                    </a:cubicBezTo>
                    <a:cubicBezTo>
                      <a:pt x="122" y="4"/>
                      <a:pt x="119" y="4"/>
                      <a:pt x="118" y="6"/>
                    </a:cubicBezTo>
                    <a:cubicBezTo>
                      <a:pt x="114" y="2"/>
                      <a:pt x="112" y="11"/>
                      <a:pt x="107" y="6"/>
                    </a:cubicBezTo>
                    <a:cubicBezTo>
                      <a:pt x="103" y="16"/>
                      <a:pt x="96" y="9"/>
                      <a:pt x="89" y="14"/>
                    </a:cubicBezTo>
                    <a:cubicBezTo>
                      <a:pt x="84" y="23"/>
                      <a:pt x="74" y="15"/>
                      <a:pt x="69" y="25"/>
                    </a:cubicBezTo>
                    <a:cubicBezTo>
                      <a:pt x="64" y="22"/>
                      <a:pt x="63" y="35"/>
                      <a:pt x="58" y="31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6" y="38"/>
                      <a:pt x="47" y="32"/>
                      <a:pt x="46" y="40"/>
                    </a:cubicBezTo>
                    <a:cubicBezTo>
                      <a:pt x="40" y="40"/>
                      <a:pt x="38" y="39"/>
                      <a:pt x="34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2" y="49"/>
                      <a:pt x="32" y="53"/>
                      <a:pt x="27" y="53"/>
                    </a:cubicBezTo>
                    <a:cubicBezTo>
                      <a:pt x="24" y="57"/>
                      <a:pt x="20" y="61"/>
                      <a:pt x="22" y="65"/>
                    </a:cubicBezTo>
                    <a:cubicBezTo>
                      <a:pt x="9" y="69"/>
                      <a:pt x="20" y="87"/>
                      <a:pt x="8" y="92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8" y="96"/>
                      <a:pt x="8" y="102"/>
                      <a:pt x="3" y="99"/>
                    </a:cubicBezTo>
                    <a:cubicBezTo>
                      <a:pt x="2" y="101"/>
                      <a:pt x="4" y="102"/>
                      <a:pt x="5" y="103"/>
                    </a:cubicBezTo>
                    <a:cubicBezTo>
                      <a:pt x="2" y="109"/>
                      <a:pt x="6" y="114"/>
                      <a:pt x="8" y="121"/>
                    </a:cubicBezTo>
                    <a:cubicBezTo>
                      <a:pt x="5" y="124"/>
                      <a:pt x="0" y="128"/>
                      <a:pt x="4" y="133"/>
                    </a:cubicBezTo>
                    <a:cubicBezTo>
                      <a:pt x="12" y="137"/>
                      <a:pt x="0" y="147"/>
                      <a:pt x="8" y="149"/>
                    </a:cubicBezTo>
                    <a:cubicBezTo>
                      <a:pt x="5" y="159"/>
                      <a:pt x="14" y="166"/>
                      <a:pt x="16" y="172"/>
                    </a:cubicBezTo>
                    <a:cubicBezTo>
                      <a:pt x="13" y="175"/>
                      <a:pt x="17" y="180"/>
                      <a:pt x="16" y="183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9" y="184"/>
                      <a:pt x="19" y="184"/>
                      <a:pt x="19" y="184"/>
                    </a:cubicBezTo>
                    <a:cubicBezTo>
                      <a:pt x="19" y="185"/>
                      <a:pt x="19" y="186"/>
                      <a:pt x="18" y="187"/>
                    </a:cubicBezTo>
                    <a:cubicBezTo>
                      <a:pt x="26" y="191"/>
                      <a:pt x="26" y="191"/>
                      <a:pt x="26" y="191"/>
                    </a:cubicBezTo>
                    <a:cubicBezTo>
                      <a:pt x="21" y="193"/>
                      <a:pt x="21" y="193"/>
                      <a:pt x="21" y="193"/>
                    </a:cubicBezTo>
                    <a:cubicBezTo>
                      <a:pt x="26" y="202"/>
                      <a:pt x="38" y="205"/>
                      <a:pt x="43" y="215"/>
                    </a:cubicBezTo>
                    <a:cubicBezTo>
                      <a:pt x="51" y="215"/>
                      <a:pt x="47" y="225"/>
                      <a:pt x="54" y="227"/>
                    </a:cubicBezTo>
                    <a:cubicBezTo>
                      <a:pt x="64" y="224"/>
                      <a:pt x="62" y="237"/>
                      <a:pt x="71" y="236"/>
                    </a:cubicBezTo>
                    <a:cubicBezTo>
                      <a:pt x="72" y="243"/>
                      <a:pt x="83" y="237"/>
                      <a:pt x="83" y="244"/>
                    </a:cubicBezTo>
                    <a:cubicBezTo>
                      <a:pt x="86" y="244"/>
                      <a:pt x="86" y="244"/>
                      <a:pt x="86" y="244"/>
                    </a:cubicBezTo>
                    <a:cubicBezTo>
                      <a:pt x="92" y="253"/>
                      <a:pt x="104" y="253"/>
                      <a:pt x="107" y="263"/>
                    </a:cubicBezTo>
                    <a:cubicBezTo>
                      <a:pt x="110" y="261"/>
                      <a:pt x="115" y="259"/>
                      <a:pt x="117" y="263"/>
                    </a:cubicBezTo>
                    <a:cubicBezTo>
                      <a:pt x="116" y="265"/>
                      <a:pt x="116" y="265"/>
                      <a:pt x="116" y="265"/>
                    </a:cubicBezTo>
                    <a:cubicBezTo>
                      <a:pt x="120" y="269"/>
                      <a:pt x="120" y="269"/>
                      <a:pt x="120" y="269"/>
                    </a:cubicBezTo>
                    <a:cubicBezTo>
                      <a:pt x="119" y="273"/>
                      <a:pt x="114" y="269"/>
                      <a:pt x="113" y="273"/>
                    </a:cubicBezTo>
                    <a:cubicBezTo>
                      <a:pt x="116" y="275"/>
                      <a:pt x="120" y="278"/>
                      <a:pt x="122" y="275"/>
                    </a:cubicBezTo>
                    <a:cubicBezTo>
                      <a:pt x="124" y="278"/>
                      <a:pt x="127" y="278"/>
                      <a:pt x="130" y="281"/>
                    </a:cubicBezTo>
                    <a:cubicBezTo>
                      <a:pt x="132" y="283"/>
                      <a:pt x="135" y="277"/>
                      <a:pt x="137" y="282"/>
                    </a:cubicBezTo>
                    <a:cubicBezTo>
                      <a:pt x="133" y="285"/>
                      <a:pt x="130" y="285"/>
                      <a:pt x="124" y="287"/>
                    </a:cubicBezTo>
                    <a:cubicBezTo>
                      <a:pt x="126" y="287"/>
                      <a:pt x="130" y="289"/>
                      <a:pt x="130" y="287"/>
                    </a:cubicBezTo>
                    <a:cubicBezTo>
                      <a:pt x="135" y="291"/>
                      <a:pt x="145" y="288"/>
                      <a:pt x="150" y="293"/>
                    </a:cubicBezTo>
                    <a:cubicBezTo>
                      <a:pt x="154" y="294"/>
                      <a:pt x="156" y="293"/>
                      <a:pt x="157" y="290"/>
                    </a:cubicBezTo>
                    <a:cubicBezTo>
                      <a:pt x="168" y="300"/>
                      <a:pt x="174" y="285"/>
                      <a:pt x="185" y="289"/>
                    </a:cubicBezTo>
                    <a:cubicBezTo>
                      <a:pt x="195" y="289"/>
                      <a:pt x="191" y="272"/>
                      <a:pt x="202" y="279"/>
                    </a:cubicBezTo>
                    <a:cubicBezTo>
                      <a:pt x="205" y="274"/>
                      <a:pt x="211" y="281"/>
                      <a:pt x="210" y="273"/>
                    </a:cubicBezTo>
                    <a:cubicBezTo>
                      <a:pt x="212" y="269"/>
                      <a:pt x="216" y="270"/>
                      <a:pt x="219" y="270"/>
                    </a:cubicBezTo>
                    <a:cubicBezTo>
                      <a:pt x="225" y="260"/>
                      <a:pt x="237" y="259"/>
                      <a:pt x="246" y="252"/>
                    </a:cubicBezTo>
                    <a:cubicBezTo>
                      <a:pt x="245" y="245"/>
                      <a:pt x="253" y="244"/>
                      <a:pt x="253" y="237"/>
                    </a:cubicBezTo>
                    <a:cubicBezTo>
                      <a:pt x="260" y="234"/>
                      <a:pt x="260" y="225"/>
                      <a:pt x="268" y="223"/>
                    </a:cubicBezTo>
                    <a:cubicBezTo>
                      <a:pt x="267" y="218"/>
                      <a:pt x="269" y="210"/>
                      <a:pt x="270" y="205"/>
                    </a:cubicBezTo>
                    <a:cubicBezTo>
                      <a:pt x="273" y="203"/>
                      <a:pt x="270" y="197"/>
                      <a:pt x="274" y="196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81" y="194"/>
                      <a:pt x="274" y="185"/>
                      <a:pt x="280" y="183"/>
                    </a:cubicBezTo>
                    <a:cubicBezTo>
                      <a:pt x="280" y="179"/>
                      <a:pt x="280" y="171"/>
                      <a:pt x="284" y="169"/>
                    </a:cubicBezTo>
                    <a:cubicBezTo>
                      <a:pt x="284" y="159"/>
                      <a:pt x="284" y="159"/>
                      <a:pt x="284" y="159"/>
                    </a:cubicBezTo>
                    <a:cubicBezTo>
                      <a:pt x="279" y="151"/>
                      <a:pt x="291" y="143"/>
                      <a:pt x="284" y="135"/>
                    </a:cubicBezTo>
                    <a:close/>
                  </a:path>
                </a:pathLst>
              </a:custGeom>
              <a:solidFill>
                <a:srgbClr val="3378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BBEB99B-EEC3-416D-A5A5-1A998576F3F3}"/>
                  </a:ext>
                </a:extLst>
              </p:cNvPr>
              <p:cNvSpPr txBox="1"/>
              <p:nvPr/>
            </p:nvSpPr>
            <p:spPr>
              <a:xfrm>
                <a:off x="11165604" y="602938"/>
                <a:ext cx="585614" cy="4572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微软雅黑"/>
                    <a:ea typeface="微软雅黑"/>
                    <a:cs typeface="+mn-ea"/>
                    <a:sym typeface="微软雅黑"/>
                  </a:rPr>
                  <a:t>一</a:t>
                </a: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036F1A-4A75-47C8-9F81-36F38F795236}"/>
                </a:ext>
              </a:extLst>
            </p:cNvPr>
            <p:cNvGrpSpPr/>
            <p:nvPr/>
          </p:nvGrpSpPr>
          <p:grpSpPr>
            <a:xfrm>
              <a:off x="6384588" y="2050491"/>
              <a:ext cx="592555" cy="1926149"/>
              <a:chOff x="1751052" y="1066800"/>
              <a:chExt cx="592555" cy="1683968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358B5D5-8BC2-4A66-AE73-84816ED7F396}"/>
                  </a:ext>
                </a:extLst>
              </p:cNvPr>
              <p:cNvSpPr txBox="1"/>
              <p:nvPr/>
            </p:nvSpPr>
            <p:spPr>
              <a:xfrm>
                <a:off x="1751052" y="1066800"/>
                <a:ext cx="553998" cy="168396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300" dirty="0">
                    <a:latin typeface="微软雅黑"/>
                    <a:ea typeface="微软雅黑"/>
                    <a:cs typeface="+mn-ea"/>
                    <a:sym typeface="微软雅黑"/>
                  </a:rPr>
                  <a:t>立夏节气</a:t>
                </a:r>
              </a:p>
            </p:txBody>
          </p: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C1FED1B-CD50-4EB0-89D9-93CE499FE641}"/>
                  </a:ext>
                </a:extLst>
              </p:cNvPr>
              <p:cNvCxnSpPr/>
              <p:nvPr/>
            </p:nvCxnSpPr>
            <p:spPr>
              <a:xfrm>
                <a:off x="2343607" y="1099243"/>
                <a:ext cx="0" cy="146668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组合 2"/>
          <p:cNvGrpSpPr/>
          <p:nvPr/>
        </p:nvGrpSpPr>
        <p:grpSpPr>
          <a:xfrm>
            <a:off x="4157577" y="2465579"/>
            <a:ext cx="810779" cy="2395090"/>
            <a:chOff x="8081576" y="1581550"/>
            <a:chExt cx="810779" cy="2395090"/>
          </a:xfrm>
        </p:grpSpPr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5907E8-6BC3-44EC-8A25-CC0CCCF4DA26}"/>
                </a:ext>
              </a:extLst>
            </p:cNvPr>
            <p:cNvGrpSpPr/>
            <p:nvPr/>
          </p:nvGrpSpPr>
          <p:grpSpPr>
            <a:xfrm>
              <a:off x="8081576" y="1581550"/>
              <a:ext cx="430887" cy="434519"/>
              <a:chOff x="11165604" y="552138"/>
              <a:chExt cx="585614" cy="590550"/>
            </a:xfrm>
          </p:grpSpPr>
          <p:sp>
            <p:nvSpPr>
              <p:cNvPr id="62" name="Freeform 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7AD297-5CD5-47F5-9817-C81D13061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5884" y="552138"/>
                <a:ext cx="573204" cy="590550"/>
              </a:xfrm>
              <a:custGeom>
                <a:avLst/>
                <a:gdLst>
                  <a:gd name="T0" fmla="*/ 279 w 291"/>
                  <a:gd name="T1" fmla="*/ 117 h 300"/>
                  <a:gd name="T2" fmla="*/ 274 w 291"/>
                  <a:gd name="T3" fmla="*/ 101 h 300"/>
                  <a:gd name="T4" fmla="*/ 269 w 291"/>
                  <a:gd name="T5" fmla="*/ 84 h 300"/>
                  <a:gd name="T6" fmla="*/ 254 w 291"/>
                  <a:gd name="T7" fmla="*/ 63 h 300"/>
                  <a:gd name="T8" fmla="*/ 227 w 291"/>
                  <a:gd name="T9" fmla="*/ 37 h 300"/>
                  <a:gd name="T10" fmla="*/ 229 w 291"/>
                  <a:gd name="T11" fmla="*/ 34 h 300"/>
                  <a:gd name="T12" fmla="*/ 218 w 291"/>
                  <a:gd name="T13" fmla="*/ 23 h 300"/>
                  <a:gd name="T14" fmla="*/ 191 w 291"/>
                  <a:gd name="T15" fmla="*/ 20 h 300"/>
                  <a:gd name="T16" fmla="*/ 174 w 291"/>
                  <a:gd name="T17" fmla="*/ 9 h 300"/>
                  <a:gd name="T18" fmla="*/ 157 w 291"/>
                  <a:gd name="T19" fmla="*/ 4 h 300"/>
                  <a:gd name="T20" fmla="*/ 135 w 291"/>
                  <a:gd name="T21" fmla="*/ 6 h 300"/>
                  <a:gd name="T22" fmla="*/ 118 w 291"/>
                  <a:gd name="T23" fmla="*/ 6 h 300"/>
                  <a:gd name="T24" fmla="*/ 89 w 291"/>
                  <a:gd name="T25" fmla="*/ 14 h 300"/>
                  <a:gd name="T26" fmla="*/ 58 w 291"/>
                  <a:gd name="T27" fmla="*/ 31 h 300"/>
                  <a:gd name="T28" fmla="*/ 46 w 291"/>
                  <a:gd name="T29" fmla="*/ 40 h 300"/>
                  <a:gd name="T30" fmla="*/ 35 w 291"/>
                  <a:gd name="T31" fmla="*/ 45 h 300"/>
                  <a:gd name="T32" fmla="*/ 22 w 291"/>
                  <a:gd name="T33" fmla="*/ 65 h 300"/>
                  <a:gd name="T34" fmla="*/ 10 w 291"/>
                  <a:gd name="T35" fmla="*/ 93 h 300"/>
                  <a:gd name="T36" fmla="*/ 5 w 291"/>
                  <a:gd name="T37" fmla="*/ 103 h 300"/>
                  <a:gd name="T38" fmla="*/ 4 w 291"/>
                  <a:gd name="T39" fmla="*/ 133 h 300"/>
                  <a:gd name="T40" fmla="*/ 16 w 291"/>
                  <a:gd name="T41" fmla="*/ 172 h 300"/>
                  <a:gd name="T42" fmla="*/ 17 w 291"/>
                  <a:gd name="T43" fmla="*/ 182 h 300"/>
                  <a:gd name="T44" fmla="*/ 18 w 291"/>
                  <a:gd name="T45" fmla="*/ 187 h 300"/>
                  <a:gd name="T46" fmla="*/ 21 w 291"/>
                  <a:gd name="T47" fmla="*/ 193 h 300"/>
                  <a:gd name="T48" fmla="*/ 54 w 291"/>
                  <a:gd name="T49" fmla="*/ 227 h 300"/>
                  <a:gd name="T50" fmla="*/ 83 w 291"/>
                  <a:gd name="T51" fmla="*/ 244 h 300"/>
                  <a:gd name="T52" fmla="*/ 107 w 291"/>
                  <a:gd name="T53" fmla="*/ 263 h 300"/>
                  <a:gd name="T54" fmla="*/ 116 w 291"/>
                  <a:gd name="T55" fmla="*/ 265 h 300"/>
                  <a:gd name="T56" fmla="*/ 113 w 291"/>
                  <a:gd name="T57" fmla="*/ 273 h 300"/>
                  <a:gd name="T58" fmla="*/ 130 w 291"/>
                  <a:gd name="T59" fmla="*/ 281 h 300"/>
                  <a:gd name="T60" fmla="*/ 124 w 291"/>
                  <a:gd name="T61" fmla="*/ 287 h 300"/>
                  <a:gd name="T62" fmla="*/ 150 w 291"/>
                  <a:gd name="T63" fmla="*/ 293 h 300"/>
                  <a:gd name="T64" fmla="*/ 185 w 291"/>
                  <a:gd name="T65" fmla="*/ 289 h 300"/>
                  <a:gd name="T66" fmla="*/ 210 w 291"/>
                  <a:gd name="T67" fmla="*/ 273 h 300"/>
                  <a:gd name="T68" fmla="*/ 246 w 291"/>
                  <a:gd name="T69" fmla="*/ 252 h 300"/>
                  <a:gd name="T70" fmla="*/ 268 w 291"/>
                  <a:gd name="T71" fmla="*/ 223 h 300"/>
                  <a:gd name="T72" fmla="*/ 274 w 291"/>
                  <a:gd name="T73" fmla="*/ 196 h 300"/>
                  <a:gd name="T74" fmla="*/ 280 w 291"/>
                  <a:gd name="T75" fmla="*/ 183 h 300"/>
                  <a:gd name="T76" fmla="*/ 284 w 291"/>
                  <a:gd name="T77" fmla="*/ 159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1" h="300">
                    <a:moveTo>
                      <a:pt x="284" y="135"/>
                    </a:moveTo>
                    <a:cubicBezTo>
                      <a:pt x="285" y="127"/>
                      <a:pt x="282" y="123"/>
                      <a:pt x="279" y="117"/>
                    </a:cubicBezTo>
                    <a:cubicBezTo>
                      <a:pt x="285" y="110"/>
                      <a:pt x="273" y="107"/>
                      <a:pt x="274" y="100"/>
                    </a:cubicBezTo>
                    <a:cubicBezTo>
                      <a:pt x="274" y="101"/>
                      <a:pt x="274" y="101"/>
                      <a:pt x="274" y="101"/>
                    </a:cubicBezTo>
                    <a:cubicBezTo>
                      <a:pt x="272" y="99"/>
                      <a:pt x="272" y="99"/>
                      <a:pt x="272" y="99"/>
                    </a:cubicBezTo>
                    <a:cubicBezTo>
                      <a:pt x="278" y="93"/>
                      <a:pt x="269" y="89"/>
                      <a:pt x="269" y="84"/>
                    </a:cubicBezTo>
                    <a:cubicBezTo>
                      <a:pt x="266" y="81"/>
                      <a:pt x="268" y="71"/>
                      <a:pt x="260" y="73"/>
                    </a:cubicBezTo>
                    <a:cubicBezTo>
                      <a:pt x="260" y="68"/>
                      <a:pt x="258" y="66"/>
                      <a:pt x="254" y="63"/>
                    </a:cubicBezTo>
                    <a:cubicBezTo>
                      <a:pt x="246" y="57"/>
                      <a:pt x="241" y="41"/>
                      <a:pt x="229" y="40"/>
                    </a:cubicBezTo>
                    <a:cubicBezTo>
                      <a:pt x="228" y="39"/>
                      <a:pt x="227" y="38"/>
                      <a:pt x="227" y="37"/>
                    </a:cubicBezTo>
                    <a:cubicBezTo>
                      <a:pt x="228" y="37"/>
                      <a:pt x="228" y="36"/>
                      <a:pt x="229" y="36"/>
                    </a:cubicBezTo>
                    <a:cubicBezTo>
                      <a:pt x="229" y="34"/>
                      <a:pt x="229" y="34"/>
                      <a:pt x="229" y="34"/>
                    </a:cubicBezTo>
                    <a:cubicBezTo>
                      <a:pt x="226" y="33"/>
                      <a:pt x="224" y="32"/>
                      <a:pt x="221" y="31"/>
                    </a:cubicBezTo>
                    <a:cubicBezTo>
                      <a:pt x="223" y="29"/>
                      <a:pt x="221" y="24"/>
                      <a:pt x="218" y="23"/>
                    </a:cubicBezTo>
                    <a:cubicBezTo>
                      <a:pt x="213" y="22"/>
                      <a:pt x="212" y="22"/>
                      <a:pt x="206" y="21"/>
                    </a:cubicBezTo>
                    <a:cubicBezTo>
                      <a:pt x="202" y="17"/>
                      <a:pt x="196" y="19"/>
                      <a:pt x="191" y="20"/>
                    </a:cubicBezTo>
                    <a:cubicBezTo>
                      <a:pt x="189" y="14"/>
                      <a:pt x="182" y="16"/>
                      <a:pt x="178" y="14"/>
                    </a:cubicBezTo>
                    <a:cubicBezTo>
                      <a:pt x="176" y="12"/>
                      <a:pt x="174" y="11"/>
                      <a:pt x="174" y="9"/>
                    </a:cubicBezTo>
                    <a:cubicBezTo>
                      <a:pt x="168" y="9"/>
                      <a:pt x="164" y="6"/>
                      <a:pt x="157" y="7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3" y="0"/>
                      <a:pt x="148" y="6"/>
                      <a:pt x="144" y="1"/>
                    </a:cubicBezTo>
                    <a:cubicBezTo>
                      <a:pt x="140" y="2"/>
                      <a:pt x="139" y="5"/>
                      <a:pt x="135" y="6"/>
                    </a:cubicBezTo>
                    <a:cubicBezTo>
                      <a:pt x="132" y="7"/>
                      <a:pt x="126" y="9"/>
                      <a:pt x="124" y="4"/>
                    </a:cubicBezTo>
                    <a:cubicBezTo>
                      <a:pt x="122" y="4"/>
                      <a:pt x="119" y="4"/>
                      <a:pt x="118" y="6"/>
                    </a:cubicBezTo>
                    <a:cubicBezTo>
                      <a:pt x="114" y="2"/>
                      <a:pt x="112" y="11"/>
                      <a:pt x="107" y="6"/>
                    </a:cubicBezTo>
                    <a:cubicBezTo>
                      <a:pt x="103" y="16"/>
                      <a:pt x="96" y="9"/>
                      <a:pt x="89" y="14"/>
                    </a:cubicBezTo>
                    <a:cubicBezTo>
                      <a:pt x="84" y="23"/>
                      <a:pt x="74" y="15"/>
                      <a:pt x="69" y="25"/>
                    </a:cubicBezTo>
                    <a:cubicBezTo>
                      <a:pt x="64" y="22"/>
                      <a:pt x="63" y="35"/>
                      <a:pt x="58" y="31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6" y="38"/>
                      <a:pt x="47" y="32"/>
                      <a:pt x="46" y="40"/>
                    </a:cubicBezTo>
                    <a:cubicBezTo>
                      <a:pt x="40" y="40"/>
                      <a:pt x="38" y="39"/>
                      <a:pt x="34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2" y="49"/>
                      <a:pt x="32" y="53"/>
                      <a:pt x="27" y="53"/>
                    </a:cubicBezTo>
                    <a:cubicBezTo>
                      <a:pt x="24" y="57"/>
                      <a:pt x="20" y="61"/>
                      <a:pt x="22" y="65"/>
                    </a:cubicBezTo>
                    <a:cubicBezTo>
                      <a:pt x="9" y="69"/>
                      <a:pt x="20" y="87"/>
                      <a:pt x="8" y="92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8" y="96"/>
                      <a:pt x="8" y="102"/>
                      <a:pt x="3" y="99"/>
                    </a:cubicBezTo>
                    <a:cubicBezTo>
                      <a:pt x="2" y="101"/>
                      <a:pt x="4" y="102"/>
                      <a:pt x="5" y="103"/>
                    </a:cubicBezTo>
                    <a:cubicBezTo>
                      <a:pt x="2" y="109"/>
                      <a:pt x="6" y="114"/>
                      <a:pt x="8" y="121"/>
                    </a:cubicBezTo>
                    <a:cubicBezTo>
                      <a:pt x="5" y="124"/>
                      <a:pt x="0" y="128"/>
                      <a:pt x="4" y="133"/>
                    </a:cubicBezTo>
                    <a:cubicBezTo>
                      <a:pt x="12" y="137"/>
                      <a:pt x="0" y="147"/>
                      <a:pt x="8" y="149"/>
                    </a:cubicBezTo>
                    <a:cubicBezTo>
                      <a:pt x="5" y="159"/>
                      <a:pt x="14" y="166"/>
                      <a:pt x="16" y="172"/>
                    </a:cubicBezTo>
                    <a:cubicBezTo>
                      <a:pt x="13" y="175"/>
                      <a:pt x="17" y="180"/>
                      <a:pt x="16" y="183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9" y="184"/>
                      <a:pt x="19" y="184"/>
                      <a:pt x="19" y="184"/>
                    </a:cubicBezTo>
                    <a:cubicBezTo>
                      <a:pt x="19" y="185"/>
                      <a:pt x="19" y="186"/>
                      <a:pt x="18" y="187"/>
                    </a:cubicBezTo>
                    <a:cubicBezTo>
                      <a:pt x="26" y="191"/>
                      <a:pt x="26" y="191"/>
                      <a:pt x="26" y="191"/>
                    </a:cubicBezTo>
                    <a:cubicBezTo>
                      <a:pt x="21" y="193"/>
                      <a:pt x="21" y="193"/>
                      <a:pt x="21" y="193"/>
                    </a:cubicBezTo>
                    <a:cubicBezTo>
                      <a:pt x="26" y="202"/>
                      <a:pt x="38" y="205"/>
                      <a:pt x="43" y="215"/>
                    </a:cubicBezTo>
                    <a:cubicBezTo>
                      <a:pt x="51" y="215"/>
                      <a:pt x="47" y="225"/>
                      <a:pt x="54" y="227"/>
                    </a:cubicBezTo>
                    <a:cubicBezTo>
                      <a:pt x="64" y="224"/>
                      <a:pt x="62" y="237"/>
                      <a:pt x="71" y="236"/>
                    </a:cubicBezTo>
                    <a:cubicBezTo>
                      <a:pt x="72" y="243"/>
                      <a:pt x="83" y="237"/>
                      <a:pt x="83" y="244"/>
                    </a:cubicBezTo>
                    <a:cubicBezTo>
                      <a:pt x="86" y="244"/>
                      <a:pt x="86" y="244"/>
                      <a:pt x="86" y="244"/>
                    </a:cubicBezTo>
                    <a:cubicBezTo>
                      <a:pt x="92" y="253"/>
                      <a:pt x="104" y="253"/>
                      <a:pt x="107" y="263"/>
                    </a:cubicBezTo>
                    <a:cubicBezTo>
                      <a:pt x="110" y="261"/>
                      <a:pt x="115" y="259"/>
                      <a:pt x="117" y="263"/>
                    </a:cubicBezTo>
                    <a:cubicBezTo>
                      <a:pt x="116" y="265"/>
                      <a:pt x="116" y="265"/>
                      <a:pt x="116" y="265"/>
                    </a:cubicBezTo>
                    <a:cubicBezTo>
                      <a:pt x="120" y="269"/>
                      <a:pt x="120" y="269"/>
                      <a:pt x="120" y="269"/>
                    </a:cubicBezTo>
                    <a:cubicBezTo>
                      <a:pt x="119" y="273"/>
                      <a:pt x="114" y="269"/>
                      <a:pt x="113" y="273"/>
                    </a:cubicBezTo>
                    <a:cubicBezTo>
                      <a:pt x="116" y="275"/>
                      <a:pt x="120" y="278"/>
                      <a:pt x="122" y="275"/>
                    </a:cubicBezTo>
                    <a:cubicBezTo>
                      <a:pt x="124" y="278"/>
                      <a:pt x="127" y="278"/>
                      <a:pt x="130" y="281"/>
                    </a:cubicBezTo>
                    <a:cubicBezTo>
                      <a:pt x="132" y="283"/>
                      <a:pt x="135" y="277"/>
                      <a:pt x="137" y="282"/>
                    </a:cubicBezTo>
                    <a:cubicBezTo>
                      <a:pt x="133" y="285"/>
                      <a:pt x="130" y="285"/>
                      <a:pt x="124" y="287"/>
                    </a:cubicBezTo>
                    <a:cubicBezTo>
                      <a:pt x="126" y="287"/>
                      <a:pt x="130" y="289"/>
                      <a:pt x="130" y="287"/>
                    </a:cubicBezTo>
                    <a:cubicBezTo>
                      <a:pt x="135" y="291"/>
                      <a:pt x="145" y="288"/>
                      <a:pt x="150" y="293"/>
                    </a:cubicBezTo>
                    <a:cubicBezTo>
                      <a:pt x="154" y="294"/>
                      <a:pt x="156" y="293"/>
                      <a:pt x="157" y="290"/>
                    </a:cubicBezTo>
                    <a:cubicBezTo>
                      <a:pt x="168" y="300"/>
                      <a:pt x="174" y="285"/>
                      <a:pt x="185" y="289"/>
                    </a:cubicBezTo>
                    <a:cubicBezTo>
                      <a:pt x="195" y="289"/>
                      <a:pt x="191" y="272"/>
                      <a:pt x="202" y="279"/>
                    </a:cubicBezTo>
                    <a:cubicBezTo>
                      <a:pt x="205" y="274"/>
                      <a:pt x="211" y="281"/>
                      <a:pt x="210" y="273"/>
                    </a:cubicBezTo>
                    <a:cubicBezTo>
                      <a:pt x="212" y="269"/>
                      <a:pt x="216" y="270"/>
                      <a:pt x="219" y="270"/>
                    </a:cubicBezTo>
                    <a:cubicBezTo>
                      <a:pt x="225" y="260"/>
                      <a:pt x="237" y="259"/>
                      <a:pt x="246" y="252"/>
                    </a:cubicBezTo>
                    <a:cubicBezTo>
                      <a:pt x="245" y="245"/>
                      <a:pt x="253" y="244"/>
                      <a:pt x="253" y="237"/>
                    </a:cubicBezTo>
                    <a:cubicBezTo>
                      <a:pt x="260" y="234"/>
                      <a:pt x="260" y="225"/>
                      <a:pt x="268" y="223"/>
                    </a:cubicBezTo>
                    <a:cubicBezTo>
                      <a:pt x="267" y="218"/>
                      <a:pt x="269" y="210"/>
                      <a:pt x="270" y="205"/>
                    </a:cubicBezTo>
                    <a:cubicBezTo>
                      <a:pt x="273" y="203"/>
                      <a:pt x="270" y="197"/>
                      <a:pt x="274" y="196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81" y="194"/>
                      <a:pt x="274" y="185"/>
                      <a:pt x="280" y="183"/>
                    </a:cubicBezTo>
                    <a:cubicBezTo>
                      <a:pt x="280" y="179"/>
                      <a:pt x="280" y="171"/>
                      <a:pt x="284" y="169"/>
                    </a:cubicBezTo>
                    <a:cubicBezTo>
                      <a:pt x="284" y="159"/>
                      <a:pt x="284" y="159"/>
                      <a:pt x="284" y="159"/>
                    </a:cubicBezTo>
                    <a:cubicBezTo>
                      <a:pt x="279" y="151"/>
                      <a:pt x="291" y="143"/>
                      <a:pt x="284" y="135"/>
                    </a:cubicBezTo>
                    <a:close/>
                  </a:path>
                </a:pathLst>
              </a:custGeom>
              <a:solidFill>
                <a:srgbClr val="3378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BBEB99B-EEC3-416D-A5A5-1A998576F3F3}"/>
                  </a:ext>
                </a:extLst>
              </p:cNvPr>
              <p:cNvSpPr txBox="1"/>
              <p:nvPr/>
            </p:nvSpPr>
            <p:spPr>
              <a:xfrm>
                <a:off x="11165604" y="602938"/>
                <a:ext cx="585614" cy="4572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微软雅黑"/>
                    <a:ea typeface="微软雅黑"/>
                    <a:cs typeface="+mn-ea"/>
                    <a:sym typeface="微软雅黑"/>
                  </a:rPr>
                  <a:t>二</a:t>
                </a:r>
              </a:p>
            </p:txBody>
          </p:sp>
        </p:grp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036F1A-4A75-47C8-9F81-36F38F795236}"/>
                </a:ext>
              </a:extLst>
            </p:cNvPr>
            <p:cNvGrpSpPr/>
            <p:nvPr/>
          </p:nvGrpSpPr>
          <p:grpSpPr>
            <a:xfrm>
              <a:off x="8299800" y="2050491"/>
              <a:ext cx="592555" cy="1926149"/>
              <a:chOff x="1751052" y="1066800"/>
              <a:chExt cx="592555" cy="1683968"/>
            </a:xfrm>
          </p:grpSpPr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358B5D5-8BC2-4A66-AE73-84816ED7F396}"/>
                  </a:ext>
                </a:extLst>
              </p:cNvPr>
              <p:cNvSpPr txBox="1"/>
              <p:nvPr/>
            </p:nvSpPr>
            <p:spPr>
              <a:xfrm>
                <a:off x="1751052" y="1066800"/>
                <a:ext cx="553998" cy="168396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300" dirty="0">
                    <a:latin typeface="微软雅黑"/>
                    <a:ea typeface="微软雅黑"/>
                    <a:cs typeface="+mn-ea"/>
                    <a:sym typeface="微软雅黑"/>
                  </a:rPr>
                  <a:t>立夏习俗</a:t>
                </a:r>
              </a:p>
            </p:txBody>
          </p: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C1FED1B-CD50-4EB0-89D9-93CE499FE641}"/>
                  </a:ext>
                </a:extLst>
              </p:cNvPr>
              <p:cNvCxnSpPr/>
              <p:nvPr/>
            </p:nvCxnSpPr>
            <p:spPr>
              <a:xfrm>
                <a:off x="2343607" y="1099243"/>
                <a:ext cx="0" cy="146668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组合 3"/>
          <p:cNvGrpSpPr/>
          <p:nvPr/>
        </p:nvGrpSpPr>
        <p:grpSpPr>
          <a:xfrm>
            <a:off x="7253947" y="2465579"/>
            <a:ext cx="810779" cy="2395090"/>
            <a:chOff x="7267426" y="3330695"/>
            <a:chExt cx="810779" cy="2395090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5907E8-6BC3-44EC-8A25-CC0CCCF4DA26}"/>
                </a:ext>
              </a:extLst>
            </p:cNvPr>
            <p:cNvGrpSpPr/>
            <p:nvPr/>
          </p:nvGrpSpPr>
          <p:grpSpPr>
            <a:xfrm>
              <a:off x="7267426" y="3330695"/>
              <a:ext cx="430887" cy="434519"/>
              <a:chOff x="11165604" y="552138"/>
              <a:chExt cx="585614" cy="590550"/>
            </a:xfrm>
          </p:grpSpPr>
          <p:sp>
            <p:nvSpPr>
              <p:cNvPr id="68" name="Freeform 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7AD297-5CD5-47F5-9817-C81D13061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5884" y="552138"/>
                <a:ext cx="573204" cy="590550"/>
              </a:xfrm>
              <a:custGeom>
                <a:avLst/>
                <a:gdLst>
                  <a:gd name="T0" fmla="*/ 279 w 291"/>
                  <a:gd name="T1" fmla="*/ 117 h 300"/>
                  <a:gd name="T2" fmla="*/ 274 w 291"/>
                  <a:gd name="T3" fmla="*/ 101 h 300"/>
                  <a:gd name="T4" fmla="*/ 269 w 291"/>
                  <a:gd name="T5" fmla="*/ 84 h 300"/>
                  <a:gd name="T6" fmla="*/ 254 w 291"/>
                  <a:gd name="T7" fmla="*/ 63 h 300"/>
                  <a:gd name="T8" fmla="*/ 227 w 291"/>
                  <a:gd name="T9" fmla="*/ 37 h 300"/>
                  <a:gd name="T10" fmla="*/ 229 w 291"/>
                  <a:gd name="T11" fmla="*/ 34 h 300"/>
                  <a:gd name="T12" fmla="*/ 218 w 291"/>
                  <a:gd name="T13" fmla="*/ 23 h 300"/>
                  <a:gd name="T14" fmla="*/ 191 w 291"/>
                  <a:gd name="T15" fmla="*/ 20 h 300"/>
                  <a:gd name="T16" fmla="*/ 174 w 291"/>
                  <a:gd name="T17" fmla="*/ 9 h 300"/>
                  <a:gd name="T18" fmla="*/ 157 w 291"/>
                  <a:gd name="T19" fmla="*/ 4 h 300"/>
                  <a:gd name="T20" fmla="*/ 135 w 291"/>
                  <a:gd name="T21" fmla="*/ 6 h 300"/>
                  <a:gd name="T22" fmla="*/ 118 w 291"/>
                  <a:gd name="T23" fmla="*/ 6 h 300"/>
                  <a:gd name="T24" fmla="*/ 89 w 291"/>
                  <a:gd name="T25" fmla="*/ 14 h 300"/>
                  <a:gd name="T26" fmla="*/ 58 w 291"/>
                  <a:gd name="T27" fmla="*/ 31 h 300"/>
                  <a:gd name="T28" fmla="*/ 46 w 291"/>
                  <a:gd name="T29" fmla="*/ 40 h 300"/>
                  <a:gd name="T30" fmla="*/ 35 w 291"/>
                  <a:gd name="T31" fmla="*/ 45 h 300"/>
                  <a:gd name="T32" fmla="*/ 22 w 291"/>
                  <a:gd name="T33" fmla="*/ 65 h 300"/>
                  <a:gd name="T34" fmla="*/ 10 w 291"/>
                  <a:gd name="T35" fmla="*/ 93 h 300"/>
                  <a:gd name="T36" fmla="*/ 5 w 291"/>
                  <a:gd name="T37" fmla="*/ 103 h 300"/>
                  <a:gd name="T38" fmla="*/ 4 w 291"/>
                  <a:gd name="T39" fmla="*/ 133 h 300"/>
                  <a:gd name="T40" fmla="*/ 16 w 291"/>
                  <a:gd name="T41" fmla="*/ 172 h 300"/>
                  <a:gd name="T42" fmla="*/ 17 w 291"/>
                  <a:gd name="T43" fmla="*/ 182 h 300"/>
                  <a:gd name="T44" fmla="*/ 18 w 291"/>
                  <a:gd name="T45" fmla="*/ 187 h 300"/>
                  <a:gd name="T46" fmla="*/ 21 w 291"/>
                  <a:gd name="T47" fmla="*/ 193 h 300"/>
                  <a:gd name="T48" fmla="*/ 54 w 291"/>
                  <a:gd name="T49" fmla="*/ 227 h 300"/>
                  <a:gd name="T50" fmla="*/ 83 w 291"/>
                  <a:gd name="T51" fmla="*/ 244 h 300"/>
                  <a:gd name="T52" fmla="*/ 107 w 291"/>
                  <a:gd name="T53" fmla="*/ 263 h 300"/>
                  <a:gd name="T54" fmla="*/ 116 w 291"/>
                  <a:gd name="T55" fmla="*/ 265 h 300"/>
                  <a:gd name="T56" fmla="*/ 113 w 291"/>
                  <a:gd name="T57" fmla="*/ 273 h 300"/>
                  <a:gd name="T58" fmla="*/ 130 w 291"/>
                  <a:gd name="T59" fmla="*/ 281 h 300"/>
                  <a:gd name="T60" fmla="*/ 124 w 291"/>
                  <a:gd name="T61" fmla="*/ 287 h 300"/>
                  <a:gd name="T62" fmla="*/ 150 w 291"/>
                  <a:gd name="T63" fmla="*/ 293 h 300"/>
                  <a:gd name="T64" fmla="*/ 185 w 291"/>
                  <a:gd name="T65" fmla="*/ 289 h 300"/>
                  <a:gd name="T66" fmla="*/ 210 w 291"/>
                  <a:gd name="T67" fmla="*/ 273 h 300"/>
                  <a:gd name="T68" fmla="*/ 246 w 291"/>
                  <a:gd name="T69" fmla="*/ 252 h 300"/>
                  <a:gd name="T70" fmla="*/ 268 w 291"/>
                  <a:gd name="T71" fmla="*/ 223 h 300"/>
                  <a:gd name="T72" fmla="*/ 274 w 291"/>
                  <a:gd name="T73" fmla="*/ 196 h 300"/>
                  <a:gd name="T74" fmla="*/ 280 w 291"/>
                  <a:gd name="T75" fmla="*/ 183 h 300"/>
                  <a:gd name="T76" fmla="*/ 284 w 291"/>
                  <a:gd name="T77" fmla="*/ 159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1" h="300">
                    <a:moveTo>
                      <a:pt x="284" y="135"/>
                    </a:moveTo>
                    <a:cubicBezTo>
                      <a:pt x="285" y="127"/>
                      <a:pt x="282" y="123"/>
                      <a:pt x="279" y="117"/>
                    </a:cubicBezTo>
                    <a:cubicBezTo>
                      <a:pt x="285" y="110"/>
                      <a:pt x="273" y="107"/>
                      <a:pt x="274" y="100"/>
                    </a:cubicBezTo>
                    <a:cubicBezTo>
                      <a:pt x="274" y="101"/>
                      <a:pt x="274" y="101"/>
                      <a:pt x="274" y="101"/>
                    </a:cubicBezTo>
                    <a:cubicBezTo>
                      <a:pt x="272" y="99"/>
                      <a:pt x="272" y="99"/>
                      <a:pt x="272" y="99"/>
                    </a:cubicBezTo>
                    <a:cubicBezTo>
                      <a:pt x="278" y="93"/>
                      <a:pt x="269" y="89"/>
                      <a:pt x="269" y="84"/>
                    </a:cubicBezTo>
                    <a:cubicBezTo>
                      <a:pt x="266" y="81"/>
                      <a:pt x="268" y="71"/>
                      <a:pt x="260" y="73"/>
                    </a:cubicBezTo>
                    <a:cubicBezTo>
                      <a:pt x="260" y="68"/>
                      <a:pt x="258" y="66"/>
                      <a:pt x="254" y="63"/>
                    </a:cubicBezTo>
                    <a:cubicBezTo>
                      <a:pt x="246" y="57"/>
                      <a:pt x="241" y="41"/>
                      <a:pt x="229" y="40"/>
                    </a:cubicBezTo>
                    <a:cubicBezTo>
                      <a:pt x="228" y="39"/>
                      <a:pt x="227" y="38"/>
                      <a:pt x="227" y="37"/>
                    </a:cubicBezTo>
                    <a:cubicBezTo>
                      <a:pt x="228" y="37"/>
                      <a:pt x="228" y="36"/>
                      <a:pt x="229" y="36"/>
                    </a:cubicBezTo>
                    <a:cubicBezTo>
                      <a:pt x="229" y="34"/>
                      <a:pt x="229" y="34"/>
                      <a:pt x="229" y="34"/>
                    </a:cubicBezTo>
                    <a:cubicBezTo>
                      <a:pt x="226" y="33"/>
                      <a:pt x="224" y="32"/>
                      <a:pt x="221" y="31"/>
                    </a:cubicBezTo>
                    <a:cubicBezTo>
                      <a:pt x="223" y="29"/>
                      <a:pt x="221" y="24"/>
                      <a:pt x="218" y="23"/>
                    </a:cubicBezTo>
                    <a:cubicBezTo>
                      <a:pt x="213" y="22"/>
                      <a:pt x="212" y="22"/>
                      <a:pt x="206" y="21"/>
                    </a:cubicBezTo>
                    <a:cubicBezTo>
                      <a:pt x="202" y="17"/>
                      <a:pt x="196" y="19"/>
                      <a:pt x="191" y="20"/>
                    </a:cubicBezTo>
                    <a:cubicBezTo>
                      <a:pt x="189" y="14"/>
                      <a:pt x="182" y="16"/>
                      <a:pt x="178" y="14"/>
                    </a:cubicBezTo>
                    <a:cubicBezTo>
                      <a:pt x="176" y="12"/>
                      <a:pt x="174" y="11"/>
                      <a:pt x="174" y="9"/>
                    </a:cubicBezTo>
                    <a:cubicBezTo>
                      <a:pt x="168" y="9"/>
                      <a:pt x="164" y="6"/>
                      <a:pt x="157" y="7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3" y="0"/>
                      <a:pt x="148" y="6"/>
                      <a:pt x="144" y="1"/>
                    </a:cubicBezTo>
                    <a:cubicBezTo>
                      <a:pt x="140" y="2"/>
                      <a:pt x="139" y="5"/>
                      <a:pt x="135" y="6"/>
                    </a:cubicBezTo>
                    <a:cubicBezTo>
                      <a:pt x="132" y="7"/>
                      <a:pt x="126" y="9"/>
                      <a:pt x="124" y="4"/>
                    </a:cubicBezTo>
                    <a:cubicBezTo>
                      <a:pt x="122" y="4"/>
                      <a:pt x="119" y="4"/>
                      <a:pt x="118" y="6"/>
                    </a:cubicBezTo>
                    <a:cubicBezTo>
                      <a:pt x="114" y="2"/>
                      <a:pt x="112" y="11"/>
                      <a:pt x="107" y="6"/>
                    </a:cubicBezTo>
                    <a:cubicBezTo>
                      <a:pt x="103" y="16"/>
                      <a:pt x="96" y="9"/>
                      <a:pt x="89" y="14"/>
                    </a:cubicBezTo>
                    <a:cubicBezTo>
                      <a:pt x="84" y="23"/>
                      <a:pt x="74" y="15"/>
                      <a:pt x="69" y="25"/>
                    </a:cubicBezTo>
                    <a:cubicBezTo>
                      <a:pt x="64" y="22"/>
                      <a:pt x="63" y="35"/>
                      <a:pt x="58" y="31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6" y="38"/>
                      <a:pt x="47" y="32"/>
                      <a:pt x="46" y="40"/>
                    </a:cubicBezTo>
                    <a:cubicBezTo>
                      <a:pt x="40" y="40"/>
                      <a:pt x="38" y="39"/>
                      <a:pt x="34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2" y="49"/>
                      <a:pt x="32" y="53"/>
                      <a:pt x="27" y="53"/>
                    </a:cubicBezTo>
                    <a:cubicBezTo>
                      <a:pt x="24" y="57"/>
                      <a:pt x="20" y="61"/>
                      <a:pt x="22" y="65"/>
                    </a:cubicBezTo>
                    <a:cubicBezTo>
                      <a:pt x="9" y="69"/>
                      <a:pt x="20" y="87"/>
                      <a:pt x="8" y="92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8" y="96"/>
                      <a:pt x="8" y="102"/>
                      <a:pt x="3" y="99"/>
                    </a:cubicBezTo>
                    <a:cubicBezTo>
                      <a:pt x="2" y="101"/>
                      <a:pt x="4" y="102"/>
                      <a:pt x="5" y="103"/>
                    </a:cubicBezTo>
                    <a:cubicBezTo>
                      <a:pt x="2" y="109"/>
                      <a:pt x="6" y="114"/>
                      <a:pt x="8" y="121"/>
                    </a:cubicBezTo>
                    <a:cubicBezTo>
                      <a:pt x="5" y="124"/>
                      <a:pt x="0" y="128"/>
                      <a:pt x="4" y="133"/>
                    </a:cubicBezTo>
                    <a:cubicBezTo>
                      <a:pt x="12" y="137"/>
                      <a:pt x="0" y="147"/>
                      <a:pt x="8" y="149"/>
                    </a:cubicBezTo>
                    <a:cubicBezTo>
                      <a:pt x="5" y="159"/>
                      <a:pt x="14" y="166"/>
                      <a:pt x="16" y="172"/>
                    </a:cubicBezTo>
                    <a:cubicBezTo>
                      <a:pt x="13" y="175"/>
                      <a:pt x="17" y="180"/>
                      <a:pt x="16" y="183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9" y="184"/>
                      <a:pt x="19" y="184"/>
                      <a:pt x="19" y="184"/>
                    </a:cubicBezTo>
                    <a:cubicBezTo>
                      <a:pt x="19" y="185"/>
                      <a:pt x="19" y="186"/>
                      <a:pt x="18" y="187"/>
                    </a:cubicBezTo>
                    <a:cubicBezTo>
                      <a:pt x="26" y="191"/>
                      <a:pt x="26" y="191"/>
                      <a:pt x="26" y="191"/>
                    </a:cubicBezTo>
                    <a:cubicBezTo>
                      <a:pt x="21" y="193"/>
                      <a:pt x="21" y="193"/>
                      <a:pt x="21" y="193"/>
                    </a:cubicBezTo>
                    <a:cubicBezTo>
                      <a:pt x="26" y="202"/>
                      <a:pt x="38" y="205"/>
                      <a:pt x="43" y="215"/>
                    </a:cubicBezTo>
                    <a:cubicBezTo>
                      <a:pt x="51" y="215"/>
                      <a:pt x="47" y="225"/>
                      <a:pt x="54" y="227"/>
                    </a:cubicBezTo>
                    <a:cubicBezTo>
                      <a:pt x="64" y="224"/>
                      <a:pt x="62" y="237"/>
                      <a:pt x="71" y="236"/>
                    </a:cubicBezTo>
                    <a:cubicBezTo>
                      <a:pt x="72" y="243"/>
                      <a:pt x="83" y="237"/>
                      <a:pt x="83" y="244"/>
                    </a:cubicBezTo>
                    <a:cubicBezTo>
                      <a:pt x="86" y="244"/>
                      <a:pt x="86" y="244"/>
                      <a:pt x="86" y="244"/>
                    </a:cubicBezTo>
                    <a:cubicBezTo>
                      <a:pt x="92" y="253"/>
                      <a:pt x="104" y="253"/>
                      <a:pt x="107" y="263"/>
                    </a:cubicBezTo>
                    <a:cubicBezTo>
                      <a:pt x="110" y="261"/>
                      <a:pt x="115" y="259"/>
                      <a:pt x="117" y="263"/>
                    </a:cubicBezTo>
                    <a:cubicBezTo>
                      <a:pt x="116" y="265"/>
                      <a:pt x="116" y="265"/>
                      <a:pt x="116" y="265"/>
                    </a:cubicBezTo>
                    <a:cubicBezTo>
                      <a:pt x="120" y="269"/>
                      <a:pt x="120" y="269"/>
                      <a:pt x="120" y="269"/>
                    </a:cubicBezTo>
                    <a:cubicBezTo>
                      <a:pt x="119" y="273"/>
                      <a:pt x="114" y="269"/>
                      <a:pt x="113" y="273"/>
                    </a:cubicBezTo>
                    <a:cubicBezTo>
                      <a:pt x="116" y="275"/>
                      <a:pt x="120" y="278"/>
                      <a:pt x="122" y="275"/>
                    </a:cubicBezTo>
                    <a:cubicBezTo>
                      <a:pt x="124" y="278"/>
                      <a:pt x="127" y="278"/>
                      <a:pt x="130" y="281"/>
                    </a:cubicBezTo>
                    <a:cubicBezTo>
                      <a:pt x="132" y="283"/>
                      <a:pt x="135" y="277"/>
                      <a:pt x="137" y="282"/>
                    </a:cubicBezTo>
                    <a:cubicBezTo>
                      <a:pt x="133" y="285"/>
                      <a:pt x="130" y="285"/>
                      <a:pt x="124" y="287"/>
                    </a:cubicBezTo>
                    <a:cubicBezTo>
                      <a:pt x="126" y="287"/>
                      <a:pt x="130" y="289"/>
                      <a:pt x="130" y="287"/>
                    </a:cubicBezTo>
                    <a:cubicBezTo>
                      <a:pt x="135" y="291"/>
                      <a:pt x="145" y="288"/>
                      <a:pt x="150" y="293"/>
                    </a:cubicBezTo>
                    <a:cubicBezTo>
                      <a:pt x="154" y="294"/>
                      <a:pt x="156" y="293"/>
                      <a:pt x="157" y="290"/>
                    </a:cubicBezTo>
                    <a:cubicBezTo>
                      <a:pt x="168" y="300"/>
                      <a:pt x="174" y="285"/>
                      <a:pt x="185" y="289"/>
                    </a:cubicBezTo>
                    <a:cubicBezTo>
                      <a:pt x="195" y="289"/>
                      <a:pt x="191" y="272"/>
                      <a:pt x="202" y="279"/>
                    </a:cubicBezTo>
                    <a:cubicBezTo>
                      <a:pt x="205" y="274"/>
                      <a:pt x="211" y="281"/>
                      <a:pt x="210" y="273"/>
                    </a:cubicBezTo>
                    <a:cubicBezTo>
                      <a:pt x="212" y="269"/>
                      <a:pt x="216" y="270"/>
                      <a:pt x="219" y="270"/>
                    </a:cubicBezTo>
                    <a:cubicBezTo>
                      <a:pt x="225" y="260"/>
                      <a:pt x="237" y="259"/>
                      <a:pt x="246" y="252"/>
                    </a:cubicBezTo>
                    <a:cubicBezTo>
                      <a:pt x="245" y="245"/>
                      <a:pt x="253" y="244"/>
                      <a:pt x="253" y="237"/>
                    </a:cubicBezTo>
                    <a:cubicBezTo>
                      <a:pt x="260" y="234"/>
                      <a:pt x="260" y="225"/>
                      <a:pt x="268" y="223"/>
                    </a:cubicBezTo>
                    <a:cubicBezTo>
                      <a:pt x="267" y="218"/>
                      <a:pt x="269" y="210"/>
                      <a:pt x="270" y="205"/>
                    </a:cubicBezTo>
                    <a:cubicBezTo>
                      <a:pt x="273" y="203"/>
                      <a:pt x="270" y="197"/>
                      <a:pt x="274" y="196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81" y="194"/>
                      <a:pt x="274" y="185"/>
                      <a:pt x="280" y="183"/>
                    </a:cubicBezTo>
                    <a:cubicBezTo>
                      <a:pt x="280" y="179"/>
                      <a:pt x="280" y="171"/>
                      <a:pt x="284" y="169"/>
                    </a:cubicBezTo>
                    <a:cubicBezTo>
                      <a:pt x="284" y="159"/>
                      <a:pt x="284" y="159"/>
                      <a:pt x="284" y="159"/>
                    </a:cubicBezTo>
                    <a:cubicBezTo>
                      <a:pt x="279" y="151"/>
                      <a:pt x="291" y="143"/>
                      <a:pt x="284" y="135"/>
                    </a:cubicBezTo>
                    <a:close/>
                  </a:path>
                </a:pathLst>
              </a:custGeom>
              <a:solidFill>
                <a:srgbClr val="3378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BBEB99B-EEC3-416D-A5A5-1A998576F3F3}"/>
                  </a:ext>
                </a:extLst>
              </p:cNvPr>
              <p:cNvSpPr txBox="1"/>
              <p:nvPr/>
            </p:nvSpPr>
            <p:spPr>
              <a:xfrm>
                <a:off x="11165604" y="602938"/>
                <a:ext cx="585614" cy="4572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微软雅黑"/>
                    <a:ea typeface="微软雅黑"/>
                    <a:cs typeface="+mn-ea"/>
                    <a:sym typeface="微软雅黑"/>
                  </a:rPr>
                  <a:t>三</a:t>
                </a:r>
              </a:p>
            </p:txBody>
          </p:sp>
        </p:grp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036F1A-4A75-47C8-9F81-36F38F795236}"/>
                </a:ext>
              </a:extLst>
            </p:cNvPr>
            <p:cNvGrpSpPr/>
            <p:nvPr/>
          </p:nvGrpSpPr>
          <p:grpSpPr>
            <a:xfrm>
              <a:off x="7485650" y="3799636"/>
              <a:ext cx="592555" cy="1926149"/>
              <a:chOff x="1751052" y="1066800"/>
              <a:chExt cx="592555" cy="1683968"/>
            </a:xfrm>
          </p:grpSpPr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358B5D5-8BC2-4A66-AE73-84816ED7F396}"/>
                  </a:ext>
                </a:extLst>
              </p:cNvPr>
              <p:cNvSpPr txBox="1"/>
              <p:nvPr/>
            </p:nvSpPr>
            <p:spPr>
              <a:xfrm>
                <a:off x="1751052" y="1066800"/>
                <a:ext cx="553998" cy="168396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300" dirty="0">
                    <a:latin typeface="微软雅黑"/>
                    <a:ea typeface="微软雅黑"/>
                    <a:cs typeface="+mn-ea"/>
                    <a:sym typeface="微软雅黑"/>
                  </a:rPr>
                  <a:t>立夏养生</a:t>
                </a:r>
              </a:p>
            </p:txBody>
          </p:sp>
          <p:cxnSp>
            <p:nvCxnSpPr>
              <p:cNvPr id="72" name="直接连接符 71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C1FED1B-CD50-4EB0-89D9-93CE499FE641}"/>
                  </a:ext>
                </a:extLst>
              </p:cNvPr>
              <p:cNvCxnSpPr/>
              <p:nvPr/>
            </p:nvCxnSpPr>
            <p:spPr>
              <a:xfrm>
                <a:off x="2343607" y="1099243"/>
                <a:ext cx="0" cy="146668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组合 4"/>
          <p:cNvGrpSpPr/>
          <p:nvPr/>
        </p:nvGrpSpPr>
        <p:grpSpPr>
          <a:xfrm>
            <a:off x="9584171" y="1935558"/>
            <a:ext cx="810779" cy="2395090"/>
            <a:chOff x="9146860" y="3330695"/>
            <a:chExt cx="810779" cy="2395090"/>
          </a:xfrm>
        </p:grpSpPr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5907E8-6BC3-44EC-8A25-CC0CCCF4DA26}"/>
                </a:ext>
              </a:extLst>
            </p:cNvPr>
            <p:cNvGrpSpPr/>
            <p:nvPr/>
          </p:nvGrpSpPr>
          <p:grpSpPr>
            <a:xfrm>
              <a:off x="9146860" y="3330695"/>
              <a:ext cx="430887" cy="434519"/>
              <a:chOff x="11165604" y="552138"/>
              <a:chExt cx="585614" cy="590550"/>
            </a:xfrm>
          </p:grpSpPr>
          <p:sp>
            <p:nvSpPr>
              <p:cNvPr id="74" name="Freeform 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7AD297-5CD5-47F5-9817-C81D13061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5884" y="552138"/>
                <a:ext cx="573204" cy="590550"/>
              </a:xfrm>
              <a:custGeom>
                <a:avLst/>
                <a:gdLst>
                  <a:gd name="T0" fmla="*/ 279 w 291"/>
                  <a:gd name="T1" fmla="*/ 117 h 300"/>
                  <a:gd name="T2" fmla="*/ 274 w 291"/>
                  <a:gd name="T3" fmla="*/ 101 h 300"/>
                  <a:gd name="T4" fmla="*/ 269 w 291"/>
                  <a:gd name="T5" fmla="*/ 84 h 300"/>
                  <a:gd name="T6" fmla="*/ 254 w 291"/>
                  <a:gd name="T7" fmla="*/ 63 h 300"/>
                  <a:gd name="T8" fmla="*/ 227 w 291"/>
                  <a:gd name="T9" fmla="*/ 37 h 300"/>
                  <a:gd name="T10" fmla="*/ 229 w 291"/>
                  <a:gd name="T11" fmla="*/ 34 h 300"/>
                  <a:gd name="T12" fmla="*/ 218 w 291"/>
                  <a:gd name="T13" fmla="*/ 23 h 300"/>
                  <a:gd name="T14" fmla="*/ 191 w 291"/>
                  <a:gd name="T15" fmla="*/ 20 h 300"/>
                  <a:gd name="T16" fmla="*/ 174 w 291"/>
                  <a:gd name="T17" fmla="*/ 9 h 300"/>
                  <a:gd name="T18" fmla="*/ 157 w 291"/>
                  <a:gd name="T19" fmla="*/ 4 h 300"/>
                  <a:gd name="T20" fmla="*/ 135 w 291"/>
                  <a:gd name="T21" fmla="*/ 6 h 300"/>
                  <a:gd name="T22" fmla="*/ 118 w 291"/>
                  <a:gd name="T23" fmla="*/ 6 h 300"/>
                  <a:gd name="T24" fmla="*/ 89 w 291"/>
                  <a:gd name="T25" fmla="*/ 14 h 300"/>
                  <a:gd name="T26" fmla="*/ 58 w 291"/>
                  <a:gd name="T27" fmla="*/ 31 h 300"/>
                  <a:gd name="T28" fmla="*/ 46 w 291"/>
                  <a:gd name="T29" fmla="*/ 40 h 300"/>
                  <a:gd name="T30" fmla="*/ 35 w 291"/>
                  <a:gd name="T31" fmla="*/ 45 h 300"/>
                  <a:gd name="T32" fmla="*/ 22 w 291"/>
                  <a:gd name="T33" fmla="*/ 65 h 300"/>
                  <a:gd name="T34" fmla="*/ 10 w 291"/>
                  <a:gd name="T35" fmla="*/ 93 h 300"/>
                  <a:gd name="T36" fmla="*/ 5 w 291"/>
                  <a:gd name="T37" fmla="*/ 103 h 300"/>
                  <a:gd name="T38" fmla="*/ 4 w 291"/>
                  <a:gd name="T39" fmla="*/ 133 h 300"/>
                  <a:gd name="T40" fmla="*/ 16 w 291"/>
                  <a:gd name="T41" fmla="*/ 172 h 300"/>
                  <a:gd name="T42" fmla="*/ 17 w 291"/>
                  <a:gd name="T43" fmla="*/ 182 h 300"/>
                  <a:gd name="T44" fmla="*/ 18 w 291"/>
                  <a:gd name="T45" fmla="*/ 187 h 300"/>
                  <a:gd name="T46" fmla="*/ 21 w 291"/>
                  <a:gd name="T47" fmla="*/ 193 h 300"/>
                  <a:gd name="T48" fmla="*/ 54 w 291"/>
                  <a:gd name="T49" fmla="*/ 227 h 300"/>
                  <a:gd name="T50" fmla="*/ 83 w 291"/>
                  <a:gd name="T51" fmla="*/ 244 h 300"/>
                  <a:gd name="T52" fmla="*/ 107 w 291"/>
                  <a:gd name="T53" fmla="*/ 263 h 300"/>
                  <a:gd name="T54" fmla="*/ 116 w 291"/>
                  <a:gd name="T55" fmla="*/ 265 h 300"/>
                  <a:gd name="T56" fmla="*/ 113 w 291"/>
                  <a:gd name="T57" fmla="*/ 273 h 300"/>
                  <a:gd name="T58" fmla="*/ 130 w 291"/>
                  <a:gd name="T59" fmla="*/ 281 h 300"/>
                  <a:gd name="T60" fmla="*/ 124 w 291"/>
                  <a:gd name="T61" fmla="*/ 287 h 300"/>
                  <a:gd name="T62" fmla="*/ 150 w 291"/>
                  <a:gd name="T63" fmla="*/ 293 h 300"/>
                  <a:gd name="T64" fmla="*/ 185 w 291"/>
                  <a:gd name="T65" fmla="*/ 289 h 300"/>
                  <a:gd name="T66" fmla="*/ 210 w 291"/>
                  <a:gd name="T67" fmla="*/ 273 h 300"/>
                  <a:gd name="T68" fmla="*/ 246 w 291"/>
                  <a:gd name="T69" fmla="*/ 252 h 300"/>
                  <a:gd name="T70" fmla="*/ 268 w 291"/>
                  <a:gd name="T71" fmla="*/ 223 h 300"/>
                  <a:gd name="T72" fmla="*/ 274 w 291"/>
                  <a:gd name="T73" fmla="*/ 196 h 300"/>
                  <a:gd name="T74" fmla="*/ 280 w 291"/>
                  <a:gd name="T75" fmla="*/ 183 h 300"/>
                  <a:gd name="T76" fmla="*/ 284 w 291"/>
                  <a:gd name="T77" fmla="*/ 159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1" h="300">
                    <a:moveTo>
                      <a:pt x="284" y="135"/>
                    </a:moveTo>
                    <a:cubicBezTo>
                      <a:pt x="285" y="127"/>
                      <a:pt x="282" y="123"/>
                      <a:pt x="279" y="117"/>
                    </a:cubicBezTo>
                    <a:cubicBezTo>
                      <a:pt x="285" y="110"/>
                      <a:pt x="273" y="107"/>
                      <a:pt x="274" y="100"/>
                    </a:cubicBezTo>
                    <a:cubicBezTo>
                      <a:pt x="274" y="101"/>
                      <a:pt x="274" y="101"/>
                      <a:pt x="274" y="101"/>
                    </a:cubicBezTo>
                    <a:cubicBezTo>
                      <a:pt x="272" y="99"/>
                      <a:pt x="272" y="99"/>
                      <a:pt x="272" y="99"/>
                    </a:cubicBezTo>
                    <a:cubicBezTo>
                      <a:pt x="278" y="93"/>
                      <a:pt x="269" y="89"/>
                      <a:pt x="269" y="84"/>
                    </a:cubicBezTo>
                    <a:cubicBezTo>
                      <a:pt x="266" y="81"/>
                      <a:pt x="268" y="71"/>
                      <a:pt x="260" y="73"/>
                    </a:cubicBezTo>
                    <a:cubicBezTo>
                      <a:pt x="260" y="68"/>
                      <a:pt x="258" y="66"/>
                      <a:pt x="254" y="63"/>
                    </a:cubicBezTo>
                    <a:cubicBezTo>
                      <a:pt x="246" y="57"/>
                      <a:pt x="241" y="41"/>
                      <a:pt x="229" y="40"/>
                    </a:cubicBezTo>
                    <a:cubicBezTo>
                      <a:pt x="228" y="39"/>
                      <a:pt x="227" y="38"/>
                      <a:pt x="227" y="37"/>
                    </a:cubicBezTo>
                    <a:cubicBezTo>
                      <a:pt x="228" y="37"/>
                      <a:pt x="228" y="36"/>
                      <a:pt x="229" y="36"/>
                    </a:cubicBezTo>
                    <a:cubicBezTo>
                      <a:pt x="229" y="34"/>
                      <a:pt x="229" y="34"/>
                      <a:pt x="229" y="34"/>
                    </a:cubicBezTo>
                    <a:cubicBezTo>
                      <a:pt x="226" y="33"/>
                      <a:pt x="224" y="32"/>
                      <a:pt x="221" y="31"/>
                    </a:cubicBezTo>
                    <a:cubicBezTo>
                      <a:pt x="223" y="29"/>
                      <a:pt x="221" y="24"/>
                      <a:pt x="218" y="23"/>
                    </a:cubicBezTo>
                    <a:cubicBezTo>
                      <a:pt x="213" y="22"/>
                      <a:pt x="212" y="22"/>
                      <a:pt x="206" y="21"/>
                    </a:cubicBezTo>
                    <a:cubicBezTo>
                      <a:pt x="202" y="17"/>
                      <a:pt x="196" y="19"/>
                      <a:pt x="191" y="20"/>
                    </a:cubicBezTo>
                    <a:cubicBezTo>
                      <a:pt x="189" y="14"/>
                      <a:pt x="182" y="16"/>
                      <a:pt x="178" y="14"/>
                    </a:cubicBezTo>
                    <a:cubicBezTo>
                      <a:pt x="176" y="12"/>
                      <a:pt x="174" y="11"/>
                      <a:pt x="174" y="9"/>
                    </a:cubicBezTo>
                    <a:cubicBezTo>
                      <a:pt x="168" y="9"/>
                      <a:pt x="164" y="6"/>
                      <a:pt x="157" y="7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3" y="0"/>
                      <a:pt x="148" y="6"/>
                      <a:pt x="144" y="1"/>
                    </a:cubicBezTo>
                    <a:cubicBezTo>
                      <a:pt x="140" y="2"/>
                      <a:pt x="139" y="5"/>
                      <a:pt x="135" y="6"/>
                    </a:cubicBezTo>
                    <a:cubicBezTo>
                      <a:pt x="132" y="7"/>
                      <a:pt x="126" y="9"/>
                      <a:pt x="124" y="4"/>
                    </a:cubicBezTo>
                    <a:cubicBezTo>
                      <a:pt x="122" y="4"/>
                      <a:pt x="119" y="4"/>
                      <a:pt x="118" y="6"/>
                    </a:cubicBezTo>
                    <a:cubicBezTo>
                      <a:pt x="114" y="2"/>
                      <a:pt x="112" y="11"/>
                      <a:pt x="107" y="6"/>
                    </a:cubicBezTo>
                    <a:cubicBezTo>
                      <a:pt x="103" y="16"/>
                      <a:pt x="96" y="9"/>
                      <a:pt x="89" y="14"/>
                    </a:cubicBezTo>
                    <a:cubicBezTo>
                      <a:pt x="84" y="23"/>
                      <a:pt x="74" y="15"/>
                      <a:pt x="69" y="25"/>
                    </a:cubicBezTo>
                    <a:cubicBezTo>
                      <a:pt x="64" y="22"/>
                      <a:pt x="63" y="35"/>
                      <a:pt x="58" y="31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6" y="38"/>
                      <a:pt x="47" y="32"/>
                      <a:pt x="46" y="40"/>
                    </a:cubicBezTo>
                    <a:cubicBezTo>
                      <a:pt x="40" y="40"/>
                      <a:pt x="38" y="39"/>
                      <a:pt x="34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2" y="49"/>
                      <a:pt x="32" y="53"/>
                      <a:pt x="27" y="53"/>
                    </a:cubicBezTo>
                    <a:cubicBezTo>
                      <a:pt x="24" y="57"/>
                      <a:pt x="20" y="61"/>
                      <a:pt x="22" y="65"/>
                    </a:cubicBezTo>
                    <a:cubicBezTo>
                      <a:pt x="9" y="69"/>
                      <a:pt x="20" y="87"/>
                      <a:pt x="8" y="92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8" y="96"/>
                      <a:pt x="8" y="102"/>
                      <a:pt x="3" y="99"/>
                    </a:cubicBezTo>
                    <a:cubicBezTo>
                      <a:pt x="2" y="101"/>
                      <a:pt x="4" y="102"/>
                      <a:pt x="5" y="103"/>
                    </a:cubicBezTo>
                    <a:cubicBezTo>
                      <a:pt x="2" y="109"/>
                      <a:pt x="6" y="114"/>
                      <a:pt x="8" y="121"/>
                    </a:cubicBezTo>
                    <a:cubicBezTo>
                      <a:pt x="5" y="124"/>
                      <a:pt x="0" y="128"/>
                      <a:pt x="4" y="133"/>
                    </a:cubicBezTo>
                    <a:cubicBezTo>
                      <a:pt x="12" y="137"/>
                      <a:pt x="0" y="147"/>
                      <a:pt x="8" y="149"/>
                    </a:cubicBezTo>
                    <a:cubicBezTo>
                      <a:pt x="5" y="159"/>
                      <a:pt x="14" y="166"/>
                      <a:pt x="16" y="172"/>
                    </a:cubicBezTo>
                    <a:cubicBezTo>
                      <a:pt x="13" y="175"/>
                      <a:pt x="17" y="180"/>
                      <a:pt x="16" y="183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9" y="184"/>
                      <a:pt x="19" y="184"/>
                      <a:pt x="19" y="184"/>
                    </a:cubicBezTo>
                    <a:cubicBezTo>
                      <a:pt x="19" y="185"/>
                      <a:pt x="19" y="186"/>
                      <a:pt x="18" y="187"/>
                    </a:cubicBezTo>
                    <a:cubicBezTo>
                      <a:pt x="26" y="191"/>
                      <a:pt x="26" y="191"/>
                      <a:pt x="26" y="191"/>
                    </a:cubicBezTo>
                    <a:cubicBezTo>
                      <a:pt x="21" y="193"/>
                      <a:pt x="21" y="193"/>
                      <a:pt x="21" y="193"/>
                    </a:cubicBezTo>
                    <a:cubicBezTo>
                      <a:pt x="26" y="202"/>
                      <a:pt x="38" y="205"/>
                      <a:pt x="43" y="215"/>
                    </a:cubicBezTo>
                    <a:cubicBezTo>
                      <a:pt x="51" y="215"/>
                      <a:pt x="47" y="225"/>
                      <a:pt x="54" y="227"/>
                    </a:cubicBezTo>
                    <a:cubicBezTo>
                      <a:pt x="64" y="224"/>
                      <a:pt x="62" y="237"/>
                      <a:pt x="71" y="236"/>
                    </a:cubicBezTo>
                    <a:cubicBezTo>
                      <a:pt x="72" y="243"/>
                      <a:pt x="83" y="237"/>
                      <a:pt x="83" y="244"/>
                    </a:cubicBezTo>
                    <a:cubicBezTo>
                      <a:pt x="86" y="244"/>
                      <a:pt x="86" y="244"/>
                      <a:pt x="86" y="244"/>
                    </a:cubicBezTo>
                    <a:cubicBezTo>
                      <a:pt x="92" y="253"/>
                      <a:pt x="104" y="253"/>
                      <a:pt x="107" y="263"/>
                    </a:cubicBezTo>
                    <a:cubicBezTo>
                      <a:pt x="110" y="261"/>
                      <a:pt x="115" y="259"/>
                      <a:pt x="117" y="263"/>
                    </a:cubicBezTo>
                    <a:cubicBezTo>
                      <a:pt x="116" y="265"/>
                      <a:pt x="116" y="265"/>
                      <a:pt x="116" y="265"/>
                    </a:cubicBezTo>
                    <a:cubicBezTo>
                      <a:pt x="120" y="269"/>
                      <a:pt x="120" y="269"/>
                      <a:pt x="120" y="269"/>
                    </a:cubicBezTo>
                    <a:cubicBezTo>
                      <a:pt x="119" y="273"/>
                      <a:pt x="114" y="269"/>
                      <a:pt x="113" y="273"/>
                    </a:cubicBezTo>
                    <a:cubicBezTo>
                      <a:pt x="116" y="275"/>
                      <a:pt x="120" y="278"/>
                      <a:pt x="122" y="275"/>
                    </a:cubicBezTo>
                    <a:cubicBezTo>
                      <a:pt x="124" y="278"/>
                      <a:pt x="127" y="278"/>
                      <a:pt x="130" y="281"/>
                    </a:cubicBezTo>
                    <a:cubicBezTo>
                      <a:pt x="132" y="283"/>
                      <a:pt x="135" y="277"/>
                      <a:pt x="137" y="282"/>
                    </a:cubicBezTo>
                    <a:cubicBezTo>
                      <a:pt x="133" y="285"/>
                      <a:pt x="130" y="285"/>
                      <a:pt x="124" y="287"/>
                    </a:cubicBezTo>
                    <a:cubicBezTo>
                      <a:pt x="126" y="287"/>
                      <a:pt x="130" y="289"/>
                      <a:pt x="130" y="287"/>
                    </a:cubicBezTo>
                    <a:cubicBezTo>
                      <a:pt x="135" y="291"/>
                      <a:pt x="145" y="288"/>
                      <a:pt x="150" y="293"/>
                    </a:cubicBezTo>
                    <a:cubicBezTo>
                      <a:pt x="154" y="294"/>
                      <a:pt x="156" y="293"/>
                      <a:pt x="157" y="290"/>
                    </a:cubicBezTo>
                    <a:cubicBezTo>
                      <a:pt x="168" y="300"/>
                      <a:pt x="174" y="285"/>
                      <a:pt x="185" y="289"/>
                    </a:cubicBezTo>
                    <a:cubicBezTo>
                      <a:pt x="195" y="289"/>
                      <a:pt x="191" y="272"/>
                      <a:pt x="202" y="279"/>
                    </a:cubicBezTo>
                    <a:cubicBezTo>
                      <a:pt x="205" y="274"/>
                      <a:pt x="211" y="281"/>
                      <a:pt x="210" y="273"/>
                    </a:cubicBezTo>
                    <a:cubicBezTo>
                      <a:pt x="212" y="269"/>
                      <a:pt x="216" y="270"/>
                      <a:pt x="219" y="270"/>
                    </a:cubicBezTo>
                    <a:cubicBezTo>
                      <a:pt x="225" y="260"/>
                      <a:pt x="237" y="259"/>
                      <a:pt x="246" y="252"/>
                    </a:cubicBezTo>
                    <a:cubicBezTo>
                      <a:pt x="245" y="245"/>
                      <a:pt x="253" y="244"/>
                      <a:pt x="253" y="237"/>
                    </a:cubicBezTo>
                    <a:cubicBezTo>
                      <a:pt x="260" y="234"/>
                      <a:pt x="260" y="225"/>
                      <a:pt x="268" y="223"/>
                    </a:cubicBezTo>
                    <a:cubicBezTo>
                      <a:pt x="267" y="218"/>
                      <a:pt x="269" y="210"/>
                      <a:pt x="270" y="205"/>
                    </a:cubicBezTo>
                    <a:cubicBezTo>
                      <a:pt x="273" y="203"/>
                      <a:pt x="270" y="197"/>
                      <a:pt x="274" y="196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81" y="194"/>
                      <a:pt x="274" y="185"/>
                      <a:pt x="280" y="183"/>
                    </a:cubicBezTo>
                    <a:cubicBezTo>
                      <a:pt x="280" y="179"/>
                      <a:pt x="280" y="171"/>
                      <a:pt x="284" y="169"/>
                    </a:cubicBezTo>
                    <a:cubicBezTo>
                      <a:pt x="284" y="159"/>
                      <a:pt x="284" y="159"/>
                      <a:pt x="284" y="159"/>
                    </a:cubicBezTo>
                    <a:cubicBezTo>
                      <a:pt x="279" y="151"/>
                      <a:pt x="291" y="143"/>
                      <a:pt x="284" y="135"/>
                    </a:cubicBezTo>
                    <a:close/>
                  </a:path>
                </a:pathLst>
              </a:custGeom>
              <a:solidFill>
                <a:srgbClr val="3378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BBEB99B-EEC3-416D-A5A5-1A998576F3F3}"/>
                  </a:ext>
                </a:extLst>
              </p:cNvPr>
              <p:cNvSpPr txBox="1"/>
              <p:nvPr/>
            </p:nvSpPr>
            <p:spPr>
              <a:xfrm>
                <a:off x="11165604" y="602938"/>
                <a:ext cx="585614" cy="4572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微软雅黑"/>
                    <a:ea typeface="微软雅黑"/>
                    <a:cs typeface="+mn-ea"/>
                    <a:sym typeface="微软雅黑"/>
                  </a:rPr>
                  <a:t>四</a:t>
                </a:r>
              </a:p>
            </p:txBody>
          </p:sp>
        </p:grp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036F1A-4A75-47C8-9F81-36F38F795236}"/>
                </a:ext>
              </a:extLst>
            </p:cNvPr>
            <p:cNvGrpSpPr/>
            <p:nvPr/>
          </p:nvGrpSpPr>
          <p:grpSpPr>
            <a:xfrm>
              <a:off x="9365084" y="3799636"/>
              <a:ext cx="592555" cy="1926149"/>
              <a:chOff x="1751052" y="1066800"/>
              <a:chExt cx="592555" cy="1683968"/>
            </a:xfrm>
          </p:grpSpPr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358B5D5-8BC2-4A66-AE73-84816ED7F396}"/>
                  </a:ext>
                </a:extLst>
              </p:cNvPr>
              <p:cNvSpPr txBox="1"/>
              <p:nvPr/>
            </p:nvSpPr>
            <p:spPr>
              <a:xfrm>
                <a:off x="1751052" y="1066800"/>
                <a:ext cx="553998" cy="168396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300" dirty="0">
                    <a:latin typeface="微软雅黑"/>
                    <a:ea typeface="微软雅黑"/>
                    <a:cs typeface="+mn-ea"/>
                    <a:sym typeface="微软雅黑"/>
                  </a:rPr>
                  <a:t>古诗话立夏</a:t>
                </a:r>
              </a:p>
            </p:txBody>
          </p:sp>
          <p:cxnSp>
            <p:nvCxnSpPr>
              <p:cNvPr id="78" name="直接连接符 77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C1FED1B-CD50-4EB0-89D9-93CE499FE641}"/>
                  </a:ext>
                </a:extLst>
              </p:cNvPr>
              <p:cNvCxnSpPr/>
              <p:nvPr/>
            </p:nvCxnSpPr>
            <p:spPr>
              <a:xfrm>
                <a:off x="2343607" y="1099243"/>
                <a:ext cx="0" cy="146668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484242"/>
            <a:ext cx="2544377" cy="1373758"/>
          </a:xfrm>
          <a:prstGeom prst="rect">
            <a:avLst/>
          </a:prstGeom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C1E7A0E-DFCD-40B6-85F4-58F34804AD06}"/>
              </a:ext>
            </a:extLst>
          </p:cNvPr>
          <p:cNvSpPr/>
          <p:nvPr/>
        </p:nvSpPr>
        <p:spPr>
          <a:xfrm>
            <a:off x="4666187" y="256882"/>
            <a:ext cx="28596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目录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550" y="3324012"/>
            <a:ext cx="3981450" cy="3533988"/>
          </a:xfrm>
          <a:prstGeom prst="rect">
            <a:avLst/>
          </a:prstGeom>
        </p:spPr>
      </p:pic>
      <p:sp>
        <p:nvSpPr>
          <p:cNvPr id="34" name="TextBox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www.ypppt.com/hangye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2537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5374" cy="107114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D0FB88-125C-4DF3-814B-5DDD7C66C762}"/>
              </a:ext>
            </a:extLst>
          </p:cNvPr>
          <p:cNvSpPr/>
          <p:nvPr/>
        </p:nvSpPr>
        <p:spPr>
          <a:xfrm>
            <a:off x="1044743" y="243184"/>
            <a:ext cx="2099510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立夏养生</a:t>
            </a:r>
            <a:endParaRPr lang="en-US" altLang="zh-CN" sz="3200" b="1" dirty="0">
              <a:solidFill>
                <a:srgbClr val="33789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23998" y="1747042"/>
            <a:ext cx="4058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377B92"/>
                </a:solidFill>
                <a:latin typeface="微软雅黑"/>
                <a:ea typeface="微软雅黑"/>
                <a:cs typeface="+mn-ea"/>
                <a:sym typeface="微软雅黑"/>
              </a:rPr>
              <a:t>“静养”消除烦躁不安</a:t>
            </a:r>
            <a:endParaRPr lang="zh-CN" altLang="en-US" sz="2000" dirty="0">
              <a:solidFill>
                <a:srgbClr val="377B92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32270" y="2214069"/>
            <a:ext cx="5236446" cy="167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zh-CN" altLang="en-US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立夏养生还应重视的一点就是重视“静养”。立夏后人们易感到烦躁不安，随着气温的逐渐升高，人们极易烦躁不安，好发脾气。</a:t>
            </a:r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4742" y="4065128"/>
            <a:ext cx="10091571" cy="167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zh-CN" altLang="en-US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这是因为气温过高加剧了人们的紧张心理，使人们心火过旺所致。因此立夏养生要做到“戒怒戒躁”，切忌大喜大怒，要保持精神安静，情志开怀，心情舒畅，安闲自乐，笑口常开。还可多做静一些的文体活动，如绘画、钓鱼、书法、下棋、种花等。</a:t>
            </a:r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289843" y="4109244"/>
            <a:ext cx="9612314" cy="0"/>
          </a:xfrm>
          <a:prstGeom prst="line">
            <a:avLst/>
          </a:prstGeom>
          <a:ln w="38100">
            <a:solidFill>
              <a:srgbClr val="4287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768" y="685605"/>
            <a:ext cx="3905389" cy="390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6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a16="http://schemas.microsoft.com/office/drawing/2014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5374" cy="107114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D0FB88-125C-4DF3-814B-5DDD7C66C762}"/>
              </a:ext>
            </a:extLst>
          </p:cNvPr>
          <p:cNvSpPr/>
          <p:nvPr/>
        </p:nvSpPr>
        <p:spPr>
          <a:xfrm>
            <a:off x="1044743" y="243184"/>
            <a:ext cx="2099510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立夏养生</a:t>
            </a:r>
            <a:endParaRPr lang="en-US" altLang="zh-CN" sz="3200" b="1" dirty="0">
              <a:solidFill>
                <a:srgbClr val="33789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21772" y="1414470"/>
            <a:ext cx="3705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377B92"/>
                </a:solidFill>
                <a:latin typeface="微软雅黑"/>
                <a:ea typeface="微软雅黑"/>
                <a:cs typeface="+mn-ea"/>
                <a:sym typeface="微软雅黑"/>
              </a:rPr>
              <a:t>起居晚睡早起，避免贪凉</a:t>
            </a:r>
            <a:endParaRPr lang="zh-CN" altLang="en-US" sz="2000" dirty="0">
              <a:solidFill>
                <a:srgbClr val="377B92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22834" y="1899178"/>
            <a:ext cx="8906459" cy="562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气候逐渐炎热，但是北方天气仍然不够稳定，还会出现荫晴交替、冷暖变化的情况。</a:t>
            </a:r>
          </a:p>
        </p:txBody>
      </p:sp>
      <p:sp>
        <p:nvSpPr>
          <p:cNvPr id="7" name="矩形 6"/>
          <p:cNvSpPr/>
          <p:nvPr/>
        </p:nvSpPr>
        <p:spPr>
          <a:xfrm>
            <a:off x="3705724" y="2784272"/>
            <a:ext cx="743209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所以必须注意随时增减衣服。虽说夏季到来了，天气逐渐炎热，温度明显升高，但此时早晚仍比较凉，日夜温差仍较大，早晚要适当添衣。另外进入立夏后，昼长夜短更明显，此时顺应自然界阳盛荫虚的变化。</a:t>
            </a:r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05724" y="4453345"/>
            <a:ext cx="743209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睡眠方面也应相对“晚睡”、“早起”，以接受天地的清明之气，但仍应注意睡好“子午觉”，尤其要适当午睡，以保证饱满的精神状态以及充足的体力。</a:t>
            </a:r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9339" y="1302314"/>
            <a:ext cx="4117773" cy="4119918"/>
          </a:xfrm>
          <a:prstGeom prst="rect">
            <a:avLst/>
          </a:prstGeom>
          <a:effectLst>
            <a:softEdge rad="38100"/>
          </a:effectLst>
        </p:spPr>
      </p:pic>
      <p:cxnSp>
        <p:nvCxnSpPr>
          <p:cNvPr id="10" name="直接连接符 9"/>
          <p:cNvCxnSpPr/>
          <p:nvPr/>
        </p:nvCxnSpPr>
        <p:spPr>
          <a:xfrm>
            <a:off x="2566737" y="2545509"/>
            <a:ext cx="8569576" cy="66486"/>
          </a:xfrm>
          <a:prstGeom prst="line">
            <a:avLst/>
          </a:prstGeom>
          <a:ln w="38100">
            <a:solidFill>
              <a:srgbClr val="4287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898232" y="4421261"/>
            <a:ext cx="7238081" cy="0"/>
          </a:xfrm>
          <a:prstGeom prst="line">
            <a:avLst/>
          </a:prstGeom>
          <a:ln w="38100">
            <a:solidFill>
              <a:srgbClr val="4287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22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a16="http://schemas.microsoft.com/office/drawing/2014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556" y="0"/>
            <a:ext cx="5232889" cy="453517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438A290-C255-485B-B4D5-9CE45EBD06A7}"/>
              </a:ext>
            </a:extLst>
          </p:cNvPr>
          <p:cNvSpPr txBox="1"/>
          <p:nvPr/>
        </p:nvSpPr>
        <p:spPr>
          <a:xfrm>
            <a:off x="5448084" y="1310744"/>
            <a:ext cx="1295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肆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D0FB88-125C-4DF3-814B-5DDD7C66C762}"/>
              </a:ext>
            </a:extLst>
          </p:cNvPr>
          <p:cNvSpPr/>
          <p:nvPr/>
        </p:nvSpPr>
        <p:spPr>
          <a:xfrm>
            <a:off x="3863431" y="4173090"/>
            <a:ext cx="4465135" cy="101566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6000" b="1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古诗话立夏</a:t>
            </a:r>
            <a:endParaRPr lang="zh-CN" altLang="en-US" sz="6000" b="1" dirty="0">
              <a:solidFill>
                <a:srgbClr val="33789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993" y="1185649"/>
            <a:ext cx="4011007" cy="56723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484242"/>
            <a:ext cx="2544377" cy="13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6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a16="http://schemas.microsoft.com/office/drawing/2014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/>
          </p:cNvSpPr>
          <p:nvPr/>
        </p:nvSpPr>
        <p:spPr>
          <a:xfrm>
            <a:off x="6095998" y="1449422"/>
            <a:ext cx="43144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/>
                <a:ea typeface="微软雅黑"/>
                <a:cs typeface="+mn-ea"/>
                <a:sym typeface="微软雅黑"/>
              </a:rPr>
              <a:t>立夏</a:t>
            </a:r>
            <a:endParaRPr lang="en-US" altLang="zh-CN" b="1" dirty="0">
              <a:latin typeface="微软雅黑"/>
              <a:ea typeface="微软雅黑"/>
              <a:cs typeface="+mn-ea"/>
              <a:sym typeface="微软雅黑"/>
            </a:endParaRPr>
          </a:p>
          <a:p>
            <a:pPr algn="ctr"/>
            <a:r>
              <a:rPr lang="zh-CN" altLang="en-US" b="1" dirty="0">
                <a:latin typeface="微软雅黑"/>
                <a:ea typeface="微软雅黑"/>
                <a:cs typeface="+mn-ea"/>
                <a:sym typeface="微软雅黑"/>
              </a:rPr>
              <a:t>（左河水）</a:t>
            </a:r>
            <a:endParaRPr lang="en-US" altLang="zh-CN" b="1" dirty="0">
              <a:latin typeface="微软雅黑"/>
              <a:ea typeface="微软雅黑"/>
              <a:cs typeface="+mn-ea"/>
              <a:sym typeface="微软雅黑"/>
            </a:endParaRPr>
          </a:p>
          <a:p>
            <a:pPr algn="ctr"/>
            <a:endParaRPr lang="zh-CN" altLang="en-US" b="1" dirty="0">
              <a:latin typeface="微软雅黑"/>
              <a:ea typeface="微软雅黑"/>
              <a:cs typeface="+mn-ea"/>
              <a:sym typeface="微软雅黑"/>
            </a:endParaRPr>
          </a:p>
          <a:p>
            <a:pPr algn="ctr"/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南国似暑北国春，绿秀江淮万木荫。</a:t>
            </a:r>
            <a:endParaRPr lang="en-US" altLang="zh-CN" dirty="0">
              <a:latin typeface="微软雅黑"/>
              <a:ea typeface="微软雅黑"/>
              <a:cs typeface="+mn-ea"/>
              <a:sym typeface="微软雅黑"/>
            </a:endParaRPr>
          </a:p>
          <a:p>
            <a:pPr algn="ctr"/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  <a:p>
            <a:pPr algn="ctr"/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时病时虫人撒药，忽寒忽热药搪人。</a:t>
            </a:r>
          </a:p>
        </p:txBody>
      </p:sp>
      <p:sp>
        <p:nvSpPr>
          <p:cNvPr id="6" name="矩形 5"/>
          <p:cNvSpPr/>
          <p:nvPr/>
        </p:nvSpPr>
        <p:spPr>
          <a:xfrm>
            <a:off x="1055688" y="4508520"/>
            <a:ext cx="43144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/>
                <a:ea typeface="微软雅黑"/>
                <a:cs typeface="+mn-ea"/>
                <a:sym typeface="微软雅黑"/>
              </a:rPr>
              <a:t>初夏绝句</a:t>
            </a:r>
            <a:endParaRPr lang="en-US" altLang="zh-CN" b="1" dirty="0">
              <a:latin typeface="微软雅黑"/>
              <a:ea typeface="微软雅黑"/>
              <a:cs typeface="+mn-ea"/>
              <a:sym typeface="微软雅黑"/>
            </a:endParaRPr>
          </a:p>
          <a:p>
            <a:pPr algn="ctr"/>
            <a:r>
              <a:rPr lang="en-US" altLang="zh-CN" b="1" dirty="0">
                <a:latin typeface="微软雅黑"/>
                <a:ea typeface="微软雅黑"/>
                <a:cs typeface="+mn-ea"/>
                <a:sym typeface="微软雅黑"/>
              </a:rPr>
              <a:t>【</a:t>
            </a:r>
            <a:r>
              <a:rPr lang="zh-CN" altLang="en-US" b="1" dirty="0">
                <a:latin typeface="微软雅黑"/>
                <a:ea typeface="微软雅黑"/>
                <a:cs typeface="+mn-ea"/>
                <a:sym typeface="微软雅黑"/>
              </a:rPr>
              <a:t>宋代</a:t>
            </a:r>
            <a:r>
              <a:rPr lang="en-US" altLang="zh-CN" b="1" dirty="0">
                <a:latin typeface="微软雅黑"/>
                <a:ea typeface="微软雅黑"/>
                <a:cs typeface="+mn-ea"/>
                <a:sym typeface="微软雅黑"/>
              </a:rPr>
              <a:t>】</a:t>
            </a:r>
            <a:r>
              <a:rPr lang="zh-CN" altLang="en-US" b="1" dirty="0">
                <a:latin typeface="微软雅黑"/>
                <a:ea typeface="微软雅黑"/>
                <a:cs typeface="+mn-ea"/>
                <a:sym typeface="微软雅黑"/>
              </a:rPr>
              <a:t>陆游</a:t>
            </a:r>
            <a:endParaRPr lang="en-US" altLang="zh-CN" b="1" dirty="0">
              <a:latin typeface="微软雅黑"/>
              <a:ea typeface="微软雅黑"/>
              <a:cs typeface="+mn-ea"/>
              <a:sym typeface="微软雅黑"/>
            </a:endParaRPr>
          </a:p>
          <a:p>
            <a:pPr algn="ctr"/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  <a:p>
            <a:pPr algn="ctr"/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纷纷红紫已成尘，布谷声中夏令新。</a:t>
            </a:r>
          </a:p>
          <a:p>
            <a:pPr algn="ctr"/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  <a:p>
            <a:pPr algn="ctr"/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夹路桑麻行不尽，始知身是太平人。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5374" cy="107114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D0FB88-125C-4DF3-814B-5DDD7C66C762}"/>
              </a:ext>
            </a:extLst>
          </p:cNvPr>
          <p:cNvSpPr/>
          <p:nvPr/>
        </p:nvSpPr>
        <p:spPr>
          <a:xfrm>
            <a:off x="1044742" y="243184"/>
            <a:ext cx="2644941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古诗话立夏</a:t>
            </a:r>
            <a:endParaRPr lang="en-US" altLang="zh-CN" sz="3200" b="1" dirty="0">
              <a:solidFill>
                <a:srgbClr val="33789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374" y="265383"/>
            <a:ext cx="4243137" cy="424313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285991"/>
            <a:ext cx="4572009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8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a16="http://schemas.microsoft.com/office/drawing/2014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44742" y="19978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微软雅黑"/>
                <a:ea typeface="微软雅黑"/>
                <a:cs typeface="+mn-ea"/>
                <a:sym typeface="微软雅黑"/>
              </a:rPr>
              <a:t>《</a:t>
            </a:r>
            <a:r>
              <a:rPr lang="zh-CN" altLang="en-US" b="1" dirty="0">
                <a:latin typeface="微软雅黑"/>
                <a:ea typeface="微软雅黑"/>
                <a:cs typeface="+mn-ea"/>
                <a:sym typeface="微软雅黑"/>
              </a:rPr>
              <a:t>立夏</a:t>
            </a:r>
            <a:r>
              <a:rPr lang="en-US" altLang="zh-CN" b="1" dirty="0">
                <a:latin typeface="微软雅黑"/>
                <a:ea typeface="微软雅黑"/>
                <a:cs typeface="+mn-ea"/>
                <a:sym typeface="微软雅黑"/>
              </a:rPr>
              <a:t>》</a:t>
            </a:r>
          </a:p>
          <a:p>
            <a:pPr algn="ctr"/>
            <a:r>
              <a:rPr lang="en-US" altLang="zh-CN" b="1" dirty="0">
                <a:latin typeface="微软雅黑"/>
                <a:ea typeface="微软雅黑"/>
                <a:cs typeface="+mn-ea"/>
                <a:sym typeface="微软雅黑"/>
              </a:rPr>
              <a:t>【</a:t>
            </a:r>
            <a:r>
              <a:rPr lang="zh-CN" altLang="en-US" b="1" dirty="0">
                <a:latin typeface="微软雅黑"/>
                <a:ea typeface="微软雅黑"/>
                <a:cs typeface="+mn-ea"/>
                <a:sym typeface="微软雅黑"/>
              </a:rPr>
              <a:t>宋代</a:t>
            </a:r>
            <a:r>
              <a:rPr lang="en-US" altLang="zh-CN" b="1" dirty="0">
                <a:latin typeface="微软雅黑"/>
                <a:ea typeface="微软雅黑"/>
                <a:cs typeface="+mn-ea"/>
                <a:sym typeface="微软雅黑"/>
              </a:rPr>
              <a:t>】</a:t>
            </a:r>
            <a:r>
              <a:rPr lang="zh-CN" altLang="en-US" b="1" dirty="0">
                <a:latin typeface="微软雅黑"/>
                <a:ea typeface="微软雅黑"/>
                <a:cs typeface="+mn-ea"/>
                <a:sym typeface="微软雅黑"/>
              </a:rPr>
              <a:t>陆游</a:t>
            </a:r>
          </a:p>
          <a:p>
            <a:pPr algn="ctr"/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  <a:p>
            <a:pPr algn="ctr"/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赤帜插城扉，东君整驾归。</a:t>
            </a:r>
          </a:p>
          <a:p>
            <a:pPr algn="ctr"/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  <a:p>
            <a:pPr algn="ctr"/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泥新巢燕闹，花尽蜜蜂稀。</a:t>
            </a:r>
          </a:p>
          <a:p>
            <a:pPr algn="ctr"/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  <a:p>
            <a:pPr algn="ctr"/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槐柳阴初密，帘栊暑尚微。</a:t>
            </a:r>
          </a:p>
          <a:p>
            <a:pPr algn="ctr"/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  <a:p>
            <a:pPr algn="ctr"/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日斜汤沐罢，熟练试单衣。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5374" cy="107114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D0FB88-125C-4DF3-814B-5DDD7C66C762}"/>
              </a:ext>
            </a:extLst>
          </p:cNvPr>
          <p:cNvSpPr/>
          <p:nvPr/>
        </p:nvSpPr>
        <p:spPr>
          <a:xfrm>
            <a:off x="1044742" y="243184"/>
            <a:ext cx="2644941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古诗话立夏</a:t>
            </a:r>
            <a:endParaRPr lang="en-US" altLang="zh-CN" sz="3200" b="1" dirty="0">
              <a:solidFill>
                <a:srgbClr val="33789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643" y="1997839"/>
            <a:ext cx="2863515" cy="286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0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a16="http://schemas.microsoft.com/office/drawing/2014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040313" y="19978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微软雅黑"/>
                <a:ea typeface="微软雅黑"/>
                <a:cs typeface="+mn-ea"/>
                <a:sym typeface="微软雅黑"/>
              </a:rPr>
              <a:t>《</a:t>
            </a:r>
            <a:r>
              <a:rPr lang="zh-CN" altLang="en-US" b="1" dirty="0">
                <a:latin typeface="微软雅黑"/>
                <a:ea typeface="微软雅黑"/>
                <a:cs typeface="+mn-ea"/>
                <a:sym typeface="微软雅黑"/>
              </a:rPr>
              <a:t>立夏日忆京师诸弟</a:t>
            </a:r>
            <a:r>
              <a:rPr lang="en-US" altLang="zh-CN" b="1" dirty="0">
                <a:latin typeface="微软雅黑"/>
                <a:ea typeface="微软雅黑"/>
                <a:cs typeface="+mn-ea"/>
                <a:sym typeface="微软雅黑"/>
              </a:rPr>
              <a:t>》</a:t>
            </a:r>
          </a:p>
          <a:p>
            <a:pPr algn="ctr"/>
            <a:r>
              <a:rPr lang="en-US" altLang="zh-CN" b="1" dirty="0">
                <a:latin typeface="微软雅黑"/>
                <a:ea typeface="微软雅黑"/>
                <a:cs typeface="+mn-ea"/>
                <a:sym typeface="微软雅黑"/>
              </a:rPr>
              <a:t>【</a:t>
            </a:r>
            <a:r>
              <a:rPr lang="zh-CN" altLang="en-US" b="1" dirty="0">
                <a:latin typeface="微软雅黑"/>
                <a:ea typeface="微软雅黑"/>
                <a:cs typeface="+mn-ea"/>
                <a:sym typeface="微软雅黑"/>
              </a:rPr>
              <a:t>唐代</a:t>
            </a:r>
            <a:r>
              <a:rPr lang="en-US" altLang="zh-CN" b="1" dirty="0">
                <a:latin typeface="微软雅黑"/>
                <a:ea typeface="微软雅黑"/>
                <a:cs typeface="+mn-ea"/>
                <a:sym typeface="微软雅黑"/>
              </a:rPr>
              <a:t>】</a:t>
            </a:r>
            <a:r>
              <a:rPr lang="zh-CN" altLang="en-US" b="1" dirty="0">
                <a:latin typeface="微软雅黑"/>
                <a:ea typeface="微软雅黑"/>
                <a:cs typeface="+mn-ea"/>
                <a:sym typeface="微软雅黑"/>
              </a:rPr>
              <a:t>韦应物</a:t>
            </a:r>
          </a:p>
          <a:p>
            <a:pPr algn="ctr"/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  <a:p>
            <a:pPr algn="ctr"/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改序念芳辰，烦襟倦日永。</a:t>
            </a:r>
          </a:p>
          <a:p>
            <a:pPr algn="ctr"/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  <a:p>
            <a:pPr algn="ctr"/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夏木已成阴，公门昼恒静。</a:t>
            </a:r>
          </a:p>
          <a:p>
            <a:pPr algn="ctr"/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  <a:p>
            <a:pPr algn="ctr"/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长风始飘阁，叠云才吐岭。</a:t>
            </a:r>
          </a:p>
          <a:p>
            <a:pPr algn="ctr"/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  <a:p>
            <a:pPr algn="ctr"/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坐想离居人，还当惜徂景。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5374" cy="107114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D0FB88-125C-4DF3-814B-5DDD7C66C762}"/>
              </a:ext>
            </a:extLst>
          </p:cNvPr>
          <p:cNvSpPr/>
          <p:nvPr/>
        </p:nvSpPr>
        <p:spPr>
          <a:xfrm>
            <a:off x="1044742" y="243184"/>
            <a:ext cx="2644941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古诗话立夏</a:t>
            </a:r>
            <a:endParaRPr lang="en-US" altLang="zh-CN" sz="3200" b="1" dirty="0">
              <a:solidFill>
                <a:srgbClr val="33789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752" y="1431215"/>
            <a:ext cx="3995571" cy="399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8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a16="http://schemas.microsoft.com/office/drawing/2014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4742" y="1380509"/>
            <a:ext cx="42395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微软雅黑"/>
                <a:ea typeface="微软雅黑"/>
                <a:cs typeface="+mn-ea"/>
                <a:sym typeface="微软雅黑"/>
              </a:rPr>
              <a:t>《</a:t>
            </a:r>
            <a:r>
              <a:rPr lang="zh-CN" altLang="en-US" b="1" dirty="0">
                <a:latin typeface="微软雅黑"/>
                <a:ea typeface="微软雅黑"/>
                <a:cs typeface="+mn-ea"/>
                <a:sym typeface="微软雅黑"/>
              </a:rPr>
              <a:t>初夏即事</a:t>
            </a:r>
            <a:r>
              <a:rPr lang="en-US" altLang="zh-CN" b="1" dirty="0">
                <a:latin typeface="微软雅黑"/>
                <a:ea typeface="微软雅黑"/>
                <a:cs typeface="+mn-ea"/>
                <a:sym typeface="微软雅黑"/>
              </a:rPr>
              <a:t>》</a:t>
            </a:r>
          </a:p>
          <a:p>
            <a:pPr algn="ctr"/>
            <a:endParaRPr lang="en-US" altLang="zh-CN" b="1" dirty="0">
              <a:latin typeface="微软雅黑"/>
              <a:ea typeface="微软雅黑"/>
              <a:cs typeface="+mn-ea"/>
              <a:sym typeface="微软雅黑"/>
            </a:endParaRPr>
          </a:p>
          <a:p>
            <a:pPr algn="ctr"/>
            <a:r>
              <a:rPr lang="en-US" altLang="zh-CN" b="1" dirty="0">
                <a:latin typeface="微软雅黑"/>
                <a:ea typeface="微软雅黑"/>
                <a:cs typeface="+mn-ea"/>
                <a:sym typeface="微软雅黑"/>
              </a:rPr>
              <a:t>【</a:t>
            </a:r>
            <a:r>
              <a:rPr lang="zh-CN" altLang="en-US" b="1" dirty="0">
                <a:latin typeface="微软雅黑"/>
                <a:ea typeface="微软雅黑"/>
                <a:cs typeface="+mn-ea"/>
                <a:sym typeface="微软雅黑"/>
              </a:rPr>
              <a:t>宋代</a:t>
            </a:r>
            <a:r>
              <a:rPr lang="en-US" altLang="zh-CN" b="1" dirty="0">
                <a:latin typeface="微软雅黑"/>
                <a:ea typeface="微软雅黑"/>
                <a:cs typeface="+mn-ea"/>
                <a:sym typeface="微软雅黑"/>
              </a:rPr>
              <a:t>】</a:t>
            </a:r>
            <a:r>
              <a:rPr lang="zh-CN" altLang="en-US" b="1" dirty="0">
                <a:latin typeface="微软雅黑"/>
                <a:ea typeface="微软雅黑"/>
                <a:cs typeface="+mn-ea"/>
                <a:sym typeface="微软雅黑"/>
              </a:rPr>
              <a:t>王安石</a:t>
            </a:r>
          </a:p>
          <a:p>
            <a:pPr algn="ctr"/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  <a:p>
            <a:pPr algn="ctr"/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石梁茅屋有弯碕，流水溅溅度两陂。</a:t>
            </a:r>
          </a:p>
          <a:p>
            <a:pPr algn="ctr"/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  <a:p>
            <a:pPr algn="ctr"/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晴日暖风生麦气，绿阴幽草胜花时。</a:t>
            </a:r>
          </a:p>
        </p:txBody>
      </p:sp>
      <p:sp>
        <p:nvSpPr>
          <p:cNvPr id="6" name="矩形 5"/>
          <p:cNvSpPr>
            <a:spLocks/>
          </p:cNvSpPr>
          <p:nvPr/>
        </p:nvSpPr>
        <p:spPr>
          <a:xfrm>
            <a:off x="6096000" y="4233307"/>
            <a:ext cx="42395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微软雅黑"/>
                <a:ea typeface="微软雅黑"/>
                <a:cs typeface="+mn-ea"/>
                <a:sym typeface="微软雅黑"/>
              </a:rPr>
              <a:t>《</a:t>
            </a:r>
            <a:r>
              <a:rPr lang="zh-CN" altLang="en-US" b="1" dirty="0">
                <a:latin typeface="微软雅黑"/>
                <a:ea typeface="微软雅黑"/>
                <a:cs typeface="+mn-ea"/>
                <a:sym typeface="微软雅黑"/>
              </a:rPr>
              <a:t>立夏五首</a:t>
            </a:r>
            <a:r>
              <a:rPr lang="en-US" altLang="zh-CN" b="1" dirty="0">
                <a:latin typeface="微软雅黑"/>
                <a:ea typeface="微软雅黑"/>
                <a:cs typeface="+mn-ea"/>
                <a:sym typeface="微软雅黑"/>
              </a:rPr>
              <a:t>》</a:t>
            </a:r>
            <a:r>
              <a:rPr lang="zh-CN" altLang="en-US" b="1" dirty="0">
                <a:latin typeface="微软雅黑"/>
                <a:ea typeface="微软雅黑"/>
                <a:cs typeface="+mn-ea"/>
                <a:sym typeface="微软雅黑"/>
              </a:rPr>
              <a:t>（其一）</a:t>
            </a:r>
          </a:p>
          <a:p>
            <a:pPr algn="ctr"/>
            <a:endParaRPr lang="zh-CN" altLang="en-US" b="1" dirty="0">
              <a:latin typeface="微软雅黑"/>
              <a:ea typeface="微软雅黑"/>
              <a:cs typeface="+mn-ea"/>
              <a:sym typeface="微软雅黑"/>
            </a:endParaRPr>
          </a:p>
          <a:p>
            <a:pPr algn="ctr"/>
            <a:r>
              <a:rPr lang="en-US" altLang="zh-CN" b="1" dirty="0">
                <a:latin typeface="微软雅黑"/>
                <a:ea typeface="微软雅黑"/>
                <a:cs typeface="+mn-ea"/>
                <a:sym typeface="微软雅黑"/>
              </a:rPr>
              <a:t>【</a:t>
            </a:r>
            <a:r>
              <a:rPr lang="zh-CN" altLang="en-US" b="1" dirty="0">
                <a:latin typeface="微软雅黑"/>
                <a:ea typeface="微软雅黑"/>
                <a:cs typeface="+mn-ea"/>
                <a:sym typeface="微软雅黑"/>
              </a:rPr>
              <a:t>宋代</a:t>
            </a:r>
            <a:r>
              <a:rPr lang="en-US" altLang="zh-CN" b="1" dirty="0">
                <a:latin typeface="微软雅黑"/>
                <a:ea typeface="微软雅黑"/>
                <a:cs typeface="+mn-ea"/>
                <a:sym typeface="微软雅黑"/>
              </a:rPr>
              <a:t>】</a:t>
            </a:r>
            <a:r>
              <a:rPr lang="zh-CN" altLang="en-US" b="1" dirty="0">
                <a:latin typeface="微软雅黑"/>
                <a:ea typeface="微软雅黑"/>
                <a:cs typeface="+mn-ea"/>
                <a:sym typeface="微软雅黑"/>
              </a:rPr>
              <a:t>方回</a:t>
            </a:r>
          </a:p>
          <a:p>
            <a:pPr algn="ctr"/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  <a:p>
            <a:pPr algn="ctr"/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吾家正对紫阳山，南向宜添屋数间。</a:t>
            </a:r>
          </a:p>
          <a:p>
            <a:pPr algn="ctr"/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  <a:p>
            <a:pPr algn="ctr"/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百岁十分已过八，只消无事守穷闲。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5374" cy="107114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D0FB88-125C-4DF3-814B-5DDD7C66C762}"/>
              </a:ext>
            </a:extLst>
          </p:cNvPr>
          <p:cNvSpPr/>
          <p:nvPr/>
        </p:nvSpPr>
        <p:spPr>
          <a:xfrm>
            <a:off x="1044742" y="243184"/>
            <a:ext cx="2644941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古诗话立夏</a:t>
            </a:r>
            <a:endParaRPr lang="en-US" altLang="zh-CN" sz="3200" b="1" dirty="0">
              <a:solidFill>
                <a:srgbClr val="33789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835" y="3721198"/>
            <a:ext cx="2658616" cy="26586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53552"/>
            <a:ext cx="4613203" cy="3569368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0016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a16="http://schemas.microsoft.com/office/drawing/2014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550" y="3324012"/>
            <a:ext cx="3981450" cy="353398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14800"/>
            <a:ext cx="2926080" cy="27432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805" y="4533900"/>
            <a:ext cx="2259520" cy="2259520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37A720C-2164-4ACC-BC6D-B0D1AD6ED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4798" y="2043202"/>
            <a:ext cx="7122404" cy="186204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1500" b="1" dirty="0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感谢聆听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578569" y="4328156"/>
            <a:ext cx="3034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/>
                <a:ea typeface="微软雅黑"/>
                <a:cs typeface="+mn-ea"/>
                <a:sym typeface="微软雅黑"/>
              </a:rPr>
              <a:t>春天，再见！夏天，你好</a:t>
            </a:r>
            <a:r>
              <a:rPr lang="en-US" altLang="zh-CN" sz="2000" dirty="0">
                <a:latin typeface="微软雅黑"/>
                <a:ea typeface="微软雅黑"/>
                <a:cs typeface="+mn-ea"/>
                <a:sym typeface="微软雅黑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2519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a16="http://schemas.microsoft.com/office/drawing/2014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52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556" y="0"/>
            <a:ext cx="5232889" cy="453517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438A290-C255-485B-B4D5-9CE45EBD06A7}"/>
              </a:ext>
            </a:extLst>
          </p:cNvPr>
          <p:cNvSpPr txBox="1"/>
          <p:nvPr/>
        </p:nvSpPr>
        <p:spPr>
          <a:xfrm>
            <a:off x="5448084" y="1310744"/>
            <a:ext cx="1295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壹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D0FB88-125C-4DF3-814B-5DDD7C66C762}"/>
              </a:ext>
            </a:extLst>
          </p:cNvPr>
          <p:cNvSpPr/>
          <p:nvPr/>
        </p:nvSpPr>
        <p:spPr>
          <a:xfrm>
            <a:off x="4135940" y="4244161"/>
            <a:ext cx="3920121" cy="101566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立夏节气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993" y="1185649"/>
            <a:ext cx="4011007" cy="56723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484242"/>
            <a:ext cx="2544377" cy="13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a16="http://schemas.microsoft.com/office/drawing/2014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69306" y="1548788"/>
            <a:ext cx="60670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立夏是农历二十四节气中的第七个节气，夏季的第一个节气，表示盛夏时节的正式开始，太阳到达黄经</a:t>
            </a:r>
            <a:r>
              <a:rPr lang="en-US" altLang="zh-CN" dirty="0">
                <a:latin typeface="微软雅黑"/>
                <a:ea typeface="微软雅黑"/>
                <a:cs typeface="+mn-ea"/>
                <a:sym typeface="微软雅黑"/>
              </a:rPr>
              <a:t>45</a:t>
            </a:r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度时为立夏节气。斗指东南，维为立夏，万物至此皆长大，故名立夏也。</a:t>
            </a:r>
          </a:p>
        </p:txBody>
      </p:sp>
      <p:sp>
        <p:nvSpPr>
          <p:cNvPr id="5" name="矩形 4"/>
          <p:cNvSpPr/>
          <p:nvPr/>
        </p:nvSpPr>
        <p:spPr>
          <a:xfrm>
            <a:off x="5069305" y="3630613"/>
            <a:ext cx="606700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dirty="0">
                <a:latin typeface="微软雅黑"/>
                <a:ea typeface="微软雅黑"/>
                <a:cs typeface="+mn-ea"/>
                <a:sym typeface="微软雅黑"/>
              </a:rPr>
              <a:t>《</a:t>
            </a:r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月令七十二候集解</a:t>
            </a:r>
            <a:r>
              <a:rPr lang="en-US" altLang="zh-CN" dirty="0">
                <a:latin typeface="微软雅黑"/>
                <a:ea typeface="微软雅黑"/>
                <a:cs typeface="+mn-ea"/>
                <a:sym typeface="微软雅黑"/>
              </a:rPr>
              <a:t>》</a:t>
            </a:r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：“立夏，四月节。立字解见春。夏，假也。物至此时皆假大也。 ”在天文学上，立夏表示即将告别春天，是夏天的开始。人们习惯上都把立夏当作是温度明显升高，炎暑将临，雷雨增多，农作物进入旺季生长的一个重要节气。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5374" cy="107114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D0FB88-125C-4DF3-814B-5DDD7C66C762}"/>
              </a:ext>
            </a:extLst>
          </p:cNvPr>
          <p:cNvSpPr/>
          <p:nvPr/>
        </p:nvSpPr>
        <p:spPr>
          <a:xfrm>
            <a:off x="1044743" y="243184"/>
            <a:ext cx="2099510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立夏简述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30" y="1185992"/>
            <a:ext cx="4599998" cy="5672008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5069305" y="3429000"/>
            <a:ext cx="6067008" cy="0"/>
          </a:xfrm>
          <a:prstGeom prst="line">
            <a:avLst/>
          </a:prstGeom>
          <a:ln w="38100">
            <a:solidFill>
              <a:srgbClr val="4287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266983" y="1185992"/>
            <a:ext cx="1553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8F7F6"/>
                </a:solidFill>
              </a:rPr>
              <a:t>https://www.ypppt.com/</a:t>
            </a:r>
            <a:endParaRPr lang="zh-CN" altLang="en-US" sz="1000" dirty="0">
              <a:solidFill>
                <a:srgbClr val="F8F7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3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a16="http://schemas.microsoft.com/office/drawing/2014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5374" cy="107114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D0FB88-125C-4DF3-814B-5DDD7C66C762}"/>
              </a:ext>
            </a:extLst>
          </p:cNvPr>
          <p:cNvSpPr/>
          <p:nvPr/>
        </p:nvSpPr>
        <p:spPr>
          <a:xfrm>
            <a:off x="1044743" y="243184"/>
            <a:ext cx="2099510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立夏节律</a:t>
            </a:r>
          </a:p>
        </p:txBody>
      </p:sp>
      <p:sp>
        <p:nvSpPr>
          <p:cNvPr id="6" name="矩形 5"/>
          <p:cNvSpPr/>
          <p:nvPr/>
        </p:nvSpPr>
        <p:spPr>
          <a:xfrm>
            <a:off x="1254665" y="2149732"/>
            <a:ext cx="1537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名称：</a:t>
            </a:r>
            <a:r>
              <a:rPr lang="zh-CN" altLang="en-US" sz="20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立夏 </a:t>
            </a:r>
            <a:endParaRPr lang="zh-CN" altLang="en-US" sz="2000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4665" y="2875492"/>
            <a:ext cx="4429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代表寓意：</a:t>
            </a:r>
            <a:r>
              <a:rPr lang="zh-CN" altLang="en-US" sz="20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 告别春天，夏天的开始。 </a:t>
            </a:r>
            <a:endParaRPr lang="zh-CN" altLang="en-US" sz="2000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54665" y="3601252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所属季节：</a:t>
            </a:r>
            <a:r>
              <a:rPr lang="zh-CN" altLang="en-US" sz="20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夏季 </a:t>
            </a:r>
            <a:endParaRPr lang="zh-CN" altLang="en-US" sz="2000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63689" y="4327012"/>
            <a:ext cx="35044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时间点 ：</a:t>
            </a:r>
            <a:r>
              <a:rPr lang="zh-CN" altLang="en-US" sz="20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每年</a:t>
            </a:r>
            <a:r>
              <a:rPr lang="en-US" altLang="zh-CN" sz="20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5</a:t>
            </a:r>
            <a:r>
              <a:rPr lang="zh-CN" altLang="en-US" sz="20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月</a:t>
            </a:r>
            <a:r>
              <a:rPr lang="en-US" altLang="zh-CN" sz="20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5</a:t>
            </a:r>
            <a:r>
              <a:rPr lang="zh-CN" altLang="en-US" sz="20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或</a:t>
            </a:r>
            <a:r>
              <a:rPr lang="en-US" altLang="zh-CN" sz="20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6</a:t>
            </a:r>
            <a:r>
              <a:rPr lang="zh-CN" altLang="en-US" sz="20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或</a:t>
            </a:r>
            <a:r>
              <a:rPr lang="en-US" altLang="zh-CN" sz="20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7</a:t>
            </a:r>
            <a:r>
              <a:rPr lang="zh-CN" altLang="en-US" sz="20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日 </a:t>
            </a:r>
            <a:endParaRPr lang="zh-CN" altLang="en-US" sz="2000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59582" y="2149732"/>
            <a:ext cx="3618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太阳位置：</a:t>
            </a:r>
            <a:r>
              <a:rPr lang="zh-CN" altLang="en-US" sz="20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太阳到达黄经</a:t>
            </a:r>
            <a:r>
              <a:rPr lang="en-US" altLang="zh-CN" sz="20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45</a:t>
            </a:r>
            <a:r>
              <a:rPr lang="zh-CN" altLang="en-US" sz="20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度 </a:t>
            </a:r>
            <a:endParaRPr lang="zh-CN" altLang="en-US" sz="2000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59582" y="2852557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前一节气：</a:t>
            </a:r>
            <a:r>
              <a:rPr lang="zh-CN" altLang="en-US" sz="20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谷雨 </a:t>
            </a:r>
            <a:endParaRPr lang="zh-CN" altLang="en-US" sz="2000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59582" y="3652582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后一节气：</a:t>
            </a:r>
            <a:r>
              <a:rPr lang="zh-CN" altLang="en-US" sz="20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小满 </a:t>
            </a:r>
            <a:endParaRPr lang="zh-CN" altLang="en-US" sz="2000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59582" y="4327012"/>
            <a:ext cx="4314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属    性：</a:t>
            </a:r>
            <a:r>
              <a:rPr lang="zh-CN" altLang="en-US" sz="2000" b="1" dirty="0">
                <a:latin typeface="微软雅黑"/>
                <a:ea typeface="微软雅黑"/>
                <a:cs typeface="+mn-ea"/>
                <a:sym typeface="微软雅黑"/>
              </a:rPr>
              <a:t>农历二十四节气的四月节令</a:t>
            </a:r>
            <a:endParaRPr lang="zh-CN" altLang="en-US" sz="2000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811" y="3429000"/>
            <a:ext cx="5018379" cy="3429000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80505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a16="http://schemas.microsoft.com/office/drawing/2014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006" y="3466099"/>
            <a:ext cx="3788883" cy="21786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5374" cy="107114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D0FB88-125C-4DF3-814B-5DDD7C66C762}"/>
              </a:ext>
            </a:extLst>
          </p:cNvPr>
          <p:cNvSpPr/>
          <p:nvPr/>
        </p:nvSpPr>
        <p:spPr>
          <a:xfrm>
            <a:off x="1044743" y="243184"/>
            <a:ext cx="2099510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立夏三候</a:t>
            </a:r>
          </a:p>
        </p:txBody>
      </p:sp>
      <p:sp>
        <p:nvSpPr>
          <p:cNvPr id="6" name="矩形 5"/>
          <p:cNvSpPr/>
          <p:nvPr/>
        </p:nvSpPr>
        <p:spPr>
          <a:xfrm>
            <a:off x="1090862" y="1489289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377B92"/>
                </a:solidFill>
                <a:latin typeface="微软雅黑"/>
                <a:ea typeface="微软雅黑"/>
                <a:cs typeface="+mn-ea"/>
                <a:sym typeface="微软雅黑"/>
              </a:rPr>
              <a:t>第一候：蝼蝈鸣</a:t>
            </a:r>
          </a:p>
        </p:txBody>
      </p:sp>
      <p:sp>
        <p:nvSpPr>
          <p:cNvPr id="7" name="矩形 6"/>
          <p:cNvSpPr/>
          <p:nvPr/>
        </p:nvSpPr>
        <p:spPr>
          <a:xfrm>
            <a:off x="1090861" y="1893551"/>
            <a:ext cx="6101833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蝼蝈，蝼蛄也，适宜温暖潮湿的环境中，随着蝼蛄的鸣叫，夏天的味道浓了。</a:t>
            </a:r>
          </a:p>
        </p:txBody>
      </p:sp>
      <p:sp>
        <p:nvSpPr>
          <p:cNvPr id="8" name="矩形 7"/>
          <p:cNvSpPr/>
          <p:nvPr/>
        </p:nvSpPr>
        <p:spPr>
          <a:xfrm>
            <a:off x="1090862" y="2989225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377B92"/>
                </a:solidFill>
                <a:latin typeface="微软雅黑"/>
                <a:ea typeface="微软雅黑"/>
                <a:cs typeface="+mn-ea"/>
                <a:sym typeface="微软雅黑"/>
              </a:rPr>
              <a:t>第二侯：蚯蚓出</a:t>
            </a:r>
          </a:p>
        </p:txBody>
      </p:sp>
      <p:sp>
        <p:nvSpPr>
          <p:cNvPr id="9" name="矩形 8"/>
          <p:cNvSpPr/>
          <p:nvPr/>
        </p:nvSpPr>
        <p:spPr>
          <a:xfrm>
            <a:off x="1090862" y="3393487"/>
            <a:ext cx="6162146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蚯蚓是地地道道的阴物，生活在潮湿阴暗的土壤中，当阳气极盛的时候，蚯蚓也不耐烦了，出来凑凑热闹。</a:t>
            </a:r>
          </a:p>
        </p:txBody>
      </p:sp>
      <p:sp>
        <p:nvSpPr>
          <p:cNvPr id="10" name="矩形 9"/>
          <p:cNvSpPr/>
          <p:nvPr/>
        </p:nvSpPr>
        <p:spPr>
          <a:xfrm>
            <a:off x="1090862" y="4489161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377B92"/>
                </a:solidFill>
                <a:latin typeface="微软雅黑"/>
                <a:ea typeface="微软雅黑"/>
                <a:cs typeface="+mn-ea"/>
                <a:sym typeface="微软雅黑"/>
              </a:rPr>
              <a:t>第三侯：王瓜生</a:t>
            </a:r>
          </a:p>
        </p:txBody>
      </p:sp>
      <p:sp>
        <p:nvSpPr>
          <p:cNvPr id="11" name="矩形 10"/>
          <p:cNvSpPr/>
          <p:nvPr/>
        </p:nvSpPr>
        <p:spPr>
          <a:xfrm>
            <a:off x="1090862" y="4893423"/>
            <a:ext cx="6162145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王瓜是华北特产的药用爬藤植物，在立夏时节快速攀爬生长，于六、七月更会结红色的果实。</a:t>
            </a:r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97" y="1174349"/>
            <a:ext cx="2877914" cy="22351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008" y="2397425"/>
            <a:ext cx="2094616" cy="2024207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99195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a16="http://schemas.microsoft.com/office/drawing/2014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5374" cy="107114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D0FB88-125C-4DF3-814B-5DDD7C66C762}"/>
              </a:ext>
            </a:extLst>
          </p:cNvPr>
          <p:cNvSpPr/>
          <p:nvPr/>
        </p:nvSpPr>
        <p:spPr>
          <a:xfrm>
            <a:off x="1044743" y="243184"/>
            <a:ext cx="2099510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气候特点</a:t>
            </a:r>
            <a:endParaRPr lang="en-US" altLang="zh-CN" sz="3200" b="1" dirty="0">
              <a:solidFill>
                <a:srgbClr val="33789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55688" y="1594742"/>
            <a:ext cx="6965365" cy="167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zh-CN" altLang="en-US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立夏时节，万物繁盛，炎暑将临，雷雨增多，不过进入雨期的多是江南地区，连绵的阴雨天气可能会导致农作物的湿害，还可能引发农作物病害流行。</a:t>
            </a:r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80547" y="4271804"/>
            <a:ext cx="6355766" cy="111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zh-CN" altLang="en-US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微软雅黑"/>
              </a:rPr>
              <a:t>西北、华北地区虽气温迅速回升，但降水量却不多，春风蒸发又厉害，如果雨水不足，最是影响北方的小麦灌浆。</a:t>
            </a:r>
            <a:endParaRPr lang="zh-CN" altLang="en-US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688" y="3154645"/>
            <a:ext cx="3245547" cy="3157647"/>
          </a:xfrm>
          <a:prstGeom prst="rect">
            <a:avLst/>
          </a:prstGeom>
        </p:spPr>
      </p:pic>
      <p:sp>
        <p:nvSpPr>
          <p:cNvPr id="13" name="rain_91817"/>
          <p:cNvSpPr>
            <a:spLocks noChangeAspect="1"/>
          </p:cNvSpPr>
          <p:nvPr/>
        </p:nvSpPr>
        <p:spPr bwMode="auto">
          <a:xfrm>
            <a:off x="8181475" y="1569231"/>
            <a:ext cx="2307794" cy="2325427"/>
          </a:xfrm>
          <a:custGeom>
            <a:avLst/>
            <a:gdLst>
              <a:gd name="connsiteX0" fmla="*/ 325276 w 601570"/>
              <a:gd name="connsiteY0" fmla="*/ 591299 h 606166"/>
              <a:gd name="connsiteX1" fmla="*/ 362626 w 601570"/>
              <a:gd name="connsiteY1" fmla="*/ 592798 h 606166"/>
              <a:gd name="connsiteX2" fmla="*/ 369269 w 601570"/>
              <a:gd name="connsiteY2" fmla="*/ 599545 h 606166"/>
              <a:gd name="connsiteX3" fmla="*/ 362626 w 601570"/>
              <a:gd name="connsiteY3" fmla="*/ 606166 h 606166"/>
              <a:gd name="connsiteX4" fmla="*/ 324148 w 601570"/>
              <a:gd name="connsiteY4" fmla="*/ 604542 h 606166"/>
              <a:gd name="connsiteX5" fmla="*/ 318007 w 601570"/>
              <a:gd name="connsiteY5" fmla="*/ 597296 h 606166"/>
              <a:gd name="connsiteX6" fmla="*/ 325276 w 601570"/>
              <a:gd name="connsiteY6" fmla="*/ 591299 h 606166"/>
              <a:gd name="connsiteX7" fmla="*/ 139936 w 601570"/>
              <a:gd name="connsiteY7" fmla="*/ 513751 h 606166"/>
              <a:gd name="connsiteX8" fmla="*/ 149213 w 601570"/>
              <a:gd name="connsiteY8" fmla="*/ 515502 h 606166"/>
              <a:gd name="connsiteX9" fmla="*/ 253263 w 601570"/>
              <a:gd name="connsiteY9" fmla="*/ 578423 h 606166"/>
              <a:gd name="connsiteX10" fmla="*/ 257901 w 601570"/>
              <a:gd name="connsiteY10" fmla="*/ 586680 h 606166"/>
              <a:gd name="connsiteX11" fmla="*/ 251508 w 601570"/>
              <a:gd name="connsiteY11" fmla="*/ 591558 h 606166"/>
              <a:gd name="connsiteX12" fmla="*/ 249627 w 601570"/>
              <a:gd name="connsiteY12" fmla="*/ 591183 h 606166"/>
              <a:gd name="connsiteX13" fmla="*/ 138181 w 601570"/>
              <a:gd name="connsiteY13" fmla="*/ 523007 h 606166"/>
              <a:gd name="connsiteX14" fmla="*/ 139936 w 601570"/>
              <a:gd name="connsiteY14" fmla="*/ 513751 h 606166"/>
              <a:gd name="connsiteX15" fmla="*/ 207007 w 601570"/>
              <a:gd name="connsiteY15" fmla="*/ 475430 h 606166"/>
              <a:gd name="connsiteX16" fmla="*/ 214273 w 601570"/>
              <a:gd name="connsiteY16" fmla="*/ 481561 h 606166"/>
              <a:gd name="connsiteX17" fmla="*/ 353590 w 601570"/>
              <a:gd name="connsiteY17" fmla="*/ 552502 h 606166"/>
              <a:gd name="connsiteX18" fmla="*/ 503682 w 601570"/>
              <a:gd name="connsiteY18" fmla="*/ 501204 h 606166"/>
              <a:gd name="connsiteX19" fmla="*/ 512953 w 601570"/>
              <a:gd name="connsiteY19" fmla="*/ 499202 h 606166"/>
              <a:gd name="connsiteX20" fmla="*/ 514957 w 601570"/>
              <a:gd name="connsiteY20" fmla="*/ 508461 h 606166"/>
              <a:gd name="connsiteX21" fmla="*/ 362861 w 601570"/>
              <a:gd name="connsiteY21" fmla="*/ 566014 h 606166"/>
              <a:gd name="connsiteX22" fmla="*/ 353214 w 601570"/>
              <a:gd name="connsiteY22" fmla="*/ 565889 h 606166"/>
              <a:gd name="connsiteX23" fmla="*/ 200868 w 601570"/>
              <a:gd name="connsiteY23" fmla="*/ 482562 h 606166"/>
              <a:gd name="connsiteX24" fmla="*/ 207007 w 601570"/>
              <a:gd name="connsiteY24" fmla="*/ 475430 h 606166"/>
              <a:gd name="connsiteX25" fmla="*/ 362635 w 601570"/>
              <a:gd name="connsiteY25" fmla="*/ 457696 h 606166"/>
              <a:gd name="connsiteX26" fmla="*/ 396718 w 601570"/>
              <a:gd name="connsiteY26" fmla="*/ 478584 h 606166"/>
              <a:gd name="connsiteX27" fmla="*/ 389952 w 601570"/>
              <a:gd name="connsiteY27" fmla="*/ 485213 h 606166"/>
              <a:gd name="connsiteX28" fmla="*/ 383310 w 601570"/>
              <a:gd name="connsiteY28" fmla="*/ 478584 h 606166"/>
              <a:gd name="connsiteX29" fmla="*/ 362635 w 601570"/>
              <a:gd name="connsiteY29" fmla="*/ 470954 h 606166"/>
              <a:gd name="connsiteX30" fmla="*/ 341834 w 601570"/>
              <a:gd name="connsiteY30" fmla="*/ 478584 h 606166"/>
              <a:gd name="connsiteX31" fmla="*/ 362635 w 601570"/>
              <a:gd name="connsiteY31" fmla="*/ 486213 h 606166"/>
              <a:gd name="connsiteX32" fmla="*/ 369276 w 601570"/>
              <a:gd name="connsiteY32" fmla="*/ 492842 h 606166"/>
              <a:gd name="connsiteX33" fmla="*/ 362635 w 601570"/>
              <a:gd name="connsiteY33" fmla="*/ 499471 h 606166"/>
              <a:gd name="connsiteX34" fmla="*/ 328552 w 601570"/>
              <a:gd name="connsiteY34" fmla="*/ 478584 h 606166"/>
              <a:gd name="connsiteX35" fmla="*/ 362635 w 601570"/>
              <a:gd name="connsiteY35" fmla="*/ 457696 h 606166"/>
              <a:gd name="connsiteX36" fmla="*/ 287182 w 601570"/>
              <a:gd name="connsiteY36" fmla="*/ 454680 h 606166"/>
              <a:gd name="connsiteX37" fmla="*/ 296707 w 601570"/>
              <a:gd name="connsiteY37" fmla="*/ 454680 h 606166"/>
              <a:gd name="connsiteX38" fmla="*/ 296707 w 601570"/>
              <a:gd name="connsiteY38" fmla="*/ 464193 h 606166"/>
              <a:gd name="connsiteX39" fmla="*/ 291193 w 601570"/>
              <a:gd name="connsiteY39" fmla="*/ 471829 h 606166"/>
              <a:gd name="connsiteX40" fmla="*/ 291318 w 601570"/>
              <a:gd name="connsiteY40" fmla="*/ 485599 h 606166"/>
              <a:gd name="connsiteX41" fmla="*/ 288185 w 601570"/>
              <a:gd name="connsiteY41" fmla="*/ 494486 h 606166"/>
              <a:gd name="connsiteX42" fmla="*/ 285302 w 601570"/>
              <a:gd name="connsiteY42" fmla="*/ 495237 h 606166"/>
              <a:gd name="connsiteX43" fmla="*/ 279286 w 601570"/>
              <a:gd name="connsiteY43" fmla="*/ 491357 h 606166"/>
              <a:gd name="connsiteX44" fmla="*/ 279036 w 601570"/>
              <a:gd name="connsiteY44" fmla="*/ 466321 h 606166"/>
              <a:gd name="connsiteX45" fmla="*/ 287182 w 601570"/>
              <a:gd name="connsiteY45" fmla="*/ 454680 h 606166"/>
              <a:gd name="connsiteX46" fmla="*/ 434523 w 601570"/>
              <a:gd name="connsiteY46" fmla="*/ 451677 h 606166"/>
              <a:gd name="connsiteX47" fmla="*/ 446046 w 601570"/>
              <a:gd name="connsiteY47" fmla="*/ 490856 h 606166"/>
              <a:gd name="connsiteX48" fmla="*/ 362879 w 601570"/>
              <a:gd name="connsiteY48" fmla="*/ 526780 h 606166"/>
              <a:gd name="connsiteX49" fmla="*/ 343466 w 601570"/>
              <a:gd name="connsiteY49" fmla="*/ 525528 h 606166"/>
              <a:gd name="connsiteX50" fmla="*/ 303761 w 601570"/>
              <a:gd name="connsiteY50" fmla="*/ 514013 h 606166"/>
              <a:gd name="connsiteX51" fmla="*/ 300881 w 601570"/>
              <a:gd name="connsiteY51" fmla="*/ 505000 h 606166"/>
              <a:gd name="connsiteX52" fmla="*/ 309773 w 601570"/>
              <a:gd name="connsiteY52" fmla="*/ 502121 h 606166"/>
              <a:gd name="connsiteX53" fmla="*/ 345094 w 601570"/>
              <a:gd name="connsiteY53" fmla="*/ 512260 h 606166"/>
              <a:gd name="connsiteX54" fmla="*/ 433896 w 601570"/>
              <a:gd name="connsiteY54" fmla="*/ 485348 h 606166"/>
              <a:gd name="connsiteX55" fmla="*/ 425880 w 601570"/>
              <a:gd name="connsiteY55" fmla="*/ 461816 h 606166"/>
              <a:gd name="connsiteX56" fmla="*/ 425129 w 601570"/>
              <a:gd name="connsiteY56" fmla="*/ 452428 h 606166"/>
              <a:gd name="connsiteX57" fmla="*/ 434523 w 601570"/>
              <a:gd name="connsiteY57" fmla="*/ 451677 h 606166"/>
              <a:gd name="connsiteX58" fmla="*/ 587790 w 601570"/>
              <a:gd name="connsiteY58" fmla="*/ 447939 h 606166"/>
              <a:gd name="connsiteX59" fmla="*/ 596434 w 601570"/>
              <a:gd name="connsiteY59" fmla="*/ 451818 h 606166"/>
              <a:gd name="connsiteX60" fmla="*/ 601570 w 601570"/>
              <a:gd name="connsiteY60" fmla="*/ 478595 h 606166"/>
              <a:gd name="connsiteX61" fmla="*/ 434201 w 601570"/>
              <a:gd name="connsiteY61" fmla="*/ 600466 h 606166"/>
              <a:gd name="connsiteX62" fmla="*/ 433074 w 601570"/>
              <a:gd name="connsiteY62" fmla="*/ 600591 h 606166"/>
              <a:gd name="connsiteX63" fmla="*/ 426559 w 601570"/>
              <a:gd name="connsiteY63" fmla="*/ 594961 h 606166"/>
              <a:gd name="connsiteX64" fmla="*/ 431946 w 601570"/>
              <a:gd name="connsiteY64" fmla="*/ 587328 h 606166"/>
              <a:gd name="connsiteX65" fmla="*/ 545321 w 601570"/>
              <a:gd name="connsiteY65" fmla="*/ 545161 h 606166"/>
              <a:gd name="connsiteX66" fmla="*/ 588291 w 601570"/>
              <a:gd name="connsiteY66" fmla="*/ 478595 h 606166"/>
              <a:gd name="connsiteX67" fmla="*/ 584031 w 601570"/>
              <a:gd name="connsiteY67" fmla="*/ 456573 h 606166"/>
              <a:gd name="connsiteX68" fmla="*/ 587790 w 601570"/>
              <a:gd name="connsiteY68" fmla="*/ 447939 h 606166"/>
              <a:gd name="connsiteX69" fmla="*/ 221281 w 601570"/>
              <a:gd name="connsiteY69" fmla="*/ 435427 h 606166"/>
              <a:gd name="connsiteX70" fmla="*/ 230788 w 601570"/>
              <a:gd name="connsiteY70" fmla="*/ 435552 h 606166"/>
              <a:gd name="connsiteX71" fmla="*/ 230538 w 601570"/>
              <a:gd name="connsiteY71" fmla="*/ 445049 h 606166"/>
              <a:gd name="connsiteX72" fmla="*/ 219279 w 601570"/>
              <a:gd name="connsiteY72" fmla="*/ 459419 h 606166"/>
              <a:gd name="connsiteX73" fmla="*/ 213400 w 601570"/>
              <a:gd name="connsiteY73" fmla="*/ 462918 h 606166"/>
              <a:gd name="connsiteX74" fmla="*/ 210272 w 601570"/>
              <a:gd name="connsiteY74" fmla="*/ 462043 h 606166"/>
              <a:gd name="connsiteX75" fmla="*/ 207645 w 601570"/>
              <a:gd name="connsiteY75" fmla="*/ 453046 h 606166"/>
              <a:gd name="connsiteX76" fmla="*/ 221281 w 601570"/>
              <a:gd name="connsiteY76" fmla="*/ 435427 h 606166"/>
              <a:gd name="connsiteX77" fmla="*/ 381680 w 601570"/>
              <a:gd name="connsiteY77" fmla="*/ 431661 h 606166"/>
              <a:gd name="connsiteX78" fmla="*/ 403358 w 601570"/>
              <a:gd name="connsiteY78" fmla="*/ 436044 h 606166"/>
              <a:gd name="connsiteX79" fmla="*/ 407995 w 601570"/>
              <a:gd name="connsiteY79" fmla="*/ 444309 h 606166"/>
              <a:gd name="connsiteX80" fmla="*/ 399724 w 601570"/>
              <a:gd name="connsiteY80" fmla="*/ 448817 h 606166"/>
              <a:gd name="connsiteX81" fmla="*/ 380051 w 601570"/>
              <a:gd name="connsiteY81" fmla="*/ 444935 h 606166"/>
              <a:gd name="connsiteX82" fmla="*/ 321407 w 601570"/>
              <a:gd name="connsiteY82" fmla="*/ 450194 h 606166"/>
              <a:gd name="connsiteX83" fmla="*/ 319276 w 601570"/>
              <a:gd name="connsiteY83" fmla="*/ 450570 h 606166"/>
              <a:gd name="connsiteX84" fmla="*/ 312886 w 601570"/>
              <a:gd name="connsiteY84" fmla="*/ 445937 h 606166"/>
              <a:gd name="connsiteX85" fmla="*/ 317146 w 601570"/>
              <a:gd name="connsiteY85" fmla="*/ 437546 h 606166"/>
              <a:gd name="connsiteX86" fmla="*/ 381680 w 601570"/>
              <a:gd name="connsiteY86" fmla="*/ 431661 h 606166"/>
              <a:gd name="connsiteX87" fmla="*/ 466762 w 601570"/>
              <a:gd name="connsiteY87" fmla="*/ 411424 h 606166"/>
              <a:gd name="connsiteX88" fmla="*/ 524148 w 601570"/>
              <a:gd name="connsiteY88" fmla="*/ 484069 h 606166"/>
              <a:gd name="connsiteX89" fmla="*/ 517508 w 601570"/>
              <a:gd name="connsiteY89" fmla="*/ 489945 h 606166"/>
              <a:gd name="connsiteX90" fmla="*/ 516756 w 601570"/>
              <a:gd name="connsiteY90" fmla="*/ 489945 h 606166"/>
              <a:gd name="connsiteX91" fmla="*/ 510867 w 601570"/>
              <a:gd name="connsiteY91" fmla="*/ 482568 h 606166"/>
              <a:gd name="connsiteX92" fmla="*/ 461249 w 601570"/>
              <a:gd name="connsiteY92" fmla="*/ 423552 h 606166"/>
              <a:gd name="connsiteX93" fmla="*/ 457992 w 601570"/>
              <a:gd name="connsiteY93" fmla="*/ 414675 h 606166"/>
              <a:gd name="connsiteX94" fmla="*/ 466762 w 601570"/>
              <a:gd name="connsiteY94" fmla="*/ 411424 h 606166"/>
              <a:gd name="connsiteX95" fmla="*/ 371892 w 601570"/>
              <a:gd name="connsiteY95" fmla="*/ 391238 h 606166"/>
              <a:gd name="connsiteX96" fmla="*/ 404479 w 601570"/>
              <a:gd name="connsiteY96" fmla="*/ 393993 h 606166"/>
              <a:gd name="connsiteX97" fmla="*/ 410119 w 601570"/>
              <a:gd name="connsiteY97" fmla="*/ 401507 h 606166"/>
              <a:gd name="connsiteX98" fmla="*/ 402599 w 601570"/>
              <a:gd name="connsiteY98" fmla="*/ 407268 h 606166"/>
              <a:gd name="connsiteX99" fmla="*/ 371516 w 601570"/>
              <a:gd name="connsiteY99" fmla="*/ 404638 h 606166"/>
              <a:gd name="connsiteX100" fmla="*/ 278646 w 601570"/>
              <a:gd name="connsiteY100" fmla="*/ 417663 h 606166"/>
              <a:gd name="connsiteX101" fmla="*/ 276515 w 601570"/>
              <a:gd name="connsiteY101" fmla="*/ 418039 h 606166"/>
              <a:gd name="connsiteX102" fmla="*/ 270248 w 601570"/>
              <a:gd name="connsiteY102" fmla="*/ 413530 h 606166"/>
              <a:gd name="connsiteX103" fmla="*/ 274259 w 601570"/>
              <a:gd name="connsiteY103" fmla="*/ 405014 h 606166"/>
              <a:gd name="connsiteX104" fmla="*/ 371892 w 601570"/>
              <a:gd name="connsiteY104" fmla="*/ 391238 h 606166"/>
              <a:gd name="connsiteX105" fmla="*/ 232535 w 601570"/>
              <a:gd name="connsiteY105" fmla="*/ 371235 h 606166"/>
              <a:gd name="connsiteX106" fmla="*/ 241053 w 601570"/>
              <a:gd name="connsiteY106" fmla="*/ 375363 h 606166"/>
              <a:gd name="connsiteX107" fmla="*/ 236794 w 601570"/>
              <a:gd name="connsiteY107" fmla="*/ 383870 h 606166"/>
              <a:gd name="connsiteX108" fmla="*/ 136963 w 601570"/>
              <a:gd name="connsiteY108" fmla="*/ 478568 h 606166"/>
              <a:gd name="connsiteX109" fmla="*/ 137589 w 601570"/>
              <a:gd name="connsiteY109" fmla="*/ 487199 h 606166"/>
              <a:gd name="connsiteX110" fmla="*/ 131952 w 601570"/>
              <a:gd name="connsiteY110" fmla="*/ 494830 h 606166"/>
              <a:gd name="connsiteX111" fmla="*/ 130950 w 601570"/>
              <a:gd name="connsiteY111" fmla="*/ 494955 h 606166"/>
              <a:gd name="connsiteX112" fmla="*/ 124312 w 601570"/>
              <a:gd name="connsiteY112" fmla="*/ 489201 h 606166"/>
              <a:gd name="connsiteX113" fmla="*/ 123560 w 601570"/>
              <a:gd name="connsiteY113" fmla="*/ 478568 h 606166"/>
              <a:gd name="connsiteX114" fmla="*/ 232535 w 601570"/>
              <a:gd name="connsiteY114" fmla="*/ 371235 h 606166"/>
              <a:gd name="connsiteX115" fmla="*/ 295432 w 601570"/>
              <a:gd name="connsiteY115" fmla="*/ 355933 h 606166"/>
              <a:gd name="connsiteX116" fmla="*/ 303071 w 601570"/>
              <a:gd name="connsiteY116" fmla="*/ 361581 h 606166"/>
              <a:gd name="connsiteX117" fmla="*/ 297436 w 601570"/>
              <a:gd name="connsiteY117" fmla="*/ 369111 h 606166"/>
              <a:gd name="connsiteX118" fmla="*/ 263123 w 601570"/>
              <a:gd name="connsiteY118" fmla="*/ 376138 h 606166"/>
              <a:gd name="connsiteX119" fmla="*/ 261495 w 601570"/>
              <a:gd name="connsiteY119" fmla="*/ 376264 h 606166"/>
              <a:gd name="connsiteX120" fmla="*/ 254983 w 601570"/>
              <a:gd name="connsiteY120" fmla="*/ 371244 h 606166"/>
              <a:gd name="connsiteX121" fmla="*/ 259867 w 601570"/>
              <a:gd name="connsiteY121" fmla="*/ 363087 h 606166"/>
              <a:gd name="connsiteX122" fmla="*/ 295432 w 601570"/>
              <a:gd name="connsiteY122" fmla="*/ 355933 h 606166"/>
              <a:gd name="connsiteX123" fmla="*/ 362634 w 601570"/>
              <a:gd name="connsiteY123" fmla="*/ 350931 h 606166"/>
              <a:gd name="connsiteX124" fmla="*/ 578232 w 601570"/>
              <a:gd name="connsiteY124" fmla="*/ 422993 h 606166"/>
              <a:gd name="connsiteX125" fmla="*/ 577731 w 601570"/>
              <a:gd name="connsiteY125" fmla="*/ 432376 h 606166"/>
              <a:gd name="connsiteX126" fmla="*/ 573221 w 601570"/>
              <a:gd name="connsiteY126" fmla="*/ 434128 h 606166"/>
              <a:gd name="connsiteX127" fmla="*/ 568210 w 601570"/>
              <a:gd name="connsiteY127" fmla="*/ 431876 h 606166"/>
              <a:gd name="connsiteX128" fmla="*/ 362634 w 601570"/>
              <a:gd name="connsiteY128" fmla="*/ 364192 h 606166"/>
              <a:gd name="connsiteX129" fmla="*/ 340335 w 601570"/>
              <a:gd name="connsiteY129" fmla="*/ 364818 h 606166"/>
              <a:gd name="connsiteX130" fmla="*/ 333320 w 601570"/>
              <a:gd name="connsiteY130" fmla="*/ 358437 h 606166"/>
              <a:gd name="connsiteX131" fmla="*/ 339583 w 601570"/>
              <a:gd name="connsiteY131" fmla="*/ 351431 h 606166"/>
              <a:gd name="connsiteX132" fmla="*/ 362634 w 601570"/>
              <a:gd name="connsiteY132" fmla="*/ 350931 h 606166"/>
              <a:gd name="connsiteX133" fmla="*/ 16940 w 601570"/>
              <a:gd name="connsiteY133" fmla="*/ 276365 h 606166"/>
              <a:gd name="connsiteX134" fmla="*/ 26336 w 601570"/>
              <a:gd name="connsiteY134" fmla="*/ 276616 h 606166"/>
              <a:gd name="connsiteX135" fmla="*/ 34229 w 601570"/>
              <a:gd name="connsiteY135" fmla="*/ 283764 h 606166"/>
              <a:gd name="connsiteX136" fmla="*/ 35357 w 601570"/>
              <a:gd name="connsiteY136" fmla="*/ 293170 h 606166"/>
              <a:gd name="connsiteX137" fmla="*/ 30095 w 601570"/>
              <a:gd name="connsiteY137" fmla="*/ 295678 h 606166"/>
              <a:gd name="connsiteX138" fmla="*/ 25961 w 601570"/>
              <a:gd name="connsiteY138" fmla="*/ 294298 h 606166"/>
              <a:gd name="connsiteX139" fmla="*/ 16690 w 601570"/>
              <a:gd name="connsiteY139" fmla="*/ 285771 h 606166"/>
              <a:gd name="connsiteX140" fmla="*/ 16940 w 601570"/>
              <a:gd name="connsiteY140" fmla="*/ 276365 h 606166"/>
              <a:gd name="connsiteX141" fmla="*/ 140326 w 601570"/>
              <a:gd name="connsiteY141" fmla="*/ 226092 h 606166"/>
              <a:gd name="connsiteX142" fmla="*/ 147968 w 601570"/>
              <a:gd name="connsiteY142" fmla="*/ 231473 h 606166"/>
              <a:gd name="connsiteX143" fmla="*/ 142581 w 601570"/>
              <a:gd name="connsiteY143" fmla="*/ 239232 h 606166"/>
              <a:gd name="connsiteX144" fmla="*/ 127046 w 601570"/>
              <a:gd name="connsiteY144" fmla="*/ 246991 h 606166"/>
              <a:gd name="connsiteX145" fmla="*/ 127171 w 601570"/>
              <a:gd name="connsiteY145" fmla="*/ 249244 h 606166"/>
              <a:gd name="connsiteX146" fmla="*/ 144711 w 601570"/>
              <a:gd name="connsiteY146" fmla="*/ 257003 h 606166"/>
              <a:gd name="connsiteX147" fmla="*/ 175029 w 601570"/>
              <a:gd name="connsiteY147" fmla="*/ 248868 h 606166"/>
              <a:gd name="connsiteX148" fmla="*/ 175154 w 601570"/>
              <a:gd name="connsiteY148" fmla="*/ 247116 h 606166"/>
              <a:gd name="connsiteX149" fmla="*/ 166886 w 601570"/>
              <a:gd name="connsiteY149" fmla="*/ 241234 h 606166"/>
              <a:gd name="connsiteX150" fmla="*/ 163127 w 601570"/>
              <a:gd name="connsiteY150" fmla="*/ 232599 h 606166"/>
              <a:gd name="connsiteX151" fmla="*/ 171647 w 601570"/>
              <a:gd name="connsiteY151" fmla="*/ 228720 h 606166"/>
              <a:gd name="connsiteX152" fmla="*/ 187432 w 601570"/>
              <a:gd name="connsiteY152" fmla="*/ 241985 h 606166"/>
              <a:gd name="connsiteX153" fmla="*/ 187181 w 601570"/>
              <a:gd name="connsiteY153" fmla="*/ 254375 h 606166"/>
              <a:gd name="connsiteX154" fmla="*/ 150850 w 601570"/>
              <a:gd name="connsiteY154" fmla="*/ 270769 h 606166"/>
              <a:gd name="connsiteX155" fmla="*/ 143082 w 601570"/>
              <a:gd name="connsiteY155" fmla="*/ 270268 h 606166"/>
              <a:gd name="connsiteX156" fmla="*/ 115520 w 601570"/>
              <a:gd name="connsiteY156" fmla="*/ 255751 h 606166"/>
              <a:gd name="connsiteX157" fmla="*/ 114894 w 601570"/>
              <a:gd name="connsiteY157" fmla="*/ 241485 h 606166"/>
              <a:gd name="connsiteX158" fmla="*/ 140326 w 601570"/>
              <a:gd name="connsiteY158" fmla="*/ 226092 h 606166"/>
              <a:gd name="connsiteX159" fmla="*/ 80062 w 601570"/>
              <a:gd name="connsiteY159" fmla="*/ 212946 h 606166"/>
              <a:gd name="connsiteX160" fmla="*/ 89336 w 601570"/>
              <a:gd name="connsiteY160" fmla="*/ 215073 h 606166"/>
              <a:gd name="connsiteX161" fmla="*/ 87206 w 601570"/>
              <a:gd name="connsiteY161" fmla="*/ 224330 h 606166"/>
              <a:gd name="connsiteX162" fmla="*/ 70035 w 601570"/>
              <a:gd name="connsiteY162" fmla="*/ 245972 h 606166"/>
              <a:gd name="connsiteX163" fmla="*/ 76051 w 601570"/>
              <a:gd name="connsiteY163" fmla="*/ 262360 h 606166"/>
              <a:gd name="connsiteX164" fmla="*/ 146112 w 601570"/>
              <a:gd name="connsiteY164" fmla="*/ 286879 h 606166"/>
              <a:gd name="connsiteX165" fmla="*/ 189477 w 601570"/>
              <a:gd name="connsiteY165" fmla="*/ 282126 h 606166"/>
              <a:gd name="connsiteX166" fmla="*/ 197624 w 601570"/>
              <a:gd name="connsiteY166" fmla="*/ 286879 h 606166"/>
              <a:gd name="connsiteX167" fmla="*/ 192861 w 601570"/>
              <a:gd name="connsiteY167" fmla="*/ 295011 h 606166"/>
              <a:gd name="connsiteX168" fmla="*/ 151125 w 601570"/>
              <a:gd name="connsiteY168" fmla="*/ 300265 h 606166"/>
              <a:gd name="connsiteX169" fmla="*/ 145736 w 601570"/>
              <a:gd name="connsiteY169" fmla="*/ 300265 h 606166"/>
              <a:gd name="connsiteX170" fmla="*/ 65899 w 601570"/>
              <a:gd name="connsiteY170" fmla="*/ 271117 h 606166"/>
              <a:gd name="connsiteX171" fmla="*/ 56750 w 601570"/>
              <a:gd name="connsiteY171" fmla="*/ 244471 h 606166"/>
              <a:gd name="connsiteX172" fmla="*/ 80062 w 601570"/>
              <a:gd name="connsiteY172" fmla="*/ 212946 h 606166"/>
              <a:gd name="connsiteX173" fmla="*/ 277910 w 601570"/>
              <a:gd name="connsiteY173" fmla="*/ 203074 h 606166"/>
              <a:gd name="connsiteX174" fmla="*/ 302091 w 601570"/>
              <a:gd name="connsiteY174" fmla="*/ 247996 h 606166"/>
              <a:gd name="connsiteX175" fmla="*/ 151114 w 601570"/>
              <a:gd name="connsiteY175" fmla="*/ 329832 h 606166"/>
              <a:gd name="connsiteX176" fmla="*/ 50629 w 601570"/>
              <a:gd name="connsiteY176" fmla="*/ 309436 h 606166"/>
              <a:gd name="connsiteX177" fmla="*/ 47497 w 601570"/>
              <a:gd name="connsiteY177" fmla="*/ 300551 h 606166"/>
              <a:gd name="connsiteX178" fmla="*/ 56393 w 601570"/>
              <a:gd name="connsiteY178" fmla="*/ 297298 h 606166"/>
              <a:gd name="connsiteX179" fmla="*/ 151114 w 601570"/>
              <a:gd name="connsiteY179" fmla="*/ 316443 h 606166"/>
              <a:gd name="connsiteX180" fmla="*/ 288810 w 601570"/>
              <a:gd name="connsiteY180" fmla="*/ 247996 h 606166"/>
              <a:gd name="connsiteX181" fmla="*/ 269390 w 601570"/>
              <a:gd name="connsiteY181" fmla="*/ 213335 h 606166"/>
              <a:gd name="connsiteX182" fmla="*/ 268513 w 601570"/>
              <a:gd name="connsiteY182" fmla="*/ 203825 h 606166"/>
              <a:gd name="connsiteX183" fmla="*/ 277910 w 601570"/>
              <a:gd name="connsiteY183" fmla="*/ 203074 h 606166"/>
              <a:gd name="connsiteX184" fmla="*/ 156387 w 601570"/>
              <a:gd name="connsiteY184" fmla="*/ 195693 h 606166"/>
              <a:gd name="connsiteX185" fmla="*/ 236209 w 601570"/>
              <a:gd name="connsiteY185" fmla="*/ 224836 h 606166"/>
              <a:gd name="connsiteX186" fmla="*/ 245356 w 601570"/>
              <a:gd name="connsiteY186" fmla="*/ 251353 h 606166"/>
              <a:gd name="connsiteX187" fmla="*/ 228440 w 601570"/>
              <a:gd name="connsiteY187" fmla="*/ 278495 h 606166"/>
              <a:gd name="connsiteX188" fmla="*/ 224304 w 601570"/>
              <a:gd name="connsiteY188" fmla="*/ 279871 h 606166"/>
              <a:gd name="connsiteX189" fmla="*/ 219041 w 601570"/>
              <a:gd name="connsiteY189" fmla="*/ 277369 h 606166"/>
              <a:gd name="connsiteX190" fmla="*/ 220169 w 601570"/>
              <a:gd name="connsiteY190" fmla="*/ 267988 h 606166"/>
              <a:gd name="connsiteX191" fmla="*/ 232074 w 601570"/>
              <a:gd name="connsiteY191" fmla="*/ 249852 h 606166"/>
              <a:gd name="connsiteX192" fmla="*/ 226059 w 601570"/>
              <a:gd name="connsiteY192" fmla="*/ 233467 h 606166"/>
              <a:gd name="connsiteX193" fmla="*/ 156011 w 601570"/>
              <a:gd name="connsiteY193" fmla="*/ 208951 h 606166"/>
              <a:gd name="connsiteX194" fmla="*/ 115787 w 601570"/>
              <a:gd name="connsiteY194" fmla="*/ 212954 h 606166"/>
              <a:gd name="connsiteX195" fmla="*/ 107642 w 601570"/>
              <a:gd name="connsiteY195" fmla="*/ 207951 h 606166"/>
              <a:gd name="connsiteX196" fmla="*/ 112529 w 601570"/>
              <a:gd name="connsiteY196" fmla="*/ 199946 h 606166"/>
              <a:gd name="connsiteX197" fmla="*/ 156387 w 601570"/>
              <a:gd name="connsiteY197" fmla="*/ 195693 h 606166"/>
              <a:gd name="connsiteX198" fmla="*/ 47218 w 601570"/>
              <a:gd name="connsiteY198" fmla="*/ 188194 h 606166"/>
              <a:gd name="connsiteX199" fmla="*/ 56111 w 601570"/>
              <a:gd name="connsiteY199" fmla="*/ 191071 h 606166"/>
              <a:gd name="connsiteX200" fmla="*/ 53230 w 601570"/>
              <a:gd name="connsiteY200" fmla="*/ 200076 h 606166"/>
              <a:gd name="connsiteX201" fmla="*/ 13276 w 601570"/>
              <a:gd name="connsiteY201" fmla="*/ 247980 h 606166"/>
              <a:gd name="connsiteX202" fmla="*/ 6638 w 601570"/>
              <a:gd name="connsiteY202" fmla="*/ 254609 h 606166"/>
              <a:gd name="connsiteX203" fmla="*/ 0 w 601570"/>
              <a:gd name="connsiteY203" fmla="*/ 247980 h 606166"/>
              <a:gd name="connsiteX204" fmla="*/ 47218 w 601570"/>
              <a:gd name="connsiteY204" fmla="*/ 188194 h 606166"/>
              <a:gd name="connsiteX205" fmla="*/ 151133 w 601570"/>
              <a:gd name="connsiteY205" fmla="*/ 166050 h 606166"/>
              <a:gd name="connsiteX206" fmla="*/ 227689 w 601570"/>
              <a:gd name="connsiteY206" fmla="*/ 177179 h 606166"/>
              <a:gd name="connsiteX207" fmla="*/ 232075 w 601570"/>
              <a:gd name="connsiteY207" fmla="*/ 185556 h 606166"/>
              <a:gd name="connsiteX208" fmla="*/ 225685 w 601570"/>
              <a:gd name="connsiteY208" fmla="*/ 190183 h 606166"/>
              <a:gd name="connsiteX209" fmla="*/ 223680 w 601570"/>
              <a:gd name="connsiteY209" fmla="*/ 189933 h 606166"/>
              <a:gd name="connsiteX210" fmla="*/ 151133 w 601570"/>
              <a:gd name="connsiteY210" fmla="*/ 179429 h 606166"/>
              <a:gd name="connsiteX211" fmla="*/ 82220 w 601570"/>
              <a:gd name="connsiteY211" fmla="*/ 188807 h 606166"/>
              <a:gd name="connsiteX212" fmla="*/ 73951 w 601570"/>
              <a:gd name="connsiteY212" fmla="*/ 184306 h 606166"/>
              <a:gd name="connsiteX213" fmla="*/ 78461 w 601570"/>
              <a:gd name="connsiteY213" fmla="*/ 176053 h 606166"/>
              <a:gd name="connsiteX214" fmla="*/ 151133 w 601570"/>
              <a:gd name="connsiteY214" fmla="*/ 166050 h 606166"/>
              <a:gd name="connsiteX215" fmla="*/ 372021 w 601570"/>
              <a:gd name="connsiteY215" fmla="*/ 163814 h 606166"/>
              <a:gd name="connsiteX216" fmla="*/ 357493 w 601570"/>
              <a:gd name="connsiteY216" fmla="*/ 186332 h 606166"/>
              <a:gd name="connsiteX217" fmla="*/ 372021 w 601570"/>
              <a:gd name="connsiteY217" fmla="*/ 200843 h 606166"/>
              <a:gd name="connsiteX218" fmla="*/ 386423 w 601570"/>
              <a:gd name="connsiteY218" fmla="*/ 186332 h 606166"/>
              <a:gd name="connsiteX219" fmla="*/ 372021 w 601570"/>
              <a:gd name="connsiteY219" fmla="*/ 163814 h 606166"/>
              <a:gd name="connsiteX220" fmla="*/ 367262 w 601570"/>
              <a:gd name="connsiteY220" fmla="*/ 149428 h 606166"/>
              <a:gd name="connsiteX221" fmla="*/ 376655 w 601570"/>
              <a:gd name="connsiteY221" fmla="*/ 149428 h 606166"/>
              <a:gd name="connsiteX222" fmla="*/ 399824 w 601570"/>
              <a:gd name="connsiteY222" fmla="*/ 186332 h 606166"/>
              <a:gd name="connsiteX223" fmla="*/ 391683 w 601570"/>
              <a:gd name="connsiteY223" fmla="*/ 205972 h 606166"/>
              <a:gd name="connsiteX224" fmla="*/ 372021 w 601570"/>
              <a:gd name="connsiteY224" fmla="*/ 214104 h 606166"/>
              <a:gd name="connsiteX225" fmla="*/ 344218 w 601570"/>
              <a:gd name="connsiteY225" fmla="*/ 186332 h 606166"/>
              <a:gd name="connsiteX226" fmla="*/ 367262 w 601570"/>
              <a:gd name="connsiteY226" fmla="*/ 149428 h 606166"/>
              <a:gd name="connsiteX227" fmla="*/ 150991 w 601570"/>
              <a:gd name="connsiteY227" fmla="*/ 75466 h 606166"/>
              <a:gd name="connsiteX228" fmla="*/ 136570 w 601570"/>
              <a:gd name="connsiteY228" fmla="*/ 97984 h 606166"/>
              <a:gd name="connsiteX229" fmla="*/ 151116 w 601570"/>
              <a:gd name="connsiteY229" fmla="*/ 112495 h 606166"/>
              <a:gd name="connsiteX230" fmla="*/ 165537 w 601570"/>
              <a:gd name="connsiteY230" fmla="*/ 97984 h 606166"/>
              <a:gd name="connsiteX231" fmla="*/ 150991 w 601570"/>
              <a:gd name="connsiteY231" fmla="*/ 75466 h 606166"/>
              <a:gd name="connsiteX232" fmla="*/ 146351 w 601570"/>
              <a:gd name="connsiteY232" fmla="*/ 61080 h 606166"/>
              <a:gd name="connsiteX233" fmla="*/ 155756 w 601570"/>
              <a:gd name="connsiteY233" fmla="*/ 61080 h 606166"/>
              <a:gd name="connsiteX234" fmla="*/ 178954 w 601570"/>
              <a:gd name="connsiteY234" fmla="*/ 97984 h 606166"/>
              <a:gd name="connsiteX235" fmla="*/ 151116 w 601570"/>
              <a:gd name="connsiteY235" fmla="*/ 125756 h 606166"/>
              <a:gd name="connsiteX236" fmla="*/ 123278 w 601570"/>
              <a:gd name="connsiteY236" fmla="*/ 97984 h 606166"/>
              <a:gd name="connsiteX237" fmla="*/ 146351 w 601570"/>
              <a:gd name="connsiteY237" fmla="*/ 61080 h 606166"/>
              <a:gd name="connsiteX238" fmla="*/ 523878 w 601570"/>
              <a:gd name="connsiteY238" fmla="*/ 16262 h 606166"/>
              <a:gd name="connsiteX239" fmla="*/ 509350 w 601570"/>
              <a:gd name="connsiteY239" fmla="*/ 38780 h 606166"/>
              <a:gd name="connsiteX240" fmla="*/ 523878 w 601570"/>
              <a:gd name="connsiteY240" fmla="*/ 53291 h 606166"/>
              <a:gd name="connsiteX241" fmla="*/ 534022 w 601570"/>
              <a:gd name="connsiteY241" fmla="*/ 49038 h 606166"/>
              <a:gd name="connsiteX242" fmla="*/ 538280 w 601570"/>
              <a:gd name="connsiteY242" fmla="*/ 38780 h 606166"/>
              <a:gd name="connsiteX243" fmla="*/ 523878 w 601570"/>
              <a:gd name="connsiteY243" fmla="*/ 16262 h 606166"/>
              <a:gd name="connsiteX244" fmla="*/ 519244 w 601570"/>
              <a:gd name="connsiteY244" fmla="*/ 1876 h 606166"/>
              <a:gd name="connsiteX245" fmla="*/ 528512 w 601570"/>
              <a:gd name="connsiteY245" fmla="*/ 1876 h 606166"/>
              <a:gd name="connsiteX246" fmla="*/ 551681 w 601570"/>
              <a:gd name="connsiteY246" fmla="*/ 38780 h 606166"/>
              <a:gd name="connsiteX247" fmla="*/ 543540 w 601570"/>
              <a:gd name="connsiteY247" fmla="*/ 58420 h 606166"/>
              <a:gd name="connsiteX248" fmla="*/ 523878 w 601570"/>
              <a:gd name="connsiteY248" fmla="*/ 66552 h 606166"/>
              <a:gd name="connsiteX249" fmla="*/ 496075 w 601570"/>
              <a:gd name="connsiteY249" fmla="*/ 38780 h 606166"/>
              <a:gd name="connsiteX250" fmla="*/ 519244 w 601570"/>
              <a:gd name="connsiteY250" fmla="*/ 1876 h 60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</a:cxnLst>
            <a:rect l="l" t="t" r="r" b="b"/>
            <a:pathLst>
              <a:path w="601570" h="606166">
                <a:moveTo>
                  <a:pt x="325276" y="591299"/>
                </a:moveTo>
                <a:cubicBezTo>
                  <a:pt x="337559" y="592298"/>
                  <a:pt x="350093" y="592798"/>
                  <a:pt x="362626" y="592798"/>
                </a:cubicBezTo>
                <a:cubicBezTo>
                  <a:pt x="366261" y="592798"/>
                  <a:pt x="369269" y="595797"/>
                  <a:pt x="369269" y="599545"/>
                </a:cubicBezTo>
                <a:cubicBezTo>
                  <a:pt x="369269" y="603168"/>
                  <a:pt x="366261" y="606166"/>
                  <a:pt x="362626" y="606166"/>
                </a:cubicBezTo>
                <a:cubicBezTo>
                  <a:pt x="349717" y="606166"/>
                  <a:pt x="336807" y="605666"/>
                  <a:pt x="324148" y="604542"/>
                </a:cubicBezTo>
                <a:cubicBezTo>
                  <a:pt x="320388" y="604292"/>
                  <a:pt x="317756" y="601044"/>
                  <a:pt x="318007" y="597296"/>
                </a:cubicBezTo>
                <a:cubicBezTo>
                  <a:pt x="318383" y="593673"/>
                  <a:pt x="321516" y="590924"/>
                  <a:pt x="325276" y="591299"/>
                </a:cubicBezTo>
                <a:close/>
                <a:moveTo>
                  <a:pt x="139936" y="513751"/>
                </a:moveTo>
                <a:cubicBezTo>
                  <a:pt x="142945" y="511749"/>
                  <a:pt x="147082" y="512500"/>
                  <a:pt x="149213" y="515502"/>
                </a:cubicBezTo>
                <a:cubicBezTo>
                  <a:pt x="167516" y="542272"/>
                  <a:pt x="204497" y="564538"/>
                  <a:pt x="253263" y="578423"/>
                </a:cubicBezTo>
                <a:cubicBezTo>
                  <a:pt x="256898" y="579424"/>
                  <a:pt x="258904" y="583052"/>
                  <a:pt x="257901" y="586680"/>
                </a:cubicBezTo>
                <a:cubicBezTo>
                  <a:pt x="257024" y="589557"/>
                  <a:pt x="254391" y="591558"/>
                  <a:pt x="251508" y="591558"/>
                </a:cubicBezTo>
                <a:cubicBezTo>
                  <a:pt x="250881" y="591558"/>
                  <a:pt x="250254" y="591433"/>
                  <a:pt x="249627" y="591183"/>
                </a:cubicBezTo>
                <a:cubicBezTo>
                  <a:pt x="197853" y="576547"/>
                  <a:pt x="158239" y="552279"/>
                  <a:pt x="138181" y="523007"/>
                </a:cubicBezTo>
                <a:cubicBezTo>
                  <a:pt x="136050" y="520005"/>
                  <a:pt x="136802" y="515877"/>
                  <a:pt x="139936" y="513751"/>
                </a:cubicBezTo>
                <a:close/>
                <a:moveTo>
                  <a:pt x="207007" y="475430"/>
                </a:moveTo>
                <a:cubicBezTo>
                  <a:pt x="210640" y="475055"/>
                  <a:pt x="213897" y="477808"/>
                  <a:pt x="214273" y="481561"/>
                </a:cubicBezTo>
                <a:cubicBezTo>
                  <a:pt x="217280" y="518971"/>
                  <a:pt x="278544" y="550250"/>
                  <a:pt x="353590" y="552502"/>
                </a:cubicBezTo>
                <a:cubicBezTo>
                  <a:pt x="420743" y="554629"/>
                  <a:pt x="482509" y="533484"/>
                  <a:pt x="503682" y="501204"/>
                </a:cubicBezTo>
                <a:cubicBezTo>
                  <a:pt x="505812" y="498076"/>
                  <a:pt x="509946" y="497201"/>
                  <a:pt x="512953" y="499202"/>
                </a:cubicBezTo>
                <a:cubicBezTo>
                  <a:pt x="516085" y="501329"/>
                  <a:pt x="516962" y="505458"/>
                  <a:pt x="514957" y="508461"/>
                </a:cubicBezTo>
                <a:cubicBezTo>
                  <a:pt x="491905" y="543368"/>
                  <a:pt x="431518" y="566014"/>
                  <a:pt x="362861" y="566014"/>
                </a:cubicBezTo>
                <a:cubicBezTo>
                  <a:pt x="359729" y="566014"/>
                  <a:pt x="356472" y="566014"/>
                  <a:pt x="353214" y="565889"/>
                </a:cubicBezTo>
                <a:cubicBezTo>
                  <a:pt x="270025" y="563262"/>
                  <a:pt x="204501" y="527479"/>
                  <a:pt x="200868" y="482562"/>
                </a:cubicBezTo>
                <a:cubicBezTo>
                  <a:pt x="200617" y="478934"/>
                  <a:pt x="203373" y="475681"/>
                  <a:pt x="207007" y="475430"/>
                </a:cubicBezTo>
                <a:close/>
                <a:moveTo>
                  <a:pt x="362635" y="457696"/>
                </a:moveTo>
                <a:cubicBezTo>
                  <a:pt x="382057" y="457696"/>
                  <a:pt x="396718" y="466576"/>
                  <a:pt x="396718" y="478584"/>
                </a:cubicBezTo>
                <a:cubicBezTo>
                  <a:pt x="396718" y="482211"/>
                  <a:pt x="393711" y="485213"/>
                  <a:pt x="389952" y="485213"/>
                </a:cubicBezTo>
                <a:cubicBezTo>
                  <a:pt x="386318" y="485213"/>
                  <a:pt x="383310" y="482211"/>
                  <a:pt x="383310" y="478584"/>
                </a:cubicBezTo>
                <a:cubicBezTo>
                  <a:pt x="383310" y="476332"/>
                  <a:pt x="376043" y="470954"/>
                  <a:pt x="362635" y="470954"/>
                </a:cubicBezTo>
                <a:cubicBezTo>
                  <a:pt x="349102" y="470954"/>
                  <a:pt x="341834" y="476332"/>
                  <a:pt x="341834" y="478584"/>
                </a:cubicBezTo>
                <a:cubicBezTo>
                  <a:pt x="341834" y="480710"/>
                  <a:pt x="349102" y="486213"/>
                  <a:pt x="362635" y="486213"/>
                </a:cubicBezTo>
                <a:cubicBezTo>
                  <a:pt x="366269" y="486213"/>
                  <a:pt x="369276" y="489090"/>
                  <a:pt x="369276" y="492842"/>
                </a:cubicBezTo>
                <a:cubicBezTo>
                  <a:pt x="369276" y="496469"/>
                  <a:pt x="366269" y="499471"/>
                  <a:pt x="362635" y="499471"/>
                </a:cubicBezTo>
                <a:cubicBezTo>
                  <a:pt x="343213" y="499471"/>
                  <a:pt x="328552" y="490466"/>
                  <a:pt x="328552" y="478584"/>
                </a:cubicBezTo>
                <a:cubicBezTo>
                  <a:pt x="328552" y="466576"/>
                  <a:pt x="343213" y="457696"/>
                  <a:pt x="362635" y="457696"/>
                </a:cubicBezTo>
                <a:close/>
                <a:moveTo>
                  <a:pt x="287182" y="454680"/>
                </a:moveTo>
                <a:cubicBezTo>
                  <a:pt x="289814" y="452176"/>
                  <a:pt x="294075" y="452051"/>
                  <a:pt x="296707" y="454680"/>
                </a:cubicBezTo>
                <a:cubicBezTo>
                  <a:pt x="299339" y="457308"/>
                  <a:pt x="299339" y="461565"/>
                  <a:pt x="296707" y="464193"/>
                </a:cubicBezTo>
                <a:cubicBezTo>
                  <a:pt x="294201" y="466572"/>
                  <a:pt x="292446" y="469200"/>
                  <a:pt x="291193" y="471829"/>
                </a:cubicBezTo>
                <a:cubicBezTo>
                  <a:pt x="289062" y="476461"/>
                  <a:pt x="289187" y="480967"/>
                  <a:pt x="291318" y="485599"/>
                </a:cubicBezTo>
                <a:cubicBezTo>
                  <a:pt x="292947" y="488978"/>
                  <a:pt x="291443" y="492984"/>
                  <a:pt x="288185" y="494486"/>
                </a:cubicBezTo>
                <a:cubicBezTo>
                  <a:pt x="287308" y="494987"/>
                  <a:pt x="286305" y="495237"/>
                  <a:pt x="285302" y="495237"/>
                </a:cubicBezTo>
                <a:cubicBezTo>
                  <a:pt x="282796" y="495237"/>
                  <a:pt x="280414" y="493735"/>
                  <a:pt x="279286" y="491357"/>
                </a:cubicBezTo>
                <a:cubicBezTo>
                  <a:pt x="275401" y="483220"/>
                  <a:pt x="275276" y="474583"/>
                  <a:pt x="279036" y="466321"/>
                </a:cubicBezTo>
                <a:cubicBezTo>
                  <a:pt x="280916" y="462190"/>
                  <a:pt x="283673" y="458310"/>
                  <a:pt x="287182" y="454680"/>
                </a:cubicBezTo>
                <a:close/>
                <a:moveTo>
                  <a:pt x="434523" y="451677"/>
                </a:moveTo>
                <a:cubicBezTo>
                  <a:pt x="448050" y="463068"/>
                  <a:pt x="452183" y="477337"/>
                  <a:pt x="446046" y="490856"/>
                </a:cubicBezTo>
                <a:cubicBezTo>
                  <a:pt x="436276" y="512385"/>
                  <a:pt x="401707" y="526780"/>
                  <a:pt x="362879" y="526780"/>
                </a:cubicBezTo>
                <a:cubicBezTo>
                  <a:pt x="356492" y="526780"/>
                  <a:pt x="349979" y="526279"/>
                  <a:pt x="343466" y="525528"/>
                </a:cubicBezTo>
                <a:cubicBezTo>
                  <a:pt x="328561" y="523651"/>
                  <a:pt x="314783" y="519771"/>
                  <a:pt x="303761" y="514013"/>
                </a:cubicBezTo>
                <a:cubicBezTo>
                  <a:pt x="300380" y="512385"/>
                  <a:pt x="299127" y="508380"/>
                  <a:pt x="300881" y="505000"/>
                </a:cubicBezTo>
                <a:cubicBezTo>
                  <a:pt x="302509" y="501746"/>
                  <a:pt x="306517" y="500494"/>
                  <a:pt x="309773" y="502121"/>
                </a:cubicBezTo>
                <a:cubicBezTo>
                  <a:pt x="319418" y="507128"/>
                  <a:pt x="331692" y="510633"/>
                  <a:pt x="345094" y="512260"/>
                </a:cubicBezTo>
                <a:cubicBezTo>
                  <a:pt x="388556" y="517643"/>
                  <a:pt x="426131" y="502622"/>
                  <a:pt x="433896" y="485348"/>
                </a:cubicBezTo>
                <a:cubicBezTo>
                  <a:pt x="438405" y="475335"/>
                  <a:pt x="432018" y="467073"/>
                  <a:pt x="425880" y="461816"/>
                </a:cubicBezTo>
                <a:cubicBezTo>
                  <a:pt x="423125" y="459563"/>
                  <a:pt x="422749" y="455307"/>
                  <a:pt x="425129" y="452428"/>
                </a:cubicBezTo>
                <a:cubicBezTo>
                  <a:pt x="427509" y="449674"/>
                  <a:pt x="431767" y="449299"/>
                  <a:pt x="434523" y="451677"/>
                </a:cubicBezTo>
                <a:close/>
                <a:moveTo>
                  <a:pt x="587790" y="447939"/>
                </a:moveTo>
                <a:cubicBezTo>
                  <a:pt x="591172" y="446688"/>
                  <a:pt x="595056" y="448314"/>
                  <a:pt x="596434" y="451818"/>
                </a:cubicBezTo>
                <a:cubicBezTo>
                  <a:pt x="599816" y="460452"/>
                  <a:pt x="601570" y="469586"/>
                  <a:pt x="601570" y="478595"/>
                </a:cubicBezTo>
                <a:cubicBezTo>
                  <a:pt x="601570" y="534901"/>
                  <a:pt x="534297" y="583950"/>
                  <a:pt x="434201" y="600466"/>
                </a:cubicBezTo>
                <a:cubicBezTo>
                  <a:pt x="433825" y="600591"/>
                  <a:pt x="433450" y="600591"/>
                  <a:pt x="433074" y="600591"/>
                </a:cubicBezTo>
                <a:cubicBezTo>
                  <a:pt x="429817" y="600591"/>
                  <a:pt x="427060" y="598214"/>
                  <a:pt x="426559" y="594961"/>
                </a:cubicBezTo>
                <a:cubicBezTo>
                  <a:pt x="425933" y="591332"/>
                  <a:pt x="428313" y="587954"/>
                  <a:pt x="431946" y="587328"/>
                </a:cubicBezTo>
                <a:cubicBezTo>
                  <a:pt x="477046" y="579820"/>
                  <a:pt x="517259" y="564931"/>
                  <a:pt x="545321" y="545161"/>
                </a:cubicBezTo>
                <a:cubicBezTo>
                  <a:pt x="573383" y="525516"/>
                  <a:pt x="588291" y="502494"/>
                  <a:pt x="588291" y="478595"/>
                </a:cubicBezTo>
                <a:cubicBezTo>
                  <a:pt x="588291" y="471213"/>
                  <a:pt x="586787" y="463830"/>
                  <a:pt x="584031" y="456573"/>
                </a:cubicBezTo>
                <a:cubicBezTo>
                  <a:pt x="582653" y="453194"/>
                  <a:pt x="584282" y="449315"/>
                  <a:pt x="587790" y="447939"/>
                </a:cubicBezTo>
                <a:close/>
                <a:moveTo>
                  <a:pt x="221281" y="435427"/>
                </a:moveTo>
                <a:cubicBezTo>
                  <a:pt x="223908" y="432928"/>
                  <a:pt x="228161" y="432928"/>
                  <a:pt x="230788" y="435552"/>
                </a:cubicBezTo>
                <a:cubicBezTo>
                  <a:pt x="233290" y="438301"/>
                  <a:pt x="233290" y="442425"/>
                  <a:pt x="230538" y="445049"/>
                </a:cubicBezTo>
                <a:cubicBezTo>
                  <a:pt x="225784" y="449672"/>
                  <a:pt x="222031" y="454421"/>
                  <a:pt x="219279" y="459419"/>
                </a:cubicBezTo>
                <a:cubicBezTo>
                  <a:pt x="218028" y="461669"/>
                  <a:pt x="215777" y="462918"/>
                  <a:pt x="213400" y="462918"/>
                </a:cubicBezTo>
                <a:cubicBezTo>
                  <a:pt x="212399" y="462918"/>
                  <a:pt x="211273" y="462668"/>
                  <a:pt x="210272" y="462043"/>
                </a:cubicBezTo>
                <a:cubicBezTo>
                  <a:pt x="207020" y="460294"/>
                  <a:pt x="205769" y="456170"/>
                  <a:pt x="207645" y="453046"/>
                </a:cubicBezTo>
                <a:cubicBezTo>
                  <a:pt x="211023" y="446923"/>
                  <a:pt x="215526" y="440925"/>
                  <a:pt x="221281" y="435427"/>
                </a:cubicBezTo>
                <a:close/>
                <a:moveTo>
                  <a:pt x="381680" y="431661"/>
                </a:moveTo>
                <a:cubicBezTo>
                  <a:pt x="389324" y="432537"/>
                  <a:pt x="396592" y="434040"/>
                  <a:pt x="403358" y="436044"/>
                </a:cubicBezTo>
                <a:cubicBezTo>
                  <a:pt x="406992" y="437046"/>
                  <a:pt x="408997" y="440802"/>
                  <a:pt x="407995" y="444309"/>
                </a:cubicBezTo>
                <a:cubicBezTo>
                  <a:pt x="406867" y="447815"/>
                  <a:pt x="403233" y="449944"/>
                  <a:pt x="399724" y="448817"/>
                </a:cubicBezTo>
                <a:cubicBezTo>
                  <a:pt x="393584" y="447064"/>
                  <a:pt x="386943" y="445686"/>
                  <a:pt x="380051" y="444935"/>
                </a:cubicBezTo>
                <a:cubicBezTo>
                  <a:pt x="360002" y="442430"/>
                  <a:pt x="338574" y="444309"/>
                  <a:pt x="321407" y="450194"/>
                </a:cubicBezTo>
                <a:cubicBezTo>
                  <a:pt x="320655" y="450445"/>
                  <a:pt x="319903" y="450570"/>
                  <a:pt x="319276" y="450570"/>
                </a:cubicBezTo>
                <a:cubicBezTo>
                  <a:pt x="316394" y="450570"/>
                  <a:pt x="313888" y="448817"/>
                  <a:pt x="312886" y="445937"/>
                </a:cubicBezTo>
                <a:cubicBezTo>
                  <a:pt x="311758" y="442430"/>
                  <a:pt x="313638" y="438673"/>
                  <a:pt x="317146" y="437546"/>
                </a:cubicBezTo>
                <a:cubicBezTo>
                  <a:pt x="336444" y="430909"/>
                  <a:pt x="359375" y="428906"/>
                  <a:pt x="381680" y="431661"/>
                </a:cubicBezTo>
                <a:close/>
                <a:moveTo>
                  <a:pt x="466762" y="411424"/>
                </a:moveTo>
                <a:cubicBezTo>
                  <a:pt x="506481" y="429179"/>
                  <a:pt x="527406" y="455686"/>
                  <a:pt x="524148" y="484069"/>
                </a:cubicBezTo>
                <a:cubicBezTo>
                  <a:pt x="523772" y="487444"/>
                  <a:pt x="520891" y="489945"/>
                  <a:pt x="517508" y="489945"/>
                </a:cubicBezTo>
                <a:cubicBezTo>
                  <a:pt x="517257" y="489945"/>
                  <a:pt x="517006" y="489945"/>
                  <a:pt x="516756" y="489945"/>
                </a:cubicBezTo>
                <a:cubicBezTo>
                  <a:pt x="513122" y="489570"/>
                  <a:pt x="510491" y="486194"/>
                  <a:pt x="510867" y="482568"/>
                </a:cubicBezTo>
                <a:cubicBezTo>
                  <a:pt x="513373" y="460312"/>
                  <a:pt x="495330" y="438806"/>
                  <a:pt x="461249" y="423552"/>
                </a:cubicBezTo>
                <a:cubicBezTo>
                  <a:pt x="457866" y="422052"/>
                  <a:pt x="456488" y="418051"/>
                  <a:pt x="457992" y="414675"/>
                </a:cubicBezTo>
                <a:cubicBezTo>
                  <a:pt x="459495" y="411299"/>
                  <a:pt x="463379" y="409924"/>
                  <a:pt x="466762" y="411424"/>
                </a:cubicBezTo>
                <a:close/>
                <a:moveTo>
                  <a:pt x="371892" y="391238"/>
                </a:moveTo>
                <a:cubicBezTo>
                  <a:pt x="382922" y="391614"/>
                  <a:pt x="393826" y="392490"/>
                  <a:pt x="404479" y="393993"/>
                </a:cubicBezTo>
                <a:cubicBezTo>
                  <a:pt x="408113" y="394494"/>
                  <a:pt x="410620" y="397875"/>
                  <a:pt x="410119" y="401507"/>
                </a:cubicBezTo>
                <a:cubicBezTo>
                  <a:pt x="409617" y="405265"/>
                  <a:pt x="406233" y="407769"/>
                  <a:pt x="402599" y="407268"/>
                </a:cubicBezTo>
                <a:cubicBezTo>
                  <a:pt x="392447" y="405765"/>
                  <a:pt x="382044" y="404889"/>
                  <a:pt x="371516" y="404638"/>
                </a:cubicBezTo>
                <a:cubicBezTo>
                  <a:pt x="338304" y="403511"/>
                  <a:pt x="306219" y="408145"/>
                  <a:pt x="278646" y="417663"/>
                </a:cubicBezTo>
                <a:cubicBezTo>
                  <a:pt x="278019" y="417914"/>
                  <a:pt x="277267" y="418039"/>
                  <a:pt x="276515" y="418039"/>
                </a:cubicBezTo>
                <a:cubicBezTo>
                  <a:pt x="273758" y="418039"/>
                  <a:pt x="271126" y="416286"/>
                  <a:pt x="270248" y="413530"/>
                </a:cubicBezTo>
                <a:cubicBezTo>
                  <a:pt x="268995" y="410024"/>
                  <a:pt x="270875" y="406266"/>
                  <a:pt x="274259" y="405014"/>
                </a:cubicBezTo>
                <a:cubicBezTo>
                  <a:pt x="303336" y="394995"/>
                  <a:pt x="337050" y="390236"/>
                  <a:pt x="371892" y="391238"/>
                </a:cubicBezTo>
                <a:close/>
                <a:moveTo>
                  <a:pt x="232535" y="371235"/>
                </a:moveTo>
                <a:cubicBezTo>
                  <a:pt x="236042" y="369984"/>
                  <a:pt x="239800" y="371860"/>
                  <a:pt x="241053" y="375363"/>
                </a:cubicBezTo>
                <a:cubicBezTo>
                  <a:pt x="242180" y="378866"/>
                  <a:pt x="240301" y="382619"/>
                  <a:pt x="236794" y="383870"/>
                </a:cubicBezTo>
                <a:cubicBezTo>
                  <a:pt x="174290" y="405386"/>
                  <a:pt x="136963" y="440788"/>
                  <a:pt x="136963" y="478568"/>
                </a:cubicBezTo>
                <a:cubicBezTo>
                  <a:pt x="136963" y="481445"/>
                  <a:pt x="137088" y="484322"/>
                  <a:pt x="137589" y="487199"/>
                </a:cubicBezTo>
                <a:cubicBezTo>
                  <a:pt x="138090" y="490827"/>
                  <a:pt x="135585" y="494330"/>
                  <a:pt x="131952" y="494830"/>
                </a:cubicBezTo>
                <a:cubicBezTo>
                  <a:pt x="131577" y="494830"/>
                  <a:pt x="131326" y="494955"/>
                  <a:pt x="130950" y="494955"/>
                </a:cubicBezTo>
                <a:cubicBezTo>
                  <a:pt x="127694" y="494955"/>
                  <a:pt x="124813" y="492578"/>
                  <a:pt x="124312" y="489201"/>
                </a:cubicBezTo>
                <a:cubicBezTo>
                  <a:pt x="123811" y="485698"/>
                  <a:pt x="123560" y="482070"/>
                  <a:pt x="123560" y="478568"/>
                </a:cubicBezTo>
                <a:cubicBezTo>
                  <a:pt x="123560" y="434784"/>
                  <a:pt x="164269" y="394753"/>
                  <a:pt x="232535" y="371235"/>
                </a:cubicBezTo>
                <a:close/>
                <a:moveTo>
                  <a:pt x="295432" y="355933"/>
                </a:moveTo>
                <a:cubicBezTo>
                  <a:pt x="299064" y="355306"/>
                  <a:pt x="302445" y="357941"/>
                  <a:pt x="303071" y="361581"/>
                </a:cubicBezTo>
                <a:cubicBezTo>
                  <a:pt x="303572" y="365220"/>
                  <a:pt x="301067" y="368609"/>
                  <a:pt x="297436" y="369111"/>
                </a:cubicBezTo>
                <a:cubicBezTo>
                  <a:pt x="285664" y="370993"/>
                  <a:pt x="274143" y="373377"/>
                  <a:pt x="263123" y="376138"/>
                </a:cubicBezTo>
                <a:cubicBezTo>
                  <a:pt x="262622" y="376264"/>
                  <a:pt x="261996" y="376264"/>
                  <a:pt x="261495" y="376264"/>
                </a:cubicBezTo>
                <a:cubicBezTo>
                  <a:pt x="258489" y="376264"/>
                  <a:pt x="255734" y="374256"/>
                  <a:pt x="254983" y="371244"/>
                </a:cubicBezTo>
                <a:cubicBezTo>
                  <a:pt x="254106" y="367730"/>
                  <a:pt x="256235" y="364091"/>
                  <a:pt x="259867" y="363087"/>
                </a:cubicBezTo>
                <a:cubicBezTo>
                  <a:pt x="271263" y="360200"/>
                  <a:pt x="283285" y="357816"/>
                  <a:pt x="295432" y="355933"/>
                </a:cubicBezTo>
                <a:close/>
                <a:moveTo>
                  <a:pt x="362634" y="350931"/>
                </a:moveTo>
                <a:cubicBezTo>
                  <a:pt x="454335" y="350931"/>
                  <a:pt x="539021" y="379205"/>
                  <a:pt x="578232" y="422993"/>
                </a:cubicBezTo>
                <a:cubicBezTo>
                  <a:pt x="580612" y="425746"/>
                  <a:pt x="580487" y="429999"/>
                  <a:pt x="577731" y="432376"/>
                </a:cubicBezTo>
                <a:cubicBezTo>
                  <a:pt x="576353" y="433502"/>
                  <a:pt x="574849" y="434128"/>
                  <a:pt x="573221" y="434128"/>
                </a:cubicBezTo>
                <a:cubicBezTo>
                  <a:pt x="571342" y="434128"/>
                  <a:pt x="569588" y="433377"/>
                  <a:pt x="568210" y="431876"/>
                </a:cubicBezTo>
                <a:cubicBezTo>
                  <a:pt x="531379" y="390840"/>
                  <a:pt x="450702" y="364192"/>
                  <a:pt x="362634" y="364192"/>
                </a:cubicBezTo>
                <a:cubicBezTo>
                  <a:pt x="355117" y="364192"/>
                  <a:pt x="347601" y="364443"/>
                  <a:pt x="340335" y="364818"/>
                </a:cubicBezTo>
                <a:cubicBezTo>
                  <a:pt x="336451" y="364943"/>
                  <a:pt x="333445" y="362191"/>
                  <a:pt x="333320" y="358437"/>
                </a:cubicBezTo>
                <a:cubicBezTo>
                  <a:pt x="333069" y="354809"/>
                  <a:pt x="335950" y="351682"/>
                  <a:pt x="339583" y="351431"/>
                </a:cubicBezTo>
                <a:cubicBezTo>
                  <a:pt x="347225" y="351056"/>
                  <a:pt x="354867" y="350931"/>
                  <a:pt x="362634" y="350931"/>
                </a:cubicBezTo>
                <a:close/>
                <a:moveTo>
                  <a:pt x="16940" y="276365"/>
                </a:moveTo>
                <a:cubicBezTo>
                  <a:pt x="19571" y="273732"/>
                  <a:pt x="23831" y="273857"/>
                  <a:pt x="26336" y="276616"/>
                </a:cubicBezTo>
                <a:cubicBezTo>
                  <a:pt x="28717" y="278999"/>
                  <a:pt x="31348" y="281507"/>
                  <a:pt x="34229" y="283764"/>
                </a:cubicBezTo>
                <a:cubicBezTo>
                  <a:pt x="37111" y="286147"/>
                  <a:pt x="37612" y="290285"/>
                  <a:pt x="35357" y="293170"/>
                </a:cubicBezTo>
                <a:cubicBezTo>
                  <a:pt x="33979" y="294800"/>
                  <a:pt x="32100" y="295678"/>
                  <a:pt x="30095" y="295678"/>
                </a:cubicBezTo>
                <a:cubicBezTo>
                  <a:pt x="28592" y="295678"/>
                  <a:pt x="27213" y="295176"/>
                  <a:pt x="25961" y="294298"/>
                </a:cubicBezTo>
                <a:cubicBezTo>
                  <a:pt x="22578" y="291539"/>
                  <a:pt x="19446" y="288655"/>
                  <a:pt x="16690" y="285771"/>
                </a:cubicBezTo>
                <a:cubicBezTo>
                  <a:pt x="14184" y="283137"/>
                  <a:pt x="14309" y="278874"/>
                  <a:pt x="16940" y="276365"/>
                </a:cubicBezTo>
                <a:close/>
                <a:moveTo>
                  <a:pt x="140326" y="226092"/>
                </a:moveTo>
                <a:cubicBezTo>
                  <a:pt x="143959" y="225466"/>
                  <a:pt x="147342" y="227844"/>
                  <a:pt x="147968" y="231473"/>
                </a:cubicBezTo>
                <a:cubicBezTo>
                  <a:pt x="148595" y="235102"/>
                  <a:pt x="146214" y="238606"/>
                  <a:pt x="142581" y="239232"/>
                </a:cubicBezTo>
                <a:cubicBezTo>
                  <a:pt x="133561" y="240734"/>
                  <a:pt x="128299" y="244363"/>
                  <a:pt x="127046" y="246991"/>
                </a:cubicBezTo>
                <a:cubicBezTo>
                  <a:pt x="126670" y="247617"/>
                  <a:pt x="126670" y="248243"/>
                  <a:pt x="127171" y="249244"/>
                </a:cubicBezTo>
                <a:cubicBezTo>
                  <a:pt x="128800" y="252122"/>
                  <a:pt x="135064" y="255751"/>
                  <a:pt x="144711" y="257003"/>
                </a:cubicBezTo>
                <a:cubicBezTo>
                  <a:pt x="160121" y="258880"/>
                  <a:pt x="173025" y="253499"/>
                  <a:pt x="175029" y="248868"/>
                </a:cubicBezTo>
                <a:cubicBezTo>
                  <a:pt x="175405" y="248243"/>
                  <a:pt x="175405" y="247742"/>
                  <a:pt x="175154" y="247116"/>
                </a:cubicBezTo>
                <a:cubicBezTo>
                  <a:pt x="174403" y="245489"/>
                  <a:pt x="171897" y="243112"/>
                  <a:pt x="166886" y="241234"/>
                </a:cubicBezTo>
                <a:cubicBezTo>
                  <a:pt x="163503" y="239858"/>
                  <a:pt x="161749" y="235978"/>
                  <a:pt x="163127" y="232599"/>
                </a:cubicBezTo>
                <a:cubicBezTo>
                  <a:pt x="164380" y="229095"/>
                  <a:pt x="168264" y="227343"/>
                  <a:pt x="171647" y="228720"/>
                </a:cubicBezTo>
                <a:cubicBezTo>
                  <a:pt x="179539" y="231723"/>
                  <a:pt x="185177" y="236479"/>
                  <a:pt x="187432" y="241985"/>
                </a:cubicBezTo>
                <a:cubicBezTo>
                  <a:pt x="189186" y="246115"/>
                  <a:pt x="189061" y="250370"/>
                  <a:pt x="187181" y="254375"/>
                </a:cubicBezTo>
                <a:cubicBezTo>
                  <a:pt x="182170" y="265513"/>
                  <a:pt x="166009" y="270769"/>
                  <a:pt x="150850" y="270769"/>
                </a:cubicBezTo>
                <a:cubicBezTo>
                  <a:pt x="148219" y="270769"/>
                  <a:pt x="145588" y="270519"/>
                  <a:pt x="143082" y="270268"/>
                </a:cubicBezTo>
                <a:cubicBezTo>
                  <a:pt x="130053" y="268641"/>
                  <a:pt x="119780" y="263260"/>
                  <a:pt x="115520" y="255751"/>
                </a:cubicBezTo>
                <a:cubicBezTo>
                  <a:pt x="113015" y="251246"/>
                  <a:pt x="112764" y="246115"/>
                  <a:pt x="114894" y="241485"/>
                </a:cubicBezTo>
                <a:cubicBezTo>
                  <a:pt x="118276" y="233851"/>
                  <a:pt x="127547" y="228219"/>
                  <a:pt x="140326" y="226092"/>
                </a:cubicBezTo>
                <a:close/>
                <a:moveTo>
                  <a:pt x="80062" y="212946"/>
                </a:moveTo>
                <a:cubicBezTo>
                  <a:pt x="83195" y="211070"/>
                  <a:pt x="87331" y="211946"/>
                  <a:pt x="89336" y="215073"/>
                </a:cubicBezTo>
                <a:cubicBezTo>
                  <a:pt x="91216" y="218200"/>
                  <a:pt x="90339" y="222329"/>
                  <a:pt x="87206" y="224330"/>
                </a:cubicBezTo>
                <a:cubicBezTo>
                  <a:pt x="79936" y="228834"/>
                  <a:pt x="71163" y="236215"/>
                  <a:pt x="70035" y="245972"/>
                </a:cubicBezTo>
                <a:cubicBezTo>
                  <a:pt x="69408" y="251477"/>
                  <a:pt x="71414" y="256981"/>
                  <a:pt x="76051" y="262360"/>
                </a:cubicBezTo>
                <a:cubicBezTo>
                  <a:pt x="88208" y="276371"/>
                  <a:pt x="115656" y="286004"/>
                  <a:pt x="146112" y="286879"/>
                </a:cubicBezTo>
                <a:cubicBezTo>
                  <a:pt x="161152" y="287380"/>
                  <a:pt x="176192" y="285753"/>
                  <a:pt x="189477" y="282126"/>
                </a:cubicBezTo>
                <a:cubicBezTo>
                  <a:pt x="192986" y="281250"/>
                  <a:pt x="196621" y="283377"/>
                  <a:pt x="197624" y="286879"/>
                </a:cubicBezTo>
                <a:cubicBezTo>
                  <a:pt x="198501" y="290507"/>
                  <a:pt x="196496" y="294135"/>
                  <a:pt x="192861" y="295011"/>
                </a:cubicBezTo>
                <a:cubicBezTo>
                  <a:pt x="179952" y="298513"/>
                  <a:pt x="165664" y="300265"/>
                  <a:pt x="151125" y="300265"/>
                </a:cubicBezTo>
                <a:cubicBezTo>
                  <a:pt x="149245" y="300265"/>
                  <a:pt x="147491" y="300265"/>
                  <a:pt x="145736" y="300265"/>
                </a:cubicBezTo>
                <a:cubicBezTo>
                  <a:pt x="111144" y="299139"/>
                  <a:pt x="80563" y="288005"/>
                  <a:pt x="65899" y="271117"/>
                </a:cubicBezTo>
                <a:cubicBezTo>
                  <a:pt x="58880" y="262986"/>
                  <a:pt x="55747" y="253728"/>
                  <a:pt x="56750" y="244471"/>
                </a:cubicBezTo>
                <a:cubicBezTo>
                  <a:pt x="58128" y="232587"/>
                  <a:pt x="66150" y="221703"/>
                  <a:pt x="80062" y="212946"/>
                </a:cubicBezTo>
                <a:close/>
                <a:moveTo>
                  <a:pt x="277910" y="203074"/>
                </a:moveTo>
                <a:cubicBezTo>
                  <a:pt x="293822" y="216213"/>
                  <a:pt x="302091" y="231729"/>
                  <a:pt x="302091" y="247996"/>
                </a:cubicBezTo>
                <a:cubicBezTo>
                  <a:pt x="302091" y="293919"/>
                  <a:pt x="235811" y="329832"/>
                  <a:pt x="151114" y="329832"/>
                </a:cubicBezTo>
                <a:cubicBezTo>
                  <a:pt x="113776" y="329832"/>
                  <a:pt x="78193" y="322574"/>
                  <a:pt x="50629" y="309436"/>
                </a:cubicBezTo>
                <a:cubicBezTo>
                  <a:pt x="47246" y="307809"/>
                  <a:pt x="45868" y="303805"/>
                  <a:pt x="47497" y="300551"/>
                </a:cubicBezTo>
                <a:cubicBezTo>
                  <a:pt x="49000" y="297173"/>
                  <a:pt x="53010" y="295796"/>
                  <a:pt x="56393" y="297298"/>
                </a:cubicBezTo>
                <a:cubicBezTo>
                  <a:pt x="82203" y="309686"/>
                  <a:pt x="115781" y="316443"/>
                  <a:pt x="151114" y="316443"/>
                </a:cubicBezTo>
                <a:cubicBezTo>
                  <a:pt x="225663" y="316443"/>
                  <a:pt x="288810" y="285035"/>
                  <a:pt x="288810" y="247996"/>
                </a:cubicBezTo>
                <a:cubicBezTo>
                  <a:pt x="288810" y="232730"/>
                  <a:pt x="278160" y="220718"/>
                  <a:pt x="269390" y="213335"/>
                </a:cubicBezTo>
                <a:cubicBezTo>
                  <a:pt x="266508" y="210958"/>
                  <a:pt x="266132" y="206703"/>
                  <a:pt x="268513" y="203825"/>
                </a:cubicBezTo>
                <a:cubicBezTo>
                  <a:pt x="270893" y="201072"/>
                  <a:pt x="275028" y="200697"/>
                  <a:pt x="277910" y="203074"/>
                </a:cubicBezTo>
                <a:close/>
                <a:moveTo>
                  <a:pt x="156387" y="195693"/>
                </a:moveTo>
                <a:cubicBezTo>
                  <a:pt x="190972" y="196694"/>
                  <a:pt x="221548" y="207826"/>
                  <a:pt x="236209" y="224836"/>
                </a:cubicBezTo>
                <a:cubicBezTo>
                  <a:pt x="243226" y="232967"/>
                  <a:pt x="246484" y="242097"/>
                  <a:pt x="245356" y="251353"/>
                </a:cubicBezTo>
                <a:cubicBezTo>
                  <a:pt x="244228" y="261234"/>
                  <a:pt x="238339" y="270615"/>
                  <a:pt x="228440" y="278495"/>
                </a:cubicBezTo>
                <a:cubicBezTo>
                  <a:pt x="227186" y="279371"/>
                  <a:pt x="225683" y="279871"/>
                  <a:pt x="224304" y="279871"/>
                </a:cubicBezTo>
                <a:cubicBezTo>
                  <a:pt x="222299" y="279871"/>
                  <a:pt x="220295" y="278995"/>
                  <a:pt x="219041" y="277369"/>
                </a:cubicBezTo>
                <a:cubicBezTo>
                  <a:pt x="216661" y="274493"/>
                  <a:pt x="217287" y="270240"/>
                  <a:pt x="220169" y="267988"/>
                </a:cubicBezTo>
                <a:cubicBezTo>
                  <a:pt x="225056" y="264111"/>
                  <a:pt x="231196" y="257732"/>
                  <a:pt x="232074" y="249852"/>
                </a:cubicBezTo>
                <a:cubicBezTo>
                  <a:pt x="232700" y="244349"/>
                  <a:pt x="230695" y="238845"/>
                  <a:pt x="226059" y="233467"/>
                </a:cubicBezTo>
                <a:cubicBezTo>
                  <a:pt x="214029" y="219583"/>
                  <a:pt x="186461" y="209952"/>
                  <a:pt x="156011" y="208951"/>
                </a:cubicBezTo>
                <a:cubicBezTo>
                  <a:pt x="142102" y="208576"/>
                  <a:pt x="128193" y="209952"/>
                  <a:pt x="115787" y="212954"/>
                </a:cubicBezTo>
                <a:cubicBezTo>
                  <a:pt x="112153" y="213830"/>
                  <a:pt x="108519" y="211578"/>
                  <a:pt x="107642" y="207951"/>
                </a:cubicBezTo>
                <a:cubicBezTo>
                  <a:pt x="106765" y="204449"/>
                  <a:pt x="109021" y="200821"/>
                  <a:pt x="112529" y="199946"/>
                </a:cubicBezTo>
                <a:cubicBezTo>
                  <a:pt x="126188" y="196694"/>
                  <a:pt x="141350" y="195193"/>
                  <a:pt x="156387" y="195693"/>
                </a:cubicBezTo>
                <a:close/>
                <a:moveTo>
                  <a:pt x="47218" y="188194"/>
                </a:moveTo>
                <a:cubicBezTo>
                  <a:pt x="50474" y="186443"/>
                  <a:pt x="54482" y="187819"/>
                  <a:pt x="56111" y="191071"/>
                </a:cubicBezTo>
                <a:cubicBezTo>
                  <a:pt x="57864" y="194323"/>
                  <a:pt x="56486" y="198450"/>
                  <a:pt x="53230" y="200076"/>
                </a:cubicBezTo>
                <a:cubicBezTo>
                  <a:pt x="27554" y="213084"/>
                  <a:pt x="13276" y="230094"/>
                  <a:pt x="13276" y="247980"/>
                </a:cubicBezTo>
                <a:cubicBezTo>
                  <a:pt x="13276" y="251607"/>
                  <a:pt x="10270" y="254609"/>
                  <a:pt x="6638" y="254609"/>
                </a:cubicBezTo>
                <a:cubicBezTo>
                  <a:pt x="3006" y="254609"/>
                  <a:pt x="0" y="251607"/>
                  <a:pt x="0" y="247980"/>
                </a:cubicBezTo>
                <a:cubicBezTo>
                  <a:pt x="0" y="224841"/>
                  <a:pt x="16783" y="203578"/>
                  <a:pt x="47218" y="188194"/>
                </a:cubicBezTo>
                <a:close/>
                <a:moveTo>
                  <a:pt x="151133" y="166050"/>
                </a:moveTo>
                <a:cubicBezTo>
                  <a:pt x="178072" y="166050"/>
                  <a:pt x="204635" y="169926"/>
                  <a:pt x="227689" y="177179"/>
                </a:cubicBezTo>
                <a:cubicBezTo>
                  <a:pt x="231198" y="178304"/>
                  <a:pt x="233077" y="182055"/>
                  <a:pt x="232075" y="185556"/>
                </a:cubicBezTo>
                <a:cubicBezTo>
                  <a:pt x="231072" y="188432"/>
                  <a:pt x="228441" y="190183"/>
                  <a:pt x="225685" y="190183"/>
                </a:cubicBezTo>
                <a:cubicBezTo>
                  <a:pt x="224933" y="190183"/>
                  <a:pt x="224306" y="190058"/>
                  <a:pt x="223680" y="189933"/>
                </a:cubicBezTo>
                <a:cubicBezTo>
                  <a:pt x="201878" y="183056"/>
                  <a:pt x="176694" y="179429"/>
                  <a:pt x="151133" y="179429"/>
                </a:cubicBezTo>
                <a:cubicBezTo>
                  <a:pt x="126951" y="179429"/>
                  <a:pt x="103019" y="182680"/>
                  <a:pt x="82220" y="188807"/>
                </a:cubicBezTo>
                <a:cubicBezTo>
                  <a:pt x="78712" y="189808"/>
                  <a:pt x="74953" y="187807"/>
                  <a:pt x="73951" y="184306"/>
                </a:cubicBezTo>
                <a:cubicBezTo>
                  <a:pt x="72823" y="180680"/>
                  <a:pt x="74828" y="177054"/>
                  <a:pt x="78461" y="176053"/>
                </a:cubicBezTo>
                <a:cubicBezTo>
                  <a:pt x="100513" y="169551"/>
                  <a:pt x="125698" y="166050"/>
                  <a:pt x="151133" y="166050"/>
                </a:cubicBezTo>
                <a:close/>
                <a:moveTo>
                  <a:pt x="372021" y="163814"/>
                </a:moveTo>
                <a:cubicBezTo>
                  <a:pt x="364381" y="172071"/>
                  <a:pt x="357493" y="181828"/>
                  <a:pt x="357493" y="186332"/>
                </a:cubicBezTo>
                <a:cubicBezTo>
                  <a:pt x="357493" y="194338"/>
                  <a:pt x="364006" y="200843"/>
                  <a:pt x="372021" y="200843"/>
                </a:cubicBezTo>
                <a:cubicBezTo>
                  <a:pt x="379911" y="200843"/>
                  <a:pt x="386423" y="194338"/>
                  <a:pt x="386423" y="186332"/>
                </a:cubicBezTo>
                <a:cubicBezTo>
                  <a:pt x="386423" y="181703"/>
                  <a:pt x="379034" y="171570"/>
                  <a:pt x="372021" y="163814"/>
                </a:cubicBezTo>
                <a:close/>
                <a:moveTo>
                  <a:pt x="367262" y="149428"/>
                </a:moveTo>
                <a:cubicBezTo>
                  <a:pt x="369892" y="146926"/>
                  <a:pt x="374025" y="146926"/>
                  <a:pt x="376655" y="149428"/>
                </a:cubicBezTo>
                <a:cubicBezTo>
                  <a:pt x="380537" y="153181"/>
                  <a:pt x="399824" y="172571"/>
                  <a:pt x="399824" y="186332"/>
                </a:cubicBezTo>
                <a:cubicBezTo>
                  <a:pt x="399824" y="193838"/>
                  <a:pt x="396944" y="200718"/>
                  <a:pt x="391683" y="205972"/>
                </a:cubicBezTo>
                <a:cubicBezTo>
                  <a:pt x="386423" y="211227"/>
                  <a:pt x="379410" y="214104"/>
                  <a:pt x="372021" y="214104"/>
                </a:cubicBezTo>
                <a:cubicBezTo>
                  <a:pt x="356617" y="214104"/>
                  <a:pt x="344218" y="201719"/>
                  <a:pt x="344218" y="186332"/>
                </a:cubicBezTo>
                <a:cubicBezTo>
                  <a:pt x="344218" y="172571"/>
                  <a:pt x="363505" y="153181"/>
                  <a:pt x="367262" y="149428"/>
                </a:cubicBezTo>
                <a:close/>
                <a:moveTo>
                  <a:pt x="150991" y="75466"/>
                </a:moveTo>
                <a:cubicBezTo>
                  <a:pt x="143467" y="83723"/>
                  <a:pt x="136570" y="93480"/>
                  <a:pt x="136570" y="97984"/>
                </a:cubicBezTo>
                <a:cubicBezTo>
                  <a:pt x="136570" y="105990"/>
                  <a:pt x="143091" y="112495"/>
                  <a:pt x="151116" y="112495"/>
                </a:cubicBezTo>
                <a:cubicBezTo>
                  <a:pt x="159016" y="112495"/>
                  <a:pt x="165537" y="105990"/>
                  <a:pt x="165537" y="97984"/>
                </a:cubicBezTo>
                <a:cubicBezTo>
                  <a:pt x="165537" y="93355"/>
                  <a:pt x="158138" y="83222"/>
                  <a:pt x="150991" y="75466"/>
                </a:cubicBezTo>
                <a:close/>
                <a:moveTo>
                  <a:pt x="146351" y="61080"/>
                </a:moveTo>
                <a:cubicBezTo>
                  <a:pt x="148984" y="58578"/>
                  <a:pt x="153122" y="58578"/>
                  <a:pt x="155756" y="61080"/>
                </a:cubicBezTo>
                <a:cubicBezTo>
                  <a:pt x="159643" y="64833"/>
                  <a:pt x="178954" y="84223"/>
                  <a:pt x="178954" y="97984"/>
                </a:cubicBezTo>
                <a:cubicBezTo>
                  <a:pt x="178954" y="113371"/>
                  <a:pt x="166414" y="125756"/>
                  <a:pt x="151116" y="125756"/>
                </a:cubicBezTo>
                <a:cubicBezTo>
                  <a:pt x="135692" y="125756"/>
                  <a:pt x="123278" y="113371"/>
                  <a:pt x="123278" y="97984"/>
                </a:cubicBezTo>
                <a:cubicBezTo>
                  <a:pt x="123278" y="84223"/>
                  <a:pt x="142589" y="64833"/>
                  <a:pt x="146351" y="61080"/>
                </a:cubicBezTo>
                <a:close/>
                <a:moveTo>
                  <a:pt x="523878" y="16262"/>
                </a:moveTo>
                <a:cubicBezTo>
                  <a:pt x="516238" y="24519"/>
                  <a:pt x="509350" y="34276"/>
                  <a:pt x="509350" y="38780"/>
                </a:cubicBezTo>
                <a:cubicBezTo>
                  <a:pt x="509350" y="46786"/>
                  <a:pt x="515863" y="53291"/>
                  <a:pt x="523878" y="53291"/>
                </a:cubicBezTo>
                <a:cubicBezTo>
                  <a:pt x="527760" y="53291"/>
                  <a:pt x="531392" y="51790"/>
                  <a:pt x="534022" y="49038"/>
                </a:cubicBezTo>
                <a:cubicBezTo>
                  <a:pt x="536778" y="46286"/>
                  <a:pt x="538280" y="42658"/>
                  <a:pt x="538280" y="38780"/>
                </a:cubicBezTo>
                <a:cubicBezTo>
                  <a:pt x="538280" y="34151"/>
                  <a:pt x="530891" y="24018"/>
                  <a:pt x="523878" y="16262"/>
                </a:cubicBezTo>
                <a:close/>
                <a:moveTo>
                  <a:pt x="519244" y="1876"/>
                </a:moveTo>
                <a:cubicBezTo>
                  <a:pt x="521749" y="-626"/>
                  <a:pt x="525882" y="-626"/>
                  <a:pt x="528512" y="1876"/>
                </a:cubicBezTo>
                <a:cubicBezTo>
                  <a:pt x="532394" y="5629"/>
                  <a:pt x="551681" y="25019"/>
                  <a:pt x="551681" y="38780"/>
                </a:cubicBezTo>
                <a:cubicBezTo>
                  <a:pt x="551681" y="46286"/>
                  <a:pt x="548801" y="53166"/>
                  <a:pt x="543540" y="58420"/>
                </a:cubicBezTo>
                <a:cubicBezTo>
                  <a:pt x="538280" y="63675"/>
                  <a:pt x="531267" y="66552"/>
                  <a:pt x="523878" y="66552"/>
                </a:cubicBezTo>
                <a:cubicBezTo>
                  <a:pt x="508474" y="66552"/>
                  <a:pt x="496075" y="54167"/>
                  <a:pt x="496075" y="38780"/>
                </a:cubicBezTo>
                <a:cubicBezTo>
                  <a:pt x="496075" y="25019"/>
                  <a:pt x="515362" y="5629"/>
                  <a:pt x="519244" y="1876"/>
                </a:cubicBezTo>
                <a:close/>
              </a:path>
            </a:pathLst>
          </a:custGeom>
          <a:solidFill>
            <a:srgbClr val="418680"/>
          </a:solidFill>
          <a:ln>
            <a:noFill/>
          </a:ln>
        </p:spPr>
        <p:txBody>
          <a:bodyPr/>
          <a:lstStyle/>
          <a:p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20575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a16="http://schemas.microsoft.com/office/drawing/2014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556" y="0"/>
            <a:ext cx="5232889" cy="453517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438A290-C255-485B-B4D5-9CE45EBD06A7}"/>
              </a:ext>
            </a:extLst>
          </p:cNvPr>
          <p:cNvSpPr txBox="1"/>
          <p:nvPr/>
        </p:nvSpPr>
        <p:spPr>
          <a:xfrm>
            <a:off x="5448084" y="1310744"/>
            <a:ext cx="1295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贰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D0FB88-125C-4DF3-814B-5DDD7C66C762}"/>
              </a:ext>
            </a:extLst>
          </p:cNvPr>
          <p:cNvSpPr/>
          <p:nvPr/>
        </p:nvSpPr>
        <p:spPr>
          <a:xfrm>
            <a:off x="4135940" y="4244161"/>
            <a:ext cx="3920121" cy="101566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立夏习俗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993" y="1185649"/>
            <a:ext cx="4011007" cy="56723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484242"/>
            <a:ext cx="2544377" cy="13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a16="http://schemas.microsoft.com/office/drawing/2014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88776" y="1398355"/>
            <a:ext cx="2210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吃“立 夏 馃”</a:t>
            </a:r>
          </a:p>
        </p:txBody>
      </p:sp>
      <p:sp>
        <p:nvSpPr>
          <p:cNvPr id="6" name="矩形 5"/>
          <p:cNvSpPr/>
          <p:nvPr/>
        </p:nvSpPr>
        <p:spPr>
          <a:xfrm>
            <a:off x="1073715" y="2137019"/>
            <a:ext cx="2690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/>
                <a:ea typeface="微软雅黑"/>
                <a:cs typeface="+mn-ea"/>
                <a:sym typeface="微软雅黑"/>
              </a:rPr>
              <a:t>赣东北有吃“立夏馃”的习惯，就像清明吃艾、端午吃粽子、重阳吃桂花酒一样，从老一辈那儿流传下来。以讨个“春收富实”的年成。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28" y="4439390"/>
            <a:ext cx="2792415" cy="1617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5375290" y="2007951"/>
            <a:ext cx="14414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尝 三 鲜</a:t>
            </a:r>
          </a:p>
        </p:txBody>
      </p:sp>
      <p:sp>
        <p:nvSpPr>
          <p:cNvPr id="9" name="矩形 8"/>
          <p:cNvSpPr/>
          <p:nvPr/>
        </p:nvSpPr>
        <p:spPr>
          <a:xfrm>
            <a:off x="4866290" y="2746615"/>
            <a:ext cx="24594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/>
                <a:ea typeface="微软雅黑"/>
                <a:cs typeface="+mn-ea"/>
                <a:sym typeface="微软雅黑"/>
              </a:rPr>
              <a:t>无锡民间历来有立夏尝三鲜的习俗。三鲜分地三鲜、树三鲜、水三鲜。其中以尝地三鲜最为普遍。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793" y="5080435"/>
            <a:ext cx="2792415" cy="1617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10"/>
          <p:cNvSpPr/>
          <p:nvPr/>
        </p:nvSpPr>
        <p:spPr>
          <a:xfrm>
            <a:off x="8828067" y="1398355"/>
            <a:ext cx="1787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吃 乌 米 饭</a:t>
            </a:r>
          </a:p>
        </p:txBody>
      </p:sp>
      <p:sp>
        <p:nvSpPr>
          <p:cNvPr id="12" name="矩形 11"/>
          <p:cNvSpPr/>
          <p:nvPr/>
        </p:nvSpPr>
        <p:spPr>
          <a:xfrm>
            <a:off x="8517250" y="2260129"/>
            <a:ext cx="25960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/>
                <a:ea typeface="微软雅黑"/>
                <a:cs typeface="+mn-ea"/>
                <a:sym typeface="微软雅黑"/>
              </a:rPr>
              <a:t>杭州立夏日食乌米饭和乌饭糕。据说能祛风败毒，不会疰夏，防乌蚊子叮咬。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409" y="4470839"/>
            <a:ext cx="2792415" cy="1617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5374" cy="107114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D0FB88-125C-4DF3-814B-5DDD7C66C762}"/>
              </a:ext>
            </a:extLst>
          </p:cNvPr>
          <p:cNvSpPr/>
          <p:nvPr/>
        </p:nvSpPr>
        <p:spPr>
          <a:xfrm>
            <a:off x="1044743" y="243184"/>
            <a:ext cx="2099510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37890"/>
                </a:solidFill>
                <a:latin typeface="微软雅黑"/>
                <a:ea typeface="微软雅黑"/>
                <a:cs typeface="+mn-ea"/>
                <a:sym typeface="微软雅黑"/>
              </a:rPr>
              <a:t>立夏食俗</a:t>
            </a:r>
            <a:endParaRPr lang="en-US" altLang="zh-CN" sz="3200" b="1" dirty="0">
              <a:solidFill>
                <a:srgbClr val="33789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56758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a16="http://schemas.microsoft.com/office/drawing/2014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立夏20190416-20.pptx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uht5e1t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2014</Words>
  <Application>Microsoft Office PowerPoint</Application>
  <PresentationFormat>宽屏</PresentationFormat>
  <Paragraphs>180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Meiryo</vt:lpstr>
      <vt:lpstr>宋体</vt:lpstr>
      <vt:lpstr>Microsoft YaHei</vt:lpstr>
      <vt:lpstr>Microsoft YaHei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1</cp:revision>
  <dcterms:created xsi:type="dcterms:W3CDTF">2019-04-17T14:27:27Z</dcterms:created>
  <dcterms:modified xsi:type="dcterms:W3CDTF">2023-05-04T09:07:48Z</dcterms:modified>
</cp:coreProperties>
</file>