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2" r:id="rId19"/>
    <p:sldId id="270" r:id="rId20"/>
    <p:sldId id="271" r:id="rId21"/>
    <p:sldId id="273" r:id="rId22"/>
    <p:sldId id="274" r:id="rId23"/>
    <p:sldId id="278" r:id="rId24"/>
    <p:sldId id="279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5"/>
    <a:srgbClr val="3B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0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3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2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6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504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76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46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36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94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37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43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95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13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17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62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03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8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3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4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93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3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2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="" id="{AE21A721-9726-6EED-2069-F1C258F53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156"/>
          <a:stretch>
            <a:fillRect/>
          </a:stretch>
        </p:blipFill>
        <p:spPr>
          <a:xfrm rot="5400000" flipH="1">
            <a:off x="2625725" y="-2733040"/>
            <a:ext cx="6858000" cy="1229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:a16="http://schemas.microsoft.com/office/drawing/2014/main"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9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7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09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01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24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2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7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37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7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69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7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77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00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9CB7-FF2A-42A6-8AB9-2B04307C6085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34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7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EB3A33C1-C5F9-0BE4-45DC-9E29F27D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9" y="0"/>
            <a:ext cx="12295239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97DE59A3-BBEC-0294-572D-48033CE5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61" y="0"/>
            <a:ext cx="4090339" cy="17012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E4EC700F-037F-05BD-DC3F-17267A0CA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12595"/>
          <a:stretch>
            <a:fillRect/>
          </a:stretch>
        </p:blipFill>
        <p:spPr>
          <a:xfrm flipH="1">
            <a:off x="-423380" y="-624115"/>
            <a:ext cx="4990465" cy="71367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8DFE9BEA-A3CA-2A67-C433-F7FC2BE2E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907" y="850604"/>
            <a:ext cx="6308090" cy="445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76650" y="1746454"/>
            <a:ext cx="4722523" cy="396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3641" y="3300084"/>
            <a:ext cx="345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三、文学记述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78705" y="868045"/>
            <a:ext cx="2011680" cy="6451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36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383903" y="2029459"/>
            <a:ext cx="4710536" cy="3686811"/>
            <a:chOff x="6698352" y="2846358"/>
            <a:chExt cx="4001279" cy="3131916"/>
          </a:xfrm>
        </p:grpSpPr>
        <p:sp>
          <p:nvSpPr>
            <p:cNvPr id="16" name="矩形 15"/>
            <p:cNvSpPr/>
            <p:nvPr/>
          </p:nvSpPr>
          <p:spPr>
            <a:xfrm>
              <a:off x="8459351" y="2846358"/>
              <a:ext cx="2240280" cy="78324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063F37"/>
                  </a:solidFill>
                  <a:cs typeface="+mn-ea"/>
                  <a:sym typeface="+mn-lt"/>
                </a:rPr>
                <a:t>诗词曲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698352" y="3706283"/>
              <a:ext cx="3215653" cy="22719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观田家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rgbClr val="063F37"/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rgbClr val="063F37"/>
                  </a:solidFill>
                  <a:cs typeface="+mn-ea"/>
                  <a:sym typeface="+mn-lt"/>
                </a:rPr>
                <a:t>(</a:t>
              </a: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唐</a:t>
              </a:r>
              <a:r>
                <a:rPr lang="en-US" altLang="zh-CN" dirty="0">
                  <a:solidFill>
                    <a:srgbClr val="063F37"/>
                  </a:solidFill>
                  <a:cs typeface="+mn-ea"/>
                  <a:sym typeface="+mn-lt"/>
                </a:rPr>
                <a:t>)</a:t>
              </a: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韦应物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微雨众卉新，一雷惊蛰始。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田家几日闲，耕种从此起。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丁壮俱在野，场圃亦就理。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归来景常晏，饮犊西涧水。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饥劬不自苦，膏泽且为喜。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仓廪物宿储，徭役犹未已。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方惭不耕者，禄食出闾里。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9685402" y="5508056"/>
              <a:ext cx="100604" cy="103329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63F37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354061" y="3877128"/>
              <a:ext cx="0" cy="36285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460924" y="3877128"/>
              <a:ext cx="0" cy="169710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5025" y="2777927"/>
            <a:ext cx="4771390" cy="2683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6542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1490" y="2015490"/>
            <a:ext cx="6096000" cy="3282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义雀行和朱评事</a:t>
            </a:r>
          </a:p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rgbClr val="063F37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唐</a:t>
            </a:r>
            <a:r>
              <a:rPr lang="en-US" altLang="zh-CN" dirty="0">
                <a:solidFill>
                  <a:srgbClr val="063F37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贾岛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玄鸟雄雌俱，春雷惊蛰余。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口衔黄河泥，空即翔天隅。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一夕皆莫归，哓哓遗众雏。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双雀抱仁义，哺食劳劬劬。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雏既逦迤飞，云间声相呼。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燕雀虽微类，感愧诚不殊。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禽贤难自彰，幸得主人书。</a:t>
            </a:r>
            <a:endParaRPr lang="zh-CN" altLang="en-US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5" name="图片 4" descr="二十四节气春分24节气传统农历节日海报_0001s_0000s_0000_Layer-24-(копия)-副本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5" y="4213225"/>
            <a:ext cx="3341370" cy="2692400"/>
          </a:xfrm>
          <a:prstGeom prst="rect">
            <a:avLst/>
          </a:prstGeom>
        </p:spPr>
      </p:pic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18960" y="-11430"/>
            <a:ext cx="5286375" cy="42513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283505" y="2713355"/>
            <a:ext cx="6278642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惊蛰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诗画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吴藕汀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杏花村酒寄千程，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佳果满前莫问名。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惊蛰未闻雷出地，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丰收有望看春耕。</a:t>
            </a:r>
            <a:endParaRPr lang="zh-CN" altLang="en-US" sz="24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04360" y="98107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8" name="图片 7" descr="bd5578fefdc471ab1cb6009cf00505e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 flipV="1">
            <a:off x="-10795" y="3474085"/>
            <a:ext cx="4276090" cy="343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881370" y="1417320"/>
            <a:ext cx="160528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52520" y="2767965"/>
            <a:ext cx="5262979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惊蛰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诗画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吴藕汀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杏花村酒寄千程，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佳果满前莫问名。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惊蛰未闻雷出地，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丰收有望看春耕。</a:t>
            </a:r>
            <a:endParaRPr lang="zh-CN" altLang="en-US" sz="20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6" name="图片 5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90550" y="-8255"/>
            <a:ext cx="3885565" cy="5552440"/>
          </a:xfrm>
          <a:prstGeom prst="rect">
            <a:avLst/>
          </a:prstGeom>
        </p:spPr>
      </p:pic>
      <p:pic>
        <p:nvPicPr>
          <p:cNvPr id="5" name="图片 4" descr="26ad3361c0075cada96738488701154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9480000">
            <a:off x="9958070" y="3811905"/>
            <a:ext cx="2194560" cy="353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41693" y="1344677"/>
            <a:ext cx="4830168" cy="40538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8684" y="2961179"/>
            <a:ext cx="387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四 、典籍记载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9825" y="97028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46945" y="2272720"/>
            <a:ext cx="3416320" cy="33727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惊蛰，古称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启蛰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，是二十四节气中的第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个节气，更是干支历卯月的起始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时间点在公历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5-6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日之间，太阳到达黄经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345°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时。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》:"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二月节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……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万物出乎震，震为雷，故曰惊蛰，是蛰虫惊而出走矣。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endParaRPr lang="zh-CN" altLang="en-US" sz="20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45705" y="2653748"/>
            <a:ext cx="2676939" cy="217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18960" y="8255"/>
            <a:ext cx="5286375" cy="38030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89292" y="2501900"/>
            <a:ext cx="1538883" cy="18726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惊蛰</a:t>
            </a:r>
          </a:p>
          <a:p>
            <a:endParaRPr lang="zh-CN" altLang="en-US" sz="4400" dirty="0">
              <a:solidFill>
                <a:srgbClr val="063F37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4025" y="132016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15087" y="2384746"/>
            <a:ext cx="4185761" cy="29161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诗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黄鸟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",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齐人谓之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搏黍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",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又谓之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黄袍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",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僧家谓之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金衣公子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，其色鵹黑而黄，又名鵹黄，谚曰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:"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黄栗留黄莺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，莺儿皆一种也。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63F37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鹰化为鸠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: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鹰，蛰鸟也，鹞鹯之属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鸠，即今之布谷。</a:t>
            </a:r>
            <a:endParaRPr lang="zh-CN" altLang="en-US" sz="20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64945" y="2483337"/>
            <a:ext cx="3197225" cy="2384086"/>
          </a:xfrm>
          <a:prstGeom prst="triangle">
            <a:avLst/>
          </a:prstGeom>
        </p:spPr>
      </p:pic>
      <p:pic>
        <p:nvPicPr>
          <p:cNvPr id="8" name="图片 7" descr="bd5578fefdc471ab1cb6009cf00505e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 flipV="1">
            <a:off x="-10795" y="3493770"/>
            <a:ext cx="4276090" cy="343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76293" y="1718443"/>
            <a:ext cx="4207315" cy="35310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08394" y="2936236"/>
            <a:ext cx="336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五、节日意义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5493385" y="96139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节日意义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79695" y="2690495"/>
            <a:ext cx="3837940" cy="21959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我国劳动人民自古很重视惊蛰节气，把它视为春耕开始的日子。唐诗有云</a:t>
            </a:r>
            <a:r>
              <a:rPr lang="en-US" altLang="zh-CN" dirty="0">
                <a:solidFill>
                  <a:srgbClr val="063F37"/>
                </a:solidFill>
                <a:cs typeface="+mn-ea"/>
                <a:sym typeface="+mn-lt"/>
              </a:rPr>
              <a:t>:"</a:t>
            </a: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微雨众卉新，一雷惊蛰始。田家几日闲，耕种从此起。</a:t>
            </a:r>
            <a:r>
              <a:rPr lang="en-US" altLang="zh-CN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农谚也说</a:t>
            </a:r>
            <a:r>
              <a:rPr lang="en-US" altLang="zh-CN" dirty="0">
                <a:solidFill>
                  <a:srgbClr val="063F37"/>
                </a:solidFill>
                <a:cs typeface="+mn-ea"/>
                <a:sym typeface="+mn-lt"/>
              </a:rPr>
              <a:t>:"</a:t>
            </a: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过了惊蛰节，春耕不能歇</a:t>
            </a:r>
            <a:r>
              <a:rPr lang="en-US" altLang="zh-CN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rgbClr val="063F37"/>
                </a:solidFill>
                <a:cs typeface="+mn-ea"/>
                <a:sym typeface="+mn-lt"/>
              </a:rPr>
              <a:t>九尽杨花开，农活一齐来。</a:t>
            </a:r>
          </a:p>
        </p:txBody>
      </p:sp>
      <p:pic>
        <p:nvPicPr>
          <p:cNvPr id="5" name="图片 4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0" y="-85725"/>
            <a:ext cx="3885565" cy="5552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76793" y="2755283"/>
            <a:ext cx="3673503" cy="2066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42364" y="1988185"/>
            <a:ext cx="726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01</a:t>
            </a:r>
          </a:p>
        </p:txBody>
      </p:sp>
      <p:sp>
        <p:nvSpPr>
          <p:cNvPr id="20" name="矩形 19"/>
          <p:cNvSpPr/>
          <p:nvPr/>
        </p:nvSpPr>
        <p:spPr>
          <a:xfrm>
            <a:off x="3890407" y="3000375"/>
            <a:ext cx="615553" cy="15286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历史发展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46024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515386" y="2112645"/>
            <a:ext cx="338554" cy="7607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6" name="矩形 15"/>
          <p:cNvSpPr/>
          <p:nvPr/>
        </p:nvSpPr>
        <p:spPr>
          <a:xfrm>
            <a:off x="5058664" y="1988185"/>
            <a:ext cx="833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02</a:t>
            </a:r>
          </a:p>
        </p:txBody>
      </p:sp>
      <p:sp>
        <p:nvSpPr>
          <p:cNvPr id="21" name="矩形 20"/>
          <p:cNvSpPr/>
          <p:nvPr/>
        </p:nvSpPr>
        <p:spPr>
          <a:xfrm>
            <a:off x="5163582" y="3000375"/>
            <a:ext cx="615553" cy="15286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民间习俗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76834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823486" y="2112645"/>
            <a:ext cx="338554" cy="80887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17" name="矩形 16"/>
          <p:cNvSpPr/>
          <p:nvPr/>
        </p:nvSpPr>
        <p:spPr>
          <a:xfrm>
            <a:off x="6367565" y="1988185"/>
            <a:ext cx="832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03</a:t>
            </a:r>
          </a:p>
        </p:txBody>
      </p:sp>
      <p:sp>
        <p:nvSpPr>
          <p:cNvPr id="22" name="矩形 21"/>
          <p:cNvSpPr/>
          <p:nvPr/>
        </p:nvSpPr>
        <p:spPr>
          <a:xfrm>
            <a:off x="6474222" y="3000375"/>
            <a:ext cx="615553" cy="15286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文学记述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9295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148096" y="2112645"/>
            <a:ext cx="338554" cy="9210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18" name="矩形 17"/>
          <p:cNvSpPr/>
          <p:nvPr/>
        </p:nvSpPr>
        <p:spPr>
          <a:xfrm>
            <a:off x="7682557" y="1988185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04</a:t>
            </a:r>
          </a:p>
        </p:txBody>
      </p:sp>
      <p:sp>
        <p:nvSpPr>
          <p:cNvPr id="23" name="矩形 22"/>
          <p:cNvSpPr/>
          <p:nvPr/>
        </p:nvSpPr>
        <p:spPr>
          <a:xfrm>
            <a:off x="7801372" y="3000375"/>
            <a:ext cx="615553" cy="15286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典籍记载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843407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489216" y="2112645"/>
            <a:ext cx="338554" cy="85215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19" name="矩形 18"/>
          <p:cNvSpPr/>
          <p:nvPr/>
        </p:nvSpPr>
        <p:spPr>
          <a:xfrm>
            <a:off x="8837930" y="1988185"/>
            <a:ext cx="9474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05</a:t>
            </a:r>
          </a:p>
        </p:txBody>
      </p:sp>
      <p:sp>
        <p:nvSpPr>
          <p:cNvPr id="24" name="矩形 23"/>
          <p:cNvSpPr/>
          <p:nvPr/>
        </p:nvSpPr>
        <p:spPr>
          <a:xfrm>
            <a:off x="9086612" y="3000375"/>
            <a:ext cx="615553" cy="15286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节日意义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966216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340" y="2242820"/>
            <a:ext cx="774065" cy="869950"/>
          </a:xfrm>
          <a:prstGeom prst="rect">
            <a:avLst/>
          </a:prstGeom>
        </p:spPr>
      </p:pic>
      <p:pic>
        <p:nvPicPr>
          <p:cNvPr id="4" name="图片 3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10" y="2242820"/>
            <a:ext cx="774065" cy="869950"/>
          </a:xfrm>
          <a:prstGeom prst="rect">
            <a:avLst/>
          </a:prstGeom>
        </p:spPr>
      </p:pic>
      <p:pic>
        <p:nvPicPr>
          <p:cNvPr id="5" name="图片 4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770" y="2369820"/>
            <a:ext cx="774065" cy="869950"/>
          </a:xfrm>
          <a:prstGeom prst="rect">
            <a:avLst/>
          </a:prstGeom>
        </p:spPr>
      </p:pic>
      <p:pic>
        <p:nvPicPr>
          <p:cNvPr id="6" name="图片 5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540" y="2369820"/>
            <a:ext cx="774065" cy="869950"/>
          </a:xfrm>
          <a:prstGeom prst="rect">
            <a:avLst/>
          </a:prstGeom>
        </p:spPr>
      </p:pic>
      <p:pic>
        <p:nvPicPr>
          <p:cNvPr id="7" name="图片 6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45" y="2394585"/>
            <a:ext cx="774065" cy="869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1955" y="2056765"/>
            <a:ext cx="923330" cy="1956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>
                <a:cs typeface="+mn-ea"/>
                <a:sym typeface="+mn-lt"/>
              </a:rPr>
              <a:t>目录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-46389"/>
            <a:ext cx="4566991" cy="367033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96792" y="5362113"/>
            <a:ext cx="1595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EBF5F5"/>
                </a:solidFill>
              </a:rPr>
              <a:t>https://www.ypppt.com/</a:t>
            </a:r>
            <a:endParaRPr lang="zh-CN" altLang="en-US" sz="900" dirty="0">
              <a:solidFill>
                <a:srgbClr val="EBF5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34" grpId="0"/>
      <p:bldP spid="16" grpId="0"/>
      <p:bldP spid="21" grpId="0"/>
      <p:bldP spid="37" grpId="0"/>
      <p:bldP spid="17" grpId="0"/>
      <p:bldP spid="22" grpId="0"/>
      <p:bldP spid="40" grpId="0"/>
      <p:bldP spid="18" grpId="0"/>
      <p:bldP spid="23" grpId="0"/>
      <p:bldP spid="43" grpId="0"/>
      <p:bldP spid="19" grpId="0"/>
      <p:bldP spid="2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F5FCDA-D46D-DF19-2B80-BC1F4469165B}"/>
              </a:ext>
            </a:extLst>
          </p:cNvPr>
          <p:cNvSpPr txBox="1"/>
          <p:nvPr/>
        </p:nvSpPr>
        <p:spPr>
          <a:xfrm>
            <a:off x="1270980" y="5247819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</a:rPr>
              <a:t>/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3A33C1-C5F9-0BE4-45DC-9E29F27D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9" y="0"/>
            <a:ext cx="12295239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DE59A3-BBEC-0294-572D-48033CE5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61" y="0"/>
            <a:ext cx="4090339" cy="17012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EC700F-037F-05BD-DC3F-17267A0CA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12595"/>
          <a:stretch>
            <a:fillRect/>
          </a:stretch>
        </p:blipFill>
        <p:spPr>
          <a:xfrm flipH="1">
            <a:off x="-423380" y="-624115"/>
            <a:ext cx="4990465" cy="71367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FE9BEA-A3CA-2A67-C433-F7FC2BE2E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907" y="850604"/>
            <a:ext cx="6308090" cy="44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65692" y="1306529"/>
            <a:ext cx="4750655" cy="3987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67061" y="2946141"/>
            <a:ext cx="386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一、节气摘要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44552" y="1861820"/>
            <a:ext cx="4616648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惊蛰，古称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启蛰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，是二十四节气中的第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个节气，更是干支历卯月的起始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;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时间点在公历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月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5-6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日之间，太阳到达黄经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345°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时。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》:"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二月节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……</a:t>
            </a: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万物出乎震，震为雷，故曰惊蛰，是蛰虫惊而出走矣。</a:t>
            </a:r>
            <a:r>
              <a:rPr lang="en-US" altLang="zh-CN" sz="24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endParaRPr lang="zh-CN" altLang="en-US" sz="2400" dirty="0">
              <a:solidFill>
                <a:srgbClr val="063F37"/>
              </a:solidFill>
              <a:cs typeface="+mn-ea"/>
              <a:sym typeface="+mn-lt"/>
            </a:endParaRPr>
          </a:p>
        </p:txBody>
      </p:sp>
      <p:pic>
        <p:nvPicPr>
          <p:cNvPr id="5" name="图片 4" descr="二十四节气春分24节气传统农历节日海报_0001s_0000s_0000_Layer-24-(копия)-副本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000">
            <a:off x="1266190" y="3999865"/>
            <a:ext cx="3044190" cy="2452370"/>
          </a:xfrm>
          <a:prstGeom prst="rect">
            <a:avLst/>
          </a:prstGeom>
        </p:spPr>
      </p:pic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36741" y="1972916"/>
            <a:ext cx="1015663" cy="283464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400" dirty="0">
                <a:solidFill>
                  <a:srgbClr val="063F37"/>
                </a:solidFill>
                <a:cs typeface="+mn-ea"/>
                <a:sym typeface="+mn-lt"/>
              </a:rPr>
              <a:t>历史发展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762333" y="2883244"/>
            <a:ext cx="7219950" cy="18872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惊蛰，古称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启蛰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，是二十四节气中的第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个节气，更是干支历卯月的起始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时间点在公历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5-6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日之间，太阳到达黄经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345°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时。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》:"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二月节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……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万物出乎震，震为雷，故曰惊蛰，是蛰虫惊而出走矣。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</a:p>
        </p:txBody>
      </p:sp>
      <p:pic>
        <p:nvPicPr>
          <p:cNvPr id="7" name="图片 6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58330" y="-50800"/>
            <a:ext cx="5286375" cy="42513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0810" y="1149234"/>
            <a:ext cx="2139950" cy="645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节气由来</a:t>
            </a:r>
          </a:p>
        </p:txBody>
      </p:sp>
      <p:pic>
        <p:nvPicPr>
          <p:cNvPr id="8" name="图片 7" descr="bd5578fefdc471ab1cb6009cf00505e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 flipV="1">
            <a:off x="0" y="3418840"/>
            <a:ext cx="4276090" cy="343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83885" y="1374273"/>
            <a:ext cx="4896428" cy="4109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94866" y="3154470"/>
            <a:ext cx="456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二、民间习俗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98570" y="889000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民间习俗</a:t>
            </a:r>
          </a:p>
        </p:txBody>
      </p:sp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4186" y="2390702"/>
            <a:ext cx="7386638" cy="30547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祭白虎化解是非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中国的民间传说白虎是口舌、是非之神，每年都会在这天出来觅食，开口噬人，犯之则在这年之内，常遭邪恶小人对你兴波作浪，阻挠你的前程发展，引致百般不顺。大家为了自保，便在惊蛰那天祭白虎。所谓祭白虎，是指拜祭用纸绘制的白老虎，纸老虎一般为黄色黑斑纹，口角画有一对獠牙。拜祭时，需以肥猪血喂之，使其吃饱后不再出口伤人，继而以生猪肉抹在纸老虎的嘴上，使之充满油水，不能张口说人是非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31426" y="2440940"/>
            <a:ext cx="861774" cy="2349361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4129048" y="2041222"/>
            <a:ext cx="3385542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黄帝内经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:"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春三月，此谓发陈。天地俱生，万物以荣。夜卧早行，广步于庭，披发缓行，以便生志。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其意是，春季万物复苏，应该晚睡早起，散步缓行，可以使精神愉悦、身体健康。这概括了惊蛰养生在起居方面的基点要点。</a:t>
            </a:r>
          </a:p>
        </p:txBody>
      </p:sp>
      <p:pic>
        <p:nvPicPr>
          <p:cNvPr id="5" name="图片 4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58330" y="-50800"/>
            <a:ext cx="5286375" cy="3707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1750" y="2076947"/>
            <a:ext cx="3054626" cy="3054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0620" y="878840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5" name="矩形 4"/>
          <p:cNvSpPr/>
          <p:nvPr/>
        </p:nvSpPr>
        <p:spPr>
          <a:xfrm>
            <a:off x="1313739" y="2286635"/>
            <a:ext cx="7386638" cy="33635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惊蛰过后万物复苏，是春暖花开的季节，同时却也是各种病毒和细菌活跃的季节。惊蛰时节人体的肝阳之气渐升，阴血相对不足，养生应顺乎阳气的升发、万物始生的特点，使自身的精神、情志、气血也如春日一样舒展畅达，生机盎然。从饮食方面来看，惊蛰时节饮食起居应顺肝之性，助益脾气，令五脏和平。宜多吃富含植物蛋白质、维生素的清淡食物，少食动物脂肪类食物。可多食鸭血、菠菜、芦荟、水萝卜、苦瓜、木耳菜、芹菜、油菜、山药、莲子、银耳等食物。。</a:t>
            </a:r>
          </a:p>
        </p:txBody>
      </p:sp>
      <p:pic>
        <p:nvPicPr>
          <p:cNvPr id="6" name="图片 5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0" y="-85725"/>
            <a:ext cx="3885565" cy="555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duanne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tduanne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1115</Words>
  <Application>Microsoft Office PowerPoint</Application>
  <PresentationFormat>宽屏</PresentationFormat>
  <Paragraphs>117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宋体</vt:lpstr>
      <vt:lpstr>微软雅黑</vt:lpstr>
      <vt:lpstr>印品黑体</vt:lpstr>
      <vt:lpstr>Arial</vt:lpstr>
      <vt:lpstr>Calibri</vt:lpstr>
      <vt:lpstr>Calibri Light</vt:lpstr>
      <vt:lpstr>第一PPT，www.1ppt.com</vt:lpstr>
      <vt:lpstr>自定义设计方案</vt:lpstr>
      <vt:lpstr>1_自定义设计方案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13</cp:revision>
  <dcterms:created xsi:type="dcterms:W3CDTF">2018-03-07T06:44:00Z</dcterms:created>
  <dcterms:modified xsi:type="dcterms:W3CDTF">2023-05-02T09:29:31Z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