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4" r:id="rId2"/>
    <p:sldMasterId id="2147483678" r:id="rId3"/>
  </p:sldMasterIdLst>
  <p:notesMasterIdLst>
    <p:notesMasterId r:id="rId25"/>
  </p:notesMasterIdLst>
  <p:sldIdLst>
    <p:sldId id="274" r:id="rId4"/>
    <p:sldId id="256" r:id="rId5"/>
    <p:sldId id="257" r:id="rId6"/>
    <p:sldId id="258" r:id="rId7"/>
    <p:sldId id="259" r:id="rId8"/>
    <p:sldId id="260" r:id="rId9"/>
    <p:sldId id="275" r:id="rId10"/>
    <p:sldId id="262" r:id="rId11"/>
    <p:sldId id="263" r:id="rId12"/>
    <p:sldId id="264" r:id="rId13"/>
    <p:sldId id="276" r:id="rId14"/>
    <p:sldId id="266" r:id="rId15"/>
    <p:sldId id="267" r:id="rId16"/>
    <p:sldId id="268" r:id="rId17"/>
    <p:sldId id="277" r:id="rId18"/>
    <p:sldId id="270" r:id="rId19"/>
    <p:sldId id="271" r:id="rId20"/>
    <p:sldId id="272" r:id="rId21"/>
    <p:sldId id="273" r:id="rId22"/>
    <p:sldId id="279" r:id="rId23"/>
    <p:sldId id="28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userDrawn="1">
          <p15:clr>
            <a:srgbClr val="A4A3A4"/>
          </p15:clr>
        </p15:guide>
        <p15:guide id="2" pos="7256" userDrawn="1">
          <p15:clr>
            <a:srgbClr val="A4A3A4"/>
          </p15:clr>
        </p15:guide>
        <p15:guide id="3" orient="horz" pos="709" userDrawn="1">
          <p15:clr>
            <a:srgbClr val="A4A3A4"/>
          </p15:clr>
        </p15:guide>
        <p15:guide id="4" orient="horz" pos="799" userDrawn="1">
          <p15:clr>
            <a:srgbClr val="A4A3A4"/>
          </p15:clr>
        </p15:guide>
        <p15:guide id="5" orient="horz" pos="3929" userDrawn="1">
          <p15:clr>
            <a:srgbClr val="A4A3A4"/>
          </p15:clr>
        </p15:guide>
        <p15:guide id="6" orient="horz" pos="38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0AD47"/>
    <a:srgbClr val="538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0" autoAdjust="0"/>
    <p:restoredTop sz="96314" autoAdjust="0"/>
  </p:normalViewPr>
  <p:slideViewPr>
    <p:cSldViewPr snapToGrid="0" showGuides="1">
      <p:cViewPr varScale="1">
        <p:scale>
          <a:sx n="108" d="100"/>
          <a:sy n="108" d="100"/>
        </p:scale>
        <p:origin x="786" y="114"/>
      </p:cViewPr>
      <p:guideLst>
        <p:guide pos="415"/>
        <p:guide pos="7256"/>
        <p:guide orient="horz" pos="709"/>
        <p:guide orient="horz" pos="799"/>
        <p:guide orient="horz" pos="3929"/>
        <p:guide orient="horz" pos="3861"/>
      </p:guideLst>
    </p:cSldViewPr>
  </p:slideViewPr>
  <p:notesTextViewPr>
    <p:cViewPr>
      <p:scale>
        <a:sx n="1" d="1"/>
        <a:sy n="1" d="1"/>
      </p:scale>
      <p:origin x="0" y="0"/>
    </p:cViewPr>
  </p:notesTextViewPr>
  <p:notesViewPr>
    <p:cSldViewPr snapToGrid="0" showGuides="1">
      <p:cViewPr varScale="1">
        <p:scale>
          <a:sx n="87" d="100"/>
          <a:sy n="87" d="100"/>
        </p:scale>
        <p:origin x="193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4D547-3AB7-4CA3-8746-569EB1479DF0}" type="datetimeFigureOut">
              <a:rPr lang="zh-CN" altLang="en-US" smtClean="0"/>
              <a:t>2023/5/1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0DF55-91D4-42F3-B22F-EB1E31A09885}" type="slidenum">
              <a:rPr lang="zh-CN" altLang="en-US" smtClean="0"/>
              <a:t>‹#›</a:t>
            </a:fld>
            <a:endParaRPr lang="zh-CN" altLang="en-US"/>
          </a:p>
        </p:txBody>
      </p:sp>
    </p:spTree>
    <p:extLst>
      <p:ext uri="{BB962C8B-B14F-4D97-AF65-F5344CB8AC3E}">
        <p14:creationId xmlns:p14="http://schemas.microsoft.com/office/powerpoint/2010/main" val="398595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CA0DF55-91D4-42F3-B22F-EB1E31A09885}" type="slidenum">
              <a:rPr lang="zh-CN" altLang="en-US" smtClean="0"/>
              <a:t>10</a:t>
            </a:fld>
            <a:endParaRPr lang="zh-CN" altLang="en-US"/>
          </a:p>
        </p:txBody>
      </p:sp>
    </p:spTree>
    <p:extLst>
      <p:ext uri="{BB962C8B-B14F-4D97-AF65-F5344CB8AC3E}">
        <p14:creationId xmlns:p14="http://schemas.microsoft.com/office/powerpoint/2010/main" val="42690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8995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BA58B68E-75B6-49B5-9125-34BEAB59384E}"/>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3201016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节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E3C2D4C-C1EF-474B-ACA6-ED75F966CAD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14" y="145292"/>
            <a:ext cx="1349828" cy="1315252"/>
          </a:xfrm>
          <a:prstGeom prst="rect">
            <a:avLst/>
          </a:prstGeom>
        </p:spPr>
      </p:pic>
      <p:sp>
        <p:nvSpPr>
          <p:cNvPr id="5" name="文本框 4">
            <a:extLst>
              <a:ext uri="{FF2B5EF4-FFF2-40B4-BE49-F238E27FC236}">
                <a16:creationId xmlns:a16="http://schemas.microsoft.com/office/drawing/2014/main" xmlns="" id="{C4DA05EF-F3DF-4B02-8560-632259975A2B}"/>
              </a:ext>
            </a:extLst>
          </p:cNvPr>
          <p:cNvSpPr txBox="1"/>
          <p:nvPr userDrawn="1"/>
        </p:nvSpPr>
        <p:spPr>
          <a:xfrm>
            <a:off x="1045026" y="534311"/>
            <a:ext cx="2119088" cy="584775"/>
          </a:xfrm>
          <a:prstGeom prst="rect">
            <a:avLst/>
          </a:prstGeom>
          <a:noFill/>
        </p:spPr>
        <p:txBody>
          <a:bodyPr wrap="square" rtlCol="0">
            <a:spAutoFit/>
          </a:bodyPr>
          <a:lstStyle/>
          <a:p>
            <a:pPr algn="dist"/>
            <a:r>
              <a:rPr lang="zh-CN" altLang="en-US" sz="3200" b="1" dirty="0">
                <a:solidFill>
                  <a:schemeClr val="accent6"/>
                </a:solidFill>
              </a:rPr>
              <a:t>气候特点</a:t>
            </a:r>
          </a:p>
        </p:txBody>
      </p:sp>
    </p:spTree>
    <p:extLst>
      <p:ext uri="{BB962C8B-B14F-4D97-AF65-F5344CB8AC3E}">
        <p14:creationId xmlns:p14="http://schemas.microsoft.com/office/powerpoint/2010/main" val="2317569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节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94F6936-2CF6-4447-AEDF-DA4673D6A4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14" y="145292"/>
            <a:ext cx="1349828" cy="1315252"/>
          </a:xfrm>
          <a:prstGeom prst="rect">
            <a:avLst/>
          </a:prstGeom>
        </p:spPr>
      </p:pic>
      <p:sp>
        <p:nvSpPr>
          <p:cNvPr id="5" name="文本框 4">
            <a:extLst>
              <a:ext uri="{FF2B5EF4-FFF2-40B4-BE49-F238E27FC236}">
                <a16:creationId xmlns:a16="http://schemas.microsoft.com/office/drawing/2014/main" xmlns="" id="{A61CB931-28A0-441E-8A73-5A6315C56294}"/>
              </a:ext>
            </a:extLst>
          </p:cNvPr>
          <p:cNvSpPr txBox="1"/>
          <p:nvPr userDrawn="1"/>
        </p:nvSpPr>
        <p:spPr>
          <a:xfrm>
            <a:off x="1045026" y="534311"/>
            <a:ext cx="2119088" cy="584775"/>
          </a:xfrm>
          <a:prstGeom prst="rect">
            <a:avLst/>
          </a:prstGeom>
          <a:noFill/>
        </p:spPr>
        <p:txBody>
          <a:bodyPr wrap="square" rtlCol="0">
            <a:spAutoFit/>
          </a:bodyPr>
          <a:lstStyle/>
          <a:p>
            <a:pPr algn="dist"/>
            <a:r>
              <a:rPr lang="zh-CN" altLang="en-US" sz="3200" b="1" dirty="0">
                <a:solidFill>
                  <a:schemeClr val="accent6"/>
                </a:solidFill>
              </a:rPr>
              <a:t>节气习俗</a:t>
            </a:r>
          </a:p>
        </p:txBody>
      </p:sp>
    </p:spTree>
    <p:extLst>
      <p:ext uri="{BB962C8B-B14F-4D97-AF65-F5344CB8AC3E}">
        <p14:creationId xmlns:p14="http://schemas.microsoft.com/office/powerpoint/2010/main" val="1446039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726C794-FCBC-9F5E-0E84-58816CC3685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B0AA945B-3A4A-208F-6791-F601095069B6}"/>
              </a:ext>
            </a:extLst>
          </p:cNvPr>
          <p:cNvSpPr>
            <a:spLocks noGrp="1"/>
          </p:cNvSpPr>
          <p:nvPr>
            <p:ph type="dt" sz="half" idx="10"/>
          </p:nvPr>
        </p:nvSpPr>
        <p:spPr/>
        <p:txBody>
          <a:bodyPr/>
          <a:lstStyle/>
          <a:p>
            <a:fld id="{C5E8811C-A85D-459E-814B-20F60533476B}"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0DFCC4F7-E837-FA52-0BF7-BFADEED908E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1E9BA40E-8D4D-01EA-61B9-4F886576A333}"/>
              </a:ext>
            </a:extLst>
          </p:cNvPr>
          <p:cNvSpPr>
            <a:spLocks noGrp="1"/>
          </p:cNvSpPr>
          <p:nvPr>
            <p:ph type="sldNum" sz="quarter" idx="12"/>
          </p:nvPr>
        </p:nvSpPr>
        <p:spPr/>
        <p:txBody>
          <a:bodyPr/>
          <a:lstStyle/>
          <a:p>
            <a:fld id="{6F25E00B-C84E-4D94-AA3E-654DF416B6B2}" type="slidenum">
              <a:rPr lang="zh-CN" altLang="en-US" smtClean="0"/>
              <a:t>‹#›</a:t>
            </a:fld>
            <a:endParaRPr lang="zh-CN" altLang="en-US"/>
          </a:p>
        </p:txBody>
      </p:sp>
    </p:spTree>
    <p:extLst>
      <p:ext uri="{BB962C8B-B14F-4D97-AF65-F5344CB8AC3E}">
        <p14:creationId xmlns:p14="http://schemas.microsoft.com/office/powerpoint/2010/main" val="637188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E4AB39F-2B84-BD8A-8E02-842003BD8DF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AEFAEED-756E-7A99-703E-404BDCBDA970}"/>
              </a:ext>
            </a:extLst>
          </p:cNvPr>
          <p:cNvSpPr>
            <a:spLocks noGrp="1"/>
          </p:cNvSpPr>
          <p:nvPr>
            <p:ph type="dt" sz="half" idx="10"/>
          </p:nvPr>
        </p:nvSpPr>
        <p:spPr/>
        <p:txBody>
          <a:bodyPr/>
          <a:lstStyle/>
          <a:p>
            <a:fld id="{C5E8811C-A85D-459E-814B-20F60533476B}"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20EAE9AC-6D15-13D2-E1E4-D27EA1C074E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C9D9F713-6730-44D1-1A08-E7BE023D4801}"/>
              </a:ext>
            </a:extLst>
          </p:cNvPr>
          <p:cNvSpPr>
            <a:spLocks noGrp="1"/>
          </p:cNvSpPr>
          <p:nvPr>
            <p:ph type="sldNum" sz="quarter" idx="12"/>
          </p:nvPr>
        </p:nvSpPr>
        <p:spPr/>
        <p:txBody>
          <a:bodyPr/>
          <a:lstStyle/>
          <a:p>
            <a:fld id="{6F25E00B-C84E-4D94-AA3E-654DF416B6B2}" type="slidenum">
              <a:rPr lang="zh-CN" altLang="en-US" smtClean="0"/>
              <a:t>‹#›</a:t>
            </a:fld>
            <a:endParaRPr lang="zh-CN" altLang="en-US"/>
          </a:p>
        </p:txBody>
      </p:sp>
    </p:spTree>
    <p:extLst>
      <p:ext uri="{BB962C8B-B14F-4D97-AF65-F5344CB8AC3E}">
        <p14:creationId xmlns:p14="http://schemas.microsoft.com/office/powerpoint/2010/main" val="368716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TextBox 5">
            <a:extLst>
              <a:ext uri="{FF2B5EF4-FFF2-40B4-BE49-F238E27FC236}">
                <a16:creationId xmlns:a16="http://schemas.microsoft.com/office/drawing/2014/main" xmlns="" id="{199E156E-DF47-8A77-3F3E-5E5CF1CAC34D}"/>
              </a:ext>
            </a:extLst>
          </p:cNvPr>
          <p:cNvSpPr txBox="1"/>
          <p:nvPr userDrawn="1"/>
        </p:nvSpPr>
        <p:spPr>
          <a:xfrm>
            <a:off x="1183805" y="5315458"/>
            <a:ext cx="432048" cy="123111"/>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节日</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www.ypppt.com/jieri</a:t>
            </a:r>
            <a:r>
              <a:rPr lang="en-US" altLang="zh-CN" sz="100" dirty="0">
                <a:solidFill>
                  <a:prstClr val="black"/>
                </a:solidFill>
                <a:latin typeface="微软雅黑" panose="020B0503020204020204" pitchFamily="34" charset="-122"/>
                <a:ea typeface="微软雅黑" panose="020B0503020204020204" pitchFamily="34" charset="-122"/>
              </a:rPr>
              <a:t>/</a:t>
            </a:r>
          </a:p>
        </p:txBody>
      </p:sp>
      <p:sp>
        <p:nvSpPr>
          <p:cNvPr id="2" name="标题 1">
            <a:extLst>
              <a:ext uri="{FF2B5EF4-FFF2-40B4-BE49-F238E27FC236}">
                <a16:creationId xmlns:a16="http://schemas.microsoft.com/office/drawing/2014/main" xmlns="" id="{A7E982F4-601D-B321-4C52-40B9CB8291A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BF26073-BAE3-6094-9E3E-408FB384EA5E}"/>
              </a:ext>
            </a:extLst>
          </p:cNvPr>
          <p:cNvSpPr>
            <a:spLocks noGrp="1"/>
          </p:cNvSpPr>
          <p:nvPr>
            <p:ph type="dt" sz="half" idx="10"/>
          </p:nvPr>
        </p:nvSpPr>
        <p:spPr/>
        <p:txBody>
          <a:bodyPr/>
          <a:lstStyle/>
          <a:p>
            <a:fld id="{C5E8811C-A85D-459E-814B-20F60533476B}"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A0612546-08A7-D7A6-4D69-9A1A7816D47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EEE198F9-1ED2-1EDF-A342-8132F0AE2516}"/>
              </a:ext>
            </a:extLst>
          </p:cNvPr>
          <p:cNvSpPr>
            <a:spLocks noGrp="1"/>
          </p:cNvSpPr>
          <p:nvPr>
            <p:ph type="sldNum" sz="quarter" idx="12"/>
          </p:nvPr>
        </p:nvSpPr>
        <p:spPr/>
        <p:txBody>
          <a:bodyPr/>
          <a:lstStyle/>
          <a:p>
            <a:fld id="{6F25E00B-C84E-4D94-AA3E-654DF416B6B2}" type="slidenum">
              <a:rPr lang="zh-CN" altLang="en-US" smtClean="0"/>
              <a:t>‹#›</a:t>
            </a:fld>
            <a:endParaRPr lang="zh-CN" altLang="en-US"/>
          </a:p>
        </p:txBody>
      </p:sp>
      <p:pic>
        <p:nvPicPr>
          <p:cNvPr id="6" name="图片 5">
            <a:extLst>
              <a:ext uri="{FF2B5EF4-FFF2-40B4-BE49-F238E27FC236}">
                <a16:creationId xmlns:a16="http://schemas.microsoft.com/office/drawing/2014/main" xmlns="" id="{549A56AF-ABA4-EB73-ABB8-42E2684A4EE5}"/>
              </a:ext>
            </a:extLst>
          </p:cNvPr>
          <p:cNvPicPr>
            <a:picLocks noChangeAspect="1"/>
          </p:cNvPicPr>
          <p:nvPr userDrawn="1"/>
        </p:nvPicPr>
        <p:blipFill>
          <a:blip r:embed="rId3" cstate="screen">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366188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70C3F56-C39F-B789-3640-4B3EADD38BB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845F9ED-D9D3-845A-B428-D464BEC25821}"/>
              </a:ext>
            </a:extLst>
          </p:cNvPr>
          <p:cNvSpPr>
            <a:spLocks noGrp="1"/>
          </p:cNvSpPr>
          <p:nvPr>
            <p:ph type="dt" sz="half" idx="10"/>
          </p:nvPr>
        </p:nvSpPr>
        <p:spPr/>
        <p:txBody>
          <a:bodyPr/>
          <a:lstStyle/>
          <a:p>
            <a:fld id="{C5E8811C-A85D-459E-814B-20F60533476B}"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951B9119-005F-8331-DD92-041D6FFE7D1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FA490B46-A2D3-EEC2-C45A-04C647D66409}"/>
              </a:ext>
            </a:extLst>
          </p:cNvPr>
          <p:cNvSpPr>
            <a:spLocks noGrp="1"/>
          </p:cNvSpPr>
          <p:nvPr>
            <p:ph type="sldNum" sz="quarter" idx="12"/>
          </p:nvPr>
        </p:nvSpPr>
        <p:spPr/>
        <p:txBody>
          <a:bodyPr/>
          <a:lstStyle/>
          <a:p>
            <a:fld id="{6F25E00B-C84E-4D94-AA3E-654DF416B6B2}" type="slidenum">
              <a:rPr lang="zh-CN" altLang="en-US" smtClean="0"/>
              <a:t>‹#›</a:t>
            </a:fld>
            <a:endParaRPr lang="zh-CN" altLang="en-US"/>
          </a:p>
        </p:txBody>
      </p:sp>
    </p:spTree>
    <p:extLst>
      <p:ext uri="{BB962C8B-B14F-4D97-AF65-F5344CB8AC3E}">
        <p14:creationId xmlns:p14="http://schemas.microsoft.com/office/powerpoint/2010/main" val="281109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7933FAA-D93E-3037-15E3-97277936469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26830C04-6A93-BF94-4DBC-665378BD452E}"/>
              </a:ext>
            </a:extLst>
          </p:cNvPr>
          <p:cNvSpPr>
            <a:spLocks noGrp="1"/>
          </p:cNvSpPr>
          <p:nvPr>
            <p:ph type="dt" sz="half" idx="10"/>
          </p:nvPr>
        </p:nvSpPr>
        <p:spPr/>
        <p:txBody>
          <a:bodyPr/>
          <a:lstStyle/>
          <a:p>
            <a:fld id="{C5E8811C-A85D-459E-814B-20F60533476B}" type="datetimeFigureOut">
              <a:rPr lang="zh-CN" altLang="en-US" smtClean="0"/>
              <a:t>2023/5/1</a:t>
            </a:fld>
            <a:endParaRPr lang="zh-CN" altLang="en-US"/>
          </a:p>
        </p:txBody>
      </p:sp>
      <p:sp>
        <p:nvSpPr>
          <p:cNvPr id="4" name="页脚占位符 3">
            <a:extLst>
              <a:ext uri="{FF2B5EF4-FFF2-40B4-BE49-F238E27FC236}">
                <a16:creationId xmlns:a16="http://schemas.microsoft.com/office/drawing/2014/main" xmlns="" id="{BEDFE548-0798-F035-B7ED-763A342E3CE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45AF958F-6142-87EC-8339-181B30B028FB}"/>
              </a:ext>
            </a:extLst>
          </p:cNvPr>
          <p:cNvSpPr>
            <a:spLocks noGrp="1"/>
          </p:cNvSpPr>
          <p:nvPr>
            <p:ph type="sldNum" sz="quarter" idx="12"/>
          </p:nvPr>
        </p:nvSpPr>
        <p:spPr/>
        <p:txBody>
          <a:bodyPr/>
          <a:lstStyle/>
          <a:p>
            <a:fld id="{6F25E00B-C84E-4D94-AA3E-654DF416B6B2}" type="slidenum">
              <a:rPr lang="zh-CN" altLang="en-US" smtClean="0"/>
              <a:t>‹#›</a:t>
            </a:fld>
            <a:endParaRPr lang="zh-CN" altLang="en-US"/>
          </a:p>
        </p:txBody>
      </p:sp>
    </p:spTree>
    <p:extLst>
      <p:ext uri="{BB962C8B-B14F-4D97-AF65-F5344CB8AC3E}">
        <p14:creationId xmlns:p14="http://schemas.microsoft.com/office/powerpoint/2010/main" val="2366603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48915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2023/5/1</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132731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60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5BC5A23F-C5AB-4EBE-B892-F917DC9E00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14" y="145292"/>
            <a:ext cx="1349828" cy="1315252"/>
          </a:xfrm>
          <a:prstGeom prst="rect">
            <a:avLst/>
          </a:prstGeom>
        </p:spPr>
      </p:pic>
      <p:sp>
        <p:nvSpPr>
          <p:cNvPr id="11" name="文本框 10">
            <a:extLst>
              <a:ext uri="{FF2B5EF4-FFF2-40B4-BE49-F238E27FC236}">
                <a16:creationId xmlns:a16="http://schemas.microsoft.com/office/drawing/2014/main" xmlns="" id="{56FB3819-7F9F-408D-B2EB-0BA17B7E5424}"/>
              </a:ext>
            </a:extLst>
          </p:cNvPr>
          <p:cNvSpPr txBox="1"/>
          <p:nvPr userDrawn="1"/>
        </p:nvSpPr>
        <p:spPr>
          <a:xfrm>
            <a:off x="1045026" y="534311"/>
            <a:ext cx="2119088" cy="584775"/>
          </a:xfrm>
          <a:prstGeom prst="rect">
            <a:avLst/>
          </a:prstGeom>
          <a:noFill/>
        </p:spPr>
        <p:txBody>
          <a:bodyPr wrap="square" rtlCol="0">
            <a:spAutoFit/>
          </a:bodyPr>
          <a:lstStyle/>
          <a:p>
            <a:pPr algn="dist"/>
            <a:r>
              <a:rPr lang="zh-CN" altLang="en-US" sz="3200" b="1" dirty="0">
                <a:solidFill>
                  <a:schemeClr val="accent6"/>
                </a:solidFill>
              </a:rPr>
              <a:t>节气介绍</a:t>
            </a:r>
          </a:p>
        </p:txBody>
      </p:sp>
    </p:spTree>
    <p:extLst>
      <p:ext uri="{BB962C8B-B14F-4D97-AF65-F5344CB8AC3E}">
        <p14:creationId xmlns:p14="http://schemas.microsoft.com/office/powerpoint/2010/main" val="1615985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5159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6669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2400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37975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7836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7663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5276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0406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5157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6800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E8943958-3679-4904-9AC2-721202666DD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14" y="145292"/>
            <a:ext cx="1349828" cy="1315252"/>
          </a:xfrm>
          <a:prstGeom prst="rect">
            <a:avLst/>
          </a:prstGeom>
        </p:spPr>
      </p:pic>
      <p:sp>
        <p:nvSpPr>
          <p:cNvPr id="5" name="文本框 4">
            <a:extLst>
              <a:ext uri="{FF2B5EF4-FFF2-40B4-BE49-F238E27FC236}">
                <a16:creationId xmlns:a16="http://schemas.microsoft.com/office/drawing/2014/main" xmlns="" id="{D604F2BA-6552-4148-9718-9706DA3D4A12}"/>
              </a:ext>
            </a:extLst>
          </p:cNvPr>
          <p:cNvSpPr txBox="1"/>
          <p:nvPr userDrawn="1"/>
        </p:nvSpPr>
        <p:spPr>
          <a:xfrm>
            <a:off x="1045026" y="534311"/>
            <a:ext cx="2119088" cy="584775"/>
          </a:xfrm>
          <a:prstGeom prst="rect">
            <a:avLst/>
          </a:prstGeom>
          <a:noFill/>
        </p:spPr>
        <p:txBody>
          <a:bodyPr wrap="square" rtlCol="0">
            <a:spAutoFit/>
          </a:bodyPr>
          <a:lstStyle/>
          <a:p>
            <a:pPr algn="dist"/>
            <a:r>
              <a:rPr lang="zh-CN" altLang="en-US" sz="3200" b="1" dirty="0">
                <a:solidFill>
                  <a:schemeClr val="accent6"/>
                </a:solidFill>
              </a:rPr>
              <a:t>发展历程</a:t>
            </a:r>
          </a:p>
        </p:txBody>
      </p:sp>
    </p:spTree>
    <p:extLst>
      <p:ext uri="{BB962C8B-B14F-4D97-AF65-F5344CB8AC3E}">
        <p14:creationId xmlns:p14="http://schemas.microsoft.com/office/powerpoint/2010/main" val="1587955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259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E3C2D4C-C1EF-474B-ACA6-ED75F966CAD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14" y="145292"/>
            <a:ext cx="1349828" cy="1315252"/>
          </a:xfrm>
          <a:prstGeom prst="rect">
            <a:avLst/>
          </a:prstGeom>
        </p:spPr>
      </p:pic>
      <p:sp>
        <p:nvSpPr>
          <p:cNvPr id="5" name="文本框 4">
            <a:extLst>
              <a:ext uri="{FF2B5EF4-FFF2-40B4-BE49-F238E27FC236}">
                <a16:creationId xmlns:a16="http://schemas.microsoft.com/office/drawing/2014/main" xmlns="" id="{C4DA05EF-F3DF-4B02-8560-632259975A2B}"/>
              </a:ext>
            </a:extLst>
          </p:cNvPr>
          <p:cNvSpPr txBox="1"/>
          <p:nvPr userDrawn="1"/>
        </p:nvSpPr>
        <p:spPr>
          <a:xfrm>
            <a:off x="1045026" y="534311"/>
            <a:ext cx="2119088" cy="584775"/>
          </a:xfrm>
          <a:prstGeom prst="rect">
            <a:avLst/>
          </a:prstGeom>
          <a:noFill/>
        </p:spPr>
        <p:txBody>
          <a:bodyPr wrap="square" rtlCol="0">
            <a:spAutoFit/>
          </a:bodyPr>
          <a:lstStyle/>
          <a:p>
            <a:pPr algn="dist"/>
            <a:r>
              <a:rPr lang="zh-CN" altLang="en-US" sz="3200" b="1" dirty="0">
                <a:solidFill>
                  <a:schemeClr val="accent6"/>
                </a:solidFill>
              </a:rPr>
              <a:t>气候特点</a:t>
            </a:r>
          </a:p>
        </p:txBody>
      </p:sp>
    </p:spTree>
    <p:extLst>
      <p:ext uri="{BB962C8B-B14F-4D97-AF65-F5344CB8AC3E}">
        <p14:creationId xmlns:p14="http://schemas.microsoft.com/office/powerpoint/2010/main" val="1633764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94F6936-2CF6-4447-AEDF-DA4673D6A4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14" y="145292"/>
            <a:ext cx="1349828" cy="1315252"/>
          </a:xfrm>
          <a:prstGeom prst="rect">
            <a:avLst/>
          </a:prstGeom>
        </p:spPr>
      </p:pic>
      <p:sp>
        <p:nvSpPr>
          <p:cNvPr id="5" name="文本框 4">
            <a:extLst>
              <a:ext uri="{FF2B5EF4-FFF2-40B4-BE49-F238E27FC236}">
                <a16:creationId xmlns:a16="http://schemas.microsoft.com/office/drawing/2014/main" xmlns="" id="{A61CB931-28A0-441E-8A73-5A6315C56294}"/>
              </a:ext>
            </a:extLst>
          </p:cNvPr>
          <p:cNvSpPr txBox="1"/>
          <p:nvPr userDrawn="1"/>
        </p:nvSpPr>
        <p:spPr>
          <a:xfrm>
            <a:off x="1045026" y="534311"/>
            <a:ext cx="2119088" cy="584775"/>
          </a:xfrm>
          <a:prstGeom prst="rect">
            <a:avLst/>
          </a:prstGeom>
          <a:noFill/>
        </p:spPr>
        <p:txBody>
          <a:bodyPr wrap="square" rtlCol="0">
            <a:spAutoFit/>
          </a:bodyPr>
          <a:lstStyle/>
          <a:p>
            <a:pPr algn="dist"/>
            <a:r>
              <a:rPr lang="zh-CN" altLang="en-US" sz="3200" b="1" dirty="0">
                <a:solidFill>
                  <a:schemeClr val="accent6"/>
                </a:solidFill>
              </a:rPr>
              <a:t>节气习俗</a:t>
            </a:r>
          </a:p>
        </p:txBody>
      </p:sp>
    </p:spTree>
    <p:extLst>
      <p:ext uri="{BB962C8B-B14F-4D97-AF65-F5344CB8AC3E}">
        <p14:creationId xmlns:p14="http://schemas.microsoft.com/office/powerpoint/2010/main" val="2299455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04CD33DE-68BD-4B53-93FC-A6BA2D624F27}"/>
              </a:ext>
            </a:extLst>
          </p:cNvPr>
          <p:cNvSpPr>
            <a:spLocks noGrp="1"/>
          </p:cNvSpPr>
          <p:nvPr>
            <p:ph type="dt" sz="half" idx="10"/>
          </p:nvPr>
        </p:nvSpPr>
        <p:spPr/>
        <p:txBody>
          <a:bodyPr/>
          <a:lstStyle/>
          <a:p>
            <a:fld id="{C5E8811C-A85D-459E-814B-20F60533476B}" type="datetimeFigureOut">
              <a:rPr lang="zh-CN" altLang="en-US" smtClean="0"/>
              <a:t>2023/5/1</a:t>
            </a:fld>
            <a:endParaRPr lang="zh-CN" altLang="en-US"/>
          </a:p>
        </p:txBody>
      </p:sp>
      <p:sp>
        <p:nvSpPr>
          <p:cNvPr id="3" name="页脚占位符 2">
            <a:extLst>
              <a:ext uri="{FF2B5EF4-FFF2-40B4-BE49-F238E27FC236}">
                <a16:creationId xmlns:a16="http://schemas.microsoft.com/office/drawing/2014/main" xmlns="" id="{A8780E66-8350-40BE-AAD8-99B8C536D24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D933D11F-A992-40E5-B417-6A3885D76FDC}"/>
              </a:ext>
            </a:extLst>
          </p:cNvPr>
          <p:cNvSpPr>
            <a:spLocks noGrp="1"/>
          </p:cNvSpPr>
          <p:nvPr>
            <p:ph type="sldNum" sz="quarter" idx="12"/>
          </p:nvPr>
        </p:nvSpPr>
        <p:spPr/>
        <p:txBody>
          <a:bodyPr/>
          <a:lstStyle/>
          <a:p>
            <a:fld id="{6F25E00B-C84E-4D94-AA3E-654DF416B6B2}" type="slidenum">
              <a:rPr lang="zh-CN" altLang="en-US" smtClean="0"/>
              <a:t>‹#›</a:t>
            </a:fld>
            <a:endParaRPr lang="zh-CN" altLang="en-US"/>
          </a:p>
        </p:txBody>
      </p:sp>
    </p:spTree>
    <p:extLst>
      <p:ext uri="{BB962C8B-B14F-4D97-AF65-F5344CB8AC3E}">
        <p14:creationId xmlns:p14="http://schemas.microsoft.com/office/powerpoint/2010/main" val="2055048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BA58B68E-75B6-49B5-9125-34BEAB59384E}"/>
              </a:ext>
            </a:extLst>
          </p:cNvPr>
          <p:cNvPicPr>
            <a:picLocks noChangeAspect="1"/>
          </p:cNvPicPr>
          <p:nvPr userDrawn="1"/>
        </p:nvPicPr>
        <p:blipFill>
          <a:blip r:embed="rId2" cstate="screen">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369185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5BC5A23F-C5AB-4EBE-B892-F917DC9E00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14" y="145292"/>
            <a:ext cx="1349828" cy="1315252"/>
          </a:xfrm>
          <a:prstGeom prst="rect">
            <a:avLst/>
          </a:prstGeom>
        </p:spPr>
      </p:pic>
      <p:sp>
        <p:nvSpPr>
          <p:cNvPr id="11" name="文本框 10">
            <a:extLst>
              <a:ext uri="{FF2B5EF4-FFF2-40B4-BE49-F238E27FC236}">
                <a16:creationId xmlns:a16="http://schemas.microsoft.com/office/drawing/2014/main" xmlns="" id="{56FB3819-7F9F-408D-B2EB-0BA17B7E5424}"/>
              </a:ext>
            </a:extLst>
          </p:cNvPr>
          <p:cNvSpPr txBox="1"/>
          <p:nvPr userDrawn="1"/>
        </p:nvSpPr>
        <p:spPr>
          <a:xfrm>
            <a:off x="1045026" y="534311"/>
            <a:ext cx="2119088" cy="584775"/>
          </a:xfrm>
          <a:prstGeom prst="rect">
            <a:avLst/>
          </a:prstGeom>
          <a:noFill/>
        </p:spPr>
        <p:txBody>
          <a:bodyPr wrap="square" rtlCol="0">
            <a:spAutoFit/>
          </a:bodyPr>
          <a:lstStyle/>
          <a:p>
            <a:pPr algn="dist"/>
            <a:r>
              <a:rPr lang="zh-CN" altLang="en-US" sz="3200" b="1" dirty="0">
                <a:solidFill>
                  <a:schemeClr val="accent6"/>
                </a:solidFill>
              </a:rPr>
              <a:t>节气介绍</a:t>
            </a:r>
          </a:p>
        </p:txBody>
      </p:sp>
    </p:spTree>
    <p:extLst>
      <p:ext uri="{BB962C8B-B14F-4D97-AF65-F5344CB8AC3E}">
        <p14:creationId xmlns:p14="http://schemas.microsoft.com/office/powerpoint/2010/main" val="1071142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E8943958-3679-4904-9AC2-721202666DD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14" y="145292"/>
            <a:ext cx="1349828" cy="1315252"/>
          </a:xfrm>
          <a:prstGeom prst="rect">
            <a:avLst/>
          </a:prstGeom>
        </p:spPr>
      </p:pic>
      <p:sp>
        <p:nvSpPr>
          <p:cNvPr id="5" name="文本框 4">
            <a:extLst>
              <a:ext uri="{FF2B5EF4-FFF2-40B4-BE49-F238E27FC236}">
                <a16:creationId xmlns:a16="http://schemas.microsoft.com/office/drawing/2014/main" xmlns="" id="{D604F2BA-6552-4148-9718-9706DA3D4A12}"/>
              </a:ext>
            </a:extLst>
          </p:cNvPr>
          <p:cNvSpPr txBox="1"/>
          <p:nvPr userDrawn="1"/>
        </p:nvSpPr>
        <p:spPr>
          <a:xfrm>
            <a:off x="1045026" y="534311"/>
            <a:ext cx="2119088" cy="584775"/>
          </a:xfrm>
          <a:prstGeom prst="rect">
            <a:avLst/>
          </a:prstGeom>
          <a:noFill/>
        </p:spPr>
        <p:txBody>
          <a:bodyPr wrap="square" rtlCol="0">
            <a:spAutoFit/>
          </a:bodyPr>
          <a:lstStyle/>
          <a:p>
            <a:pPr algn="dist"/>
            <a:r>
              <a:rPr lang="zh-CN" altLang="en-US" sz="3200" b="1" dirty="0">
                <a:solidFill>
                  <a:schemeClr val="accent6"/>
                </a:solidFill>
              </a:rPr>
              <a:t>发展历程</a:t>
            </a:r>
          </a:p>
        </p:txBody>
      </p:sp>
    </p:spTree>
    <p:extLst>
      <p:ext uri="{BB962C8B-B14F-4D97-AF65-F5344CB8AC3E}">
        <p14:creationId xmlns:p14="http://schemas.microsoft.com/office/powerpoint/2010/main" val="2745965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6DF71A83-A859-40CB-B546-1F9A468C68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57BCD72-F4A7-466C-93DB-D44DABCA6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5D96FC6-10A1-459C-9417-D2A9614C80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8811C-A85D-459E-814B-20F60533476B}" type="datetimeFigureOut">
              <a:rPr lang="zh-CN" altLang="en-US" smtClean="0"/>
              <a:t>2023/5/1</a:t>
            </a:fld>
            <a:endParaRPr lang="zh-CN" altLang="en-US"/>
          </a:p>
        </p:txBody>
      </p:sp>
      <p:sp>
        <p:nvSpPr>
          <p:cNvPr id="5" name="页脚占位符 4">
            <a:extLst>
              <a:ext uri="{FF2B5EF4-FFF2-40B4-BE49-F238E27FC236}">
                <a16:creationId xmlns:a16="http://schemas.microsoft.com/office/drawing/2014/main" xmlns="" id="{21C5526E-8E4F-448A-8168-F5725F7FF7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7CDB25F2-CD97-4EC3-AB86-B3C965175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5E00B-C84E-4D94-AA3E-654DF416B6B2}" type="slidenum">
              <a:rPr lang="zh-CN" altLang="en-US" smtClean="0"/>
              <a:t>‹#›</a:t>
            </a:fld>
            <a:endParaRPr lang="zh-CN" altLang="en-US"/>
          </a:p>
        </p:txBody>
      </p:sp>
    </p:spTree>
    <p:extLst>
      <p:ext uri="{BB962C8B-B14F-4D97-AF65-F5344CB8AC3E}">
        <p14:creationId xmlns:p14="http://schemas.microsoft.com/office/powerpoint/2010/main" val="229660946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0" r:id="rId3"/>
    <p:sldLayoutId id="2147483661" r:id="rId4"/>
    <p:sldLayoutId id="2147483662" r:id="rId5"/>
    <p:sldLayoutId id="2147483655"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8812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2023/5/1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03413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 Target="slide6.xml"/><Relationship Id="rId2" Type="http://schemas.openxmlformats.org/officeDocument/2006/relationships/tags" Target="../tags/tag3.xml"/><Relationship Id="rId16" Type="http://schemas.openxmlformats.org/officeDocument/2006/relationships/image" Target="../media/image3.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CC62B502-A228-48EB-A569-24DCAC24E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文本框 20">
            <a:extLst>
              <a:ext uri="{FF2B5EF4-FFF2-40B4-BE49-F238E27FC236}">
                <a16:creationId xmlns:a16="http://schemas.microsoft.com/office/drawing/2014/main" xmlns="" id="{B6B88525-B537-4C5D-AFB3-9101D1019AFB}"/>
              </a:ext>
            </a:extLst>
          </p:cNvPr>
          <p:cNvSpPr txBox="1"/>
          <p:nvPr/>
        </p:nvSpPr>
        <p:spPr>
          <a:xfrm>
            <a:off x="1016814" y="2528312"/>
            <a:ext cx="5598544" cy="830997"/>
          </a:xfrm>
          <a:prstGeom prst="rect">
            <a:avLst/>
          </a:prstGeom>
          <a:noFill/>
        </p:spPr>
        <p:txBody>
          <a:bodyPr wrap="square">
            <a:spAutoFit/>
          </a:bodyPr>
          <a:lstStyle/>
          <a:p>
            <a:pPr algn="ctr"/>
            <a:r>
              <a:rPr lang="zh-CN" altLang="en-US" sz="4800" dirty="0">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cs typeface="+mn-ea"/>
                <a:sym typeface="+mn-lt"/>
              </a:rPr>
              <a:t>时至惊蛰</a:t>
            </a:r>
            <a:r>
              <a:rPr lang="en-US" altLang="zh-CN" sz="4800" dirty="0">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cs typeface="+mn-ea"/>
                <a:sym typeface="+mn-lt"/>
              </a:rPr>
              <a:t>.</a:t>
            </a:r>
            <a:r>
              <a:rPr lang="zh-CN" altLang="en-US" sz="4800" dirty="0">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cs typeface="+mn-ea"/>
                <a:sym typeface="+mn-lt"/>
              </a:rPr>
              <a:t>阳气上升</a:t>
            </a:r>
          </a:p>
        </p:txBody>
      </p:sp>
      <p:sp>
        <p:nvSpPr>
          <p:cNvPr id="22" name="文本框 21">
            <a:extLst>
              <a:ext uri="{FF2B5EF4-FFF2-40B4-BE49-F238E27FC236}">
                <a16:creationId xmlns:a16="http://schemas.microsoft.com/office/drawing/2014/main" xmlns="" id="{4EDE65D4-1AAA-4894-88F7-C37AFA0D3314}"/>
              </a:ext>
            </a:extLst>
          </p:cNvPr>
          <p:cNvSpPr txBox="1"/>
          <p:nvPr/>
        </p:nvSpPr>
        <p:spPr>
          <a:xfrm>
            <a:off x="2202543" y="1842611"/>
            <a:ext cx="3198756" cy="707886"/>
          </a:xfrm>
          <a:prstGeom prst="rect">
            <a:avLst/>
          </a:prstGeom>
          <a:noFill/>
        </p:spPr>
        <p:txBody>
          <a:bodyPr wrap="square">
            <a:spAutoFit/>
          </a:bodyPr>
          <a:lstStyle/>
          <a:p>
            <a:pPr algn="ctr"/>
            <a:r>
              <a:rPr lang="en-US" altLang="zh-CN" sz="4000" dirty="0">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cs typeface="+mn-ea"/>
                <a:sym typeface="+mn-lt"/>
              </a:rPr>
              <a:t>20XX-03-05</a:t>
            </a:r>
            <a:endParaRPr lang="zh-CN" altLang="en-US" sz="4000" dirty="0">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cs typeface="+mn-ea"/>
              <a:sym typeface="+mn-lt"/>
            </a:endParaRPr>
          </a:p>
        </p:txBody>
      </p:sp>
      <p:grpSp>
        <p:nvGrpSpPr>
          <p:cNvPr id="25" name="组合 24">
            <a:extLst>
              <a:ext uri="{FF2B5EF4-FFF2-40B4-BE49-F238E27FC236}">
                <a16:creationId xmlns:a16="http://schemas.microsoft.com/office/drawing/2014/main" xmlns="" id="{D407C41B-DBC5-4AAB-9827-D56C5908CD87}"/>
              </a:ext>
            </a:extLst>
          </p:cNvPr>
          <p:cNvGrpSpPr/>
          <p:nvPr/>
        </p:nvGrpSpPr>
        <p:grpSpPr>
          <a:xfrm>
            <a:off x="1438283" y="3520128"/>
            <a:ext cx="4727276" cy="461665"/>
            <a:chOff x="6107502" y="3511352"/>
            <a:chExt cx="4727276" cy="461665"/>
          </a:xfrm>
        </p:grpSpPr>
        <p:sp>
          <p:nvSpPr>
            <p:cNvPr id="23" name="文本框 22">
              <a:extLst>
                <a:ext uri="{FF2B5EF4-FFF2-40B4-BE49-F238E27FC236}">
                  <a16:creationId xmlns:a16="http://schemas.microsoft.com/office/drawing/2014/main" xmlns="" id="{D8A85E90-0978-4939-87FB-0AEA095A886F}"/>
                </a:ext>
              </a:extLst>
            </p:cNvPr>
            <p:cNvSpPr txBox="1"/>
            <p:nvPr/>
          </p:nvSpPr>
          <p:spPr>
            <a:xfrm>
              <a:off x="6392172" y="3511352"/>
              <a:ext cx="4149307" cy="461665"/>
            </a:xfrm>
            <a:prstGeom prst="rect">
              <a:avLst/>
            </a:prstGeom>
            <a:noFill/>
          </p:spPr>
          <p:txBody>
            <a:bodyPr wrap="square">
              <a:spAutoFit/>
            </a:bodyPr>
            <a:lstStyle/>
            <a:p>
              <a:pPr algn="dist"/>
              <a:r>
                <a:rPr lang="zh-CN" altLang="en-US" sz="2400" dirty="0">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cs typeface="+mn-ea"/>
                  <a:sym typeface="+mn-lt"/>
                </a:rPr>
                <a:t>又是一年好时光</a:t>
              </a:r>
            </a:p>
          </p:txBody>
        </p:sp>
        <p:sp>
          <p:nvSpPr>
            <p:cNvPr id="24" name="矩形 23">
              <a:extLst>
                <a:ext uri="{FF2B5EF4-FFF2-40B4-BE49-F238E27FC236}">
                  <a16:creationId xmlns:a16="http://schemas.microsoft.com/office/drawing/2014/main" xmlns="" id="{E213BD2D-35CE-4AFC-AAFA-81E0E8821516}"/>
                </a:ext>
              </a:extLst>
            </p:cNvPr>
            <p:cNvSpPr/>
            <p:nvPr/>
          </p:nvSpPr>
          <p:spPr>
            <a:xfrm>
              <a:off x="6107502" y="3522211"/>
              <a:ext cx="4727276" cy="43994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6" name="文本框 25">
            <a:extLst>
              <a:ext uri="{FF2B5EF4-FFF2-40B4-BE49-F238E27FC236}">
                <a16:creationId xmlns:a16="http://schemas.microsoft.com/office/drawing/2014/main" xmlns="" id="{99809F5B-8778-48E7-9FCA-41315A1DF6BE}"/>
              </a:ext>
            </a:extLst>
          </p:cNvPr>
          <p:cNvSpPr txBox="1"/>
          <p:nvPr/>
        </p:nvSpPr>
        <p:spPr>
          <a:xfrm>
            <a:off x="880463" y="4276837"/>
            <a:ext cx="5987362" cy="570349"/>
          </a:xfrm>
          <a:prstGeom prst="rect">
            <a:avLst/>
          </a:prstGeom>
          <a:noFill/>
        </p:spPr>
        <p:txBody>
          <a:bodyPr wrap="square">
            <a:spAutoFit/>
          </a:bodyPr>
          <a:lstStyle/>
          <a:p>
            <a:pPr algn="ctr">
              <a:lnSpc>
                <a:spcPct val="150000"/>
              </a:lnSpc>
            </a:pPr>
            <a:r>
              <a:rPr lang="zh-CN" altLang="en-US" sz="1100" spc="300" dirty="0">
                <a:solidFill>
                  <a:schemeClr val="accent6"/>
                </a:solidFill>
                <a:cs typeface="+mn-ea"/>
                <a:sym typeface="+mn-lt"/>
              </a:rPr>
              <a:t>惊蛰时节，春气萌动，大自然有了新的活力。所谓“春雷惊百虫”，是指惊蛰时节，春雷始鸣，惊醒蛰伏于地下越冬的蛰虫。</a:t>
            </a:r>
          </a:p>
        </p:txBody>
      </p:sp>
      <p:grpSp>
        <p:nvGrpSpPr>
          <p:cNvPr id="42" name="Group 18">
            <a:extLst>
              <a:ext uri="{FF2B5EF4-FFF2-40B4-BE49-F238E27FC236}">
                <a16:creationId xmlns:a16="http://schemas.microsoft.com/office/drawing/2014/main" xmlns="" id="{66C409A9-5079-42C0-B604-F453360E890A}"/>
              </a:ext>
            </a:extLst>
          </p:cNvPr>
          <p:cNvGrpSpPr/>
          <p:nvPr/>
        </p:nvGrpSpPr>
        <p:grpSpPr>
          <a:xfrm>
            <a:off x="1781011" y="5066974"/>
            <a:ext cx="2192011" cy="369332"/>
            <a:chOff x="5524099" y="6277771"/>
            <a:chExt cx="2192011" cy="369332"/>
          </a:xfrm>
        </p:grpSpPr>
        <p:sp>
          <p:nvSpPr>
            <p:cNvPr id="43" name="矩形 42">
              <a:extLst>
                <a:ext uri="{FF2B5EF4-FFF2-40B4-BE49-F238E27FC236}">
                  <a16:creationId xmlns:a16="http://schemas.microsoft.com/office/drawing/2014/main" xmlns="" id="{537D7863-2900-4BA2-8B68-7C8DEF3B1799}"/>
                </a:ext>
              </a:extLst>
            </p:cNvPr>
            <p:cNvSpPr/>
            <p:nvPr/>
          </p:nvSpPr>
          <p:spPr>
            <a:xfrm>
              <a:off x="5881954" y="6277771"/>
              <a:ext cx="183415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i="0" u="none" strike="noStrike" kern="1200" cap="none" spc="0" normalizeH="0" baseline="0" noProof="0" dirty="0">
                  <a:ln>
                    <a:noFill/>
                  </a:ln>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effectLst/>
                  <a:uLnTx/>
                  <a:uFillTx/>
                  <a:cs typeface="+mn-ea"/>
                  <a:sym typeface="+mn-lt"/>
                </a:rPr>
                <a:t>演讲人</a:t>
              </a:r>
              <a:r>
                <a:rPr kumimoji="0" lang="en-US" altLang="zh-CN" i="0" u="none" strike="noStrike" kern="1200" cap="none" spc="0" normalizeH="0" baseline="0" noProof="0" dirty="0" smtClean="0">
                  <a:ln>
                    <a:noFill/>
                  </a:ln>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effectLst/>
                  <a:uLnTx/>
                  <a:uFillTx/>
                  <a:cs typeface="+mn-ea"/>
                  <a:sym typeface="+mn-lt"/>
                </a:rPr>
                <a:t>:</a:t>
              </a:r>
              <a:r>
                <a:rPr lang="zh-CN" altLang="en-US" dirty="0" smtClean="0">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cs typeface="+mn-ea"/>
                  <a:sym typeface="+mn-lt"/>
                </a:rPr>
                <a:t>优品</a:t>
              </a:r>
              <a:r>
                <a:rPr lang="en-US" altLang="zh-CN" dirty="0" smtClean="0">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cs typeface="+mn-ea"/>
                  <a:sym typeface="+mn-lt"/>
                </a:rPr>
                <a:t>PPT</a:t>
              </a:r>
              <a:endParaRPr kumimoji="0" lang="zh-CN" altLang="en-US" i="0" u="none" strike="noStrike" kern="1200" cap="none" spc="0" normalizeH="0" baseline="0" noProof="0" dirty="0">
                <a:ln>
                  <a:noFill/>
                </a:ln>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effectLst/>
                <a:uLnTx/>
                <a:uFillTx/>
                <a:cs typeface="+mn-ea"/>
                <a:sym typeface="+mn-lt"/>
              </a:endParaRPr>
            </a:p>
          </p:txBody>
        </p:sp>
        <p:sp>
          <p:nvSpPr>
            <p:cNvPr id="44" name="24-hours-phone-service_45765">
              <a:extLst>
                <a:ext uri="{FF2B5EF4-FFF2-40B4-BE49-F238E27FC236}">
                  <a16:creationId xmlns:a16="http://schemas.microsoft.com/office/drawing/2014/main" xmlns="" id="{3C51492E-4AA6-4D6E-8DD8-2FC7C06CDDD8}"/>
                </a:ext>
              </a:extLst>
            </p:cNvPr>
            <p:cNvSpPr>
              <a:spLocks noChangeAspect="1"/>
            </p:cNvSpPr>
            <p:nvPr/>
          </p:nvSpPr>
          <p:spPr bwMode="auto">
            <a:xfrm>
              <a:off x="5524099" y="6348011"/>
              <a:ext cx="358532" cy="259630"/>
            </a:xfrm>
            <a:custGeom>
              <a:avLst/>
              <a:gdLst>
                <a:gd name="T0" fmla="*/ 624 w 12369"/>
                <a:gd name="T1" fmla="*/ 8956 h 8956"/>
                <a:gd name="T2" fmla="*/ 377 w 12369"/>
                <a:gd name="T3" fmla="*/ 8956 h 8956"/>
                <a:gd name="T4" fmla="*/ 71 w 12369"/>
                <a:gd name="T5" fmla="*/ 8785 h 8956"/>
                <a:gd name="T6" fmla="*/ 57 w 12369"/>
                <a:gd name="T7" fmla="*/ 8436 h 8956"/>
                <a:gd name="T8" fmla="*/ 1032 w 12369"/>
                <a:gd name="T9" fmla="*/ 6857 h 8956"/>
                <a:gd name="T10" fmla="*/ 1028 w 12369"/>
                <a:gd name="T11" fmla="*/ 6856 h 8956"/>
                <a:gd name="T12" fmla="*/ 801 w 12369"/>
                <a:gd name="T13" fmla="*/ 6532 h 8956"/>
                <a:gd name="T14" fmla="*/ 4855 w 12369"/>
                <a:gd name="T15" fmla="*/ 1286 h 8956"/>
                <a:gd name="T16" fmla="*/ 7688 w 12369"/>
                <a:gd name="T17" fmla="*/ 874 h 8956"/>
                <a:gd name="T18" fmla="*/ 10838 w 12369"/>
                <a:gd name="T19" fmla="*/ 247 h 8956"/>
                <a:gd name="T20" fmla="*/ 11983 w 12369"/>
                <a:gd name="T21" fmla="*/ 197 h 8956"/>
                <a:gd name="T22" fmla="*/ 12299 w 12369"/>
                <a:gd name="T23" fmla="*/ 1113 h 8956"/>
                <a:gd name="T24" fmla="*/ 8168 w 12369"/>
                <a:gd name="T25" fmla="*/ 6652 h 8956"/>
                <a:gd name="T26" fmla="*/ 5036 w 12369"/>
                <a:gd name="T27" fmla="*/ 7025 h 8956"/>
                <a:gd name="T28" fmla="*/ 929 w 12369"/>
                <a:gd name="T29" fmla="*/ 8785 h 8956"/>
                <a:gd name="T30" fmla="*/ 624 w 12369"/>
                <a:gd name="T31" fmla="*/ 8956 h 8956"/>
                <a:gd name="T32" fmla="*/ 7782 w 12369"/>
                <a:gd name="T33" fmla="*/ 2420 h 8956"/>
                <a:gd name="T34" fmla="*/ 8047 w 12369"/>
                <a:gd name="T35" fmla="*/ 2612 h 8956"/>
                <a:gd name="T36" fmla="*/ 7870 w 12369"/>
                <a:gd name="T37" fmla="*/ 2966 h 8956"/>
                <a:gd name="T38" fmla="*/ 3611 w 12369"/>
                <a:gd name="T39" fmla="*/ 5079 h 8956"/>
                <a:gd name="T40" fmla="*/ 1303 w 12369"/>
                <a:gd name="T41" fmla="*/ 7437 h 8956"/>
                <a:gd name="T42" fmla="*/ 5051 w 12369"/>
                <a:gd name="T43" fmla="*/ 6465 h 8956"/>
                <a:gd name="T44" fmla="*/ 7960 w 12369"/>
                <a:gd name="T45" fmla="*/ 6132 h 8956"/>
                <a:gd name="T46" fmla="*/ 11743 w 12369"/>
                <a:gd name="T47" fmla="*/ 1041 h 8956"/>
                <a:gd name="T48" fmla="*/ 11654 w 12369"/>
                <a:gd name="T49" fmla="*/ 650 h 8956"/>
                <a:gd name="T50" fmla="*/ 11076 w 12369"/>
                <a:gd name="T51" fmla="*/ 753 h 8956"/>
                <a:gd name="T52" fmla="*/ 7729 w 12369"/>
                <a:gd name="T53" fmla="*/ 1432 h 8956"/>
                <a:gd name="T54" fmla="*/ 5005 w 12369"/>
                <a:gd name="T55" fmla="*/ 1825 h 8956"/>
                <a:gd name="T56" fmla="*/ 1395 w 12369"/>
                <a:gd name="T57" fmla="*/ 6398 h 8956"/>
                <a:gd name="T58" fmla="*/ 3278 w 12369"/>
                <a:gd name="T59" fmla="*/ 4629 h 8956"/>
                <a:gd name="T60" fmla="*/ 7693 w 12369"/>
                <a:gd name="T61" fmla="*/ 2435 h 8956"/>
                <a:gd name="T62" fmla="*/ 7782 w 12369"/>
                <a:gd name="T63" fmla="*/ 2420 h 8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369" h="8956">
                  <a:moveTo>
                    <a:pt x="624" y="8956"/>
                  </a:moveTo>
                  <a:lnTo>
                    <a:pt x="377" y="8956"/>
                  </a:lnTo>
                  <a:cubicBezTo>
                    <a:pt x="251" y="8956"/>
                    <a:pt x="137" y="8892"/>
                    <a:pt x="71" y="8785"/>
                  </a:cubicBezTo>
                  <a:cubicBezTo>
                    <a:pt x="6" y="8678"/>
                    <a:pt x="0" y="8548"/>
                    <a:pt x="57" y="8436"/>
                  </a:cubicBezTo>
                  <a:cubicBezTo>
                    <a:pt x="337" y="7878"/>
                    <a:pt x="663" y="7351"/>
                    <a:pt x="1032" y="6857"/>
                  </a:cubicBezTo>
                  <a:cubicBezTo>
                    <a:pt x="1031" y="6857"/>
                    <a:pt x="1029" y="6856"/>
                    <a:pt x="1028" y="6856"/>
                  </a:cubicBezTo>
                  <a:cubicBezTo>
                    <a:pt x="876" y="6829"/>
                    <a:pt x="774" y="6684"/>
                    <a:pt x="801" y="6532"/>
                  </a:cubicBezTo>
                  <a:cubicBezTo>
                    <a:pt x="1322" y="3576"/>
                    <a:pt x="2610" y="1909"/>
                    <a:pt x="4855" y="1286"/>
                  </a:cubicBezTo>
                  <a:cubicBezTo>
                    <a:pt x="5856" y="1007"/>
                    <a:pt x="6788" y="939"/>
                    <a:pt x="7688" y="874"/>
                  </a:cubicBezTo>
                  <a:cubicBezTo>
                    <a:pt x="8792" y="794"/>
                    <a:pt x="9835" y="718"/>
                    <a:pt x="10838" y="247"/>
                  </a:cubicBezTo>
                  <a:cubicBezTo>
                    <a:pt x="11327" y="16"/>
                    <a:pt x="11712" y="0"/>
                    <a:pt x="11983" y="197"/>
                  </a:cubicBezTo>
                  <a:cubicBezTo>
                    <a:pt x="12369" y="478"/>
                    <a:pt x="12307" y="1049"/>
                    <a:pt x="12299" y="1113"/>
                  </a:cubicBezTo>
                  <a:cubicBezTo>
                    <a:pt x="11956" y="3757"/>
                    <a:pt x="10489" y="5724"/>
                    <a:pt x="8168" y="6652"/>
                  </a:cubicBezTo>
                  <a:cubicBezTo>
                    <a:pt x="7090" y="7083"/>
                    <a:pt x="6045" y="7054"/>
                    <a:pt x="5036" y="7025"/>
                  </a:cubicBezTo>
                  <a:cubicBezTo>
                    <a:pt x="3440" y="6979"/>
                    <a:pt x="2064" y="6940"/>
                    <a:pt x="929" y="8785"/>
                  </a:cubicBezTo>
                  <a:cubicBezTo>
                    <a:pt x="863" y="8892"/>
                    <a:pt x="749" y="8956"/>
                    <a:pt x="624" y="8956"/>
                  </a:cubicBezTo>
                  <a:close/>
                  <a:moveTo>
                    <a:pt x="7782" y="2420"/>
                  </a:moveTo>
                  <a:cubicBezTo>
                    <a:pt x="7899" y="2420"/>
                    <a:pt x="8008" y="2495"/>
                    <a:pt x="8047" y="2612"/>
                  </a:cubicBezTo>
                  <a:cubicBezTo>
                    <a:pt x="8096" y="2758"/>
                    <a:pt x="8017" y="2917"/>
                    <a:pt x="7870" y="2966"/>
                  </a:cubicBezTo>
                  <a:cubicBezTo>
                    <a:pt x="6151" y="3540"/>
                    <a:pt x="4758" y="4231"/>
                    <a:pt x="3611" y="5079"/>
                  </a:cubicBezTo>
                  <a:cubicBezTo>
                    <a:pt x="2703" y="5752"/>
                    <a:pt x="1931" y="6541"/>
                    <a:pt x="1303" y="7437"/>
                  </a:cubicBezTo>
                  <a:cubicBezTo>
                    <a:pt x="2445" y="6391"/>
                    <a:pt x="3766" y="6428"/>
                    <a:pt x="5051" y="6465"/>
                  </a:cubicBezTo>
                  <a:cubicBezTo>
                    <a:pt x="6004" y="6492"/>
                    <a:pt x="6989" y="6520"/>
                    <a:pt x="7960" y="6132"/>
                  </a:cubicBezTo>
                  <a:cubicBezTo>
                    <a:pt x="10826" y="4987"/>
                    <a:pt x="11561" y="2450"/>
                    <a:pt x="11743" y="1041"/>
                  </a:cubicBezTo>
                  <a:cubicBezTo>
                    <a:pt x="11757" y="937"/>
                    <a:pt x="11744" y="716"/>
                    <a:pt x="11654" y="650"/>
                  </a:cubicBezTo>
                  <a:cubicBezTo>
                    <a:pt x="11621" y="626"/>
                    <a:pt x="11482" y="562"/>
                    <a:pt x="11076" y="753"/>
                  </a:cubicBezTo>
                  <a:cubicBezTo>
                    <a:pt x="9980" y="1269"/>
                    <a:pt x="8886" y="1348"/>
                    <a:pt x="7729" y="1432"/>
                  </a:cubicBezTo>
                  <a:cubicBezTo>
                    <a:pt x="6856" y="1496"/>
                    <a:pt x="5953" y="1561"/>
                    <a:pt x="5005" y="1825"/>
                  </a:cubicBezTo>
                  <a:cubicBezTo>
                    <a:pt x="3662" y="2198"/>
                    <a:pt x="2048" y="3058"/>
                    <a:pt x="1395" y="6398"/>
                  </a:cubicBezTo>
                  <a:cubicBezTo>
                    <a:pt x="1942" y="5744"/>
                    <a:pt x="2571" y="5153"/>
                    <a:pt x="3278" y="4629"/>
                  </a:cubicBezTo>
                  <a:cubicBezTo>
                    <a:pt x="4473" y="3745"/>
                    <a:pt x="5917" y="3027"/>
                    <a:pt x="7693" y="2435"/>
                  </a:cubicBezTo>
                  <a:cubicBezTo>
                    <a:pt x="7723" y="2425"/>
                    <a:pt x="7752" y="2420"/>
                    <a:pt x="7782" y="2420"/>
                  </a:cubicBezTo>
                  <a:close/>
                </a:path>
              </a:pathLst>
            </a:custGeom>
            <a:solidFill>
              <a:schemeClr val="accent6"/>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i="0" u="none" strike="noStrike" kern="1200" cap="none" spc="0" normalizeH="0" baseline="0" noProof="0">
                <a:ln>
                  <a:noFill/>
                </a:ln>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effectLst/>
                <a:uLnTx/>
                <a:uFillTx/>
                <a:cs typeface="+mn-ea"/>
                <a:sym typeface="+mn-lt"/>
              </a:endParaRPr>
            </a:p>
          </p:txBody>
        </p:sp>
      </p:grpSp>
      <p:grpSp>
        <p:nvGrpSpPr>
          <p:cNvPr id="45" name="Group 18">
            <a:extLst>
              <a:ext uri="{FF2B5EF4-FFF2-40B4-BE49-F238E27FC236}">
                <a16:creationId xmlns:a16="http://schemas.microsoft.com/office/drawing/2014/main" xmlns="" id="{E248CF1C-9F25-4552-A5CF-374B56A4BCEB}"/>
              </a:ext>
            </a:extLst>
          </p:cNvPr>
          <p:cNvGrpSpPr/>
          <p:nvPr/>
        </p:nvGrpSpPr>
        <p:grpSpPr>
          <a:xfrm>
            <a:off x="4067011" y="5066974"/>
            <a:ext cx="2086213" cy="369332"/>
            <a:chOff x="5524099" y="6277771"/>
            <a:chExt cx="2086213" cy="369332"/>
          </a:xfrm>
        </p:grpSpPr>
        <p:sp>
          <p:nvSpPr>
            <p:cNvPr id="46" name="矩形 45">
              <a:extLst>
                <a:ext uri="{FF2B5EF4-FFF2-40B4-BE49-F238E27FC236}">
                  <a16:creationId xmlns:a16="http://schemas.microsoft.com/office/drawing/2014/main" xmlns="" id="{3C53BAE6-C09C-4D2D-AD7A-EA2D9E56492F}"/>
                </a:ext>
              </a:extLst>
            </p:cNvPr>
            <p:cNvSpPr/>
            <p:nvPr/>
          </p:nvSpPr>
          <p:spPr>
            <a:xfrm>
              <a:off x="5881954" y="6277771"/>
              <a:ext cx="1728358"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cs typeface="+mn-ea"/>
                  <a:sym typeface="+mn-lt"/>
                </a:rPr>
                <a:t>时间：</a:t>
              </a:r>
              <a:r>
                <a:rPr lang="en-US" altLang="zh-CN" dirty="0">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cs typeface="+mn-ea"/>
                  <a:sym typeface="+mn-lt"/>
                </a:rPr>
                <a:t>20X.X.X</a:t>
              </a:r>
              <a:endParaRPr kumimoji="0" lang="zh-CN" altLang="en-US" i="0" u="none" strike="noStrike" kern="1200" cap="none" spc="0" normalizeH="0" baseline="0" noProof="0" dirty="0">
                <a:ln>
                  <a:noFill/>
                </a:ln>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effectLst/>
                <a:uLnTx/>
                <a:uFillTx/>
                <a:cs typeface="+mn-ea"/>
                <a:sym typeface="+mn-lt"/>
              </a:endParaRPr>
            </a:p>
          </p:txBody>
        </p:sp>
        <p:sp>
          <p:nvSpPr>
            <p:cNvPr id="47" name="24-hours-phone-service_45765">
              <a:extLst>
                <a:ext uri="{FF2B5EF4-FFF2-40B4-BE49-F238E27FC236}">
                  <a16:creationId xmlns:a16="http://schemas.microsoft.com/office/drawing/2014/main" xmlns="" id="{2EF53CEA-CB11-4634-81C9-674AED110B79}"/>
                </a:ext>
              </a:extLst>
            </p:cNvPr>
            <p:cNvSpPr>
              <a:spLocks noChangeAspect="1"/>
            </p:cNvSpPr>
            <p:nvPr/>
          </p:nvSpPr>
          <p:spPr bwMode="auto">
            <a:xfrm>
              <a:off x="5524099" y="6348011"/>
              <a:ext cx="358532" cy="259630"/>
            </a:xfrm>
            <a:custGeom>
              <a:avLst/>
              <a:gdLst>
                <a:gd name="T0" fmla="*/ 624 w 12369"/>
                <a:gd name="T1" fmla="*/ 8956 h 8956"/>
                <a:gd name="T2" fmla="*/ 377 w 12369"/>
                <a:gd name="T3" fmla="*/ 8956 h 8956"/>
                <a:gd name="T4" fmla="*/ 71 w 12369"/>
                <a:gd name="T5" fmla="*/ 8785 h 8956"/>
                <a:gd name="T6" fmla="*/ 57 w 12369"/>
                <a:gd name="T7" fmla="*/ 8436 h 8956"/>
                <a:gd name="T8" fmla="*/ 1032 w 12369"/>
                <a:gd name="T9" fmla="*/ 6857 h 8956"/>
                <a:gd name="T10" fmla="*/ 1028 w 12369"/>
                <a:gd name="T11" fmla="*/ 6856 h 8956"/>
                <a:gd name="T12" fmla="*/ 801 w 12369"/>
                <a:gd name="T13" fmla="*/ 6532 h 8956"/>
                <a:gd name="T14" fmla="*/ 4855 w 12369"/>
                <a:gd name="T15" fmla="*/ 1286 h 8956"/>
                <a:gd name="T16" fmla="*/ 7688 w 12369"/>
                <a:gd name="T17" fmla="*/ 874 h 8956"/>
                <a:gd name="T18" fmla="*/ 10838 w 12369"/>
                <a:gd name="T19" fmla="*/ 247 h 8956"/>
                <a:gd name="T20" fmla="*/ 11983 w 12369"/>
                <a:gd name="T21" fmla="*/ 197 h 8956"/>
                <a:gd name="T22" fmla="*/ 12299 w 12369"/>
                <a:gd name="T23" fmla="*/ 1113 h 8956"/>
                <a:gd name="T24" fmla="*/ 8168 w 12369"/>
                <a:gd name="T25" fmla="*/ 6652 h 8956"/>
                <a:gd name="T26" fmla="*/ 5036 w 12369"/>
                <a:gd name="T27" fmla="*/ 7025 h 8956"/>
                <a:gd name="T28" fmla="*/ 929 w 12369"/>
                <a:gd name="T29" fmla="*/ 8785 h 8956"/>
                <a:gd name="T30" fmla="*/ 624 w 12369"/>
                <a:gd name="T31" fmla="*/ 8956 h 8956"/>
                <a:gd name="T32" fmla="*/ 7782 w 12369"/>
                <a:gd name="T33" fmla="*/ 2420 h 8956"/>
                <a:gd name="T34" fmla="*/ 8047 w 12369"/>
                <a:gd name="T35" fmla="*/ 2612 h 8956"/>
                <a:gd name="T36" fmla="*/ 7870 w 12369"/>
                <a:gd name="T37" fmla="*/ 2966 h 8956"/>
                <a:gd name="T38" fmla="*/ 3611 w 12369"/>
                <a:gd name="T39" fmla="*/ 5079 h 8956"/>
                <a:gd name="T40" fmla="*/ 1303 w 12369"/>
                <a:gd name="T41" fmla="*/ 7437 h 8956"/>
                <a:gd name="T42" fmla="*/ 5051 w 12369"/>
                <a:gd name="T43" fmla="*/ 6465 h 8956"/>
                <a:gd name="T44" fmla="*/ 7960 w 12369"/>
                <a:gd name="T45" fmla="*/ 6132 h 8956"/>
                <a:gd name="T46" fmla="*/ 11743 w 12369"/>
                <a:gd name="T47" fmla="*/ 1041 h 8956"/>
                <a:gd name="T48" fmla="*/ 11654 w 12369"/>
                <a:gd name="T49" fmla="*/ 650 h 8956"/>
                <a:gd name="T50" fmla="*/ 11076 w 12369"/>
                <a:gd name="T51" fmla="*/ 753 h 8956"/>
                <a:gd name="T52" fmla="*/ 7729 w 12369"/>
                <a:gd name="T53" fmla="*/ 1432 h 8956"/>
                <a:gd name="T54" fmla="*/ 5005 w 12369"/>
                <a:gd name="T55" fmla="*/ 1825 h 8956"/>
                <a:gd name="T56" fmla="*/ 1395 w 12369"/>
                <a:gd name="T57" fmla="*/ 6398 h 8956"/>
                <a:gd name="T58" fmla="*/ 3278 w 12369"/>
                <a:gd name="T59" fmla="*/ 4629 h 8956"/>
                <a:gd name="T60" fmla="*/ 7693 w 12369"/>
                <a:gd name="T61" fmla="*/ 2435 h 8956"/>
                <a:gd name="T62" fmla="*/ 7782 w 12369"/>
                <a:gd name="T63" fmla="*/ 2420 h 8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369" h="8956">
                  <a:moveTo>
                    <a:pt x="624" y="8956"/>
                  </a:moveTo>
                  <a:lnTo>
                    <a:pt x="377" y="8956"/>
                  </a:lnTo>
                  <a:cubicBezTo>
                    <a:pt x="251" y="8956"/>
                    <a:pt x="137" y="8892"/>
                    <a:pt x="71" y="8785"/>
                  </a:cubicBezTo>
                  <a:cubicBezTo>
                    <a:pt x="6" y="8678"/>
                    <a:pt x="0" y="8548"/>
                    <a:pt x="57" y="8436"/>
                  </a:cubicBezTo>
                  <a:cubicBezTo>
                    <a:pt x="337" y="7878"/>
                    <a:pt x="663" y="7351"/>
                    <a:pt x="1032" y="6857"/>
                  </a:cubicBezTo>
                  <a:cubicBezTo>
                    <a:pt x="1031" y="6857"/>
                    <a:pt x="1029" y="6856"/>
                    <a:pt x="1028" y="6856"/>
                  </a:cubicBezTo>
                  <a:cubicBezTo>
                    <a:pt x="876" y="6829"/>
                    <a:pt x="774" y="6684"/>
                    <a:pt x="801" y="6532"/>
                  </a:cubicBezTo>
                  <a:cubicBezTo>
                    <a:pt x="1322" y="3576"/>
                    <a:pt x="2610" y="1909"/>
                    <a:pt x="4855" y="1286"/>
                  </a:cubicBezTo>
                  <a:cubicBezTo>
                    <a:pt x="5856" y="1007"/>
                    <a:pt x="6788" y="939"/>
                    <a:pt x="7688" y="874"/>
                  </a:cubicBezTo>
                  <a:cubicBezTo>
                    <a:pt x="8792" y="794"/>
                    <a:pt x="9835" y="718"/>
                    <a:pt x="10838" y="247"/>
                  </a:cubicBezTo>
                  <a:cubicBezTo>
                    <a:pt x="11327" y="16"/>
                    <a:pt x="11712" y="0"/>
                    <a:pt x="11983" y="197"/>
                  </a:cubicBezTo>
                  <a:cubicBezTo>
                    <a:pt x="12369" y="478"/>
                    <a:pt x="12307" y="1049"/>
                    <a:pt x="12299" y="1113"/>
                  </a:cubicBezTo>
                  <a:cubicBezTo>
                    <a:pt x="11956" y="3757"/>
                    <a:pt x="10489" y="5724"/>
                    <a:pt x="8168" y="6652"/>
                  </a:cubicBezTo>
                  <a:cubicBezTo>
                    <a:pt x="7090" y="7083"/>
                    <a:pt x="6045" y="7054"/>
                    <a:pt x="5036" y="7025"/>
                  </a:cubicBezTo>
                  <a:cubicBezTo>
                    <a:pt x="3440" y="6979"/>
                    <a:pt x="2064" y="6940"/>
                    <a:pt x="929" y="8785"/>
                  </a:cubicBezTo>
                  <a:cubicBezTo>
                    <a:pt x="863" y="8892"/>
                    <a:pt x="749" y="8956"/>
                    <a:pt x="624" y="8956"/>
                  </a:cubicBezTo>
                  <a:close/>
                  <a:moveTo>
                    <a:pt x="7782" y="2420"/>
                  </a:moveTo>
                  <a:cubicBezTo>
                    <a:pt x="7899" y="2420"/>
                    <a:pt x="8008" y="2495"/>
                    <a:pt x="8047" y="2612"/>
                  </a:cubicBezTo>
                  <a:cubicBezTo>
                    <a:pt x="8096" y="2758"/>
                    <a:pt x="8017" y="2917"/>
                    <a:pt x="7870" y="2966"/>
                  </a:cubicBezTo>
                  <a:cubicBezTo>
                    <a:pt x="6151" y="3540"/>
                    <a:pt x="4758" y="4231"/>
                    <a:pt x="3611" y="5079"/>
                  </a:cubicBezTo>
                  <a:cubicBezTo>
                    <a:pt x="2703" y="5752"/>
                    <a:pt x="1931" y="6541"/>
                    <a:pt x="1303" y="7437"/>
                  </a:cubicBezTo>
                  <a:cubicBezTo>
                    <a:pt x="2445" y="6391"/>
                    <a:pt x="3766" y="6428"/>
                    <a:pt x="5051" y="6465"/>
                  </a:cubicBezTo>
                  <a:cubicBezTo>
                    <a:pt x="6004" y="6492"/>
                    <a:pt x="6989" y="6520"/>
                    <a:pt x="7960" y="6132"/>
                  </a:cubicBezTo>
                  <a:cubicBezTo>
                    <a:pt x="10826" y="4987"/>
                    <a:pt x="11561" y="2450"/>
                    <a:pt x="11743" y="1041"/>
                  </a:cubicBezTo>
                  <a:cubicBezTo>
                    <a:pt x="11757" y="937"/>
                    <a:pt x="11744" y="716"/>
                    <a:pt x="11654" y="650"/>
                  </a:cubicBezTo>
                  <a:cubicBezTo>
                    <a:pt x="11621" y="626"/>
                    <a:pt x="11482" y="562"/>
                    <a:pt x="11076" y="753"/>
                  </a:cubicBezTo>
                  <a:cubicBezTo>
                    <a:pt x="9980" y="1269"/>
                    <a:pt x="8886" y="1348"/>
                    <a:pt x="7729" y="1432"/>
                  </a:cubicBezTo>
                  <a:cubicBezTo>
                    <a:pt x="6856" y="1496"/>
                    <a:pt x="5953" y="1561"/>
                    <a:pt x="5005" y="1825"/>
                  </a:cubicBezTo>
                  <a:cubicBezTo>
                    <a:pt x="3662" y="2198"/>
                    <a:pt x="2048" y="3058"/>
                    <a:pt x="1395" y="6398"/>
                  </a:cubicBezTo>
                  <a:cubicBezTo>
                    <a:pt x="1942" y="5744"/>
                    <a:pt x="2571" y="5153"/>
                    <a:pt x="3278" y="4629"/>
                  </a:cubicBezTo>
                  <a:cubicBezTo>
                    <a:pt x="4473" y="3745"/>
                    <a:pt x="5917" y="3027"/>
                    <a:pt x="7693" y="2435"/>
                  </a:cubicBezTo>
                  <a:cubicBezTo>
                    <a:pt x="7723" y="2425"/>
                    <a:pt x="7752" y="2420"/>
                    <a:pt x="7782" y="2420"/>
                  </a:cubicBezTo>
                  <a:close/>
                </a:path>
              </a:pathLst>
            </a:custGeom>
            <a:solidFill>
              <a:schemeClr val="accent6"/>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i="0" u="none" strike="noStrike" kern="1200" cap="none" spc="0" normalizeH="0" baseline="0" noProof="0">
                <a:ln>
                  <a:noFill/>
                </a:ln>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effectLst/>
                <a:uLnTx/>
                <a:uFillTx/>
                <a:cs typeface="+mn-ea"/>
                <a:sym typeface="+mn-lt"/>
              </a:endParaRPr>
            </a:p>
          </p:txBody>
        </p:sp>
      </p:grpSp>
    </p:spTree>
    <p:custDataLst>
      <p:tags r:id="rId1"/>
    </p:custDataLst>
    <p:extLst>
      <p:ext uri="{BB962C8B-B14F-4D97-AF65-F5344CB8AC3E}">
        <p14:creationId xmlns:p14="http://schemas.microsoft.com/office/powerpoint/2010/main" val="95966431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xmlns="" id="{5BE10AC4-26A5-4A1D-B7C4-1D0163867067}"/>
              </a:ext>
            </a:extLst>
          </p:cNvPr>
          <p:cNvGrpSpPr/>
          <p:nvPr/>
        </p:nvGrpSpPr>
        <p:grpSpPr>
          <a:xfrm>
            <a:off x="4056378" y="2224550"/>
            <a:ext cx="7307302" cy="3404174"/>
            <a:chOff x="944878" y="2224550"/>
            <a:chExt cx="7307302" cy="3404174"/>
          </a:xfrm>
        </p:grpSpPr>
        <p:sp>
          <p:nvSpPr>
            <p:cNvPr id="2" name="文本框 1">
              <a:extLst>
                <a:ext uri="{FF2B5EF4-FFF2-40B4-BE49-F238E27FC236}">
                  <a16:creationId xmlns:a16="http://schemas.microsoft.com/office/drawing/2014/main" xmlns="" id="{3180EAFD-6F3A-4416-9AC7-FAE8D9D51526}"/>
                </a:ext>
              </a:extLst>
            </p:cNvPr>
            <p:cNvSpPr txBox="1"/>
            <p:nvPr/>
          </p:nvSpPr>
          <p:spPr>
            <a:xfrm>
              <a:off x="944880" y="2224550"/>
              <a:ext cx="7307297" cy="881139"/>
            </a:xfrm>
            <a:prstGeom prst="rect">
              <a:avLst/>
            </a:prstGeom>
            <a:noFill/>
          </p:spPr>
          <p:txBody>
            <a:bodyPr vert="horz" wrap="square" rtlCol="0">
              <a:spAutoFit/>
            </a:bodyPr>
            <a:lstStyle/>
            <a:p>
              <a:pPr>
                <a:lnSpc>
                  <a:spcPct val="150000"/>
                </a:lnSpc>
              </a:pPr>
              <a:r>
                <a:rPr lang="zh-CN" altLang="en-US" dirty="0">
                  <a:cs typeface="+mn-ea"/>
                  <a:sym typeface="+mn-lt"/>
                </a:rPr>
                <a:t>平均时间法”划分的节气，把冬至列为“二十四节气”首位，始于冬至，终于大雪。</a:t>
              </a:r>
            </a:p>
          </p:txBody>
        </p:sp>
        <p:sp>
          <p:nvSpPr>
            <p:cNvPr id="3" name="文本框 2">
              <a:extLst>
                <a:ext uri="{FF2B5EF4-FFF2-40B4-BE49-F238E27FC236}">
                  <a16:creationId xmlns:a16="http://schemas.microsoft.com/office/drawing/2014/main" xmlns="" id="{2649FFCE-93A3-48DE-AA8C-7E4F7963EA06}"/>
                </a:ext>
              </a:extLst>
            </p:cNvPr>
            <p:cNvSpPr txBox="1"/>
            <p:nvPr/>
          </p:nvSpPr>
          <p:spPr>
            <a:xfrm>
              <a:off x="944880" y="3065562"/>
              <a:ext cx="7307300" cy="881139"/>
            </a:xfrm>
            <a:prstGeom prst="rect">
              <a:avLst/>
            </a:prstGeom>
            <a:noFill/>
          </p:spPr>
          <p:txBody>
            <a:bodyPr vert="horz" wrap="square" rtlCol="0">
              <a:spAutoFit/>
            </a:bodyPr>
            <a:lstStyle/>
            <a:p>
              <a:pPr>
                <a:lnSpc>
                  <a:spcPct val="150000"/>
                </a:lnSpc>
              </a:pPr>
              <a:r>
                <a:rPr lang="zh-CN" altLang="en-US" dirty="0">
                  <a:cs typeface="+mn-ea"/>
                  <a:sym typeface="+mn-lt"/>
                </a:rPr>
                <a:t>平均时间法划分的节气，每个节气间隔时间均等，由于不考虑太阳在黄道上运动快慢不匀，与实际天象不符。</a:t>
              </a:r>
            </a:p>
          </p:txBody>
        </p:sp>
        <p:sp>
          <p:nvSpPr>
            <p:cNvPr id="4" name="文本框 3">
              <a:extLst>
                <a:ext uri="{FF2B5EF4-FFF2-40B4-BE49-F238E27FC236}">
                  <a16:creationId xmlns:a16="http://schemas.microsoft.com/office/drawing/2014/main" xmlns="" id="{84027582-B7E4-485F-9F5F-B396F171DAC9}"/>
                </a:ext>
              </a:extLst>
            </p:cNvPr>
            <p:cNvSpPr txBox="1"/>
            <p:nvPr/>
          </p:nvSpPr>
          <p:spPr>
            <a:xfrm>
              <a:off x="944879" y="3906574"/>
              <a:ext cx="7307299" cy="881139"/>
            </a:xfrm>
            <a:prstGeom prst="rect">
              <a:avLst/>
            </a:prstGeom>
            <a:noFill/>
          </p:spPr>
          <p:txBody>
            <a:bodyPr vert="horz" wrap="square" rtlCol="0">
              <a:spAutoFit/>
            </a:bodyPr>
            <a:lstStyle/>
            <a:p>
              <a:pPr>
                <a:lnSpc>
                  <a:spcPct val="150000"/>
                </a:lnSpc>
              </a:pPr>
              <a:r>
                <a:rPr lang="zh-CN" altLang="en-US" dirty="0">
                  <a:cs typeface="+mn-ea"/>
                  <a:sym typeface="+mn-lt"/>
                </a:rPr>
                <a:t>平均时间法”划分的节气，把冬至列为“二十四节气”首位，始于冬至，终于大雪。</a:t>
              </a:r>
            </a:p>
          </p:txBody>
        </p:sp>
        <p:sp>
          <p:nvSpPr>
            <p:cNvPr id="5" name="文本框 4">
              <a:extLst>
                <a:ext uri="{FF2B5EF4-FFF2-40B4-BE49-F238E27FC236}">
                  <a16:creationId xmlns:a16="http://schemas.microsoft.com/office/drawing/2014/main" xmlns="" id="{DF468F5A-E5DA-4286-856F-571ACDBE5FD8}"/>
                </a:ext>
              </a:extLst>
            </p:cNvPr>
            <p:cNvSpPr txBox="1"/>
            <p:nvPr/>
          </p:nvSpPr>
          <p:spPr>
            <a:xfrm>
              <a:off x="944878" y="4747585"/>
              <a:ext cx="7307299" cy="881139"/>
            </a:xfrm>
            <a:prstGeom prst="rect">
              <a:avLst/>
            </a:prstGeom>
            <a:noFill/>
          </p:spPr>
          <p:txBody>
            <a:bodyPr vert="horz" wrap="square" rtlCol="0">
              <a:spAutoFit/>
            </a:bodyPr>
            <a:lstStyle/>
            <a:p>
              <a:pPr>
                <a:lnSpc>
                  <a:spcPct val="150000"/>
                </a:lnSpc>
              </a:pPr>
              <a:r>
                <a:rPr lang="zh-CN" altLang="en-US" dirty="0">
                  <a:cs typeface="+mn-ea"/>
                  <a:sym typeface="+mn-lt"/>
                </a:rPr>
                <a:t>现行的“二十四节气”来自于三百多年前订立的“定气法”，依照精密的天文计算得出。</a:t>
              </a:r>
            </a:p>
          </p:txBody>
        </p:sp>
        <p:cxnSp>
          <p:nvCxnSpPr>
            <p:cNvPr id="7" name="直接连接符 6">
              <a:extLst>
                <a:ext uri="{FF2B5EF4-FFF2-40B4-BE49-F238E27FC236}">
                  <a16:creationId xmlns:a16="http://schemas.microsoft.com/office/drawing/2014/main" xmlns="" id="{BB0F5F73-7433-47F0-94C6-85A1370612FA}"/>
                </a:ext>
              </a:extLst>
            </p:cNvPr>
            <p:cNvCxnSpPr>
              <a:cxnSpLocks/>
            </p:cNvCxnSpPr>
            <p:nvPr/>
          </p:nvCxnSpPr>
          <p:spPr>
            <a:xfrm>
              <a:off x="1072444" y="3105689"/>
              <a:ext cx="70668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xmlns="" id="{3D8EAD83-C56F-4918-B4DC-B15A9098769D}"/>
                </a:ext>
              </a:extLst>
            </p:cNvPr>
            <p:cNvCxnSpPr>
              <a:cxnSpLocks/>
            </p:cNvCxnSpPr>
            <p:nvPr/>
          </p:nvCxnSpPr>
          <p:spPr>
            <a:xfrm>
              <a:off x="1072444" y="3946701"/>
              <a:ext cx="70668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16DF0E05-14FE-495F-8523-5D8340EC7BC6}"/>
                </a:ext>
              </a:extLst>
            </p:cNvPr>
            <p:cNvCxnSpPr>
              <a:cxnSpLocks/>
            </p:cNvCxnSpPr>
            <p:nvPr/>
          </p:nvCxnSpPr>
          <p:spPr>
            <a:xfrm>
              <a:off x="1072444" y="4787712"/>
              <a:ext cx="70668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03541448-6CA6-4462-A578-B97C325825B9}"/>
                </a:ext>
              </a:extLst>
            </p:cNvPr>
            <p:cNvCxnSpPr>
              <a:cxnSpLocks/>
            </p:cNvCxnSpPr>
            <p:nvPr/>
          </p:nvCxnSpPr>
          <p:spPr>
            <a:xfrm>
              <a:off x="1072444" y="5628724"/>
              <a:ext cx="70668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14" name="图片 13">
            <a:extLst>
              <a:ext uri="{FF2B5EF4-FFF2-40B4-BE49-F238E27FC236}">
                <a16:creationId xmlns:a16="http://schemas.microsoft.com/office/drawing/2014/main" xmlns="" id="{1DC2B14F-CC00-4BC2-9DFB-61DCD9933A5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461912" y="2286000"/>
            <a:ext cx="4931128" cy="3698346"/>
          </a:xfrm>
          <a:prstGeom prst="rect">
            <a:avLst/>
          </a:prstGeom>
        </p:spPr>
      </p:pic>
    </p:spTree>
    <p:extLst>
      <p:ext uri="{BB962C8B-B14F-4D97-AF65-F5344CB8AC3E}">
        <p14:creationId xmlns:p14="http://schemas.microsoft.com/office/powerpoint/2010/main" val="679944328"/>
      </p:ext>
    </p:extLst>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250"/>
                                        <p:tgtEl>
                                          <p:spTgt spid="12"/>
                                        </p:tgtEl>
                                      </p:cBhvr>
                                    </p:animEffect>
                                  </p:childTnLst>
                                </p:cTn>
                              </p:par>
                            </p:childTnLst>
                          </p:cTn>
                        </p:par>
                        <p:par>
                          <p:cTn id="8" fill="hold">
                            <p:stCondLst>
                              <p:cond delay="125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184BE126-DC93-46EA-8C55-0A185D4153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5" name="组合 14">
            <a:extLst>
              <a:ext uri="{FF2B5EF4-FFF2-40B4-BE49-F238E27FC236}">
                <a16:creationId xmlns:a16="http://schemas.microsoft.com/office/drawing/2014/main" xmlns="" id="{410F78E1-13C4-487E-A03D-D19F46BB0E2E}"/>
              </a:ext>
            </a:extLst>
          </p:cNvPr>
          <p:cNvGrpSpPr/>
          <p:nvPr/>
        </p:nvGrpSpPr>
        <p:grpSpPr>
          <a:xfrm>
            <a:off x="847476" y="2802836"/>
            <a:ext cx="7762360" cy="1519698"/>
            <a:chOff x="2314384" y="1910397"/>
            <a:chExt cx="7762360" cy="1519698"/>
          </a:xfrm>
        </p:grpSpPr>
        <p:sp>
          <p:nvSpPr>
            <p:cNvPr id="16" name="TextBox 3">
              <a:extLst>
                <a:ext uri="{FF2B5EF4-FFF2-40B4-BE49-F238E27FC236}">
                  <a16:creationId xmlns:a16="http://schemas.microsoft.com/office/drawing/2014/main" xmlns="" id="{6889C294-A3B6-446B-8045-7B1844F829BF}"/>
                </a:ext>
              </a:extLst>
            </p:cNvPr>
            <p:cNvSpPr txBox="1"/>
            <p:nvPr/>
          </p:nvSpPr>
          <p:spPr>
            <a:xfrm>
              <a:off x="3957484" y="1910397"/>
              <a:ext cx="4629314" cy="1084912"/>
            </a:xfrm>
            <a:prstGeom prst="rect">
              <a:avLst/>
            </a:prstGeom>
            <a:noFill/>
          </p:spPr>
          <p:txBody>
            <a:bodyPr wrap="square" lIns="68580" tIns="34290" rIns="68580" bIns="34290" rtlCol="0">
              <a:spAutoFit/>
            </a:bodyPr>
            <a:lstStyle/>
            <a:p>
              <a:r>
                <a:rPr lang="zh-CN" altLang="en-US" sz="6600" spc="600" dirty="0">
                  <a:solidFill>
                    <a:schemeClr val="accent6"/>
                  </a:solidFill>
                  <a:cs typeface="+mn-ea"/>
                  <a:sym typeface="+mn-lt"/>
                </a:rPr>
                <a:t>气候特点</a:t>
              </a:r>
            </a:p>
          </p:txBody>
        </p:sp>
        <p:sp>
          <p:nvSpPr>
            <p:cNvPr id="17" name="TextBox 89">
              <a:extLst>
                <a:ext uri="{FF2B5EF4-FFF2-40B4-BE49-F238E27FC236}">
                  <a16:creationId xmlns:a16="http://schemas.microsoft.com/office/drawing/2014/main" xmlns="" id="{D3FDE34C-5865-4104-A7FB-D14A4519FC2A}"/>
                </a:ext>
              </a:extLst>
            </p:cNvPr>
            <p:cNvSpPr txBox="1"/>
            <p:nvPr/>
          </p:nvSpPr>
          <p:spPr>
            <a:xfrm>
              <a:off x="3839984" y="3090190"/>
              <a:ext cx="6236760" cy="293350"/>
            </a:xfrm>
            <a:prstGeom prst="rect">
              <a:avLst/>
            </a:prstGeom>
            <a:noFill/>
          </p:spPr>
          <p:txBody>
            <a:bodyPr wrap="square" lIns="68580" tIns="34290" rIns="68580" bIns="34290" rtlCol="0">
              <a:spAutoFit/>
            </a:bodyPr>
            <a:lstStyle/>
            <a:p>
              <a:pPr>
                <a:lnSpc>
                  <a:spcPct val="150000"/>
                </a:lnSpc>
              </a:pPr>
              <a:r>
                <a:rPr lang="zh-CN" altLang="en-US" sz="1100" dirty="0">
                  <a:solidFill>
                    <a:schemeClr val="tx1">
                      <a:lumMod val="65000"/>
                      <a:lumOff val="35000"/>
                    </a:schemeClr>
                  </a:solidFill>
                  <a:cs typeface="+mn-ea"/>
                  <a:sym typeface="+mn-lt"/>
                </a:rPr>
                <a:t>您的内容打在这里，或者通过复制您的文本后，在此框中选择粘贴</a:t>
              </a:r>
            </a:p>
          </p:txBody>
        </p:sp>
        <p:grpSp>
          <p:nvGrpSpPr>
            <p:cNvPr id="18" name="组合 17">
              <a:extLst>
                <a:ext uri="{FF2B5EF4-FFF2-40B4-BE49-F238E27FC236}">
                  <a16:creationId xmlns:a16="http://schemas.microsoft.com/office/drawing/2014/main" xmlns="" id="{F8E7A561-61C1-4B40-A289-A7505E2283A8}"/>
                </a:ext>
              </a:extLst>
            </p:cNvPr>
            <p:cNvGrpSpPr/>
            <p:nvPr/>
          </p:nvGrpSpPr>
          <p:grpSpPr>
            <a:xfrm>
              <a:off x="2314384" y="2160095"/>
              <a:ext cx="5284812" cy="1270000"/>
              <a:chOff x="2725026" y="1880550"/>
              <a:chExt cx="2426067" cy="583011"/>
            </a:xfrm>
          </p:grpSpPr>
          <p:grpSp>
            <p:nvGrpSpPr>
              <p:cNvPr id="19" name="组合 18">
                <a:extLst>
                  <a:ext uri="{FF2B5EF4-FFF2-40B4-BE49-F238E27FC236}">
                    <a16:creationId xmlns:a16="http://schemas.microsoft.com/office/drawing/2014/main" xmlns="" id="{3F59B426-F617-4A97-8135-8EDA93719737}"/>
                  </a:ext>
                </a:extLst>
              </p:cNvPr>
              <p:cNvGrpSpPr/>
              <p:nvPr/>
            </p:nvGrpSpPr>
            <p:grpSpPr>
              <a:xfrm>
                <a:off x="2725026" y="1880550"/>
                <a:ext cx="590182" cy="583011"/>
                <a:chOff x="3510710" y="1769027"/>
                <a:chExt cx="690095" cy="681710"/>
              </a:xfrm>
              <a:solidFill>
                <a:schemeClr val="accent2"/>
              </a:solidFill>
            </p:grpSpPr>
            <p:sp>
              <p:nvSpPr>
                <p:cNvPr id="21" name="椭圆 20">
                  <a:extLst>
                    <a:ext uri="{FF2B5EF4-FFF2-40B4-BE49-F238E27FC236}">
                      <a16:creationId xmlns:a16="http://schemas.microsoft.com/office/drawing/2014/main" xmlns="" id="{550B7ED5-CFB0-47CB-A185-3AE650486CDD}"/>
                    </a:ext>
                  </a:extLst>
                </p:cNvPr>
                <p:cNvSpPr/>
                <p:nvPr/>
              </p:nvSpPr>
              <p:spPr>
                <a:xfrm>
                  <a:off x="3519093" y="1769027"/>
                  <a:ext cx="681712" cy="6817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cs typeface="+mn-ea"/>
                    <a:sym typeface="+mn-lt"/>
                  </a:endParaRPr>
                </a:p>
              </p:txBody>
            </p:sp>
            <p:sp>
              <p:nvSpPr>
                <p:cNvPr id="22" name="TextBox 64">
                  <a:extLst>
                    <a:ext uri="{FF2B5EF4-FFF2-40B4-BE49-F238E27FC236}">
                      <a16:creationId xmlns:a16="http://schemas.microsoft.com/office/drawing/2014/main" xmlns="" id="{86336F1A-DC12-4BC2-B72B-6BF2FB88EB5F}"/>
                    </a:ext>
                  </a:extLst>
                </p:cNvPr>
                <p:cNvSpPr txBox="1"/>
                <p:nvPr/>
              </p:nvSpPr>
              <p:spPr>
                <a:xfrm flipH="1">
                  <a:off x="3510710" y="1783965"/>
                  <a:ext cx="624006" cy="644312"/>
                </a:xfrm>
                <a:prstGeom prst="rect">
                  <a:avLst/>
                </a:prstGeom>
                <a:noFill/>
              </p:spPr>
              <p:txBody>
                <a:bodyPr wrap="none" rtlCol="0">
                  <a:spAutoFit/>
                </a:bodyPr>
                <a:lstStyle/>
                <a:p>
                  <a:r>
                    <a:rPr lang="en-US" altLang="zh-CN" sz="7200" b="1" dirty="0">
                      <a:solidFill>
                        <a:schemeClr val="bg1"/>
                      </a:solidFill>
                      <a:cs typeface="+mn-ea"/>
                      <a:sym typeface="+mn-lt"/>
                    </a:rPr>
                    <a:t>03</a:t>
                  </a:r>
                  <a:endParaRPr lang="zh-CN" altLang="en-US" sz="7200" b="1" dirty="0">
                    <a:solidFill>
                      <a:schemeClr val="bg1"/>
                    </a:solidFill>
                    <a:cs typeface="+mn-ea"/>
                    <a:sym typeface="+mn-lt"/>
                  </a:endParaRPr>
                </a:p>
              </p:txBody>
            </p:sp>
          </p:grpSp>
          <p:cxnSp>
            <p:nvCxnSpPr>
              <p:cNvPr id="20" name="直接连接符 19">
                <a:extLst>
                  <a:ext uri="{FF2B5EF4-FFF2-40B4-BE49-F238E27FC236}">
                    <a16:creationId xmlns:a16="http://schemas.microsoft.com/office/drawing/2014/main" xmlns="" id="{6B08EB1D-92B3-4BA6-AE6C-48079A096115}"/>
                  </a:ext>
                </a:extLst>
              </p:cNvPr>
              <p:cNvCxnSpPr>
                <a:cxnSpLocks/>
              </p:cNvCxnSpPr>
              <p:nvPr/>
            </p:nvCxnSpPr>
            <p:spPr>
              <a:xfrm>
                <a:off x="3479315" y="2233273"/>
                <a:ext cx="1671778" cy="0"/>
              </a:xfrm>
              <a:prstGeom prst="line">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62457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E3DE1AF-CB4F-4050-A616-07CD9002FD60}"/>
              </a:ext>
            </a:extLst>
          </p:cNvPr>
          <p:cNvSpPr txBox="1"/>
          <p:nvPr/>
        </p:nvSpPr>
        <p:spPr>
          <a:xfrm>
            <a:off x="1365956" y="1959045"/>
            <a:ext cx="9263944" cy="3367525"/>
          </a:xfrm>
          <a:prstGeom prst="rect">
            <a:avLst/>
          </a:prstGeom>
          <a:noFill/>
        </p:spPr>
        <p:txBody>
          <a:bodyPr vert="horz" wrap="square" rtlCol="0">
            <a:spAutoFit/>
          </a:bodyPr>
          <a:lstStyle/>
          <a:p>
            <a:pPr>
              <a:lnSpc>
                <a:spcPct val="150000"/>
              </a:lnSpc>
            </a:pPr>
            <a:r>
              <a:rPr lang="zh-CN" altLang="en-US" dirty="0">
                <a:solidFill>
                  <a:schemeClr val="tx1"/>
                </a:solidFill>
                <a:cs typeface="+mn-ea"/>
                <a:sym typeface="+mn-lt"/>
              </a:rPr>
              <a:t>我国的星象文化源远流长、博大精深，古人很早开始就探索宇宙的奥秘，并由此演绎出了一套完整深奥的观星文化</a:t>
            </a:r>
            <a:r>
              <a:rPr lang="zh-CN" altLang="en-US" dirty="0">
                <a:cs typeface="+mn-ea"/>
                <a:sym typeface="+mn-lt"/>
              </a:rPr>
              <a:t>。二十四节气原以北斗七星斗柄的旋转指向确定，北斗七星循环旋转，这斗转星移与季节变换有密切关系。北斗七星是北半球（我国位于北半球）的重要星象，斗转星移时北半球的黄赤交角及其附近一带的气候、物候亦在渐变，因此成为上古时代人们判断季节、节气</a:t>
            </a:r>
            <a:endParaRPr lang="en-US" altLang="zh-CN" dirty="0">
              <a:cs typeface="+mn-ea"/>
              <a:sym typeface="+mn-lt"/>
            </a:endParaRPr>
          </a:p>
          <a:p>
            <a:pPr>
              <a:lnSpc>
                <a:spcPct val="150000"/>
              </a:lnSpc>
            </a:pPr>
            <a:r>
              <a:rPr lang="zh-CN" altLang="en-US" dirty="0">
                <a:cs typeface="+mn-ea"/>
                <a:sym typeface="+mn-lt"/>
              </a:rPr>
              <a:t>变化的依据</a:t>
            </a:r>
          </a:p>
          <a:p>
            <a:pPr>
              <a:lnSpc>
                <a:spcPct val="150000"/>
              </a:lnSpc>
            </a:pPr>
            <a:endParaRPr lang="zh-CN" altLang="en-US" dirty="0">
              <a:cs typeface="+mn-ea"/>
              <a:sym typeface="+mn-lt"/>
            </a:endParaRPr>
          </a:p>
          <a:p>
            <a:pPr algn="l">
              <a:lnSpc>
                <a:spcPct val="150000"/>
              </a:lnSpc>
            </a:pPr>
            <a:endParaRPr lang="zh-CN" altLang="en-US" dirty="0">
              <a:solidFill>
                <a:schemeClr val="tx1"/>
              </a:solidFill>
              <a:cs typeface="+mn-ea"/>
              <a:sym typeface="+mn-lt"/>
            </a:endParaRPr>
          </a:p>
        </p:txBody>
      </p:sp>
      <p:pic>
        <p:nvPicPr>
          <p:cNvPr id="8" name="图片 7">
            <a:extLst>
              <a:ext uri="{FF2B5EF4-FFF2-40B4-BE49-F238E27FC236}">
                <a16:creationId xmlns:a16="http://schemas.microsoft.com/office/drawing/2014/main" xmlns="" id="{387DCD76-2585-42B3-8CC5-B05A11CBD60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118805" y="3133020"/>
            <a:ext cx="4177596" cy="4177594"/>
          </a:xfrm>
          <a:prstGeom prst="rect">
            <a:avLst/>
          </a:prstGeom>
        </p:spPr>
      </p:pic>
    </p:spTree>
    <p:extLst>
      <p:ext uri="{BB962C8B-B14F-4D97-AF65-F5344CB8AC3E}">
        <p14:creationId xmlns:p14="http://schemas.microsoft.com/office/powerpoint/2010/main" val="306745619"/>
      </p:ext>
    </p:extLst>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17427653-C07B-416D-90BC-9D6A3E5819E8}"/>
              </a:ext>
            </a:extLst>
          </p:cNvPr>
          <p:cNvSpPr txBox="1"/>
          <p:nvPr/>
        </p:nvSpPr>
        <p:spPr>
          <a:xfrm>
            <a:off x="869738" y="2396872"/>
            <a:ext cx="2548921" cy="1712135"/>
          </a:xfrm>
          <a:prstGeom prst="rect">
            <a:avLst/>
          </a:prstGeom>
          <a:noFill/>
        </p:spPr>
        <p:txBody>
          <a:bodyPr vert="horz" wrap="square" rtlCol="0">
            <a:spAutoFit/>
          </a:bodyPr>
          <a:lstStyle/>
          <a:p>
            <a:pPr algn="r">
              <a:lnSpc>
                <a:spcPct val="150000"/>
              </a:lnSpc>
            </a:pPr>
            <a:r>
              <a:rPr lang="zh-CN" altLang="en-US" dirty="0">
                <a:solidFill>
                  <a:schemeClr val="tx1"/>
                </a:solidFill>
                <a:cs typeface="+mn-ea"/>
                <a:sym typeface="+mn-lt"/>
              </a:rPr>
              <a:t>二十四节气反映了北半球黄赤交角及其附近一带特定地域的气候、物候变化特点。</a:t>
            </a:r>
          </a:p>
        </p:txBody>
      </p:sp>
      <p:sp>
        <p:nvSpPr>
          <p:cNvPr id="3" name="文本框 2">
            <a:extLst>
              <a:ext uri="{FF2B5EF4-FFF2-40B4-BE49-F238E27FC236}">
                <a16:creationId xmlns:a16="http://schemas.microsoft.com/office/drawing/2014/main" xmlns="" id="{93019BC4-F1C7-4E51-B52B-40F1D60E7E36}"/>
              </a:ext>
            </a:extLst>
          </p:cNvPr>
          <p:cNvSpPr txBox="1"/>
          <p:nvPr/>
        </p:nvSpPr>
        <p:spPr>
          <a:xfrm>
            <a:off x="8798984" y="2396872"/>
            <a:ext cx="2510578" cy="1712135"/>
          </a:xfrm>
          <a:prstGeom prst="rect">
            <a:avLst/>
          </a:prstGeom>
          <a:noFill/>
        </p:spPr>
        <p:txBody>
          <a:bodyPr vert="horz" wrap="square" rtlCol="0">
            <a:spAutoFit/>
          </a:bodyPr>
          <a:lstStyle/>
          <a:p>
            <a:pPr algn="l">
              <a:lnSpc>
                <a:spcPct val="150000"/>
              </a:lnSpc>
            </a:pPr>
            <a:r>
              <a:rPr lang="zh-CN" altLang="en-US" dirty="0">
                <a:solidFill>
                  <a:schemeClr val="tx1"/>
                </a:solidFill>
                <a:cs typeface="+mn-ea"/>
                <a:sym typeface="+mn-lt"/>
              </a:rPr>
              <a:t>虽然是古人根据北斗星斗转星移制定，其实造成斗转星移的原因则是地球绕太阳公转。</a:t>
            </a:r>
          </a:p>
        </p:txBody>
      </p:sp>
      <p:sp>
        <p:nvSpPr>
          <p:cNvPr id="4" name="文本框 3">
            <a:extLst>
              <a:ext uri="{FF2B5EF4-FFF2-40B4-BE49-F238E27FC236}">
                <a16:creationId xmlns:a16="http://schemas.microsoft.com/office/drawing/2014/main" xmlns="" id="{F0BB4A18-AB32-4DC7-B751-FCDC9D1F3F38}"/>
              </a:ext>
            </a:extLst>
          </p:cNvPr>
          <p:cNvSpPr txBox="1"/>
          <p:nvPr/>
        </p:nvSpPr>
        <p:spPr>
          <a:xfrm>
            <a:off x="869738" y="5256791"/>
            <a:ext cx="10439824" cy="881139"/>
          </a:xfrm>
          <a:prstGeom prst="rect">
            <a:avLst/>
          </a:prstGeom>
          <a:noFill/>
        </p:spPr>
        <p:txBody>
          <a:bodyPr vert="horz" wrap="square" rtlCol="0">
            <a:spAutoFit/>
          </a:bodyPr>
          <a:lstStyle/>
          <a:p>
            <a:pPr algn="ctr">
              <a:lnSpc>
                <a:spcPct val="150000"/>
              </a:lnSpc>
            </a:pPr>
            <a:r>
              <a:rPr lang="zh-CN" altLang="en-US" dirty="0">
                <a:solidFill>
                  <a:schemeClr val="tx1"/>
                </a:solidFill>
                <a:cs typeface="+mn-ea"/>
                <a:sym typeface="+mn-lt"/>
              </a:rPr>
              <a:t>“惊蛰”前后，从我国各地自然物候进程看，由于南北跨度大，春雷始鸣的时间迟早不一，“惊蛰始雷”仅与我国南方部分地区的节律相吻合。</a:t>
            </a:r>
          </a:p>
        </p:txBody>
      </p:sp>
      <p:pic>
        <p:nvPicPr>
          <p:cNvPr id="6" name="图片 5">
            <a:extLst>
              <a:ext uri="{FF2B5EF4-FFF2-40B4-BE49-F238E27FC236}">
                <a16:creationId xmlns:a16="http://schemas.microsoft.com/office/drawing/2014/main" xmlns="" id="{CA5B2DCE-5937-43BC-9E03-9EC634D49F2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225800" y="469824"/>
            <a:ext cx="5727700" cy="5727700"/>
          </a:xfrm>
          <a:prstGeom prst="rect">
            <a:avLst/>
          </a:prstGeom>
        </p:spPr>
      </p:pic>
    </p:spTree>
    <p:extLst>
      <p:ext uri="{BB962C8B-B14F-4D97-AF65-F5344CB8AC3E}">
        <p14:creationId xmlns:p14="http://schemas.microsoft.com/office/powerpoint/2010/main" val="3312933379"/>
      </p:ext>
    </p:extLst>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800" decel="100000"/>
                                        <p:tgtEl>
                                          <p:spTgt spid="2"/>
                                        </p:tgtEl>
                                      </p:cBhvr>
                                    </p:animEffect>
                                    <p:anim calcmode="lin" valueType="num">
                                      <p:cBhvr>
                                        <p:cTn id="14" dur="800" decel="100000" fill="hold"/>
                                        <p:tgtEl>
                                          <p:spTgt spid="2"/>
                                        </p:tgtEl>
                                        <p:attrNameLst>
                                          <p:attrName>style.rotation</p:attrName>
                                        </p:attrNameLst>
                                      </p:cBhvr>
                                      <p:tavLst>
                                        <p:tav tm="0">
                                          <p:val>
                                            <p:fltVal val="-90"/>
                                          </p:val>
                                        </p:tav>
                                        <p:tav tm="100000">
                                          <p:val>
                                            <p:fltVal val="0"/>
                                          </p:val>
                                        </p:tav>
                                      </p:tavLst>
                                    </p:anim>
                                    <p:anim calcmode="lin" valueType="num">
                                      <p:cBhvr>
                                        <p:cTn id="15" dur="800" decel="100000" fill="hold"/>
                                        <p:tgtEl>
                                          <p:spTgt spid="2"/>
                                        </p:tgtEl>
                                        <p:attrNameLst>
                                          <p:attrName>ppt_x</p:attrName>
                                        </p:attrNameLst>
                                      </p:cBhvr>
                                      <p:tavLst>
                                        <p:tav tm="0">
                                          <p:val>
                                            <p:strVal val="#ppt_x+0.4"/>
                                          </p:val>
                                        </p:tav>
                                        <p:tav tm="100000">
                                          <p:val>
                                            <p:strVal val="#ppt_x-0.05"/>
                                          </p:val>
                                        </p:tav>
                                      </p:tavLst>
                                    </p:anim>
                                    <p:anim calcmode="lin" valueType="num">
                                      <p:cBhvr>
                                        <p:cTn id="16" dur="800" decel="100000" fill="hold"/>
                                        <p:tgtEl>
                                          <p:spTgt spid="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800" decel="100000"/>
                                        <p:tgtEl>
                                          <p:spTgt spid="3"/>
                                        </p:tgtEl>
                                      </p:cBhvr>
                                    </p:animEffect>
                                    <p:anim calcmode="lin" valueType="num">
                                      <p:cBhvr>
                                        <p:cTn id="22" dur="800" decel="100000" fill="hold"/>
                                        <p:tgtEl>
                                          <p:spTgt spid="3"/>
                                        </p:tgtEl>
                                        <p:attrNameLst>
                                          <p:attrName>style.rotation</p:attrName>
                                        </p:attrNameLst>
                                      </p:cBhvr>
                                      <p:tavLst>
                                        <p:tav tm="0">
                                          <p:val>
                                            <p:fltVal val="-90"/>
                                          </p:val>
                                        </p:tav>
                                        <p:tav tm="100000">
                                          <p:val>
                                            <p:fltVal val="0"/>
                                          </p:val>
                                        </p:tav>
                                      </p:tavLst>
                                    </p:anim>
                                    <p:anim calcmode="lin" valueType="num">
                                      <p:cBhvr>
                                        <p:cTn id="23" dur="800" decel="100000" fill="hold"/>
                                        <p:tgtEl>
                                          <p:spTgt spid="3"/>
                                        </p:tgtEl>
                                        <p:attrNameLst>
                                          <p:attrName>ppt_x</p:attrName>
                                        </p:attrNameLst>
                                      </p:cBhvr>
                                      <p:tavLst>
                                        <p:tav tm="0">
                                          <p:val>
                                            <p:strVal val="#ppt_x+0.4"/>
                                          </p:val>
                                        </p:tav>
                                        <p:tav tm="100000">
                                          <p:val>
                                            <p:strVal val="#ppt_x-0.05"/>
                                          </p:val>
                                        </p:tav>
                                      </p:tavLst>
                                    </p:anim>
                                    <p:anim calcmode="lin" valueType="num">
                                      <p:cBhvr>
                                        <p:cTn id="24" dur="800" decel="100000" fill="hold"/>
                                        <p:tgtEl>
                                          <p:spTgt spid="3"/>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800" decel="100000"/>
                                        <p:tgtEl>
                                          <p:spTgt spid="4"/>
                                        </p:tgtEl>
                                      </p:cBhvr>
                                    </p:animEffect>
                                    <p:anim calcmode="lin" valueType="num">
                                      <p:cBhvr>
                                        <p:cTn id="30" dur="800" decel="100000" fill="hold"/>
                                        <p:tgtEl>
                                          <p:spTgt spid="4"/>
                                        </p:tgtEl>
                                        <p:attrNameLst>
                                          <p:attrName>style.rotation</p:attrName>
                                        </p:attrNameLst>
                                      </p:cBhvr>
                                      <p:tavLst>
                                        <p:tav tm="0">
                                          <p:val>
                                            <p:fltVal val="-90"/>
                                          </p:val>
                                        </p:tav>
                                        <p:tav tm="100000">
                                          <p:val>
                                            <p:fltVal val="0"/>
                                          </p:val>
                                        </p:tav>
                                      </p:tavLst>
                                    </p:anim>
                                    <p:anim calcmode="lin" valueType="num">
                                      <p:cBhvr>
                                        <p:cTn id="31" dur="800" decel="100000" fill="hold"/>
                                        <p:tgtEl>
                                          <p:spTgt spid="4"/>
                                        </p:tgtEl>
                                        <p:attrNameLst>
                                          <p:attrName>ppt_x</p:attrName>
                                        </p:attrNameLst>
                                      </p:cBhvr>
                                      <p:tavLst>
                                        <p:tav tm="0">
                                          <p:val>
                                            <p:strVal val="#ppt_x+0.4"/>
                                          </p:val>
                                        </p:tav>
                                        <p:tav tm="100000">
                                          <p:val>
                                            <p:strVal val="#ppt_x-0.05"/>
                                          </p:val>
                                        </p:tav>
                                      </p:tavLst>
                                    </p:anim>
                                    <p:anim calcmode="lin" valueType="num">
                                      <p:cBhvr>
                                        <p:cTn id="32" dur="800" decel="100000" fill="hold"/>
                                        <p:tgtEl>
                                          <p:spTgt spid="4"/>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37B95083-4E4A-477F-9AA9-895355BEA81F}"/>
              </a:ext>
            </a:extLst>
          </p:cNvPr>
          <p:cNvSpPr txBox="1"/>
          <p:nvPr/>
        </p:nvSpPr>
        <p:spPr>
          <a:xfrm>
            <a:off x="5310241" y="1773414"/>
            <a:ext cx="1015663" cy="4093986"/>
          </a:xfrm>
          <a:prstGeom prst="rect">
            <a:avLst/>
          </a:prstGeom>
          <a:solidFill>
            <a:srgbClr val="70AD47"/>
          </a:solidFill>
        </p:spPr>
        <p:txBody>
          <a:bodyPr vert="eaVert" wrap="square" rtlCol="0">
            <a:spAutoFit/>
          </a:bodyPr>
          <a:lstStyle/>
          <a:p>
            <a:pPr algn="l">
              <a:lnSpc>
                <a:spcPct val="100000"/>
              </a:lnSpc>
            </a:pPr>
            <a:r>
              <a:rPr lang="zh-CN" altLang="en-US" spc="300" dirty="0">
                <a:solidFill>
                  <a:schemeClr val="bg1"/>
                </a:solidFill>
                <a:cs typeface="+mn-ea"/>
                <a:sym typeface="+mn-lt"/>
              </a:rPr>
              <a:t>实际上昆虫是听不到雷声的，大地回春，大自然节律才是使它们结束冬眠“惊而出走”的原因。</a:t>
            </a:r>
          </a:p>
        </p:txBody>
      </p:sp>
      <p:sp>
        <p:nvSpPr>
          <p:cNvPr id="3" name="文本框 2">
            <a:extLst>
              <a:ext uri="{FF2B5EF4-FFF2-40B4-BE49-F238E27FC236}">
                <a16:creationId xmlns:a16="http://schemas.microsoft.com/office/drawing/2014/main" xmlns="" id="{16779924-4108-42D2-A670-820F0B6F4AEE}"/>
              </a:ext>
            </a:extLst>
          </p:cNvPr>
          <p:cNvSpPr txBox="1"/>
          <p:nvPr/>
        </p:nvSpPr>
        <p:spPr>
          <a:xfrm>
            <a:off x="3980764" y="1773414"/>
            <a:ext cx="1015663" cy="4093986"/>
          </a:xfrm>
          <a:prstGeom prst="rect">
            <a:avLst/>
          </a:prstGeom>
          <a:noFill/>
        </p:spPr>
        <p:txBody>
          <a:bodyPr vert="eaVert" wrap="square" rtlCol="0">
            <a:spAutoFit/>
          </a:bodyPr>
          <a:lstStyle/>
          <a:p>
            <a:pPr algn="l">
              <a:lnSpc>
                <a:spcPct val="100000"/>
              </a:lnSpc>
            </a:pPr>
            <a:r>
              <a:rPr lang="zh-CN" altLang="en-US" spc="300" dirty="0">
                <a:cs typeface="+mn-ea"/>
                <a:sym typeface="+mn-lt"/>
              </a:rPr>
              <a:t>惊蛰的意思是天气回暖，春雷始鸣，惊醒蛰伏于地下冬眠的昆虫。蛰是藏的意思。</a:t>
            </a:r>
          </a:p>
        </p:txBody>
      </p:sp>
      <p:sp>
        <p:nvSpPr>
          <p:cNvPr id="4" name="文本框 3">
            <a:extLst>
              <a:ext uri="{FF2B5EF4-FFF2-40B4-BE49-F238E27FC236}">
                <a16:creationId xmlns:a16="http://schemas.microsoft.com/office/drawing/2014/main" xmlns="" id="{74DA9022-50DC-4333-BF72-5DAE38B36E0C}"/>
              </a:ext>
            </a:extLst>
          </p:cNvPr>
          <p:cNvSpPr txBox="1"/>
          <p:nvPr/>
        </p:nvSpPr>
        <p:spPr>
          <a:xfrm>
            <a:off x="2490225" y="1773414"/>
            <a:ext cx="1015663" cy="4093986"/>
          </a:xfrm>
          <a:prstGeom prst="rect">
            <a:avLst/>
          </a:prstGeom>
          <a:solidFill>
            <a:schemeClr val="accent6"/>
          </a:solidFill>
        </p:spPr>
        <p:txBody>
          <a:bodyPr vert="eaVert" wrap="square" rtlCol="0">
            <a:spAutoFit/>
          </a:bodyPr>
          <a:lstStyle/>
          <a:p>
            <a:pPr algn="l">
              <a:lnSpc>
                <a:spcPct val="100000"/>
              </a:lnSpc>
            </a:pPr>
            <a:r>
              <a:rPr lang="zh-CN" altLang="en-US" spc="300" dirty="0">
                <a:solidFill>
                  <a:schemeClr val="bg1"/>
                </a:solidFill>
                <a:cs typeface="+mn-ea"/>
                <a:sym typeface="+mn-lt"/>
              </a:rPr>
              <a:t>各种蛰虫有感因此开始活动，春雷乍动、雨水增多、气温回升，万物生机盎然，是万物生长的好时光。</a:t>
            </a:r>
          </a:p>
        </p:txBody>
      </p:sp>
      <p:sp>
        <p:nvSpPr>
          <p:cNvPr id="5" name="文本框 4">
            <a:extLst>
              <a:ext uri="{FF2B5EF4-FFF2-40B4-BE49-F238E27FC236}">
                <a16:creationId xmlns:a16="http://schemas.microsoft.com/office/drawing/2014/main" xmlns="" id="{C61D2689-44CB-4A20-9D31-218D084FEB5E}"/>
              </a:ext>
            </a:extLst>
          </p:cNvPr>
          <p:cNvSpPr txBox="1"/>
          <p:nvPr/>
        </p:nvSpPr>
        <p:spPr>
          <a:xfrm>
            <a:off x="1022350" y="1773414"/>
            <a:ext cx="1015663" cy="4093986"/>
          </a:xfrm>
          <a:prstGeom prst="rect">
            <a:avLst/>
          </a:prstGeom>
          <a:noFill/>
        </p:spPr>
        <p:txBody>
          <a:bodyPr vert="eaVert" wrap="square" rtlCol="0">
            <a:spAutoFit/>
          </a:bodyPr>
          <a:lstStyle/>
          <a:p>
            <a:pPr algn="l">
              <a:lnSpc>
                <a:spcPct val="100000"/>
              </a:lnSpc>
            </a:pPr>
            <a:r>
              <a:rPr lang="zh-CN" altLang="en-US" spc="300">
                <a:cs typeface="+mn-ea"/>
                <a:sym typeface="+mn-lt"/>
              </a:rPr>
              <a:t>惊蛰后气温回升较快，长江中下游以南大部地区已渐有春雷而华北西北部要到清明才有雷声。</a:t>
            </a:r>
          </a:p>
        </p:txBody>
      </p:sp>
      <p:pic>
        <p:nvPicPr>
          <p:cNvPr id="7" name="图片 6">
            <a:extLst>
              <a:ext uri="{FF2B5EF4-FFF2-40B4-BE49-F238E27FC236}">
                <a16:creationId xmlns:a16="http://schemas.microsoft.com/office/drawing/2014/main" xmlns="" id="{964ED1F8-03F2-424C-86BF-F9636513282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57902" y="1266603"/>
            <a:ext cx="5867398" cy="5145706"/>
          </a:xfrm>
          <a:prstGeom prst="rect">
            <a:avLst/>
          </a:prstGeom>
        </p:spPr>
      </p:pic>
    </p:spTree>
    <p:extLst>
      <p:ext uri="{BB962C8B-B14F-4D97-AF65-F5344CB8AC3E}">
        <p14:creationId xmlns:p14="http://schemas.microsoft.com/office/powerpoint/2010/main" val="1334829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77CAF82A-6B8B-46E0-B6DC-9A696F1D07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5" name="组合 14">
            <a:extLst>
              <a:ext uri="{FF2B5EF4-FFF2-40B4-BE49-F238E27FC236}">
                <a16:creationId xmlns:a16="http://schemas.microsoft.com/office/drawing/2014/main" xmlns="" id="{1862C027-C656-4591-BDA4-33D680145C2E}"/>
              </a:ext>
            </a:extLst>
          </p:cNvPr>
          <p:cNvGrpSpPr/>
          <p:nvPr/>
        </p:nvGrpSpPr>
        <p:grpSpPr>
          <a:xfrm>
            <a:off x="847476" y="2802836"/>
            <a:ext cx="7762360" cy="1519698"/>
            <a:chOff x="2314384" y="1910397"/>
            <a:chExt cx="7762360" cy="1519698"/>
          </a:xfrm>
        </p:grpSpPr>
        <p:sp>
          <p:nvSpPr>
            <p:cNvPr id="16" name="TextBox 3">
              <a:extLst>
                <a:ext uri="{FF2B5EF4-FFF2-40B4-BE49-F238E27FC236}">
                  <a16:creationId xmlns:a16="http://schemas.microsoft.com/office/drawing/2014/main" xmlns="" id="{2A8C1ABE-A2D1-4B87-877D-489E477F69C5}"/>
                </a:ext>
              </a:extLst>
            </p:cNvPr>
            <p:cNvSpPr txBox="1"/>
            <p:nvPr/>
          </p:nvSpPr>
          <p:spPr>
            <a:xfrm>
              <a:off x="3957484" y="1910397"/>
              <a:ext cx="4629314" cy="1084912"/>
            </a:xfrm>
            <a:prstGeom prst="rect">
              <a:avLst/>
            </a:prstGeom>
            <a:noFill/>
          </p:spPr>
          <p:txBody>
            <a:bodyPr wrap="square" lIns="68580" tIns="34290" rIns="68580" bIns="34290" rtlCol="0">
              <a:spAutoFit/>
            </a:bodyPr>
            <a:lstStyle/>
            <a:p>
              <a:r>
                <a:rPr lang="zh-CN" altLang="en-US" sz="6600" spc="600" dirty="0">
                  <a:solidFill>
                    <a:schemeClr val="accent6"/>
                  </a:solidFill>
                  <a:cs typeface="+mn-ea"/>
                  <a:sym typeface="+mn-lt"/>
                </a:rPr>
                <a:t>节气习俗</a:t>
              </a:r>
            </a:p>
          </p:txBody>
        </p:sp>
        <p:sp>
          <p:nvSpPr>
            <p:cNvPr id="17" name="TextBox 89">
              <a:extLst>
                <a:ext uri="{FF2B5EF4-FFF2-40B4-BE49-F238E27FC236}">
                  <a16:creationId xmlns:a16="http://schemas.microsoft.com/office/drawing/2014/main" xmlns="" id="{24E88C81-0126-4B09-A401-9A17C55D3A66}"/>
                </a:ext>
              </a:extLst>
            </p:cNvPr>
            <p:cNvSpPr txBox="1"/>
            <p:nvPr/>
          </p:nvSpPr>
          <p:spPr>
            <a:xfrm>
              <a:off x="3839984" y="3090190"/>
              <a:ext cx="6236760" cy="293350"/>
            </a:xfrm>
            <a:prstGeom prst="rect">
              <a:avLst/>
            </a:prstGeom>
            <a:noFill/>
          </p:spPr>
          <p:txBody>
            <a:bodyPr wrap="square" lIns="68580" tIns="34290" rIns="68580" bIns="34290" rtlCol="0">
              <a:spAutoFit/>
            </a:bodyPr>
            <a:lstStyle/>
            <a:p>
              <a:pPr>
                <a:lnSpc>
                  <a:spcPct val="150000"/>
                </a:lnSpc>
              </a:pPr>
              <a:r>
                <a:rPr lang="zh-CN" altLang="en-US" sz="1100" dirty="0">
                  <a:solidFill>
                    <a:schemeClr val="tx1">
                      <a:lumMod val="65000"/>
                      <a:lumOff val="35000"/>
                    </a:schemeClr>
                  </a:solidFill>
                  <a:cs typeface="+mn-ea"/>
                  <a:sym typeface="+mn-lt"/>
                </a:rPr>
                <a:t>您的内容打在这里，或者通过复制您的文本后，在此框中选择粘贴</a:t>
              </a:r>
            </a:p>
          </p:txBody>
        </p:sp>
        <p:grpSp>
          <p:nvGrpSpPr>
            <p:cNvPr id="18" name="组合 17">
              <a:extLst>
                <a:ext uri="{FF2B5EF4-FFF2-40B4-BE49-F238E27FC236}">
                  <a16:creationId xmlns:a16="http://schemas.microsoft.com/office/drawing/2014/main" xmlns="" id="{6A8BE31B-D8E6-45E9-BA17-1809F26C753E}"/>
                </a:ext>
              </a:extLst>
            </p:cNvPr>
            <p:cNvGrpSpPr/>
            <p:nvPr/>
          </p:nvGrpSpPr>
          <p:grpSpPr>
            <a:xfrm>
              <a:off x="2314384" y="2160095"/>
              <a:ext cx="5284812" cy="1270000"/>
              <a:chOff x="2725026" y="1880550"/>
              <a:chExt cx="2426067" cy="583011"/>
            </a:xfrm>
          </p:grpSpPr>
          <p:grpSp>
            <p:nvGrpSpPr>
              <p:cNvPr id="19" name="组合 18">
                <a:extLst>
                  <a:ext uri="{FF2B5EF4-FFF2-40B4-BE49-F238E27FC236}">
                    <a16:creationId xmlns:a16="http://schemas.microsoft.com/office/drawing/2014/main" xmlns="" id="{1074A2D2-F6A1-48D3-9EB3-02791D6BC9F0}"/>
                  </a:ext>
                </a:extLst>
              </p:cNvPr>
              <p:cNvGrpSpPr/>
              <p:nvPr/>
            </p:nvGrpSpPr>
            <p:grpSpPr>
              <a:xfrm>
                <a:off x="2725026" y="1880550"/>
                <a:ext cx="590182" cy="583011"/>
                <a:chOff x="3510710" y="1769027"/>
                <a:chExt cx="690095" cy="681710"/>
              </a:xfrm>
              <a:solidFill>
                <a:schemeClr val="accent2"/>
              </a:solidFill>
            </p:grpSpPr>
            <p:sp>
              <p:nvSpPr>
                <p:cNvPr id="21" name="椭圆 20">
                  <a:extLst>
                    <a:ext uri="{FF2B5EF4-FFF2-40B4-BE49-F238E27FC236}">
                      <a16:creationId xmlns:a16="http://schemas.microsoft.com/office/drawing/2014/main" xmlns="" id="{E86F44EE-A1E9-4673-8054-2E92D248970E}"/>
                    </a:ext>
                  </a:extLst>
                </p:cNvPr>
                <p:cNvSpPr/>
                <p:nvPr/>
              </p:nvSpPr>
              <p:spPr>
                <a:xfrm>
                  <a:off x="3519093" y="1769027"/>
                  <a:ext cx="681712" cy="6817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cs typeface="+mn-ea"/>
                    <a:sym typeface="+mn-lt"/>
                  </a:endParaRPr>
                </a:p>
              </p:txBody>
            </p:sp>
            <p:sp>
              <p:nvSpPr>
                <p:cNvPr id="22" name="TextBox 64">
                  <a:extLst>
                    <a:ext uri="{FF2B5EF4-FFF2-40B4-BE49-F238E27FC236}">
                      <a16:creationId xmlns:a16="http://schemas.microsoft.com/office/drawing/2014/main" xmlns="" id="{A7D660BD-D99F-45A4-B6A2-6E88392422C1}"/>
                    </a:ext>
                  </a:extLst>
                </p:cNvPr>
                <p:cNvSpPr txBox="1"/>
                <p:nvPr/>
              </p:nvSpPr>
              <p:spPr>
                <a:xfrm flipH="1">
                  <a:off x="3510710" y="1783965"/>
                  <a:ext cx="639494" cy="644312"/>
                </a:xfrm>
                <a:prstGeom prst="rect">
                  <a:avLst/>
                </a:prstGeom>
                <a:noFill/>
              </p:spPr>
              <p:txBody>
                <a:bodyPr wrap="none" rtlCol="0">
                  <a:spAutoFit/>
                </a:bodyPr>
                <a:lstStyle/>
                <a:p>
                  <a:r>
                    <a:rPr lang="en-US" altLang="zh-CN" sz="7200" b="1" dirty="0">
                      <a:solidFill>
                        <a:schemeClr val="bg1"/>
                      </a:solidFill>
                      <a:cs typeface="+mn-ea"/>
                      <a:sym typeface="+mn-lt"/>
                    </a:rPr>
                    <a:t>04</a:t>
                  </a:r>
                  <a:endParaRPr lang="zh-CN" altLang="en-US" sz="7200" b="1" dirty="0">
                    <a:solidFill>
                      <a:schemeClr val="bg1"/>
                    </a:solidFill>
                    <a:cs typeface="+mn-ea"/>
                    <a:sym typeface="+mn-lt"/>
                  </a:endParaRPr>
                </a:p>
              </p:txBody>
            </p:sp>
          </p:grpSp>
          <p:cxnSp>
            <p:nvCxnSpPr>
              <p:cNvPr id="20" name="直接连接符 19">
                <a:extLst>
                  <a:ext uri="{FF2B5EF4-FFF2-40B4-BE49-F238E27FC236}">
                    <a16:creationId xmlns:a16="http://schemas.microsoft.com/office/drawing/2014/main" xmlns="" id="{2490CC9E-96DF-477F-8282-1D2DE503C4D3}"/>
                  </a:ext>
                </a:extLst>
              </p:cNvPr>
              <p:cNvCxnSpPr>
                <a:cxnSpLocks/>
              </p:cNvCxnSpPr>
              <p:nvPr/>
            </p:nvCxnSpPr>
            <p:spPr>
              <a:xfrm>
                <a:off x="3479315" y="2233273"/>
                <a:ext cx="1671778" cy="0"/>
              </a:xfrm>
              <a:prstGeom prst="line">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42336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754C5376-AF77-4047-A76E-14D293830793}"/>
              </a:ext>
            </a:extLst>
          </p:cNvPr>
          <p:cNvGrpSpPr/>
          <p:nvPr/>
        </p:nvGrpSpPr>
        <p:grpSpPr>
          <a:xfrm>
            <a:off x="4695190" y="2304414"/>
            <a:ext cx="6708704" cy="3537375"/>
            <a:chOff x="561340" y="2214103"/>
            <a:chExt cx="6708704" cy="3537375"/>
          </a:xfrm>
        </p:grpSpPr>
        <p:sp>
          <p:nvSpPr>
            <p:cNvPr id="2" name="文本框 1">
              <a:extLst>
                <a:ext uri="{FF2B5EF4-FFF2-40B4-BE49-F238E27FC236}">
                  <a16:creationId xmlns:a16="http://schemas.microsoft.com/office/drawing/2014/main" xmlns="" id="{6B816496-2B92-4B19-82FA-E0E844B33834}"/>
                </a:ext>
              </a:extLst>
            </p:cNvPr>
            <p:cNvSpPr txBox="1"/>
            <p:nvPr/>
          </p:nvSpPr>
          <p:spPr>
            <a:xfrm>
              <a:off x="561340" y="2214103"/>
              <a:ext cx="6708704" cy="1400512"/>
            </a:xfrm>
            <a:prstGeom prst="rect">
              <a:avLst/>
            </a:prstGeom>
            <a:noFill/>
          </p:spPr>
          <p:txBody>
            <a:bodyPr vert="horz" wrap="square" rtlCol="0">
              <a:spAutoFit/>
            </a:bodyPr>
            <a:lstStyle/>
            <a:p>
              <a:pPr algn="l">
                <a:lnSpc>
                  <a:spcPct val="120000"/>
                </a:lnSpc>
              </a:pPr>
              <a:r>
                <a:rPr lang="zh-CN" altLang="en-US" dirty="0">
                  <a:solidFill>
                    <a:schemeClr val="tx1"/>
                  </a:solidFill>
                  <a:cs typeface="+mn-ea"/>
                  <a:sym typeface="+mn-lt"/>
                </a:rPr>
                <a:t>中国的民间传说白虎是口舌、是非之神，每年都会在这天出来觅食，开口噬人，犯之则在这年之内，常遭邪恶小人对你兴风作浪，阻挠你的前程发展，引致百般不顺。大家为了自保，便在惊蛰那天祭白虎。</a:t>
              </a:r>
            </a:p>
          </p:txBody>
        </p:sp>
        <p:sp>
          <p:nvSpPr>
            <p:cNvPr id="3" name="文本框 2">
              <a:extLst>
                <a:ext uri="{FF2B5EF4-FFF2-40B4-BE49-F238E27FC236}">
                  <a16:creationId xmlns:a16="http://schemas.microsoft.com/office/drawing/2014/main" xmlns="" id="{69E42C5B-B7E5-4D49-BC68-6A645009D2EE}"/>
                </a:ext>
              </a:extLst>
            </p:cNvPr>
            <p:cNvSpPr txBox="1"/>
            <p:nvPr/>
          </p:nvSpPr>
          <p:spPr>
            <a:xfrm>
              <a:off x="561340" y="4350966"/>
              <a:ext cx="6708704" cy="1400512"/>
            </a:xfrm>
            <a:prstGeom prst="rect">
              <a:avLst/>
            </a:prstGeom>
            <a:noFill/>
          </p:spPr>
          <p:txBody>
            <a:bodyPr vert="horz" wrap="square" rtlCol="0">
              <a:spAutoFit/>
            </a:bodyPr>
            <a:lstStyle/>
            <a:p>
              <a:pPr algn="l">
                <a:lnSpc>
                  <a:spcPct val="120000"/>
                </a:lnSpc>
              </a:pPr>
              <a:r>
                <a:rPr lang="zh-CN" altLang="en-US" dirty="0">
                  <a:solidFill>
                    <a:schemeClr val="tx1"/>
                  </a:solidFill>
                  <a:cs typeface="+mn-ea"/>
                  <a:sym typeface="+mn-lt"/>
                </a:rPr>
                <a:t>所谓祭白虎，是指拜祭用纸绘制的白老虎，纸老虎一般为黄色黑斑纹，口角画有一对獠牙。拜祭时，需以肥猪血喂之，使其吃饱后不再出口伤人，继而以生猪肉抹在纸老虎的嘴上，使之充满油水，不能张口说人是非。</a:t>
              </a:r>
            </a:p>
          </p:txBody>
        </p:sp>
        <p:sp>
          <p:nvSpPr>
            <p:cNvPr id="4" name="矩形 3">
              <a:extLst>
                <a:ext uri="{FF2B5EF4-FFF2-40B4-BE49-F238E27FC236}">
                  <a16:creationId xmlns:a16="http://schemas.microsoft.com/office/drawing/2014/main" xmlns="" id="{F061C786-FC88-4989-B08F-8028861F5ED0}"/>
                </a:ext>
              </a:extLst>
            </p:cNvPr>
            <p:cNvSpPr/>
            <p:nvPr/>
          </p:nvSpPr>
          <p:spPr>
            <a:xfrm>
              <a:off x="660400" y="3691467"/>
              <a:ext cx="6392616" cy="58264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cs typeface="+mn-ea"/>
                  <a:sym typeface="+mn-lt"/>
                </a:rPr>
                <a:t>祭白虎化解是非</a:t>
              </a:r>
            </a:p>
          </p:txBody>
        </p:sp>
      </p:grpSp>
      <p:pic>
        <p:nvPicPr>
          <p:cNvPr id="7" name="图片 6">
            <a:extLst>
              <a:ext uri="{FF2B5EF4-FFF2-40B4-BE49-F238E27FC236}">
                <a16:creationId xmlns:a16="http://schemas.microsoft.com/office/drawing/2014/main" xmlns="" id="{6826C339-8F6A-489A-B321-C15FA098132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486535" y="933450"/>
            <a:ext cx="5971790" cy="5971790"/>
          </a:xfrm>
          <a:prstGeom prst="rect">
            <a:avLst/>
          </a:prstGeom>
        </p:spPr>
      </p:pic>
    </p:spTree>
    <p:extLst>
      <p:ext uri="{BB962C8B-B14F-4D97-AF65-F5344CB8AC3E}">
        <p14:creationId xmlns:p14="http://schemas.microsoft.com/office/powerpoint/2010/main" val="614563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455FD798-8DBF-445D-BA97-77734C92CF32}"/>
              </a:ext>
            </a:extLst>
          </p:cNvPr>
          <p:cNvGrpSpPr/>
          <p:nvPr/>
        </p:nvGrpSpPr>
        <p:grpSpPr>
          <a:xfrm>
            <a:off x="4973527" y="2520595"/>
            <a:ext cx="2804517" cy="2860778"/>
            <a:chOff x="1015999" y="2475440"/>
            <a:chExt cx="2804517" cy="2860778"/>
          </a:xfrm>
        </p:grpSpPr>
        <p:grpSp>
          <p:nvGrpSpPr>
            <p:cNvPr id="2" name="组合 1">
              <a:extLst>
                <a:ext uri="{FF2B5EF4-FFF2-40B4-BE49-F238E27FC236}">
                  <a16:creationId xmlns:a16="http://schemas.microsoft.com/office/drawing/2014/main" xmlns="" id="{1FD5DF2E-6226-4A2E-AC85-26FAA7A6F643}"/>
                </a:ext>
              </a:extLst>
            </p:cNvPr>
            <p:cNvGrpSpPr/>
            <p:nvPr/>
          </p:nvGrpSpPr>
          <p:grpSpPr>
            <a:xfrm>
              <a:off x="1015999" y="2475440"/>
              <a:ext cx="2615489" cy="583850"/>
              <a:chOff x="3308645" y="736033"/>
              <a:chExt cx="1712641" cy="382309"/>
            </a:xfrm>
          </p:grpSpPr>
          <p:sp>
            <p:nvSpPr>
              <p:cNvPr id="3" name="Freeform 9">
                <a:extLst>
                  <a:ext uri="{FF2B5EF4-FFF2-40B4-BE49-F238E27FC236}">
                    <a16:creationId xmlns:a16="http://schemas.microsoft.com/office/drawing/2014/main" xmlns="" id="{9421A307-987B-46A1-977B-A6C1FD9433BB}"/>
                  </a:ext>
                </a:extLst>
              </p:cNvPr>
              <p:cNvSpPr/>
              <p:nvPr/>
            </p:nvSpPr>
            <p:spPr bwMode="auto">
              <a:xfrm>
                <a:off x="3432422" y="736033"/>
                <a:ext cx="1588864" cy="382309"/>
              </a:xfrm>
              <a:custGeom>
                <a:avLst/>
                <a:gdLst>
                  <a:gd name="T0" fmla="*/ 0 w 2601"/>
                  <a:gd name="T1" fmla="*/ 2147483646 h 627"/>
                  <a:gd name="T2" fmla="*/ 2147483646 w 2601"/>
                  <a:gd name="T3" fmla="*/ 0 h 627"/>
                  <a:gd name="T4" fmla="*/ 2147483646 w 2601"/>
                  <a:gd name="T5" fmla="*/ 2147483646 h 627"/>
                  <a:gd name="T6" fmla="*/ 2147483646 w 2601"/>
                  <a:gd name="T7" fmla="*/ 2147483646 h 627"/>
                  <a:gd name="T8" fmla="*/ 0 w 2601"/>
                  <a:gd name="T9" fmla="*/ 2147483646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7">
                    <a:moveTo>
                      <a:pt x="0" y="118"/>
                    </a:moveTo>
                    <a:lnTo>
                      <a:pt x="2601" y="0"/>
                    </a:lnTo>
                    <a:lnTo>
                      <a:pt x="2601" y="517"/>
                    </a:lnTo>
                    <a:lnTo>
                      <a:pt x="189" y="627"/>
                    </a:lnTo>
                    <a:lnTo>
                      <a:pt x="0" y="118"/>
                    </a:lnTo>
                    <a:close/>
                  </a:path>
                </a:pathLst>
              </a:custGeom>
              <a:solidFill>
                <a:schemeClr val="accent6">
                  <a:lumMod val="60000"/>
                  <a:lumOff val="40000"/>
                </a:schemeClr>
              </a:solidFill>
              <a:ln w="9525">
                <a:noFill/>
                <a:round/>
              </a:ln>
            </p:spPr>
            <p:txBody>
              <a:bodyPr lIns="68562" tIns="34281" rIns="68562" bIns="34281"/>
              <a:lstStyle/>
              <a:p>
                <a:endParaRPr lang="zh-CN" altLang="en-US">
                  <a:cs typeface="+mn-ea"/>
                  <a:sym typeface="+mn-lt"/>
                </a:endParaRPr>
              </a:p>
            </p:txBody>
          </p:sp>
          <p:sp>
            <p:nvSpPr>
              <p:cNvPr id="4" name="Freeform 10">
                <a:extLst>
                  <a:ext uri="{FF2B5EF4-FFF2-40B4-BE49-F238E27FC236}">
                    <a16:creationId xmlns:a16="http://schemas.microsoft.com/office/drawing/2014/main" xmlns="" id="{71044DAB-CECC-4E29-9F70-8C16C9F47B1C}"/>
                  </a:ext>
                </a:extLst>
              </p:cNvPr>
              <p:cNvSpPr/>
              <p:nvPr/>
            </p:nvSpPr>
            <p:spPr bwMode="auto">
              <a:xfrm>
                <a:off x="3308645" y="736034"/>
                <a:ext cx="1712641" cy="315613"/>
              </a:xfrm>
              <a:custGeom>
                <a:avLst/>
                <a:gdLst>
                  <a:gd name="T0" fmla="*/ 0 w 2805"/>
                  <a:gd name="T1" fmla="*/ 0 h 517"/>
                  <a:gd name="T2" fmla="*/ 2147483646 w 2805"/>
                  <a:gd name="T3" fmla="*/ 0 h 517"/>
                  <a:gd name="T4" fmla="*/ 2147483646 w 2805"/>
                  <a:gd name="T5" fmla="*/ 2147483646 h 517"/>
                  <a:gd name="T6" fmla="*/ 2147483646 w 2805"/>
                  <a:gd name="T7" fmla="*/ 2147483646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chemeClr val="accent6"/>
              </a:solidFill>
              <a:ln w="9525">
                <a:noFill/>
                <a:round/>
              </a:ln>
            </p:spPr>
            <p:txBody>
              <a:bodyPr lIns="68562" tIns="34281" rIns="68562" bIns="34281"/>
              <a:lstStyle/>
              <a:p>
                <a:endParaRPr lang="zh-CN" altLang="en-US">
                  <a:cs typeface="+mn-ea"/>
                  <a:sym typeface="+mn-lt"/>
                </a:endParaRPr>
              </a:p>
            </p:txBody>
          </p:sp>
          <p:sp>
            <p:nvSpPr>
              <p:cNvPr id="5" name="TextBox 17">
                <a:extLst>
                  <a:ext uri="{FF2B5EF4-FFF2-40B4-BE49-F238E27FC236}">
                    <a16:creationId xmlns:a16="http://schemas.microsoft.com/office/drawing/2014/main" xmlns="" id="{5BE3D1FB-1507-4C5D-95E9-446BC336F370}"/>
                  </a:ext>
                </a:extLst>
              </p:cNvPr>
              <p:cNvSpPr txBox="1">
                <a:spLocks noChangeArrowheads="1"/>
              </p:cNvSpPr>
              <p:nvPr/>
            </p:nvSpPr>
            <p:spPr bwMode="auto">
              <a:xfrm>
                <a:off x="3778300" y="736033"/>
                <a:ext cx="896804" cy="287174"/>
              </a:xfrm>
              <a:prstGeom prst="rect">
                <a:avLst/>
              </a:prstGeom>
              <a:noFill/>
              <a:ln w="9525">
                <a:noFill/>
                <a:miter lim="800000"/>
              </a:ln>
            </p:spPr>
            <p:txBody>
              <a:bodyPr wrap="none" lIns="68562" tIns="34281" rIns="68562" bIns="34281">
                <a:spAutoFit/>
              </a:bodyPr>
              <a:lstStyle/>
              <a:p>
                <a:pPr algn="dist"/>
                <a:r>
                  <a:rPr lang="zh-CN" altLang="en-US" sz="2400" dirty="0">
                    <a:solidFill>
                      <a:schemeClr val="bg1"/>
                    </a:solidFill>
                    <a:cs typeface="+mn-ea"/>
                    <a:sym typeface="+mn-lt"/>
                  </a:rPr>
                  <a:t>惊蛰吃梨</a:t>
                </a:r>
              </a:p>
            </p:txBody>
          </p:sp>
        </p:grpSp>
        <p:sp>
          <p:nvSpPr>
            <p:cNvPr id="6" name="文本框 5">
              <a:extLst>
                <a:ext uri="{FF2B5EF4-FFF2-40B4-BE49-F238E27FC236}">
                  <a16:creationId xmlns:a16="http://schemas.microsoft.com/office/drawing/2014/main" xmlns="" id="{4FA47764-D997-4CE2-B4AA-818C0F4B18EF}"/>
                </a:ext>
              </a:extLst>
            </p:cNvPr>
            <p:cNvSpPr txBox="1"/>
            <p:nvPr/>
          </p:nvSpPr>
          <p:spPr>
            <a:xfrm>
              <a:off x="1205027" y="3304893"/>
              <a:ext cx="2615489" cy="2031325"/>
            </a:xfrm>
            <a:prstGeom prst="rect">
              <a:avLst/>
            </a:prstGeom>
            <a:noFill/>
          </p:spPr>
          <p:txBody>
            <a:bodyPr vert="horz" wrap="square" rtlCol="0">
              <a:spAutoFit/>
            </a:bodyPr>
            <a:lstStyle/>
            <a:p>
              <a:pPr algn="l">
                <a:lnSpc>
                  <a:spcPct val="100000"/>
                </a:lnSpc>
              </a:pPr>
              <a:r>
                <a:rPr lang="zh-CN" altLang="en-US" dirty="0">
                  <a:solidFill>
                    <a:schemeClr val="tx1"/>
                  </a:solidFill>
                  <a:cs typeface="+mn-ea"/>
                  <a:sym typeface="+mn-lt"/>
                </a:rPr>
                <a:t>惊蛰时节除了注意防寒保暖，还因气候比较干燥，很容易使人口干舌燥、外感咳嗽。所以民间素有惊蛰吃梨的习俗，梨可以生食、蒸、榨汁、烤或者煮水。</a:t>
              </a:r>
            </a:p>
          </p:txBody>
        </p:sp>
      </p:grpSp>
      <p:grpSp>
        <p:nvGrpSpPr>
          <p:cNvPr id="8" name="组合 7">
            <a:extLst>
              <a:ext uri="{FF2B5EF4-FFF2-40B4-BE49-F238E27FC236}">
                <a16:creationId xmlns:a16="http://schemas.microsoft.com/office/drawing/2014/main" xmlns="" id="{200E65E9-1B39-4B48-8701-0D739BCD7FBF}"/>
              </a:ext>
            </a:extLst>
          </p:cNvPr>
          <p:cNvGrpSpPr/>
          <p:nvPr/>
        </p:nvGrpSpPr>
        <p:grpSpPr>
          <a:xfrm>
            <a:off x="8207794" y="2520595"/>
            <a:ext cx="2804517" cy="2229965"/>
            <a:chOff x="1015999" y="2475440"/>
            <a:chExt cx="2804517" cy="2229965"/>
          </a:xfrm>
        </p:grpSpPr>
        <p:grpSp>
          <p:nvGrpSpPr>
            <p:cNvPr id="9" name="组合 8">
              <a:extLst>
                <a:ext uri="{FF2B5EF4-FFF2-40B4-BE49-F238E27FC236}">
                  <a16:creationId xmlns:a16="http://schemas.microsoft.com/office/drawing/2014/main" xmlns="" id="{3C2DC0A8-FDA4-45D8-9FBD-82FA1B4D6B0E}"/>
                </a:ext>
              </a:extLst>
            </p:cNvPr>
            <p:cNvGrpSpPr/>
            <p:nvPr/>
          </p:nvGrpSpPr>
          <p:grpSpPr>
            <a:xfrm>
              <a:off x="1015999" y="2475440"/>
              <a:ext cx="2615489" cy="583850"/>
              <a:chOff x="3308645" y="736033"/>
              <a:chExt cx="1712641" cy="382309"/>
            </a:xfrm>
          </p:grpSpPr>
          <p:sp>
            <p:nvSpPr>
              <p:cNvPr id="11" name="Freeform 9">
                <a:extLst>
                  <a:ext uri="{FF2B5EF4-FFF2-40B4-BE49-F238E27FC236}">
                    <a16:creationId xmlns:a16="http://schemas.microsoft.com/office/drawing/2014/main" xmlns="" id="{2233D2EC-5B66-4F82-9557-4DF73124D8E4}"/>
                  </a:ext>
                </a:extLst>
              </p:cNvPr>
              <p:cNvSpPr/>
              <p:nvPr/>
            </p:nvSpPr>
            <p:spPr bwMode="auto">
              <a:xfrm>
                <a:off x="3432422" y="736033"/>
                <a:ext cx="1588864" cy="382309"/>
              </a:xfrm>
              <a:custGeom>
                <a:avLst/>
                <a:gdLst>
                  <a:gd name="T0" fmla="*/ 0 w 2601"/>
                  <a:gd name="T1" fmla="*/ 2147483646 h 627"/>
                  <a:gd name="T2" fmla="*/ 2147483646 w 2601"/>
                  <a:gd name="T3" fmla="*/ 0 h 627"/>
                  <a:gd name="T4" fmla="*/ 2147483646 w 2601"/>
                  <a:gd name="T5" fmla="*/ 2147483646 h 627"/>
                  <a:gd name="T6" fmla="*/ 2147483646 w 2601"/>
                  <a:gd name="T7" fmla="*/ 2147483646 h 627"/>
                  <a:gd name="T8" fmla="*/ 0 w 2601"/>
                  <a:gd name="T9" fmla="*/ 2147483646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7">
                    <a:moveTo>
                      <a:pt x="0" y="118"/>
                    </a:moveTo>
                    <a:lnTo>
                      <a:pt x="2601" y="0"/>
                    </a:lnTo>
                    <a:lnTo>
                      <a:pt x="2601" y="517"/>
                    </a:lnTo>
                    <a:lnTo>
                      <a:pt x="189" y="627"/>
                    </a:lnTo>
                    <a:lnTo>
                      <a:pt x="0" y="118"/>
                    </a:lnTo>
                    <a:close/>
                  </a:path>
                </a:pathLst>
              </a:custGeom>
              <a:solidFill>
                <a:schemeClr val="accent6">
                  <a:lumMod val="60000"/>
                  <a:lumOff val="40000"/>
                </a:schemeClr>
              </a:solidFill>
              <a:ln w="9525">
                <a:noFill/>
                <a:round/>
              </a:ln>
            </p:spPr>
            <p:txBody>
              <a:bodyPr lIns="68562" tIns="34281" rIns="68562" bIns="34281"/>
              <a:lstStyle/>
              <a:p>
                <a:endParaRPr lang="zh-CN" altLang="en-US">
                  <a:cs typeface="+mn-ea"/>
                  <a:sym typeface="+mn-lt"/>
                </a:endParaRPr>
              </a:p>
            </p:txBody>
          </p:sp>
          <p:sp>
            <p:nvSpPr>
              <p:cNvPr id="12" name="Freeform 10">
                <a:extLst>
                  <a:ext uri="{FF2B5EF4-FFF2-40B4-BE49-F238E27FC236}">
                    <a16:creationId xmlns:a16="http://schemas.microsoft.com/office/drawing/2014/main" xmlns="" id="{E5D1D8A9-B083-47D2-9A8E-7C29FD5B74A5}"/>
                  </a:ext>
                </a:extLst>
              </p:cNvPr>
              <p:cNvSpPr/>
              <p:nvPr/>
            </p:nvSpPr>
            <p:spPr bwMode="auto">
              <a:xfrm>
                <a:off x="3308645" y="736034"/>
                <a:ext cx="1712641" cy="315613"/>
              </a:xfrm>
              <a:custGeom>
                <a:avLst/>
                <a:gdLst>
                  <a:gd name="T0" fmla="*/ 0 w 2805"/>
                  <a:gd name="T1" fmla="*/ 0 h 517"/>
                  <a:gd name="T2" fmla="*/ 2147483646 w 2805"/>
                  <a:gd name="T3" fmla="*/ 0 h 517"/>
                  <a:gd name="T4" fmla="*/ 2147483646 w 2805"/>
                  <a:gd name="T5" fmla="*/ 2147483646 h 517"/>
                  <a:gd name="T6" fmla="*/ 2147483646 w 2805"/>
                  <a:gd name="T7" fmla="*/ 2147483646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chemeClr val="accent6"/>
              </a:solidFill>
              <a:ln w="9525">
                <a:noFill/>
                <a:round/>
              </a:ln>
            </p:spPr>
            <p:txBody>
              <a:bodyPr lIns="68562" tIns="34281" rIns="68562" bIns="34281"/>
              <a:lstStyle/>
              <a:p>
                <a:endParaRPr lang="zh-CN" altLang="en-US">
                  <a:cs typeface="+mn-ea"/>
                  <a:sym typeface="+mn-lt"/>
                </a:endParaRPr>
              </a:p>
            </p:txBody>
          </p:sp>
          <p:sp>
            <p:nvSpPr>
              <p:cNvPr id="13" name="TextBox 17">
                <a:extLst>
                  <a:ext uri="{FF2B5EF4-FFF2-40B4-BE49-F238E27FC236}">
                    <a16:creationId xmlns:a16="http://schemas.microsoft.com/office/drawing/2014/main" xmlns="" id="{5EF4E7EC-48E5-422E-97D2-2D85639FAB87}"/>
                  </a:ext>
                </a:extLst>
              </p:cNvPr>
              <p:cNvSpPr txBox="1">
                <a:spLocks noChangeArrowheads="1"/>
              </p:cNvSpPr>
              <p:nvPr/>
            </p:nvSpPr>
            <p:spPr bwMode="auto">
              <a:xfrm>
                <a:off x="3778300" y="736033"/>
                <a:ext cx="896804" cy="287174"/>
              </a:xfrm>
              <a:prstGeom prst="rect">
                <a:avLst/>
              </a:prstGeom>
              <a:noFill/>
              <a:ln w="9525">
                <a:noFill/>
                <a:miter lim="800000"/>
              </a:ln>
            </p:spPr>
            <p:txBody>
              <a:bodyPr wrap="none" lIns="68562" tIns="34281" rIns="68562" bIns="34281">
                <a:spAutoFit/>
              </a:bodyPr>
              <a:lstStyle/>
              <a:p>
                <a:pPr algn="dist"/>
                <a:r>
                  <a:rPr lang="zh-CN" altLang="en-US" sz="2400" dirty="0">
                    <a:solidFill>
                      <a:schemeClr val="bg1"/>
                    </a:solidFill>
                    <a:cs typeface="+mn-ea"/>
                    <a:sym typeface="+mn-lt"/>
                  </a:rPr>
                  <a:t>惊蛰吃梨</a:t>
                </a:r>
              </a:p>
            </p:txBody>
          </p:sp>
        </p:grpSp>
        <p:sp>
          <p:nvSpPr>
            <p:cNvPr id="10" name="文本框 9">
              <a:extLst>
                <a:ext uri="{FF2B5EF4-FFF2-40B4-BE49-F238E27FC236}">
                  <a16:creationId xmlns:a16="http://schemas.microsoft.com/office/drawing/2014/main" xmlns="" id="{0F37AB87-ED9A-4DA0-AF65-8314EDC92B0B}"/>
                </a:ext>
              </a:extLst>
            </p:cNvPr>
            <p:cNvSpPr txBox="1"/>
            <p:nvPr/>
          </p:nvSpPr>
          <p:spPr>
            <a:xfrm>
              <a:off x="1205027" y="3304893"/>
              <a:ext cx="2615489" cy="1400512"/>
            </a:xfrm>
            <a:prstGeom prst="rect">
              <a:avLst/>
            </a:prstGeom>
            <a:noFill/>
          </p:spPr>
          <p:txBody>
            <a:bodyPr vert="horz" wrap="square" rtlCol="0">
              <a:spAutoFit/>
            </a:bodyPr>
            <a:lstStyle/>
            <a:p>
              <a:pPr lvl="0" algn="l">
                <a:lnSpc>
                  <a:spcPct val="120000"/>
                </a:lnSpc>
                <a:buClrTx/>
                <a:buSzTx/>
                <a:buFontTx/>
              </a:pPr>
              <a:r>
                <a:rPr lang="zh-CN" altLang="en-US" dirty="0">
                  <a:cs typeface="+mn-ea"/>
                  <a:sym typeface="+mn-lt"/>
                </a:rPr>
                <a:t>此时饮食起居应顺肝之性吃梨助益脾气令五脏和平以增强体质抵御病菌的侵袭。</a:t>
              </a:r>
            </a:p>
          </p:txBody>
        </p:sp>
      </p:grpSp>
      <p:pic>
        <p:nvPicPr>
          <p:cNvPr id="15" name="图片 14">
            <a:extLst>
              <a:ext uri="{FF2B5EF4-FFF2-40B4-BE49-F238E27FC236}">
                <a16:creationId xmlns:a16="http://schemas.microsoft.com/office/drawing/2014/main" xmlns="" id="{DF28D86A-43C7-459D-B688-2B55B2608CE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1239472" y="-38100"/>
            <a:ext cx="8193942" cy="7984064"/>
          </a:xfrm>
          <a:prstGeom prst="rect">
            <a:avLst/>
          </a:prstGeom>
        </p:spPr>
      </p:pic>
    </p:spTree>
    <p:extLst>
      <p:ext uri="{BB962C8B-B14F-4D97-AF65-F5344CB8AC3E}">
        <p14:creationId xmlns:p14="http://schemas.microsoft.com/office/powerpoint/2010/main" val="11096874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5D68EA4-E9EB-4A32-8557-AA7FCEC95585}"/>
              </a:ext>
            </a:extLst>
          </p:cNvPr>
          <p:cNvSpPr txBox="1"/>
          <p:nvPr/>
        </p:nvSpPr>
        <p:spPr>
          <a:xfrm>
            <a:off x="1212216" y="3264605"/>
            <a:ext cx="6331584" cy="2121030"/>
          </a:xfrm>
          <a:prstGeom prst="rect">
            <a:avLst/>
          </a:prstGeom>
          <a:noFill/>
        </p:spPr>
        <p:txBody>
          <a:bodyPr vert="horz" wrap="square" rtlCol="0">
            <a:spAutoFit/>
          </a:bodyPr>
          <a:lstStyle/>
          <a:p>
            <a:pPr algn="l">
              <a:lnSpc>
                <a:spcPct val="150000"/>
              </a:lnSpc>
            </a:pPr>
            <a:r>
              <a:rPr lang="zh-CN" altLang="en-US" dirty="0">
                <a:solidFill>
                  <a:schemeClr val="tx1"/>
                </a:solidFill>
                <a:cs typeface="+mn-ea"/>
                <a:sym typeface="+mn-lt"/>
              </a:rPr>
              <a:t>惊蛰是雷声引起的。古人想象雷神是位鸟嘴人身，长了翅膀的大神，一手持锤，一手连击环绕周身的许多天鼓，发出隆隆的雷声。惊蛰这天，天庭有雷神击天鼓，人间也利用这个时机来蒙鼓皮。《周礼》卷四十《挥人》篇上说："凡冒鼓必以启蛰之日。</a:t>
            </a:r>
          </a:p>
        </p:txBody>
      </p:sp>
      <p:sp>
        <p:nvSpPr>
          <p:cNvPr id="3" name="文本框 2">
            <a:extLst>
              <a:ext uri="{FF2B5EF4-FFF2-40B4-BE49-F238E27FC236}">
                <a16:creationId xmlns:a16="http://schemas.microsoft.com/office/drawing/2014/main" xmlns="" id="{0CD9A441-08C0-4497-8E53-DD807675B224}"/>
              </a:ext>
            </a:extLst>
          </p:cNvPr>
          <p:cNvSpPr txBox="1"/>
          <p:nvPr/>
        </p:nvSpPr>
        <p:spPr>
          <a:xfrm>
            <a:off x="1303797" y="2492445"/>
            <a:ext cx="1920240" cy="521970"/>
          </a:xfrm>
          <a:prstGeom prst="rect">
            <a:avLst/>
          </a:prstGeom>
          <a:solidFill>
            <a:schemeClr val="accent6"/>
          </a:solidFill>
        </p:spPr>
        <p:txBody>
          <a:bodyPr wrap="square" rtlCol="0">
            <a:spAutoFit/>
          </a:bodyPr>
          <a:lstStyle/>
          <a:p>
            <a:pPr algn="dist"/>
            <a:r>
              <a:rPr lang="zh-CN" altLang="en-US" sz="2800" dirty="0">
                <a:solidFill>
                  <a:schemeClr val="bg1"/>
                </a:solidFill>
                <a:cs typeface="+mn-ea"/>
                <a:sym typeface="+mn-lt"/>
              </a:rPr>
              <a:t>蒙鼓皮</a:t>
            </a:r>
          </a:p>
        </p:txBody>
      </p:sp>
      <p:pic>
        <p:nvPicPr>
          <p:cNvPr id="5" name="图片 4">
            <a:extLst>
              <a:ext uri="{FF2B5EF4-FFF2-40B4-BE49-F238E27FC236}">
                <a16:creationId xmlns:a16="http://schemas.microsoft.com/office/drawing/2014/main" xmlns="" id="{87D5C9C4-96C3-4CF9-B31A-DA7F6943EF2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37778" y="1790700"/>
            <a:ext cx="4343400" cy="4343400"/>
          </a:xfrm>
          <a:prstGeom prst="rect">
            <a:avLst/>
          </a:prstGeom>
        </p:spPr>
      </p:pic>
    </p:spTree>
    <p:extLst>
      <p:ext uri="{BB962C8B-B14F-4D97-AF65-F5344CB8AC3E}">
        <p14:creationId xmlns:p14="http://schemas.microsoft.com/office/powerpoint/2010/main" val="3197965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1+#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B7DF9D6B-2304-40C2-9C0E-48E9D1EBFC09}"/>
              </a:ext>
            </a:extLst>
          </p:cNvPr>
          <p:cNvSpPr txBox="1"/>
          <p:nvPr/>
        </p:nvSpPr>
        <p:spPr>
          <a:xfrm>
            <a:off x="5364339" y="2547760"/>
            <a:ext cx="4803422" cy="1068113"/>
          </a:xfrm>
          <a:prstGeom prst="rect">
            <a:avLst/>
          </a:prstGeom>
          <a:noFill/>
        </p:spPr>
        <p:txBody>
          <a:bodyPr vert="horz" wrap="square" rtlCol="0">
            <a:spAutoFit/>
          </a:bodyPr>
          <a:lstStyle/>
          <a:p>
            <a:pPr algn="l">
              <a:lnSpc>
                <a:spcPct val="120000"/>
              </a:lnSpc>
            </a:pPr>
            <a:r>
              <a:rPr lang="zh-CN" altLang="en-US" dirty="0">
                <a:cs typeface="+mn-ea"/>
                <a:sym typeface="+mn-lt"/>
              </a:rPr>
              <a:t>惊蛰象征二月份的开始，会平地一声雷，唤醒所有冬眠中的蛇虫鼠蚁，家中的爬虫走蚁又会应声而起，四处觅食。</a:t>
            </a:r>
          </a:p>
        </p:txBody>
      </p:sp>
      <p:sp>
        <p:nvSpPr>
          <p:cNvPr id="3" name="文本框 2">
            <a:extLst>
              <a:ext uri="{FF2B5EF4-FFF2-40B4-BE49-F238E27FC236}">
                <a16:creationId xmlns:a16="http://schemas.microsoft.com/office/drawing/2014/main" xmlns="" id="{BAE28012-FCDA-4B8D-9B14-8E8F536C94E7}"/>
              </a:ext>
            </a:extLst>
          </p:cNvPr>
          <p:cNvSpPr txBox="1"/>
          <p:nvPr/>
        </p:nvSpPr>
        <p:spPr>
          <a:xfrm>
            <a:off x="5364339" y="4088905"/>
            <a:ext cx="4803422" cy="1398460"/>
          </a:xfrm>
          <a:prstGeom prst="rect">
            <a:avLst/>
          </a:prstGeom>
          <a:noFill/>
        </p:spPr>
        <p:txBody>
          <a:bodyPr vert="horz" wrap="square" rtlCol="0">
            <a:spAutoFit/>
          </a:bodyPr>
          <a:lstStyle/>
          <a:p>
            <a:pPr algn="l">
              <a:lnSpc>
                <a:spcPct val="120000"/>
              </a:lnSpc>
            </a:pPr>
            <a:r>
              <a:rPr lang="zh-CN" altLang="en-US" dirty="0">
                <a:cs typeface="+mn-ea"/>
                <a:sym typeface="+mn-lt"/>
              </a:rPr>
              <a:t>所以古时惊蛰当日，人们会手持清香、艾草，熏家中四角，以香味驱赶蛇、虫、蚊、鼠和霉味，久而久之，渐渐演变成不顺心者拍打对头人和驱赶霉运的习惯，亦即“打小人”的前身。</a:t>
            </a:r>
          </a:p>
        </p:txBody>
      </p:sp>
      <p:sp>
        <p:nvSpPr>
          <p:cNvPr id="4" name="文本框 3">
            <a:extLst>
              <a:ext uri="{FF2B5EF4-FFF2-40B4-BE49-F238E27FC236}">
                <a16:creationId xmlns:a16="http://schemas.microsoft.com/office/drawing/2014/main" xmlns="" id="{AF86C317-D6B8-4039-941D-434F7C5FA398}"/>
              </a:ext>
            </a:extLst>
          </p:cNvPr>
          <p:cNvSpPr txBox="1"/>
          <p:nvPr/>
        </p:nvSpPr>
        <p:spPr>
          <a:xfrm>
            <a:off x="10331924" y="2504369"/>
            <a:ext cx="923330" cy="3093156"/>
          </a:xfrm>
          <a:prstGeom prst="rect">
            <a:avLst/>
          </a:prstGeom>
          <a:solidFill>
            <a:schemeClr val="accent6"/>
          </a:solidFill>
        </p:spPr>
        <p:txBody>
          <a:bodyPr vert="eaVert" wrap="square" rtlCol="0">
            <a:spAutoFit/>
          </a:bodyPr>
          <a:lstStyle/>
          <a:p>
            <a:pPr algn="dist"/>
            <a:r>
              <a:rPr lang="zh-CN" altLang="en-US" sz="4800" dirty="0">
                <a:solidFill>
                  <a:schemeClr val="bg1"/>
                </a:solidFill>
                <a:cs typeface="+mn-ea"/>
                <a:sym typeface="+mn-lt"/>
              </a:rPr>
              <a:t>打小人</a:t>
            </a:r>
          </a:p>
        </p:txBody>
      </p:sp>
      <p:cxnSp>
        <p:nvCxnSpPr>
          <p:cNvPr id="6" name="直接连接符 5">
            <a:extLst>
              <a:ext uri="{FF2B5EF4-FFF2-40B4-BE49-F238E27FC236}">
                <a16:creationId xmlns:a16="http://schemas.microsoft.com/office/drawing/2014/main" xmlns="" id="{886DABBC-8636-44C4-BC1F-C90CAAE3DA36}"/>
              </a:ext>
            </a:extLst>
          </p:cNvPr>
          <p:cNvCxnSpPr/>
          <p:nvPr/>
        </p:nvCxnSpPr>
        <p:spPr>
          <a:xfrm>
            <a:off x="5364339" y="3812822"/>
            <a:ext cx="487115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xmlns="" id="{C5BDB1AD-9378-455A-8BEF-FDDF2BE2E6E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1770" y="1333501"/>
            <a:ext cx="5510810" cy="5510808"/>
          </a:xfrm>
          <a:prstGeom prst="rect">
            <a:avLst/>
          </a:prstGeom>
        </p:spPr>
      </p:pic>
    </p:spTree>
    <p:extLst>
      <p:ext uri="{BB962C8B-B14F-4D97-AF65-F5344CB8AC3E}">
        <p14:creationId xmlns:p14="http://schemas.microsoft.com/office/powerpoint/2010/main" val="3658218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xmlns="" id="{ADDB8531-A005-4AB8-A513-0CBC4F936FE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2" name="组合 11">
            <a:extLst>
              <a:ext uri="{FF2B5EF4-FFF2-40B4-BE49-F238E27FC236}">
                <a16:creationId xmlns:a16="http://schemas.microsoft.com/office/drawing/2014/main" xmlns="" id="{C8B1D185-8B7E-40F8-B9B2-A35E3E87BC74}"/>
              </a:ext>
            </a:extLst>
          </p:cNvPr>
          <p:cNvGrpSpPr/>
          <p:nvPr/>
        </p:nvGrpSpPr>
        <p:grpSpPr>
          <a:xfrm>
            <a:off x="2724491" y="1489401"/>
            <a:ext cx="4737756" cy="1032860"/>
            <a:chOff x="4667961" y="1713422"/>
            <a:chExt cx="3047042" cy="664274"/>
          </a:xfrm>
        </p:grpSpPr>
        <p:sp>
          <p:nvSpPr>
            <p:cNvPr id="4" name="MH_Number_1" descr="#wm#_48_07_*Z">
              <a:hlinkClick r:id="rId17" action="ppaction://hlinksldjump"/>
              <a:extLst>
                <a:ext uri="{FF2B5EF4-FFF2-40B4-BE49-F238E27FC236}">
                  <a16:creationId xmlns:a16="http://schemas.microsoft.com/office/drawing/2014/main" xmlns="" id="{CF1D6F30-092E-4A92-8A8C-0075BD83E4F0}"/>
                </a:ext>
              </a:extLst>
            </p:cNvPr>
            <p:cNvSpPr>
              <a:spLocks noChangeArrowheads="1"/>
            </p:cNvSpPr>
            <p:nvPr>
              <p:custDataLst>
                <p:tags r:id="rId12"/>
              </p:custDataLst>
            </p:nvPr>
          </p:nvSpPr>
          <p:spPr bwMode="auto">
            <a:xfrm>
              <a:off x="4708991" y="1765976"/>
              <a:ext cx="527641" cy="528764"/>
            </a:xfrm>
            <a:prstGeom prst="ellipse">
              <a:avLst/>
            </a:prstGeom>
            <a:solidFill>
              <a:schemeClr val="accent6">
                <a:alpha val="80000"/>
              </a:scheme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r>
                <a:rPr lang="en-US" altLang="zh-CN" sz="3200" b="1" kern="0" dirty="0">
                  <a:solidFill>
                    <a:srgbClr val="FFFFFF"/>
                  </a:solidFill>
                  <a:latin typeface="+mn-lt"/>
                  <a:ea typeface="+mn-ea"/>
                  <a:cs typeface="+mn-ea"/>
                  <a:sym typeface="+mn-lt"/>
                </a:rPr>
                <a:t>1</a:t>
              </a:r>
              <a:endParaRPr lang="zh-CN" altLang="zh-CN" sz="3200" b="1" kern="0" dirty="0">
                <a:solidFill>
                  <a:srgbClr val="FFFFFF"/>
                </a:solidFill>
                <a:latin typeface="+mn-lt"/>
                <a:ea typeface="+mn-ea"/>
                <a:cs typeface="+mn-ea"/>
                <a:sym typeface="+mn-lt"/>
              </a:endParaRPr>
            </a:p>
          </p:txBody>
        </p:sp>
        <p:sp>
          <p:nvSpPr>
            <p:cNvPr id="5" name="MH_Others_1" descr="#wm#_48_07_*Z">
              <a:extLst>
                <a:ext uri="{FF2B5EF4-FFF2-40B4-BE49-F238E27FC236}">
                  <a16:creationId xmlns:a16="http://schemas.microsoft.com/office/drawing/2014/main" xmlns="" id="{80D90C5B-502C-4630-B125-6CA5564084AD}"/>
                </a:ext>
              </a:extLst>
            </p:cNvPr>
            <p:cNvSpPr>
              <a:spLocks noChangeArrowheads="1"/>
            </p:cNvSpPr>
            <p:nvPr>
              <p:custDataLst>
                <p:tags r:id="rId13"/>
              </p:custDataLst>
            </p:nvPr>
          </p:nvSpPr>
          <p:spPr bwMode="auto">
            <a:xfrm>
              <a:off x="4667961" y="2140324"/>
              <a:ext cx="236867" cy="237372"/>
            </a:xfrm>
            <a:prstGeom prst="ellipse">
              <a:avLst/>
            </a:prstGeom>
            <a:solidFill>
              <a:schemeClr val="accent6">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fontAlgn="base">
                <a:spcBef>
                  <a:spcPct val="0"/>
                </a:spcBef>
                <a:spcAft>
                  <a:spcPct val="0"/>
                </a:spcAft>
                <a:buNone/>
                <a:defRPr/>
              </a:pPr>
              <a:endParaRPr lang="zh-CN" altLang="zh-CN" sz="1200" kern="0">
                <a:solidFill>
                  <a:srgbClr val="FFFFFF"/>
                </a:solidFill>
                <a:latin typeface="+mn-lt"/>
                <a:ea typeface="+mn-ea"/>
                <a:cs typeface="+mn-ea"/>
                <a:sym typeface="+mn-lt"/>
              </a:endParaRPr>
            </a:p>
          </p:txBody>
        </p:sp>
        <p:sp>
          <p:nvSpPr>
            <p:cNvPr id="6" name="PA_MH_Entry_1">
              <a:hlinkClick r:id="rId17" action="ppaction://hlinksldjump"/>
              <a:extLst>
                <a:ext uri="{FF2B5EF4-FFF2-40B4-BE49-F238E27FC236}">
                  <a16:creationId xmlns:a16="http://schemas.microsoft.com/office/drawing/2014/main" xmlns="" id="{EE9014EA-EA4B-48B1-86DF-C2C0CE20DDB2}"/>
                </a:ext>
              </a:extLst>
            </p:cNvPr>
            <p:cNvSpPr txBox="1"/>
            <p:nvPr>
              <p:custDataLst>
                <p:tags r:id="rId14"/>
              </p:custDataLst>
            </p:nvPr>
          </p:nvSpPr>
          <p:spPr>
            <a:xfrm>
              <a:off x="5517099" y="1713422"/>
              <a:ext cx="2197904" cy="616689"/>
            </a:xfrm>
            <a:prstGeom prst="rect">
              <a:avLst/>
            </a:prstGeom>
            <a:noFill/>
          </p:spPr>
          <p:txBody>
            <a:bodyPr wrap="square" lIns="0" tIns="0" rIns="0" bIns="0" rtlCol="0" anchor="ctr" anchorCtr="0">
              <a:normAutofit/>
            </a:bodyPr>
            <a:lstStyle/>
            <a:p>
              <a:r>
                <a:rPr lang="zh-CN" altLang="en-US" sz="4000" spc="600" dirty="0">
                  <a:solidFill>
                    <a:schemeClr val="accent6"/>
                  </a:solidFill>
                  <a:cs typeface="+mn-ea"/>
                  <a:sym typeface="+mn-lt"/>
                </a:rPr>
                <a:t>节气介绍</a:t>
              </a:r>
            </a:p>
          </p:txBody>
        </p:sp>
      </p:grpSp>
      <p:grpSp>
        <p:nvGrpSpPr>
          <p:cNvPr id="13" name="组合 12">
            <a:extLst>
              <a:ext uri="{FF2B5EF4-FFF2-40B4-BE49-F238E27FC236}">
                <a16:creationId xmlns:a16="http://schemas.microsoft.com/office/drawing/2014/main" xmlns="" id="{1AF75AC3-476E-48D9-B5BE-F40E188A699E}"/>
              </a:ext>
            </a:extLst>
          </p:cNvPr>
          <p:cNvGrpSpPr/>
          <p:nvPr/>
        </p:nvGrpSpPr>
        <p:grpSpPr>
          <a:xfrm>
            <a:off x="2721447" y="2556293"/>
            <a:ext cx="4737756" cy="1032860"/>
            <a:chOff x="4667961" y="1713422"/>
            <a:chExt cx="3047042" cy="664274"/>
          </a:xfrm>
        </p:grpSpPr>
        <p:sp>
          <p:nvSpPr>
            <p:cNvPr id="14" name="MH_Number_1" descr="#wm#_48_07_*Z">
              <a:hlinkClick r:id="rId17" action="ppaction://hlinksldjump"/>
              <a:extLst>
                <a:ext uri="{FF2B5EF4-FFF2-40B4-BE49-F238E27FC236}">
                  <a16:creationId xmlns:a16="http://schemas.microsoft.com/office/drawing/2014/main" xmlns="" id="{40BBB758-CF4C-47A3-BB94-3A30D27FA4F5}"/>
                </a:ext>
              </a:extLst>
            </p:cNvPr>
            <p:cNvSpPr>
              <a:spLocks noChangeArrowheads="1"/>
            </p:cNvSpPr>
            <p:nvPr>
              <p:custDataLst>
                <p:tags r:id="rId9"/>
              </p:custDataLst>
            </p:nvPr>
          </p:nvSpPr>
          <p:spPr bwMode="auto">
            <a:xfrm>
              <a:off x="4708991" y="1765976"/>
              <a:ext cx="527641" cy="528764"/>
            </a:xfrm>
            <a:prstGeom prst="ellipse">
              <a:avLst/>
            </a:prstGeom>
            <a:solidFill>
              <a:schemeClr val="accent6">
                <a:alpha val="80000"/>
              </a:scheme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r>
                <a:rPr lang="en-US" altLang="zh-CN" sz="3200" b="1" kern="0" dirty="0">
                  <a:solidFill>
                    <a:srgbClr val="FFFFFF"/>
                  </a:solidFill>
                  <a:latin typeface="+mn-lt"/>
                  <a:ea typeface="+mn-ea"/>
                  <a:cs typeface="+mn-ea"/>
                  <a:sym typeface="+mn-lt"/>
                </a:rPr>
                <a:t>2</a:t>
              </a:r>
              <a:endParaRPr lang="zh-CN" altLang="zh-CN" sz="3200" b="1" kern="0" dirty="0">
                <a:solidFill>
                  <a:srgbClr val="FFFFFF"/>
                </a:solidFill>
                <a:latin typeface="+mn-lt"/>
                <a:ea typeface="+mn-ea"/>
                <a:cs typeface="+mn-ea"/>
                <a:sym typeface="+mn-lt"/>
              </a:endParaRPr>
            </a:p>
          </p:txBody>
        </p:sp>
        <p:sp>
          <p:nvSpPr>
            <p:cNvPr id="15" name="MH_Others_1" descr="#wm#_48_07_*Z">
              <a:extLst>
                <a:ext uri="{FF2B5EF4-FFF2-40B4-BE49-F238E27FC236}">
                  <a16:creationId xmlns:a16="http://schemas.microsoft.com/office/drawing/2014/main" xmlns="" id="{D1CD2822-4AC8-46FA-832F-8FD97E3E7168}"/>
                </a:ext>
              </a:extLst>
            </p:cNvPr>
            <p:cNvSpPr>
              <a:spLocks noChangeArrowheads="1"/>
            </p:cNvSpPr>
            <p:nvPr>
              <p:custDataLst>
                <p:tags r:id="rId10"/>
              </p:custDataLst>
            </p:nvPr>
          </p:nvSpPr>
          <p:spPr bwMode="auto">
            <a:xfrm>
              <a:off x="4667961" y="2140324"/>
              <a:ext cx="236867" cy="237372"/>
            </a:xfrm>
            <a:prstGeom prst="ellipse">
              <a:avLst/>
            </a:prstGeom>
            <a:solidFill>
              <a:schemeClr val="accent6">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fontAlgn="base">
                <a:spcBef>
                  <a:spcPct val="0"/>
                </a:spcBef>
                <a:spcAft>
                  <a:spcPct val="0"/>
                </a:spcAft>
                <a:buNone/>
                <a:defRPr/>
              </a:pPr>
              <a:endParaRPr lang="zh-CN" altLang="zh-CN" sz="1200" kern="0">
                <a:solidFill>
                  <a:srgbClr val="FFFFFF"/>
                </a:solidFill>
                <a:latin typeface="+mn-lt"/>
                <a:ea typeface="+mn-ea"/>
                <a:cs typeface="+mn-ea"/>
                <a:sym typeface="+mn-lt"/>
              </a:endParaRPr>
            </a:p>
          </p:txBody>
        </p:sp>
        <p:sp>
          <p:nvSpPr>
            <p:cNvPr id="16" name="PA_MH_Entry_1">
              <a:hlinkClick r:id="rId17" action="ppaction://hlinksldjump"/>
              <a:extLst>
                <a:ext uri="{FF2B5EF4-FFF2-40B4-BE49-F238E27FC236}">
                  <a16:creationId xmlns:a16="http://schemas.microsoft.com/office/drawing/2014/main" xmlns="" id="{0F690FD1-6C21-431B-95C2-B361F1E14F45}"/>
                </a:ext>
              </a:extLst>
            </p:cNvPr>
            <p:cNvSpPr txBox="1"/>
            <p:nvPr>
              <p:custDataLst>
                <p:tags r:id="rId11"/>
              </p:custDataLst>
            </p:nvPr>
          </p:nvSpPr>
          <p:spPr>
            <a:xfrm>
              <a:off x="5517099" y="1713422"/>
              <a:ext cx="2197904" cy="616689"/>
            </a:xfrm>
            <a:prstGeom prst="rect">
              <a:avLst/>
            </a:prstGeom>
            <a:noFill/>
          </p:spPr>
          <p:txBody>
            <a:bodyPr wrap="square" lIns="0" tIns="0" rIns="0" bIns="0" rtlCol="0" anchor="ctr" anchorCtr="0">
              <a:normAutofit/>
            </a:bodyPr>
            <a:lstStyle/>
            <a:p>
              <a:r>
                <a:rPr lang="zh-CN" altLang="en-US" sz="4000" spc="600" dirty="0">
                  <a:solidFill>
                    <a:schemeClr val="accent6"/>
                  </a:solidFill>
                  <a:cs typeface="+mn-ea"/>
                  <a:sym typeface="+mn-lt"/>
                </a:rPr>
                <a:t>发展历程</a:t>
              </a:r>
            </a:p>
          </p:txBody>
        </p:sp>
      </p:grpSp>
      <p:grpSp>
        <p:nvGrpSpPr>
          <p:cNvPr id="17" name="组合 16">
            <a:extLst>
              <a:ext uri="{FF2B5EF4-FFF2-40B4-BE49-F238E27FC236}">
                <a16:creationId xmlns:a16="http://schemas.microsoft.com/office/drawing/2014/main" xmlns="" id="{7AC23F49-6AB3-4C81-B5A2-7E92529203B3}"/>
              </a:ext>
            </a:extLst>
          </p:cNvPr>
          <p:cNvGrpSpPr/>
          <p:nvPr/>
        </p:nvGrpSpPr>
        <p:grpSpPr>
          <a:xfrm>
            <a:off x="2721447" y="3623185"/>
            <a:ext cx="4737756" cy="1032860"/>
            <a:chOff x="4667961" y="1713422"/>
            <a:chExt cx="3047042" cy="664274"/>
          </a:xfrm>
        </p:grpSpPr>
        <p:sp>
          <p:nvSpPr>
            <p:cNvPr id="18" name="MH_Number_1" descr="#wm#_48_07_*Z">
              <a:hlinkClick r:id="rId17" action="ppaction://hlinksldjump"/>
              <a:extLst>
                <a:ext uri="{FF2B5EF4-FFF2-40B4-BE49-F238E27FC236}">
                  <a16:creationId xmlns:a16="http://schemas.microsoft.com/office/drawing/2014/main" xmlns="" id="{24CE974D-D617-4594-99DE-D711579819CE}"/>
                </a:ext>
              </a:extLst>
            </p:cNvPr>
            <p:cNvSpPr>
              <a:spLocks noChangeArrowheads="1"/>
            </p:cNvSpPr>
            <p:nvPr>
              <p:custDataLst>
                <p:tags r:id="rId6"/>
              </p:custDataLst>
            </p:nvPr>
          </p:nvSpPr>
          <p:spPr bwMode="auto">
            <a:xfrm>
              <a:off x="4708991" y="1765976"/>
              <a:ext cx="527641" cy="528764"/>
            </a:xfrm>
            <a:prstGeom prst="ellipse">
              <a:avLst/>
            </a:prstGeom>
            <a:solidFill>
              <a:schemeClr val="accent6">
                <a:alpha val="80000"/>
              </a:scheme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r>
                <a:rPr lang="en-US" altLang="zh-CN" sz="3200" b="1" kern="0" dirty="0">
                  <a:solidFill>
                    <a:srgbClr val="FFFFFF"/>
                  </a:solidFill>
                  <a:latin typeface="+mn-lt"/>
                  <a:ea typeface="+mn-ea"/>
                  <a:cs typeface="+mn-ea"/>
                  <a:sym typeface="+mn-lt"/>
                </a:rPr>
                <a:t>3</a:t>
              </a:r>
              <a:endParaRPr lang="zh-CN" altLang="zh-CN" sz="3200" b="1" kern="0" dirty="0">
                <a:solidFill>
                  <a:srgbClr val="FFFFFF"/>
                </a:solidFill>
                <a:latin typeface="+mn-lt"/>
                <a:ea typeface="+mn-ea"/>
                <a:cs typeface="+mn-ea"/>
                <a:sym typeface="+mn-lt"/>
              </a:endParaRPr>
            </a:p>
          </p:txBody>
        </p:sp>
        <p:sp>
          <p:nvSpPr>
            <p:cNvPr id="19" name="MH_Others_1" descr="#wm#_48_07_*Z">
              <a:extLst>
                <a:ext uri="{FF2B5EF4-FFF2-40B4-BE49-F238E27FC236}">
                  <a16:creationId xmlns:a16="http://schemas.microsoft.com/office/drawing/2014/main" xmlns="" id="{D2D6ACB9-163F-49B5-8D14-8985FB9850AB}"/>
                </a:ext>
              </a:extLst>
            </p:cNvPr>
            <p:cNvSpPr>
              <a:spLocks noChangeArrowheads="1"/>
            </p:cNvSpPr>
            <p:nvPr>
              <p:custDataLst>
                <p:tags r:id="rId7"/>
              </p:custDataLst>
            </p:nvPr>
          </p:nvSpPr>
          <p:spPr bwMode="auto">
            <a:xfrm>
              <a:off x="4667961" y="2140324"/>
              <a:ext cx="236867" cy="237372"/>
            </a:xfrm>
            <a:prstGeom prst="ellipse">
              <a:avLst/>
            </a:prstGeom>
            <a:solidFill>
              <a:schemeClr val="accent6">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fontAlgn="base">
                <a:spcBef>
                  <a:spcPct val="0"/>
                </a:spcBef>
                <a:spcAft>
                  <a:spcPct val="0"/>
                </a:spcAft>
                <a:buNone/>
                <a:defRPr/>
              </a:pPr>
              <a:endParaRPr lang="zh-CN" altLang="zh-CN" sz="1200" kern="0">
                <a:solidFill>
                  <a:srgbClr val="FFFFFF"/>
                </a:solidFill>
                <a:latin typeface="+mn-lt"/>
                <a:ea typeface="+mn-ea"/>
                <a:cs typeface="+mn-ea"/>
                <a:sym typeface="+mn-lt"/>
              </a:endParaRPr>
            </a:p>
          </p:txBody>
        </p:sp>
        <p:sp>
          <p:nvSpPr>
            <p:cNvPr id="20" name="PA_MH_Entry_1">
              <a:hlinkClick r:id="rId17" action="ppaction://hlinksldjump"/>
              <a:extLst>
                <a:ext uri="{FF2B5EF4-FFF2-40B4-BE49-F238E27FC236}">
                  <a16:creationId xmlns:a16="http://schemas.microsoft.com/office/drawing/2014/main" xmlns="" id="{96D27C3B-4320-4587-9555-2E991181D725}"/>
                </a:ext>
              </a:extLst>
            </p:cNvPr>
            <p:cNvSpPr txBox="1"/>
            <p:nvPr>
              <p:custDataLst>
                <p:tags r:id="rId8"/>
              </p:custDataLst>
            </p:nvPr>
          </p:nvSpPr>
          <p:spPr>
            <a:xfrm>
              <a:off x="5517099" y="1713422"/>
              <a:ext cx="2197904" cy="616689"/>
            </a:xfrm>
            <a:prstGeom prst="rect">
              <a:avLst/>
            </a:prstGeom>
            <a:noFill/>
          </p:spPr>
          <p:txBody>
            <a:bodyPr wrap="square" lIns="0" tIns="0" rIns="0" bIns="0" rtlCol="0" anchor="ctr" anchorCtr="0">
              <a:normAutofit/>
            </a:bodyPr>
            <a:lstStyle/>
            <a:p>
              <a:r>
                <a:rPr lang="zh-CN" altLang="en-US" sz="4000" spc="600" dirty="0">
                  <a:solidFill>
                    <a:schemeClr val="accent6"/>
                  </a:solidFill>
                  <a:cs typeface="+mn-ea"/>
                  <a:sym typeface="+mn-lt"/>
                </a:rPr>
                <a:t>气候特点</a:t>
              </a:r>
            </a:p>
          </p:txBody>
        </p:sp>
      </p:grpSp>
      <p:grpSp>
        <p:nvGrpSpPr>
          <p:cNvPr id="21" name="组合 20">
            <a:extLst>
              <a:ext uri="{FF2B5EF4-FFF2-40B4-BE49-F238E27FC236}">
                <a16:creationId xmlns:a16="http://schemas.microsoft.com/office/drawing/2014/main" xmlns="" id="{32458690-0451-42F9-A27D-2AC4E6194933}"/>
              </a:ext>
            </a:extLst>
          </p:cNvPr>
          <p:cNvGrpSpPr/>
          <p:nvPr/>
        </p:nvGrpSpPr>
        <p:grpSpPr>
          <a:xfrm>
            <a:off x="2718403" y="4690078"/>
            <a:ext cx="4737756" cy="1032860"/>
            <a:chOff x="4667961" y="1713422"/>
            <a:chExt cx="3047042" cy="664274"/>
          </a:xfrm>
        </p:grpSpPr>
        <p:sp>
          <p:nvSpPr>
            <p:cNvPr id="22" name="MH_Number_1" descr="#wm#_48_07_*Z">
              <a:hlinkClick r:id="rId17" action="ppaction://hlinksldjump"/>
              <a:extLst>
                <a:ext uri="{FF2B5EF4-FFF2-40B4-BE49-F238E27FC236}">
                  <a16:creationId xmlns:a16="http://schemas.microsoft.com/office/drawing/2014/main" xmlns="" id="{A29EFDA4-FBA8-4DFC-A0B9-55E7258F2662}"/>
                </a:ext>
              </a:extLst>
            </p:cNvPr>
            <p:cNvSpPr>
              <a:spLocks noChangeArrowheads="1"/>
            </p:cNvSpPr>
            <p:nvPr>
              <p:custDataLst>
                <p:tags r:id="rId3"/>
              </p:custDataLst>
            </p:nvPr>
          </p:nvSpPr>
          <p:spPr bwMode="auto">
            <a:xfrm>
              <a:off x="4708991" y="1765976"/>
              <a:ext cx="527641" cy="528764"/>
            </a:xfrm>
            <a:prstGeom prst="ellipse">
              <a:avLst/>
            </a:prstGeom>
            <a:solidFill>
              <a:schemeClr val="accent6">
                <a:alpha val="80000"/>
              </a:schemeClr>
            </a:solidFill>
            <a:ln>
              <a:noFill/>
            </a:ln>
            <a:effectLst/>
          </p:spPr>
          <p:txBody>
            <a:bodyPr wrap="none" anchor="ctr">
              <a:noAutofit/>
            </a:bodyP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fontAlgn="base">
                <a:spcBef>
                  <a:spcPct val="0"/>
                </a:spcBef>
                <a:spcAft>
                  <a:spcPct val="0"/>
                </a:spcAft>
                <a:buNone/>
                <a:defRPr/>
              </a:pPr>
              <a:r>
                <a:rPr lang="en-US" altLang="zh-CN" sz="3200" b="1" kern="0" dirty="0">
                  <a:solidFill>
                    <a:srgbClr val="FFFFFF"/>
                  </a:solidFill>
                  <a:latin typeface="+mn-lt"/>
                  <a:ea typeface="+mn-ea"/>
                  <a:cs typeface="+mn-ea"/>
                  <a:sym typeface="+mn-lt"/>
                </a:rPr>
                <a:t>4</a:t>
              </a:r>
              <a:endParaRPr lang="zh-CN" altLang="zh-CN" sz="3200" b="1" kern="0" dirty="0">
                <a:solidFill>
                  <a:srgbClr val="FFFFFF"/>
                </a:solidFill>
                <a:latin typeface="+mn-lt"/>
                <a:ea typeface="+mn-ea"/>
                <a:cs typeface="+mn-ea"/>
                <a:sym typeface="+mn-lt"/>
              </a:endParaRPr>
            </a:p>
          </p:txBody>
        </p:sp>
        <p:sp>
          <p:nvSpPr>
            <p:cNvPr id="23" name="MH_Others_1" descr="#wm#_48_07_*Z">
              <a:extLst>
                <a:ext uri="{FF2B5EF4-FFF2-40B4-BE49-F238E27FC236}">
                  <a16:creationId xmlns:a16="http://schemas.microsoft.com/office/drawing/2014/main" xmlns="" id="{450174FD-9459-4DE8-A33B-A9DCDD7855C1}"/>
                </a:ext>
              </a:extLst>
            </p:cNvPr>
            <p:cNvSpPr>
              <a:spLocks noChangeArrowheads="1"/>
            </p:cNvSpPr>
            <p:nvPr>
              <p:custDataLst>
                <p:tags r:id="rId4"/>
              </p:custDataLst>
            </p:nvPr>
          </p:nvSpPr>
          <p:spPr bwMode="auto">
            <a:xfrm>
              <a:off x="4667961" y="2140324"/>
              <a:ext cx="236867" cy="237372"/>
            </a:xfrm>
            <a:prstGeom prst="ellipse">
              <a:avLst/>
            </a:prstGeom>
            <a:solidFill>
              <a:schemeClr val="accent6">
                <a:alpha val="59000"/>
              </a:schemeClr>
            </a:solidFill>
            <a:ln>
              <a:noFill/>
            </a:ln>
            <a:effectLst/>
          </p:spPr>
          <p:txBody>
            <a:bodyPr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fontAlgn="base">
                <a:spcBef>
                  <a:spcPct val="0"/>
                </a:spcBef>
                <a:spcAft>
                  <a:spcPct val="0"/>
                </a:spcAft>
                <a:buNone/>
                <a:defRPr/>
              </a:pPr>
              <a:endParaRPr lang="zh-CN" altLang="zh-CN" sz="1200" kern="0">
                <a:solidFill>
                  <a:srgbClr val="FFFFFF"/>
                </a:solidFill>
                <a:latin typeface="+mn-lt"/>
                <a:ea typeface="+mn-ea"/>
                <a:cs typeface="+mn-ea"/>
                <a:sym typeface="+mn-lt"/>
              </a:endParaRPr>
            </a:p>
          </p:txBody>
        </p:sp>
        <p:sp>
          <p:nvSpPr>
            <p:cNvPr id="24" name="PA_MH_Entry_1">
              <a:hlinkClick r:id="rId17" action="ppaction://hlinksldjump"/>
              <a:extLst>
                <a:ext uri="{FF2B5EF4-FFF2-40B4-BE49-F238E27FC236}">
                  <a16:creationId xmlns:a16="http://schemas.microsoft.com/office/drawing/2014/main" xmlns="" id="{9B0B9FFD-DD86-44AD-ADB4-162C3DAAB1DA}"/>
                </a:ext>
              </a:extLst>
            </p:cNvPr>
            <p:cNvSpPr txBox="1"/>
            <p:nvPr>
              <p:custDataLst>
                <p:tags r:id="rId5"/>
              </p:custDataLst>
            </p:nvPr>
          </p:nvSpPr>
          <p:spPr>
            <a:xfrm>
              <a:off x="5517099" y="1713422"/>
              <a:ext cx="2197904" cy="616689"/>
            </a:xfrm>
            <a:prstGeom prst="rect">
              <a:avLst/>
            </a:prstGeom>
            <a:noFill/>
          </p:spPr>
          <p:txBody>
            <a:bodyPr wrap="square" lIns="0" tIns="0" rIns="0" bIns="0" rtlCol="0" anchor="ctr" anchorCtr="0">
              <a:normAutofit/>
            </a:bodyPr>
            <a:lstStyle/>
            <a:p>
              <a:r>
                <a:rPr lang="zh-CN" altLang="en-US" sz="4000" spc="600" dirty="0">
                  <a:solidFill>
                    <a:schemeClr val="accent6"/>
                  </a:solidFill>
                  <a:cs typeface="+mn-ea"/>
                  <a:sym typeface="+mn-lt"/>
                </a:rPr>
                <a:t>节气习俗</a:t>
              </a:r>
            </a:p>
          </p:txBody>
        </p:sp>
      </p:grpSp>
      <p:sp>
        <p:nvSpPr>
          <p:cNvPr id="9" name="PA_MH_Others_12">
            <a:extLst>
              <a:ext uri="{FF2B5EF4-FFF2-40B4-BE49-F238E27FC236}">
                <a16:creationId xmlns:a16="http://schemas.microsoft.com/office/drawing/2014/main" xmlns="" id="{403BA54A-1458-479E-8D7A-F9D437BCF9D4}"/>
              </a:ext>
            </a:extLst>
          </p:cNvPr>
          <p:cNvSpPr txBox="1"/>
          <p:nvPr>
            <p:custDataLst>
              <p:tags r:id="rId1"/>
            </p:custDataLst>
          </p:nvPr>
        </p:nvSpPr>
        <p:spPr>
          <a:xfrm>
            <a:off x="1435929" y="3154554"/>
            <a:ext cx="612357" cy="2746184"/>
          </a:xfrm>
          <a:prstGeom prst="rect">
            <a:avLst/>
          </a:prstGeom>
          <a:noFill/>
        </p:spPr>
        <p:txBody>
          <a:bodyPr vert="eaVert" wrap="square" lIns="0" tIns="0" rIns="0" bIns="0" rtlCol="0" anchor="ctr" anchorCtr="0">
            <a:normAutofit/>
          </a:bodyPr>
          <a:lstStyle/>
          <a:p>
            <a:r>
              <a:rPr lang="en-US" altLang="zh-CN" sz="2800" dirty="0">
                <a:solidFill>
                  <a:schemeClr val="accent6"/>
                </a:solidFill>
                <a:cs typeface="+mn-ea"/>
                <a:sym typeface="+mn-lt"/>
              </a:rPr>
              <a:t>CONTENTS</a:t>
            </a:r>
            <a:endParaRPr lang="zh-CN" altLang="en-US" sz="2800" dirty="0">
              <a:solidFill>
                <a:schemeClr val="accent6"/>
              </a:solidFill>
              <a:cs typeface="+mn-ea"/>
              <a:sym typeface="+mn-lt"/>
            </a:endParaRPr>
          </a:p>
        </p:txBody>
      </p:sp>
      <p:sp>
        <p:nvSpPr>
          <p:cNvPr id="42" name="PA_MH_Others_12">
            <a:extLst>
              <a:ext uri="{FF2B5EF4-FFF2-40B4-BE49-F238E27FC236}">
                <a16:creationId xmlns:a16="http://schemas.microsoft.com/office/drawing/2014/main" xmlns="" id="{F052E0C2-F808-4FE3-AA00-D51AB47386CE}"/>
              </a:ext>
            </a:extLst>
          </p:cNvPr>
          <p:cNvSpPr txBox="1"/>
          <p:nvPr>
            <p:custDataLst>
              <p:tags r:id="rId2"/>
            </p:custDataLst>
          </p:nvPr>
        </p:nvSpPr>
        <p:spPr>
          <a:xfrm>
            <a:off x="405009" y="2146300"/>
            <a:ext cx="1390668" cy="2226754"/>
          </a:xfrm>
          <a:prstGeom prst="rect">
            <a:avLst/>
          </a:prstGeom>
          <a:noFill/>
        </p:spPr>
        <p:txBody>
          <a:bodyPr vert="eaVert" wrap="square" lIns="0" tIns="0" rIns="0" bIns="0" rtlCol="0" anchor="ctr" anchorCtr="0">
            <a:normAutofit/>
          </a:bodyPr>
          <a:lstStyle/>
          <a:p>
            <a:pPr algn="ctr"/>
            <a:r>
              <a:rPr lang="zh-CN" altLang="en-US" sz="6600" b="1" spc="300" dirty="0">
                <a:solidFill>
                  <a:schemeClr val="accent6"/>
                </a:solidFill>
                <a:cs typeface="+mn-ea"/>
                <a:sym typeface="+mn-lt"/>
              </a:rPr>
              <a:t>目录</a:t>
            </a:r>
            <a:endParaRPr lang="en-US" altLang="zh-CN" sz="6600" b="1" spc="300" dirty="0">
              <a:solidFill>
                <a:schemeClr val="accent6"/>
              </a:solidFill>
              <a:cs typeface="+mn-ea"/>
              <a:sym typeface="+mn-lt"/>
            </a:endParaRPr>
          </a:p>
        </p:txBody>
      </p:sp>
      <p:sp>
        <p:nvSpPr>
          <p:cNvPr id="2" name="文本框 1"/>
          <p:cNvSpPr txBox="1"/>
          <p:nvPr/>
        </p:nvSpPr>
        <p:spPr>
          <a:xfrm>
            <a:off x="4971495" y="381740"/>
            <a:ext cx="1305018" cy="200055"/>
          </a:xfrm>
          <a:prstGeom prst="rect">
            <a:avLst/>
          </a:prstGeom>
          <a:noFill/>
        </p:spPr>
        <p:txBody>
          <a:bodyPr wrap="square" rtlCol="0">
            <a:spAutoFit/>
          </a:bodyPr>
          <a:lstStyle/>
          <a:p>
            <a:r>
              <a:rPr lang="en-US" altLang="zh-CN" sz="700" dirty="0">
                <a:solidFill>
                  <a:srgbClr val="FFFFFF"/>
                </a:solidFill>
              </a:rPr>
              <a:t>https://www.ypppt.com/</a:t>
            </a:r>
            <a:endParaRPr lang="zh-CN" altLang="en-US" sz="700" dirty="0">
              <a:solidFill>
                <a:srgbClr val="FFFFFF"/>
              </a:solidFill>
            </a:endParaRPr>
          </a:p>
        </p:txBody>
      </p:sp>
    </p:spTree>
    <p:extLst>
      <p:ext uri="{BB962C8B-B14F-4D97-AF65-F5344CB8AC3E}">
        <p14:creationId xmlns:p14="http://schemas.microsoft.com/office/powerpoint/2010/main" val="919726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1+#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xmlns="" id="{237C6BB6-71B4-67CD-4FB2-514E645B6DDB}"/>
              </a:ext>
            </a:extLst>
          </p:cNvPr>
          <p:cNvSpPr txBox="1"/>
          <p:nvPr/>
        </p:nvSpPr>
        <p:spPr>
          <a:xfrm>
            <a:off x="1706818" y="6546615"/>
            <a:ext cx="432048" cy="123111"/>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ea typeface="微软雅黑" panose="020B0503020204020204" pitchFamily="34" charset="-122"/>
              </a:rPr>
              <a:t>节日</a:t>
            </a: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a:t>
            </a:r>
            <a:r>
              <a:rPr lang="en-US" altLang="zh-CN" sz="100" dirty="0" smtClean="0">
                <a:solidFill>
                  <a:schemeClr val="bg1"/>
                </a:solidFill>
                <a:latin typeface="微软雅黑" panose="020B0503020204020204" pitchFamily="34" charset="-122"/>
                <a:ea typeface="微软雅黑" panose="020B0503020204020204" pitchFamily="34" charset="-122"/>
              </a:rPr>
              <a:t>www.ypppt.com/jieri</a:t>
            </a:r>
            <a:r>
              <a:rPr lang="en-US" altLang="zh-CN" sz="100" dirty="0">
                <a:solidFill>
                  <a:schemeClr val="bg1"/>
                </a:solidFill>
                <a:latin typeface="微软雅黑" panose="020B0503020204020204" pitchFamily="34" charset="-122"/>
                <a:ea typeface="微软雅黑" panose="020B0503020204020204" pitchFamily="34" charset="-122"/>
              </a:rPr>
              <a:t>/</a:t>
            </a:r>
          </a:p>
        </p:txBody>
      </p:sp>
      <p:pic>
        <p:nvPicPr>
          <p:cNvPr id="4" name="图片 3">
            <a:extLst>
              <a:ext uri="{FF2B5EF4-FFF2-40B4-BE49-F238E27FC236}">
                <a16:creationId xmlns:a16="http://schemas.microsoft.com/office/drawing/2014/main" xmlns="" id="{CC62B502-A228-48EB-A569-24DCAC24E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文本框 20">
            <a:extLst>
              <a:ext uri="{FF2B5EF4-FFF2-40B4-BE49-F238E27FC236}">
                <a16:creationId xmlns:a16="http://schemas.microsoft.com/office/drawing/2014/main" xmlns="" id="{B6B88525-B537-4C5D-AFB3-9101D1019AFB}"/>
              </a:ext>
            </a:extLst>
          </p:cNvPr>
          <p:cNvSpPr txBox="1"/>
          <p:nvPr/>
        </p:nvSpPr>
        <p:spPr>
          <a:xfrm>
            <a:off x="1016814" y="2528312"/>
            <a:ext cx="559854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rPr>
              <a:t>时至惊蛰</a:t>
            </a:r>
            <a:r>
              <a:rPr kumimoji="0" lang="en-US" altLang="zh-CN" sz="4800" b="0" i="0" u="none" strike="noStrike" kern="1200" cap="none" spc="0" normalizeH="0" baseline="0" noProof="0" dirty="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rPr>
              <a:t>.</a:t>
            </a:r>
            <a:r>
              <a:rPr kumimoji="0" lang="zh-CN" altLang="en-US" sz="4800" b="0" i="0" u="none" strike="noStrike" kern="1200" cap="none" spc="0" normalizeH="0" baseline="0" noProof="0" dirty="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rPr>
              <a:t>阳气上升</a:t>
            </a:r>
          </a:p>
        </p:txBody>
      </p:sp>
      <p:sp>
        <p:nvSpPr>
          <p:cNvPr id="22" name="文本框 21">
            <a:extLst>
              <a:ext uri="{FF2B5EF4-FFF2-40B4-BE49-F238E27FC236}">
                <a16:creationId xmlns:a16="http://schemas.microsoft.com/office/drawing/2014/main" xmlns="" id="{4EDE65D4-1AAA-4894-88F7-C37AFA0D3314}"/>
              </a:ext>
            </a:extLst>
          </p:cNvPr>
          <p:cNvSpPr txBox="1"/>
          <p:nvPr/>
        </p:nvSpPr>
        <p:spPr>
          <a:xfrm>
            <a:off x="2202543" y="1842611"/>
            <a:ext cx="319875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rPr>
              <a:t>20XX-03-05</a:t>
            </a:r>
            <a:endParaRPr kumimoji="0" lang="zh-CN" altLang="en-US" sz="4000" b="0" i="0" u="none" strike="noStrike" kern="1200" cap="none" spc="0" normalizeH="0" baseline="0" noProof="0" dirty="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endParaRPr>
          </a:p>
        </p:txBody>
      </p:sp>
      <p:grpSp>
        <p:nvGrpSpPr>
          <p:cNvPr id="25" name="组合 24">
            <a:extLst>
              <a:ext uri="{FF2B5EF4-FFF2-40B4-BE49-F238E27FC236}">
                <a16:creationId xmlns:a16="http://schemas.microsoft.com/office/drawing/2014/main" xmlns="" id="{D407C41B-DBC5-4AAB-9827-D56C5908CD87}"/>
              </a:ext>
            </a:extLst>
          </p:cNvPr>
          <p:cNvGrpSpPr/>
          <p:nvPr/>
        </p:nvGrpSpPr>
        <p:grpSpPr>
          <a:xfrm>
            <a:off x="1438283" y="3520128"/>
            <a:ext cx="4727276" cy="461665"/>
            <a:chOff x="6107502" y="3511352"/>
            <a:chExt cx="4727276" cy="461665"/>
          </a:xfrm>
        </p:grpSpPr>
        <p:sp>
          <p:nvSpPr>
            <p:cNvPr id="23" name="文本框 22">
              <a:extLst>
                <a:ext uri="{FF2B5EF4-FFF2-40B4-BE49-F238E27FC236}">
                  <a16:creationId xmlns:a16="http://schemas.microsoft.com/office/drawing/2014/main" xmlns="" id="{D8A85E90-0978-4939-87FB-0AEA095A886F}"/>
                </a:ext>
              </a:extLst>
            </p:cNvPr>
            <p:cNvSpPr txBox="1"/>
            <p:nvPr/>
          </p:nvSpPr>
          <p:spPr>
            <a:xfrm>
              <a:off x="6392172" y="3511352"/>
              <a:ext cx="4149307" cy="461665"/>
            </a:xfrm>
            <a:prstGeom prst="rect">
              <a:avLst/>
            </a:prstGeom>
            <a:noFill/>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rPr>
                <a:t>又是一年好时光</a:t>
              </a:r>
            </a:p>
          </p:txBody>
        </p:sp>
        <p:sp>
          <p:nvSpPr>
            <p:cNvPr id="24" name="矩形 23">
              <a:extLst>
                <a:ext uri="{FF2B5EF4-FFF2-40B4-BE49-F238E27FC236}">
                  <a16:creationId xmlns:a16="http://schemas.microsoft.com/office/drawing/2014/main" xmlns="" id="{E213BD2D-35CE-4AFC-AAFA-81E0E8821516}"/>
                </a:ext>
              </a:extLst>
            </p:cNvPr>
            <p:cNvSpPr/>
            <p:nvPr/>
          </p:nvSpPr>
          <p:spPr>
            <a:xfrm>
              <a:off x="6107502" y="3522211"/>
              <a:ext cx="4727276" cy="43994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印品黑体" panose="020F0502020204030204"/>
                <a:ea typeface="幼圆"/>
                <a:cs typeface="+mn-ea"/>
                <a:sym typeface="+mn-lt"/>
              </a:endParaRPr>
            </a:p>
          </p:txBody>
        </p:sp>
      </p:grpSp>
      <p:sp>
        <p:nvSpPr>
          <p:cNvPr id="26" name="文本框 25">
            <a:extLst>
              <a:ext uri="{FF2B5EF4-FFF2-40B4-BE49-F238E27FC236}">
                <a16:creationId xmlns:a16="http://schemas.microsoft.com/office/drawing/2014/main" xmlns="" id="{99809F5B-8778-48E7-9FCA-41315A1DF6BE}"/>
              </a:ext>
            </a:extLst>
          </p:cNvPr>
          <p:cNvSpPr txBox="1"/>
          <p:nvPr/>
        </p:nvSpPr>
        <p:spPr>
          <a:xfrm>
            <a:off x="880463" y="4276837"/>
            <a:ext cx="5987362" cy="570349"/>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1100" b="0" i="0" u="none" strike="noStrike" kern="1200" cap="none" spc="300" normalizeH="0" baseline="0" noProof="0" dirty="0">
                <a:ln>
                  <a:noFill/>
                </a:ln>
                <a:solidFill>
                  <a:srgbClr val="70AD47"/>
                </a:solidFill>
                <a:effectLst/>
                <a:uLnTx/>
                <a:uFillTx/>
                <a:latin typeface="印品黑体" panose="020F0502020204030204"/>
                <a:ea typeface="幼圆"/>
                <a:cs typeface="+mn-ea"/>
                <a:sym typeface="+mn-lt"/>
              </a:rPr>
              <a:t>惊蛰时节，春气萌动，大自然有了新的活力。所谓“春雷惊百虫”，是指惊蛰时节，春雷始鸣，惊醒蛰伏于地下越冬的蛰虫。</a:t>
            </a:r>
          </a:p>
        </p:txBody>
      </p:sp>
      <p:grpSp>
        <p:nvGrpSpPr>
          <p:cNvPr id="42" name="Group 18">
            <a:extLst>
              <a:ext uri="{FF2B5EF4-FFF2-40B4-BE49-F238E27FC236}">
                <a16:creationId xmlns:a16="http://schemas.microsoft.com/office/drawing/2014/main" xmlns="" id="{66C409A9-5079-42C0-B604-F453360E890A}"/>
              </a:ext>
            </a:extLst>
          </p:cNvPr>
          <p:cNvGrpSpPr/>
          <p:nvPr/>
        </p:nvGrpSpPr>
        <p:grpSpPr>
          <a:xfrm>
            <a:off x="1781011" y="5066974"/>
            <a:ext cx="2192011" cy="369332"/>
            <a:chOff x="5524099" y="6277771"/>
            <a:chExt cx="2192011" cy="369332"/>
          </a:xfrm>
        </p:grpSpPr>
        <p:sp>
          <p:nvSpPr>
            <p:cNvPr id="43" name="矩形 42">
              <a:extLst>
                <a:ext uri="{FF2B5EF4-FFF2-40B4-BE49-F238E27FC236}">
                  <a16:creationId xmlns:a16="http://schemas.microsoft.com/office/drawing/2014/main" xmlns="" id="{537D7863-2900-4BA2-8B68-7C8DEF3B1799}"/>
                </a:ext>
              </a:extLst>
            </p:cNvPr>
            <p:cNvSpPr/>
            <p:nvPr/>
          </p:nvSpPr>
          <p:spPr>
            <a:xfrm>
              <a:off x="5881954" y="6277771"/>
              <a:ext cx="183415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rPr>
                <a:t>演讲人</a:t>
              </a:r>
              <a:r>
                <a:rPr kumimoji="0" lang="en-US" altLang="zh-CN" sz="1800" b="0" i="0" u="none" strike="noStrike" kern="1200" cap="none" spc="0" normalizeH="0" baseline="0" noProof="0" dirty="0" smtClean="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rPr>
                <a:t>:</a:t>
              </a:r>
              <a:r>
                <a:rPr kumimoji="0" lang="zh-CN" altLang="en-US" sz="1800" b="0" i="0" u="none" strike="noStrike" kern="1200" cap="none" spc="0" normalizeH="0" baseline="0" noProof="0" dirty="0" smtClean="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rPr>
                <a:t>优品</a:t>
              </a:r>
              <a:r>
                <a:rPr kumimoji="0" lang="en-US" altLang="zh-CN" sz="1800" b="0" i="0" u="none" strike="noStrike" kern="1200" cap="none" spc="0" normalizeH="0" baseline="0" noProof="0" dirty="0" smtClean="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rPr>
                <a:t>PPT</a:t>
              </a:r>
              <a:endParaRPr kumimoji="0" lang="zh-CN" altLang="en-US" sz="1800" b="0" i="0" u="none" strike="noStrike" kern="1200" cap="none" spc="0" normalizeH="0" baseline="0" noProof="0" dirty="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endParaRPr>
            </a:p>
          </p:txBody>
        </p:sp>
        <p:sp>
          <p:nvSpPr>
            <p:cNvPr id="44" name="24-hours-phone-service_45765">
              <a:extLst>
                <a:ext uri="{FF2B5EF4-FFF2-40B4-BE49-F238E27FC236}">
                  <a16:creationId xmlns:a16="http://schemas.microsoft.com/office/drawing/2014/main" xmlns="" id="{3C51492E-4AA6-4D6E-8DD8-2FC7C06CDDD8}"/>
                </a:ext>
              </a:extLst>
            </p:cNvPr>
            <p:cNvSpPr>
              <a:spLocks noChangeAspect="1"/>
            </p:cNvSpPr>
            <p:nvPr/>
          </p:nvSpPr>
          <p:spPr bwMode="auto">
            <a:xfrm>
              <a:off x="5524099" y="6348011"/>
              <a:ext cx="358532" cy="259630"/>
            </a:xfrm>
            <a:custGeom>
              <a:avLst/>
              <a:gdLst>
                <a:gd name="T0" fmla="*/ 624 w 12369"/>
                <a:gd name="T1" fmla="*/ 8956 h 8956"/>
                <a:gd name="T2" fmla="*/ 377 w 12369"/>
                <a:gd name="T3" fmla="*/ 8956 h 8956"/>
                <a:gd name="T4" fmla="*/ 71 w 12369"/>
                <a:gd name="T5" fmla="*/ 8785 h 8956"/>
                <a:gd name="T6" fmla="*/ 57 w 12369"/>
                <a:gd name="T7" fmla="*/ 8436 h 8956"/>
                <a:gd name="T8" fmla="*/ 1032 w 12369"/>
                <a:gd name="T9" fmla="*/ 6857 h 8956"/>
                <a:gd name="T10" fmla="*/ 1028 w 12369"/>
                <a:gd name="T11" fmla="*/ 6856 h 8956"/>
                <a:gd name="T12" fmla="*/ 801 w 12369"/>
                <a:gd name="T13" fmla="*/ 6532 h 8956"/>
                <a:gd name="T14" fmla="*/ 4855 w 12369"/>
                <a:gd name="T15" fmla="*/ 1286 h 8956"/>
                <a:gd name="T16" fmla="*/ 7688 w 12369"/>
                <a:gd name="T17" fmla="*/ 874 h 8956"/>
                <a:gd name="T18" fmla="*/ 10838 w 12369"/>
                <a:gd name="T19" fmla="*/ 247 h 8956"/>
                <a:gd name="T20" fmla="*/ 11983 w 12369"/>
                <a:gd name="T21" fmla="*/ 197 h 8956"/>
                <a:gd name="T22" fmla="*/ 12299 w 12369"/>
                <a:gd name="T23" fmla="*/ 1113 h 8956"/>
                <a:gd name="T24" fmla="*/ 8168 w 12369"/>
                <a:gd name="T25" fmla="*/ 6652 h 8956"/>
                <a:gd name="T26" fmla="*/ 5036 w 12369"/>
                <a:gd name="T27" fmla="*/ 7025 h 8956"/>
                <a:gd name="T28" fmla="*/ 929 w 12369"/>
                <a:gd name="T29" fmla="*/ 8785 h 8956"/>
                <a:gd name="T30" fmla="*/ 624 w 12369"/>
                <a:gd name="T31" fmla="*/ 8956 h 8956"/>
                <a:gd name="T32" fmla="*/ 7782 w 12369"/>
                <a:gd name="T33" fmla="*/ 2420 h 8956"/>
                <a:gd name="T34" fmla="*/ 8047 w 12369"/>
                <a:gd name="T35" fmla="*/ 2612 h 8956"/>
                <a:gd name="T36" fmla="*/ 7870 w 12369"/>
                <a:gd name="T37" fmla="*/ 2966 h 8956"/>
                <a:gd name="T38" fmla="*/ 3611 w 12369"/>
                <a:gd name="T39" fmla="*/ 5079 h 8956"/>
                <a:gd name="T40" fmla="*/ 1303 w 12369"/>
                <a:gd name="T41" fmla="*/ 7437 h 8956"/>
                <a:gd name="T42" fmla="*/ 5051 w 12369"/>
                <a:gd name="T43" fmla="*/ 6465 h 8956"/>
                <a:gd name="T44" fmla="*/ 7960 w 12369"/>
                <a:gd name="T45" fmla="*/ 6132 h 8956"/>
                <a:gd name="T46" fmla="*/ 11743 w 12369"/>
                <a:gd name="T47" fmla="*/ 1041 h 8956"/>
                <a:gd name="T48" fmla="*/ 11654 w 12369"/>
                <a:gd name="T49" fmla="*/ 650 h 8956"/>
                <a:gd name="T50" fmla="*/ 11076 w 12369"/>
                <a:gd name="T51" fmla="*/ 753 h 8956"/>
                <a:gd name="T52" fmla="*/ 7729 w 12369"/>
                <a:gd name="T53" fmla="*/ 1432 h 8956"/>
                <a:gd name="T54" fmla="*/ 5005 w 12369"/>
                <a:gd name="T55" fmla="*/ 1825 h 8956"/>
                <a:gd name="T56" fmla="*/ 1395 w 12369"/>
                <a:gd name="T57" fmla="*/ 6398 h 8956"/>
                <a:gd name="T58" fmla="*/ 3278 w 12369"/>
                <a:gd name="T59" fmla="*/ 4629 h 8956"/>
                <a:gd name="T60" fmla="*/ 7693 w 12369"/>
                <a:gd name="T61" fmla="*/ 2435 h 8956"/>
                <a:gd name="T62" fmla="*/ 7782 w 12369"/>
                <a:gd name="T63" fmla="*/ 2420 h 8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369" h="8956">
                  <a:moveTo>
                    <a:pt x="624" y="8956"/>
                  </a:moveTo>
                  <a:lnTo>
                    <a:pt x="377" y="8956"/>
                  </a:lnTo>
                  <a:cubicBezTo>
                    <a:pt x="251" y="8956"/>
                    <a:pt x="137" y="8892"/>
                    <a:pt x="71" y="8785"/>
                  </a:cubicBezTo>
                  <a:cubicBezTo>
                    <a:pt x="6" y="8678"/>
                    <a:pt x="0" y="8548"/>
                    <a:pt x="57" y="8436"/>
                  </a:cubicBezTo>
                  <a:cubicBezTo>
                    <a:pt x="337" y="7878"/>
                    <a:pt x="663" y="7351"/>
                    <a:pt x="1032" y="6857"/>
                  </a:cubicBezTo>
                  <a:cubicBezTo>
                    <a:pt x="1031" y="6857"/>
                    <a:pt x="1029" y="6856"/>
                    <a:pt x="1028" y="6856"/>
                  </a:cubicBezTo>
                  <a:cubicBezTo>
                    <a:pt x="876" y="6829"/>
                    <a:pt x="774" y="6684"/>
                    <a:pt x="801" y="6532"/>
                  </a:cubicBezTo>
                  <a:cubicBezTo>
                    <a:pt x="1322" y="3576"/>
                    <a:pt x="2610" y="1909"/>
                    <a:pt x="4855" y="1286"/>
                  </a:cubicBezTo>
                  <a:cubicBezTo>
                    <a:pt x="5856" y="1007"/>
                    <a:pt x="6788" y="939"/>
                    <a:pt x="7688" y="874"/>
                  </a:cubicBezTo>
                  <a:cubicBezTo>
                    <a:pt x="8792" y="794"/>
                    <a:pt x="9835" y="718"/>
                    <a:pt x="10838" y="247"/>
                  </a:cubicBezTo>
                  <a:cubicBezTo>
                    <a:pt x="11327" y="16"/>
                    <a:pt x="11712" y="0"/>
                    <a:pt x="11983" y="197"/>
                  </a:cubicBezTo>
                  <a:cubicBezTo>
                    <a:pt x="12369" y="478"/>
                    <a:pt x="12307" y="1049"/>
                    <a:pt x="12299" y="1113"/>
                  </a:cubicBezTo>
                  <a:cubicBezTo>
                    <a:pt x="11956" y="3757"/>
                    <a:pt x="10489" y="5724"/>
                    <a:pt x="8168" y="6652"/>
                  </a:cubicBezTo>
                  <a:cubicBezTo>
                    <a:pt x="7090" y="7083"/>
                    <a:pt x="6045" y="7054"/>
                    <a:pt x="5036" y="7025"/>
                  </a:cubicBezTo>
                  <a:cubicBezTo>
                    <a:pt x="3440" y="6979"/>
                    <a:pt x="2064" y="6940"/>
                    <a:pt x="929" y="8785"/>
                  </a:cubicBezTo>
                  <a:cubicBezTo>
                    <a:pt x="863" y="8892"/>
                    <a:pt x="749" y="8956"/>
                    <a:pt x="624" y="8956"/>
                  </a:cubicBezTo>
                  <a:close/>
                  <a:moveTo>
                    <a:pt x="7782" y="2420"/>
                  </a:moveTo>
                  <a:cubicBezTo>
                    <a:pt x="7899" y="2420"/>
                    <a:pt x="8008" y="2495"/>
                    <a:pt x="8047" y="2612"/>
                  </a:cubicBezTo>
                  <a:cubicBezTo>
                    <a:pt x="8096" y="2758"/>
                    <a:pt x="8017" y="2917"/>
                    <a:pt x="7870" y="2966"/>
                  </a:cubicBezTo>
                  <a:cubicBezTo>
                    <a:pt x="6151" y="3540"/>
                    <a:pt x="4758" y="4231"/>
                    <a:pt x="3611" y="5079"/>
                  </a:cubicBezTo>
                  <a:cubicBezTo>
                    <a:pt x="2703" y="5752"/>
                    <a:pt x="1931" y="6541"/>
                    <a:pt x="1303" y="7437"/>
                  </a:cubicBezTo>
                  <a:cubicBezTo>
                    <a:pt x="2445" y="6391"/>
                    <a:pt x="3766" y="6428"/>
                    <a:pt x="5051" y="6465"/>
                  </a:cubicBezTo>
                  <a:cubicBezTo>
                    <a:pt x="6004" y="6492"/>
                    <a:pt x="6989" y="6520"/>
                    <a:pt x="7960" y="6132"/>
                  </a:cubicBezTo>
                  <a:cubicBezTo>
                    <a:pt x="10826" y="4987"/>
                    <a:pt x="11561" y="2450"/>
                    <a:pt x="11743" y="1041"/>
                  </a:cubicBezTo>
                  <a:cubicBezTo>
                    <a:pt x="11757" y="937"/>
                    <a:pt x="11744" y="716"/>
                    <a:pt x="11654" y="650"/>
                  </a:cubicBezTo>
                  <a:cubicBezTo>
                    <a:pt x="11621" y="626"/>
                    <a:pt x="11482" y="562"/>
                    <a:pt x="11076" y="753"/>
                  </a:cubicBezTo>
                  <a:cubicBezTo>
                    <a:pt x="9980" y="1269"/>
                    <a:pt x="8886" y="1348"/>
                    <a:pt x="7729" y="1432"/>
                  </a:cubicBezTo>
                  <a:cubicBezTo>
                    <a:pt x="6856" y="1496"/>
                    <a:pt x="5953" y="1561"/>
                    <a:pt x="5005" y="1825"/>
                  </a:cubicBezTo>
                  <a:cubicBezTo>
                    <a:pt x="3662" y="2198"/>
                    <a:pt x="2048" y="3058"/>
                    <a:pt x="1395" y="6398"/>
                  </a:cubicBezTo>
                  <a:cubicBezTo>
                    <a:pt x="1942" y="5744"/>
                    <a:pt x="2571" y="5153"/>
                    <a:pt x="3278" y="4629"/>
                  </a:cubicBezTo>
                  <a:cubicBezTo>
                    <a:pt x="4473" y="3745"/>
                    <a:pt x="5917" y="3027"/>
                    <a:pt x="7693" y="2435"/>
                  </a:cubicBezTo>
                  <a:cubicBezTo>
                    <a:pt x="7723" y="2425"/>
                    <a:pt x="7752" y="2420"/>
                    <a:pt x="7782" y="2420"/>
                  </a:cubicBezTo>
                  <a:close/>
                </a:path>
              </a:pathLst>
            </a:custGeom>
            <a:solidFill>
              <a:schemeClr val="accent6"/>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endParaRPr>
            </a:p>
          </p:txBody>
        </p:sp>
      </p:grpSp>
      <p:grpSp>
        <p:nvGrpSpPr>
          <p:cNvPr id="45" name="Group 18">
            <a:extLst>
              <a:ext uri="{FF2B5EF4-FFF2-40B4-BE49-F238E27FC236}">
                <a16:creationId xmlns:a16="http://schemas.microsoft.com/office/drawing/2014/main" xmlns="" id="{E248CF1C-9F25-4552-A5CF-374B56A4BCEB}"/>
              </a:ext>
            </a:extLst>
          </p:cNvPr>
          <p:cNvGrpSpPr/>
          <p:nvPr/>
        </p:nvGrpSpPr>
        <p:grpSpPr>
          <a:xfrm>
            <a:off x="4067011" y="5066974"/>
            <a:ext cx="2086213" cy="369332"/>
            <a:chOff x="5524099" y="6277771"/>
            <a:chExt cx="2086213" cy="369332"/>
          </a:xfrm>
        </p:grpSpPr>
        <p:sp>
          <p:nvSpPr>
            <p:cNvPr id="46" name="矩形 45">
              <a:extLst>
                <a:ext uri="{FF2B5EF4-FFF2-40B4-BE49-F238E27FC236}">
                  <a16:creationId xmlns:a16="http://schemas.microsoft.com/office/drawing/2014/main" xmlns="" id="{3C53BAE6-C09C-4D2D-AD7A-EA2D9E56492F}"/>
                </a:ext>
              </a:extLst>
            </p:cNvPr>
            <p:cNvSpPr/>
            <p:nvPr/>
          </p:nvSpPr>
          <p:spPr>
            <a:xfrm>
              <a:off x="5881954" y="6277771"/>
              <a:ext cx="1728358"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rPr>
                <a:t>时间：</a:t>
              </a:r>
              <a:r>
                <a:rPr kumimoji="0" lang="en-US" altLang="zh-CN" sz="1800" b="0" i="0" u="none" strike="noStrike" kern="1200" cap="none" spc="0" normalizeH="0" baseline="0" noProof="0" dirty="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rPr>
                <a:t>20X.X.X</a:t>
              </a:r>
              <a:endParaRPr kumimoji="0" lang="zh-CN" altLang="en-US" sz="1800" b="0" i="0" u="none" strike="noStrike" kern="1200" cap="none" spc="0" normalizeH="0" baseline="0" noProof="0" dirty="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endParaRPr>
            </a:p>
          </p:txBody>
        </p:sp>
        <p:sp>
          <p:nvSpPr>
            <p:cNvPr id="47" name="24-hours-phone-service_45765">
              <a:extLst>
                <a:ext uri="{FF2B5EF4-FFF2-40B4-BE49-F238E27FC236}">
                  <a16:creationId xmlns:a16="http://schemas.microsoft.com/office/drawing/2014/main" xmlns="" id="{2EF53CEA-CB11-4634-81C9-674AED110B79}"/>
                </a:ext>
              </a:extLst>
            </p:cNvPr>
            <p:cNvSpPr>
              <a:spLocks noChangeAspect="1"/>
            </p:cNvSpPr>
            <p:nvPr/>
          </p:nvSpPr>
          <p:spPr bwMode="auto">
            <a:xfrm>
              <a:off x="5524099" y="6348011"/>
              <a:ext cx="358532" cy="259630"/>
            </a:xfrm>
            <a:custGeom>
              <a:avLst/>
              <a:gdLst>
                <a:gd name="T0" fmla="*/ 624 w 12369"/>
                <a:gd name="T1" fmla="*/ 8956 h 8956"/>
                <a:gd name="T2" fmla="*/ 377 w 12369"/>
                <a:gd name="T3" fmla="*/ 8956 h 8956"/>
                <a:gd name="T4" fmla="*/ 71 w 12369"/>
                <a:gd name="T5" fmla="*/ 8785 h 8956"/>
                <a:gd name="T6" fmla="*/ 57 w 12369"/>
                <a:gd name="T7" fmla="*/ 8436 h 8956"/>
                <a:gd name="T8" fmla="*/ 1032 w 12369"/>
                <a:gd name="T9" fmla="*/ 6857 h 8956"/>
                <a:gd name="T10" fmla="*/ 1028 w 12369"/>
                <a:gd name="T11" fmla="*/ 6856 h 8956"/>
                <a:gd name="T12" fmla="*/ 801 w 12369"/>
                <a:gd name="T13" fmla="*/ 6532 h 8956"/>
                <a:gd name="T14" fmla="*/ 4855 w 12369"/>
                <a:gd name="T15" fmla="*/ 1286 h 8956"/>
                <a:gd name="T16" fmla="*/ 7688 w 12369"/>
                <a:gd name="T17" fmla="*/ 874 h 8956"/>
                <a:gd name="T18" fmla="*/ 10838 w 12369"/>
                <a:gd name="T19" fmla="*/ 247 h 8956"/>
                <a:gd name="T20" fmla="*/ 11983 w 12369"/>
                <a:gd name="T21" fmla="*/ 197 h 8956"/>
                <a:gd name="T22" fmla="*/ 12299 w 12369"/>
                <a:gd name="T23" fmla="*/ 1113 h 8956"/>
                <a:gd name="T24" fmla="*/ 8168 w 12369"/>
                <a:gd name="T25" fmla="*/ 6652 h 8956"/>
                <a:gd name="T26" fmla="*/ 5036 w 12369"/>
                <a:gd name="T27" fmla="*/ 7025 h 8956"/>
                <a:gd name="T28" fmla="*/ 929 w 12369"/>
                <a:gd name="T29" fmla="*/ 8785 h 8956"/>
                <a:gd name="T30" fmla="*/ 624 w 12369"/>
                <a:gd name="T31" fmla="*/ 8956 h 8956"/>
                <a:gd name="T32" fmla="*/ 7782 w 12369"/>
                <a:gd name="T33" fmla="*/ 2420 h 8956"/>
                <a:gd name="T34" fmla="*/ 8047 w 12369"/>
                <a:gd name="T35" fmla="*/ 2612 h 8956"/>
                <a:gd name="T36" fmla="*/ 7870 w 12369"/>
                <a:gd name="T37" fmla="*/ 2966 h 8956"/>
                <a:gd name="T38" fmla="*/ 3611 w 12369"/>
                <a:gd name="T39" fmla="*/ 5079 h 8956"/>
                <a:gd name="T40" fmla="*/ 1303 w 12369"/>
                <a:gd name="T41" fmla="*/ 7437 h 8956"/>
                <a:gd name="T42" fmla="*/ 5051 w 12369"/>
                <a:gd name="T43" fmla="*/ 6465 h 8956"/>
                <a:gd name="T44" fmla="*/ 7960 w 12369"/>
                <a:gd name="T45" fmla="*/ 6132 h 8956"/>
                <a:gd name="T46" fmla="*/ 11743 w 12369"/>
                <a:gd name="T47" fmla="*/ 1041 h 8956"/>
                <a:gd name="T48" fmla="*/ 11654 w 12369"/>
                <a:gd name="T49" fmla="*/ 650 h 8956"/>
                <a:gd name="T50" fmla="*/ 11076 w 12369"/>
                <a:gd name="T51" fmla="*/ 753 h 8956"/>
                <a:gd name="T52" fmla="*/ 7729 w 12369"/>
                <a:gd name="T53" fmla="*/ 1432 h 8956"/>
                <a:gd name="T54" fmla="*/ 5005 w 12369"/>
                <a:gd name="T55" fmla="*/ 1825 h 8956"/>
                <a:gd name="T56" fmla="*/ 1395 w 12369"/>
                <a:gd name="T57" fmla="*/ 6398 h 8956"/>
                <a:gd name="T58" fmla="*/ 3278 w 12369"/>
                <a:gd name="T59" fmla="*/ 4629 h 8956"/>
                <a:gd name="T60" fmla="*/ 7693 w 12369"/>
                <a:gd name="T61" fmla="*/ 2435 h 8956"/>
                <a:gd name="T62" fmla="*/ 7782 w 12369"/>
                <a:gd name="T63" fmla="*/ 2420 h 8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369" h="8956">
                  <a:moveTo>
                    <a:pt x="624" y="8956"/>
                  </a:moveTo>
                  <a:lnTo>
                    <a:pt x="377" y="8956"/>
                  </a:lnTo>
                  <a:cubicBezTo>
                    <a:pt x="251" y="8956"/>
                    <a:pt x="137" y="8892"/>
                    <a:pt x="71" y="8785"/>
                  </a:cubicBezTo>
                  <a:cubicBezTo>
                    <a:pt x="6" y="8678"/>
                    <a:pt x="0" y="8548"/>
                    <a:pt x="57" y="8436"/>
                  </a:cubicBezTo>
                  <a:cubicBezTo>
                    <a:pt x="337" y="7878"/>
                    <a:pt x="663" y="7351"/>
                    <a:pt x="1032" y="6857"/>
                  </a:cubicBezTo>
                  <a:cubicBezTo>
                    <a:pt x="1031" y="6857"/>
                    <a:pt x="1029" y="6856"/>
                    <a:pt x="1028" y="6856"/>
                  </a:cubicBezTo>
                  <a:cubicBezTo>
                    <a:pt x="876" y="6829"/>
                    <a:pt x="774" y="6684"/>
                    <a:pt x="801" y="6532"/>
                  </a:cubicBezTo>
                  <a:cubicBezTo>
                    <a:pt x="1322" y="3576"/>
                    <a:pt x="2610" y="1909"/>
                    <a:pt x="4855" y="1286"/>
                  </a:cubicBezTo>
                  <a:cubicBezTo>
                    <a:pt x="5856" y="1007"/>
                    <a:pt x="6788" y="939"/>
                    <a:pt x="7688" y="874"/>
                  </a:cubicBezTo>
                  <a:cubicBezTo>
                    <a:pt x="8792" y="794"/>
                    <a:pt x="9835" y="718"/>
                    <a:pt x="10838" y="247"/>
                  </a:cubicBezTo>
                  <a:cubicBezTo>
                    <a:pt x="11327" y="16"/>
                    <a:pt x="11712" y="0"/>
                    <a:pt x="11983" y="197"/>
                  </a:cubicBezTo>
                  <a:cubicBezTo>
                    <a:pt x="12369" y="478"/>
                    <a:pt x="12307" y="1049"/>
                    <a:pt x="12299" y="1113"/>
                  </a:cubicBezTo>
                  <a:cubicBezTo>
                    <a:pt x="11956" y="3757"/>
                    <a:pt x="10489" y="5724"/>
                    <a:pt x="8168" y="6652"/>
                  </a:cubicBezTo>
                  <a:cubicBezTo>
                    <a:pt x="7090" y="7083"/>
                    <a:pt x="6045" y="7054"/>
                    <a:pt x="5036" y="7025"/>
                  </a:cubicBezTo>
                  <a:cubicBezTo>
                    <a:pt x="3440" y="6979"/>
                    <a:pt x="2064" y="6940"/>
                    <a:pt x="929" y="8785"/>
                  </a:cubicBezTo>
                  <a:cubicBezTo>
                    <a:pt x="863" y="8892"/>
                    <a:pt x="749" y="8956"/>
                    <a:pt x="624" y="8956"/>
                  </a:cubicBezTo>
                  <a:close/>
                  <a:moveTo>
                    <a:pt x="7782" y="2420"/>
                  </a:moveTo>
                  <a:cubicBezTo>
                    <a:pt x="7899" y="2420"/>
                    <a:pt x="8008" y="2495"/>
                    <a:pt x="8047" y="2612"/>
                  </a:cubicBezTo>
                  <a:cubicBezTo>
                    <a:pt x="8096" y="2758"/>
                    <a:pt x="8017" y="2917"/>
                    <a:pt x="7870" y="2966"/>
                  </a:cubicBezTo>
                  <a:cubicBezTo>
                    <a:pt x="6151" y="3540"/>
                    <a:pt x="4758" y="4231"/>
                    <a:pt x="3611" y="5079"/>
                  </a:cubicBezTo>
                  <a:cubicBezTo>
                    <a:pt x="2703" y="5752"/>
                    <a:pt x="1931" y="6541"/>
                    <a:pt x="1303" y="7437"/>
                  </a:cubicBezTo>
                  <a:cubicBezTo>
                    <a:pt x="2445" y="6391"/>
                    <a:pt x="3766" y="6428"/>
                    <a:pt x="5051" y="6465"/>
                  </a:cubicBezTo>
                  <a:cubicBezTo>
                    <a:pt x="6004" y="6492"/>
                    <a:pt x="6989" y="6520"/>
                    <a:pt x="7960" y="6132"/>
                  </a:cubicBezTo>
                  <a:cubicBezTo>
                    <a:pt x="10826" y="4987"/>
                    <a:pt x="11561" y="2450"/>
                    <a:pt x="11743" y="1041"/>
                  </a:cubicBezTo>
                  <a:cubicBezTo>
                    <a:pt x="11757" y="937"/>
                    <a:pt x="11744" y="716"/>
                    <a:pt x="11654" y="650"/>
                  </a:cubicBezTo>
                  <a:cubicBezTo>
                    <a:pt x="11621" y="626"/>
                    <a:pt x="11482" y="562"/>
                    <a:pt x="11076" y="753"/>
                  </a:cubicBezTo>
                  <a:cubicBezTo>
                    <a:pt x="9980" y="1269"/>
                    <a:pt x="8886" y="1348"/>
                    <a:pt x="7729" y="1432"/>
                  </a:cubicBezTo>
                  <a:cubicBezTo>
                    <a:pt x="6856" y="1496"/>
                    <a:pt x="5953" y="1561"/>
                    <a:pt x="5005" y="1825"/>
                  </a:cubicBezTo>
                  <a:cubicBezTo>
                    <a:pt x="3662" y="2198"/>
                    <a:pt x="2048" y="3058"/>
                    <a:pt x="1395" y="6398"/>
                  </a:cubicBezTo>
                  <a:cubicBezTo>
                    <a:pt x="1942" y="5744"/>
                    <a:pt x="2571" y="5153"/>
                    <a:pt x="3278" y="4629"/>
                  </a:cubicBezTo>
                  <a:cubicBezTo>
                    <a:pt x="4473" y="3745"/>
                    <a:pt x="5917" y="3027"/>
                    <a:pt x="7693" y="2435"/>
                  </a:cubicBezTo>
                  <a:cubicBezTo>
                    <a:pt x="7723" y="2425"/>
                    <a:pt x="7752" y="2420"/>
                    <a:pt x="7782" y="2420"/>
                  </a:cubicBezTo>
                  <a:close/>
                </a:path>
              </a:pathLst>
            </a:custGeom>
            <a:solidFill>
              <a:schemeClr val="accent6"/>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gradFill flip="none" rotWithShape="1">
                  <a:gsLst>
                    <a:gs pos="0">
                      <a:srgbClr val="70AD47">
                        <a:shade val="30000"/>
                        <a:satMod val="115000"/>
                      </a:srgbClr>
                    </a:gs>
                    <a:gs pos="50000">
                      <a:srgbClr val="70AD47">
                        <a:shade val="67500"/>
                        <a:satMod val="115000"/>
                      </a:srgbClr>
                    </a:gs>
                    <a:gs pos="100000">
                      <a:srgbClr val="70AD47">
                        <a:shade val="100000"/>
                        <a:satMod val="115000"/>
                      </a:srgbClr>
                    </a:gs>
                  </a:gsLst>
                  <a:lin ang="16200000" scaled="1"/>
                  <a:tileRect/>
                </a:gradFill>
                <a:effectLst/>
                <a:uLnTx/>
                <a:uFillTx/>
                <a:latin typeface="印品黑体" panose="020F0502020204030204"/>
                <a:ea typeface="幼圆"/>
                <a:cs typeface="+mn-ea"/>
                <a:sym typeface="+mn-lt"/>
              </a:endParaRPr>
            </a:p>
          </p:txBody>
        </p:sp>
      </p:grpSp>
    </p:spTree>
    <p:custDataLst>
      <p:tags r:id="rId1"/>
    </p:custDataLst>
    <p:extLst>
      <p:ext uri="{BB962C8B-B14F-4D97-AF65-F5344CB8AC3E}">
        <p14:creationId xmlns:p14="http://schemas.microsoft.com/office/powerpoint/2010/main" val="205006783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378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xmlns="" id="{12A5EE76-6AE5-49FA-BF34-83F0C60930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2" name="组合 11">
            <a:extLst>
              <a:ext uri="{FF2B5EF4-FFF2-40B4-BE49-F238E27FC236}">
                <a16:creationId xmlns:a16="http://schemas.microsoft.com/office/drawing/2014/main" xmlns="" id="{4CE2091E-DEAD-49CD-8042-5B8E33FEFF07}"/>
              </a:ext>
            </a:extLst>
          </p:cNvPr>
          <p:cNvGrpSpPr/>
          <p:nvPr/>
        </p:nvGrpSpPr>
        <p:grpSpPr>
          <a:xfrm>
            <a:off x="847476" y="2802836"/>
            <a:ext cx="7762360" cy="1519698"/>
            <a:chOff x="2314384" y="1910397"/>
            <a:chExt cx="7762360" cy="1519698"/>
          </a:xfrm>
        </p:grpSpPr>
        <p:sp>
          <p:nvSpPr>
            <p:cNvPr id="4" name="TextBox 3">
              <a:extLst>
                <a:ext uri="{FF2B5EF4-FFF2-40B4-BE49-F238E27FC236}">
                  <a16:creationId xmlns:a16="http://schemas.microsoft.com/office/drawing/2014/main" xmlns="" id="{6FA3017A-EB5D-473E-B1AA-FC92CD0596F7}"/>
                </a:ext>
              </a:extLst>
            </p:cNvPr>
            <p:cNvSpPr txBox="1"/>
            <p:nvPr/>
          </p:nvSpPr>
          <p:spPr>
            <a:xfrm>
              <a:off x="3957484" y="1910397"/>
              <a:ext cx="4629314" cy="1084912"/>
            </a:xfrm>
            <a:prstGeom prst="rect">
              <a:avLst/>
            </a:prstGeom>
            <a:noFill/>
          </p:spPr>
          <p:txBody>
            <a:bodyPr wrap="square" lIns="68580" tIns="34290" rIns="68580" bIns="34290" rtlCol="0">
              <a:spAutoFit/>
            </a:bodyPr>
            <a:lstStyle/>
            <a:p>
              <a:r>
                <a:rPr lang="zh-CN" altLang="en-US" sz="6600" spc="600" dirty="0">
                  <a:solidFill>
                    <a:schemeClr val="accent6"/>
                  </a:solidFill>
                  <a:cs typeface="+mn-ea"/>
                  <a:sym typeface="+mn-lt"/>
                </a:rPr>
                <a:t>节气介绍</a:t>
              </a:r>
            </a:p>
          </p:txBody>
        </p:sp>
        <p:sp>
          <p:nvSpPr>
            <p:cNvPr id="5" name="TextBox 89">
              <a:extLst>
                <a:ext uri="{FF2B5EF4-FFF2-40B4-BE49-F238E27FC236}">
                  <a16:creationId xmlns:a16="http://schemas.microsoft.com/office/drawing/2014/main" xmlns="" id="{2AC3F62E-5577-42F1-9295-F9051D6FB7EC}"/>
                </a:ext>
              </a:extLst>
            </p:cNvPr>
            <p:cNvSpPr txBox="1"/>
            <p:nvPr/>
          </p:nvSpPr>
          <p:spPr>
            <a:xfrm>
              <a:off x="3839984" y="3090190"/>
              <a:ext cx="6236760" cy="293350"/>
            </a:xfrm>
            <a:prstGeom prst="rect">
              <a:avLst/>
            </a:prstGeom>
            <a:noFill/>
          </p:spPr>
          <p:txBody>
            <a:bodyPr wrap="square" lIns="68580" tIns="34290" rIns="68580" bIns="34290" rtlCol="0">
              <a:spAutoFit/>
            </a:bodyPr>
            <a:lstStyle/>
            <a:p>
              <a:pPr>
                <a:lnSpc>
                  <a:spcPct val="150000"/>
                </a:lnSpc>
              </a:pPr>
              <a:r>
                <a:rPr lang="zh-CN" altLang="en-US" sz="1100" dirty="0">
                  <a:solidFill>
                    <a:schemeClr val="tx1">
                      <a:lumMod val="65000"/>
                      <a:lumOff val="35000"/>
                    </a:schemeClr>
                  </a:solidFill>
                  <a:cs typeface="+mn-ea"/>
                  <a:sym typeface="+mn-lt"/>
                </a:rPr>
                <a:t>您的内容打在这里，或者通过复制您的文本后，在此框中选择粘贴</a:t>
              </a:r>
            </a:p>
          </p:txBody>
        </p:sp>
        <p:grpSp>
          <p:nvGrpSpPr>
            <p:cNvPr id="10" name="组合 9">
              <a:extLst>
                <a:ext uri="{FF2B5EF4-FFF2-40B4-BE49-F238E27FC236}">
                  <a16:creationId xmlns:a16="http://schemas.microsoft.com/office/drawing/2014/main" xmlns="" id="{A4E953A0-360D-4813-975B-088D4AC5BC31}"/>
                </a:ext>
              </a:extLst>
            </p:cNvPr>
            <p:cNvGrpSpPr/>
            <p:nvPr/>
          </p:nvGrpSpPr>
          <p:grpSpPr>
            <a:xfrm>
              <a:off x="2314384" y="2160095"/>
              <a:ext cx="5284812" cy="1270000"/>
              <a:chOff x="2725026" y="1880550"/>
              <a:chExt cx="2426067" cy="583011"/>
            </a:xfrm>
          </p:grpSpPr>
          <p:grpSp>
            <p:nvGrpSpPr>
              <p:cNvPr id="6" name="组合 5">
                <a:extLst>
                  <a:ext uri="{FF2B5EF4-FFF2-40B4-BE49-F238E27FC236}">
                    <a16:creationId xmlns:a16="http://schemas.microsoft.com/office/drawing/2014/main" xmlns="" id="{C700D7EE-8F52-4419-A89C-B578430BCEE7}"/>
                  </a:ext>
                </a:extLst>
              </p:cNvPr>
              <p:cNvGrpSpPr/>
              <p:nvPr/>
            </p:nvGrpSpPr>
            <p:grpSpPr>
              <a:xfrm>
                <a:off x="2725026" y="1880550"/>
                <a:ext cx="590182" cy="583011"/>
                <a:chOff x="3510710" y="1769027"/>
                <a:chExt cx="690095" cy="681710"/>
              </a:xfrm>
              <a:solidFill>
                <a:schemeClr val="accent2"/>
              </a:solidFill>
            </p:grpSpPr>
            <p:sp>
              <p:nvSpPr>
                <p:cNvPr id="7" name="椭圆 6">
                  <a:extLst>
                    <a:ext uri="{FF2B5EF4-FFF2-40B4-BE49-F238E27FC236}">
                      <a16:creationId xmlns:a16="http://schemas.microsoft.com/office/drawing/2014/main" xmlns="" id="{DDBE7E15-8925-40AF-811A-12E553B229E2}"/>
                    </a:ext>
                  </a:extLst>
                </p:cNvPr>
                <p:cNvSpPr/>
                <p:nvPr/>
              </p:nvSpPr>
              <p:spPr>
                <a:xfrm>
                  <a:off x="3519093" y="1769027"/>
                  <a:ext cx="681712" cy="6817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cs typeface="+mn-ea"/>
                    <a:sym typeface="+mn-lt"/>
                  </a:endParaRPr>
                </a:p>
              </p:txBody>
            </p:sp>
            <p:sp>
              <p:nvSpPr>
                <p:cNvPr id="8" name="TextBox 64">
                  <a:extLst>
                    <a:ext uri="{FF2B5EF4-FFF2-40B4-BE49-F238E27FC236}">
                      <a16:creationId xmlns:a16="http://schemas.microsoft.com/office/drawing/2014/main" xmlns="" id="{7A54EED6-B7D4-4E15-AE9F-1B702B70E3FC}"/>
                    </a:ext>
                  </a:extLst>
                </p:cNvPr>
                <p:cNvSpPr txBox="1"/>
                <p:nvPr/>
              </p:nvSpPr>
              <p:spPr>
                <a:xfrm flipH="1">
                  <a:off x="3510710" y="1783965"/>
                  <a:ext cx="538820" cy="644312"/>
                </a:xfrm>
                <a:prstGeom prst="rect">
                  <a:avLst/>
                </a:prstGeom>
                <a:noFill/>
              </p:spPr>
              <p:txBody>
                <a:bodyPr wrap="none" rtlCol="0">
                  <a:spAutoFit/>
                </a:bodyPr>
                <a:lstStyle/>
                <a:p>
                  <a:r>
                    <a:rPr lang="en-US" altLang="zh-CN" sz="7200" b="1" dirty="0">
                      <a:solidFill>
                        <a:schemeClr val="bg1"/>
                      </a:solidFill>
                      <a:cs typeface="+mn-ea"/>
                      <a:sym typeface="+mn-lt"/>
                    </a:rPr>
                    <a:t>01</a:t>
                  </a:r>
                  <a:endParaRPr lang="zh-CN" altLang="en-US" sz="7200" b="1" dirty="0">
                    <a:solidFill>
                      <a:schemeClr val="bg1"/>
                    </a:solidFill>
                    <a:cs typeface="+mn-ea"/>
                    <a:sym typeface="+mn-lt"/>
                  </a:endParaRPr>
                </a:p>
              </p:txBody>
            </p:sp>
          </p:grpSp>
          <p:cxnSp>
            <p:nvCxnSpPr>
              <p:cNvPr id="9" name="直接连接符 8">
                <a:extLst>
                  <a:ext uri="{FF2B5EF4-FFF2-40B4-BE49-F238E27FC236}">
                    <a16:creationId xmlns:a16="http://schemas.microsoft.com/office/drawing/2014/main" xmlns="" id="{044714F1-3035-4600-ACC4-B05000DE9BBA}"/>
                  </a:ext>
                </a:extLst>
              </p:cNvPr>
              <p:cNvCxnSpPr>
                <a:cxnSpLocks/>
              </p:cNvCxnSpPr>
              <p:nvPr/>
            </p:nvCxnSpPr>
            <p:spPr>
              <a:xfrm>
                <a:off x="3479315" y="2233273"/>
                <a:ext cx="1671778" cy="0"/>
              </a:xfrm>
              <a:prstGeom prst="line">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48406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B667204-0089-47D6-8D99-9E2D75D55135}"/>
              </a:ext>
            </a:extLst>
          </p:cNvPr>
          <p:cNvSpPr txBox="1"/>
          <p:nvPr/>
        </p:nvSpPr>
        <p:spPr>
          <a:xfrm rot="16200000">
            <a:off x="4546980" y="-1721046"/>
            <a:ext cx="3047244" cy="9572172"/>
          </a:xfrm>
          <a:prstGeom prst="rect">
            <a:avLst/>
          </a:prstGeom>
          <a:noFill/>
        </p:spPr>
        <p:txBody>
          <a:bodyPr vert="eaVert" wrap="square" rtlCol="0">
            <a:spAutoFit/>
          </a:bodyPr>
          <a:lstStyle/>
          <a:p>
            <a:pPr>
              <a:lnSpc>
                <a:spcPct val="150000"/>
              </a:lnSpc>
            </a:pPr>
            <a:r>
              <a:rPr lang="zh-CN" altLang="en-US" dirty="0">
                <a:cs typeface="+mn-ea"/>
                <a:sym typeface="+mn-lt"/>
              </a:rPr>
              <a:t>在二十四节气中，惊蛰反映的是自然生物受节律变化影响而出现萌发生长的现象，它是古代农耕文化对于自然节令的反映。农耕生产与大自然的节律息息相关，惊蛰节气在农耕上有着相当重要的意义，我国古人很重视惊蛰这个节气，把它视为春耕开始的节令。惊蛰，是二十四节气中的第三个节气。斗指丁，太阳到达黄经345°，于公历3月5－6日交节。惊蛰，为干支历卯月的开始；卯，卦在震位，万物出乎震，乃生发之象。时至惊蛰，阳气上升、气温回暖、春雷乍动、雨水增多，万物生机盎然。</a:t>
            </a:r>
          </a:p>
          <a:p>
            <a:pPr>
              <a:lnSpc>
                <a:spcPct val="150000"/>
              </a:lnSpc>
            </a:pPr>
            <a:endParaRPr lang="zh-CN" altLang="en-US" dirty="0">
              <a:cs typeface="+mn-ea"/>
              <a:sym typeface="+mn-lt"/>
            </a:endParaRPr>
          </a:p>
        </p:txBody>
      </p:sp>
      <p:pic>
        <p:nvPicPr>
          <p:cNvPr id="7" name="图片 6">
            <a:extLst>
              <a:ext uri="{FF2B5EF4-FFF2-40B4-BE49-F238E27FC236}">
                <a16:creationId xmlns:a16="http://schemas.microsoft.com/office/drawing/2014/main" xmlns="" id="{B7442200-70AD-4D98-A4CA-4C5401CC5D7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366313" y="3429000"/>
            <a:ext cx="5095052" cy="3821289"/>
          </a:xfrm>
          <a:prstGeom prst="rect">
            <a:avLst/>
          </a:prstGeom>
        </p:spPr>
      </p:pic>
    </p:spTree>
    <p:extLst>
      <p:ext uri="{BB962C8B-B14F-4D97-AF65-F5344CB8AC3E}">
        <p14:creationId xmlns:p14="http://schemas.microsoft.com/office/powerpoint/2010/main" val="2030387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7" presetClass="entr" presetSubtype="1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67B33565-2819-4E73-96C3-18196929B204}"/>
              </a:ext>
            </a:extLst>
          </p:cNvPr>
          <p:cNvSpPr txBox="1"/>
          <p:nvPr/>
        </p:nvSpPr>
        <p:spPr>
          <a:xfrm>
            <a:off x="6624769" y="1813318"/>
            <a:ext cx="4292374" cy="1089529"/>
          </a:xfrm>
          <a:prstGeom prst="rect">
            <a:avLst/>
          </a:prstGeom>
          <a:noFill/>
        </p:spPr>
        <p:txBody>
          <a:bodyPr vert="horz" wrap="square" rtlCol="0">
            <a:spAutoFit/>
          </a:bodyPr>
          <a:lstStyle/>
          <a:p>
            <a:pPr>
              <a:lnSpc>
                <a:spcPct val="120000"/>
              </a:lnSpc>
            </a:pPr>
            <a:r>
              <a:rPr lang="zh-CN" altLang="en-US" dirty="0">
                <a:cs typeface="+mn-ea"/>
                <a:sym typeface="+mn-lt"/>
              </a:rPr>
              <a:t>惊蛰就是春天</a:t>
            </a:r>
            <a:r>
              <a:rPr lang="zh-CN" altLang="en-US" dirty="0" smtClean="0">
                <a:cs typeface="+mn-ea"/>
                <a:sym typeface="+mn-lt"/>
              </a:rPr>
              <a:t>的优品声</a:t>
            </a:r>
            <a:r>
              <a:rPr lang="zh-CN" altLang="en-US" dirty="0">
                <a:cs typeface="+mn-ea"/>
                <a:sym typeface="+mn-lt"/>
              </a:rPr>
              <a:t>惊雷，所谓“春雷惊百虫”，惊蛰的意思是天气回暖、春雷始鸣，惊醒蛰伏于地下冬眠的昆虫。</a:t>
            </a:r>
          </a:p>
        </p:txBody>
      </p:sp>
      <p:sp>
        <p:nvSpPr>
          <p:cNvPr id="3" name="文本框 2">
            <a:extLst>
              <a:ext uri="{FF2B5EF4-FFF2-40B4-BE49-F238E27FC236}">
                <a16:creationId xmlns:a16="http://schemas.microsoft.com/office/drawing/2014/main" xmlns="" id="{F63B8797-309F-4AAA-8027-F3523D1DFE07}"/>
              </a:ext>
            </a:extLst>
          </p:cNvPr>
          <p:cNvSpPr txBox="1"/>
          <p:nvPr/>
        </p:nvSpPr>
        <p:spPr>
          <a:xfrm>
            <a:off x="6624769" y="3157189"/>
            <a:ext cx="4292374" cy="1068113"/>
          </a:xfrm>
          <a:prstGeom prst="rect">
            <a:avLst/>
          </a:prstGeom>
          <a:noFill/>
        </p:spPr>
        <p:txBody>
          <a:bodyPr vert="horz" wrap="square" rtlCol="0">
            <a:spAutoFit/>
          </a:bodyPr>
          <a:lstStyle/>
          <a:p>
            <a:pPr>
              <a:lnSpc>
                <a:spcPct val="120000"/>
              </a:lnSpc>
            </a:pPr>
            <a:r>
              <a:rPr lang="zh-CN" altLang="en-US" dirty="0">
                <a:cs typeface="+mn-ea"/>
                <a:sym typeface="+mn-lt"/>
              </a:rPr>
              <a:t>一岁（年）十二个月，每月对应一卦，卯月（包括惊蛰和春分两个节气）对应的是雷天大壮一卦。</a:t>
            </a:r>
          </a:p>
        </p:txBody>
      </p:sp>
      <p:sp>
        <p:nvSpPr>
          <p:cNvPr id="4" name="文本框 3">
            <a:extLst>
              <a:ext uri="{FF2B5EF4-FFF2-40B4-BE49-F238E27FC236}">
                <a16:creationId xmlns:a16="http://schemas.microsoft.com/office/drawing/2014/main" xmlns="" id="{F8719EC5-6562-4F2E-870D-F02CF9350864}"/>
              </a:ext>
            </a:extLst>
          </p:cNvPr>
          <p:cNvSpPr txBox="1"/>
          <p:nvPr/>
        </p:nvSpPr>
        <p:spPr>
          <a:xfrm>
            <a:off x="6624769" y="4501060"/>
            <a:ext cx="4292374" cy="1068113"/>
          </a:xfrm>
          <a:prstGeom prst="rect">
            <a:avLst/>
          </a:prstGeom>
          <a:noFill/>
        </p:spPr>
        <p:txBody>
          <a:bodyPr vert="horz" wrap="square" rtlCol="0">
            <a:spAutoFit/>
          </a:bodyPr>
          <a:lstStyle/>
          <a:p>
            <a:pPr>
              <a:lnSpc>
                <a:spcPct val="120000"/>
              </a:lnSpc>
            </a:pPr>
            <a:r>
              <a:rPr lang="zh-CN" altLang="en-US" dirty="0">
                <a:cs typeface="+mn-ea"/>
                <a:sym typeface="+mn-lt"/>
              </a:rPr>
              <a:t>大壮卦的卦象就是天上开始打雷了雷在天上响，非常形象。惊蛰是卯月之始冒也，万物冒地而出代表着生机；</a:t>
            </a:r>
          </a:p>
        </p:txBody>
      </p:sp>
      <p:pic>
        <p:nvPicPr>
          <p:cNvPr id="13" name="图片 12">
            <a:extLst>
              <a:ext uri="{FF2B5EF4-FFF2-40B4-BE49-F238E27FC236}">
                <a16:creationId xmlns:a16="http://schemas.microsoft.com/office/drawing/2014/main" xmlns="" id="{EE4013EB-DF9E-4B69-9356-33EBC020773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7500" y="792031"/>
            <a:ext cx="5928442" cy="5928442"/>
          </a:xfrm>
          <a:prstGeom prst="rect">
            <a:avLst/>
          </a:prstGeom>
        </p:spPr>
      </p:pic>
    </p:spTree>
    <p:extLst>
      <p:ext uri="{BB962C8B-B14F-4D97-AF65-F5344CB8AC3E}">
        <p14:creationId xmlns:p14="http://schemas.microsoft.com/office/powerpoint/2010/main" val="4092488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DC0BDD78-6AE2-4BD2-A924-438095613F52}"/>
              </a:ext>
            </a:extLst>
          </p:cNvPr>
          <p:cNvSpPr txBox="1"/>
          <p:nvPr/>
        </p:nvSpPr>
        <p:spPr>
          <a:xfrm>
            <a:off x="1507309" y="2506030"/>
            <a:ext cx="4632234" cy="1068113"/>
          </a:xfrm>
          <a:prstGeom prst="rect">
            <a:avLst/>
          </a:prstGeom>
          <a:noFill/>
        </p:spPr>
        <p:txBody>
          <a:bodyPr vert="horz" wrap="square" rtlCol="0">
            <a:spAutoFit/>
          </a:bodyPr>
          <a:lstStyle/>
          <a:p>
            <a:pPr>
              <a:lnSpc>
                <a:spcPct val="120000"/>
              </a:lnSpc>
            </a:pPr>
            <a:r>
              <a:rPr lang="zh-CN" altLang="en-US" dirty="0">
                <a:cs typeface="+mn-ea"/>
                <a:sym typeface="+mn-lt"/>
              </a:rPr>
              <a:t>卯月（二月）也是能量迸发的月份，一年春耕由此开始了。惊蛰节气的标志性特征是春雷乍动、万物生机盎然。</a:t>
            </a:r>
          </a:p>
        </p:txBody>
      </p:sp>
      <p:sp>
        <p:nvSpPr>
          <p:cNvPr id="3" name="文本框 2">
            <a:extLst>
              <a:ext uri="{FF2B5EF4-FFF2-40B4-BE49-F238E27FC236}">
                <a16:creationId xmlns:a16="http://schemas.microsoft.com/office/drawing/2014/main" xmlns="" id="{824C53D1-0919-4F11-871C-1C24D21A4B27}"/>
              </a:ext>
            </a:extLst>
          </p:cNvPr>
          <p:cNvSpPr txBox="1"/>
          <p:nvPr/>
        </p:nvSpPr>
        <p:spPr>
          <a:xfrm>
            <a:off x="1507309" y="4144500"/>
            <a:ext cx="4510494" cy="1061509"/>
          </a:xfrm>
          <a:prstGeom prst="rect">
            <a:avLst/>
          </a:prstGeom>
          <a:noFill/>
        </p:spPr>
        <p:txBody>
          <a:bodyPr vert="horz" wrap="square" rtlCol="0">
            <a:spAutoFit/>
          </a:bodyPr>
          <a:lstStyle/>
          <a:p>
            <a:pPr>
              <a:lnSpc>
                <a:spcPct val="120000"/>
              </a:lnSpc>
            </a:pPr>
            <a:r>
              <a:rPr lang="zh-CN" altLang="en-US" dirty="0">
                <a:cs typeface="+mn-ea"/>
                <a:sym typeface="+mn-lt"/>
              </a:rPr>
              <a:t>从我国各地自然物候、气候进程看，“惊蛰始雷”仅与我国南方部分地区的自然节律相吻合。</a:t>
            </a:r>
          </a:p>
        </p:txBody>
      </p:sp>
      <p:pic>
        <p:nvPicPr>
          <p:cNvPr id="5" name="图片 4">
            <a:extLst>
              <a:ext uri="{FF2B5EF4-FFF2-40B4-BE49-F238E27FC236}">
                <a16:creationId xmlns:a16="http://schemas.microsoft.com/office/drawing/2014/main" xmlns="" id="{4A031C5A-5D0D-43EB-AD5E-17EA50978B0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59193" y="1103085"/>
            <a:ext cx="5370452" cy="4709886"/>
          </a:xfrm>
          <a:prstGeom prst="rect">
            <a:avLst/>
          </a:prstGeom>
        </p:spPr>
      </p:pic>
    </p:spTree>
    <p:extLst>
      <p:ext uri="{BB962C8B-B14F-4D97-AF65-F5344CB8AC3E}">
        <p14:creationId xmlns:p14="http://schemas.microsoft.com/office/powerpoint/2010/main" val="3850486847"/>
      </p:ext>
    </p:extLst>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xmlns="" id="{3305E480-1534-4A72-9014-1237D4E5E0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5" name="组合 14">
            <a:extLst>
              <a:ext uri="{FF2B5EF4-FFF2-40B4-BE49-F238E27FC236}">
                <a16:creationId xmlns:a16="http://schemas.microsoft.com/office/drawing/2014/main" xmlns="" id="{67A53AD6-A391-4891-B89E-741F886F7B36}"/>
              </a:ext>
            </a:extLst>
          </p:cNvPr>
          <p:cNvGrpSpPr/>
          <p:nvPr/>
        </p:nvGrpSpPr>
        <p:grpSpPr>
          <a:xfrm>
            <a:off x="847476" y="2802836"/>
            <a:ext cx="7762360" cy="1519698"/>
            <a:chOff x="2314384" y="1910397"/>
            <a:chExt cx="7762360" cy="1519698"/>
          </a:xfrm>
        </p:grpSpPr>
        <p:sp>
          <p:nvSpPr>
            <p:cNvPr id="16" name="TextBox 3">
              <a:extLst>
                <a:ext uri="{FF2B5EF4-FFF2-40B4-BE49-F238E27FC236}">
                  <a16:creationId xmlns:a16="http://schemas.microsoft.com/office/drawing/2014/main" xmlns="" id="{BA002530-14C1-4CD9-8B80-9AA30A08B348}"/>
                </a:ext>
              </a:extLst>
            </p:cNvPr>
            <p:cNvSpPr txBox="1"/>
            <p:nvPr/>
          </p:nvSpPr>
          <p:spPr>
            <a:xfrm>
              <a:off x="3957484" y="1910397"/>
              <a:ext cx="4629314" cy="1084912"/>
            </a:xfrm>
            <a:prstGeom prst="rect">
              <a:avLst/>
            </a:prstGeom>
            <a:noFill/>
          </p:spPr>
          <p:txBody>
            <a:bodyPr wrap="square" lIns="68580" tIns="34290" rIns="68580" bIns="34290" rtlCol="0">
              <a:spAutoFit/>
            </a:bodyPr>
            <a:lstStyle/>
            <a:p>
              <a:r>
                <a:rPr lang="zh-CN" altLang="en-US" sz="6600" spc="600" dirty="0">
                  <a:solidFill>
                    <a:schemeClr val="accent6"/>
                  </a:solidFill>
                  <a:cs typeface="+mn-ea"/>
                  <a:sym typeface="+mn-lt"/>
                </a:rPr>
                <a:t>发展历程</a:t>
              </a:r>
            </a:p>
          </p:txBody>
        </p:sp>
        <p:sp>
          <p:nvSpPr>
            <p:cNvPr id="17" name="TextBox 89">
              <a:extLst>
                <a:ext uri="{FF2B5EF4-FFF2-40B4-BE49-F238E27FC236}">
                  <a16:creationId xmlns:a16="http://schemas.microsoft.com/office/drawing/2014/main" xmlns="" id="{3DC0DD8B-3792-4F90-AAF6-00C2AC4DF64A}"/>
                </a:ext>
              </a:extLst>
            </p:cNvPr>
            <p:cNvSpPr txBox="1"/>
            <p:nvPr/>
          </p:nvSpPr>
          <p:spPr>
            <a:xfrm>
              <a:off x="3839984" y="3090190"/>
              <a:ext cx="6236760" cy="293350"/>
            </a:xfrm>
            <a:prstGeom prst="rect">
              <a:avLst/>
            </a:prstGeom>
            <a:noFill/>
          </p:spPr>
          <p:txBody>
            <a:bodyPr wrap="square" lIns="68580" tIns="34290" rIns="68580" bIns="34290" rtlCol="0">
              <a:spAutoFit/>
            </a:bodyPr>
            <a:lstStyle/>
            <a:p>
              <a:pPr>
                <a:lnSpc>
                  <a:spcPct val="150000"/>
                </a:lnSpc>
              </a:pPr>
              <a:r>
                <a:rPr lang="zh-CN" altLang="en-US" sz="1100" dirty="0">
                  <a:solidFill>
                    <a:schemeClr val="tx1">
                      <a:lumMod val="65000"/>
                      <a:lumOff val="35000"/>
                    </a:schemeClr>
                  </a:solidFill>
                  <a:cs typeface="+mn-ea"/>
                  <a:sym typeface="+mn-lt"/>
                </a:rPr>
                <a:t>您的内容打在这里，或者通过复制您的文本后，在此框中选择粘贴</a:t>
              </a:r>
            </a:p>
          </p:txBody>
        </p:sp>
        <p:grpSp>
          <p:nvGrpSpPr>
            <p:cNvPr id="18" name="组合 17">
              <a:extLst>
                <a:ext uri="{FF2B5EF4-FFF2-40B4-BE49-F238E27FC236}">
                  <a16:creationId xmlns:a16="http://schemas.microsoft.com/office/drawing/2014/main" xmlns="" id="{B63F849F-3DB8-461A-808D-742DAAE22E17}"/>
                </a:ext>
              </a:extLst>
            </p:cNvPr>
            <p:cNvGrpSpPr/>
            <p:nvPr/>
          </p:nvGrpSpPr>
          <p:grpSpPr>
            <a:xfrm>
              <a:off x="2314384" y="2160095"/>
              <a:ext cx="5284812" cy="1270000"/>
              <a:chOff x="2725026" y="1880550"/>
              <a:chExt cx="2426067" cy="583011"/>
            </a:xfrm>
          </p:grpSpPr>
          <p:grpSp>
            <p:nvGrpSpPr>
              <p:cNvPr id="19" name="组合 18">
                <a:extLst>
                  <a:ext uri="{FF2B5EF4-FFF2-40B4-BE49-F238E27FC236}">
                    <a16:creationId xmlns:a16="http://schemas.microsoft.com/office/drawing/2014/main" xmlns="" id="{E9E0C989-CF72-4147-9E27-F062648B09EB}"/>
                  </a:ext>
                </a:extLst>
              </p:cNvPr>
              <p:cNvGrpSpPr/>
              <p:nvPr/>
            </p:nvGrpSpPr>
            <p:grpSpPr>
              <a:xfrm>
                <a:off x="2725026" y="1880550"/>
                <a:ext cx="590182" cy="583011"/>
                <a:chOff x="3510710" y="1769027"/>
                <a:chExt cx="690095" cy="681710"/>
              </a:xfrm>
              <a:solidFill>
                <a:schemeClr val="accent2"/>
              </a:solidFill>
            </p:grpSpPr>
            <p:sp>
              <p:nvSpPr>
                <p:cNvPr id="21" name="椭圆 20">
                  <a:extLst>
                    <a:ext uri="{FF2B5EF4-FFF2-40B4-BE49-F238E27FC236}">
                      <a16:creationId xmlns:a16="http://schemas.microsoft.com/office/drawing/2014/main" xmlns="" id="{27D9E695-9498-4C63-8C2E-3539EDB012B0}"/>
                    </a:ext>
                  </a:extLst>
                </p:cNvPr>
                <p:cNvSpPr/>
                <p:nvPr/>
              </p:nvSpPr>
              <p:spPr>
                <a:xfrm>
                  <a:off x="3519093" y="1769027"/>
                  <a:ext cx="681712" cy="6817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cs typeface="+mn-ea"/>
                    <a:sym typeface="+mn-lt"/>
                  </a:endParaRPr>
                </a:p>
              </p:txBody>
            </p:sp>
            <p:sp>
              <p:nvSpPr>
                <p:cNvPr id="22" name="TextBox 64">
                  <a:extLst>
                    <a:ext uri="{FF2B5EF4-FFF2-40B4-BE49-F238E27FC236}">
                      <a16:creationId xmlns:a16="http://schemas.microsoft.com/office/drawing/2014/main" xmlns="" id="{D5698A42-7AE1-4219-B0CA-08D9E805C1D7}"/>
                    </a:ext>
                  </a:extLst>
                </p:cNvPr>
                <p:cNvSpPr txBox="1"/>
                <p:nvPr/>
              </p:nvSpPr>
              <p:spPr>
                <a:xfrm flipH="1">
                  <a:off x="3510710" y="1783965"/>
                  <a:ext cx="625726" cy="644312"/>
                </a:xfrm>
                <a:prstGeom prst="rect">
                  <a:avLst/>
                </a:prstGeom>
                <a:noFill/>
              </p:spPr>
              <p:txBody>
                <a:bodyPr wrap="none" rtlCol="0">
                  <a:spAutoFit/>
                </a:bodyPr>
                <a:lstStyle/>
                <a:p>
                  <a:r>
                    <a:rPr lang="en-US" altLang="zh-CN" sz="7200" b="1" dirty="0">
                      <a:solidFill>
                        <a:schemeClr val="bg1"/>
                      </a:solidFill>
                      <a:cs typeface="+mn-ea"/>
                      <a:sym typeface="+mn-lt"/>
                    </a:rPr>
                    <a:t>02</a:t>
                  </a:r>
                  <a:endParaRPr lang="zh-CN" altLang="en-US" sz="7200" b="1" dirty="0">
                    <a:solidFill>
                      <a:schemeClr val="bg1"/>
                    </a:solidFill>
                    <a:cs typeface="+mn-ea"/>
                    <a:sym typeface="+mn-lt"/>
                  </a:endParaRPr>
                </a:p>
              </p:txBody>
            </p:sp>
          </p:grpSp>
          <p:cxnSp>
            <p:nvCxnSpPr>
              <p:cNvPr id="20" name="直接连接符 19">
                <a:extLst>
                  <a:ext uri="{FF2B5EF4-FFF2-40B4-BE49-F238E27FC236}">
                    <a16:creationId xmlns:a16="http://schemas.microsoft.com/office/drawing/2014/main" xmlns="" id="{0426DBA1-45D9-4973-A71B-3E943B9BB868}"/>
                  </a:ext>
                </a:extLst>
              </p:cNvPr>
              <p:cNvCxnSpPr>
                <a:cxnSpLocks/>
              </p:cNvCxnSpPr>
              <p:nvPr/>
            </p:nvCxnSpPr>
            <p:spPr>
              <a:xfrm>
                <a:off x="3479315" y="2233273"/>
                <a:ext cx="1671778" cy="0"/>
              </a:xfrm>
              <a:prstGeom prst="line">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46103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prestig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6413DE07-6DDB-4561-938B-CB768CA6951B}"/>
              </a:ext>
            </a:extLst>
          </p:cNvPr>
          <p:cNvSpPr txBox="1"/>
          <p:nvPr/>
        </p:nvSpPr>
        <p:spPr>
          <a:xfrm>
            <a:off x="965200" y="2254365"/>
            <a:ext cx="3341710" cy="2952027"/>
          </a:xfrm>
          <a:prstGeom prst="rect">
            <a:avLst/>
          </a:prstGeom>
          <a:noFill/>
        </p:spPr>
        <p:txBody>
          <a:bodyPr vert="horz" wrap="square" rtlCol="0">
            <a:spAutoFit/>
          </a:bodyPr>
          <a:lstStyle/>
          <a:p>
            <a:pPr algn="l">
              <a:lnSpc>
                <a:spcPct val="150000"/>
              </a:lnSpc>
            </a:pPr>
            <a:r>
              <a:rPr lang="zh-CN" altLang="en-US" dirty="0">
                <a:solidFill>
                  <a:schemeClr val="tx1"/>
                </a:solidFill>
                <a:cs typeface="+mn-ea"/>
                <a:sym typeface="+mn-lt"/>
              </a:rPr>
              <a:t>“二十四节气”是上古农耕文明的产物，农耕生产与大自然的节律息息相关，它是上古先民顺应农时，通过观察天体运行，认知一岁（年）中时令、气候、物候等方面变化规律所形成的知识体系。</a:t>
            </a:r>
          </a:p>
        </p:txBody>
      </p:sp>
      <p:sp>
        <p:nvSpPr>
          <p:cNvPr id="3" name="文本框 2">
            <a:extLst>
              <a:ext uri="{FF2B5EF4-FFF2-40B4-BE49-F238E27FC236}">
                <a16:creationId xmlns:a16="http://schemas.microsoft.com/office/drawing/2014/main" xmlns="" id="{E31CCB4B-354D-4621-A2EA-029F63421964}"/>
              </a:ext>
            </a:extLst>
          </p:cNvPr>
          <p:cNvSpPr txBox="1"/>
          <p:nvPr/>
        </p:nvSpPr>
        <p:spPr>
          <a:xfrm>
            <a:off x="7882248" y="2288044"/>
            <a:ext cx="3227816" cy="2536528"/>
          </a:xfrm>
          <a:prstGeom prst="rect">
            <a:avLst/>
          </a:prstGeom>
          <a:noFill/>
        </p:spPr>
        <p:txBody>
          <a:bodyPr vert="horz" wrap="square" rtlCol="0">
            <a:spAutoFit/>
          </a:bodyPr>
          <a:lstStyle/>
          <a:p>
            <a:pPr algn="l">
              <a:lnSpc>
                <a:spcPct val="150000"/>
              </a:lnSpc>
            </a:pPr>
            <a:r>
              <a:rPr lang="zh-CN" altLang="en-US" dirty="0">
                <a:solidFill>
                  <a:schemeClr val="tx1"/>
                </a:solidFill>
                <a:cs typeface="+mn-ea"/>
                <a:sym typeface="+mn-lt"/>
              </a:rPr>
              <a:t>它最初是以北斗七星斗柄旋转指向确定，北斗七星循环旋转，这斗转星移与廿四节气有着密切关系。我国位于北半球，北回归线（黄赤交角）穿越我国境内。</a:t>
            </a:r>
          </a:p>
        </p:txBody>
      </p:sp>
      <p:pic>
        <p:nvPicPr>
          <p:cNvPr id="7" name="图片 6">
            <a:extLst>
              <a:ext uri="{FF2B5EF4-FFF2-40B4-BE49-F238E27FC236}">
                <a16:creationId xmlns:a16="http://schemas.microsoft.com/office/drawing/2014/main" xmlns="" id="{720325FF-C35B-4937-A72B-C693C569A2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306910" y="2017486"/>
            <a:ext cx="3722702" cy="3722700"/>
          </a:xfrm>
          <a:prstGeom prst="rect">
            <a:avLst/>
          </a:prstGeom>
        </p:spPr>
      </p:pic>
    </p:spTree>
    <p:extLst>
      <p:ext uri="{BB962C8B-B14F-4D97-AF65-F5344CB8AC3E}">
        <p14:creationId xmlns:p14="http://schemas.microsoft.com/office/powerpoint/2010/main" val="4052925200"/>
      </p:ext>
    </p:extLst>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0C098DAA-A51E-43B9-AF36-2AA1C71024E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5070351" y="261256"/>
            <a:ext cx="7266356" cy="7080236"/>
          </a:xfrm>
          <a:prstGeom prst="rect">
            <a:avLst/>
          </a:prstGeom>
        </p:spPr>
      </p:pic>
      <p:sp>
        <p:nvSpPr>
          <p:cNvPr id="2" name="文本框 1">
            <a:extLst>
              <a:ext uri="{FF2B5EF4-FFF2-40B4-BE49-F238E27FC236}">
                <a16:creationId xmlns:a16="http://schemas.microsoft.com/office/drawing/2014/main" xmlns="" id="{EFE478BC-50F1-4E37-B929-807500EEE1FA}"/>
              </a:ext>
            </a:extLst>
          </p:cNvPr>
          <p:cNvSpPr txBox="1"/>
          <p:nvPr/>
        </p:nvSpPr>
        <p:spPr>
          <a:xfrm>
            <a:off x="1770743" y="2283635"/>
            <a:ext cx="4946757" cy="1296637"/>
          </a:xfrm>
          <a:prstGeom prst="rect">
            <a:avLst/>
          </a:prstGeom>
          <a:noFill/>
        </p:spPr>
        <p:txBody>
          <a:bodyPr vert="horz" wrap="square" rtlCol="0">
            <a:spAutoFit/>
          </a:bodyPr>
          <a:lstStyle/>
          <a:p>
            <a:pPr algn="l">
              <a:lnSpc>
                <a:spcPct val="150000"/>
              </a:lnSpc>
            </a:pPr>
            <a:r>
              <a:rPr lang="zh-CN" altLang="en-US" dirty="0">
                <a:cs typeface="+mn-ea"/>
                <a:sym typeface="+mn-lt"/>
              </a:rPr>
              <a:t>北回归线是一条具有天文学意义的特殊纬度线，天文意义上的四季转换时，这条北回归线（黄赤交角）及其附近地区的物候、气候亦在渐变。</a:t>
            </a:r>
          </a:p>
        </p:txBody>
      </p:sp>
      <p:sp>
        <p:nvSpPr>
          <p:cNvPr id="3" name="文本框 2">
            <a:extLst>
              <a:ext uri="{FF2B5EF4-FFF2-40B4-BE49-F238E27FC236}">
                <a16:creationId xmlns:a16="http://schemas.microsoft.com/office/drawing/2014/main" xmlns="" id="{E4AEFAE4-53DB-48EE-B0E0-D69F20141696}"/>
              </a:ext>
            </a:extLst>
          </p:cNvPr>
          <p:cNvSpPr txBox="1"/>
          <p:nvPr/>
        </p:nvSpPr>
        <p:spPr>
          <a:xfrm>
            <a:off x="1770742" y="3996181"/>
            <a:ext cx="4842934" cy="1296637"/>
          </a:xfrm>
          <a:prstGeom prst="rect">
            <a:avLst/>
          </a:prstGeom>
          <a:noFill/>
        </p:spPr>
        <p:txBody>
          <a:bodyPr vert="horz" wrap="square" rtlCol="0">
            <a:spAutoFit/>
          </a:bodyPr>
          <a:lstStyle/>
          <a:p>
            <a:pPr algn="l">
              <a:lnSpc>
                <a:spcPct val="150000"/>
              </a:lnSpc>
            </a:pPr>
            <a:r>
              <a:rPr lang="zh-CN" altLang="en-US" dirty="0">
                <a:cs typeface="+mn-ea"/>
                <a:sym typeface="+mn-lt"/>
              </a:rPr>
              <a:t>“二十四节气”是干支历（的基本内容，它是干支历中表示季节、物候、气候变化以及确立“十二月建”（月令）的特定节令。</a:t>
            </a:r>
          </a:p>
        </p:txBody>
      </p:sp>
    </p:spTree>
    <p:extLst>
      <p:ext uri="{BB962C8B-B14F-4D97-AF65-F5344CB8AC3E}">
        <p14:creationId xmlns:p14="http://schemas.microsoft.com/office/powerpoint/2010/main" val="3541638890"/>
      </p:ext>
    </p:extLst>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ICON" val="#384900;"/>
</p:tagLst>
</file>

<file path=ppt/tags/tag10.xml><?xml version="1.0" encoding="utf-8"?>
<p:tagLst xmlns:a="http://schemas.openxmlformats.org/drawingml/2006/main" xmlns:r="http://schemas.openxmlformats.org/officeDocument/2006/relationships" xmlns:p="http://schemas.openxmlformats.org/presentationml/2006/main">
  <p:tag name="MH" val="20170724220756"/>
  <p:tag name="MH_LIBRARY" val="CONTENTS"/>
  <p:tag name="MH_TYPE" val="NUMBER"/>
  <p:tag name="ID" val="626765"/>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24220756"/>
  <p:tag name="MH_LIBRARY" val="CONTENTS"/>
  <p:tag name="MH_TYPE" val="OTHERS"/>
  <p:tag name="ID" val="626765"/>
</p:tagLst>
</file>

<file path=ppt/tags/tag12.xml><?xml version="1.0" encoding="utf-8"?>
<p:tagLst xmlns:a="http://schemas.openxmlformats.org/drawingml/2006/main" xmlns:r="http://schemas.openxmlformats.org/officeDocument/2006/relationships" xmlns:p="http://schemas.openxmlformats.org/presentationml/2006/main">
  <p:tag name="MH" val="20170724220756"/>
  <p:tag name="MH_LIBRARY" val="CONTENTS"/>
  <p:tag name="MH_TYPE" val="ENTRY"/>
  <p:tag name="ID" val="626765"/>
  <p:tag name="MH_ORDER" val="1"/>
  <p:tag name="PA" val="v3.2.0"/>
</p:tagLst>
</file>

<file path=ppt/tags/tag13.xml><?xml version="1.0" encoding="utf-8"?>
<p:tagLst xmlns:a="http://schemas.openxmlformats.org/drawingml/2006/main" xmlns:r="http://schemas.openxmlformats.org/officeDocument/2006/relationships" xmlns:p="http://schemas.openxmlformats.org/presentationml/2006/main">
  <p:tag name="MH" val="20170724220756"/>
  <p:tag name="MH_LIBRARY" val="CONTENTS"/>
  <p:tag name="MH_TYPE" val="NUMBER"/>
  <p:tag name="ID" val="626765"/>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724220756"/>
  <p:tag name="MH_LIBRARY" val="CONTENTS"/>
  <p:tag name="MH_TYPE" val="OTHERS"/>
  <p:tag name="ID" val="626765"/>
</p:tagLst>
</file>

<file path=ppt/tags/tag15.xml><?xml version="1.0" encoding="utf-8"?>
<p:tagLst xmlns:a="http://schemas.openxmlformats.org/drawingml/2006/main" xmlns:r="http://schemas.openxmlformats.org/officeDocument/2006/relationships" xmlns:p="http://schemas.openxmlformats.org/presentationml/2006/main">
  <p:tag name="MH" val="20170724220756"/>
  <p:tag name="MH_LIBRARY" val="CONTENTS"/>
  <p:tag name="MH_TYPE" val="ENTRY"/>
  <p:tag name="ID" val="626765"/>
  <p:tag name="MH_ORDER" val="1"/>
  <p:tag name="PA" val="v3.2.0"/>
</p:tagLst>
</file>

<file path=ppt/tags/tag16.xml><?xml version="1.0" encoding="utf-8"?>
<p:tagLst xmlns:a="http://schemas.openxmlformats.org/drawingml/2006/main" xmlns:r="http://schemas.openxmlformats.org/officeDocument/2006/relationships" xmlns:p="http://schemas.openxmlformats.org/presentationml/2006/main">
  <p:tag name="ISLIDE.ICON" val="#384900;"/>
</p:tagLst>
</file>

<file path=ppt/tags/tag2.xml><?xml version="1.0" encoding="utf-8"?>
<p:tagLst xmlns:a="http://schemas.openxmlformats.org/drawingml/2006/main" xmlns:r="http://schemas.openxmlformats.org/officeDocument/2006/relationships" xmlns:p="http://schemas.openxmlformats.org/presentationml/2006/main">
  <p:tag name="MH" val="20170724220756"/>
  <p:tag name="MH_LIBRARY" val="CONTENTS"/>
  <p:tag name="MH_TYPE" val="OTHERS"/>
  <p:tag name="ID" val="626765"/>
  <p:tag name="PA" val="v3.2.0"/>
</p:tagLst>
</file>

<file path=ppt/tags/tag3.xml><?xml version="1.0" encoding="utf-8"?>
<p:tagLst xmlns:a="http://schemas.openxmlformats.org/drawingml/2006/main" xmlns:r="http://schemas.openxmlformats.org/officeDocument/2006/relationships" xmlns:p="http://schemas.openxmlformats.org/presentationml/2006/main">
  <p:tag name="MH" val="20170724220756"/>
  <p:tag name="MH_LIBRARY" val="CONTENTS"/>
  <p:tag name="MH_TYPE" val="OTHERS"/>
  <p:tag name="ID" val="626765"/>
  <p:tag name="PA" val="v3.2.0"/>
</p:tagLst>
</file>

<file path=ppt/tags/tag4.xml><?xml version="1.0" encoding="utf-8"?>
<p:tagLst xmlns:a="http://schemas.openxmlformats.org/drawingml/2006/main" xmlns:r="http://schemas.openxmlformats.org/officeDocument/2006/relationships" xmlns:p="http://schemas.openxmlformats.org/presentationml/2006/main">
  <p:tag name="MH" val="20170724220756"/>
  <p:tag name="MH_LIBRARY" val="CONTENTS"/>
  <p:tag name="MH_TYPE" val="NUMBER"/>
  <p:tag name="ID" val="626765"/>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724220756"/>
  <p:tag name="MH_LIBRARY" val="CONTENTS"/>
  <p:tag name="MH_TYPE" val="OTHERS"/>
  <p:tag name="ID" val="626765"/>
</p:tagLst>
</file>

<file path=ppt/tags/tag6.xml><?xml version="1.0" encoding="utf-8"?>
<p:tagLst xmlns:a="http://schemas.openxmlformats.org/drawingml/2006/main" xmlns:r="http://schemas.openxmlformats.org/officeDocument/2006/relationships" xmlns:p="http://schemas.openxmlformats.org/presentationml/2006/main">
  <p:tag name="MH" val="20170724220756"/>
  <p:tag name="MH_LIBRARY" val="CONTENTS"/>
  <p:tag name="MH_TYPE" val="ENTRY"/>
  <p:tag name="ID" val="626765"/>
  <p:tag name="MH_ORDER" val="1"/>
  <p:tag name="PA" val="v3.2.0"/>
</p:tagLst>
</file>

<file path=ppt/tags/tag7.xml><?xml version="1.0" encoding="utf-8"?>
<p:tagLst xmlns:a="http://schemas.openxmlformats.org/drawingml/2006/main" xmlns:r="http://schemas.openxmlformats.org/officeDocument/2006/relationships" xmlns:p="http://schemas.openxmlformats.org/presentationml/2006/main">
  <p:tag name="MH" val="20170724220756"/>
  <p:tag name="MH_LIBRARY" val="CONTENTS"/>
  <p:tag name="MH_TYPE" val="NUMBER"/>
  <p:tag name="ID" val="626765"/>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724220756"/>
  <p:tag name="MH_LIBRARY" val="CONTENTS"/>
  <p:tag name="MH_TYPE" val="OTHERS"/>
  <p:tag name="ID" val="626765"/>
</p:tagLst>
</file>

<file path=ppt/tags/tag9.xml><?xml version="1.0" encoding="utf-8"?>
<p:tagLst xmlns:a="http://schemas.openxmlformats.org/drawingml/2006/main" xmlns:r="http://schemas.openxmlformats.org/officeDocument/2006/relationships" xmlns:p="http://schemas.openxmlformats.org/presentationml/2006/main">
  <p:tag name="MH" val="20170724220756"/>
  <p:tag name="MH_LIBRARY" val="CONTENTS"/>
  <p:tag name="MH_TYPE" val="ENTRY"/>
  <p:tag name="ID" val="626765"/>
  <p:tag name="MH_ORDER" val="1"/>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ccwk0j0">
      <a:majorFont>
        <a:latin typeface="印品黑体" panose="020F0302020204030204"/>
        <a:ea typeface="幼圆"/>
        <a:cs typeface=""/>
      </a:majorFont>
      <a:minorFont>
        <a:latin typeface="印品黑体" panose="020F0502020204030204"/>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1503</Words>
  <Application>Microsoft Office PowerPoint</Application>
  <PresentationFormat>宽屏</PresentationFormat>
  <Paragraphs>82</Paragraphs>
  <Slides>21</Slides>
  <Notes>2</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21</vt:i4>
      </vt:variant>
    </vt:vector>
  </HeadingPairs>
  <TitlesOfParts>
    <vt:vector size="33" baseType="lpstr">
      <vt:lpstr>Meiryo</vt:lpstr>
      <vt:lpstr>等线</vt:lpstr>
      <vt:lpstr>宋体</vt:lpstr>
      <vt:lpstr>微软雅黑</vt:lpstr>
      <vt:lpstr>印品黑体</vt:lpstr>
      <vt:lpstr>幼圆</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2021-03-01T01:29:31Z</dcterms:created>
  <dcterms:modified xsi:type="dcterms:W3CDTF">2023-05-01T09:24:37Z</dcterms:modified>
</cp:coreProperties>
</file>