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73" r:id="rId3"/>
  </p:sldMasterIdLst>
  <p:notesMasterIdLst>
    <p:notesMasterId r:id="rId24"/>
  </p:notesMasterIdLst>
  <p:sldIdLst>
    <p:sldId id="3162" r:id="rId4"/>
    <p:sldId id="257" r:id="rId5"/>
    <p:sldId id="258" r:id="rId6"/>
    <p:sldId id="310" r:id="rId7"/>
    <p:sldId id="311" r:id="rId8"/>
    <p:sldId id="312" r:id="rId9"/>
    <p:sldId id="3163" r:id="rId10"/>
    <p:sldId id="3165" r:id="rId11"/>
    <p:sldId id="3166" r:id="rId12"/>
    <p:sldId id="3167" r:id="rId13"/>
    <p:sldId id="315" r:id="rId14"/>
    <p:sldId id="3164" r:id="rId15"/>
    <p:sldId id="316" r:id="rId16"/>
    <p:sldId id="318" r:id="rId17"/>
    <p:sldId id="319" r:id="rId18"/>
    <p:sldId id="321" r:id="rId19"/>
    <p:sldId id="322" r:id="rId20"/>
    <p:sldId id="323" r:id="rId21"/>
    <p:sldId id="3168" r:id="rId22"/>
    <p:sldId id="316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4" pos="393" userDrawn="1">
          <p15:clr>
            <a:srgbClr val="A4A3A4"/>
          </p15:clr>
        </p15:guide>
        <p15:guide id="5" pos="7310" userDrawn="1">
          <p15:clr>
            <a:srgbClr val="A4A3A4"/>
          </p15:clr>
        </p15:guide>
        <p15:guide id="6" orient="horz" pos="3748" userDrawn="1">
          <p15:clr>
            <a:srgbClr val="A4A3A4"/>
          </p15:clr>
        </p15:guide>
        <p15:guide id="7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F9E5"/>
    <a:srgbClr val="C2E5D5"/>
    <a:srgbClr val="A5E1FF"/>
    <a:srgbClr val="44546A"/>
    <a:srgbClr val="358668"/>
    <a:srgbClr val="F05327"/>
    <a:srgbClr val="277B55"/>
    <a:srgbClr val="34A471"/>
    <a:srgbClr val="4DB284"/>
    <a:srgbClr val="3C8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3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86" y="114"/>
      </p:cViewPr>
      <p:guideLst>
        <p:guide orient="horz" pos="2160"/>
        <p:guide orient="horz" pos="572"/>
        <p:guide pos="393"/>
        <p:guide pos="7310"/>
        <p:guide orient="horz" pos="3748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292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  <a:pPr/>
              <a:t>2023/4/30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12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AEA2-B8E1-4EF6-ADB0-C603A95F4CB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47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35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51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789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792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96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080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792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AEA2-B8E1-4EF6-ADB0-C603A95F4CB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78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63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693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50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AEA2-B8E1-4EF6-ADB0-C603A95F4CB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587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171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383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AEA2-B8E1-4EF6-ADB0-C603A95F4CB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23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16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CC6AFC5-C5AA-4C45-BEFF-B22B458B66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691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fade/>
      </p:transition>
    </mc:Choice>
    <mc:Fallback xmlns="">
      <p:transition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8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fade/>
      </p:transition>
    </mc:Choice>
    <mc:Fallback xmlns="">
      <p:transition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22178" cy="6858001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741C45A9-3FB2-4AFB-A026-D20E5086F1C4}"/>
              </a:ext>
            </a:extLst>
          </p:cNvPr>
          <p:cNvGrpSpPr/>
          <p:nvPr userDrawn="1"/>
        </p:nvGrpSpPr>
        <p:grpSpPr>
          <a:xfrm>
            <a:off x="2478225" y="500744"/>
            <a:ext cx="7235550" cy="7235550"/>
            <a:chOff x="3000472" y="431872"/>
            <a:chExt cx="6633385" cy="6633385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xmlns="" id="{21CEAFB5-A9EF-465C-8F47-368330B12036}"/>
                </a:ext>
              </a:extLst>
            </p:cNvPr>
            <p:cNvSpPr/>
            <p:nvPr/>
          </p:nvSpPr>
          <p:spPr>
            <a:xfrm>
              <a:off x="3000472" y="431872"/>
              <a:ext cx="6633385" cy="663338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894E2B8E-3F04-425D-9018-16B193F96D2A}"/>
                </a:ext>
              </a:extLst>
            </p:cNvPr>
            <p:cNvSpPr/>
            <p:nvPr/>
          </p:nvSpPr>
          <p:spPr>
            <a:xfrm>
              <a:off x="3185529" y="616929"/>
              <a:ext cx="6263271" cy="626327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700"/>
          <a:stretch/>
        </p:blipFill>
        <p:spPr>
          <a:xfrm>
            <a:off x="0" y="1581769"/>
            <a:ext cx="12192000" cy="527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9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7855B4B-0AC0-4F5D-9207-19B8513C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258D98-309C-4835-BE59-64CC3127E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144E3D9-62D5-45A2-9324-AFA413967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D90E01C-3F40-4A82-B89B-D4E795BA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C1AB1C9-049D-4A9B-BD21-DF58E09AF71A}" type="datetimeFigureOut">
              <a:rPr lang="zh-CN" altLang="en-US" smtClean="0"/>
              <a:pPr/>
              <a:t>2023/4/30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0158771-198D-4EB6-8D1A-5EED01FA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4DC8E20-8CFA-44D6-BF66-229CF31D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9C4CE7EB-28F6-4E38-ADFF-63D324580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48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FEBF9EF-97F6-4AB4-9FC5-96441CD0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70F536F-DB41-40F6-BA1C-D313604A5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2pPr>
            <a:lvl3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3pPr>
            <a:lvl4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4pPr>
            <a:lvl5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F2C1D0E-A805-4B90-B079-DA4BF018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C1AB1C9-049D-4A9B-BD21-DF58E09AF71A}" type="datetimeFigureOut">
              <a:rPr lang="zh-CN" altLang="en-US" smtClean="0"/>
              <a:pPr/>
              <a:t>2023/4/30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09C3725-F092-48B9-9562-B31E5351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73422E0-6F94-4922-9516-0D9DBC04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9C4CE7EB-28F6-4E38-ADFF-63D324580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535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FEBF9EF-97F6-4AB4-9FC5-96441CD0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70F536F-DB41-40F6-BA1C-D313604A5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2pPr>
            <a:lvl3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3pPr>
            <a:lvl4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4pPr>
            <a:lvl5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F2C1D0E-A805-4B90-B079-DA4BF018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C1AB1C9-049D-4A9B-BD21-DF58E09AF71A}" type="datetimeFigureOut">
              <a:rPr lang="zh-CN" altLang="en-US" smtClean="0"/>
              <a:pPr/>
              <a:t>2023/4/30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09C3725-F092-48B9-9562-B31E5351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73422E0-6F94-4922-9516-0D9DBC04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9C4CE7EB-28F6-4E38-ADFF-63D32458066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B2116613-A124-5C26-3820-FCE0BBA07A32}"/>
              </a:ext>
            </a:extLst>
          </p:cNvPr>
          <p:cNvSpPr txBox="1"/>
          <p:nvPr userDrawn="1"/>
        </p:nvSpPr>
        <p:spPr>
          <a:xfrm>
            <a:off x="2606205" y="6420482"/>
            <a:ext cx="432048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42358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22079E1-4ECA-4D50-A5F1-4BE34FBAE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3460CB4-94B5-437F-B541-7EA90DDA9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2pPr>
            <a:lvl3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3pPr>
            <a:lvl4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4pPr>
            <a:lvl5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819CD8-B938-4EAA-A321-B11A2CF8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C1AB1C9-049D-4A9B-BD21-DF58E09AF71A}" type="datetimeFigureOut">
              <a:rPr lang="zh-CN" altLang="en-US" smtClean="0"/>
              <a:pPr/>
              <a:t>2023/4/30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5213A11-0414-4704-B40F-3A89E687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15FB6BA-AABA-4B29-A997-4A7B0927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9C4CE7EB-28F6-4E38-ADFF-63D32458066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B894B8D-B7CE-4719-97BB-11C30564A4BF}"/>
              </a:ext>
            </a:extLst>
          </p:cNvPr>
          <p:cNvSpPr/>
          <p:nvPr userDrawn="1"/>
        </p:nvSpPr>
        <p:spPr>
          <a:xfrm>
            <a:off x="-3070479" y="-2488105"/>
            <a:ext cx="12192000" cy="690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3697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6788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3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548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536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761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593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8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03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11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18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44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00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477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20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00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36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0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59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82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19BE34D3-EFC6-4E7C-A1A7-45C0463F080A}"/>
              </a:ext>
            </a:extLst>
          </p:cNvPr>
          <p:cNvGrpSpPr/>
          <p:nvPr userDrawn="1"/>
        </p:nvGrpSpPr>
        <p:grpSpPr>
          <a:xfrm>
            <a:off x="212775" y="273429"/>
            <a:ext cx="2632025" cy="927962"/>
            <a:chOff x="212775" y="273429"/>
            <a:chExt cx="2632025" cy="927962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B97B3152-9BB2-4AA4-B560-5F72D8E2771F}"/>
                </a:ext>
              </a:extLst>
            </p:cNvPr>
            <p:cNvSpPr txBox="1"/>
            <p:nvPr/>
          </p:nvSpPr>
          <p:spPr>
            <a:xfrm>
              <a:off x="928688" y="475800"/>
              <a:ext cx="191611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accent2"/>
                  </a:solidFill>
                  <a:latin typeface="仓耳青禾体-谷力 W05" panose="02020400000000000000" pitchFamily="18" charset="-122"/>
                  <a:ea typeface="仓耳青禾体-谷力 W05" panose="02020400000000000000" pitchFamily="18" charset="-122"/>
                </a:rPr>
                <a:t>活动介绍</a:t>
              </a: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58418AD9-53C5-41A1-8982-B18FCE271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775" y="273429"/>
              <a:ext cx="927962" cy="927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919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B97B3152-9BB2-4AA4-B560-5F72D8E2771F}"/>
              </a:ext>
            </a:extLst>
          </p:cNvPr>
          <p:cNvSpPr txBox="1"/>
          <p:nvPr/>
        </p:nvSpPr>
        <p:spPr>
          <a:xfrm>
            <a:off x="928688" y="475800"/>
            <a:ext cx="1916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2"/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</a:defRPr>
            </a:lvl1pPr>
          </a:lstStyle>
          <a:p>
            <a:pPr lvl="0"/>
            <a:r>
              <a:rPr lang="zh-CN" altLang="en-US" dirty="0"/>
              <a:t>活动准备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8418AD9-53C5-41A1-8982-B18FCE271E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75" y="273429"/>
            <a:ext cx="927962" cy="92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9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B97B3152-9BB2-4AA4-B560-5F72D8E2771F}"/>
              </a:ext>
            </a:extLst>
          </p:cNvPr>
          <p:cNvSpPr txBox="1"/>
          <p:nvPr/>
        </p:nvSpPr>
        <p:spPr>
          <a:xfrm>
            <a:off x="928688" y="475800"/>
            <a:ext cx="1916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2"/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</a:defRPr>
            </a:lvl1pPr>
          </a:lstStyle>
          <a:p>
            <a:pPr lvl="0"/>
            <a:r>
              <a:rPr lang="zh-CN" altLang="en-US" dirty="0"/>
              <a:t>活动流程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8418AD9-53C5-41A1-8982-B18FCE271E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75" y="273429"/>
            <a:ext cx="927962" cy="92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6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fade/>
      </p:transition>
    </mc:Choice>
    <mc:Fallback xmlns="">
      <p:transition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B20B31C-A041-45E1-986B-D613F2912F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2E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64EC78F4-CD13-4B60-B0BE-9A8ECD3A8505}"/>
              </a:ext>
            </a:extLst>
          </p:cNvPr>
          <p:cNvSpPr/>
          <p:nvPr userDrawn="1"/>
        </p:nvSpPr>
        <p:spPr>
          <a:xfrm>
            <a:off x="362857" y="371475"/>
            <a:ext cx="11466286" cy="6115050"/>
          </a:xfrm>
          <a:prstGeom prst="roundRect">
            <a:avLst>
              <a:gd name="adj" fmla="val 25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6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6" r:id="rId7"/>
    <p:sldLayoutId id="2147483667" r:id="rId8"/>
    <p:sldLayoutId id="2147483661" r:id="rId9"/>
    <p:sldLayoutId id="2147483665" r:id="rId10"/>
    <p:sldLayoutId id="2147483662" r:id="rId11"/>
    <p:sldLayoutId id="2147483656" r:id="rId12"/>
    <p:sldLayoutId id="2147483657" r:id="rId13"/>
    <p:sldLayoutId id="2147483658" r:id="rId14"/>
    <p:sldLayoutId id="2147483668" r:id="rId15"/>
    <p:sldLayoutId id="2147483659" r:id="rId16"/>
    <p:sldLayoutId id="2147483660" r:id="rId17"/>
    <p:sldLayoutId id="2147483663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13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7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22"/>
            <a:ext cx="12204208" cy="6867122"/>
          </a:xfrm>
          <a:prstGeom prst="rect">
            <a:avLst/>
          </a:prstGeom>
        </p:spPr>
      </p:pic>
      <p:pic>
        <p:nvPicPr>
          <p:cNvPr id="21" name="图片 0">
            <a:extLst>
              <a:ext uri="{FF2B5EF4-FFF2-40B4-BE49-F238E27FC236}">
                <a16:creationId xmlns:a16="http://schemas.microsoft.com/office/drawing/2014/main" xmlns="" id="{4DC524B7-A30A-4FD5-9442-C66ADAF7AC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19202" y="4057520"/>
            <a:ext cx="2753439" cy="275343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36A9EFB1-4BCA-41E5-9BE4-1159A1085B26}"/>
              </a:ext>
            </a:extLst>
          </p:cNvPr>
          <p:cNvSpPr txBox="1"/>
          <p:nvPr/>
        </p:nvSpPr>
        <p:spPr>
          <a:xfrm>
            <a:off x="3757961" y="3224993"/>
            <a:ext cx="4676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solidFill>
                  <a:srgbClr val="44546A"/>
                </a:solidFill>
                <a:cs typeface="+mn-ea"/>
                <a:sym typeface="+mn-lt"/>
              </a:rPr>
              <a:t>(</a:t>
            </a:r>
            <a:r>
              <a:rPr lang="zh-CN" altLang="en-US" sz="2400" dirty="0">
                <a:solidFill>
                  <a:srgbClr val="44546A"/>
                </a:solidFill>
                <a:cs typeface="+mn-ea"/>
                <a:sym typeface="+mn-lt"/>
              </a:rPr>
              <a:t>幼儿园植树节活动方案</a:t>
            </a:r>
            <a:r>
              <a:rPr lang="en-US" altLang="zh-CN" sz="2400" dirty="0">
                <a:solidFill>
                  <a:srgbClr val="44546A"/>
                </a:solidFill>
                <a:cs typeface="+mn-ea"/>
                <a:sym typeface="+mn-lt"/>
              </a:rPr>
              <a:t>)</a:t>
            </a:r>
            <a:endParaRPr lang="zh-CN" altLang="en-US" sz="2400" dirty="0">
              <a:solidFill>
                <a:srgbClr val="44546A"/>
              </a:solidFill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44FEC66C-F7DC-42ED-9BFB-42FC0AF693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390" y="-45808"/>
            <a:ext cx="3093938" cy="232045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65CD5B1C-3201-4A55-A31D-BC5451213D63}"/>
              </a:ext>
            </a:extLst>
          </p:cNvPr>
          <p:cNvGrpSpPr/>
          <p:nvPr/>
        </p:nvGrpSpPr>
        <p:grpSpPr>
          <a:xfrm>
            <a:off x="2541602" y="1976530"/>
            <a:ext cx="7108795" cy="1917440"/>
            <a:chOff x="2617803" y="2429278"/>
            <a:chExt cx="7108795" cy="1917440"/>
          </a:xfrm>
        </p:grpSpPr>
        <p:sp>
          <p:nvSpPr>
            <p:cNvPr id="10" name="副标题 2">
              <a:extLst>
                <a:ext uri="{FF2B5EF4-FFF2-40B4-BE49-F238E27FC236}">
                  <a16:creationId xmlns:a16="http://schemas.microsoft.com/office/drawing/2014/main" xmlns="" id="{FB3636BC-5F83-4779-8D19-4AE3C739D561}"/>
                </a:ext>
              </a:extLst>
            </p:cNvPr>
            <p:cNvSpPr txBox="1">
              <a:spLocks/>
            </p:cNvSpPr>
            <p:nvPr/>
          </p:nvSpPr>
          <p:spPr>
            <a:xfrm>
              <a:off x="2617803" y="2429278"/>
              <a:ext cx="7108795" cy="191744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>
                <a:buNone/>
              </a:pPr>
              <a:r>
                <a:rPr lang="zh-CN" altLang="en-US" sz="8000" b="1" spc="-300">
                  <a:ln w="127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我给小树浇浇水</a:t>
              </a:r>
              <a:endParaRPr lang="en-US" altLang="zh-CN" sz="8000" b="1" spc="-300" dirty="0">
                <a:ln w="1270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副标题 2">
              <a:extLst>
                <a:ext uri="{FF2B5EF4-FFF2-40B4-BE49-F238E27FC236}">
                  <a16:creationId xmlns:a16="http://schemas.microsoft.com/office/drawing/2014/main" xmlns="" id="{EF2706A6-31FB-4FC3-99EF-E9104E64C12C}"/>
                </a:ext>
              </a:extLst>
            </p:cNvPr>
            <p:cNvSpPr txBox="1">
              <a:spLocks/>
            </p:cNvSpPr>
            <p:nvPr/>
          </p:nvSpPr>
          <p:spPr>
            <a:xfrm>
              <a:off x="2617803" y="2429278"/>
              <a:ext cx="7108795" cy="191744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>
                <a:buNone/>
              </a:pPr>
              <a:r>
                <a:rPr lang="zh-CN" altLang="en-US" sz="8000" b="1" spc="-300">
                  <a:solidFill>
                    <a:schemeClr val="accent2"/>
                  </a:solidFill>
                  <a:cs typeface="+mn-ea"/>
                  <a:sym typeface="+mn-lt"/>
                </a:rPr>
                <a:t>我给小树浇浇水</a:t>
              </a:r>
              <a:endParaRPr lang="en-US" altLang="zh-CN" sz="8000" b="1" spc="-3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1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899022BE-36DC-4D7B-A821-FA3AFADF95C0}"/>
              </a:ext>
            </a:extLst>
          </p:cNvPr>
          <p:cNvSpPr txBox="1"/>
          <p:nvPr/>
        </p:nvSpPr>
        <p:spPr>
          <a:xfrm>
            <a:off x="2732065" y="2237762"/>
            <a:ext cx="320557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各班自备大水桶一个，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小水桶幼儿人手一个。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EDD39CF2-E63E-47E3-B3A9-B5FA0466AF95}"/>
              </a:ext>
            </a:extLst>
          </p:cNvPr>
          <p:cNvSpPr txBox="1"/>
          <p:nvPr/>
        </p:nvSpPr>
        <p:spPr>
          <a:xfrm>
            <a:off x="2732065" y="4056213"/>
            <a:ext cx="264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各项人员安排：主持人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韩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  摄像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梁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，照相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班内保育老师，提水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两名男教师。 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9D22E040-B34A-4AA4-B4EB-5BFD47143EA4}"/>
              </a:ext>
            </a:extLst>
          </p:cNvPr>
          <p:cNvGrpSpPr/>
          <p:nvPr/>
        </p:nvGrpSpPr>
        <p:grpSpPr>
          <a:xfrm>
            <a:off x="1311782" y="2069830"/>
            <a:ext cx="1272880" cy="3125665"/>
            <a:chOff x="5501394" y="1870654"/>
            <a:chExt cx="1272880" cy="3125665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3C4FA76C-9EFD-489E-BFF1-679DA6485B0C}"/>
                </a:ext>
              </a:extLst>
            </p:cNvPr>
            <p:cNvSpPr/>
            <p:nvPr/>
          </p:nvSpPr>
          <p:spPr>
            <a:xfrm>
              <a:off x="5501394" y="3873377"/>
              <a:ext cx="1122942" cy="11229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2"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389506FD-4731-4408-812A-0D6016B42A8F}"/>
                </a:ext>
              </a:extLst>
            </p:cNvPr>
            <p:cNvSpPr/>
            <p:nvPr/>
          </p:nvSpPr>
          <p:spPr>
            <a:xfrm>
              <a:off x="5501394" y="1870654"/>
              <a:ext cx="1122942" cy="11229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2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F0964935-75CC-4D69-811F-E0FCE0D0D147}"/>
                </a:ext>
              </a:extLst>
            </p:cNvPr>
            <p:cNvSpPr txBox="1"/>
            <p:nvPr/>
          </p:nvSpPr>
          <p:spPr>
            <a:xfrm>
              <a:off x="5693557" y="2139737"/>
              <a:ext cx="10390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05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205904E2-E0B9-49C7-B81D-43ED9F70E6FB}"/>
                </a:ext>
              </a:extLst>
            </p:cNvPr>
            <p:cNvSpPr txBox="1"/>
            <p:nvPr/>
          </p:nvSpPr>
          <p:spPr>
            <a:xfrm>
              <a:off x="5735183" y="4142459"/>
              <a:ext cx="10390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666" y="800660"/>
            <a:ext cx="5496025" cy="54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6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文本框 219">
            <a:extLst>
              <a:ext uri="{FF2B5EF4-FFF2-40B4-BE49-F238E27FC236}">
                <a16:creationId xmlns:a16="http://schemas.microsoft.com/office/drawing/2014/main" xmlns="" id="{5F5B216F-3212-4163-B3F5-7365590BAFAD}"/>
              </a:ext>
            </a:extLst>
          </p:cNvPr>
          <p:cNvSpPr txBox="1"/>
          <p:nvPr/>
        </p:nvSpPr>
        <p:spPr>
          <a:xfrm>
            <a:off x="7939441" y="3315355"/>
            <a:ext cx="2803812" cy="115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保育教师随身携带创可贴和纱布等医疗用品，以备应急处理，教师每人携带卫生纸 。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FFA8A05C-5C00-464E-8D9A-1D54F392954C}"/>
              </a:ext>
            </a:extLst>
          </p:cNvPr>
          <p:cNvGrpSpPr/>
          <p:nvPr/>
        </p:nvGrpSpPr>
        <p:grpSpPr>
          <a:xfrm>
            <a:off x="6624336" y="3315355"/>
            <a:ext cx="1231254" cy="1122942"/>
            <a:chOff x="5501394" y="1870654"/>
            <a:chExt cx="1231254" cy="112294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2714AC54-324E-428C-91DA-A5BC52D65796}"/>
                </a:ext>
              </a:extLst>
            </p:cNvPr>
            <p:cNvSpPr/>
            <p:nvPr/>
          </p:nvSpPr>
          <p:spPr>
            <a:xfrm>
              <a:off x="5501394" y="1870654"/>
              <a:ext cx="1122942" cy="11229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2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61CEB714-13C1-44D9-92D8-9353BB41EA76}"/>
                </a:ext>
              </a:extLst>
            </p:cNvPr>
            <p:cNvSpPr txBox="1"/>
            <p:nvPr/>
          </p:nvSpPr>
          <p:spPr>
            <a:xfrm>
              <a:off x="5693557" y="2139737"/>
              <a:ext cx="10390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07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E370F7EC-3D05-4D5C-AAC3-983CD9FE77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69" y="1580076"/>
            <a:ext cx="4593498" cy="45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75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42A83A4B-F212-490D-9FD4-8CD449A7B774}"/>
              </a:ext>
            </a:extLst>
          </p:cNvPr>
          <p:cNvGrpSpPr/>
          <p:nvPr/>
        </p:nvGrpSpPr>
        <p:grpSpPr>
          <a:xfrm>
            <a:off x="3611698" y="1950002"/>
            <a:ext cx="4968604" cy="2691387"/>
            <a:chOff x="3611698" y="1383944"/>
            <a:chExt cx="4968604" cy="2691387"/>
          </a:xfrm>
        </p:grpSpPr>
        <p:sp>
          <p:nvSpPr>
            <p:cNvPr id="35" name="TextBox 2">
              <a:extLst>
                <a:ext uri="{FF2B5EF4-FFF2-40B4-BE49-F238E27FC236}">
                  <a16:creationId xmlns:a16="http://schemas.microsoft.com/office/drawing/2014/main" xmlns="" id="{E5FDF6E2-DB69-431A-BAFF-8D56D8E76704}"/>
                </a:ext>
              </a:extLst>
            </p:cNvPr>
            <p:cNvSpPr txBox="1"/>
            <p:nvPr/>
          </p:nvSpPr>
          <p:spPr>
            <a:xfrm>
              <a:off x="3611698" y="1383944"/>
              <a:ext cx="49686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 b="1" spc="79">
                  <a:gradFill flip="none" rotWithShape="1">
                    <a:gsLst>
                      <a:gs pos="0">
                        <a:srgbClr val="0070C0">
                          <a:shade val="30000"/>
                          <a:satMod val="115000"/>
                        </a:srgbClr>
                      </a:gs>
                      <a:gs pos="50000">
                        <a:srgbClr val="0070C0">
                          <a:shade val="67500"/>
                          <a:satMod val="115000"/>
                        </a:srgbClr>
                      </a:gs>
                      <a:gs pos="100000">
                        <a:srgbClr val="0070C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+mn-ea"/>
                  <a:cs typeface="+mn-ea"/>
                </a:defRPr>
              </a:lvl1pPr>
            </a:lstStyle>
            <a:p>
              <a:r>
                <a:rPr lang="en-US" altLang="zh-CN" sz="4400" dirty="0">
                  <a:solidFill>
                    <a:srgbClr val="44546A"/>
                  </a:solidFill>
                  <a:latin typeface="+mn-lt"/>
                  <a:sym typeface="+mn-lt"/>
                </a:rPr>
                <a:t>PART</a:t>
              </a:r>
              <a:r>
                <a:rPr lang="en-US" altLang="zh-CN" sz="4400" dirty="0">
                  <a:solidFill>
                    <a:schemeClr val="tx2"/>
                  </a:solidFill>
                  <a:latin typeface="+mn-lt"/>
                  <a:sym typeface="+mn-lt"/>
                </a:rPr>
                <a:t> 03</a:t>
              </a:r>
              <a:endParaRPr lang="zh-CN" altLang="en-US" sz="4400" dirty="0">
                <a:solidFill>
                  <a:schemeClr val="tx2"/>
                </a:solidFill>
                <a:latin typeface="+mn-lt"/>
                <a:sym typeface="+mn-lt"/>
              </a:endParaRPr>
            </a:p>
          </p:txBody>
        </p:sp>
        <p:sp>
          <p:nvSpPr>
            <p:cNvPr id="36" name="TextBox 3">
              <a:extLst>
                <a:ext uri="{FF2B5EF4-FFF2-40B4-BE49-F238E27FC236}">
                  <a16:creationId xmlns:a16="http://schemas.microsoft.com/office/drawing/2014/main" xmlns="" id="{E4A41BEA-75C8-4868-93D7-0881E6F628A8}"/>
                </a:ext>
              </a:extLst>
            </p:cNvPr>
            <p:cNvSpPr txBox="1"/>
            <p:nvPr/>
          </p:nvSpPr>
          <p:spPr>
            <a:xfrm>
              <a:off x="3611698" y="2875002"/>
              <a:ext cx="49686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 b="1" spc="79">
                  <a:gradFill flip="none" rotWithShape="1">
                    <a:gsLst>
                      <a:gs pos="0">
                        <a:srgbClr val="0070C0">
                          <a:shade val="30000"/>
                          <a:satMod val="115000"/>
                        </a:srgbClr>
                      </a:gs>
                      <a:gs pos="50000">
                        <a:srgbClr val="0070C0">
                          <a:shade val="67500"/>
                          <a:satMod val="115000"/>
                        </a:srgbClr>
                      </a:gs>
                      <a:gs pos="100000">
                        <a:srgbClr val="0070C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+mn-ea"/>
                  <a:cs typeface="+mn-ea"/>
                </a:defRPr>
              </a:lvl1pPr>
            </a:lstStyle>
            <a:p>
              <a:pPr algn="dist"/>
              <a:r>
                <a:rPr lang="zh-CN" altLang="en-US" sz="7200" dirty="0">
                  <a:solidFill>
                    <a:schemeClr val="accent2"/>
                  </a:solidFill>
                  <a:latin typeface="+mn-lt"/>
                  <a:sym typeface="+mn-lt"/>
                </a:rPr>
                <a:t>活动流程</a:t>
              </a: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C1DA11BC-C954-4390-ADAA-593BD895D92F}"/>
                </a:ext>
              </a:extLst>
            </p:cNvPr>
            <p:cNvCxnSpPr>
              <a:cxnSpLocks/>
            </p:cNvCxnSpPr>
            <p:nvPr/>
          </p:nvCxnSpPr>
          <p:spPr>
            <a:xfrm>
              <a:off x="5736000" y="2458631"/>
              <a:ext cx="720000" cy="0"/>
            </a:xfrm>
            <a:prstGeom prst="line">
              <a:avLst/>
            </a:prstGeom>
            <a:ln w="38100">
              <a:solidFill>
                <a:srgbClr val="44546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456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91C8D35-AD0A-4567-BE7E-FB5DA6EF0A5C}"/>
              </a:ext>
            </a:extLst>
          </p:cNvPr>
          <p:cNvSpPr/>
          <p:nvPr/>
        </p:nvSpPr>
        <p:spPr>
          <a:xfrm>
            <a:off x="6663157" y="2355436"/>
            <a:ext cx="4136572" cy="300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你知道三月十二日是什么节吗？</a:t>
            </a:r>
            <a:endParaRPr lang="en-US" altLang="zh-CN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（植树节） 你认识哪些树木？</a:t>
            </a:r>
            <a:endParaRPr lang="en-US" altLang="zh-CN" sz="16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引导幼儿说各种树木的名称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你知道树木有什么作用吗？ 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告诉幼儿树木可以制作家具、打门窗、结水果；还可以美化环境，净化空气 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6058366-C8F4-4528-812F-B1DB0739C8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259" y="1374183"/>
            <a:ext cx="4355385" cy="435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6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EAC5FE33-8EB2-49FD-BA76-2C126722B22C}"/>
              </a:ext>
            </a:extLst>
          </p:cNvPr>
          <p:cNvGrpSpPr/>
          <p:nvPr/>
        </p:nvGrpSpPr>
        <p:grpSpPr>
          <a:xfrm>
            <a:off x="858474" y="4082773"/>
            <a:ext cx="10229938" cy="2132067"/>
            <a:chOff x="6649678" y="3429000"/>
            <a:chExt cx="10229938" cy="213206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C29B4CC7-D8B2-4E55-BC92-E79AEF49D322}"/>
                </a:ext>
              </a:extLst>
            </p:cNvPr>
            <p:cNvGrpSpPr/>
            <p:nvPr/>
          </p:nvGrpSpPr>
          <p:grpSpPr>
            <a:xfrm>
              <a:off x="6649678" y="3429000"/>
              <a:ext cx="2006676" cy="2132067"/>
              <a:chOff x="4826033" y="975340"/>
              <a:chExt cx="1505203" cy="1599050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xmlns="" id="{E43EDC8D-3722-49DF-9DC6-288793941E5A}"/>
                  </a:ext>
                </a:extLst>
              </p:cNvPr>
              <p:cNvSpPr/>
              <p:nvPr/>
            </p:nvSpPr>
            <p:spPr>
              <a:xfrm>
                <a:off x="4826033" y="975340"/>
                <a:ext cx="580965" cy="569792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zh-CN" altLang="en-US" sz="1400" b="1" kern="0" dirty="0">
                    <a:solidFill>
                      <a:srgbClr val="FFFFFF"/>
                    </a:solidFill>
                    <a:cs typeface="+mn-ea"/>
                    <a:sym typeface="+mn-lt"/>
                  </a:rPr>
                  <a:t>第</a:t>
                </a:r>
                <a:r>
                  <a:rPr lang="en-US" altLang="zh-CN" sz="1400" b="1" kern="0" dirty="0">
                    <a:solidFill>
                      <a:srgbClr val="FFFFFF"/>
                    </a:solidFill>
                    <a:cs typeface="+mn-ea"/>
                    <a:sym typeface="+mn-lt"/>
                  </a:rPr>
                  <a:t>2</a:t>
                </a:r>
                <a:r>
                  <a:rPr lang="zh-CN" altLang="en-US" sz="1400" b="1" kern="0" dirty="0">
                    <a:solidFill>
                      <a:srgbClr val="FFFFFF"/>
                    </a:solidFill>
                    <a:cs typeface="+mn-ea"/>
                    <a:sym typeface="+mn-lt"/>
                  </a:rPr>
                  <a:t>项</a:t>
                </a:r>
              </a:p>
            </p:txBody>
          </p:sp>
          <p:sp>
            <p:nvSpPr>
              <p:cNvPr id="6" name="任意多边形 5">
                <a:extLst>
                  <a:ext uri="{FF2B5EF4-FFF2-40B4-BE49-F238E27FC236}">
                    <a16:creationId xmlns:a16="http://schemas.microsoft.com/office/drawing/2014/main" xmlns="" id="{333DE118-6183-4E34-A5D0-2A123524D2EA}"/>
                  </a:ext>
                </a:extLst>
              </p:cNvPr>
              <p:cNvSpPr/>
              <p:nvPr/>
            </p:nvSpPr>
            <p:spPr>
              <a:xfrm>
                <a:off x="4880499" y="1187616"/>
                <a:ext cx="1386774" cy="1386774"/>
              </a:xfrm>
              <a:custGeom>
                <a:avLst/>
                <a:gdLst>
                  <a:gd name="connsiteX0" fmla="*/ 1103264 w 2180339"/>
                  <a:gd name="connsiteY0" fmla="*/ 73 h 2180207"/>
                  <a:gd name="connsiteX1" fmla="*/ 2114753 w 2180339"/>
                  <a:gd name="connsiteY1" fmla="*/ 717933 h 2180207"/>
                  <a:gd name="connsiteX2" fmla="*/ 1728576 w 2180339"/>
                  <a:gd name="connsiteY2" fmla="*/ 1973704 h 2180207"/>
                  <a:gd name="connsiteX3" fmla="*/ 415058 w 2180339"/>
                  <a:gd name="connsiteY3" fmla="*/ 1945997 h 2180207"/>
                  <a:gd name="connsiteX4" fmla="*/ 82179 w 2180339"/>
                  <a:gd name="connsiteY4" fmla="*/ 675059 h 2180207"/>
                  <a:gd name="connsiteX5" fmla="*/ 165557 w 2180339"/>
                  <a:gd name="connsiteY5" fmla="*/ 709392 h 2180207"/>
                  <a:gd name="connsiteX6" fmla="*/ 470901 w 2180339"/>
                  <a:gd name="connsiteY6" fmla="*/ 1875198 h 2180207"/>
                  <a:gd name="connsiteX7" fmla="*/ 1675764 w 2180339"/>
                  <a:gd name="connsiteY7" fmla="*/ 1900614 h 2180207"/>
                  <a:gd name="connsiteX8" fmla="*/ 2029998 w 2180339"/>
                  <a:gd name="connsiteY8" fmla="*/ 748721 h 2180207"/>
                  <a:gd name="connsiteX9" fmla="*/ 1019053 w 2180339"/>
                  <a:gd name="connsiteY9" fmla="*/ 92725 h 2180207"/>
                  <a:gd name="connsiteX10" fmla="*/ 1012640 w 2180339"/>
                  <a:gd name="connsiteY10" fmla="*/ 2780 h 2180207"/>
                  <a:gd name="connsiteX11" fmla="*/ 1103264 w 2180339"/>
                  <a:gd name="connsiteY11" fmla="*/ 73 h 218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0339" h="2180207">
                    <a:moveTo>
                      <a:pt x="1103264" y="73"/>
                    </a:moveTo>
                    <a:cubicBezTo>
                      <a:pt x="1553666" y="5280"/>
                      <a:pt x="1958833" y="288693"/>
                      <a:pt x="2114753" y="717933"/>
                    </a:cubicBezTo>
                    <a:cubicBezTo>
                      <a:pt x="2281069" y="1175790"/>
                      <a:pt x="2123424" y="1688418"/>
                      <a:pt x="1728576" y="1973704"/>
                    </a:cubicBezTo>
                    <a:cubicBezTo>
                      <a:pt x="1333726" y="2258991"/>
                      <a:pt x="797525" y="2247680"/>
                      <a:pt x="415058" y="1945997"/>
                    </a:cubicBezTo>
                    <a:cubicBezTo>
                      <a:pt x="32591" y="1644315"/>
                      <a:pt x="-103296" y="1125495"/>
                      <a:pt x="82179" y="675059"/>
                    </a:cubicBezTo>
                    <a:lnTo>
                      <a:pt x="165557" y="709392"/>
                    </a:lnTo>
                    <a:cubicBezTo>
                      <a:pt x="-4574" y="1122568"/>
                      <a:pt x="120071" y="1598470"/>
                      <a:pt x="470901" y="1875198"/>
                    </a:cubicBezTo>
                    <a:cubicBezTo>
                      <a:pt x="821731" y="2151926"/>
                      <a:pt x="1313577" y="2162301"/>
                      <a:pt x="1675764" y="1900614"/>
                    </a:cubicBezTo>
                    <a:cubicBezTo>
                      <a:pt x="2037951" y="1638926"/>
                      <a:pt x="2182555" y="1168704"/>
                      <a:pt x="2029998" y="748721"/>
                    </a:cubicBezTo>
                    <a:cubicBezTo>
                      <a:pt x="1877440" y="328738"/>
                      <a:pt x="1464755" y="60948"/>
                      <a:pt x="1019053" y="92725"/>
                    </a:cubicBezTo>
                    <a:lnTo>
                      <a:pt x="1012640" y="2780"/>
                    </a:lnTo>
                    <a:cubicBezTo>
                      <a:pt x="1043009" y="615"/>
                      <a:pt x="1073237" y="-275"/>
                      <a:pt x="1103264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88000" tIns="0" rIns="288000" bIns="0" anchor="ctr"/>
              <a:lstStyle/>
              <a:p>
                <a:pPr algn="just">
                  <a:lnSpc>
                    <a:spcPct val="130000"/>
                  </a:lnSpc>
                  <a:defRPr/>
                </a:pPr>
                <a:endParaRPr lang="zh-CN" altLang="en-US" sz="2000" kern="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05E5B9B8-0D0A-419C-876E-37D500E9CC28}"/>
                  </a:ext>
                </a:extLst>
              </p:cNvPr>
              <p:cNvSpPr/>
              <p:nvPr/>
            </p:nvSpPr>
            <p:spPr>
              <a:xfrm>
                <a:off x="4826033" y="1628547"/>
                <a:ext cx="1505203" cy="655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讲解植树节的来历，活动开始</a:t>
                </a: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E12F209-FA08-4EEF-9628-9862CA0C420A}"/>
                </a:ext>
              </a:extLst>
            </p:cNvPr>
            <p:cNvSpPr txBox="1"/>
            <p:nvPr/>
          </p:nvSpPr>
          <p:spPr>
            <a:xfrm>
              <a:off x="8728965" y="4124872"/>
              <a:ext cx="81506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把这一天定为植树节，一是为了纪念一贯重视和倡导植树造林的孙中山先生（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12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日是孙中山先生逝世纪念日。另外，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12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日刚好是惊蛰之后，春分之前，对全国来说，这时候植树是最适宜的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4B17DC90-7B07-444A-9FD2-81E6F5D32F3F}"/>
              </a:ext>
            </a:extLst>
          </p:cNvPr>
          <p:cNvGrpSpPr/>
          <p:nvPr/>
        </p:nvGrpSpPr>
        <p:grpSpPr>
          <a:xfrm>
            <a:off x="5289272" y="1980969"/>
            <a:ext cx="6098027" cy="2132067"/>
            <a:chOff x="4196325" y="1184206"/>
            <a:chExt cx="6098027" cy="2132067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166FC1DC-C8D1-4C2D-A734-D2945144B933}"/>
                </a:ext>
              </a:extLst>
            </p:cNvPr>
            <p:cNvGrpSpPr/>
            <p:nvPr/>
          </p:nvGrpSpPr>
          <p:grpSpPr>
            <a:xfrm>
              <a:off x="4196325" y="1184206"/>
              <a:ext cx="2226371" cy="2132067"/>
              <a:chOff x="2688752" y="975340"/>
              <a:chExt cx="1669996" cy="1599050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xmlns="" id="{0AE12C85-BF09-4A94-8D81-13CE80420E74}"/>
                  </a:ext>
                </a:extLst>
              </p:cNvPr>
              <p:cNvSpPr/>
              <p:nvPr/>
            </p:nvSpPr>
            <p:spPr>
              <a:xfrm>
                <a:off x="2775898" y="975340"/>
                <a:ext cx="582362" cy="569792"/>
              </a:xfrm>
              <a:prstGeom prst="ellipse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zh-CN" altLang="en-US" sz="1400" b="1" kern="0" dirty="0">
                    <a:solidFill>
                      <a:srgbClr val="FFFFFF"/>
                    </a:solidFill>
                    <a:cs typeface="+mn-ea"/>
                    <a:sym typeface="+mn-lt"/>
                  </a:rPr>
                  <a:t>第</a:t>
                </a:r>
                <a:r>
                  <a:rPr lang="en-US" altLang="zh-CN" sz="1400" b="1" kern="0" dirty="0">
                    <a:solidFill>
                      <a:srgbClr val="FFFFFF"/>
                    </a:solidFill>
                    <a:cs typeface="+mn-ea"/>
                    <a:sym typeface="+mn-lt"/>
                  </a:rPr>
                  <a:t>1</a:t>
                </a:r>
                <a:r>
                  <a:rPr lang="zh-CN" altLang="en-US" sz="1400" b="1" kern="0" dirty="0">
                    <a:solidFill>
                      <a:srgbClr val="FFFFFF"/>
                    </a:solidFill>
                    <a:cs typeface="+mn-ea"/>
                    <a:sym typeface="+mn-lt"/>
                  </a:rPr>
                  <a:t>项</a:t>
                </a:r>
              </a:p>
            </p:txBody>
          </p:sp>
          <p:sp>
            <p:nvSpPr>
              <p:cNvPr id="11" name="任意多边形 3">
                <a:extLst>
                  <a:ext uri="{FF2B5EF4-FFF2-40B4-BE49-F238E27FC236}">
                    <a16:creationId xmlns:a16="http://schemas.microsoft.com/office/drawing/2014/main" xmlns="" id="{388A1035-381B-4C29-BB98-9701B4A49FBD}"/>
                  </a:ext>
                </a:extLst>
              </p:cNvPr>
              <p:cNvSpPr/>
              <p:nvPr/>
            </p:nvSpPr>
            <p:spPr>
              <a:xfrm>
                <a:off x="2830364" y="1187616"/>
                <a:ext cx="1386774" cy="1386774"/>
              </a:xfrm>
              <a:custGeom>
                <a:avLst/>
                <a:gdLst>
                  <a:gd name="connsiteX0" fmla="*/ 1103264 w 2180339"/>
                  <a:gd name="connsiteY0" fmla="*/ 73 h 2180207"/>
                  <a:gd name="connsiteX1" fmla="*/ 2114753 w 2180339"/>
                  <a:gd name="connsiteY1" fmla="*/ 717933 h 2180207"/>
                  <a:gd name="connsiteX2" fmla="*/ 1728576 w 2180339"/>
                  <a:gd name="connsiteY2" fmla="*/ 1973704 h 2180207"/>
                  <a:gd name="connsiteX3" fmla="*/ 415058 w 2180339"/>
                  <a:gd name="connsiteY3" fmla="*/ 1945997 h 2180207"/>
                  <a:gd name="connsiteX4" fmla="*/ 82179 w 2180339"/>
                  <a:gd name="connsiteY4" fmla="*/ 675059 h 2180207"/>
                  <a:gd name="connsiteX5" fmla="*/ 165557 w 2180339"/>
                  <a:gd name="connsiteY5" fmla="*/ 709392 h 2180207"/>
                  <a:gd name="connsiteX6" fmla="*/ 470901 w 2180339"/>
                  <a:gd name="connsiteY6" fmla="*/ 1875198 h 2180207"/>
                  <a:gd name="connsiteX7" fmla="*/ 1675764 w 2180339"/>
                  <a:gd name="connsiteY7" fmla="*/ 1900614 h 2180207"/>
                  <a:gd name="connsiteX8" fmla="*/ 2029998 w 2180339"/>
                  <a:gd name="connsiteY8" fmla="*/ 748721 h 2180207"/>
                  <a:gd name="connsiteX9" fmla="*/ 1019053 w 2180339"/>
                  <a:gd name="connsiteY9" fmla="*/ 92725 h 2180207"/>
                  <a:gd name="connsiteX10" fmla="*/ 1012640 w 2180339"/>
                  <a:gd name="connsiteY10" fmla="*/ 2780 h 2180207"/>
                  <a:gd name="connsiteX11" fmla="*/ 1103264 w 2180339"/>
                  <a:gd name="connsiteY11" fmla="*/ 73 h 218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0339" h="2180207">
                    <a:moveTo>
                      <a:pt x="1103264" y="73"/>
                    </a:moveTo>
                    <a:cubicBezTo>
                      <a:pt x="1553666" y="5280"/>
                      <a:pt x="1958833" y="288693"/>
                      <a:pt x="2114753" y="717933"/>
                    </a:cubicBezTo>
                    <a:cubicBezTo>
                      <a:pt x="2281069" y="1175790"/>
                      <a:pt x="2123424" y="1688418"/>
                      <a:pt x="1728576" y="1973704"/>
                    </a:cubicBezTo>
                    <a:cubicBezTo>
                      <a:pt x="1333726" y="2258991"/>
                      <a:pt x="797525" y="2247680"/>
                      <a:pt x="415058" y="1945997"/>
                    </a:cubicBezTo>
                    <a:cubicBezTo>
                      <a:pt x="32591" y="1644315"/>
                      <a:pt x="-103296" y="1125495"/>
                      <a:pt x="82179" y="675059"/>
                    </a:cubicBezTo>
                    <a:lnTo>
                      <a:pt x="165557" y="709392"/>
                    </a:lnTo>
                    <a:cubicBezTo>
                      <a:pt x="-4574" y="1122568"/>
                      <a:pt x="120071" y="1598470"/>
                      <a:pt x="470901" y="1875198"/>
                    </a:cubicBezTo>
                    <a:cubicBezTo>
                      <a:pt x="821731" y="2151926"/>
                      <a:pt x="1313577" y="2162301"/>
                      <a:pt x="1675764" y="1900614"/>
                    </a:cubicBezTo>
                    <a:cubicBezTo>
                      <a:pt x="2037951" y="1638926"/>
                      <a:pt x="2182555" y="1168704"/>
                      <a:pt x="2029998" y="748721"/>
                    </a:cubicBezTo>
                    <a:cubicBezTo>
                      <a:pt x="1877440" y="328738"/>
                      <a:pt x="1464755" y="60948"/>
                      <a:pt x="1019053" y="92725"/>
                    </a:cubicBezTo>
                    <a:lnTo>
                      <a:pt x="1012640" y="2780"/>
                    </a:lnTo>
                    <a:cubicBezTo>
                      <a:pt x="1043009" y="615"/>
                      <a:pt x="1073237" y="-275"/>
                      <a:pt x="1103264" y="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lang="zh-CN" altLang="en-US" sz="2100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="" id="{C137D6AD-FBEB-4F77-BFBC-5CB69CBD998C}"/>
                  </a:ext>
                </a:extLst>
              </p:cNvPr>
              <p:cNvSpPr/>
              <p:nvPr/>
            </p:nvSpPr>
            <p:spPr>
              <a:xfrm>
                <a:off x="2688752" y="1584764"/>
                <a:ext cx="1669996" cy="655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“绿色小卫士”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进场活动</a:t>
                </a: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E7CE01D8-DD50-4B0E-B2E8-9F7622AED947}"/>
                </a:ext>
              </a:extLst>
            </p:cNvPr>
            <p:cNvSpPr txBox="1"/>
            <p:nvPr/>
          </p:nvSpPr>
          <p:spPr>
            <a:xfrm>
              <a:off x="6422696" y="1984409"/>
              <a:ext cx="3871656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要求班级分四列纵队，面朝旗杆按照班级顺序从西往东依次站好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948" y="1203205"/>
            <a:ext cx="3711844" cy="278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6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E95238A-6A98-4FC1-BF08-98FFEEBBCB55}"/>
              </a:ext>
            </a:extLst>
          </p:cNvPr>
          <p:cNvGrpSpPr/>
          <p:nvPr/>
        </p:nvGrpSpPr>
        <p:grpSpPr>
          <a:xfrm>
            <a:off x="853372" y="3954457"/>
            <a:ext cx="4536467" cy="2132067"/>
            <a:chOff x="6851351" y="2911324"/>
            <a:chExt cx="4536467" cy="2132067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02BB46CE-57DF-4D28-BD5A-36ECEA064FF0}"/>
                </a:ext>
              </a:extLst>
            </p:cNvPr>
            <p:cNvGrpSpPr/>
            <p:nvPr/>
          </p:nvGrpSpPr>
          <p:grpSpPr>
            <a:xfrm>
              <a:off x="6851351" y="2911324"/>
              <a:ext cx="2006676" cy="2132067"/>
              <a:chOff x="4826033" y="975340"/>
              <a:chExt cx="1505203" cy="159905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xmlns="" id="{FF1A5B11-39ED-493D-A3C6-2BB9BA43643E}"/>
                  </a:ext>
                </a:extLst>
              </p:cNvPr>
              <p:cNvSpPr/>
              <p:nvPr/>
            </p:nvSpPr>
            <p:spPr>
              <a:xfrm>
                <a:off x="4826033" y="975340"/>
                <a:ext cx="580965" cy="569792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zh-CN" altLang="en-US" sz="1400" b="1" kern="0" dirty="0">
                    <a:solidFill>
                      <a:srgbClr val="FFFFFF"/>
                    </a:solidFill>
                    <a:cs typeface="+mn-ea"/>
                    <a:sym typeface="+mn-lt"/>
                  </a:rPr>
                  <a:t>第</a:t>
                </a:r>
                <a:r>
                  <a:rPr lang="en-US" altLang="zh-CN" sz="1400" b="1" kern="0" dirty="0">
                    <a:solidFill>
                      <a:srgbClr val="FFFFFF"/>
                    </a:solidFill>
                    <a:cs typeface="+mn-ea"/>
                    <a:sym typeface="+mn-lt"/>
                  </a:rPr>
                  <a:t>4</a:t>
                </a:r>
                <a:r>
                  <a:rPr lang="zh-CN" altLang="en-US" sz="1400" b="1" kern="0" dirty="0">
                    <a:solidFill>
                      <a:srgbClr val="FFFFFF"/>
                    </a:solidFill>
                    <a:cs typeface="+mn-ea"/>
                    <a:sym typeface="+mn-lt"/>
                  </a:rPr>
                  <a:t>项</a:t>
                </a:r>
              </a:p>
            </p:txBody>
          </p:sp>
          <p:sp>
            <p:nvSpPr>
              <p:cNvPr id="7" name="任意多边形 5">
                <a:extLst>
                  <a:ext uri="{FF2B5EF4-FFF2-40B4-BE49-F238E27FC236}">
                    <a16:creationId xmlns:a16="http://schemas.microsoft.com/office/drawing/2014/main" xmlns="" id="{79485213-AEC2-4E89-94B6-02962FDC264F}"/>
                  </a:ext>
                </a:extLst>
              </p:cNvPr>
              <p:cNvSpPr/>
              <p:nvPr/>
            </p:nvSpPr>
            <p:spPr>
              <a:xfrm>
                <a:off x="4880499" y="1187616"/>
                <a:ext cx="1386774" cy="1386774"/>
              </a:xfrm>
              <a:custGeom>
                <a:avLst/>
                <a:gdLst>
                  <a:gd name="connsiteX0" fmla="*/ 1103264 w 2180339"/>
                  <a:gd name="connsiteY0" fmla="*/ 73 h 2180207"/>
                  <a:gd name="connsiteX1" fmla="*/ 2114753 w 2180339"/>
                  <a:gd name="connsiteY1" fmla="*/ 717933 h 2180207"/>
                  <a:gd name="connsiteX2" fmla="*/ 1728576 w 2180339"/>
                  <a:gd name="connsiteY2" fmla="*/ 1973704 h 2180207"/>
                  <a:gd name="connsiteX3" fmla="*/ 415058 w 2180339"/>
                  <a:gd name="connsiteY3" fmla="*/ 1945997 h 2180207"/>
                  <a:gd name="connsiteX4" fmla="*/ 82179 w 2180339"/>
                  <a:gd name="connsiteY4" fmla="*/ 675059 h 2180207"/>
                  <a:gd name="connsiteX5" fmla="*/ 165557 w 2180339"/>
                  <a:gd name="connsiteY5" fmla="*/ 709392 h 2180207"/>
                  <a:gd name="connsiteX6" fmla="*/ 470901 w 2180339"/>
                  <a:gd name="connsiteY6" fmla="*/ 1875198 h 2180207"/>
                  <a:gd name="connsiteX7" fmla="*/ 1675764 w 2180339"/>
                  <a:gd name="connsiteY7" fmla="*/ 1900614 h 2180207"/>
                  <a:gd name="connsiteX8" fmla="*/ 2029998 w 2180339"/>
                  <a:gd name="connsiteY8" fmla="*/ 748721 h 2180207"/>
                  <a:gd name="connsiteX9" fmla="*/ 1019053 w 2180339"/>
                  <a:gd name="connsiteY9" fmla="*/ 92725 h 2180207"/>
                  <a:gd name="connsiteX10" fmla="*/ 1012640 w 2180339"/>
                  <a:gd name="connsiteY10" fmla="*/ 2780 h 2180207"/>
                  <a:gd name="connsiteX11" fmla="*/ 1103264 w 2180339"/>
                  <a:gd name="connsiteY11" fmla="*/ 73 h 218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0339" h="2180207">
                    <a:moveTo>
                      <a:pt x="1103264" y="73"/>
                    </a:moveTo>
                    <a:cubicBezTo>
                      <a:pt x="1553666" y="5280"/>
                      <a:pt x="1958833" y="288693"/>
                      <a:pt x="2114753" y="717933"/>
                    </a:cubicBezTo>
                    <a:cubicBezTo>
                      <a:pt x="2281069" y="1175790"/>
                      <a:pt x="2123424" y="1688418"/>
                      <a:pt x="1728576" y="1973704"/>
                    </a:cubicBezTo>
                    <a:cubicBezTo>
                      <a:pt x="1333726" y="2258991"/>
                      <a:pt x="797525" y="2247680"/>
                      <a:pt x="415058" y="1945997"/>
                    </a:cubicBezTo>
                    <a:cubicBezTo>
                      <a:pt x="32591" y="1644315"/>
                      <a:pt x="-103296" y="1125495"/>
                      <a:pt x="82179" y="675059"/>
                    </a:cubicBezTo>
                    <a:lnTo>
                      <a:pt x="165557" y="709392"/>
                    </a:lnTo>
                    <a:cubicBezTo>
                      <a:pt x="-4574" y="1122568"/>
                      <a:pt x="120071" y="1598470"/>
                      <a:pt x="470901" y="1875198"/>
                    </a:cubicBezTo>
                    <a:cubicBezTo>
                      <a:pt x="821731" y="2151926"/>
                      <a:pt x="1313577" y="2162301"/>
                      <a:pt x="1675764" y="1900614"/>
                    </a:cubicBezTo>
                    <a:cubicBezTo>
                      <a:pt x="2037951" y="1638926"/>
                      <a:pt x="2182555" y="1168704"/>
                      <a:pt x="2029998" y="748721"/>
                    </a:cubicBezTo>
                    <a:cubicBezTo>
                      <a:pt x="1877440" y="328738"/>
                      <a:pt x="1464755" y="60948"/>
                      <a:pt x="1019053" y="92725"/>
                    </a:cubicBezTo>
                    <a:lnTo>
                      <a:pt x="1012640" y="2780"/>
                    </a:lnTo>
                    <a:cubicBezTo>
                      <a:pt x="1043009" y="615"/>
                      <a:pt x="1073237" y="-275"/>
                      <a:pt x="1103264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88000" tIns="0" rIns="288000" bIns="0" anchor="ctr"/>
              <a:lstStyle/>
              <a:p>
                <a:pPr algn="just">
                  <a:lnSpc>
                    <a:spcPct val="130000"/>
                  </a:lnSpc>
                  <a:defRPr/>
                </a:pPr>
                <a:endParaRPr lang="zh-CN" altLang="en-US" sz="2000" kern="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00785D6C-588A-4702-9E11-5FFE32D752DD}"/>
                  </a:ext>
                </a:extLst>
              </p:cNvPr>
              <p:cNvSpPr/>
              <p:nvPr/>
            </p:nvSpPr>
            <p:spPr>
              <a:xfrm>
                <a:off x="4826033" y="1628547"/>
                <a:ext cx="1505203" cy="347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发出倡议</a:t>
                </a: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52B5B5C9-1F43-4554-9C22-ED681BB0FADD}"/>
                </a:ext>
              </a:extLst>
            </p:cNvPr>
            <p:cNvSpPr txBox="1"/>
            <p:nvPr/>
          </p:nvSpPr>
          <p:spPr>
            <a:xfrm>
              <a:off x="8930639" y="3734005"/>
              <a:ext cx="2457179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各级部长向大家发出倡议：“爱护小树，从我做起，从现在做起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……”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。 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896C8ADE-1BEA-4CE9-A5C6-E509812F0CD0}"/>
              </a:ext>
            </a:extLst>
          </p:cNvPr>
          <p:cNvGrpSpPr/>
          <p:nvPr/>
        </p:nvGrpSpPr>
        <p:grpSpPr>
          <a:xfrm>
            <a:off x="717443" y="1486946"/>
            <a:ext cx="6098027" cy="2132067"/>
            <a:chOff x="350965" y="1269931"/>
            <a:chExt cx="6098027" cy="213206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79493054-A8E8-4306-9B46-584D5800BA0B}"/>
                </a:ext>
              </a:extLst>
            </p:cNvPr>
            <p:cNvGrpSpPr/>
            <p:nvPr/>
          </p:nvGrpSpPr>
          <p:grpSpPr>
            <a:xfrm>
              <a:off x="350965" y="1269931"/>
              <a:ext cx="2226371" cy="2132067"/>
              <a:chOff x="2688752" y="975340"/>
              <a:chExt cx="1669996" cy="1599050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xmlns="" id="{40261D60-F5B9-470F-B740-1C7F60DA5582}"/>
                  </a:ext>
                </a:extLst>
              </p:cNvPr>
              <p:cNvSpPr/>
              <p:nvPr/>
            </p:nvSpPr>
            <p:spPr>
              <a:xfrm>
                <a:off x="2775898" y="975340"/>
                <a:ext cx="582362" cy="569792"/>
              </a:xfrm>
              <a:prstGeom prst="ellipse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zh-CN" altLang="en-US" sz="1400" b="1" kern="0" dirty="0">
                    <a:solidFill>
                      <a:srgbClr val="FFFFFF"/>
                    </a:solidFill>
                    <a:cs typeface="+mn-ea"/>
                    <a:sym typeface="+mn-lt"/>
                  </a:rPr>
                  <a:t>第</a:t>
                </a:r>
                <a:r>
                  <a:rPr lang="en-US" altLang="zh-CN" sz="1400" b="1" kern="0" dirty="0">
                    <a:solidFill>
                      <a:srgbClr val="FFFFFF"/>
                    </a:solidFill>
                    <a:cs typeface="+mn-ea"/>
                    <a:sym typeface="+mn-lt"/>
                  </a:rPr>
                  <a:t>3</a:t>
                </a:r>
                <a:r>
                  <a:rPr lang="zh-CN" altLang="en-US" sz="1400" b="1" kern="0" dirty="0">
                    <a:solidFill>
                      <a:srgbClr val="FFFFFF"/>
                    </a:solidFill>
                    <a:cs typeface="+mn-ea"/>
                    <a:sym typeface="+mn-lt"/>
                  </a:rPr>
                  <a:t>项</a:t>
                </a:r>
              </a:p>
            </p:txBody>
          </p:sp>
          <p:sp>
            <p:nvSpPr>
              <p:cNvPr id="12" name="任意多边形 3">
                <a:extLst>
                  <a:ext uri="{FF2B5EF4-FFF2-40B4-BE49-F238E27FC236}">
                    <a16:creationId xmlns:a16="http://schemas.microsoft.com/office/drawing/2014/main" xmlns="" id="{A453F413-2F81-449D-B3E1-3CCA80D8631F}"/>
                  </a:ext>
                </a:extLst>
              </p:cNvPr>
              <p:cNvSpPr/>
              <p:nvPr/>
            </p:nvSpPr>
            <p:spPr>
              <a:xfrm>
                <a:off x="2830364" y="1187616"/>
                <a:ext cx="1386774" cy="1386774"/>
              </a:xfrm>
              <a:custGeom>
                <a:avLst/>
                <a:gdLst>
                  <a:gd name="connsiteX0" fmla="*/ 1103264 w 2180339"/>
                  <a:gd name="connsiteY0" fmla="*/ 73 h 2180207"/>
                  <a:gd name="connsiteX1" fmla="*/ 2114753 w 2180339"/>
                  <a:gd name="connsiteY1" fmla="*/ 717933 h 2180207"/>
                  <a:gd name="connsiteX2" fmla="*/ 1728576 w 2180339"/>
                  <a:gd name="connsiteY2" fmla="*/ 1973704 h 2180207"/>
                  <a:gd name="connsiteX3" fmla="*/ 415058 w 2180339"/>
                  <a:gd name="connsiteY3" fmla="*/ 1945997 h 2180207"/>
                  <a:gd name="connsiteX4" fmla="*/ 82179 w 2180339"/>
                  <a:gd name="connsiteY4" fmla="*/ 675059 h 2180207"/>
                  <a:gd name="connsiteX5" fmla="*/ 165557 w 2180339"/>
                  <a:gd name="connsiteY5" fmla="*/ 709392 h 2180207"/>
                  <a:gd name="connsiteX6" fmla="*/ 470901 w 2180339"/>
                  <a:gd name="connsiteY6" fmla="*/ 1875198 h 2180207"/>
                  <a:gd name="connsiteX7" fmla="*/ 1675764 w 2180339"/>
                  <a:gd name="connsiteY7" fmla="*/ 1900614 h 2180207"/>
                  <a:gd name="connsiteX8" fmla="*/ 2029998 w 2180339"/>
                  <a:gd name="connsiteY8" fmla="*/ 748721 h 2180207"/>
                  <a:gd name="connsiteX9" fmla="*/ 1019053 w 2180339"/>
                  <a:gd name="connsiteY9" fmla="*/ 92725 h 2180207"/>
                  <a:gd name="connsiteX10" fmla="*/ 1012640 w 2180339"/>
                  <a:gd name="connsiteY10" fmla="*/ 2780 h 2180207"/>
                  <a:gd name="connsiteX11" fmla="*/ 1103264 w 2180339"/>
                  <a:gd name="connsiteY11" fmla="*/ 73 h 218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0339" h="2180207">
                    <a:moveTo>
                      <a:pt x="1103264" y="73"/>
                    </a:moveTo>
                    <a:cubicBezTo>
                      <a:pt x="1553666" y="5280"/>
                      <a:pt x="1958833" y="288693"/>
                      <a:pt x="2114753" y="717933"/>
                    </a:cubicBezTo>
                    <a:cubicBezTo>
                      <a:pt x="2281069" y="1175790"/>
                      <a:pt x="2123424" y="1688418"/>
                      <a:pt x="1728576" y="1973704"/>
                    </a:cubicBezTo>
                    <a:cubicBezTo>
                      <a:pt x="1333726" y="2258991"/>
                      <a:pt x="797525" y="2247680"/>
                      <a:pt x="415058" y="1945997"/>
                    </a:cubicBezTo>
                    <a:cubicBezTo>
                      <a:pt x="32591" y="1644315"/>
                      <a:pt x="-103296" y="1125495"/>
                      <a:pt x="82179" y="675059"/>
                    </a:cubicBezTo>
                    <a:lnTo>
                      <a:pt x="165557" y="709392"/>
                    </a:lnTo>
                    <a:cubicBezTo>
                      <a:pt x="-4574" y="1122568"/>
                      <a:pt x="120071" y="1598470"/>
                      <a:pt x="470901" y="1875198"/>
                    </a:cubicBezTo>
                    <a:cubicBezTo>
                      <a:pt x="821731" y="2151926"/>
                      <a:pt x="1313577" y="2162301"/>
                      <a:pt x="1675764" y="1900614"/>
                    </a:cubicBezTo>
                    <a:cubicBezTo>
                      <a:pt x="2037951" y="1638926"/>
                      <a:pt x="2182555" y="1168704"/>
                      <a:pt x="2029998" y="748721"/>
                    </a:cubicBezTo>
                    <a:cubicBezTo>
                      <a:pt x="1877440" y="328738"/>
                      <a:pt x="1464755" y="60948"/>
                      <a:pt x="1019053" y="92725"/>
                    </a:cubicBezTo>
                    <a:lnTo>
                      <a:pt x="1012640" y="2780"/>
                    </a:lnTo>
                    <a:cubicBezTo>
                      <a:pt x="1043009" y="615"/>
                      <a:pt x="1073237" y="-275"/>
                      <a:pt x="1103264" y="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lang="zh-CN" altLang="en-US" sz="2100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04BFB4CA-F29C-4D31-9C5C-9F8E9D1A31E8}"/>
                  </a:ext>
                </a:extLst>
              </p:cNvPr>
              <p:cNvSpPr/>
              <p:nvPr/>
            </p:nvSpPr>
            <p:spPr>
              <a:xfrm>
                <a:off x="2688752" y="1584764"/>
                <a:ext cx="1669996" cy="655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主持人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讲解</a:t>
                </a:r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64CF9E69-16B8-49A4-96D6-12D325290040}"/>
                </a:ext>
              </a:extLst>
            </p:cNvPr>
            <p:cNvSpPr txBox="1"/>
            <p:nvPr/>
          </p:nvSpPr>
          <p:spPr>
            <a:xfrm>
              <a:off x="2577336" y="2070134"/>
              <a:ext cx="3871656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主持人给小朋友介绍种树的意义，讲解护绿爱树的重要性。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BBBFD7F1-0A42-48A8-A119-2FDF1AC5CA9B}"/>
              </a:ext>
            </a:extLst>
          </p:cNvPr>
          <p:cNvGrpSpPr/>
          <p:nvPr/>
        </p:nvGrpSpPr>
        <p:grpSpPr>
          <a:xfrm>
            <a:off x="6579527" y="3029941"/>
            <a:ext cx="6098027" cy="2132067"/>
            <a:chOff x="467145" y="4290638"/>
            <a:chExt cx="6098027" cy="2132067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DC7F6C0E-586A-4B40-AD8E-96F8AF4583EA}"/>
                </a:ext>
              </a:extLst>
            </p:cNvPr>
            <p:cNvGrpSpPr/>
            <p:nvPr/>
          </p:nvGrpSpPr>
          <p:grpSpPr>
            <a:xfrm>
              <a:off x="467145" y="4290638"/>
              <a:ext cx="2226371" cy="2132067"/>
              <a:chOff x="2688752" y="975340"/>
              <a:chExt cx="1669996" cy="1599050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xmlns="" id="{73700E39-8238-4075-A883-21DD3BF77EB4}"/>
                  </a:ext>
                </a:extLst>
              </p:cNvPr>
              <p:cNvSpPr/>
              <p:nvPr/>
            </p:nvSpPr>
            <p:spPr>
              <a:xfrm>
                <a:off x="2775898" y="975340"/>
                <a:ext cx="582362" cy="569792"/>
              </a:xfrm>
              <a:prstGeom prst="ellipse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zh-CN" altLang="en-US" sz="1400" b="1" kern="0" dirty="0">
                    <a:solidFill>
                      <a:srgbClr val="FFFFFF"/>
                    </a:solidFill>
                    <a:cs typeface="+mn-ea"/>
                    <a:sym typeface="+mn-lt"/>
                  </a:rPr>
                  <a:t>第</a:t>
                </a:r>
                <a:r>
                  <a:rPr lang="en-US" altLang="zh-CN" sz="1400" b="1" kern="0" dirty="0">
                    <a:solidFill>
                      <a:srgbClr val="FFFFFF"/>
                    </a:solidFill>
                    <a:cs typeface="+mn-ea"/>
                    <a:sym typeface="+mn-lt"/>
                  </a:rPr>
                  <a:t>5</a:t>
                </a:r>
                <a:r>
                  <a:rPr lang="zh-CN" altLang="en-US" sz="1400" b="1" kern="0" dirty="0">
                    <a:solidFill>
                      <a:srgbClr val="FFFFFF"/>
                    </a:solidFill>
                    <a:cs typeface="+mn-ea"/>
                    <a:sym typeface="+mn-lt"/>
                  </a:rPr>
                  <a:t>项</a:t>
                </a:r>
              </a:p>
            </p:txBody>
          </p:sp>
          <p:sp>
            <p:nvSpPr>
              <p:cNvPr id="17" name="任意多边形 3">
                <a:extLst>
                  <a:ext uri="{FF2B5EF4-FFF2-40B4-BE49-F238E27FC236}">
                    <a16:creationId xmlns:a16="http://schemas.microsoft.com/office/drawing/2014/main" xmlns="" id="{37A77163-6C7F-4BA3-A145-83C76DC15F9A}"/>
                  </a:ext>
                </a:extLst>
              </p:cNvPr>
              <p:cNvSpPr/>
              <p:nvPr/>
            </p:nvSpPr>
            <p:spPr>
              <a:xfrm>
                <a:off x="2830364" y="1187616"/>
                <a:ext cx="1386774" cy="1386774"/>
              </a:xfrm>
              <a:custGeom>
                <a:avLst/>
                <a:gdLst>
                  <a:gd name="connsiteX0" fmla="*/ 1103264 w 2180339"/>
                  <a:gd name="connsiteY0" fmla="*/ 73 h 2180207"/>
                  <a:gd name="connsiteX1" fmla="*/ 2114753 w 2180339"/>
                  <a:gd name="connsiteY1" fmla="*/ 717933 h 2180207"/>
                  <a:gd name="connsiteX2" fmla="*/ 1728576 w 2180339"/>
                  <a:gd name="connsiteY2" fmla="*/ 1973704 h 2180207"/>
                  <a:gd name="connsiteX3" fmla="*/ 415058 w 2180339"/>
                  <a:gd name="connsiteY3" fmla="*/ 1945997 h 2180207"/>
                  <a:gd name="connsiteX4" fmla="*/ 82179 w 2180339"/>
                  <a:gd name="connsiteY4" fmla="*/ 675059 h 2180207"/>
                  <a:gd name="connsiteX5" fmla="*/ 165557 w 2180339"/>
                  <a:gd name="connsiteY5" fmla="*/ 709392 h 2180207"/>
                  <a:gd name="connsiteX6" fmla="*/ 470901 w 2180339"/>
                  <a:gd name="connsiteY6" fmla="*/ 1875198 h 2180207"/>
                  <a:gd name="connsiteX7" fmla="*/ 1675764 w 2180339"/>
                  <a:gd name="connsiteY7" fmla="*/ 1900614 h 2180207"/>
                  <a:gd name="connsiteX8" fmla="*/ 2029998 w 2180339"/>
                  <a:gd name="connsiteY8" fmla="*/ 748721 h 2180207"/>
                  <a:gd name="connsiteX9" fmla="*/ 1019053 w 2180339"/>
                  <a:gd name="connsiteY9" fmla="*/ 92725 h 2180207"/>
                  <a:gd name="connsiteX10" fmla="*/ 1012640 w 2180339"/>
                  <a:gd name="connsiteY10" fmla="*/ 2780 h 2180207"/>
                  <a:gd name="connsiteX11" fmla="*/ 1103264 w 2180339"/>
                  <a:gd name="connsiteY11" fmla="*/ 73 h 218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0339" h="2180207">
                    <a:moveTo>
                      <a:pt x="1103264" y="73"/>
                    </a:moveTo>
                    <a:cubicBezTo>
                      <a:pt x="1553666" y="5280"/>
                      <a:pt x="1958833" y="288693"/>
                      <a:pt x="2114753" y="717933"/>
                    </a:cubicBezTo>
                    <a:cubicBezTo>
                      <a:pt x="2281069" y="1175790"/>
                      <a:pt x="2123424" y="1688418"/>
                      <a:pt x="1728576" y="1973704"/>
                    </a:cubicBezTo>
                    <a:cubicBezTo>
                      <a:pt x="1333726" y="2258991"/>
                      <a:pt x="797525" y="2247680"/>
                      <a:pt x="415058" y="1945997"/>
                    </a:cubicBezTo>
                    <a:cubicBezTo>
                      <a:pt x="32591" y="1644315"/>
                      <a:pt x="-103296" y="1125495"/>
                      <a:pt x="82179" y="675059"/>
                    </a:cubicBezTo>
                    <a:lnTo>
                      <a:pt x="165557" y="709392"/>
                    </a:lnTo>
                    <a:cubicBezTo>
                      <a:pt x="-4574" y="1122568"/>
                      <a:pt x="120071" y="1598470"/>
                      <a:pt x="470901" y="1875198"/>
                    </a:cubicBezTo>
                    <a:cubicBezTo>
                      <a:pt x="821731" y="2151926"/>
                      <a:pt x="1313577" y="2162301"/>
                      <a:pt x="1675764" y="1900614"/>
                    </a:cubicBezTo>
                    <a:cubicBezTo>
                      <a:pt x="2037951" y="1638926"/>
                      <a:pt x="2182555" y="1168704"/>
                      <a:pt x="2029998" y="748721"/>
                    </a:cubicBezTo>
                    <a:cubicBezTo>
                      <a:pt x="1877440" y="328738"/>
                      <a:pt x="1464755" y="60948"/>
                      <a:pt x="1019053" y="92725"/>
                    </a:cubicBezTo>
                    <a:lnTo>
                      <a:pt x="1012640" y="2780"/>
                    </a:lnTo>
                    <a:cubicBezTo>
                      <a:pt x="1043009" y="615"/>
                      <a:pt x="1073237" y="-275"/>
                      <a:pt x="1103264" y="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lang="zh-CN" altLang="en-US" sz="2100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AB66248E-8C42-4158-BF8E-9F33AC1D9A1F}"/>
                  </a:ext>
                </a:extLst>
              </p:cNvPr>
              <p:cNvSpPr/>
              <p:nvPr/>
            </p:nvSpPr>
            <p:spPr>
              <a:xfrm>
                <a:off x="2688752" y="1677864"/>
                <a:ext cx="1669996" cy="347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活动开始</a:t>
                </a: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BE08A213-30A0-4A51-92F3-14E5A969B470}"/>
                </a:ext>
              </a:extLst>
            </p:cNvPr>
            <p:cNvSpPr txBox="1"/>
            <p:nvPr/>
          </p:nvSpPr>
          <p:spPr>
            <a:xfrm>
              <a:off x="2693516" y="5540564"/>
              <a:ext cx="3871656" cy="4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分大中小级部进行植树节活动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27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7EC854F0-9E99-4242-830D-7EE57E3E333A}"/>
              </a:ext>
            </a:extLst>
          </p:cNvPr>
          <p:cNvGrpSpPr/>
          <p:nvPr/>
        </p:nvGrpSpPr>
        <p:grpSpPr>
          <a:xfrm>
            <a:off x="4852479" y="1617340"/>
            <a:ext cx="1077251" cy="4404302"/>
            <a:chOff x="4503662" y="1637843"/>
            <a:chExt cx="1130735" cy="462296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CD497C6A-B973-40B8-913F-74FC811C413A}"/>
                </a:ext>
              </a:extLst>
            </p:cNvPr>
            <p:cNvGrpSpPr/>
            <p:nvPr/>
          </p:nvGrpSpPr>
          <p:grpSpPr>
            <a:xfrm>
              <a:off x="4503662" y="1637843"/>
              <a:ext cx="1130735" cy="910219"/>
              <a:chOff x="4503662" y="1637843"/>
              <a:chExt cx="1130735" cy="910219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xmlns="" id="{9AE983E7-FD4E-41F5-8C47-B3D639644444}"/>
                  </a:ext>
                </a:extLst>
              </p:cNvPr>
              <p:cNvSpPr/>
              <p:nvPr/>
            </p:nvSpPr>
            <p:spPr>
              <a:xfrm>
                <a:off x="4601735" y="1637843"/>
                <a:ext cx="910169" cy="91021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6694" tIns="43347" rIns="86694" bIns="43347" rtlCol="0" anchor="ctr"/>
              <a:lstStyle/>
              <a:p>
                <a:pPr algn="ctr"/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1AEF716A-4D3D-4DB3-AAE9-42B562411BB1}"/>
                  </a:ext>
                </a:extLst>
              </p:cNvPr>
              <p:cNvSpPr/>
              <p:nvPr/>
            </p:nvSpPr>
            <p:spPr>
              <a:xfrm>
                <a:off x="4503662" y="1775510"/>
                <a:ext cx="1130735" cy="544167"/>
              </a:xfrm>
              <a:prstGeom prst="rect">
                <a:avLst/>
              </a:prstGeom>
              <a:noFill/>
            </p:spPr>
            <p:txBody>
              <a:bodyPr wrap="square" lIns="86694" tIns="43347" rIns="86694" bIns="43347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34D80FF6-7705-49FF-B465-5E9C655FF879}"/>
                </a:ext>
              </a:extLst>
            </p:cNvPr>
            <p:cNvGrpSpPr/>
            <p:nvPr/>
          </p:nvGrpSpPr>
          <p:grpSpPr>
            <a:xfrm>
              <a:off x="4503662" y="2875426"/>
              <a:ext cx="1130735" cy="910219"/>
              <a:chOff x="5354300" y="2875502"/>
              <a:chExt cx="1130735" cy="910219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xmlns="" id="{6D1400B4-C439-4539-980E-76796F117B27}"/>
                  </a:ext>
                </a:extLst>
              </p:cNvPr>
              <p:cNvSpPr/>
              <p:nvPr/>
            </p:nvSpPr>
            <p:spPr>
              <a:xfrm>
                <a:off x="5478790" y="2875502"/>
                <a:ext cx="910169" cy="9102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6694" tIns="43347" rIns="86694" bIns="43347" rtlCol="0" anchor="ctr"/>
              <a:lstStyle/>
              <a:p>
                <a:pPr algn="ctr"/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154690F6-99B6-41BC-9F4F-851296FDE291}"/>
                  </a:ext>
                </a:extLst>
              </p:cNvPr>
              <p:cNvSpPr/>
              <p:nvPr/>
            </p:nvSpPr>
            <p:spPr>
              <a:xfrm>
                <a:off x="5354300" y="3027667"/>
                <a:ext cx="1130735" cy="544167"/>
              </a:xfrm>
              <a:prstGeom prst="rect">
                <a:avLst/>
              </a:prstGeom>
              <a:noFill/>
            </p:spPr>
            <p:txBody>
              <a:bodyPr wrap="square" lIns="86694" tIns="43347" rIns="86694" bIns="43347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D99984F2-C48B-44F3-855B-6F232360A4D8}"/>
                </a:ext>
              </a:extLst>
            </p:cNvPr>
            <p:cNvGrpSpPr/>
            <p:nvPr/>
          </p:nvGrpSpPr>
          <p:grpSpPr>
            <a:xfrm>
              <a:off x="4503662" y="4113009"/>
              <a:ext cx="1130735" cy="910219"/>
              <a:chOff x="4616233" y="4182851"/>
              <a:chExt cx="1130735" cy="910219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xmlns="" id="{6EA9587B-5D10-4C03-9C78-16422D97B6CD}"/>
                  </a:ext>
                </a:extLst>
              </p:cNvPr>
              <p:cNvSpPr/>
              <p:nvPr/>
            </p:nvSpPr>
            <p:spPr>
              <a:xfrm>
                <a:off x="4726516" y="4182851"/>
                <a:ext cx="910169" cy="91021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6694" tIns="43347" rIns="86694" bIns="43347" rtlCol="0" anchor="ctr"/>
              <a:lstStyle/>
              <a:p>
                <a:pPr algn="ctr"/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="" id="{1D7A4426-6133-4085-B053-E441DA3A95DD}"/>
                  </a:ext>
                </a:extLst>
              </p:cNvPr>
              <p:cNvSpPr/>
              <p:nvPr/>
            </p:nvSpPr>
            <p:spPr>
              <a:xfrm>
                <a:off x="4616233" y="4320518"/>
                <a:ext cx="1130735" cy="544167"/>
              </a:xfrm>
              <a:prstGeom prst="rect">
                <a:avLst/>
              </a:prstGeom>
              <a:noFill/>
            </p:spPr>
            <p:txBody>
              <a:bodyPr wrap="square" lIns="86694" tIns="43347" rIns="86694" bIns="43347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02ADED32-4039-4C23-8FCE-A27927532175}"/>
                </a:ext>
              </a:extLst>
            </p:cNvPr>
            <p:cNvGrpSpPr/>
            <p:nvPr/>
          </p:nvGrpSpPr>
          <p:grpSpPr>
            <a:xfrm>
              <a:off x="4503662" y="5350593"/>
              <a:ext cx="1130735" cy="910219"/>
              <a:chOff x="5368443" y="5350593"/>
              <a:chExt cx="1130735" cy="910219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xmlns="" id="{C3CE9162-B30C-408E-BC0D-5BE85065500B}"/>
                  </a:ext>
                </a:extLst>
              </p:cNvPr>
              <p:cNvSpPr/>
              <p:nvPr/>
            </p:nvSpPr>
            <p:spPr>
              <a:xfrm>
                <a:off x="5478726" y="5350593"/>
                <a:ext cx="910169" cy="9102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6694" tIns="43347" rIns="86694" bIns="43347" rtlCol="0" anchor="ctr"/>
              <a:lstStyle/>
              <a:p>
                <a:pPr algn="ctr"/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="" id="{AF94EFA7-1EC1-460C-8499-9269EA0DDAB0}"/>
                  </a:ext>
                </a:extLst>
              </p:cNvPr>
              <p:cNvSpPr/>
              <p:nvPr/>
            </p:nvSpPr>
            <p:spPr>
              <a:xfrm>
                <a:off x="5368443" y="5502757"/>
                <a:ext cx="1130735" cy="544167"/>
              </a:xfrm>
              <a:prstGeom prst="rect">
                <a:avLst/>
              </a:prstGeom>
              <a:noFill/>
            </p:spPr>
            <p:txBody>
              <a:bodyPr wrap="square" lIns="86694" tIns="43347" rIns="86694" bIns="43347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TextBox 22">
            <a:extLst>
              <a:ext uri="{FF2B5EF4-FFF2-40B4-BE49-F238E27FC236}">
                <a16:creationId xmlns:a16="http://schemas.microsoft.com/office/drawing/2014/main" xmlns="" id="{F2C6A5D0-76B3-47C3-BF18-63F5235E3F6E}"/>
              </a:ext>
            </a:extLst>
          </p:cNvPr>
          <p:cNvSpPr txBox="1"/>
          <p:nvPr/>
        </p:nvSpPr>
        <p:spPr>
          <a:xfrm>
            <a:off x="6034731" y="4338478"/>
            <a:ext cx="4435035" cy="380441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在班级绿化场地内活动，不要擅自离开集体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xmlns="" id="{EFE939F2-9C94-46D0-AD03-5952270A89C5}"/>
              </a:ext>
            </a:extLst>
          </p:cNvPr>
          <p:cNvSpPr txBox="1"/>
          <p:nvPr/>
        </p:nvSpPr>
        <p:spPr>
          <a:xfrm>
            <a:off x="6034731" y="1617340"/>
            <a:ext cx="5954144" cy="1047803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教师带领幼儿进入浇水区域，负责教师给幼儿讲解活动顺序和活动要求。提醒幼儿在植树过程中注意同伴间的分工与合作，并进行安全教育。  </a:t>
            </a:r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xmlns="" id="{4838AEDB-014E-4032-AF8C-8B59140D64B2}"/>
              </a:ext>
            </a:extLst>
          </p:cNvPr>
          <p:cNvSpPr txBox="1"/>
          <p:nvPr/>
        </p:nvSpPr>
        <p:spPr>
          <a:xfrm>
            <a:off x="6034731" y="2884862"/>
            <a:ext cx="4911628" cy="696553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活动顺序：到达绿化场地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为小树祈愿祝福赠送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护树卡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给小树浇水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和小树合影。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xmlns="" id="{38781AB2-8DED-448C-A0DB-F76E96844EBB}"/>
              </a:ext>
            </a:extLst>
          </p:cNvPr>
          <p:cNvSpPr txBox="1"/>
          <p:nvPr/>
        </p:nvSpPr>
        <p:spPr>
          <a:xfrm>
            <a:off x="6034731" y="5328837"/>
            <a:ext cx="5077153" cy="696553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认领小树，教师带领幼儿把“护树卡”“ 爱心卡” 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“祈愿卡”挂在树上，和大树拥抱、与小树牵手。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9913278C-2CFA-4D0F-9C29-FF2B6E23CC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10" y="2005828"/>
            <a:ext cx="4737106" cy="35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25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2F31CA86-C239-4B7B-9AC2-41A75E70E2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820" y="1701914"/>
            <a:ext cx="3687639" cy="368763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BF05AA35-03AC-4B8F-B9ED-A267FA9FFBA1}"/>
              </a:ext>
            </a:extLst>
          </p:cNvPr>
          <p:cNvGrpSpPr/>
          <p:nvPr/>
        </p:nvGrpSpPr>
        <p:grpSpPr>
          <a:xfrm>
            <a:off x="586427" y="2040257"/>
            <a:ext cx="4529760" cy="3205523"/>
            <a:chOff x="2009435" y="2037485"/>
            <a:chExt cx="4529760" cy="320552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33B5426E-D1FA-43C7-A316-950A66B80532}"/>
                </a:ext>
              </a:extLst>
            </p:cNvPr>
            <p:cNvGrpSpPr/>
            <p:nvPr/>
          </p:nvGrpSpPr>
          <p:grpSpPr>
            <a:xfrm>
              <a:off x="4902612" y="2040257"/>
              <a:ext cx="1087163" cy="3005406"/>
              <a:chOff x="962003" y="2040257"/>
              <a:chExt cx="1087163" cy="3005406"/>
            </a:xfrm>
          </p:grpSpPr>
          <p:sp>
            <p:nvSpPr>
              <p:cNvPr id="10" name="Oval 13">
                <a:extLst>
                  <a:ext uri="{FF2B5EF4-FFF2-40B4-BE49-F238E27FC236}">
                    <a16:creationId xmlns:a16="http://schemas.microsoft.com/office/drawing/2014/main" xmlns="" id="{6C994E36-A31B-44FC-A995-106C48F62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003" y="2040257"/>
                <a:ext cx="489671" cy="489671"/>
              </a:xfrm>
              <a:prstGeom prst="ellipse">
                <a:avLst/>
              </a:prstGeom>
              <a:solidFill>
                <a:schemeClr val="accent1"/>
              </a:solidFill>
              <a:ln w="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Oval 14">
                <a:extLst>
                  <a:ext uri="{FF2B5EF4-FFF2-40B4-BE49-F238E27FC236}">
                    <a16:creationId xmlns:a16="http://schemas.microsoft.com/office/drawing/2014/main" xmlns="" id="{7DBE4507-2683-4C4C-88A5-13F3FB620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9495" y="3302619"/>
                <a:ext cx="489671" cy="480687"/>
              </a:xfrm>
              <a:prstGeom prst="ellipse">
                <a:avLst/>
              </a:prstGeom>
              <a:solidFill>
                <a:schemeClr val="accent2"/>
              </a:solidFill>
              <a:ln w="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xmlns="" id="{D3BCA4F2-13E9-4623-B471-50655037D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003" y="4555992"/>
                <a:ext cx="489671" cy="489671"/>
              </a:xfrm>
              <a:prstGeom prst="ellipse">
                <a:avLst/>
              </a:prstGeom>
              <a:solidFill>
                <a:schemeClr val="accent3"/>
              </a:solidFill>
              <a:ln w="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xmlns="" id="{B31C129B-7DBC-4080-86C8-A52C313CE727}"/>
                </a:ext>
              </a:extLst>
            </p:cNvPr>
            <p:cNvSpPr txBox="1"/>
            <p:nvPr/>
          </p:nvSpPr>
          <p:spPr>
            <a:xfrm>
              <a:off x="2156988" y="2037485"/>
              <a:ext cx="2547606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水要少装一点，因为小树水喝多了，也要生病的。</a:t>
              </a:r>
            </a:p>
          </p:txBody>
        </p:sp>
        <p:sp>
          <p:nvSpPr>
            <p:cNvPr id="23" name="TextBox 25">
              <a:extLst>
                <a:ext uri="{FF2B5EF4-FFF2-40B4-BE49-F238E27FC236}">
                  <a16:creationId xmlns:a16="http://schemas.microsoft.com/office/drawing/2014/main" xmlns="" id="{6A344231-95EC-4730-BF72-E1CAF2400F6A}"/>
                </a:ext>
              </a:extLst>
            </p:cNvPr>
            <p:cNvSpPr txBox="1"/>
            <p:nvPr/>
          </p:nvSpPr>
          <p:spPr>
            <a:xfrm>
              <a:off x="2156987" y="3290863"/>
              <a:ext cx="3235295" cy="38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取水时不能拥挤，要按照先后顺序</a:t>
              </a:r>
            </a:p>
          </p:txBody>
        </p:sp>
        <p:sp>
          <p:nvSpPr>
            <p:cNvPr id="24" name="TextBox 26">
              <a:extLst>
                <a:ext uri="{FF2B5EF4-FFF2-40B4-BE49-F238E27FC236}">
                  <a16:creationId xmlns:a16="http://schemas.microsoft.com/office/drawing/2014/main" xmlns="" id="{A399C3F2-D6F6-4AF1-82E3-30B9FD3C75A0}"/>
                </a:ext>
              </a:extLst>
            </p:cNvPr>
            <p:cNvSpPr txBox="1"/>
            <p:nvPr/>
          </p:nvSpPr>
          <p:spPr>
            <a:xfrm>
              <a:off x="2009435" y="4541662"/>
              <a:ext cx="2663457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提水和返回的路线要明确，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以免孩子冲撞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030EB9AC-205A-4C32-A940-C2C38E2C3245}"/>
                </a:ext>
              </a:extLst>
            </p:cNvPr>
            <p:cNvSpPr txBox="1"/>
            <p:nvPr/>
          </p:nvSpPr>
          <p:spPr>
            <a:xfrm>
              <a:off x="4872737" y="2037485"/>
              <a:ext cx="103909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016CA996-C68E-45ED-B80D-B53658CE9113}"/>
                </a:ext>
              </a:extLst>
            </p:cNvPr>
            <p:cNvSpPr txBox="1"/>
            <p:nvPr/>
          </p:nvSpPr>
          <p:spPr>
            <a:xfrm>
              <a:off x="5500104" y="3291271"/>
              <a:ext cx="103909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704CEA3D-13DC-47BC-AB83-3360E7D81FC6}"/>
                </a:ext>
              </a:extLst>
            </p:cNvPr>
            <p:cNvSpPr txBox="1"/>
            <p:nvPr/>
          </p:nvSpPr>
          <p:spPr>
            <a:xfrm>
              <a:off x="4904930" y="4563619"/>
              <a:ext cx="103909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5DBA98CA-4AEB-4448-823F-50F5DC2B6FBC}"/>
              </a:ext>
            </a:extLst>
          </p:cNvPr>
          <p:cNvGrpSpPr/>
          <p:nvPr/>
        </p:nvGrpSpPr>
        <p:grpSpPr>
          <a:xfrm>
            <a:off x="8048136" y="2112685"/>
            <a:ext cx="4429978" cy="3005406"/>
            <a:chOff x="7077337" y="2040257"/>
            <a:chExt cx="4429978" cy="300540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BEAA6E00-2DAC-4334-A1E3-A04BE0B63EE1}"/>
                </a:ext>
              </a:extLst>
            </p:cNvPr>
            <p:cNvGrpSpPr/>
            <p:nvPr/>
          </p:nvGrpSpPr>
          <p:grpSpPr>
            <a:xfrm>
              <a:off x="7972723" y="2062883"/>
              <a:ext cx="3534592" cy="2925696"/>
              <a:chOff x="6833354" y="2062883"/>
              <a:chExt cx="3534592" cy="2925696"/>
            </a:xfrm>
          </p:grpSpPr>
          <p:sp>
            <p:nvSpPr>
              <p:cNvPr id="25" name="TextBox 27">
                <a:extLst>
                  <a:ext uri="{FF2B5EF4-FFF2-40B4-BE49-F238E27FC236}">
                    <a16:creationId xmlns:a16="http://schemas.microsoft.com/office/drawing/2014/main" xmlns="" id="{0650FDC1-A8A7-482B-B785-463180AC3DD8}"/>
                  </a:ext>
                </a:extLst>
              </p:cNvPr>
              <p:cNvSpPr txBox="1"/>
              <p:nvPr/>
            </p:nvSpPr>
            <p:spPr>
              <a:xfrm>
                <a:off x="6955392" y="2062883"/>
                <a:ext cx="3412554" cy="37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和小树合影留念。 </a:t>
                </a:r>
              </a:p>
            </p:txBody>
          </p:sp>
          <p:sp>
            <p:nvSpPr>
              <p:cNvPr id="26" name="TextBox 28">
                <a:extLst>
                  <a:ext uri="{FF2B5EF4-FFF2-40B4-BE49-F238E27FC236}">
                    <a16:creationId xmlns:a16="http://schemas.microsoft.com/office/drawing/2014/main" xmlns="" id="{883AF545-6AD8-4074-AB63-F52F2588177C}"/>
                  </a:ext>
                </a:extLst>
              </p:cNvPr>
              <p:cNvSpPr txBox="1"/>
              <p:nvPr/>
            </p:nvSpPr>
            <p:spPr>
              <a:xfrm>
                <a:off x="6833354" y="3316261"/>
                <a:ext cx="3079622" cy="385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捡拾垃圾、整理工具</a:t>
                </a:r>
              </a:p>
            </p:txBody>
          </p:sp>
          <p:sp>
            <p:nvSpPr>
              <p:cNvPr id="27" name="TextBox 29">
                <a:extLst>
                  <a:ext uri="{FF2B5EF4-FFF2-40B4-BE49-F238E27FC236}">
                    <a16:creationId xmlns:a16="http://schemas.microsoft.com/office/drawing/2014/main" xmlns="" id="{D10555FF-64FA-4549-8C99-2CCC2BF7C7FB}"/>
                  </a:ext>
                </a:extLst>
              </p:cNvPr>
              <p:cNvSpPr txBox="1"/>
              <p:nvPr/>
            </p:nvSpPr>
            <p:spPr>
              <a:xfrm>
                <a:off x="7008377" y="4603345"/>
                <a:ext cx="2663457" cy="385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评选“绿色小卫士”。</a:t>
                </a: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F44F934E-DC16-4CEF-A819-1870CF45C2F3}"/>
                </a:ext>
              </a:extLst>
            </p:cNvPr>
            <p:cNvGrpSpPr/>
            <p:nvPr/>
          </p:nvGrpSpPr>
          <p:grpSpPr>
            <a:xfrm>
              <a:off x="7077337" y="2040257"/>
              <a:ext cx="895247" cy="3005406"/>
              <a:chOff x="10038238" y="2040257"/>
              <a:chExt cx="895247" cy="3005406"/>
            </a:xfrm>
          </p:grpSpPr>
          <p:sp>
            <p:nvSpPr>
              <p:cNvPr id="13" name="Oval 16">
                <a:extLst>
                  <a:ext uri="{FF2B5EF4-FFF2-40B4-BE49-F238E27FC236}">
                    <a16:creationId xmlns:a16="http://schemas.microsoft.com/office/drawing/2014/main" xmlns="" id="{8DD256D8-A660-4C1E-B8E5-4FBBE82D8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8308" y="2040257"/>
                <a:ext cx="485177" cy="489671"/>
              </a:xfrm>
              <a:prstGeom prst="ellipse">
                <a:avLst/>
              </a:prstGeom>
              <a:solidFill>
                <a:schemeClr val="accent2"/>
              </a:solidFill>
              <a:ln w="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Oval 17">
                <a:extLst>
                  <a:ext uri="{FF2B5EF4-FFF2-40B4-BE49-F238E27FC236}">
                    <a16:creationId xmlns:a16="http://schemas.microsoft.com/office/drawing/2014/main" xmlns="" id="{76866049-C5E9-48A4-8263-7315D2D2D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8238" y="3302619"/>
                <a:ext cx="485177" cy="480687"/>
              </a:xfrm>
              <a:prstGeom prst="ellipse">
                <a:avLst/>
              </a:prstGeom>
              <a:solidFill>
                <a:schemeClr val="accent1"/>
              </a:solidFill>
              <a:ln w="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Oval 18">
                <a:extLst>
                  <a:ext uri="{FF2B5EF4-FFF2-40B4-BE49-F238E27FC236}">
                    <a16:creationId xmlns:a16="http://schemas.microsoft.com/office/drawing/2014/main" xmlns="" id="{AE5C0208-F06D-4DB5-9840-721CD17A5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8308" y="4555992"/>
                <a:ext cx="485177" cy="489671"/>
              </a:xfrm>
              <a:prstGeom prst="ellipse">
                <a:avLst/>
              </a:prstGeom>
              <a:solidFill>
                <a:schemeClr val="accent2"/>
              </a:solidFill>
              <a:ln w="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DD5EB62C-8DED-4061-9FD1-C911F059463C}"/>
                </a:ext>
              </a:extLst>
            </p:cNvPr>
            <p:cNvSpPr txBox="1"/>
            <p:nvPr/>
          </p:nvSpPr>
          <p:spPr>
            <a:xfrm>
              <a:off x="7077337" y="3291271"/>
              <a:ext cx="103909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05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94AAB2B4-C9A8-4787-ACB0-F77F8E9DFE59}"/>
                </a:ext>
              </a:extLst>
            </p:cNvPr>
            <p:cNvSpPr txBox="1"/>
            <p:nvPr/>
          </p:nvSpPr>
          <p:spPr>
            <a:xfrm>
              <a:off x="7487406" y="2054259"/>
              <a:ext cx="103909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C96404DC-BC8E-4F96-998A-E23EF4B50086}"/>
                </a:ext>
              </a:extLst>
            </p:cNvPr>
            <p:cNvSpPr txBox="1"/>
            <p:nvPr/>
          </p:nvSpPr>
          <p:spPr>
            <a:xfrm>
              <a:off x="7487406" y="4583998"/>
              <a:ext cx="103909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06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713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1B84345A-5B36-4641-BF58-64EA4460169E}"/>
              </a:ext>
            </a:extLst>
          </p:cNvPr>
          <p:cNvSpPr/>
          <p:nvPr/>
        </p:nvSpPr>
        <p:spPr>
          <a:xfrm>
            <a:off x="1273629" y="2632986"/>
            <a:ext cx="9644743" cy="21785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658401" y="2841422"/>
            <a:ext cx="2400302" cy="1325563"/>
          </a:xfrm>
          <a:prstGeom prst="rect">
            <a:avLst/>
          </a:prstGeom>
        </p:spPr>
        <p:txBody>
          <a:bodyPr/>
          <a:lstStyle/>
          <a:p>
            <a:pPr algn="dist"/>
            <a:r>
              <a:rPr lang="zh-CN" altLang="en-US" sz="4000" dirty="0">
                <a:latin typeface="+mn-lt"/>
                <a:ea typeface="+mn-ea"/>
                <a:cs typeface="+mn-ea"/>
                <a:sym typeface="+mn-lt"/>
              </a:rPr>
              <a:t>风险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F041FF3-7B7B-4BCA-A3B2-0079DBB0228E}"/>
              </a:ext>
            </a:extLst>
          </p:cNvPr>
          <p:cNvSpPr/>
          <p:nvPr/>
        </p:nvSpPr>
        <p:spPr>
          <a:xfrm>
            <a:off x="2404406" y="3157142"/>
            <a:ext cx="3654515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如果当天出现降雨情况，就提前通知志愿者们取消当天活动并推迟至次日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C1CAA7C-E679-4351-8751-2390A6AA6B75}"/>
              </a:ext>
            </a:extLst>
          </p:cNvPr>
          <p:cNvSpPr txBox="1"/>
          <p:nvPr/>
        </p:nvSpPr>
        <p:spPr>
          <a:xfrm>
            <a:off x="7658401" y="3916486"/>
            <a:ext cx="2400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000" dirty="0">
                <a:cs typeface="+mn-ea"/>
                <a:sym typeface="+mn-lt"/>
              </a:rPr>
              <a:t>预测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698" y="2595200"/>
            <a:ext cx="1569267" cy="1176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896" y="2595200"/>
            <a:ext cx="1569267" cy="11769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698" y="3645885"/>
            <a:ext cx="1569267" cy="11769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896" y="3645885"/>
            <a:ext cx="1569267" cy="11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9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47AB17FA-98C6-513C-CC42-D8FB68930CCF}"/>
              </a:ext>
            </a:extLst>
          </p:cNvPr>
          <p:cNvSpPr txBox="1"/>
          <p:nvPr/>
        </p:nvSpPr>
        <p:spPr>
          <a:xfrm>
            <a:off x="648680" y="5098815"/>
            <a:ext cx="432048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22"/>
            <a:ext cx="12204208" cy="6867122"/>
          </a:xfrm>
          <a:prstGeom prst="rect">
            <a:avLst/>
          </a:prstGeom>
        </p:spPr>
      </p:pic>
      <p:pic>
        <p:nvPicPr>
          <p:cNvPr id="16" name="图片 0">
            <a:extLst>
              <a:ext uri="{FF2B5EF4-FFF2-40B4-BE49-F238E27FC236}">
                <a16:creationId xmlns:a16="http://schemas.microsoft.com/office/drawing/2014/main" xmlns="" id="{4DC524B7-A30A-4FD5-9442-C66ADAF7AC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19202" y="4057520"/>
            <a:ext cx="2753439" cy="275343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36A9EFB1-4BCA-41E5-9BE4-1159A1085B26}"/>
              </a:ext>
            </a:extLst>
          </p:cNvPr>
          <p:cNvSpPr txBox="1"/>
          <p:nvPr/>
        </p:nvSpPr>
        <p:spPr>
          <a:xfrm>
            <a:off x="3757961" y="3224993"/>
            <a:ext cx="4676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solidFill>
                  <a:srgbClr val="44546A"/>
                </a:solidFill>
                <a:cs typeface="+mn-ea"/>
                <a:sym typeface="+mn-lt"/>
              </a:rPr>
              <a:t>(</a:t>
            </a:r>
            <a:r>
              <a:rPr lang="zh-CN" altLang="en-US" sz="2400" dirty="0">
                <a:solidFill>
                  <a:srgbClr val="44546A"/>
                </a:solidFill>
                <a:cs typeface="+mn-ea"/>
                <a:sym typeface="+mn-lt"/>
              </a:rPr>
              <a:t>幼儿园植树节活动方案</a:t>
            </a:r>
            <a:r>
              <a:rPr lang="en-US" altLang="zh-CN" sz="2400" dirty="0">
                <a:solidFill>
                  <a:srgbClr val="44546A"/>
                </a:solidFill>
                <a:cs typeface="+mn-ea"/>
                <a:sym typeface="+mn-lt"/>
              </a:rPr>
              <a:t>)</a:t>
            </a:r>
            <a:endParaRPr lang="zh-CN" altLang="en-US" sz="2400" dirty="0">
              <a:solidFill>
                <a:srgbClr val="44546A"/>
              </a:solidFill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44FEC66C-F7DC-42ED-9BFB-42FC0AF693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390" y="-45808"/>
            <a:ext cx="3093938" cy="2320453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65CD5B1C-3201-4A55-A31D-BC5451213D63}"/>
              </a:ext>
            </a:extLst>
          </p:cNvPr>
          <p:cNvGrpSpPr/>
          <p:nvPr/>
        </p:nvGrpSpPr>
        <p:grpSpPr>
          <a:xfrm>
            <a:off x="2541602" y="1976530"/>
            <a:ext cx="7108795" cy="1917440"/>
            <a:chOff x="2617803" y="2429278"/>
            <a:chExt cx="7108795" cy="1917440"/>
          </a:xfrm>
        </p:grpSpPr>
        <p:sp>
          <p:nvSpPr>
            <p:cNvPr id="23" name="副标题 2">
              <a:extLst>
                <a:ext uri="{FF2B5EF4-FFF2-40B4-BE49-F238E27FC236}">
                  <a16:creationId xmlns:a16="http://schemas.microsoft.com/office/drawing/2014/main" xmlns="" id="{FB3636BC-5F83-4779-8D19-4AE3C739D561}"/>
                </a:ext>
              </a:extLst>
            </p:cNvPr>
            <p:cNvSpPr txBox="1">
              <a:spLocks/>
            </p:cNvSpPr>
            <p:nvPr/>
          </p:nvSpPr>
          <p:spPr>
            <a:xfrm>
              <a:off x="2617803" y="2429278"/>
              <a:ext cx="7108795" cy="191744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>
                <a:buNone/>
              </a:pPr>
              <a:r>
                <a:rPr lang="zh-CN" altLang="en-US" sz="8000" b="1" spc="-300">
                  <a:ln w="127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我给小树浇浇水</a:t>
              </a:r>
              <a:endParaRPr lang="en-US" altLang="zh-CN" sz="8000" b="1" spc="-300" dirty="0">
                <a:ln w="1270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副标题 2">
              <a:extLst>
                <a:ext uri="{FF2B5EF4-FFF2-40B4-BE49-F238E27FC236}">
                  <a16:creationId xmlns:a16="http://schemas.microsoft.com/office/drawing/2014/main" xmlns="" id="{EF2706A6-31FB-4FC3-99EF-E9104E64C12C}"/>
                </a:ext>
              </a:extLst>
            </p:cNvPr>
            <p:cNvSpPr txBox="1">
              <a:spLocks/>
            </p:cNvSpPr>
            <p:nvPr/>
          </p:nvSpPr>
          <p:spPr>
            <a:xfrm>
              <a:off x="2617803" y="2429278"/>
              <a:ext cx="7108795" cy="191744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>
                <a:buNone/>
              </a:pPr>
              <a:r>
                <a:rPr lang="zh-CN" altLang="en-US" sz="8000" b="1" spc="-300">
                  <a:solidFill>
                    <a:schemeClr val="accent2"/>
                  </a:solidFill>
                  <a:cs typeface="+mn-ea"/>
                  <a:sym typeface="+mn-lt"/>
                </a:rPr>
                <a:t>我给小树浇浇水</a:t>
              </a:r>
              <a:endParaRPr lang="en-US" altLang="zh-CN" sz="8000" b="1" spc="-3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4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45" y="-9524"/>
            <a:ext cx="12192000" cy="6858000"/>
          </a:xfrm>
          <a:prstGeom prst="rect">
            <a:avLst/>
          </a:prstGeom>
          <a:solidFill>
            <a:srgbClr val="BEF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82" y="-2305186"/>
            <a:ext cx="12204882" cy="9153662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C0EFF3F9-A73E-4B65-8176-EF1DED2D51C7}"/>
              </a:ext>
            </a:extLst>
          </p:cNvPr>
          <p:cNvGrpSpPr/>
          <p:nvPr/>
        </p:nvGrpSpPr>
        <p:grpSpPr>
          <a:xfrm>
            <a:off x="1920076" y="2785960"/>
            <a:ext cx="8351848" cy="2348440"/>
            <a:chOff x="1920076" y="2517449"/>
            <a:chExt cx="8351848" cy="234844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9AC96F45-C682-4C91-A19B-CBA0917A37F1}"/>
                </a:ext>
              </a:extLst>
            </p:cNvPr>
            <p:cNvGrpSpPr/>
            <p:nvPr/>
          </p:nvGrpSpPr>
          <p:grpSpPr>
            <a:xfrm>
              <a:off x="1920076" y="2517449"/>
              <a:ext cx="8351848" cy="2348440"/>
              <a:chOff x="2370093" y="2517449"/>
              <a:chExt cx="8351848" cy="234844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xmlns="" id="{9A895564-EA1A-4402-885E-9F7CD792203D}"/>
                  </a:ext>
                </a:extLst>
              </p:cNvPr>
              <p:cNvSpPr/>
              <p:nvPr/>
            </p:nvSpPr>
            <p:spPr>
              <a:xfrm>
                <a:off x="2370093" y="2517449"/>
                <a:ext cx="2348440" cy="234844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xmlns="" id="{269999B6-794E-4AC7-B543-EE858396FA2C}"/>
                  </a:ext>
                </a:extLst>
              </p:cNvPr>
              <p:cNvSpPr/>
              <p:nvPr/>
            </p:nvSpPr>
            <p:spPr>
              <a:xfrm>
                <a:off x="5371797" y="2517449"/>
                <a:ext cx="2348440" cy="234844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="" id="{AB930B2D-7C70-479A-84E3-112774529EFF}"/>
                  </a:ext>
                </a:extLst>
              </p:cNvPr>
              <p:cNvSpPr/>
              <p:nvPr/>
            </p:nvSpPr>
            <p:spPr>
              <a:xfrm>
                <a:off x="8373501" y="2517449"/>
                <a:ext cx="2348440" cy="234844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DEE067CF-8670-40C2-9863-89CF4D8D2569}"/>
                </a:ext>
              </a:extLst>
            </p:cNvPr>
            <p:cNvGrpSpPr/>
            <p:nvPr/>
          </p:nvGrpSpPr>
          <p:grpSpPr>
            <a:xfrm>
              <a:off x="2052337" y="3032857"/>
              <a:ext cx="8217952" cy="1317625"/>
              <a:chOff x="723522" y="2691227"/>
              <a:chExt cx="8217952" cy="1317625"/>
            </a:xfrm>
          </p:grpSpPr>
          <p:grpSp>
            <p:nvGrpSpPr>
              <p:cNvPr id="89" name="组合 88"/>
              <p:cNvGrpSpPr/>
              <p:nvPr/>
            </p:nvGrpSpPr>
            <p:grpSpPr>
              <a:xfrm>
                <a:off x="723522" y="2691227"/>
                <a:ext cx="2049780" cy="1302385"/>
                <a:chOff x="3512" y="3685"/>
                <a:chExt cx="3228" cy="2051"/>
              </a:xfrm>
            </p:grpSpPr>
            <p:sp>
              <p:nvSpPr>
                <p:cNvPr id="90" name="文本框 89"/>
                <p:cNvSpPr txBox="1"/>
                <p:nvPr/>
              </p:nvSpPr>
              <p:spPr>
                <a:xfrm>
                  <a:off x="4470" y="3685"/>
                  <a:ext cx="1312" cy="11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4000" b="1" dirty="0">
                      <a:solidFill>
                        <a:srgbClr val="44546A"/>
                      </a:solidFill>
                      <a:cs typeface="+mn-ea"/>
                      <a:sym typeface="+mn-lt"/>
                    </a:rPr>
                    <a:t>01</a:t>
                  </a:r>
                </a:p>
              </p:txBody>
            </p:sp>
            <p:sp>
              <p:nvSpPr>
                <p:cNvPr id="91" name="文本框 90"/>
                <p:cNvSpPr txBox="1"/>
                <p:nvPr/>
              </p:nvSpPr>
              <p:spPr>
                <a:xfrm>
                  <a:off x="3512" y="4815"/>
                  <a:ext cx="3228" cy="9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b="1" dirty="0">
                      <a:solidFill>
                        <a:srgbClr val="44546A"/>
                      </a:solidFill>
                      <a:cs typeface="+mn-ea"/>
                      <a:sym typeface="+mn-lt"/>
                    </a:rPr>
                    <a:t>活动介绍</a:t>
                  </a:r>
                </a:p>
              </p:txBody>
            </p:sp>
          </p:grpSp>
          <p:grpSp>
            <p:nvGrpSpPr>
              <p:cNvPr id="93" name="组合 92"/>
              <p:cNvGrpSpPr/>
              <p:nvPr/>
            </p:nvGrpSpPr>
            <p:grpSpPr>
              <a:xfrm>
                <a:off x="6715164" y="2691227"/>
                <a:ext cx="2226310" cy="1292860"/>
                <a:chOff x="1814" y="3683"/>
                <a:chExt cx="3506" cy="2036"/>
              </a:xfrm>
            </p:grpSpPr>
            <p:sp>
              <p:nvSpPr>
                <p:cNvPr id="94" name="文本框 93"/>
                <p:cNvSpPr txBox="1"/>
                <p:nvPr/>
              </p:nvSpPr>
              <p:spPr>
                <a:xfrm>
                  <a:off x="2780" y="3683"/>
                  <a:ext cx="1575" cy="11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4000" b="1" dirty="0">
                      <a:solidFill>
                        <a:srgbClr val="44546A"/>
                      </a:solidFill>
                      <a:cs typeface="+mn-ea"/>
                      <a:sym typeface="+mn-lt"/>
                    </a:rPr>
                    <a:t>03</a:t>
                  </a:r>
                </a:p>
              </p:txBody>
            </p:sp>
            <p:sp>
              <p:nvSpPr>
                <p:cNvPr id="95" name="文本框 94"/>
                <p:cNvSpPr txBox="1"/>
                <p:nvPr/>
              </p:nvSpPr>
              <p:spPr>
                <a:xfrm>
                  <a:off x="1814" y="4798"/>
                  <a:ext cx="3506" cy="9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b="1" dirty="0">
                      <a:solidFill>
                        <a:srgbClr val="44546A"/>
                      </a:solidFill>
                      <a:cs typeface="+mn-ea"/>
                      <a:sym typeface="+mn-lt"/>
                    </a:rPr>
                    <a:t>活动流程</a:t>
                  </a:r>
                </a:p>
              </p:txBody>
            </p:sp>
          </p:grpSp>
          <p:grpSp>
            <p:nvGrpSpPr>
              <p:cNvPr id="97" name="组合 96"/>
              <p:cNvGrpSpPr/>
              <p:nvPr/>
            </p:nvGrpSpPr>
            <p:grpSpPr>
              <a:xfrm>
                <a:off x="3738710" y="2691227"/>
                <a:ext cx="2072640" cy="1317625"/>
                <a:chOff x="2816" y="3639"/>
                <a:chExt cx="3264" cy="2075"/>
              </a:xfrm>
            </p:grpSpPr>
            <p:sp>
              <p:nvSpPr>
                <p:cNvPr id="98" name="文本框 97"/>
                <p:cNvSpPr txBox="1"/>
                <p:nvPr/>
              </p:nvSpPr>
              <p:spPr>
                <a:xfrm>
                  <a:off x="3529" y="3639"/>
                  <a:ext cx="1838" cy="11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4000" b="1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02</a:t>
                  </a:r>
                </a:p>
              </p:txBody>
            </p:sp>
            <p:sp>
              <p:nvSpPr>
                <p:cNvPr id="99" name="文本框 98"/>
                <p:cNvSpPr txBox="1"/>
                <p:nvPr/>
              </p:nvSpPr>
              <p:spPr>
                <a:xfrm>
                  <a:off x="2816" y="4793"/>
                  <a:ext cx="3264" cy="9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b="1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活动准备</a:t>
                  </a:r>
                </a:p>
              </p:txBody>
            </p:sp>
          </p:grpSp>
        </p:grp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01C102EA-DA11-4CE8-88D6-4453CFC24165}"/>
              </a:ext>
            </a:extLst>
          </p:cNvPr>
          <p:cNvSpPr txBox="1"/>
          <p:nvPr/>
        </p:nvSpPr>
        <p:spPr>
          <a:xfrm>
            <a:off x="3267356" y="1179367"/>
            <a:ext cx="6737928" cy="1195536"/>
          </a:xfrm>
          <a:prstGeom prst="rect">
            <a:avLst/>
          </a:prstGeom>
          <a:noFill/>
        </p:spPr>
        <p:txBody>
          <a:bodyPr wrap="square" lIns="86694" tIns="43347" rIns="86694" bIns="4334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solidFill>
                  <a:schemeClr val="accent2"/>
                </a:solidFill>
                <a:cs typeface="+mn-ea"/>
                <a:sym typeface="+mn-lt"/>
              </a:rPr>
              <a:t>目 录</a:t>
            </a:r>
            <a:r>
              <a:rPr lang="en-US" altLang="zh-CN" sz="4000" b="1" dirty="0">
                <a:solidFill>
                  <a:schemeClr val="accent2"/>
                </a:solidFill>
                <a:cs typeface="+mn-ea"/>
                <a:sym typeface="+mn-lt"/>
              </a:rPr>
              <a:t>Contents</a:t>
            </a:r>
            <a:endParaRPr lang="en-US" altLang="zh-CN" sz="72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36" y="-127626"/>
            <a:ext cx="2502529" cy="250252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93787" y="372862"/>
            <a:ext cx="14279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BEF9E5"/>
                </a:solidFill>
              </a:rPr>
              <a:t>https://www.ypppt.com/</a:t>
            </a:r>
            <a:endParaRPr lang="zh-CN" altLang="en-US" sz="900" dirty="0">
              <a:solidFill>
                <a:srgbClr val="BE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09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42A83A4B-F212-490D-9FD4-8CD449A7B774}"/>
              </a:ext>
            </a:extLst>
          </p:cNvPr>
          <p:cNvGrpSpPr/>
          <p:nvPr/>
        </p:nvGrpSpPr>
        <p:grpSpPr>
          <a:xfrm>
            <a:off x="3611698" y="1950002"/>
            <a:ext cx="4968604" cy="2691387"/>
            <a:chOff x="3611698" y="1383944"/>
            <a:chExt cx="4968604" cy="2691387"/>
          </a:xfrm>
        </p:grpSpPr>
        <p:sp>
          <p:nvSpPr>
            <p:cNvPr id="35" name="TextBox 2">
              <a:extLst>
                <a:ext uri="{FF2B5EF4-FFF2-40B4-BE49-F238E27FC236}">
                  <a16:creationId xmlns:a16="http://schemas.microsoft.com/office/drawing/2014/main" xmlns="" id="{E5FDF6E2-DB69-431A-BAFF-8D56D8E76704}"/>
                </a:ext>
              </a:extLst>
            </p:cNvPr>
            <p:cNvSpPr txBox="1"/>
            <p:nvPr/>
          </p:nvSpPr>
          <p:spPr>
            <a:xfrm>
              <a:off x="3611698" y="1383944"/>
              <a:ext cx="49686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 b="1" spc="79">
                  <a:gradFill flip="none" rotWithShape="1">
                    <a:gsLst>
                      <a:gs pos="0">
                        <a:srgbClr val="0070C0">
                          <a:shade val="30000"/>
                          <a:satMod val="115000"/>
                        </a:srgbClr>
                      </a:gs>
                      <a:gs pos="50000">
                        <a:srgbClr val="0070C0">
                          <a:shade val="67500"/>
                          <a:satMod val="115000"/>
                        </a:srgbClr>
                      </a:gs>
                      <a:gs pos="100000">
                        <a:srgbClr val="0070C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+mn-ea"/>
                  <a:cs typeface="+mn-ea"/>
                </a:defRPr>
              </a:lvl1pPr>
            </a:lstStyle>
            <a:p>
              <a:r>
                <a:rPr lang="en-US" altLang="zh-CN" sz="4400" dirty="0">
                  <a:solidFill>
                    <a:srgbClr val="44546A"/>
                  </a:solidFill>
                  <a:latin typeface="+mn-lt"/>
                  <a:sym typeface="+mn-lt"/>
                </a:rPr>
                <a:t>PART</a:t>
              </a:r>
              <a:r>
                <a:rPr lang="en-US" altLang="zh-CN" sz="4400" dirty="0">
                  <a:solidFill>
                    <a:schemeClr val="tx2"/>
                  </a:solidFill>
                  <a:latin typeface="+mn-lt"/>
                  <a:sym typeface="+mn-lt"/>
                </a:rPr>
                <a:t> 01</a:t>
              </a:r>
              <a:endParaRPr lang="zh-CN" altLang="en-US" sz="4400" dirty="0">
                <a:solidFill>
                  <a:schemeClr val="tx2"/>
                </a:solidFill>
                <a:latin typeface="+mn-lt"/>
                <a:sym typeface="+mn-lt"/>
              </a:endParaRPr>
            </a:p>
          </p:txBody>
        </p:sp>
        <p:sp>
          <p:nvSpPr>
            <p:cNvPr id="36" name="TextBox 3">
              <a:extLst>
                <a:ext uri="{FF2B5EF4-FFF2-40B4-BE49-F238E27FC236}">
                  <a16:creationId xmlns:a16="http://schemas.microsoft.com/office/drawing/2014/main" xmlns="" id="{E4A41BEA-75C8-4868-93D7-0881E6F628A8}"/>
                </a:ext>
              </a:extLst>
            </p:cNvPr>
            <p:cNvSpPr txBox="1"/>
            <p:nvPr/>
          </p:nvSpPr>
          <p:spPr>
            <a:xfrm>
              <a:off x="3611698" y="2875002"/>
              <a:ext cx="49686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 b="1" spc="79">
                  <a:gradFill flip="none" rotWithShape="1">
                    <a:gsLst>
                      <a:gs pos="0">
                        <a:srgbClr val="0070C0">
                          <a:shade val="30000"/>
                          <a:satMod val="115000"/>
                        </a:srgbClr>
                      </a:gs>
                      <a:gs pos="50000">
                        <a:srgbClr val="0070C0">
                          <a:shade val="67500"/>
                          <a:satMod val="115000"/>
                        </a:srgbClr>
                      </a:gs>
                      <a:gs pos="100000">
                        <a:srgbClr val="0070C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+mn-ea"/>
                  <a:cs typeface="+mn-ea"/>
                </a:defRPr>
              </a:lvl1pPr>
            </a:lstStyle>
            <a:p>
              <a:pPr algn="dist"/>
              <a:r>
                <a:rPr lang="zh-CN" altLang="en-US" sz="7200" dirty="0">
                  <a:solidFill>
                    <a:schemeClr val="accent2"/>
                  </a:solidFill>
                  <a:latin typeface="+mn-lt"/>
                  <a:sym typeface="+mn-lt"/>
                </a:rPr>
                <a:t>活动介绍</a:t>
              </a: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C1DA11BC-C954-4390-ADAA-593BD895D92F}"/>
                </a:ext>
              </a:extLst>
            </p:cNvPr>
            <p:cNvCxnSpPr>
              <a:cxnSpLocks/>
            </p:cNvCxnSpPr>
            <p:nvPr/>
          </p:nvCxnSpPr>
          <p:spPr>
            <a:xfrm>
              <a:off x="5736000" y="2458631"/>
              <a:ext cx="720000" cy="0"/>
            </a:xfrm>
            <a:prstGeom prst="line">
              <a:avLst/>
            </a:prstGeom>
            <a:ln w="38100">
              <a:solidFill>
                <a:srgbClr val="44546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14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2">
            <a:extLst>
              <a:ext uri="{FF2B5EF4-FFF2-40B4-BE49-F238E27FC236}">
                <a16:creationId xmlns:a16="http://schemas.microsoft.com/office/drawing/2014/main" xmlns="" id="{B6A563C4-FB45-4A09-AA5C-655CA4B6B9F9}"/>
              </a:ext>
            </a:extLst>
          </p:cNvPr>
          <p:cNvSpPr/>
          <p:nvPr/>
        </p:nvSpPr>
        <p:spPr>
          <a:xfrm>
            <a:off x="5186405" y="2845277"/>
            <a:ext cx="5838908" cy="3080155"/>
          </a:xfrm>
          <a:prstGeom prst="rect">
            <a:avLst/>
          </a:prstGeom>
        </p:spPr>
        <p:txBody>
          <a:bodyPr wrap="square" lIns="86694" tIns="43347" rIns="86694" bIns="4334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早春三月，草长鹰飞间，冬天的寒意还未褪尽，春天带着绿色的气息向我们走来，春风吹绿了枝头上的嫩芽，吹绿了地上的小草，也吹动了幼儿园孩子们的热情。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为了在孩子们的心里播撒下绿色的希望，让他们在保护自然中亲身体验劳动的乐趣，感受美化环境的意义，获得更多亲近春天的快乐体验，幼儿园于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日组织全园的小朋友进行了一次以</a:t>
            </a:r>
            <a:r>
              <a:rPr lang="zh-CN" altLang="en-US" sz="2000" b="1" dirty="0">
                <a:solidFill>
                  <a:schemeClr val="accent2"/>
                </a:solidFill>
                <a:cs typeface="+mn-ea"/>
                <a:sym typeface="+mn-lt"/>
              </a:rPr>
              <a:t>“我为小树浇浇水”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为主题的护绿活动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C4F1DB93-93BE-41D3-9476-9AF4B87938FE}"/>
              </a:ext>
            </a:extLst>
          </p:cNvPr>
          <p:cNvGrpSpPr/>
          <p:nvPr/>
        </p:nvGrpSpPr>
        <p:grpSpPr>
          <a:xfrm>
            <a:off x="5007590" y="1234856"/>
            <a:ext cx="2231140" cy="691262"/>
            <a:chOff x="0" y="1791987"/>
            <a:chExt cx="2231140" cy="691262"/>
          </a:xfrm>
        </p:grpSpPr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xmlns="" id="{CD6E0E30-A3FF-47BF-B3FA-E10BDF9A8C3F}"/>
                </a:ext>
              </a:extLst>
            </p:cNvPr>
            <p:cNvSpPr/>
            <p:nvPr/>
          </p:nvSpPr>
          <p:spPr>
            <a:xfrm>
              <a:off x="0" y="1791987"/>
              <a:ext cx="2231140" cy="6912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矩形 3">
              <a:extLst>
                <a:ext uri="{FF2B5EF4-FFF2-40B4-BE49-F238E27FC236}">
                  <a16:creationId xmlns:a16="http://schemas.microsoft.com/office/drawing/2014/main" xmlns="" id="{A20D2F4B-548F-4228-8EC3-979607CA0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75" y="1851453"/>
              <a:ext cx="1819190" cy="58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活动背景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E1FD9FC-7F91-4AB4-8222-144AB1062B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75" y="1234856"/>
            <a:ext cx="4660093" cy="466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34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A924B5FB-14BD-410B-A136-6BC1DF811CD3}"/>
              </a:ext>
            </a:extLst>
          </p:cNvPr>
          <p:cNvGrpSpPr/>
          <p:nvPr/>
        </p:nvGrpSpPr>
        <p:grpSpPr>
          <a:xfrm>
            <a:off x="1459354" y="2363224"/>
            <a:ext cx="4176705" cy="617473"/>
            <a:chOff x="6276415" y="2076856"/>
            <a:chExt cx="4176705" cy="617473"/>
          </a:xfrm>
        </p:grpSpPr>
        <p:cxnSp>
          <p:nvCxnSpPr>
            <p:cNvPr id="41" name="直线连接符 16">
              <a:extLst>
                <a:ext uri="{FF2B5EF4-FFF2-40B4-BE49-F238E27FC236}">
                  <a16:creationId xmlns:a16="http://schemas.microsoft.com/office/drawing/2014/main" xmlns="" id="{4D3FE47D-BB9E-4B12-B22D-DC16B4C29083}"/>
                </a:ext>
              </a:extLst>
            </p:cNvPr>
            <p:cNvCxnSpPr>
              <a:cxnSpLocks/>
            </p:cNvCxnSpPr>
            <p:nvPr/>
          </p:nvCxnSpPr>
          <p:spPr>
            <a:xfrm>
              <a:off x="6276415" y="2123780"/>
              <a:ext cx="0" cy="395297"/>
            </a:xfrm>
            <a:prstGeom prst="line">
              <a:avLst/>
            </a:prstGeom>
            <a:ln w="38100">
              <a:solidFill>
                <a:srgbClr val="51687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xmlns="" id="{E2EC92FA-EBE2-4C98-A000-45D6E7C6E93E}"/>
                </a:ext>
              </a:extLst>
            </p:cNvPr>
            <p:cNvGrpSpPr/>
            <p:nvPr/>
          </p:nvGrpSpPr>
          <p:grpSpPr>
            <a:xfrm>
              <a:off x="6368593" y="2076856"/>
              <a:ext cx="4084527" cy="617473"/>
              <a:chOff x="11568" y="3323"/>
              <a:chExt cx="4080" cy="972"/>
            </a:xfrm>
          </p:grpSpPr>
          <p:sp>
            <p:nvSpPr>
              <p:cNvPr id="45" name="矩形 44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>
                <a:extLst>
                  <a:ext uri="{FF2B5EF4-FFF2-40B4-BE49-F238E27FC236}">
                    <a16:creationId xmlns:a16="http://schemas.microsoft.com/office/drawing/2014/main" xmlns="" id="{83A34824-FCAC-422F-9A72-B07D69998986}"/>
                  </a:ext>
                </a:extLst>
              </p:cNvPr>
              <p:cNvSpPr/>
              <p:nvPr/>
            </p:nvSpPr>
            <p:spPr>
              <a:xfrm>
                <a:off x="11568" y="3806"/>
                <a:ext cx="4080" cy="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3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月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11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日上午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9:30——11:00 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xmlns="" id="{2BA931E7-E533-4085-B996-538D9BD692CD}"/>
                  </a:ext>
                </a:extLst>
              </p:cNvPr>
              <p:cNvSpPr txBox="1"/>
              <p:nvPr/>
            </p:nvSpPr>
            <p:spPr>
              <a:xfrm>
                <a:off x="11568" y="3323"/>
                <a:ext cx="4073" cy="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活动时间</a:t>
                </a:r>
                <a:endPara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16BADD9-F381-45D7-92AE-2D1C6C60B8ED}"/>
              </a:ext>
            </a:extLst>
          </p:cNvPr>
          <p:cNvGrpSpPr/>
          <p:nvPr/>
        </p:nvGrpSpPr>
        <p:grpSpPr>
          <a:xfrm>
            <a:off x="1459354" y="3657198"/>
            <a:ext cx="4169697" cy="622556"/>
            <a:chOff x="6276415" y="3357865"/>
            <a:chExt cx="4169697" cy="622556"/>
          </a:xfrm>
        </p:grpSpPr>
        <p:cxnSp>
          <p:nvCxnSpPr>
            <p:cNvPr id="42" name="直线连接符 17">
              <a:extLst>
                <a:ext uri="{FF2B5EF4-FFF2-40B4-BE49-F238E27FC236}">
                  <a16:creationId xmlns:a16="http://schemas.microsoft.com/office/drawing/2014/main" xmlns="" id="{5259F8E6-2C85-4FD8-8692-52D76E39287D}"/>
                </a:ext>
              </a:extLst>
            </p:cNvPr>
            <p:cNvCxnSpPr>
              <a:cxnSpLocks/>
            </p:cNvCxnSpPr>
            <p:nvPr/>
          </p:nvCxnSpPr>
          <p:spPr>
            <a:xfrm>
              <a:off x="6276415" y="3404272"/>
              <a:ext cx="0" cy="395297"/>
            </a:xfrm>
            <a:prstGeom prst="line">
              <a:avLst/>
            </a:prstGeom>
            <a:ln w="38100">
              <a:solidFill>
                <a:srgbClr val="6F9C82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xmlns="" id="{3D92E6D0-D613-4B1C-9847-806D7F106412}"/>
                </a:ext>
              </a:extLst>
            </p:cNvPr>
            <p:cNvGrpSpPr/>
            <p:nvPr/>
          </p:nvGrpSpPr>
          <p:grpSpPr>
            <a:xfrm>
              <a:off x="6361585" y="3357865"/>
              <a:ext cx="4084527" cy="622556"/>
              <a:chOff x="11561" y="3323"/>
              <a:chExt cx="4080" cy="980"/>
            </a:xfrm>
          </p:grpSpPr>
          <p:sp>
            <p:nvSpPr>
              <p:cNvPr id="48" name="矩形 47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>
                <a:extLst>
                  <a:ext uri="{FF2B5EF4-FFF2-40B4-BE49-F238E27FC236}">
                    <a16:creationId xmlns:a16="http://schemas.microsoft.com/office/drawing/2014/main" xmlns="" id="{31943F57-0F05-40F1-8B47-9DAE4425EB91}"/>
                  </a:ext>
                </a:extLst>
              </p:cNvPr>
              <p:cNvSpPr/>
              <p:nvPr/>
            </p:nvSpPr>
            <p:spPr>
              <a:xfrm>
                <a:off x="11561" y="3805"/>
                <a:ext cx="4080" cy="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中心花园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xmlns="" id="{B9FD6293-9034-406C-B2A1-F4B0D5B4A914}"/>
                  </a:ext>
                </a:extLst>
              </p:cNvPr>
              <p:cNvSpPr txBox="1"/>
              <p:nvPr/>
            </p:nvSpPr>
            <p:spPr>
              <a:xfrm>
                <a:off x="11568" y="3323"/>
                <a:ext cx="4073" cy="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活动场地</a:t>
                </a:r>
                <a:endPara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4FA0F6CE-FB6A-4724-A2DF-95B5CE4DE806}"/>
              </a:ext>
            </a:extLst>
          </p:cNvPr>
          <p:cNvGrpSpPr/>
          <p:nvPr/>
        </p:nvGrpSpPr>
        <p:grpSpPr>
          <a:xfrm>
            <a:off x="1459354" y="4960066"/>
            <a:ext cx="4176705" cy="607945"/>
            <a:chOff x="6276415" y="4570292"/>
            <a:chExt cx="4176705" cy="607945"/>
          </a:xfrm>
        </p:grpSpPr>
        <p:cxnSp>
          <p:nvCxnSpPr>
            <p:cNvPr id="43" name="直线连接符 18">
              <a:extLst>
                <a:ext uri="{FF2B5EF4-FFF2-40B4-BE49-F238E27FC236}">
                  <a16:creationId xmlns:a16="http://schemas.microsoft.com/office/drawing/2014/main" xmlns="" id="{7F4F9ED5-16C7-4AFA-BFDD-E602E759C42E}"/>
                </a:ext>
              </a:extLst>
            </p:cNvPr>
            <p:cNvCxnSpPr>
              <a:cxnSpLocks/>
            </p:cNvCxnSpPr>
            <p:nvPr/>
          </p:nvCxnSpPr>
          <p:spPr>
            <a:xfrm>
              <a:off x="6276415" y="4665598"/>
              <a:ext cx="0" cy="395297"/>
            </a:xfrm>
            <a:prstGeom prst="line">
              <a:avLst/>
            </a:prstGeom>
            <a:ln w="38100">
              <a:solidFill>
                <a:srgbClr val="A8C1D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xmlns="" id="{B9FB3332-6E59-478B-BF3B-4DF80B906C20}"/>
                </a:ext>
              </a:extLst>
            </p:cNvPr>
            <p:cNvGrpSpPr/>
            <p:nvPr/>
          </p:nvGrpSpPr>
          <p:grpSpPr>
            <a:xfrm>
              <a:off x="6368593" y="4570292"/>
              <a:ext cx="4084527" cy="607945"/>
              <a:chOff x="11568" y="3323"/>
              <a:chExt cx="4080" cy="957"/>
            </a:xfrm>
          </p:grpSpPr>
          <p:sp>
            <p:nvSpPr>
              <p:cNvPr id="51" name="矩形 5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>
                <a:extLst>
                  <a:ext uri="{FF2B5EF4-FFF2-40B4-BE49-F238E27FC236}">
                    <a16:creationId xmlns:a16="http://schemas.microsoft.com/office/drawing/2014/main" xmlns="" id="{68BE9466-5764-41A6-9B27-29F1F5040489}"/>
                  </a:ext>
                </a:extLst>
              </p:cNvPr>
              <p:cNvSpPr/>
              <p:nvPr/>
            </p:nvSpPr>
            <p:spPr>
              <a:xfrm>
                <a:off x="11568" y="3782"/>
                <a:ext cx="4080" cy="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认领小树，挂上祈愿卡，给小树浇水。</a:t>
                </a: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xmlns="" id="{8689E802-5CD1-4972-843E-B51603C7916C}"/>
                  </a:ext>
                </a:extLst>
              </p:cNvPr>
              <p:cNvSpPr txBox="1"/>
              <p:nvPr/>
            </p:nvSpPr>
            <p:spPr>
              <a:xfrm>
                <a:off x="11568" y="3323"/>
                <a:ext cx="4073" cy="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活动形式</a:t>
                </a:r>
                <a:endPara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195" y="945332"/>
            <a:ext cx="5034481" cy="50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79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组合 197">
            <a:extLst>
              <a:ext uri="{FF2B5EF4-FFF2-40B4-BE49-F238E27FC236}">
                <a16:creationId xmlns:a16="http://schemas.microsoft.com/office/drawing/2014/main" xmlns="" id="{2EE8A5A9-87BF-491C-BD6B-5D6190015E78}"/>
              </a:ext>
            </a:extLst>
          </p:cNvPr>
          <p:cNvGrpSpPr/>
          <p:nvPr/>
        </p:nvGrpSpPr>
        <p:grpSpPr>
          <a:xfrm>
            <a:off x="5011710" y="1271155"/>
            <a:ext cx="2231140" cy="691262"/>
            <a:chOff x="0" y="1791987"/>
            <a:chExt cx="2231140" cy="691262"/>
          </a:xfrm>
        </p:grpSpPr>
        <p:sp>
          <p:nvSpPr>
            <p:cNvPr id="199" name="Rectangle 4">
              <a:extLst>
                <a:ext uri="{FF2B5EF4-FFF2-40B4-BE49-F238E27FC236}">
                  <a16:creationId xmlns:a16="http://schemas.microsoft.com/office/drawing/2014/main" xmlns="" id="{8E8DBC2E-27E9-46E7-A7B1-521BC0E72E0A}"/>
                </a:ext>
              </a:extLst>
            </p:cNvPr>
            <p:cNvSpPr/>
            <p:nvPr/>
          </p:nvSpPr>
          <p:spPr>
            <a:xfrm>
              <a:off x="0" y="1791987"/>
              <a:ext cx="2231140" cy="6912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0" name="矩形 3">
              <a:extLst>
                <a:ext uri="{FF2B5EF4-FFF2-40B4-BE49-F238E27FC236}">
                  <a16:creationId xmlns:a16="http://schemas.microsoft.com/office/drawing/2014/main" xmlns="" id="{296AAB3E-81A7-47D9-A76F-E2D1AF0FC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75" y="1851453"/>
              <a:ext cx="1819190" cy="58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活动目标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E44F23E5-F03A-4C79-966F-C6E7B01A8CC5}"/>
              </a:ext>
            </a:extLst>
          </p:cNvPr>
          <p:cNvGrpSpPr/>
          <p:nvPr/>
        </p:nvGrpSpPr>
        <p:grpSpPr>
          <a:xfrm>
            <a:off x="1082339" y="2106325"/>
            <a:ext cx="5257275" cy="3885947"/>
            <a:chOff x="962450" y="2292165"/>
            <a:chExt cx="5257275" cy="388594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E100670D-F046-47AD-A8E4-2B2248F1B72F}"/>
                </a:ext>
              </a:extLst>
            </p:cNvPr>
            <p:cNvGrpSpPr/>
            <p:nvPr/>
          </p:nvGrpSpPr>
          <p:grpSpPr>
            <a:xfrm>
              <a:off x="1796745" y="2473114"/>
              <a:ext cx="4422980" cy="3704998"/>
              <a:chOff x="2039200" y="2064404"/>
              <a:chExt cx="4422980" cy="3704998"/>
            </a:xfrm>
          </p:grpSpPr>
          <p:sp>
            <p:nvSpPr>
              <p:cNvPr id="34" name="000">
                <a:extLst>
                  <a:ext uri="{FF2B5EF4-FFF2-40B4-BE49-F238E27FC236}">
                    <a16:creationId xmlns:a16="http://schemas.microsoft.com/office/drawing/2014/main" xmlns="" id="{BDAF894B-17A8-42F0-B2FE-3EE00FC82979}"/>
                  </a:ext>
                </a:extLst>
              </p:cNvPr>
              <p:cNvSpPr/>
              <p:nvPr/>
            </p:nvSpPr>
            <p:spPr>
              <a:xfrm>
                <a:off x="2039200" y="2530901"/>
                <a:ext cx="429081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从小爱护花木、保护环境，知道了小树、花草是我们人类的朋友</a:t>
                </a:r>
              </a:p>
            </p:txBody>
          </p:sp>
          <p:sp>
            <p:nvSpPr>
              <p:cNvPr id="35" name="000">
                <a:extLst>
                  <a:ext uri="{FF2B5EF4-FFF2-40B4-BE49-F238E27FC236}">
                    <a16:creationId xmlns:a16="http://schemas.microsoft.com/office/drawing/2014/main" xmlns="" id="{63F91EB1-2AEA-4BA9-B590-8199D51C245B}"/>
                  </a:ext>
                </a:extLst>
              </p:cNvPr>
              <p:cNvSpPr txBox="1"/>
              <p:nvPr/>
            </p:nvSpPr>
            <p:spPr>
              <a:xfrm>
                <a:off x="2046202" y="2064404"/>
                <a:ext cx="1133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保护环境</a:t>
                </a:r>
              </a:p>
            </p:txBody>
          </p:sp>
          <p:sp>
            <p:nvSpPr>
              <p:cNvPr id="36" name="000">
                <a:extLst>
                  <a:ext uri="{FF2B5EF4-FFF2-40B4-BE49-F238E27FC236}">
                    <a16:creationId xmlns:a16="http://schemas.microsoft.com/office/drawing/2014/main" xmlns="" id="{D7CD526F-0A7A-4C91-86C3-A8C1B3614CEA}"/>
                  </a:ext>
                </a:extLst>
              </p:cNvPr>
              <p:cNvSpPr/>
              <p:nvPr/>
            </p:nvSpPr>
            <p:spPr>
              <a:xfrm>
                <a:off x="2039200" y="3868828"/>
                <a:ext cx="442298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能够愉快的参加活动，在活动中遵守规则，学习与他人合作。 </a:t>
                </a:r>
              </a:p>
            </p:txBody>
          </p:sp>
          <p:sp>
            <p:nvSpPr>
              <p:cNvPr id="37" name="000">
                <a:extLst>
                  <a:ext uri="{FF2B5EF4-FFF2-40B4-BE49-F238E27FC236}">
                    <a16:creationId xmlns:a16="http://schemas.microsoft.com/office/drawing/2014/main" xmlns="" id="{073F5572-F128-4683-BE16-80F89445EFA6}"/>
                  </a:ext>
                </a:extLst>
              </p:cNvPr>
              <p:cNvSpPr txBox="1"/>
              <p:nvPr/>
            </p:nvSpPr>
            <p:spPr>
              <a:xfrm>
                <a:off x="2039217" y="3402233"/>
                <a:ext cx="1133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学习合作</a:t>
                </a:r>
              </a:p>
            </p:txBody>
          </p:sp>
          <p:sp>
            <p:nvSpPr>
              <p:cNvPr id="38" name="000">
                <a:extLst>
                  <a:ext uri="{FF2B5EF4-FFF2-40B4-BE49-F238E27FC236}">
                    <a16:creationId xmlns:a16="http://schemas.microsoft.com/office/drawing/2014/main" xmlns="" id="{BC9642B6-E823-4A6C-87EA-23041A50F755}"/>
                  </a:ext>
                </a:extLst>
              </p:cNvPr>
              <p:cNvSpPr/>
              <p:nvPr/>
            </p:nvSpPr>
            <p:spPr>
              <a:xfrm>
                <a:off x="2046370" y="5184627"/>
                <a:ext cx="405870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感受大自然、周围环境的美好，初步建立保护环境的责任感。</a:t>
                </a:r>
              </a:p>
            </p:txBody>
          </p:sp>
          <p:sp>
            <p:nvSpPr>
              <p:cNvPr id="39" name="000">
                <a:extLst>
                  <a:ext uri="{FF2B5EF4-FFF2-40B4-BE49-F238E27FC236}">
                    <a16:creationId xmlns:a16="http://schemas.microsoft.com/office/drawing/2014/main" xmlns="" id="{3B219C2F-9365-40DC-B47D-E83A29ED4475}"/>
                  </a:ext>
                </a:extLst>
              </p:cNvPr>
              <p:cNvSpPr txBox="1"/>
              <p:nvPr/>
            </p:nvSpPr>
            <p:spPr>
              <a:xfrm>
                <a:off x="2046184" y="4800259"/>
                <a:ext cx="1512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责任感</a:t>
                </a:r>
                <a:endPara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E2E2FB9E-0279-4E5A-96BA-F87C8C2D36A4}"/>
                </a:ext>
              </a:extLst>
            </p:cNvPr>
            <p:cNvGrpSpPr/>
            <p:nvPr/>
          </p:nvGrpSpPr>
          <p:grpSpPr>
            <a:xfrm>
              <a:off x="962450" y="2292165"/>
              <a:ext cx="876300" cy="3666117"/>
              <a:chOff x="962450" y="2292165"/>
              <a:chExt cx="876300" cy="3666117"/>
            </a:xfrm>
          </p:grpSpPr>
          <p:pic>
            <p:nvPicPr>
              <p:cNvPr id="201" name="图片 200">
                <a:extLst>
                  <a:ext uri="{FF2B5EF4-FFF2-40B4-BE49-F238E27FC236}">
                    <a16:creationId xmlns:a16="http://schemas.microsoft.com/office/drawing/2014/main" xmlns="" id="{D993175A-0699-4C67-884A-743A8A86A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2450" y="2292165"/>
                <a:ext cx="876300" cy="876300"/>
              </a:xfrm>
              <a:prstGeom prst="rect">
                <a:avLst/>
              </a:prstGeom>
            </p:spPr>
          </p:pic>
          <p:pic>
            <p:nvPicPr>
              <p:cNvPr id="202" name="图片 201">
                <a:extLst>
                  <a:ext uri="{FF2B5EF4-FFF2-40B4-BE49-F238E27FC236}">
                    <a16:creationId xmlns:a16="http://schemas.microsoft.com/office/drawing/2014/main" xmlns="" id="{01BB1504-F548-4008-A2A4-D11A49132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2450" y="3687074"/>
                <a:ext cx="876300" cy="876300"/>
              </a:xfrm>
              <a:prstGeom prst="rect">
                <a:avLst/>
              </a:prstGeom>
            </p:spPr>
          </p:pic>
          <p:pic>
            <p:nvPicPr>
              <p:cNvPr id="203" name="图片 202">
                <a:extLst>
                  <a:ext uri="{FF2B5EF4-FFF2-40B4-BE49-F238E27FC236}">
                    <a16:creationId xmlns:a16="http://schemas.microsoft.com/office/drawing/2014/main" xmlns="" id="{EC158DD8-5C5E-4DC2-92E6-E3907E0A8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2450" y="5081982"/>
                <a:ext cx="876300" cy="876300"/>
              </a:xfrm>
              <a:prstGeom prst="rect">
                <a:avLst/>
              </a:prstGeom>
            </p:spPr>
          </p:pic>
        </p:grpSp>
      </p:grpSp>
      <p:pic>
        <p:nvPicPr>
          <p:cNvPr id="204" name="图片 203">
            <a:extLst>
              <a:ext uri="{FF2B5EF4-FFF2-40B4-BE49-F238E27FC236}">
                <a16:creationId xmlns:a16="http://schemas.microsoft.com/office/drawing/2014/main" xmlns="" id="{FDBA9013-FA61-437B-B893-67CB9F35E3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533" y="2147974"/>
            <a:ext cx="5154830" cy="38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78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42A83A4B-F212-490D-9FD4-8CD449A7B774}"/>
              </a:ext>
            </a:extLst>
          </p:cNvPr>
          <p:cNvGrpSpPr/>
          <p:nvPr/>
        </p:nvGrpSpPr>
        <p:grpSpPr>
          <a:xfrm>
            <a:off x="3611698" y="1950002"/>
            <a:ext cx="4968604" cy="2691387"/>
            <a:chOff x="3611698" y="1383944"/>
            <a:chExt cx="4968604" cy="2691387"/>
          </a:xfrm>
        </p:grpSpPr>
        <p:sp>
          <p:nvSpPr>
            <p:cNvPr id="35" name="TextBox 2">
              <a:extLst>
                <a:ext uri="{FF2B5EF4-FFF2-40B4-BE49-F238E27FC236}">
                  <a16:creationId xmlns:a16="http://schemas.microsoft.com/office/drawing/2014/main" xmlns="" id="{E5FDF6E2-DB69-431A-BAFF-8D56D8E76704}"/>
                </a:ext>
              </a:extLst>
            </p:cNvPr>
            <p:cNvSpPr txBox="1"/>
            <p:nvPr/>
          </p:nvSpPr>
          <p:spPr>
            <a:xfrm>
              <a:off x="3611698" y="1383944"/>
              <a:ext cx="49686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 b="1" spc="79">
                  <a:gradFill flip="none" rotWithShape="1">
                    <a:gsLst>
                      <a:gs pos="0">
                        <a:srgbClr val="0070C0">
                          <a:shade val="30000"/>
                          <a:satMod val="115000"/>
                        </a:srgbClr>
                      </a:gs>
                      <a:gs pos="50000">
                        <a:srgbClr val="0070C0">
                          <a:shade val="67500"/>
                          <a:satMod val="115000"/>
                        </a:srgbClr>
                      </a:gs>
                      <a:gs pos="100000">
                        <a:srgbClr val="0070C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+mn-ea"/>
                  <a:cs typeface="+mn-ea"/>
                </a:defRPr>
              </a:lvl1pPr>
            </a:lstStyle>
            <a:p>
              <a:r>
                <a:rPr lang="en-US" altLang="zh-CN" sz="4400" dirty="0">
                  <a:solidFill>
                    <a:srgbClr val="44546A"/>
                  </a:solidFill>
                  <a:latin typeface="+mn-lt"/>
                  <a:sym typeface="+mn-lt"/>
                </a:rPr>
                <a:t>PART</a:t>
              </a:r>
              <a:r>
                <a:rPr lang="en-US" altLang="zh-CN" sz="4400" dirty="0">
                  <a:solidFill>
                    <a:schemeClr val="tx2"/>
                  </a:solidFill>
                  <a:latin typeface="+mn-lt"/>
                  <a:sym typeface="+mn-lt"/>
                </a:rPr>
                <a:t> 02</a:t>
              </a:r>
              <a:endParaRPr lang="zh-CN" altLang="en-US" sz="4400" dirty="0">
                <a:solidFill>
                  <a:schemeClr val="tx2"/>
                </a:solidFill>
                <a:latin typeface="+mn-lt"/>
                <a:sym typeface="+mn-lt"/>
              </a:endParaRPr>
            </a:p>
          </p:txBody>
        </p:sp>
        <p:sp>
          <p:nvSpPr>
            <p:cNvPr id="36" name="TextBox 3">
              <a:extLst>
                <a:ext uri="{FF2B5EF4-FFF2-40B4-BE49-F238E27FC236}">
                  <a16:creationId xmlns:a16="http://schemas.microsoft.com/office/drawing/2014/main" xmlns="" id="{E4A41BEA-75C8-4868-93D7-0881E6F628A8}"/>
                </a:ext>
              </a:extLst>
            </p:cNvPr>
            <p:cNvSpPr txBox="1"/>
            <p:nvPr/>
          </p:nvSpPr>
          <p:spPr>
            <a:xfrm>
              <a:off x="3611698" y="2875002"/>
              <a:ext cx="49686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 b="1" spc="79">
                  <a:gradFill flip="none" rotWithShape="1">
                    <a:gsLst>
                      <a:gs pos="0">
                        <a:srgbClr val="0070C0">
                          <a:shade val="30000"/>
                          <a:satMod val="115000"/>
                        </a:srgbClr>
                      </a:gs>
                      <a:gs pos="50000">
                        <a:srgbClr val="0070C0">
                          <a:shade val="67500"/>
                          <a:satMod val="115000"/>
                        </a:srgbClr>
                      </a:gs>
                      <a:gs pos="100000">
                        <a:srgbClr val="0070C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+mn-ea"/>
                  <a:cs typeface="+mn-ea"/>
                </a:defRPr>
              </a:lvl1pPr>
            </a:lstStyle>
            <a:p>
              <a:pPr algn="dist"/>
              <a:r>
                <a:rPr lang="zh-CN" altLang="en-US" sz="7200" dirty="0">
                  <a:solidFill>
                    <a:schemeClr val="accent2"/>
                  </a:solidFill>
                  <a:latin typeface="+mn-lt"/>
                  <a:sym typeface="+mn-lt"/>
                </a:rPr>
                <a:t>活动准备</a:t>
              </a: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C1DA11BC-C954-4390-ADAA-593BD895D92F}"/>
                </a:ext>
              </a:extLst>
            </p:cNvPr>
            <p:cNvCxnSpPr>
              <a:cxnSpLocks/>
            </p:cNvCxnSpPr>
            <p:nvPr/>
          </p:nvCxnSpPr>
          <p:spPr>
            <a:xfrm>
              <a:off x="5736000" y="2458631"/>
              <a:ext cx="720000" cy="0"/>
            </a:xfrm>
            <a:prstGeom prst="line">
              <a:avLst/>
            </a:prstGeom>
            <a:ln w="38100">
              <a:solidFill>
                <a:srgbClr val="44546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293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EF6C7D5-6F4F-492A-BB4B-E4DB0530E3A2}"/>
              </a:ext>
            </a:extLst>
          </p:cNvPr>
          <p:cNvSpPr txBox="1"/>
          <p:nvPr/>
        </p:nvSpPr>
        <p:spPr>
          <a:xfrm>
            <a:off x="2919897" y="2302722"/>
            <a:ext cx="324761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日带领级部主班教师勘测活动路线，挖掘路途中的教育资源，并进行绿化场地的划分和调查水源。 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CA9CFFB-2142-4A0C-8A6F-F02AA1FEBEED}"/>
              </a:ext>
            </a:extLst>
          </p:cNvPr>
          <p:cNvSpPr txBox="1"/>
          <p:nvPr/>
        </p:nvSpPr>
        <p:spPr>
          <a:xfrm>
            <a:off x="2857317" y="4435807"/>
            <a:ext cx="264010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下午通知家长给幼儿穿一双可防水的运动鞋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46DF9C4A-F55F-4314-B969-B9169DE066DD}"/>
              </a:ext>
            </a:extLst>
          </p:cNvPr>
          <p:cNvGrpSpPr/>
          <p:nvPr/>
        </p:nvGrpSpPr>
        <p:grpSpPr>
          <a:xfrm>
            <a:off x="1350648" y="2287114"/>
            <a:ext cx="1272880" cy="3125665"/>
            <a:chOff x="5501394" y="1870654"/>
            <a:chExt cx="1272880" cy="3125665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2D611DF2-426A-4CBF-A0F8-940925DA40D4}"/>
                </a:ext>
              </a:extLst>
            </p:cNvPr>
            <p:cNvSpPr/>
            <p:nvPr/>
          </p:nvSpPr>
          <p:spPr>
            <a:xfrm>
              <a:off x="5501394" y="3873377"/>
              <a:ext cx="1122942" cy="11229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2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702FAC5E-7993-467E-B7E4-ED5436BCFE88}"/>
                </a:ext>
              </a:extLst>
            </p:cNvPr>
            <p:cNvSpPr/>
            <p:nvPr/>
          </p:nvSpPr>
          <p:spPr>
            <a:xfrm>
              <a:off x="5501394" y="1870654"/>
              <a:ext cx="1122942" cy="11229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2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C34AA131-0446-4D00-9E26-2D2183417073}"/>
                </a:ext>
              </a:extLst>
            </p:cNvPr>
            <p:cNvSpPr txBox="1"/>
            <p:nvPr/>
          </p:nvSpPr>
          <p:spPr>
            <a:xfrm>
              <a:off x="5693557" y="2139737"/>
              <a:ext cx="10390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A289E86D-CF24-4CC1-ABC5-7A11AF8B8450}"/>
                </a:ext>
              </a:extLst>
            </p:cNvPr>
            <p:cNvSpPr txBox="1"/>
            <p:nvPr/>
          </p:nvSpPr>
          <p:spPr>
            <a:xfrm>
              <a:off x="5735183" y="4142459"/>
              <a:ext cx="10390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415" y="533137"/>
            <a:ext cx="5939828" cy="59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74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F2928D3-4E65-465C-A55B-031C4D9B7FB8}"/>
              </a:ext>
            </a:extLst>
          </p:cNvPr>
          <p:cNvSpPr txBox="1"/>
          <p:nvPr/>
        </p:nvSpPr>
        <p:spPr>
          <a:xfrm>
            <a:off x="7792872" y="4434846"/>
            <a:ext cx="320557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向家长发出倡议，帮助幼儿了解树木和人类的关系，植树的意义。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CDCA294-A0C4-49AF-B271-847CFEE3B61B}"/>
              </a:ext>
            </a:extLst>
          </p:cNvPr>
          <p:cNvSpPr txBox="1"/>
          <p:nvPr/>
        </p:nvSpPr>
        <p:spPr>
          <a:xfrm>
            <a:off x="7814509" y="2264192"/>
            <a:ext cx="264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本周区域中幼儿制作护树卡、祈愿卡、爱心卡，把对小树的祝福以画的方式表现出来，并塑封。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4B8C377B-43D3-4F48-9AE7-1A950E8C01A9}"/>
              </a:ext>
            </a:extLst>
          </p:cNvPr>
          <p:cNvGrpSpPr/>
          <p:nvPr/>
        </p:nvGrpSpPr>
        <p:grpSpPr>
          <a:xfrm flipH="1">
            <a:off x="6265476" y="2264192"/>
            <a:ext cx="1318705" cy="3125665"/>
            <a:chOff x="5305631" y="1870654"/>
            <a:chExt cx="1318705" cy="3125665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B5CC23B4-679A-4AFF-9213-9F4FE3E76389}"/>
                </a:ext>
              </a:extLst>
            </p:cNvPr>
            <p:cNvSpPr/>
            <p:nvPr/>
          </p:nvSpPr>
          <p:spPr>
            <a:xfrm>
              <a:off x="5501394" y="3873377"/>
              <a:ext cx="1122942" cy="11229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2"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5073E654-8DAB-4237-82ED-8467ED966809}"/>
                </a:ext>
              </a:extLst>
            </p:cNvPr>
            <p:cNvSpPr/>
            <p:nvPr/>
          </p:nvSpPr>
          <p:spPr>
            <a:xfrm>
              <a:off x="5501394" y="1870654"/>
              <a:ext cx="1122942" cy="11229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2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0A1720EB-81CC-48CA-A58B-9AD5B6C26BAE}"/>
                </a:ext>
              </a:extLst>
            </p:cNvPr>
            <p:cNvSpPr txBox="1"/>
            <p:nvPr/>
          </p:nvSpPr>
          <p:spPr>
            <a:xfrm>
              <a:off x="5305631" y="2139737"/>
              <a:ext cx="10390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5462035D-B7FC-403B-9556-6F1C8DB65A86}"/>
                </a:ext>
              </a:extLst>
            </p:cNvPr>
            <p:cNvSpPr txBox="1"/>
            <p:nvPr/>
          </p:nvSpPr>
          <p:spPr>
            <a:xfrm>
              <a:off x="5347257" y="4142459"/>
              <a:ext cx="10390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2" y="1041148"/>
            <a:ext cx="5907386" cy="590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94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A471"/>
      </a:accent1>
      <a:accent2>
        <a:srgbClr val="F05327"/>
      </a:accent2>
      <a:accent3>
        <a:srgbClr val="34A47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wnk54lo">
      <a:majorFont>
        <a:latin typeface="仓耳青禾体-谷力 W05" panose="020F0302020204030204"/>
        <a:ea typeface="仓耳青禾体-谷力 W05"/>
        <a:cs typeface=""/>
      </a:majorFont>
      <a:minorFont>
        <a:latin typeface="仓耳青禾体-谷力 W05" panose="020F0502020204030204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849</Words>
  <Application>Microsoft Office PowerPoint</Application>
  <PresentationFormat>宽屏</PresentationFormat>
  <Paragraphs>128</Paragraphs>
  <Slides>20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Meiryo</vt:lpstr>
      <vt:lpstr>仓耳青禾体-谷力 W05</vt:lpstr>
      <vt:lpstr>隶书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风险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187</cp:revision>
  <dcterms:created xsi:type="dcterms:W3CDTF">2021-03-10T11:26:40Z</dcterms:created>
  <dcterms:modified xsi:type="dcterms:W3CDTF">2023-04-30T08:54:48Z</dcterms:modified>
</cp:coreProperties>
</file>