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72" r:id="rId3"/>
  </p:sldMasterIdLst>
  <p:notesMasterIdLst>
    <p:notesMasterId r:id="rId39"/>
  </p:notesMasterIdLst>
  <p:sldIdLst>
    <p:sldId id="257" r:id="rId4"/>
    <p:sldId id="258" r:id="rId5"/>
    <p:sldId id="332" r:id="rId6"/>
    <p:sldId id="324" r:id="rId7"/>
    <p:sldId id="333" r:id="rId8"/>
    <p:sldId id="352" r:id="rId9"/>
    <p:sldId id="334" r:id="rId10"/>
    <p:sldId id="325" r:id="rId11"/>
    <p:sldId id="335" r:id="rId12"/>
    <p:sldId id="336" r:id="rId13"/>
    <p:sldId id="326" r:id="rId14"/>
    <p:sldId id="337" r:id="rId15"/>
    <p:sldId id="338" r:id="rId16"/>
    <p:sldId id="353" r:id="rId17"/>
    <p:sldId id="327" r:id="rId18"/>
    <p:sldId id="339" r:id="rId19"/>
    <p:sldId id="340" r:id="rId20"/>
    <p:sldId id="328" r:id="rId21"/>
    <p:sldId id="341" r:id="rId22"/>
    <p:sldId id="342" r:id="rId23"/>
    <p:sldId id="343" r:id="rId24"/>
    <p:sldId id="354" r:id="rId25"/>
    <p:sldId id="329" r:id="rId26"/>
    <p:sldId id="344" r:id="rId27"/>
    <p:sldId id="345" r:id="rId28"/>
    <p:sldId id="346" r:id="rId29"/>
    <p:sldId id="355" r:id="rId30"/>
    <p:sldId id="330" r:id="rId31"/>
    <p:sldId id="347" r:id="rId32"/>
    <p:sldId id="331" r:id="rId33"/>
    <p:sldId id="348" r:id="rId34"/>
    <p:sldId id="349" r:id="rId35"/>
    <p:sldId id="350" r:id="rId36"/>
    <p:sldId id="356" r:id="rId37"/>
    <p:sldId id="357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EF3"/>
    <a:srgbClr val="5DC3A0"/>
    <a:srgbClr val="F3F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15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F4483-0587-4C51-8DB0-0B3A0BD36759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DEED1-7370-486D-A8CC-99629586E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18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EED1-7370-486D-A8CC-99629586E10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6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491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33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5469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5085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91547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97141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91440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98317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3192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65461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1497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907705" y="1349063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4873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66426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2023/4/27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4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2023/4/27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28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922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8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21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34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91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66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21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2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4112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23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38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14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8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8219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1082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1053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8811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7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6697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9D4A8A7-8F15-40B8-9BA5-4414C95143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D8D52E15-9000-44CA-9E5D-5373103D9506}"/>
              </a:ext>
            </a:extLst>
          </p:cNvPr>
          <p:cNvSpPr/>
          <p:nvPr userDrawn="1"/>
        </p:nvSpPr>
        <p:spPr>
          <a:xfrm>
            <a:off x="261257" y="250371"/>
            <a:ext cx="11669486" cy="6357258"/>
          </a:xfrm>
          <a:prstGeom prst="rect">
            <a:avLst/>
          </a:prstGeom>
          <a:solidFill>
            <a:schemeClr val="bg1"/>
          </a:solidFill>
          <a:ln>
            <a:solidFill>
              <a:srgbClr val="5DC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D37E1BB-74F4-41FF-BECA-E347707C858B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71436"/>
            <a:ext cx="1200150" cy="9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74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4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5D8BF66-4C57-4A5A-BD87-599B93B4C4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xmlns="" id="{6F30859D-9CD3-4CF4-8A84-84E537E0400F}"/>
              </a:ext>
            </a:extLst>
          </p:cNvPr>
          <p:cNvSpPr/>
          <p:nvPr/>
        </p:nvSpPr>
        <p:spPr>
          <a:xfrm>
            <a:off x="4152900" y="30861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729A6BFC-E04D-489C-8A78-C0B2BC69958A}"/>
              </a:ext>
            </a:extLst>
          </p:cNvPr>
          <p:cNvSpPr/>
          <p:nvPr/>
        </p:nvSpPr>
        <p:spPr>
          <a:xfrm>
            <a:off x="5429250" y="39624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6A385D8D-1839-461D-AA16-CE661B3125BC}"/>
              </a:ext>
            </a:extLst>
          </p:cNvPr>
          <p:cNvSpPr/>
          <p:nvPr/>
        </p:nvSpPr>
        <p:spPr>
          <a:xfrm>
            <a:off x="7315200" y="50292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7C5A4E3-9171-4A88-B667-FAA3651964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8298" y="600528"/>
            <a:ext cx="8915402" cy="4834718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CD13AED0-921E-4636-A087-87BF64A1D517}"/>
              </a:ext>
            </a:extLst>
          </p:cNvPr>
          <p:cNvSpPr txBox="1"/>
          <p:nvPr/>
        </p:nvSpPr>
        <p:spPr>
          <a:xfrm>
            <a:off x="2619692" y="453041"/>
            <a:ext cx="6952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国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统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十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四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节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气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清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明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8A31FC87-0481-46D1-A4B0-B9BA93B31F67}"/>
              </a:ext>
            </a:extLst>
          </p:cNvPr>
          <p:cNvGrpSpPr/>
          <p:nvPr/>
        </p:nvGrpSpPr>
        <p:grpSpPr>
          <a:xfrm>
            <a:off x="3425625" y="4640575"/>
            <a:ext cx="2798300" cy="385012"/>
            <a:chOff x="3331211" y="4722203"/>
            <a:chExt cx="2798300" cy="385012"/>
          </a:xfrm>
        </p:grpSpPr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xmlns="" id="{13995730-E2E7-4741-93CD-C8DA585A2EBA}"/>
                </a:ext>
              </a:extLst>
            </p:cNvPr>
            <p:cNvSpPr/>
            <p:nvPr/>
          </p:nvSpPr>
          <p:spPr>
            <a:xfrm>
              <a:off x="3772557" y="4722203"/>
              <a:ext cx="1915608" cy="384070"/>
            </a:xfrm>
            <a:prstGeom prst="roundRect">
              <a:avLst>
                <a:gd name="adj" fmla="val 46427"/>
              </a:avLst>
            </a:prstGeom>
            <a:solidFill>
              <a:srgbClr val="47C88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xmlns="" id="{635289B0-CFFF-46EE-8B05-02F8C5790767}"/>
                </a:ext>
              </a:extLst>
            </p:cNvPr>
            <p:cNvSpPr txBox="1"/>
            <p:nvPr/>
          </p:nvSpPr>
          <p:spPr>
            <a:xfrm>
              <a:off x="3331211" y="4768661"/>
              <a:ext cx="27983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汇报人</a:t>
              </a:r>
              <a:r>
                <a:rPr lang="zh-CN" altLang="en-US" sz="1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：优品</a:t>
              </a:r>
              <a:r>
                <a:rPr lang="en-US" altLang="zh-CN" sz="1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xmlns="" id="{4DD46B43-0974-4D2C-AD1B-A54EF5B6B726}"/>
              </a:ext>
            </a:extLst>
          </p:cNvPr>
          <p:cNvGrpSpPr/>
          <p:nvPr/>
        </p:nvGrpSpPr>
        <p:grpSpPr>
          <a:xfrm>
            <a:off x="5969455" y="4640575"/>
            <a:ext cx="2798300" cy="384070"/>
            <a:chOff x="6655254" y="4718144"/>
            <a:chExt cx="2798300" cy="384070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xmlns="" id="{08D1C3A6-DFC9-48B7-B13D-CD59B056A411}"/>
                </a:ext>
              </a:extLst>
            </p:cNvPr>
            <p:cNvSpPr/>
            <p:nvPr/>
          </p:nvSpPr>
          <p:spPr>
            <a:xfrm>
              <a:off x="7096600" y="4718144"/>
              <a:ext cx="1915608" cy="384070"/>
            </a:xfrm>
            <a:prstGeom prst="roundRect">
              <a:avLst>
                <a:gd name="adj" fmla="val 46427"/>
              </a:avLst>
            </a:prstGeom>
            <a:solidFill>
              <a:srgbClr val="47C88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cs typeface="+mn-ea"/>
                <a:sym typeface="+mn-lt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xmlns="" id="{F8879D69-B3BB-4810-BCC9-486850A3A3F7}"/>
                </a:ext>
              </a:extLst>
            </p:cNvPr>
            <p:cNvSpPr txBox="1"/>
            <p:nvPr/>
          </p:nvSpPr>
          <p:spPr>
            <a:xfrm>
              <a:off x="6655254" y="4742062"/>
              <a:ext cx="27983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时间</a:t>
              </a: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:20XX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xmlns="" id="{7E3EC119-EC83-4079-BFFE-6B86FBE4572C}"/>
              </a:ext>
            </a:extLst>
          </p:cNvPr>
          <p:cNvSpPr txBox="1"/>
          <p:nvPr/>
        </p:nvSpPr>
        <p:spPr>
          <a:xfrm>
            <a:off x="3658980" y="4177808"/>
            <a:ext cx="487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打造绿色清明，度过安全清明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869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防疫安全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="" id="{F86B27AC-8500-41AE-87BE-848393054FBE}"/>
              </a:ext>
            </a:extLst>
          </p:cNvPr>
          <p:cNvCxnSpPr/>
          <p:nvPr/>
        </p:nvCxnSpPr>
        <p:spPr>
          <a:xfrm>
            <a:off x="1522240" y="1961826"/>
            <a:ext cx="972185" cy="8255"/>
          </a:xfrm>
          <a:prstGeom prst="line">
            <a:avLst/>
          </a:prstGeom>
          <a:ln w="19050" cmpd="sng">
            <a:solidFill>
              <a:srgbClr val="35622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CA68EA99-7983-4D22-8BF6-394281989481}"/>
              </a:ext>
            </a:extLst>
          </p:cNvPr>
          <p:cNvSpPr txBox="1"/>
          <p:nvPr/>
        </p:nvSpPr>
        <p:spPr>
          <a:xfrm>
            <a:off x="1487633" y="1398581"/>
            <a:ext cx="58928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cs typeface="+mn-ea"/>
                <a:sym typeface="+mn-lt"/>
              </a:rPr>
              <a:t>01</a:t>
            </a:r>
            <a:endParaRPr lang="en-US" altLang="zh-CN" sz="2400" b="1" spc="100" dirty="0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D092317C-9C39-4E9A-A9E1-A70034BCB0EF}"/>
              </a:ext>
            </a:extLst>
          </p:cNvPr>
          <p:cNvSpPr txBox="1"/>
          <p:nvPr/>
        </p:nvSpPr>
        <p:spPr>
          <a:xfrm>
            <a:off x="1400955" y="1972621"/>
            <a:ext cx="2874409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勤洗手，加强防护意识，注意个人卫生</a:t>
            </a:r>
            <a:endParaRPr lang="en-US" altLang="zh-CN" spc="100" dirty="0">
              <a:cs typeface="+mn-ea"/>
              <a:sym typeface="+mn-lt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34BB5028-D991-4D00-AC0A-777837CB3DA3}"/>
              </a:ext>
            </a:extLst>
          </p:cNvPr>
          <p:cNvCxnSpPr/>
          <p:nvPr/>
        </p:nvCxnSpPr>
        <p:spPr>
          <a:xfrm>
            <a:off x="1522240" y="3506362"/>
            <a:ext cx="972185" cy="8255"/>
          </a:xfrm>
          <a:prstGeom prst="line">
            <a:avLst/>
          </a:prstGeom>
          <a:ln w="19050" cmpd="sng">
            <a:solidFill>
              <a:srgbClr val="35622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ED63834A-8FE5-433F-ACA5-4F042DD286B8}"/>
              </a:ext>
            </a:extLst>
          </p:cNvPr>
          <p:cNvSpPr txBox="1"/>
          <p:nvPr/>
        </p:nvSpPr>
        <p:spPr>
          <a:xfrm>
            <a:off x="1487633" y="2943117"/>
            <a:ext cx="58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cs typeface="+mn-ea"/>
                <a:sym typeface="+mn-lt"/>
              </a:rPr>
              <a:t>02</a:t>
            </a:r>
            <a:endParaRPr lang="en-US" altLang="zh-CN" sz="2400" b="1" spc="100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ACF6F441-9B78-4861-95FD-D147185C3ADB}"/>
              </a:ext>
            </a:extLst>
          </p:cNvPr>
          <p:cNvSpPr txBox="1"/>
          <p:nvPr/>
        </p:nvSpPr>
        <p:spPr>
          <a:xfrm>
            <a:off x="1400955" y="3517157"/>
            <a:ext cx="2580495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err="1">
                <a:cs typeface="+mn-ea"/>
                <a:sym typeface="+mn-lt"/>
              </a:rPr>
              <a:t>尽量少去或不去人多的地方</a:t>
            </a:r>
            <a:r>
              <a:rPr lang="en-US" altLang="zh-CN" sz="1800" dirty="0">
                <a:cs typeface="+mn-ea"/>
                <a:sym typeface="+mn-lt"/>
              </a:rPr>
              <a:t> </a:t>
            </a:r>
            <a:endParaRPr lang="en-US" altLang="zh-CN" sz="1800" spc="100" dirty="0">
              <a:cs typeface="+mn-ea"/>
              <a:sym typeface="+mn-lt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xmlns="" id="{22B9BA46-03BD-49A6-A4F3-DE0FD2069EFF}"/>
              </a:ext>
            </a:extLst>
          </p:cNvPr>
          <p:cNvCxnSpPr/>
          <p:nvPr/>
        </p:nvCxnSpPr>
        <p:spPr>
          <a:xfrm>
            <a:off x="8526018" y="1961826"/>
            <a:ext cx="972185" cy="8255"/>
          </a:xfrm>
          <a:prstGeom prst="line">
            <a:avLst/>
          </a:prstGeom>
          <a:ln w="19050" cmpd="sng">
            <a:solidFill>
              <a:srgbClr val="35622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EDD1CD77-8DA8-42AC-BD28-414ADFFCDF27}"/>
              </a:ext>
            </a:extLst>
          </p:cNvPr>
          <p:cNvSpPr txBox="1"/>
          <p:nvPr/>
        </p:nvSpPr>
        <p:spPr>
          <a:xfrm>
            <a:off x="8491411" y="1398581"/>
            <a:ext cx="58928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cs typeface="+mn-ea"/>
                <a:sym typeface="+mn-lt"/>
              </a:rPr>
              <a:t>04</a:t>
            </a:r>
            <a:endParaRPr lang="en-US" altLang="zh-CN" sz="2400" b="1" spc="100" dirty="0"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9CC30749-DF57-43CF-B632-4A2F3745FE24}"/>
              </a:ext>
            </a:extLst>
          </p:cNvPr>
          <p:cNvSpPr txBox="1"/>
          <p:nvPr/>
        </p:nvSpPr>
        <p:spPr>
          <a:xfrm>
            <a:off x="8404733" y="1972621"/>
            <a:ext cx="2874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err="1">
                <a:cs typeface="+mn-ea"/>
                <a:sym typeface="+mn-lt"/>
              </a:rPr>
              <a:t>避免在人多、密闭空间停留时间过长</a:t>
            </a:r>
            <a:endParaRPr lang="en-US" altLang="zh-CN" sz="1800" spc="100" dirty="0">
              <a:cs typeface="+mn-ea"/>
              <a:sym typeface="+mn-lt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xmlns="" id="{4834D6A4-0BFD-4E5D-A1AF-CDDC6AD59CA8}"/>
              </a:ext>
            </a:extLst>
          </p:cNvPr>
          <p:cNvCxnSpPr/>
          <p:nvPr/>
        </p:nvCxnSpPr>
        <p:spPr>
          <a:xfrm>
            <a:off x="8526018" y="3506362"/>
            <a:ext cx="972185" cy="8255"/>
          </a:xfrm>
          <a:prstGeom prst="line">
            <a:avLst/>
          </a:prstGeom>
          <a:ln w="19050" cmpd="sng">
            <a:solidFill>
              <a:srgbClr val="35622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xmlns="" id="{F6A6B849-DAE7-48A2-BA90-680980A8CB45}"/>
              </a:ext>
            </a:extLst>
          </p:cNvPr>
          <p:cNvSpPr txBox="1"/>
          <p:nvPr/>
        </p:nvSpPr>
        <p:spPr>
          <a:xfrm>
            <a:off x="8491411" y="2943117"/>
            <a:ext cx="58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cs typeface="+mn-ea"/>
                <a:sym typeface="+mn-lt"/>
              </a:rPr>
              <a:t>05</a:t>
            </a:r>
            <a:endParaRPr lang="en-US" altLang="zh-CN" sz="2400" b="1" spc="100" dirty="0"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B677584C-B521-4E8E-B0FA-0916F4374FB1}"/>
              </a:ext>
            </a:extLst>
          </p:cNvPr>
          <p:cNvSpPr txBox="1"/>
          <p:nvPr/>
        </p:nvSpPr>
        <p:spPr>
          <a:xfrm>
            <a:off x="8404733" y="3517157"/>
            <a:ext cx="2580495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err="1">
                <a:cs typeface="+mn-ea"/>
                <a:sym typeface="+mn-lt"/>
              </a:rPr>
              <a:t>经常开窗通风，保持室内空气流通</a:t>
            </a:r>
            <a:endParaRPr lang="en-US" altLang="zh-CN" sz="1800" spc="100" dirty="0">
              <a:cs typeface="+mn-ea"/>
              <a:sym typeface="+mn-lt"/>
            </a:endParaRP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xmlns="" id="{2F2381FC-43BC-4740-802E-804F3A9B1A02}"/>
              </a:ext>
            </a:extLst>
          </p:cNvPr>
          <p:cNvCxnSpPr/>
          <p:nvPr/>
        </p:nvCxnSpPr>
        <p:spPr>
          <a:xfrm>
            <a:off x="1556847" y="5091791"/>
            <a:ext cx="972185" cy="8255"/>
          </a:xfrm>
          <a:prstGeom prst="line">
            <a:avLst/>
          </a:prstGeom>
          <a:ln w="19050" cmpd="sng">
            <a:solidFill>
              <a:srgbClr val="35622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xmlns="" id="{CA455F2A-74BB-4CDC-985A-DF9D492A4DEB}"/>
              </a:ext>
            </a:extLst>
          </p:cNvPr>
          <p:cNvSpPr txBox="1"/>
          <p:nvPr/>
        </p:nvSpPr>
        <p:spPr>
          <a:xfrm>
            <a:off x="1522240" y="4528546"/>
            <a:ext cx="58928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cs typeface="+mn-ea"/>
                <a:sym typeface="+mn-lt"/>
              </a:rPr>
              <a:t>03</a:t>
            </a:r>
            <a:endParaRPr lang="en-US" altLang="zh-CN" sz="2400" b="1" spc="100" dirty="0"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xmlns="" id="{EA5B1582-C732-44CC-91BC-0EED1502FB70}"/>
              </a:ext>
            </a:extLst>
          </p:cNvPr>
          <p:cNvSpPr txBox="1"/>
          <p:nvPr/>
        </p:nvSpPr>
        <p:spPr>
          <a:xfrm>
            <a:off x="1435562" y="5102586"/>
            <a:ext cx="2580495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err="1">
                <a:cs typeface="+mn-ea"/>
                <a:sym typeface="+mn-lt"/>
              </a:rPr>
              <a:t>外出时请佩戴口罩，避免与他人有过多接触</a:t>
            </a:r>
            <a:endParaRPr lang="en-US" altLang="zh-CN" sz="1800" spc="100" dirty="0">
              <a:cs typeface="+mn-ea"/>
              <a:sym typeface="+mn-lt"/>
            </a:endParaRP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xmlns="" id="{F88FC725-287E-4529-A323-E22EC30CBB46}"/>
              </a:ext>
            </a:extLst>
          </p:cNvPr>
          <p:cNvCxnSpPr/>
          <p:nvPr/>
        </p:nvCxnSpPr>
        <p:spPr>
          <a:xfrm>
            <a:off x="8560625" y="5091791"/>
            <a:ext cx="972185" cy="8255"/>
          </a:xfrm>
          <a:prstGeom prst="line">
            <a:avLst/>
          </a:prstGeom>
          <a:ln w="19050" cmpd="sng">
            <a:solidFill>
              <a:srgbClr val="35622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>
            <a:extLst>
              <a:ext uri="{FF2B5EF4-FFF2-40B4-BE49-F238E27FC236}">
                <a16:creationId xmlns:a16="http://schemas.microsoft.com/office/drawing/2014/main" xmlns="" id="{F1C971D8-EF6E-43DD-99AF-AFDB2C1D8E11}"/>
              </a:ext>
            </a:extLst>
          </p:cNvPr>
          <p:cNvSpPr txBox="1"/>
          <p:nvPr/>
        </p:nvSpPr>
        <p:spPr>
          <a:xfrm>
            <a:off x="8526018" y="4528546"/>
            <a:ext cx="58928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cs typeface="+mn-ea"/>
                <a:sym typeface="+mn-lt"/>
              </a:rPr>
              <a:t>06</a:t>
            </a:r>
            <a:endParaRPr lang="en-US" altLang="zh-CN" sz="2400" b="1" spc="100" dirty="0">
              <a:cs typeface="+mn-ea"/>
              <a:sym typeface="+mn-lt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xmlns="" id="{F533264F-23CF-4CEB-A973-5A27BD2FB0F9}"/>
              </a:ext>
            </a:extLst>
          </p:cNvPr>
          <p:cNvSpPr txBox="1"/>
          <p:nvPr/>
        </p:nvSpPr>
        <p:spPr>
          <a:xfrm>
            <a:off x="8439340" y="5102586"/>
            <a:ext cx="258049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err="1">
                <a:cs typeface="+mn-ea"/>
                <a:sym typeface="+mn-lt"/>
              </a:rPr>
              <a:t>合理安排作息时间，保证充足休息，勤锻炼身体，增强自身抵抗力</a:t>
            </a:r>
            <a:endParaRPr lang="en-US" altLang="zh-CN" sz="1800" spc="100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A7E9590-F988-40DF-877D-B15B2F3181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700" y="1689109"/>
            <a:ext cx="4406600" cy="44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57332"/>
      </p:ext>
    </p:extLst>
  </p:cSld>
  <p:clrMapOvr>
    <a:masterClrMapping/>
  </p:clrMapOvr>
  <p:transition spd="slow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A8D625C5-DAB9-4FF6-AE89-081537BD84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4DEB2D40-2E73-4D2F-86B6-20FB58A0482B}"/>
              </a:ext>
            </a:extLst>
          </p:cNvPr>
          <p:cNvSpPr/>
          <p:nvPr/>
        </p:nvSpPr>
        <p:spPr>
          <a:xfrm>
            <a:off x="4152900" y="30861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EEA75E9D-9311-40B3-AC85-B540A1FE3482}"/>
              </a:ext>
            </a:extLst>
          </p:cNvPr>
          <p:cNvSpPr/>
          <p:nvPr/>
        </p:nvSpPr>
        <p:spPr>
          <a:xfrm>
            <a:off x="5429250" y="39624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A651A76F-22DD-455C-8524-03009417C5A0}"/>
              </a:ext>
            </a:extLst>
          </p:cNvPr>
          <p:cNvSpPr/>
          <p:nvPr/>
        </p:nvSpPr>
        <p:spPr>
          <a:xfrm>
            <a:off x="7315200" y="50292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A31ABF13-8D63-4BFB-9583-3B8D25A8CC5B}"/>
              </a:ext>
            </a:extLst>
          </p:cNvPr>
          <p:cNvSpPr/>
          <p:nvPr/>
        </p:nvSpPr>
        <p:spPr>
          <a:xfrm>
            <a:off x="3189514" y="3451638"/>
            <a:ext cx="57737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b="1" dirty="0">
                <a:solidFill>
                  <a:srgbClr val="00B050"/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  <a:cs typeface="+mn-ea"/>
                <a:sym typeface="+mn-lt"/>
              </a:rPr>
              <a:t>祭扫森林防火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xmlns="" id="{28D80AE8-6F5E-40A9-A087-BB5AEC05FD02}"/>
              </a:ext>
            </a:extLst>
          </p:cNvPr>
          <p:cNvSpPr txBox="1"/>
          <p:nvPr/>
        </p:nvSpPr>
        <p:spPr>
          <a:xfrm>
            <a:off x="4355005" y="4739622"/>
            <a:ext cx="3481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pPr algn="dist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TOPIC BACKGROUND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xmlns="" id="{06ED5271-1C6E-4B6A-AB2C-5FFA27A26C81}"/>
              </a:ext>
            </a:extLst>
          </p:cNvPr>
          <p:cNvGrpSpPr/>
          <p:nvPr/>
        </p:nvGrpSpPr>
        <p:grpSpPr>
          <a:xfrm>
            <a:off x="5223204" y="1500017"/>
            <a:ext cx="1566044" cy="1524670"/>
            <a:chOff x="5215429" y="1279018"/>
            <a:chExt cx="1745300" cy="1724826"/>
          </a:xfrm>
        </p:grpSpPr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xmlns="" id="{B38528C7-10A4-42F0-83DE-900E30AE1E7D}"/>
                </a:ext>
              </a:extLst>
            </p:cNvPr>
            <p:cNvGrpSpPr/>
            <p:nvPr/>
          </p:nvGrpSpPr>
          <p:grpSpPr>
            <a:xfrm>
              <a:off x="5217256" y="1279018"/>
              <a:ext cx="1724828" cy="1724826"/>
              <a:chOff x="5311169" y="2007983"/>
              <a:chExt cx="1569662" cy="1569660"/>
            </a:xfrm>
          </p:grpSpPr>
          <p:sp>
            <p:nvSpPr>
              <p:cNvPr id="99" name="菱形 21">
                <a:extLst>
                  <a:ext uri="{FF2B5EF4-FFF2-40B4-BE49-F238E27FC236}">
                    <a16:creationId xmlns:a16="http://schemas.microsoft.com/office/drawing/2014/main" xmlns="" id="{DDD67933-75F3-489D-A2F3-2ECEA6AE79B6}"/>
                  </a:ext>
                </a:extLst>
              </p:cNvPr>
              <p:cNvSpPr/>
              <p:nvPr/>
            </p:nvSpPr>
            <p:spPr>
              <a:xfrm>
                <a:off x="5311169" y="2007983"/>
                <a:ext cx="1569662" cy="1569660"/>
              </a:xfrm>
              <a:prstGeom prst="ellipse">
                <a:avLst/>
              </a:prstGeom>
              <a:solidFill>
                <a:srgbClr val="00B050"/>
              </a:solidFill>
              <a:ln w="28575">
                <a:solidFill>
                  <a:srgbClr val="00B050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0" name="菱形 22">
                <a:extLst>
                  <a:ext uri="{FF2B5EF4-FFF2-40B4-BE49-F238E27FC236}">
                    <a16:creationId xmlns:a16="http://schemas.microsoft.com/office/drawing/2014/main" xmlns="" id="{6B3ECFCB-EA3E-4EBA-9554-0E838B3A0714}"/>
                  </a:ext>
                </a:extLst>
              </p:cNvPr>
              <p:cNvSpPr/>
              <p:nvPr/>
            </p:nvSpPr>
            <p:spPr>
              <a:xfrm>
                <a:off x="5367277" y="2072434"/>
                <a:ext cx="1457446" cy="1440759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xmlns="" id="{D5879660-F4E1-4E00-9AA4-737C4C5E053F}"/>
                </a:ext>
              </a:extLst>
            </p:cNvPr>
            <p:cNvSpPr txBox="1"/>
            <p:nvPr/>
          </p:nvSpPr>
          <p:spPr>
            <a:xfrm>
              <a:off x="5215429" y="1383536"/>
              <a:ext cx="1745300" cy="149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73065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祭扫森林防火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692CCA0-1582-4294-AE14-E974BB8FF5DC}"/>
              </a:ext>
            </a:extLst>
          </p:cNvPr>
          <p:cNvGrpSpPr/>
          <p:nvPr/>
        </p:nvGrpSpPr>
        <p:grpSpPr>
          <a:xfrm>
            <a:off x="1191389" y="2446404"/>
            <a:ext cx="10449560" cy="3023870"/>
            <a:chOff x="1191389" y="2197010"/>
            <a:chExt cx="10449560" cy="3023870"/>
          </a:xfrm>
        </p:grpSpPr>
        <p:sp>
          <p:nvSpPr>
            <p:cNvPr id="21" name="圆角矩形 60">
              <a:extLst>
                <a:ext uri="{FF2B5EF4-FFF2-40B4-BE49-F238E27FC236}">
                  <a16:creationId xmlns:a16="http://schemas.microsoft.com/office/drawing/2014/main" xmlns="" id="{5FC245CE-FF03-4C35-9410-E9298F196424}"/>
                </a:ext>
              </a:extLst>
            </p:cNvPr>
            <p:cNvSpPr/>
            <p:nvPr/>
          </p:nvSpPr>
          <p:spPr>
            <a:xfrm>
              <a:off x="1191389" y="2236380"/>
              <a:ext cx="513715" cy="51371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F4B434E7-5887-4083-BF8B-7C21D29BB102}"/>
                </a:ext>
              </a:extLst>
            </p:cNvPr>
            <p:cNvSpPr txBox="1"/>
            <p:nvPr/>
          </p:nvSpPr>
          <p:spPr>
            <a:xfrm>
              <a:off x="1191389" y="2197010"/>
              <a:ext cx="589280" cy="49962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altLang="zh-CN" sz="2000" b="1" spc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99ABA3FF-AA18-495E-9642-B4B03E003BDC}"/>
                </a:ext>
              </a:extLst>
            </p:cNvPr>
            <p:cNvSpPr txBox="1"/>
            <p:nvPr/>
          </p:nvSpPr>
          <p:spPr>
            <a:xfrm>
              <a:off x="1780669" y="2243365"/>
              <a:ext cx="4343400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cs typeface="+mn-ea"/>
                  <a:sym typeface="+mn-lt"/>
                </a:rPr>
                <a:t>不准烧荒烧垦、烧荒积肥、烧田埂草</a:t>
              </a:r>
              <a:endParaRPr lang="en-US" altLang="zh-CN" spc="100" dirty="0">
                <a:cs typeface="+mn-ea"/>
                <a:sym typeface="+mn-lt"/>
              </a:endParaRPr>
            </a:p>
          </p:txBody>
        </p:sp>
        <p:sp>
          <p:nvSpPr>
            <p:cNvPr id="24" name="圆角矩形 5">
              <a:extLst>
                <a:ext uri="{FF2B5EF4-FFF2-40B4-BE49-F238E27FC236}">
                  <a16:creationId xmlns:a16="http://schemas.microsoft.com/office/drawing/2014/main" xmlns="" id="{7961CF45-5CD9-4419-BC9A-43C8A57C771A}"/>
                </a:ext>
              </a:extLst>
            </p:cNvPr>
            <p:cNvSpPr/>
            <p:nvPr/>
          </p:nvSpPr>
          <p:spPr>
            <a:xfrm>
              <a:off x="1191389" y="2860585"/>
              <a:ext cx="513715" cy="51371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001125FE-C066-409B-89DB-BD61E221F4AB}"/>
                </a:ext>
              </a:extLst>
            </p:cNvPr>
            <p:cNvSpPr txBox="1"/>
            <p:nvPr/>
          </p:nvSpPr>
          <p:spPr>
            <a:xfrm>
              <a:off x="1191389" y="2821215"/>
              <a:ext cx="589280" cy="49962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altLang="zh-CN" sz="2000" b="1" spc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40D6DA68-BF09-4224-AF40-9C2CCB48C6CB}"/>
                </a:ext>
              </a:extLst>
            </p:cNvPr>
            <p:cNvSpPr txBox="1"/>
            <p:nvPr/>
          </p:nvSpPr>
          <p:spPr>
            <a:xfrm>
              <a:off x="1780669" y="2867570"/>
              <a:ext cx="4601845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cs typeface="+mn-ea"/>
                  <a:sym typeface="+mn-lt"/>
                </a:rPr>
                <a:t>不准上坟时烧纸、烧香、放鞭炮、放孔明灯</a:t>
              </a:r>
              <a:endParaRPr lang="en-US" altLang="zh-CN" spc="100" dirty="0">
                <a:cs typeface="+mn-ea"/>
                <a:sym typeface="+mn-lt"/>
              </a:endParaRPr>
            </a:p>
          </p:txBody>
        </p:sp>
        <p:sp>
          <p:nvSpPr>
            <p:cNvPr id="27" name="圆角矩形 8">
              <a:extLst>
                <a:ext uri="{FF2B5EF4-FFF2-40B4-BE49-F238E27FC236}">
                  <a16:creationId xmlns:a16="http://schemas.microsoft.com/office/drawing/2014/main" xmlns="" id="{B4DDB64A-A342-40BE-89F6-617223E54274}"/>
                </a:ext>
              </a:extLst>
            </p:cNvPr>
            <p:cNvSpPr/>
            <p:nvPr/>
          </p:nvSpPr>
          <p:spPr>
            <a:xfrm>
              <a:off x="1191389" y="3468280"/>
              <a:ext cx="513715" cy="51371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A7A10580-835E-4946-A9B0-15A5B72471C4}"/>
                </a:ext>
              </a:extLst>
            </p:cNvPr>
            <p:cNvSpPr txBox="1"/>
            <p:nvPr/>
          </p:nvSpPr>
          <p:spPr>
            <a:xfrm>
              <a:off x="1191389" y="3428910"/>
              <a:ext cx="589280" cy="49962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altLang="zh-CN" sz="2000" b="1" spc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E3EC6C3C-AC0F-4D2B-AF5B-6EB8D15DFF59}"/>
                </a:ext>
              </a:extLst>
            </p:cNvPr>
            <p:cNvSpPr txBox="1"/>
            <p:nvPr/>
          </p:nvSpPr>
          <p:spPr>
            <a:xfrm>
              <a:off x="1780669" y="3475265"/>
              <a:ext cx="4343400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cs typeface="+mn-ea"/>
                  <a:sym typeface="+mn-lt"/>
                </a:rPr>
                <a:t>不准在林区吸烟</a:t>
              </a:r>
              <a:endParaRPr lang="en-US" altLang="zh-CN" spc="100" dirty="0">
                <a:cs typeface="+mn-ea"/>
                <a:sym typeface="+mn-lt"/>
              </a:endParaRPr>
            </a:p>
          </p:txBody>
        </p:sp>
        <p:sp>
          <p:nvSpPr>
            <p:cNvPr id="30" name="圆角矩形 11">
              <a:extLst>
                <a:ext uri="{FF2B5EF4-FFF2-40B4-BE49-F238E27FC236}">
                  <a16:creationId xmlns:a16="http://schemas.microsoft.com/office/drawing/2014/main" xmlns="" id="{4F6845CA-5A32-49AD-A58C-DF3BC72B31E8}"/>
                </a:ext>
              </a:extLst>
            </p:cNvPr>
            <p:cNvSpPr/>
            <p:nvPr/>
          </p:nvSpPr>
          <p:spPr>
            <a:xfrm>
              <a:off x="1191389" y="4057560"/>
              <a:ext cx="513715" cy="51371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69430A79-39FD-4DF7-B1FF-F96EC95CEB0B}"/>
                </a:ext>
              </a:extLst>
            </p:cNvPr>
            <p:cNvSpPr txBox="1"/>
            <p:nvPr/>
          </p:nvSpPr>
          <p:spPr>
            <a:xfrm>
              <a:off x="1191389" y="4018190"/>
              <a:ext cx="589280" cy="49962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US" altLang="zh-CN" sz="2000" b="1" spc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78CC0AF3-B05D-497A-974E-CB19E8886B1C}"/>
                </a:ext>
              </a:extLst>
            </p:cNvPr>
            <p:cNvSpPr txBox="1"/>
            <p:nvPr/>
          </p:nvSpPr>
          <p:spPr>
            <a:xfrm>
              <a:off x="1780669" y="3981995"/>
              <a:ext cx="4548505" cy="73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ts val="2500"/>
                </a:lnSpc>
              </a:pPr>
              <a:r>
                <a:rPr lang="en-US" altLang="zh-CN" dirty="0">
                  <a:cs typeface="+mn-ea"/>
                  <a:sym typeface="+mn-lt"/>
                </a:rPr>
                <a:t>不准在野外烧蜂、烧蚂蚁、烧火驱兽和使用火铳枪械狩猎</a:t>
              </a:r>
              <a:endParaRPr lang="en-US" altLang="zh-CN" spc="100" dirty="0">
                <a:cs typeface="+mn-ea"/>
                <a:sym typeface="+mn-lt"/>
              </a:endParaRPr>
            </a:p>
          </p:txBody>
        </p:sp>
        <p:sp>
          <p:nvSpPr>
            <p:cNvPr id="33" name="圆角矩形 14">
              <a:extLst>
                <a:ext uri="{FF2B5EF4-FFF2-40B4-BE49-F238E27FC236}">
                  <a16:creationId xmlns:a16="http://schemas.microsoft.com/office/drawing/2014/main" xmlns="" id="{0C56867A-EF1A-4C41-AD05-353BF3E16E4C}"/>
                </a:ext>
              </a:extLst>
            </p:cNvPr>
            <p:cNvSpPr/>
            <p:nvPr/>
          </p:nvSpPr>
          <p:spPr>
            <a:xfrm>
              <a:off x="1191389" y="4647475"/>
              <a:ext cx="513715" cy="51371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78D8F968-68CE-4B4A-81E0-522719A9F8F3}"/>
                </a:ext>
              </a:extLst>
            </p:cNvPr>
            <p:cNvSpPr txBox="1"/>
            <p:nvPr/>
          </p:nvSpPr>
          <p:spPr>
            <a:xfrm>
              <a:off x="1191389" y="4608105"/>
              <a:ext cx="589280" cy="49962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en-US" altLang="zh-CN" sz="2000" b="1" spc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3529D6FA-759E-4FF3-840D-4D374114F1A2}"/>
                </a:ext>
              </a:extLst>
            </p:cNvPr>
            <p:cNvSpPr txBox="1"/>
            <p:nvPr/>
          </p:nvSpPr>
          <p:spPr>
            <a:xfrm>
              <a:off x="1780669" y="4654460"/>
              <a:ext cx="4343400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cs typeface="+mn-ea"/>
                  <a:sym typeface="+mn-lt"/>
                </a:rPr>
                <a:t>不准烧荒烧垦、烧荒积肥、烧田埂草</a:t>
              </a:r>
              <a:endParaRPr lang="en-US" altLang="zh-CN" spc="100" dirty="0">
                <a:cs typeface="+mn-ea"/>
                <a:sym typeface="+mn-lt"/>
              </a:endParaRPr>
            </a:p>
          </p:txBody>
        </p:sp>
        <p:sp>
          <p:nvSpPr>
            <p:cNvPr id="36" name="圆角矩形 23">
              <a:extLst>
                <a:ext uri="{FF2B5EF4-FFF2-40B4-BE49-F238E27FC236}">
                  <a16:creationId xmlns:a16="http://schemas.microsoft.com/office/drawing/2014/main" xmlns="" id="{E7644B22-EC4D-4606-A412-3D8B35823FD9}"/>
                </a:ext>
              </a:extLst>
            </p:cNvPr>
            <p:cNvSpPr/>
            <p:nvPr/>
          </p:nvSpPr>
          <p:spPr>
            <a:xfrm>
              <a:off x="6449824" y="2296070"/>
              <a:ext cx="513715" cy="51371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CDEF893D-6A8C-4A19-93CB-D56674450C20}"/>
                </a:ext>
              </a:extLst>
            </p:cNvPr>
            <p:cNvSpPr txBox="1"/>
            <p:nvPr/>
          </p:nvSpPr>
          <p:spPr>
            <a:xfrm>
              <a:off x="6449824" y="2256700"/>
              <a:ext cx="589280" cy="49962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lang="en-US" altLang="zh-CN" sz="2000" b="1" spc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="" id="{73619344-F454-4018-8D35-3E13ED1F74CF}"/>
                </a:ext>
              </a:extLst>
            </p:cNvPr>
            <p:cNvSpPr txBox="1"/>
            <p:nvPr/>
          </p:nvSpPr>
          <p:spPr>
            <a:xfrm>
              <a:off x="7039104" y="2296070"/>
              <a:ext cx="4343400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cs typeface="+mn-ea"/>
                  <a:sym typeface="+mn-lt"/>
                </a:rPr>
                <a:t>不准炼山造林或烧木炭</a:t>
              </a:r>
              <a:endParaRPr lang="en-US" altLang="zh-CN" spc="100" dirty="0">
                <a:cs typeface="+mn-ea"/>
                <a:sym typeface="+mn-lt"/>
              </a:endParaRPr>
            </a:p>
          </p:txBody>
        </p:sp>
        <p:sp>
          <p:nvSpPr>
            <p:cNvPr id="39" name="圆角矩形 31">
              <a:extLst>
                <a:ext uri="{FF2B5EF4-FFF2-40B4-BE49-F238E27FC236}">
                  <a16:creationId xmlns:a16="http://schemas.microsoft.com/office/drawing/2014/main" xmlns="" id="{E9C62FB8-1ABA-4155-9D2C-A0EF950608F4}"/>
                </a:ext>
              </a:extLst>
            </p:cNvPr>
            <p:cNvSpPr/>
            <p:nvPr/>
          </p:nvSpPr>
          <p:spPr>
            <a:xfrm>
              <a:off x="6449824" y="2920275"/>
              <a:ext cx="513715" cy="51371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xmlns="" id="{67DD423F-D314-4B6F-B258-3879496E4AEC}"/>
                </a:ext>
              </a:extLst>
            </p:cNvPr>
            <p:cNvSpPr txBox="1"/>
            <p:nvPr/>
          </p:nvSpPr>
          <p:spPr>
            <a:xfrm>
              <a:off x="6449824" y="2880905"/>
              <a:ext cx="589280" cy="49962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07</a:t>
              </a:r>
              <a:endParaRPr lang="en-US" altLang="zh-CN" sz="2000" b="1" spc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xmlns="" id="{DD7BF049-0EBF-4783-989D-865B060DCFF1}"/>
                </a:ext>
              </a:extLst>
            </p:cNvPr>
            <p:cNvSpPr txBox="1"/>
            <p:nvPr/>
          </p:nvSpPr>
          <p:spPr>
            <a:xfrm>
              <a:off x="7039104" y="2927260"/>
              <a:ext cx="4601845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cs typeface="+mn-ea"/>
                  <a:sym typeface="+mn-lt"/>
                </a:rPr>
                <a:t>不准见火不报不救</a:t>
              </a:r>
              <a:endParaRPr lang="en-US" altLang="zh-CN" spc="100" dirty="0">
                <a:cs typeface="+mn-ea"/>
                <a:sym typeface="+mn-lt"/>
              </a:endParaRPr>
            </a:p>
          </p:txBody>
        </p:sp>
        <p:sp>
          <p:nvSpPr>
            <p:cNvPr id="42" name="圆角矩形 49">
              <a:extLst>
                <a:ext uri="{FF2B5EF4-FFF2-40B4-BE49-F238E27FC236}">
                  <a16:creationId xmlns:a16="http://schemas.microsoft.com/office/drawing/2014/main" xmlns="" id="{18D6150C-98F4-44EA-AA36-F6A1B05ECFAA}"/>
                </a:ext>
              </a:extLst>
            </p:cNvPr>
            <p:cNvSpPr/>
            <p:nvPr/>
          </p:nvSpPr>
          <p:spPr>
            <a:xfrm>
              <a:off x="6449824" y="3527970"/>
              <a:ext cx="513715" cy="51371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="" id="{8241E086-7ABC-41EC-93D4-A6CA2D0D2698}"/>
                </a:ext>
              </a:extLst>
            </p:cNvPr>
            <p:cNvSpPr txBox="1"/>
            <p:nvPr/>
          </p:nvSpPr>
          <p:spPr>
            <a:xfrm>
              <a:off x="6449824" y="3488600"/>
              <a:ext cx="589280" cy="49962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08</a:t>
              </a:r>
              <a:endParaRPr lang="en-US" altLang="zh-CN" sz="2000" b="1" spc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xmlns="" id="{2A29052B-7639-4ED1-A5AE-2F939F9E15E3}"/>
                </a:ext>
              </a:extLst>
            </p:cNvPr>
            <p:cNvSpPr txBox="1"/>
            <p:nvPr/>
          </p:nvSpPr>
          <p:spPr>
            <a:xfrm>
              <a:off x="7039104" y="3534955"/>
              <a:ext cx="4343400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cs typeface="+mn-ea"/>
                  <a:sym typeface="+mn-lt"/>
                </a:rPr>
                <a:t>不准在林区烤火取暖、生火野炊</a:t>
              </a:r>
              <a:endParaRPr lang="en-US" altLang="zh-CN" spc="100" dirty="0">
                <a:cs typeface="+mn-ea"/>
                <a:sym typeface="+mn-lt"/>
              </a:endParaRPr>
            </a:p>
          </p:txBody>
        </p:sp>
        <p:sp>
          <p:nvSpPr>
            <p:cNvPr id="45" name="圆角矩形 52">
              <a:extLst>
                <a:ext uri="{FF2B5EF4-FFF2-40B4-BE49-F238E27FC236}">
                  <a16:creationId xmlns:a16="http://schemas.microsoft.com/office/drawing/2014/main" xmlns="" id="{E7B4FD21-817A-4B77-83EC-FCBF88FDB7B3}"/>
                </a:ext>
              </a:extLst>
            </p:cNvPr>
            <p:cNvSpPr/>
            <p:nvPr/>
          </p:nvSpPr>
          <p:spPr>
            <a:xfrm>
              <a:off x="6449824" y="4117250"/>
              <a:ext cx="513715" cy="51371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xmlns="" id="{94096E27-C6C4-404B-8493-6590E3B1A0BF}"/>
                </a:ext>
              </a:extLst>
            </p:cNvPr>
            <p:cNvSpPr txBox="1"/>
            <p:nvPr/>
          </p:nvSpPr>
          <p:spPr>
            <a:xfrm>
              <a:off x="6449824" y="4077880"/>
              <a:ext cx="589280" cy="49962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09</a:t>
              </a:r>
              <a:endParaRPr lang="en-US" altLang="zh-CN" sz="2000" b="1" spc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xmlns="" id="{F6E4815C-515A-4058-875D-1CAEF104522D}"/>
                </a:ext>
              </a:extLst>
            </p:cNvPr>
            <p:cNvSpPr txBox="1"/>
            <p:nvPr/>
          </p:nvSpPr>
          <p:spPr>
            <a:xfrm>
              <a:off x="7039104" y="4196625"/>
              <a:ext cx="4548505" cy="387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ts val="2500"/>
                </a:lnSpc>
              </a:pPr>
              <a:r>
                <a:rPr lang="en-US" altLang="zh-CN" dirty="0">
                  <a:cs typeface="+mn-ea"/>
                  <a:sym typeface="+mn-lt"/>
                </a:rPr>
                <a:t>不准痴、呆、精神病患者、小孩进入林区</a:t>
              </a:r>
              <a:endParaRPr lang="en-US" altLang="zh-CN" spc="100" dirty="0">
                <a:cs typeface="+mn-ea"/>
                <a:sym typeface="+mn-lt"/>
              </a:endParaRPr>
            </a:p>
          </p:txBody>
        </p:sp>
        <p:sp>
          <p:nvSpPr>
            <p:cNvPr id="48" name="圆角矩形 55">
              <a:extLst>
                <a:ext uri="{FF2B5EF4-FFF2-40B4-BE49-F238E27FC236}">
                  <a16:creationId xmlns:a16="http://schemas.microsoft.com/office/drawing/2014/main" xmlns="" id="{F906FA65-4178-4F6D-8558-1E2D7C0E90FB}"/>
                </a:ext>
              </a:extLst>
            </p:cNvPr>
            <p:cNvSpPr/>
            <p:nvPr/>
          </p:nvSpPr>
          <p:spPr>
            <a:xfrm>
              <a:off x="6449824" y="4707165"/>
              <a:ext cx="513715" cy="51371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xmlns="" id="{2DCD2013-B7AB-4913-879B-F8EE42A48244}"/>
                </a:ext>
              </a:extLst>
            </p:cNvPr>
            <p:cNvSpPr txBox="1"/>
            <p:nvPr/>
          </p:nvSpPr>
          <p:spPr>
            <a:xfrm>
              <a:off x="6449824" y="4667795"/>
              <a:ext cx="589280" cy="49962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spc="100" dirty="0">
                  <a:solidFill>
                    <a:schemeClr val="bg1"/>
                  </a:solidFill>
                  <a:cs typeface="+mn-ea"/>
                  <a:sym typeface="+mn-lt"/>
                </a:rPr>
                <a:t>10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xmlns="" id="{65B5FEFE-D3DD-4283-922D-CA0E0A0D0EC5}"/>
                </a:ext>
              </a:extLst>
            </p:cNvPr>
            <p:cNvSpPr txBox="1"/>
            <p:nvPr/>
          </p:nvSpPr>
          <p:spPr>
            <a:xfrm>
              <a:off x="7039104" y="4714150"/>
              <a:ext cx="4343400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cs typeface="+mn-ea"/>
                  <a:sym typeface="+mn-lt"/>
                </a:rPr>
                <a:t>不准破坏森林防火宣传牌、瞭望台</a:t>
              </a:r>
              <a:endParaRPr lang="en-US" altLang="zh-CN" spc="100" dirty="0">
                <a:cs typeface="+mn-ea"/>
                <a:sym typeface="+mn-lt"/>
              </a:endParaRPr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B20D5790-BFA8-4BC4-AF6F-058363149CEC}"/>
              </a:ext>
            </a:extLst>
          </p:cNvPr>
          <p:cNvSpPr txBox="1"/>
          <p:nvPr/>
        </p:nvSpPr>
        <p:spPr>
          <a:xfrm>
            <a:off x="4589033" y="1387726"/>
            <a:ext cx="30700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500" b="1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森林防火“十不准”</a:t>
            </a:r>
            <a:endParaRPr lang="zh-CN" altLang="en-US" sz="25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714546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祭扫森林防火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4E3A8E3A-0955-4852-B8E1-257532D052E2}"/>
              </a:ext>
            </a:extLst>
          </p:cNvPr>
          <p:cNvSpPr txBox="1"/>
          <p:nvPr/>
        </p:nvSpPr>
        <p:spPr>
          <a:xfrm>
            <a:off x="6146332" y="1986257"/>
            <a:ext cx="3877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sz="2800" b="1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造林炼山“五不烧”</a:t>
            </a:r>
            <a:endParaRPr lang="zh-CN" altLang="en-US" sz="28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A329291A-CA08-4C24-9D18-2A19FE9ECFFD}"/>
              </a:ext>
            </a:extLst>
          </p:cNvPr>
          <p:cNvSpPr txBox="1"/>
          <p:nvPr/>
        </p:nvSpPr>
        <p:spPr>
          <a:xfrm>
            <a:off x="6506339" y="3001010"/>
            <a:ext cx="6096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 err="1">
                <a:cs typeface="+mn-ea"/>
                <a:sym typeface="+mn-lt"/>
              </a:rPr>
              <a:t>未经批准不烧</a:t>
            </a:r>
            <a:endParaRPr lang="en-US" altLang="zh-CN" sz="2000" spc="1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 err="1">
                <a:cs typeface="+mn-ea"/>
                <a:sym typeface="+mn-lt"/>
              </a:rPr>
              <a:t>未开好防火线不烧</a:t>
            </a:r>
            <a:endParaRPr lang="en-US" altLang="zh-CN" sz="2000" spc="1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 err="1">
                <a:cs typeface="+mn-ea"/>
                <a:sym typeface="+mn-lt"/>
              </a:rPr>
              <a:t>未准备好打火工具不烧</a:t>
            </a:r>
            <a:endParaRPr lang="en-US" altLang="zh-CN" sz="2000" spc="1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 err="1">
                <a:cs typeface="+mn-ea"/>
                <a:sym typeface="+mn-lt"/>
              </a:rPr>
              <a:t>刮风、高温、干旱天气不烧</a:t>
            </a:r>
            <a:endParaRPr lang="en-US" altLang="zh-CN" sz="2000" spc="1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 err="1">
                <a:cs typeface="+mn-ea"/>
                <a:sym typeface="+mn-lt"/>
              </a:rPr>
              <a:t>无人看守不烧</a:t>
            </a:r>
            <a:endParaRPr lang="en-US" altLang="zh-CN" sz="2000" spc="1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E0485A8-FFFF-4C25-B573-6E70708416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23" y="1844896"/>
            <a:ext cx="4982339" cy="37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6047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祭扫森林防火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65C4EB7F-01A5-4479-9F6A-D60D54610FA8}"/>
              </a:ext>
            </a:extLst>
          </p:cNvPr>
          <p:cNvSpPr txBox="1"/>
          <p:nvPr/>
        </p:nvSpPr>
        <p:spPr>
          <a:xfrm>
            <a:off x="1252004" y="3957075"/>
            <a:ext cx="5118858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zh-CN" dirty="0" err="1">
                <a:cs typeface="+mn-ea"/>
                <a:sym typeface="+mn-lt"/>
              </a:rPr>
              <a:t>进行祭祀扫墓时，严禁占用、堵塞安全出口、疏散通道和消防车通道</a:t>
            </a:r>
            <a:r>
              <a:rPr lang="en-US" altLang="zh-CN" dirty="0">
                <a:cs typeface="+mn-ea"/>
                <a:sym typeface="+mn-lt"/>
              </a:rPr>
              <a:t>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endParaRPr lang="en-US" altLang="zh-CN" spc="1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zh-CN" dirty="0">
                <a:cs typeface="+mn-ea"/>
                <a:sym typeface="+mn-lt"/>
              </a:rPr>
              <a:t>一旦发现火灾，要及时拨打119报警。</a:t>
            </a:r>
            <a:endParaRPr lang="en-US" altLang="zh-CN" spc="100" dirty="0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31623F14-9BF3-4BD3-99C7-CDEE05AD4C44}"/>
              </a:ext>
            </a:extLst>
          </p:cNvPr>
          <p:cNvSpPr txBox="1"/>
          <p:nvPr/>
        </p:nvSpPr>
        <p:spPr>
          <a:xfrm>
            <a:off x="1252004" y="1914076"/>
            <a:ext cx="9484576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cs typeface="+mn-ea"/>
                <a:sym typeface="+mn-lt"/>
              </a:rPr>
              <a:t>文明祭祀，改变焚香烧纸、燃放爆竹等传统祭祀方式，倡导以网络祭祀、鲜花祭扫、踏青遥祭、植树缅怀等方式；如果一定要烧纸，要到指定区域。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pc="100" dirty="0">
              <a:cs typeface="+mn-ea"/>
              <a:sym typeface="+mn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 err="1">
                <a:cs typeface="+mn-ea"/>
                <a:sym typeface="+mn-lt"/>
              </a:rPr>
              <a:t>进行祭祀扫墓时，最好别抽烟、更不能乱丢烟头，特别是山区</a:t>
            </a:r>
            <a:r>
              <a:rPr lang="en-US" altLang="zh-CN" dirty="0">
                <a:cs typeface="+mn-ea"/>
                <a:sym typeface="+mn-lt"/>
              </a:rPr>
              <a:t>。</a:t>
            </a:r>
            <a:endParaRPr lang="en-US" altLang="zh-CN" spc="100" dirty="0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9F35D743-9257-4C2E-AB67-A5B70388E531}"/>
              </a:ext>
            </a:extLst>
          </p:cNvPr>
          <p:cNvSpPr txBox="1"/>
          <p:nvPr/>
        </p:nvSpPr>
        <p:spPr>
          <a:xfrm>
            <a:off x="1252004" y="1244031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文明祭扫</a:t>
            </a:r>
            <a:endParaRPr lang="zh-CN" altLang="en-US" sz="28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16C03B-1F41-44E1-99EE-B2BEAED8B4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82375"/>
            <a:ext cx="6229350" cy="305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7054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0D04CAE8-EFE4-4955-8EF6-F94E1DF42D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2382BB59-4663-4FC4-B799-669DEF6B50D4}"/>
              </a:ext>
            </a:extLst>
          </p:cNvPr>
          <p:cNvSpPr/>
          <p:nvPr/>
        </p:nvSpPr>
        <p:spPr>
          <a:xfrm>
            <a:off x="4152900" y="30861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6E994209-F138-469A-BADF-5DFBA4B90ABF}"/>
              </a:ext>
            </a:extLst>
          </p:cNvPr>
          <p:cNvSpPr/>
          <p:nvPr/>
        </p:nvSpPr>
        <p:spPr>
          <a:xfrm>
            <a:off x="5429250" y="39624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9809BAAA-34C9-4458-AC52-F166B5E6DB4A}"/>
              </a:ext>
            </a:extLst>
          </p:cNvPr>
          <p:cNvSpPr/>
          <p:nvPr/>
        </p:nvSpPr>
        <p:spPr>
          <a:xfrm>
            <a:off x="7315200" y="50292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A31ABF13-8D63-4BFB-9583-3B8D25A8CC5B}"/>
              </a:ext>
            </a:extLst>
          </p:cNvPr>
          <p:cNvSpPr/>
          <p:nvPr/>
        </p:nvSpPr>
        <p:spPr>
          <a:xfrm>
            <a:off x="3189514" y="3451638"/>
            <a:ext cx="57737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b="1" dirty="0">
                <a:solidFill>
                  <a:srgbClr val="00B050"/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  <a:cs typeface="+mn-ea"/>
                <a:sym typeface="+mn-lt"/>
              </a:rPr>
              <a:t>出行交通安全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xmlns="" id="{28D80AE8-6F5E-40A9-A087-BB5AEC05FD02}"/>
              </a:ext>
            </a:extLst>
          </p:cNvPr>
          <p:cNvSpPr txBox="1"/>
          <p:nvPr/>
        </p:nvSpPr>
        <p:spPr>
          <a:xfrm>
            <a:off x="4355005" y="4739622"/>
            <a:ext cx="3481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pPr algn="dist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TOPIC BACKGROUND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xmlns="" id="{06ED5271-1C6E-4B6A-AB2C-5FFA27A26C81}"/>
              </a:ext>
            </a:extLst>
          </p:cNvPr>
          <p:cNvGrpSpPr/>
          <p:nvPr/>
        </p:nvGrpSpPr>
        <p:grpSpPr>
          <a:xfrm>
            <a:off x="5223204" y="1500017"/>
            <a:ext cx="1566044" cy="1524670"/>
            <a:chOff x="5215429" y="1279018"/>
            <a:chExt cx="1745300" cy="1724826"/>
          </a:xfrm>
        </p:grpSpPr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xmlns="" id="{B38528C7-10A4-42F0-83DE-900E30AE1E7D}"/>
                </a:ext>
              </a:extLst>
            </p:cNvPr>
            <p:cNvGrpSpPr/>
            <p:nvPr/>
          </p:nvGrpSpPr>
          <p:grpSpPr>
            <a:xfrm>
              <a:off x="5217256" y="1279018"/>
              <a:ext cx="1724828" cy="1724826"/>
              <a:chOff x="5311169" y="2007983"/>
              <a:chExt cx="1569662" cy="1569660"/>
            </a:xfrm>
          </p:grpSpPr>
          <p:sp>
            <p:nvSpPr>
              <p:cNvPr id="99" name="菱形 21">
                <a:extLst>
                  <a:ext uri="{FF2B5EF4-FFF2-40B4-BE49-F238E27FC236}">
                    <a16:creationId xmlns:a16="http://schemas.microsoft.com/office/drawing/2014/main" xmlns="" id="{DDD67933-75F3-489D-A2F3-2ECEA6AE79B6}"/>
                  </a:ext>
                </a:extLst>
              </p:cNvPr>
              <p:cNvSpPr/>
              <p:nvPr/>
            </p:nvSpPr>
            <p:spPr>
              <a:xfrm>
                <a:off x="5311169" y="2007983"/>
                <a:ext cx="1569662" cy="1569660"/>
              </a:xfrm>
              <a:prstGeom prst="ellipse">
                <a:avLst/>
              </a:prstGeom>
              <a:solidFill>
                <a:srgbClr val="00B050"/>
              </a:solidFill>
              <a:ln w="28575">
                <a:solidFill>
                  <a:srgbClr val="00B050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0" name="菱形 22">
                <a:extLst>
                  <a:ext uri="{FF2B5EF4-FFF2-40B4-BE49-F238E27FC236}">
                    <a16:creationId xmlns:a16="http://schemas.microsoft.com/office/drawing/2014/main" xmlns="" id="{6B3ECFCB-EA3E-4EBA-9554-0E838B3A0714}"/>
                  </a:ext>
                </a:extLst>
              </p:cNvPr>
              <p:cNvSpPr/>
              <p:nvPr/>
            </p:nvSpPr>
            <p:spPr>
              <a:xfrm>
                <a:off x="5367277" y="2072434"/>
                <a:ext cx="1457446" cy="1440759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xmlns="" id="{D5879660-F4E1-4E00-9AA4-737C4C5E053F}"/>
                </a:ext>
              </a:extLst>
            </p:cNvPr>
            <p:cNvSpPr txBox="1"/>
            <p:nvPr/>
          </p:nvSpPr>
          <p:spPr>
            <a:xfrm>
              <a:off x="5215429" y="1383536"/>
              <a:ext cx="1745300" cy="149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102" name="图片 101">
            <a:extLst>
              <a:ext uri="{FF2B5EF4-FFF2-40B4-BE49-F238E27FC236}">
                <a16:creationId xmlns:a16="http://schemas.microsoft.com/office/drawing/2014/main" xmlns="" id="{B549A144-39B7-43A0-B244-04142405F9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376" y="1055012"/>
            <a:ext cx="1098611" cy="9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8534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出行交通安全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2EBC0506-E4BC-441E-A6B0-9EE96A95955C}"/>
              </a:ext>
            </a:extLst>
          </p:cNvPr>
          <p:cNvSpPr txBox="1"/>
          <p:nvPr/>
        </p:nvSpPr>
        <p:spPr>
          <a:xfrm>
            <a:off x="1426831" y="2839984"/>
            <a:ext cx="536384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出行前要关注天气变化、道路交通管控等情况，加强风险评估，合理规划线路。清明节期间交通拥堵，注意交通安全，自觉遵守交通法规。</a:t>
            </a:r>
            <a:endParaRPr lang="en-US" altLang="zh-CN" sz="2000" spc="1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B507171-8E14-48A8-93BA-25CE90789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285750"/>
            <a:ext cx="51435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0C6396C-8609-4604-B9DC-5F477E73F6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050" y="1981200"/>
            <a:ext cx="4305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0228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出行交通安全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BFD86994-3757-43FA-8303-44EE7178D24C}"/>
              </a:ext>
            </a:extLst>
          </p:cNvPr>
          <p:cNvSpPr txBox="1"/>
          <p:nvPr/>
        </p:nvSpPr>
        <p:spPr>
          <a:xfrm>
            <a:off x="5226222" y="2296238"/>
            <a:ext cx="5994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dirty="0">
                <a:cs typeface="+mn-ea"/>
                <a:sym typeface="+mn-lt"/>
              </a:rPr>
              <a:t>横过马路要牢记“</a:t>
            </a:r>
            <a:r>
              <a:rPr lang="en-US" altLang="zh-CN" dirty="0" err="1">
                <a:cs typeface="+mn-ea"/>
                <a:sym typeface="+mn-lt"/>
              </a:rPr>
              <a:t>一停、二慢、三通过</a:t>
            </a:r>
            <a:r>
              <a:rPr lang="en-US" altLang="zh-CN" dirty="0">
                <a:cs typeface="+mn-ea"/>
                <a:sym typeface="+mn-lt"/>
              </a:rPr>
              <a:t>”，</a:t>
            </a:r>
            <a:r>
              <a:rPr lang="en-US" altLang="zh-CN" dirty="0" err="1">
                <a:cs typeface="+mn-ea"/>
                <a:sym typeface="+mn-lt"/>
              </a:rPr>
              <a:t>要做到不与机动车抢行</a:t>
            </a:r>
            <a:endParaRPr lang="en-US" altLang="zh-CN" spc="100" dirty="0"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dirty="0" err="1">
                <a:cs typeface="+mn-ea"/>
                <a:sym typeface="+mn-lt"/>
              </a:rPr>
              <a:t>不得在马路上嬉戏、打闹，不穿越、攀登道路隔离栏</a:t>
            </a:r>
            <a:endParaRPr lang="en-US" altLang="zh-CN" spc="100" dirty="0"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dirty="0" err="1">
                <a:cs typeface="+mn-ea"/>
                <a:sym typeface="+mn-lt"/>
              </a:rPr>
              <a:t>不乘坐“三无”车辆（无驾驶证、无行驶证、无保险</a:t>
            </a:r>
            <a:r>
              <a:rPr lang="en-US" altLang="zh-CN" dirty="0">
                <a:cs typeface="+mn-ea"/>
                <a:sym typeface="+mn-lt"/>
              </a:rPr>
              <a:t>），</a:t>
            </a:r>
            <a:r>
              <a:rPr lang="en-US" altLang="zh-CN" dirty="0" err="1">
                <a:cs typeface="+mn-ea"/>
                <a:sym typeface="+mn-lt"/>
              </a:rPr>
              <a:t>更不准骑自行骑车上路</a:t>
            </a:r>
            <a:endParaRPr lang="en-US" altLang="zh-CN" spc="1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5947D03-A190-405F-8299-61B119734A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643" y="2296238"/>
            <a:ext cx="3343891" cy="277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0756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0F40BC10-10A6-45B7-807D-A3650738D8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289B66A8-6A3C-435A-A48A-45366864C7A3}"/>
              </a:ext>
            </a:extLst>
          </p:cNvPr>
          <p:cNvSpPr/>
          <p:nvPr/>
        </p:nvSpPr>
        <p:spPr>
          <a:xfrm>
            <a:off x="4152900" y="30861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02F39AEC-173A-419E-A333-772D2F112923}"/>
              </a:ext>
            </a:extLst>
          </p:cNvPr>
          <p:cNvSpPr/>
          <p:nvPr/>
        </p:nvSpPr>
        <p:spPr>
          <a:xfrm>
            <a:off x="5429250" y="39624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129BC157-FA9F-403D-B801-6C601EDE21ED}"/>
              </a:ext>
            </a:extLst>
          </p:cNvPr>
          <p:cNvSpPr/>
          <p:nvPr/>
        </p:nvSpPr>
        <p:spPr>
          <a:xfrm>
            <a:off x="7315200" y="50292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A31ABF13-8D63-4BFB-9583-3B8D25A8CC5B}"/>
              </a:ext>
            </a:extLst>
          </p:cNvPr>
          <p:cNvSpPr/>
          <p:nvPr/>
        </p:nvSpPr>
        <p:spPr>
          <a:xfrm>
            <a:off x="3189514" y="3451638"/>
            <a:ext cx="57737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b="1" dirty="0">
                <a:solidFill>
                  <a:srgbClr val="00B050"/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  <a:cs typeface="+mn-ea"/>
                <a:sym typeface="+mn-lt"/>
              </a:rPr>
              <a:t>假期防溺水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xmlns="" id="{28D80AE8-6F5E-40A9-A087-BB5AEC05FD02}"/>
              </a:ext>
            </a:extLst>
          </p:cNvPr>
          <p:cNvSpPr txBox="1"/>
          <p:nvPr/>
        </p:nvSpPr>
        <p:spPr>
          <a:xfrm>
            <a:off x="4355005" y="4739622"/>
            <a:ext cx="3481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pPr algn="dist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TOPIC BACKGROUND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xmlns="" id="{06ED5271-1C6E-4B6A-AB2C-5FFA27A26C81}"/>
              </a:ext>
            </a:extLst>
          </p:cNvPr>
          <p:cNvGrpSpPr/>
          <p:nvPr/>
        </p:nvGrpSpPr>
        <p:grpSpPr>
          <a:xfrm>
            <a:off x="5223204" y="1500017"/>
            <a:ext cx="1566044" cy="1524670"/>
            <a:chOff x="5215429" y="1279018"/>
            <a:chExt cx="1745300" cy="1724826"/>
          </a:xfrm>
        </p:grpSpPr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xmlns="" id="{B38528C7-10A4-42F0-83DE-900E30AE1E7D}"/>
                </a:ext>
              </a:extLst>
            </p:cNvPr>
            <p:cNvGrpSpPr/>
            <p:nvPr/>
          </p:nvGrpSpPr>
          <p:grpSpPr>
            <a:xfrm>
              <a:off x="5217256" y="1279018"/>
              <a:ext cx="1724828" cy="1724826"/>
              <a:chOff x="5311169" y="2007983"/>
              <a:chExt cx="1569662" cy="1569660"/>
            </a:xfrm>
          </p:grpSpPr>
          <p:sp>
            <p:nvSpPr>
              <p:cNvPr id="99" name="菱形 21">
                <a:extLst>
                  <a:ext uri="{FF2B5EF4-FFF2-40B4-BE49-F238E27FC236}">
                    <a16:creationId xmlns:a16="http://schemas.microsoft.com/office/drawing/2014/main" xmlns="" id="{DDD67933-75F3-489D-A2F3-2ECEA6AE79B6}"/>
                  </a:ext>
                </a:extLst>
              </p:cNvPr>
              <p:cNvSpPr/>
              <p:nvPr/>
            </p:nvSpPr>
            <p:spPr>
              <a:xfrm>
                <a:off x="5311169" y="2007983"/>
                <a:ext cx="1569662" cy="1569660"/>
              </a:xfrm>
              <a:prstGeom prst="ellipse">
                <a:avLst/>
              </a:prstGeom>
              <a:solidFill>
                <a:srgbClr val="00B050"/>
              </a:solidFill>
              <a:ln w="28575">
                <a:solidFill>
                  <a:srgbClr val="00B050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0" name="菱形 22">
                <a:extLst>
                  <a:ext uri="{FF2B5EF4-FFF2-40B4-BE49-F238E27FC236}">
                    <a16:creationId xmlns:a16="http://schemas.microsoft.com/office/drawing/2014/main" xmlns="" id="{6B3ECFCB-EA3E-4EBA-9554-0E838B3A0714}"/>
                  </a:ext>
                </a:extLst>
              </p:cNvPr>
              <p:cNvSpPr/>
              <p:nvPr/>
            </p:nvSpPr>
            <p:spPr>
              <a:xfrm>
                <a:off x="5367277" y="2072434"/>
                <a:ext cx="1457446" cy="1440759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xmlns="" id="{D5879660-F4E1-4E00-9AA4-737C4C5E053F}"/>
                </a:ext>
              </a:extLst>
            </p:cNvPr>
            <p:cNvSpPr txBox="1"/>
            <p:nvPr/>
          </p:nvSpPr>
          <p:spPr>
            <a:xfrm>
              <a:off x="5215429" y="1383536"/>
              <a:ext cx="1745300" cy="149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05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64385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假期防溺水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DF334655-0C4C-4E01-9790-EBEDCF70EDBB}"/>
              </a:ext>
            </a:extLst>
          </p:cNvPr>
          <p:cNvSpPr txBox="1"/>
          <p:nvPr/>
        </p:nvSpPr>
        <p:spPr>
          <a:xfrm>
            <a:off x="6059488" y="2438474"/>
            <a:ext cx="519271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cs typeface="+mn-ea"/>
                <a:sym typeface="+mn-lt"/>
              </a:rPr>
              <a:t>春暖花开，天气渐热。学生不擅自到江、河、池塘、水库边玩耍，更不能私自下水游泳，在正规游泳池游泳也需要大人陪伴监护，做到防溺水“四不要”和“六不准”。</a:t>
            </a:r>
            <a:endParaRPr lang="en-US" altLang="zh-CN" sz="2200" spc="1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4725F91-252B-459F-B722-16B4A89F9E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77165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353405" y="9102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  <p:pic>
        <p:nvPicPr>
          <p:cNvPr id="93" name="图片 92">
            <a:extLst>
              <a:ext uri="{FF2B5EF4-FFF2-40B4-BE49-F238E27FC236}">
                <a16:creationId xmlns:a16="http://schemas.microsoft.com/office/drawing/2014/main" xmlns="" id="{ACEA8E8B-45EF-4DC2-9E5F-A4A717787F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4" name="椭圆 93">
            <a:extLst>
              <a:ext uri="{FF2B5EF4-FFF2-40B4-BE49-F238E27FC236}">
                <a16:creationId xmlns:a16="http://schemas.microsoft.com/office/drawing/2014/main" xmlns="" id="{5F1AE793-F033-452A-BCE2-CA0C54D7BAE2}"/>
              </a:ext>
            </a:extLst>
          </p:cNvPr>
          <p:cNvSpPr/>
          <p:nvPr/>
        </p:nvSpPr>
        <p:spPr>
          <a:xfrm>
            <a:off x="4152900" y="30861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xmlns="" id="{8DF2C0C5-4CDB-4222-B39D-FF0BAD757593}"/>
              </a:ext>
            </a:extLst>
          </p:cNvPr>
          <p:cNvSpPr/>
          <p:nvPr/>
        </p:nvSpPr>
        <p:spPr>
          <a:xfrm>
            <a:off x="5429250" y="39624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xmlns="" id="{D1F9E214-58F9-438D-AD93-B98CBCADB7E3}"/>
              </a:ext>
            </a:extLst>
          </p:cNvPr>
          <p:cNvSpPr/>
          <p:nvPr/>
        </p:nvSpPr>
        <p:spPr>
          <a:xfrm>
            <a:off x="7315200" y="50292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349F2C52-5837-45A0-ACC5-3537AC4D61A6}"/>
              </a:ext>
            </a:extLst>
          </p:cNvPr>
          <p:cNvGrpSpPr/>
          <p:nvPr/>
        </p:nvGrpSpPr>
        <p:grpSpPr>
          <a:xfrm>
            <a:off x="2774678" y="1154779"/>
            <a:ext cx="4203561" cy="756382"/>
            <a:chOff x="2207799" y="3116158"/>
            <a:chExt cx="4203561" cy="756382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C8C4FD33-0474-4269-80D0-8F0745D1A05F}"/>
                </a:ext>
              </a:extLst>
            </p:cNvPr>
            <p:cNvSpPr/>
            <p:nvPr/>
          </p:nvSpPr>
          <p:spPr>
            <a:xfrm>
              <a:off x="2231837" y="3116158"/>
              <a:ext cx="669954" cy="69276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7FF751AA-D68D-437D-A9C2-BD0B4DE1C187}"/>
                </a:ext>
              </a:extLst>
            </p:cNvPr>
            <p:cNvGrpSpPr/>
            <p:nvPr/>
          </p:nvGrpSpPr>
          <p:grpSpPr>
            <a:xfrm>
              <a:off x="2207799" y="3130461"/>
              <a:ext cx="4203561" cy="742079"/>
              <a:chOff x="2207799" y="3130461"/>
              <a:chExt cx="4203561" cy="742079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xmlns="" id="{599D9AA1-9B6D-4DD5-A37B-0FF8737813A1}"/>
                  </a:ext>
                </a:extLst>
              </p:cNvPr>
              <p:cNvSpPr/>
              <p:nvPr/>
            </p:nvSpPr>
            <p:spPr>
              <a:xfrm>
                <a:off x="3009700" y="3130461"/>
                <a:ext cx="32697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B050"/>
                    </a:solidFill>
                    <a:latin typeface="仓耳青禾体-谷力 W05" panose="02020400000000000000" pitchFamily="18" charset="-122"/>
                    <a:ea typeface="仓耳青禾体-谷力 W05" panose="02020400000000000000" pitchFamily="18" charset="-122"/>
                    <a:cs typeface="+mn-ea"/>
                    <a:sym typeface="+mn-lt"/>
                  </a:rPr>
                  <a:t>清明节简介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="" id="{154BC7B4-8441-445F-BE8F-16489BED34CF}"/>
                  </a:ext>
                </a:extLst>
              </p:cNvPr>
              <p:cNvSpPr txBox="1"/>
              <p:nvPr/>
            </p:nvSpPr>
            <p:spPr>
              <a:xfrm>
                <a:off x="3009701" y="3595541"/>
                <a:ext cx="34016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000" b="1"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defRPr>
                </a:lvl1pPr>
              </a:lstStyle>
              <a:p>
                <a:pPr algn="l"/>
                <a:r>
                  <a:rPr lang="en-US" altLang="zh-CN" sz="12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TOPIC BACKGROUND</a:t>
                </a:r>
                <a:endParaRPr lang="zh-CN" altLang="en-US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="" id="{402E4B9D-2DC9-4276-B248-288FC9B2B2C5}"/>
                  </a:ext>
                </a:extLst>
              </p:cNvPr>
              <p:cNvSpPr txBox="1"/>
              <p:nvPr/>
            </p:nvSpPr>
            <p:spPr>
              <a:xfrm>
                <a:off x="2207799" y="3175615"/>
                <a:ext cx="72835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01</a:t>
                </a:r>
                <a:endPara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2F9E5D1A-B0A5-41A9-9F76-9D537F516B5C}"/>
              </a:ext>
            </a:extLst>
          </p:cNvPr>
          <p:cNvGrpSpPr/>
          <p:nvPr/>
        </p:nvGrpSpPr>
        <p:grpSpPr>
          <a:xfrm>
            <a:off x="2774678" y="2225822"/>
            <a:ext cx="4203561" cy="756382"/>
            <a:chOff x="2207799" y="3116158"/>
            <a:chExt cx="4203561" cy="756382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xmlns="" id="{B4C89843-902B-4606-B0DF-155DCC4ACCE3}"/>
                </a:ext>
              </a:extLst>
            </p:cNvPr>
            <p:cNvSpPr/>
            <p:nvPr/>
          </p:nvSpPr>
          <p:spPr>
            <a:xfrm>
              <a:off x="2231837" y="3116158"/>
              <a:ext cx="669954" cy="69276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xmlns="" id="{5AF73A9D-7BD0-4EEE-989E-66307BC37511}"/>
                </a:ext>
              </a:extLst>
            </p:cNvPr>
            <p:cNvGrpSpPr/>
            <p:nvPr/>
          </p:nvGrpSpPr>
          <p:grpSpPr>
            <a:xfrm>
              <a:off x="2207799" y="3130461"/>
              <a:ext cx="4203561" cy="742079"/>
              <a:chOff x="2207799" y="3130461"/>
              <a:chExt cx="4203561" cy="742079"/>
            </a:xfrm>
          </p:grpSpPr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xmlns="" id="{32933D8C-A2D6-4CC1-8905-BA9E63245209}"/>
                  </a:ext>
                </a:extLst>
              </p:cNvPr>
              <p:cNvSpPr/>
              <p:nvPr/>
            </p:nvSpPr>
            <p:spPr>
              <a:xfrm>
                <a:off x="3009700" y="3130461"/>
                <a:ext cx="32697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B050"/>
                    </a:solidFill>
                    <a:latin typeface="仓耳青禾体-谷力 W05" panose="02020400000000000000" pitchFamily="18" charset="-122"/>
                    <a:ea typeface="仓耳青禾体-谷力 W05" panose="02020400000000000000" pitchFamily="18" charset="-122"/>
                    <a:cs typeface="+mn-ea"/>
                    <a:sym typeface="+mn-lt"/>
                  </a:rPr>
                  <a:t>防疫安全</a:t>
                </a: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xmlns="" id="{40A494EF-5F91-453A-8563-2EB5569D5C4E}"/>
                  </a:ext>
                </a:extLst>
              </p:cNvPr>
              <p:cNvSpPr txBox="1"/>
              <p:nvPr/>
            </p:nvSpPr>
            <p:spPr>
              <a:xfrm>
                <a:off x="3009701" y="3595541"/>
                <a:ext cx="34016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000" b="1"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defRPr>
                </a:lvl1pPr>
              </a:lstStyle>
              <a:p>
                <a:pPr algn="l"/>
                <a:r>
                  <a:rPr lang="en-US" altLang="zh-CN" sz="12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TOPIC BACKGROUND</a:t>
                </a:r>
                <a:endParaRPr lang="zh-CN" altLang="en-US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xmlns="" id="{7C3BE1CE-4643-4269-A107-334BCD77455A}"/>
                  </a:ext>
                </a:extLst>
              </p:cNvPr>
              <p:cNvSpPr txBox="1"/>
              <p:nvPr/>
            </p:nvSpPr>
            <p:spPr>
              <a:xfrm>
                <a:off x="2207799" y="3175615"/>
                <a:ext cx="72835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02</a:t>
                </a:r>
                <a:endPara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AFA41B59-5DA5-45D4-A3D1-3F8E62657FCA}"/>
              </a:ext>
            </a:extLst>
          </p:cNvPr>
          <p:cNvGrpSpPr/>
          <p:nvPr/>
        </p:nvGrpSpPr>
        <p:grpSpPr>
          <a:xfrm>
            <a:off x="2774678" y="3317475"/>
            <a:ext cx="4203561" cy="756382"/>
            <a:chOff x="2207799" y="3116158"/>
            <a:chExt cx="4203561" cy="756382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xmlns="" id="{C5200FD9-6B6E-4F74-80A8-7D7AE2B6FC73}"/>
                </a:ext>
              </a:extLst>
            </p:cNvPr>
            <p:cNvSpPr/>
            <p:nvPr/>
          </p:nvSpPr>
          <p:spPr>
            <a:xfrm>
              <a:off x="2231837" y="3116158"/>
              <a:ext cx="669954" cy="69276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xmlns="" id="{19A1C905-2359-4BFF-AB83-91EF738CC584}"/>
                </a:ext>
              </a:extLst>
            </p:cNvPr>
            <p:cNvGrpSpPr/>
            <p:nvPr/>
          </p:nvGrpSpPr>
          <p:grpSpPr>
            <a:xfrm>
              <a:off x="2207799" y="3130461"/>
              <a:ext cx="4203561" cy="742079"/>
              <a:chOff x="2207799" y="3130461"/>
              <a:chExt cx="4203561" cy="742079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xmlns="" id="{96097AED-E540-4DA0-8F51-2574BA3C6475}"/>
                  </a:ext>
                </a:extLst>
              </p:cNvPr>
              <p:cNvSpPr/>
              <p:nvPr/>
            </p:nvSpPr>
            <p:spPr>
              <a:xfrm>
                <a:off x="3009700" y="3130461"/>
                <a:ext cx="32697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B050"/>
                    </a:solidFill>
                    <a:latin typeface="仓耳青禾体-谷力 W05" panose="02020400000000000000" pitchFamily="18" charset="-122"/>
                    <a:ea typeface="仓耳青禾体-谷力 W05" panose="02020400000000000000" pitchFamily="18" charset="-122"/>
                    <a:cs typeface="+mn-ea"/>
                    <a:sym typeface="+mn-lt"/>
                  </a:rPr>
                  <a:t>祭扫森林防火</a:t>
                </a: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xmlns="" id="{308AE30D-1BE7-48CE-9F7E-268377D7583C}"/>
                  </a:ext>
                </a:extLst>
              </p:cNvPr>
              <p:cNvSpPr txBox="1"/>
              <p:nvPr/>
            </p:nvSpPr>
            <p:spPr>
              <a:xfrm>
                <a:off x="3009701" y="3595541"/>
                <a:ext cx="34016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000" b="1"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defRPr>
                </a:lvl1pPr>
              </a:lstStyle>
              <a:p>
                <a:pPr algn="l"/>
                <a:r>
                  <a:rPr lang="en-US" altLang="zh-CN" sz="12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TOPIC BACKGROUND</a:t>
                </a:r>
                <a:endParaRPr lang="zh-CN" altLang="en-US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xmlns="" id="{F33821EF-0D2F-42AA-A4BD-B4D9C0724B86}"/>
                  </a:ext>
                </a:extLst>
              </p:cNvPr>
              <p:cNvSpPr txBox="1"/>
              <p:nvPr/>
            </p:nvSpPr>
            <p:spPr>
              <a:xfrm>
                <a:off x="2207799" y="3175615"/>
                <a:ext cx="72835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03</a:t>
                </a:r>
                <a:endPara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26203BA8-A2E5-4F04-ABB6-F0C6912303DC}"/>
              </a:ext>
            </a:extLst>
          </p:cNvPr>
          <p:cNvGrpSpPr/>
          <p:nvPr/>
        </p:nvGrpSpPr>
        <p:grpSpPr>
          <a:xfrm>
            <a:off x="2774678" y="4343772"/>
            <a:ext cx="4203561" cy="756382"/>
            <a:chOff x="2207799" y="3116158"/>
            <a:chExt cx="4203561" cy="756382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xmlns="" id="{3A9650BB-679C-4FFA-AEE5-8E6DEDB53D33}"/>
                </a:ext>
              </a:extLst>
            </p:cNvPr>
            <p:cNvSpPr/>
            <p:nvPr/>
          </p:nvSpPr>
          <p:spPr>
            <a:xfrm>
              <a:off x="2231837" y="3116158"/>
              <a:ext cx="669954" cy="69276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xmlns="" id="{5CA65D14-5ED4-48CA-A52B-D1BF7DFCF23F}"/>
                </a:ext>
              </a:extLst>
            </p:cNvPr>
            <p:cNvGrpSpPr/>
            <p:nvPr/>
          </p:nvGrpSpPr>
          <p:grpSpPr>
            <a:xfrm>
              <a:off x="2207799" y="3130461"/>
              <a:ext cx="4203561" cy="742079"/>
              <a:chOff x="2207799" y="3130461"/>
              <a:chExt cx="4203561" cy="742079"/>
            </a:xfrm>
          </p:grpSpPr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xmlns="" id="{7A0A9955-B621-41C9-9119-6E7783DBFF05}"/>
                  </a:ext>
                </a:extLst>
              </p:cNvPr>
              <p:cNvSpPr/>
              <p:nvPr/>
            </p:nvSpPr>
            <p:spPr>
              <a:xfrm>
                <a:off x="3009700" y="3130461"/>
                <a:ext cx="32697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B050"/>
                    </a:solidFill>
                    <a:latin typeface="仓耳青禾体-谷力 W05" panose="02020400000000000000" pitchFamily="18" charset="-122"/>
                    <a:ea typeface="仓耳青禾体-谷力 W05" panose="02020400000000000000" pitchFamily="18" charset="-122"/>
                    <a:cs typeface="+mn-ea"/>
                    <a:sym typeface="+mn-lt"/>
                  </a:rPr>
                  <a:t>出行交通安全</a:t>
                </a: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xmlns="" id="{818F055C-2AF0-46D9-AD9E-6B6D18EED0F2}"/>
                  </a:ext>
                </a:extLst>
              </p:cNvPr>
              <p:cNvSpPr txBox="1"/>
              <p:nvPr/>
            </p:nvSpPr>
            <p:spPr>
              <a:xfrm>
                <a:off x="3009701" y="3595541"/>
                <a:ext cx="34016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000" b="1"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defRPr>
                </a:lvl1pPr>
              </a:lstStyle>
              <a:p>
                <a:pPr algn="l"/>
                <a:r>
                  <a:rPr lang="en-US" altLang="zh-CN" sz="12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TOPIC BACKGROUND</a:t>
                </a:r>
                <a:endParaRPr lang="zh-CN" altLang="en-US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xmlns="" id="{B331A186-5B49-48A8-A7AF-C779CC8E5244}"/>
                  </a:ext>
                </a:extLst>
              </p:cNvPr>
              <p:cNvSpPr txBox="1"/>
              <p:nvPr/>
            </p:nvSpPr>
            <p:spPr>
              <a:xfrm>
                <a:off x="2207799" y="3175615"/>
                <a:ext cx="72835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04</a:t>
                </a:r>
                <a:endPara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08D9FEE5-1056-45FA-A3BD-C1ACF825171B}"/>
              </a:ext>
            </a:extLst>
          </p:cNvPr>
          <p:cNvGrpSpPr/>
          <p:nvPr/>
        </p:nvGrpSpPr>
        <p:grpSpPr>
          <a:xfrm>
            <a:off x="6153150" y="1144375"/>
            <a:ext cx="4203561" cy="756382"/>
            <a:chOff x="2207799" y="3116158"/>
            <a:chExt cx="4203561" cy="756382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xmlns="" id="{B0D79CBA-A4F1-43C0-9E3B-F44D94A64F43}"/>
                </a:ext>
              </a:extLst>
            </p:cNvPr>
            <p:cNvSpPr/>
            <p:nvPr/>
          </p:nvSpPr>
          <p:spPr>
            <a:xfrm>
              <a:off x="2231837" y="3116158"/>
              <a:ext cx="669954" cy="69276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xmlns="" id="{F8C72F6B-90F1-4258-8453-BFA49555AA0C}"/>
                </a:ext>
              </a:extLst>
            </p:cNvPr>
            <p:cNvGrpSpPr/>
            <p:nvPr/>
          </p:nvGrpSpPr>
          <p:grpSpPr>
            <a:xfrm>
              <a:off x="2207799" y="3130461"/>
              <a:ext cx="4203561" cy="742079"/>
              <a:chOff x="2207799" y="3130461"/>
              <a:chExt cx="4203561" cy="742079"/>
            </a:xfrm>
          </p:grpSpPr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xmlns="" id="{6212D093-C90C-4F70-A04B-944A43BAE0D5}"/>
                  </a:ext>
                </a:extLst>
              </p:cNvPr>
              <p:cNvSpPr/>
              <p:nvPr/>
            </p:nvSpPr>
            <p:spPr>
              <a:xfrm>
                <a:off x="3009700" y="3130461"/>
                <a:ext cx="32697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B050"/>
                    </a:solidFill>
                    <a:latin typeface="仓耳青禾体-谷力 W05" panose="02020400000000000000" pitchFamily="18" charset="-122"/>
                    <a:ea typeface="仓耳青禾体-谷力 W05" panose="02020400000000000000" pitchFamily="18" charset="-122"/>
                    <a:cs typeface="+mn-ea"/>
                    <a:sym typeface="+mn-lt"/>
                  </a:rPr>
                  <a:t>假期防溺水</a:t>
                </a:r>
              </a:p>
            </p:txBody>
          </p: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xmlns="" id="{0EEFB6A0-6943-48FD-B32E-36DE4C6389F6}"/>
                  </a:ext>
                </a:extLst>
              </p:cNvPr>
              <p:cNvSpPr txBox="1"/>
              <p:nvPr/>
            </p:nvSpPr>
            <p:spPr>
              <a:xfrm>
                <a:off x="3009701" y="3595541"/>
                <a:ext cx="34016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000" b="1"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defRPr>
                </a:lvl1pPr>
              </a:lstStyle>
              <a:p>
                <a:pPr algn="l"/>
                <a:r>
                  <a:rPr lang="en-US" altLang="zh-CN" sz="12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TOPIC BACKGROUND</a:t>
                </a:r>
                <a:endParaRPr lang="zh-CN" altLang="en-US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xmlns="" id="{1E758F6D-794F-4893-BFBA-CEFA43EDD330}"/>
                  </a:ext>
                </a:extLst>
              </p:cNvPr>
              <p:cNvSpPr txBox="1"/>
              <p:nvPr/>
            </p:nvSpPr>
            <p:spPr>
              <a:xfrm>
                <a:off x="2207799" y="3175615"/>
                <a:ext cx="72835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05</a:t>
                </a:r>
                <a:endPara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xmlns="" id="{CDE75F43-99D6-42DE-9CF6-27E67C5F3BBD}"/>
              </a:ext>
            </a:extLst>
          </p:cNvPr>
          <p:cNvGrpSpPr/>
          <p:nvPr/>
        </p:nvGrpSpPr>
        <p:grpSpPr>
          <a:xfrm>
            <a:off x="6153150" y="2215418"/>
            <a:ext cx="4203561" cy="756382"/>
            <a:chOff x="2207799" y="3116158"/>
            <a:chExt cx="4203561" cy="756382"/>
          </a:xfrm>
        </p:grpSpPr>
        <p:sp>
          <p:nvSpPr>
            <p:cNvPr id="71" name="椭圆 70">
              <a:extLst>
                <a:ext uri="{FF2B5EF4-FFF2-40B4-BE49-F238E27FC236}">
                  <a16:creationId xmlns:a16="http://schemas.microsoft.com/office/drawing/2014/main" xmlns="" id="{D48E7FEC-AA34-43B8-8754-9DDF24F244CC}"/>
                </a:ext>
              </a:extLst>
            </p:cNvPr>
            <p:cNvSpPr/>
            <p:nvPr/>
          </p:nvSpPr>
          <p:spPr>
            <a:xfrm>
              <a:off x="2231837" y="3116158"/>
              <a:ext cx="669954" cy="69276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xmlns="" id="{4E786253-8264-4541-8EAF-FF6A96448272}"/>
                </a:ext>
              </a:extLst>
            </p:cNvPr>
            <p:cNvGrpSpPr/>
            <p:nvPr/>
          </p:nvGrpSpPr>
          <p:grpSpPr>
            <a:xfrm>
              <a:off x="2207799" y="3130461"/>
              <a:ext cx="4203561" cy="742079"/>
              <a:chOff x="2207799" y="3130461"/>
              <a:chExt cx="4203561" cy="742079"/>
            </a:xfrm>
          </p:grpSpPr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xmlns="" id="{B62C748A-DB9A-4834-B1B4-2E6A19967CD3}"/>
                  </a:ext>
                </a:extLst>
              </p:cNvPr>
              <p:cNvSpPr/>
              <p:nvPr/>
            </p:nvSpPr>
            <p:spPr>
              <a:xfrm>
                <a:off x="3009700" y="3130461"/>
                <a:ext cx="32697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B050"/>
                    </a:solidFill>
                    <a:latin typeface="仓耳青禾体-谷力 W05" panose="02020400000000000000" pitchFamily="18" charset="-122"/>
                    <a:ea typeface="仓耳青禾体-谷力 W05" panose="02020400000000000000" pitchFamily="18" charset="-122"/>
                    <a:cs typeface="+mn-ea"/>
                    <a:sym typeface="+mn-lt"/>
                  </a:rPr>
                  <a:t>居家安全</a:t>
                </a:r>
              </a:p>
            </p:txBody>
          </p:sp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xmlns="" id="{EC1697C8-717B-4C38-A829-E0CB96A22DAE}"/>
                  </a:ext>
                </a:extLst>
              </p:cNvPr>
              <p:cNvSpPr txBox="1"/>
              <p:nvPr/>
            </p:nvSpPr>
            <p:spPr>
              <a:xfrm>
                <a:off x="3009701" y="3595541"/>
                <a:ext cx="34016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000" b="1"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defRPr>
                </a:lvl1pPr>
              </a:lstStyle>
              <a:p>
                <a:pPr algn="l"/>
                <a:r>
                  <a:rPr lang="en-US" altLang="zh-CN" sz="12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TOPIC BACKGROUND</a:t>
                </a:r>
                <a:endParaRPr lang="zh-CN" altLang="en-US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xmlns="" id="{7219FC5C-A9E2-4DE3-B872-244F03FCB00D}"/>
                  </a:ext>
                </a:extLst>
              </p:cNvPr>
              <p:cNvSpPr txBox="1"/>
              <p:nvPr/>
            </p:nvSpPr>
            <p:spPr>
              <a:xfrm>
                <a:off x="2207799" y="3175615"/>
                <a:ext cx="72835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06</a:t>
                </a:r>
                <a:endPara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xmlns="" id="{93DAC619-D197-4001-BFFF-386BDE02C9C6}"/>
              </a:ext>
            </a:extLst>
          </p:cNvPr>
          <p:cNvGrpSpPr/>
          <p:nvPr/>
        </p:nvGrpSpPr>
        <p:grpSpPr>
          <a:xfrm>
            <a:off x="6153150" y="3307071"/>
            <a:ext cx="4203561" cy="756382"/>
            <a:chOff x="2207799" y="3116158"/>
            <a:chExt cx="4203561" cy="756382"/>
          </a:xfrm>
        </p:grpSpPr>
        <p:sp>
          <p:nvSpPr>
            <p:cNvPr id="77" name="椭圆 76">
              <a:extLst>
                <a:ext uri="{FF2B5EF4-FFF2-40B4-BE49-F238E27FC236}">
                  <a16:creationId xmlns:a16="http://schemas.microsoft.com/office/drawing/2014/main" xmlns="" id="{906CEE9E-A32B-4456-BE63-6F5DA574155A}"/>
                </a:ext>
              </a:extLst>
            </p:cNvPr>
            <p:cNvSpPr/>
            <p:nvPr/>
          </p:nvSpPr>
          <p:spPr>
            <a:xfrm>
              <a:off x="2231837" y="3116158"/>
              <a:ext cx="669954" cy="69276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xmlns="" id="{63EAC2F5-882D-4573-8CC1-B36ABB231A25}"/>
                </a:ext>
              </a:extLst>
            </p:cNvPr>
            <p:cNvGrpSpPr/>
            <p:nvPr/>
          </p:nvGrpSpPr>
          <p:grpSpPr>
            <a:xfrm>
              <a:off x="2207799" y="3130461"/>
              <a:ext cx="4203561" cy="742079"/>
              <a:chOff x="2207799" y="3130461"/>
              <a:chExt cx="4203561" cy="742079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xmlns="" id="{152B8B95-92E4-4958-977F-93678612FE6C}"/>
                  </a:ext>
                </a:extLst>
              </p:cNvPr>
              <p:cNvSpPr/>
              <p:nvPr/>
            </p:nvSpPr>
            <p:spPr>
              <a:xfrm>
                <a:off x="3009700" y="3130461"/>
                <a:ext cx="32697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B050"/>
                    </a:solidFill>
                    <a:latin typeface="仓耳青禾体-谷力 W05" panose="02020400000000000000" pitchFamily="18" charset="-122"/>
                    <a:ea typeface="仓耳青禾体-谷力 W05" panose="02020400000000000000" pitchFamily="18" charset="-122"/>
                    <a:cs typeface="+mn-ea"/>
                    <a:sym typeface="+mn-lt"/>
                  </a:rPr>
                  <a:t>饮食卫生</a:t>
                </a: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xmlns="" id="{9366ABB2-C6DE-4C2C-A7B8-B1FE75E635C6}"/>
                  </a:ext>
                </a:extLst>
              </p:cNvPr>
              <p:cNvSpPr txBox="1"/>
              <p:nvPr/>
            </p:nvSpPr>
            <p:spPr>
              <a:xfrm>
                <a:off x="3009701" y="3595541"/>
                <a:ext cx="34016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000" b="1"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defRPr>
                </a:lvl1pPr>
              </a:lstStyle>
              <a:p>
                <a:pPr algn="l"/>
                <a:r>
                  <a:rPr lang="en-US" altLang="zh-CN" sz="12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TOPIC BACKGROUND</a:t>
                </a:r>
                <a:endParaRPr lang="zh-CN" altLang="en-US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xmlns="" id="{A24D7C79-D122-42DC-A0D4-B70E52E7FE46}"/>
                  </a:ext>
                </a:extLst>
              </p:cNvPr>
              <p:cNvSpPr txBox="1"/>
              <p:nvPr/>
            </p:nvSpPr>
            <p:spPr>
              <a:xfrm>
                <a:off x="2207799" y="3175615"/>
                <a:ext cx="72835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07</a:t>
                </a:r>
                <a:endPara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xmlns="" id="{3ED00DE2-219F-42AB-BD36-8F3C59ED3C3F}"/>
              </a:ext>
            </a:extLst>
          </p:cNvPr>
          <p:cNvGrpSpPr/>
          <p:nvPr/>
        </p:nvGrpSpPr>
        <p:grpSpPr>
          <a:xfrm>
            <a:off x="6153150" y="4333368"/>
            <a:ext cx="4203561" cy="756382"/>
            <a:chOff x="2207799" y="3116158"/>
            <a:chExt cx="4203561" cy="756382"/>
          </a:xfrm>
        </p:grpSpPr>
        <p:sp>
          <p:nvSpPr>
            <p:cNvPr id="83" name="椭圆 82">
              <a:extLst>
                <a:ext uri="{FF2B5EF4-FFF2-40B4-BE49-F238E27FC236}">
                  <a16:creationId xmlns:a16="http://schemas.microsoft.com/office/drawing/2014/main" xmlns="" id="{CC4A5E9C-EDCB-47B6-B86C-E87E62C406E2}"/>
                </a:ext>
              </a:extLst>
            </p:cNvPr>
            <p:cNvSpPr/>
            <p:nvPr/>
          </p:nvSpPr>
          <p:spPr>
            <a:xfrm>
              <a:off x="2231837" y="3116158"/>
              <a:ext cx="669954" cy="69276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xmlns="" id="{C429EDBE-403E-4107-90C5-51FB77A12E68}"/>
                </a:ext>
              </a:extLst>
            </p:cNvPr>
            <p:cNvGrpSpPr/>
            <p:nvPr/>
          </p:nvGrpSpPr>
          <p:grpSpPr>
            <a:xfrm>
              <a:off x="2207799" y="3130461"/>
              <a:ext cx="4203561" cy="742079"/>
              <a:chOff x="2207799" y="3130461"/>
              <a:chExt cx="4203561" cy="742079"/>
            </a:xfrm>
          </p:grpSpPr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xmlns="" id="{047C2D5D-D1DD-4BB5-BFEC-51273AD093C7}"/>
                  </a:ext>
                </a:extLst>
              </p:cNvPr>
              <p:cNvSpPr/>
              <p:nvPr/>
            </p:nvSpPr>
            <p:spPr>
              <a:xfrm>
                <a:off x="3009700" y="3130461"/>
                <a:ext cx="32697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B050"/>
                    </a:solidFill>
                    <a:latin typeface="仓耳青禾体-谷力 W05" panose="02020400000000000000" pitchFamily="18" charset="-122"/>
                    <a:ea typeface="仓耳青禾体-谷力 W05" panose="02020400000000000000" pitchFamily="18" charset="-122"/>
                    <a:cs typeface="+mn-ea"/>
                    <a:sym typeface="+mn-lt"/>
                  </a:rPr>
                  <a:t>其他意外伤害</a:t>
                </a:r>
              </a:p>
            </p:txBody>
          </p:sp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xmlns="" id="{280DDC9F-A02F-4454-8ADE-F688704D088C}"/>
                  </a:ext>
                </a:extLst>
              </p:cNvPr>
              <p:cNvSpPr txBox="1"/>
              <p:nvPr/>
            </p:nvSpPr>
            <p:spPr>
              <a:xfrm>
                <a:off x="3009701" y="3595541"/>
                <a:ext cx="34016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000" b="1"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defRPr>
                </a:lvl1pPr>
              </a:lstStyle>
              <a:p>
                <a:pPr algn="l"/>
                <a:r>
                  <a:rPr lang="en-US" altLang="zh-CN" sz="12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TOPIC BACKGROUND</a:t>
                </a:r>
                <a:endParaRPr lang="zh-CN" altLang="en-US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xmlns="" id="{8D3AB2D7-E68E-4BF0-8BF7-14E98C013CCB}"/>
                  </a:ext>
                </a:extLst>
              </p:cNvPr>
              <p:cNvSpPr txBox="1"/>
              <p:nvPr/>
            </p:nvSpPr>
            <p:spPr>
              <a:xfrm>
                <a:off x="2207799" y="3175615"/>
                <a:ext cx="72835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08</a:t>
                </a:r>
                <a:endPara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FD9AEDAC-8BDE-4CD8-9815-E533B9B138A6}"/>
              </a:ext>
            </a:extLst>
          </p:cNvPr>
          <p:cNvGrpSpPr/>
          <p:nvPr/>
        </p:nvGrpSpPr>
        <p:grpSpPr>
          <a:xfrm>
            <a:off x="9497382" y="755131"/>
            <a:ext cx="1501810" cy="2560938"/>
            <a:chOff x="9057005" y="2266950"/>
            <a:chExt cx="1501810" cy="2560938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xmlns="" id="{091BB1C4-D610-46A9-BE9A-E0D82D2DC508}"/>
                </a:ext>
              </a:extLst>
            </p:cNvPr>
            <p:cNvSpPr txBox="1"/>
            <p:nvPr/>
          </p:nvSpPr>
          <p:spPr>
            <a:xfrm>
              <a:off x="9057005" y="2266950"/>
              <a:ext cx="12121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b="1" dirty="0">
                  <a:solidFill>
                    <a:srgbClr val="00B050"/>
                  </a:solidFill>
                  <a:latin typeface="仓耳青禾体-谷力 W05" panose="02020400000000000000" pitchFamily="18" charset="-122"/>
                  <a:ea typeface="仓耳青禾体-谷力 W05" panose="02020400000000000000" pitchFamily="18" charset="-122"/>
                  <a:cs typeface="+mn-ea"/>
                  <a:sym typeface="+mn-lt"/>
                </a:rPr>
                <a:t>目</a:t>
              </a: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xmlns="" id="{776E5339-7E66-48AA-BCFE-660A445FC8E2}"/>
                </a:ext>
              </a:extLst>
            </p:cNvPr>
            <p:cNvSpPr txBox="1"/>
            <p:nvPr/>
          </p:nvSpPr>
          <p:spPr>
            <a:xfrm>
              <a:off x="9083970" y="3504449"/>
              <a:ext cx="1198880" cy="1322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00B050"/>
                  </a:solidFill>
                  <a:latin typeface="仓耳青禾体-谷力 W05" panose="02020400000000000000" pitchFamily="18" charset="-122"/>
                  <a:ea typeface="仓耳青禾体-谷力 W05" panose="02020400000000000000" pitchFamily="18" charset="-122"/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录</a:t>
              </a: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xmlns="" id="{83233F99-5901-46A7-B879-3549EA7CAF10}"/>
                </a:ext>
              </a:extLst>
            </p:cNvPr>
            <p:cNvSpPr txBox="1"/>
            <p:nvPr/>
          </p:nvSpPr>
          <p:spPr>
            <a:xfrm>
              <a:off x="10097150" y="2908293"/>
              <a:ext cx="461665" cy="15265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50"/>
                  </a:solidFill>
                  <a:cs typeface="+mn-ea"/>
                  <a:sym typeface="+mn-lt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823224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假期防溺水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80452465-3D21-4B15-9C0F-42DD9CD551AB}"/>
              </a:ext>
            </a:extLst>
          </p:cNvPr>
          <p:cNvSpPr txBox="1"/>
          <p:nvPr/>
        </p:nvSpPr>
        <p:spPr>
          <a:xfrm>
            <a:off x="1437712" y="2366749"/>
            <a:ext cx="64579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000" dirty="0" err="1">
                <a:cs typeface="+mn-ea"/>
                <a:sym typeface="+mn-lt"/>
              </a:rPr>
              <a:t>不要在没有家长陪同下私自下水游泳</a:t>
            </a:r>
            <a:endParaRPr lang="en-US" altLang="zh-CN" sz="2000" spc="100" dirty="0"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000" dirty="0" err="1">
                <a:cs typeface="+mn-ea"/>
                <a:sym typeface="+mn-lt"/>
              </a:rPr>
              <a:t>不要在没有安全保障的地方和野外的水源地游泳</a:t>
            </a:r>
            <a:endParaRPr lang="en-US" altLang="zh-CN" sz="2000" spc="100" dirty="0"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000" dirty="0" err="1">
                <a:cs typeface="+mn-ea"/>
                <a:sym typeface="+mn-lt"/>
              </a:rPr>
              <a:t>不要在未设置警示标识的水域游泳</a:t>
            </a:r>
            <a:endParaRPr lang="en-US" altLang="zh-CN" sz="2000" spc="100" dirty="0"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000" dirty="0" err="1">
                <a:cs typeface="+mn-ea"/>
                <a:sym typeface="+mn-lt"/>
              </a:rPr>
              <a:t>不要在上下学的途中和假期在水源周边戏水</a:t>
            </a:r>
            <a:endParaRPr lang="en-US" altLang="zh-CN" sz="2000" spc="1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2FC73A0-9632-4659-B159-21E3269243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90700" y="45990"/>
            <a:ext cx="5143500" cy="7353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87BB88F-8E12-40A6-82E9-7CA6EFA9DE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0100" y="1613910"/>
            <a:ext cx="3219450" cy="484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9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假期防溺水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2AD2A999-6982-492B-B83E-D46D33A05D90}"/>
              </a:ext>
            </a:extLst>
          </p:cNvPr>
          <p:cNvSpPr txBox="1"/>
          <p:nvPr/>
        </p:nvSpPr>
        <p:spPr>
          <a:xfrm>
            <a:off x="5994400" y="199764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1800" dirty="0" err="1">
                <a:cs typeface="+mn-ea"/>
                <a:sym typeface="+mn-lt"/>
              </a:rPr>
              <a:t>不准学生私自下河游泳</a:t>
            </a:r>
            <a:endParaRPr lang="en-US" altLang="zh-CN" sz="1800" spc="100" dirty="0"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1800" dirty="0" err="1">
                <a:cs typeface="+mn-ea"/>
                <a:sym typeface="+mn-lt"/>
              </a:rPr>
              <a:t>不准擅自与他人结伴游泳</a:t>
            </a:r>
            <a:endParaRPr lang="en-US" altLang="zh-CN" sz="1800" spc="100" dirty="0"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1800" dirty="0" err="1">
                <a:cs typeface="+mn-ea"/>
                <a:sym typeface="+mn-lt"/>
              </a:rPr>
              <a:t>不准学生在无家长或老师带领的情况下游泳</a:t>
            </a:r>
            <a:endParaRPr lang="en-US" altLang="zh-CN" sz="1800" spc="100" dirty="0"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1800" dirty="0" err="1">
                <a:cs typeface="+mn-ea"/>
                <a:sym typeface="+mn-lt"/>
              </a:rPr>
              <a:t>不准学生在无安全设施、无救护人员的水域游泳</a:t>
            </a:r>
            <a:endParaRPr lang="en-US" altLang="zh-CN" sz="1800" spc="100" dirty="0"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1800" dirty="0" err="1">
                <a:cs typeface="+mn-ea"/>
                <a:sym typeface="+mn-lt"/>
              </a:rPr>
              <a:t>不准到不熟悉的水域游泳</a:t>
            </a:r>
            <a:endParaRPr lang="en-US" altLang="zh-CN" sz="1800" spc="100" dirty="0"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1800" dirty="0" err="1">
                <a:cs typeface="+mn-ea"/>
                <a:sym typeface="+mn-lt"/>
              </a:rPr>
              <a:t>不准不会水性的学生私自下水施救</a:t>
            </a:r>
            <a:endParaRPr lang="en-US" altLang="zh-CN" sz="1800" spc="1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AFD27FE-F553-4A0B-A741-B915AC4B78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38" y="2403386"/>
            <a:ext cx="5134762" cy="304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3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假期防溺水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FE55A253-A826-441F-B4C6-EE78147A57A6}"/>
              </a:ext>
            </a:extLst>
          </p:cNvPr>
          <p:cNvSpPr txBox="1"/>
          <p:nvPr/>
        </p:nvSpPr>
        <p:spPr>
          <a:xfrm>
            <a:off x="870417" y="2141683"/>
            <a:ext cx="599440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 err="1">
                <a:cs typeface="+mn-ea"/>
                <a:sym typeface="+mn-lt"/>
              </a:rPr>
              <a:t>不要慌张，发现周围有人时立即呼救</a:t>
            </a:r>
            <a:endParaRPr lang="en-US" altLang="zh-CN" spc="1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 err="1">
                <a:cs typeface="+mn-ea"/>
                <a:sym typeface="+mn-lt"/>
              </a:rPr>
              <a:t>放松全身，让身体飘浮在水面上，将头部浮出水面，用脚踢水，防止体力丧失，等待救援</a:t>
            </a:r>
            <a:endParaRPr lang="en-US" altLang="zh-CN" spc="1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 err="1">
                <a:cs typeface="+mn-ea"/>
                <a:sym typeface="+mn-lt"/>
              </a:rPr>
              <a:t>身体下沉时，可将手掌向下压</a:t>
            </a:r>
            <a:endParaRPr lang="en-US" altLang="zh-CN" spc="100" dirty="0">
              <a:cs typeface="+mn-ea"/>
              <a:sym typeface="+mn-lt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 err="1">
                <a:cs typeface="+mn-ea"/>
                <a:sym typeface="+mn-lt"/>
              </a:rPr>
              <a:t>如果在水中突然抽筋，又无法靠岸时，立即求救。如周围无人，可深吸一口气潜入水中，伸直抽筋的那条腿，用手将脚趾向上扳，以解除抽筋</a:t>
            </a:r>
            <a:endParaRPr lang="en-US" altLang="zh-CN" spc="1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AC695E0-61BB-420B-866D-B3D4331AEC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134" y="2045167"/>
            <a:ext cx="3453466" cy="34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1ED05B06-314E-47C3-B39D-DFA131291A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904BC572-4563-4CF4-9527-5645879DB8ED}"/>
              </a:ext>
            </a:extLst>
          </p:cNvPr>
          <p:cNvSpPr/>
          <p:nvPr/>
        </p:nvSpPr>
        <p:spPr>
          <a:xfrm>
            <a:off x="4152900" y="30861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34FA1E44-38F9-452A-8C97-AB0CE5FE224E}"/>
              </a:ext>
            </a:extLst>
          </p:cNvPr>
          <p:cNvSpPr/>
          <p:nvPr/>
        </p:nvSpPr>
        <p:spPr>
          <a:xfrm>
            <a:off x="5429250" y="39624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ABDDCA5F-2821-4463-96F5-80274E80A09C}"/>
              </a:ext>
            </a:extLst>
          </p:cNvPr>
          <p:cNvSpPr/>
          <p:nvPr/>
        </p:nvSpPr>
        <p:spPr>
          <a:xfrm>
            <a:off x="7315200" y="50292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A31ABF13-8D63-4BFB-9583-3B8D25A8CC5B}"/>
              </a:ext>
            </a:extLst>
          </p:cNvPr>
          <p:cNvSpPr/>
          <p:nvPr/>
        </p:nvSpPr>
        <p:spPr>
          <a:xfrm>
            <a:off x="3189514" y="3451638"/>
            <a:ext cx="57737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b="1" dirty="0">
                <a:solidFill>
                  <a:srgbClr val="00B050"/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  <a:cs typeface="+mn-ea"/>
                <a:sym typeface="+mn-lt"/>
              </a:rPr>
              <a:t>居家安全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xmlns="" id="{28D80AE8-6F5E-40A9-A087-BB5AEC05FD02}"/>
              </a:ext>
            </a:extLst>
          </p:cNvPr>
          <p:cNvSpPr txBox="1"/>
          <p:nvPr/>
        </p:nvSpPr>
        <p:spPr>
          <a:xfrm>
            <a:off x="4355005" y="4739622"/>
            <a:ext cx="3481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pPr algn="dist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TOPIC BACKGROUND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xmlns="" id="{06ED5271-1C6E-4B6A-AB2C-5FFA27A26C81}"/>
              </a:ext>
            </a:extLst>
          </p:cNvPr>
          <p:cNvGrpSpPr/>
          <p:nvPr/>
        </p:nvGrpSpPr>
        <p:grpSpPr>
          <a:xfrm>
            <a:off x="5223204" y="1500017"/>
            <a:ext cx="1566044" cy="1524670"/>
            <a:chOff x="5215429" y="1279018"/>
            <a:chExt cx="1745300" cy="1724826"/>
          </a:xfrm>
        </p:grpSpPr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xmlns="" id="{B38528C7-10A4-42F0-83DE-900E30AE1E7D}"/>
                </a:ext>
              </a:extLst>
            </p:cNvPr>
            <p:cNvGrpSpPr/>
            <p:nvPr/>
          </p:nvGrpSpPr>
          <p:grpSpPr>
            <a:xfrm>
              <a:off x="5217256" y="1279018"/>
              <a:ext cx="1724828" cy="1724826"/>
              <a:chOff x="5311169" y="2007983"/>
              <a:chExt cx="1569662" cy="1569660"/>
            </a:xfrm>
          </p:grpSpPr>
          <p:sp>
            <p:nvSpPr>
              <p:cNvPr id="99" name="菱形 21">
                <a:extLst>
                  <a:ext uri="{FF2B5EF4-FFF2-40B4-BE49-F238E27FC236}">
                    <a16:creationId xmlns:a16="http://schemas.microsoft.com/office/drawing/2014/main" xmlns="" id="{DDD67933-75F3-489D-A2F3-2ECEA6AE79B6}"/>
                  </a:ext>
                </a:extLst>
              </p:cNvPr>
              <p:cNvSpPr/>
              <p:nvPr/>
            </p:nvSpPr>
            <p:spPr>
              <a:xfrm>
                <a:off x="5311169" y="2007983"/>
                <a:ext cx="1569662" cy="1569660"/>
              </a:xfrm>
              <a:prstGeom prst="ellipse">
                <a:avLst/>
              </a:prstGeom>
              <a:solidFill>
                <a:srgbClr val="00B050"/>
              </a:solidFill>
              <a:ln w="28575">
                <a:solidFill>
                  <a:srgbClr val="00B050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0" name="菱形 22">
                <a:extLst>
                  <a:ext uri="{FF2B5EF4-FFF2-40B4-BE49-F238E27FC236}">
                    <a16:creationId xmlns:a16="http://schemas.microsoft.com/office/drawing/2014/main" xmlns="" id="{6B3ECFCB-EA3E-4EBA-9554-0E838B3A0714}"/>
                  </a:ext>
                </a:extLst>
              </p:cNvPr>
              <p:cNvSpPr/>
              <p:nvPr/>
            </p:nvSpPr>
            <p:spPr>
              <a:xfrm>
                <a:off x="5367277" y="2072434"/>
                <a:ext cx="1457446" cy="1440759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xmlns="" id="{D5879660-F4E1-4E00-9AA4-737C4C5E053F}"/>
                </a:ext>
              </a:extLst>
            </p:cNvPr>
            <p:cNvSpPr txBox="1"/>
            <p:nvPr/>
          </p:nvSpPr>
          <p:spPr>
            <a:xfrm>
              <a:off x="5215429" y="1383536"/>
              <a:ext cx="1745300" cy="149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06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53428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居家安全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A979F285-F358-4673-9C84-4A49120F40F4}"/>
              </a:ext>
            </a:extLst>
          </p:cNvPr>
          <p:cNvSpPr txBox="1"/>
          <p:nvPr/>
        </p:nvSpPr>
        <p:spPr>
          <a:xfrm>
            <a:off x="5063807" y="1826260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lang="zh-CN" sz="2800" b="1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用电安全</a:t>
            </a:r>
            <a:endParaRPr lang="zh-CN" altLang="en-US" sz="28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5E30A6B6-9C07-422B-B615-C9C24E72DDFF}"/>
              </a:ext>
            </a:extLst>
          </p:cNvPr>
          <p:cNvSpPr txBox="1"/>
          <p:nvPr/>
        </p:nvSpPr>
        <p:spPr>
          <a:xfrm>
            <a:off x="5063807" y="2536916"/>
            <a:ext cx="643509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现代家庭，随着生活水平不断提高，家庭中的电器也越来越多，给我们学习、生活带来了好多方便及乐趣。但是，如果我们没有掌握一定的用电知识，不注意用电安全，就会很危险。</a:t>
            </a:r>
            <a:endParaRPr lang="en-US" altLang="zh-CN" spc="100" dirty="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5BFF66F0-FEF0-4B77-BDB2-B67C21BDD348}"/>
              </a:ext>
            </a:extLst>
          </p:cNvPr>
          <p:cNvSpPr txBox="1"/>
          <p:nvPr/>
        </p:nvSpPr>
        <p:spPr>
          <a:xfrm>
            <a:off x="5063807" y="4093313"/>
            <a:ext cx="643509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所以，我们不要出于好奇，自行拆卸、维修电器，不要私自拉或乱接电线和随意拆装电器。使用和操作电器要注意不能湿水，一旦电器出现故障，应立即截断电源。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CBC7A7A-BC6A-4DF1-A3D2-6FBD92D535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" y="1638300"/>
            <a:ext cx="4381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居家安全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2A0ABBB-481A-436F-B554-12065210CF67}"/>
              </a:ext>
            </a:extLst>
          </p:cNvPr>
          <p:cNvGrpSpPr/>
          <p:nvPr/>
        </p:nvGrpSpPr>
        <p:grpSpPr>
          <a:xfrm>
            <a:off x="6315839" y="1929514"/>
            <a:ext cx="6096000" cy="3385542"/>
            <a:chOff x="3048000" y="1851679"/>
            <a:chExt cx="6096000" cy="338554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69704465-7877-402C-AEA1-4D8E3B253864}"/>
                </a:ext>
              </a:extLst>
            </p:cNvPr>
            <p:cNvSpPr txBox="1"/>
            <p:nvPr/>
          </p:nvSpPr>
          <p:spPr>
            <a:xfrm>
              <a:off x="3048000" y="2374899"/>
              <a:ext cx="6096000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200000"/>
                </a:lnSpc>
                <a:buFont typeface="+mj-lt"/>
                <a:buAutoNum type="arabicPeriod"/>
              </a:pPr>
              <a:r>
                <a:rPr lang="en-US" altLang="zh-CN" dirty="0" err="1">
                  <a:cs typeface="+mn-ea"/>
                  <a:sym typeface="+mn-lt"/>
                </a:rPr>
                <a:t>家里的插座、插头不能乱动</a:t>
              </a:r>
              <a:endParaRPr lang="en-US" altLang="zh-CN" spc="100" dirty="0">
                <a:cs typeface="+mn-ea"/>
                <a:sym typeface="+mn-lt"/>
              </a:endParaRPr>
            </a:p>
            <a:p>
              <a:pPr marL="342900" indent="-342900">
                <a:lnSpc>
                  <a:spcPct val="200000"/>
                </a:lnSpc>
                <a:buFont typeface="+mj-lt"/>
                <a:buAutoNum type="arabicPeriod"/>
              </a:pPr>
              <a:r>
                <a:rPr lang="en-US" altLang="zh-CN" dirty="0" err="1">
                  <a:cs typeface="+mn-ea"/>
                  <a:sym typeface="+mn-lt"/>
                </a:rPr>
                <a:t>全家外出时要切断家里的总电源</a:t>
              </a:r>
              <a:endParaRPr lang="en-US" altLang="zh-CN" spc="100" dirty="0">
                <a:cs typeface="+mn-ea"/>
                <a:sym typeface="+mn-lt"/>
              </a:endParaRPr>
            </a:p>
            <a:p>
              <a:pPr marL="342900" indent="-342900">
                <a:lnSpc>
                  <a:spcPct val="200000"/>
                </a:lnSpc>
                <a:buFont typeface="+mj-lt"/>
                <a:buAutoNum type="arabicPeriod"/>
              </a:pPr>
              <a:r>
                <a:rPr lang="en-US" altLang="zh-CN" dirty="0" err="1">
                  <a:cs typeface="+mn-ea"/>
                  <a:sym typeface="+mn-lt"/>
                </a:rPr>
                <a:t>不私自拆卸、维修电器</a:t>
              </a:r>
              <a:endParaRPr lang="en-US" altLang="zh-CN" spc="100" dirty="0">
                <a:cs typeface="+mn-ea"/>
                <a:sym typeface="+mn-lt"/>
              </a:endParaRPr>
            </a:p>
            <a:p>
              <a:pPr marL="342900" indent="-342900">
                <a:lnSpc>
                  <a:spcPct val="200000"/>
                </a:lnSpc>
                <a:buFont typeface="+mj-lt"/>
                <a:buAutoNum type="arabicPeriod"/>
              </a:pPr>
              <a:r>
                <a:rPr lang="en-US" altLang="zh-CN" dirty="0" err="1">
                  <a:cs typeface="+mn-ea"/>
                  <a:sym typeface="+mn-lt"/>
                </a:rPr>
                <a:t>使用和操作电器要注意不能有湿水</a:t>
              </a:r>
              <a:endParaRPr lang="en-US" altLang="zh-CN" spc="100" dirty="0">
                <a:cs typeface="+mn-ea"/>
                <a:sym typeface="+mn-lt"/>
              </a:endParaRPr>
            </a:p>
            <a:p>
              <a:pPr marL="342900" indent="-342900">
                <a:lnSpc>
                  <a:spcPct val="200000"/>
                </a:lnSpc>
                <a:buFont typeface="+mj-lt"/>
                <a:buAutoNum type="arabicPeriod"/>
              </a:pPr>
              <a:r>
                <a:rPr lang="en-US" altLang="zh-CN" dirty="0" err="1">
                  <a:cs typeface="+mn-ea"/>
                  <a:sym typeface="+mn-lt"/>
                </a:rPr>
                <a:t>一旦出现电器故障，立即截断电源</a:t>
              </a:r>
              <a:endParaRPr lang="en-US" altLang="zh-CN" spc="100" dirty="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20764116-D74F-4ACA-85BE-335003236703}"/>
                </a:ext>
              </a:extLst>
            </p:cNvPr>
            <p:cNvSpPr txBox="1"/>
            <p:nvPr/>
          </p:nvSpPr>
          <p:spPr>
            <a:xfrm>
              <a:off x="3048000" y="1851679"/>
              <a:ext cx="20826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defRPr/>
              </a:pPr>
              <a:r>
                <a:rPr lang="zh-CN" sz="2800" b="1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用电安全</a:t>
              </a:r>
              <a:endParaRPr lang="zh-CN" altLang="en-US" sz="2800" b="1" dirty="0">
                <a:solidFill>
                  <a:srgbClr val="00B05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D98419-8BD2-4E96-9847-88D3BDDD41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226367"/>
            <a:ext cx="4405266" cy="44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4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居家安全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05990E0D-2BA2-4A44-8A62-417763146428}"/>
              </a:ext>
            </a:extLst>
          </p:cNvPr>
          <p:cNvSpPr txBox="1"/>
          <p:nvPr/>
        </p:nvSpPr>
        <p:spPr>
          <a:xfrm>
            <a:off x="747216" y="2430739"/>
            <a:ext cx="592929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cs typeface="+mn-ea"/>
                <a:sym typeface="+mn-lt"/>
              </a:rPr>
              <a:t>远离阳台、窗台等危险区域，不随意攀爬，防止坠落。</a:t>
            </a:r>
            <a:endParaRPr lang="en-US" altLang="zh-CN" spc="100" dirty="0"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cs typeface="+mn-ea"/>
                <a:sym typeface="+mn-lt"/>
              </a:rPr>
              <a:t>严禁高空抛物，不要从阳台上往楼下扔东西，影响环境卫生，还可能砸伤楼下的行人.</a:t>
            </a:r>
            <a:endParaRPr lang="en-US" altLang="zh-CN" spc="100" dirty="0">
              <a:cs typeface="+mn-ea"/>
              <a:sym typeface="+mn-lt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cs typeface="+mn-ea"/>
                <a:sym typeface="+mn-lt"/>
              </a:rPr>
              <a:t>严防各种形式的通讯网络诈骗，拒绝任何形式的上门推销和电话联系推销消毒物品，独自在家时不要随意给陌生人开门.</a:t>
            </a:r>
            <a:endParaRPr lang="en-US" altLang="zh-CN" spc="100" dirty="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B3818E58-7058-4173-9D65-BE11BF602650}"/>
              </a:ext>
            </a:extLst>
          </p:cNvPr>
          <p:cNvSpPr txBox="1"/>
          <p:nvPr/>
        </p:nvSpPr>
        <p:spPr>
          <a:xfrm>
            <a:off x="747216" y="169024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800" b="1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居家人身安全</a:t>
            </a:r>
            <a:endParaRPr lang="zh-CN" altLang="en-US" sz="28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F5E1719-FABE-453D-BA82-D4B0568FDD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64353"/>
            <a:ext cx="5929293" cy="592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3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居家安全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68F7CDB5-5304-4C64-993D-A5474DB53F92}"/>
              </a:ext>
            </a:extLst>
          </p:cNvPr>
          <p:cNvSpPr txBox="1"/>
          <p:nvPr/>
        </p:nvSpPr>
        <p:spPr>
          <a:xfrm>
            <a:off x="1014730" y="1820682"/>
            <a:ext cx="1054862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大多数家庭储备了酒精、84消毒液等消毒物品，存放的位置要避免高温，严禁接触火源。严格按照使用说明进行消毒，做到消毒并保证安全。</a:t>
            </a:r>
            <a:endParaRPr lang="en-US" altLang="zh-CN" spc="100" dirty="0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D9E726E6-29D0-4922-A85F-21D226B6D30D}"/>
              </a:ext>
            </a:extLst>
          </p:cNvPr>
          <p:cNvSpPr txBox="1"/>
          <p:nvPr/>
        </p:nvSpPr>
        <p:spPr>
          <a:xfrm>
            <a:off x="1014730" y="3048772"/>
            <a:ext cx="6652332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使用时也要注意防火，清理周边可燃物，酒精不能靠近明火、热源，也不要在室内喷洒使用，酒精喷雾无法消毒室内空气，且喷洒造成浓度太高遇明火有闪燃风险。</a:t>
            </a:r>
            <a:endParaRPr lang="en-US" altLang="zh-CN" spc="100" dirty="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BFB98D5C-68F4-48E1-BF92-601148CB5754}"/>
              </a:ext>
            </a:extLst>
          </p:cNvPr>
          <p:cNvSpPr txBox="1"/>
          <p:nvPr/>
        </p:nvSpPr>
        <p:spPr>
          <a:xfrm>
            <a:off x="1014730" y="4467362"/>
            <a:ext cx="6652332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84消毒液不能与洁厕灵（成分为盐酸）混用，反应生成的氯气有毒。家里消毒时要保持通风，以上消毒物品都不易储备太多，买小瓶装，用后盖好，使用时戴好手套。</a:t>
            </a:r>
            <a:endParaRPr lang="en-US" altLang="zh-CN" spc="100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8D7875E-29D1-4FD3-8DE6-5461E2305C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850" y="267221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3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A5EEA636-012D-4942-988B-7993A82053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D08EA43D-B998-419C-80A1-CAD489C0AB79}"/>
              </a:ext>
            </a:extLst>
          </p:cNvPr>
          <p:cNvSpPr/>
          <p:nvPr/>
        </p:nvSpPr>
        <p:spPr>
          <a:xfrm>
            <a:off x="4152900" y="30861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3EAFC544-FE2F-405F-9E6E-97F8EFB2824C}"/>
              </a:ext>
            </a:extLst>
          </p:cNvPr>
          <p:cNvSpPr/>
          <p:nvPr/>
        </p:nvSpPr>
        <p:spPr>
          <a:xfrm>
            <a:off x="5429250" y="39624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746A5284-6C3A-4856-9359-8CD30ED59CAA}"/>
              </a:ext>
            </a:extLst>
          </p:cNvPr>
          <p:cNvSpPr/>
          <p:nvPr/>
        </p:nvSpPr>
        <p:spPr>
          <a:xfrm>
            <a:off x="7315200" y="50292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A31ABF13-8D63-4BFB-9583-3B8D25A8CC5B}"/>
              </a:ext>
            </a:extLst>
          </p:cNvPr>
          <p:cNvSpPr/>
          <p:nvPr/>
        </p:nvSpPr>
        <p:spPr>
          <a:xfrm>
            <a:off x="3189514" y="3451638"/>
            <a:ext cx="57737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b="1" dirty="0">
                <a:solidFill>
                  <a:srgbClr val="00B050"/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  <a:cs typeface="+mn-ea"/>
                <a:sym typeface="+mn-lt"/>
              </a:rPr>
              <a:t>饮食卫生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xmlns="" id="{28D80AE8-6F5E-40A9-A087-BB5AEC05FD02}"/>
              </a:ext>
            </a:extLst>
          </p:cNvPr>
          <p:cNvSpPr txBox="1"/>
          <p:nvPr/>
        </p:nvSpPr>
        <p:spPr>
          <a:xfrm>
            <a:off x="4355005" y="4739622"/>
            <a:ext cx="3481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pPr algn="dist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TOPIC BACKGROUND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xmlns="" id="{06ED5271-1C6E-4B6A-AB2C-5FFA27A26C81}"/>
              </a:ext>
            </a:extLst>
          </p:cNvPr>
          <p:cNvGrpSpPr/>
          <p:nvPr/>
        </p:nvGrpSpPr>
        <p:grpSpPr>
          <a:xfrm>
            <a:off x="5223204" y="1500017"/>
            <a:ext cx="1566044" cy="1524670"/>
            <a:chOff x="5215429" y="1279018"/>
            <a:chExt cx="1745300" cy="1724826"/>
          </a:xfrm>
        </p:grpSpPr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xmlns="" id="{B38528C7-10A4-42F0-83DE-900E30AE1E7D}"/>
                </a:ext>
              </a:extLst>
            </p:cNvPr>
            <p:cNvGrpSpPr/>
            <p:nvPr/>
          </p:nvGrpSpPr>
          <p:grpSpPr>
            <a:xfrm>
              <a:off x="5217256" y="1279018"/>
              <a:ext cx="1724828" cy="1724826"/>
              <a:chOff x="5311169" y="2007983"/>
              <a:chExt cx="1569662" cy="1569660"/>
            </a:xfrm>
          </p:grpSpPr>
          <p:sp>
            <p:nvSpPr>
              <p:cNvPr id="99" name="菱形 21">
                <a:extLst>
                  <a:ext uri="{FF2B5EF4-FFF2-40B4-BE49-F238E27FC236}">
                    <a16:creationId xmlns:a16="http://schemas.microsoft.com/office/drawing/2014/main" xmlns="" id="{DDD67933-75F3-489D-A2F3-2ECEA6AE79B6}"/>
                  </a:ext>
                </a:extLst>
              </p:cNvPr>
              <p:cNvSpPr/>
              <p:nvPr/>
            </p:nvSpPr>
            <p:spPr>
              <a:xfrm>
                <a:off x="5311169" y="2007983"/>
                <a:ext cx="1569662" cy="1569660"/>
              </a:xfrm>
              <a:prstGeom prst="ellipse">
                <a:avLst/>
              </a:prstGeom>
              <a:solidFill>
                <a:srgbClr val="00B050"/>
              </a:solidFill>
              <a:ln w="28575">
                <a:solidFill>
                  <a:srgbClr val="00B050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0" name="菱形 22">
                <a:extLst>
                  <a:ext uri="{FF2B5EF4-FFF2-40B4-BE49-F238E27FC236}">
                    <a16:creationId xmlns:a16="http://schemas.microsoft.com/office/drawing/2014/main" xmlns="" id="{6B3ECFCB-EA3E-4EBA-9554-0E838B3A0714}"/>
                  </a:ext>
                </a:extLst>
              </p:cNvPr>
              <p:cNvSpPr/>
              <p:nvPr/>
            </p:nvSpPr>
            <p:spPr>
              <a:xfrm>
                <a:off x="5367277" y="2072434"/>
                <a:ext cx="1457446" cy="1440759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xmlns="" id="{D5879660-F4E1-4E00-9AA4-737C4C5E053F}"/>
                </a:ext>
              </a:extLst>
            </p:cNvPr>
            <p:cNvSpPr txBox="1"/>
            <p:nvPr/>
          </p:nvSpPr>
          <p:spPr>
            <a:xfrm>
              <a:off x="5215429" y="1383536"/>
              <a:ext cx="1745300" cy="149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07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23950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饮食卫生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886AC5BB-D8B1-4F08-904C-54920ED75BE5}"/>
              </a:ext>
            </a:extLst>
          </p:cNvPr>
          <p:cNvSpPr txBox="1"/>
          <p:nvPr/>
        </p:nvSpPr>
        <p:spPr>
          <a:xfrm>
            <a:off x="3346450" y="2124687"/>
            <a:ext cx="83439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800" dirty="0" err="1">
                <a:cs typeface="+mn-ea"/>
                <a:sym typeface="+mn-lt"/>
              </a:rPr>
              <a:t>不要随便乱买零食，特别是不要在路边小店、街头买一些包装粗糙，质量低次的冷饮、冰棍，不吃“三无”食品</a:t>
            </a:r>
            <a:r>
              <a:rPr lang="en-US" altLang="zh-CN" sz="1800" dirty="0">
                <a:cs typeface="+mn-ea"/>
                <a:sym typeface="+mn-lt"/>
              </a:rPr>
              <a:t>。 </a:t>
            </a:r>
            <a:endParaRPr lang="en-US" altLang="zh-CN" sz="1800" spc="1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800" dirty="0" err="1">
                <a:cs typeface="+mn-ea"/>
                <a:sym typeface="+mn-lt"/>
              </a:rPr>
              <a:t>在购买食品时应认真看清生产厂家、生产日期、保质期</a:t>
            </a:r>
            <a:r>
              <a:rPr lang="en-US" altLang="zh-CN" sz="1800" dirty="0">
                <a:cs typeface="+mn-ea"/>
                <a:sym typeface="+mn-lt"/>
              </a:rPr>
              <a:t>。</a:t>
            </a:r>
            <a:endParaRPr lang="en-US" altLang="zh-CN" sz="1800" spc="100" dirty="0">
              <a:cs typeface="+mn-ea"/>
              <a:sym typeface="+mn-lt"/>
            </a:endParaRPr>
          </a:p>
          <a:p>
            <a:pPr marL="342900" lvl="0" indent="-342900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en-US" altLang="zh-CN" sz="1800" dirty="0" err="1">
                <a:cs typeface="+mn-ea"/>
                <a:sym typeface="+mn-lt"/>
              </a:rPr>
              <a:t>要勤洗手，特别是在饭前饭后，上厕所必须要把手洗干净</a:t>
            </a:r>
            <a:r>
              <a:rPr lang="en-US" altLang="zh-CN" sz="1800" dirty="0">
                <a:cs typeface="+mn-ea"/>
                <a:sym typeface="+mn-lt"/>
              </a:rPr>
              <a:t>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800" dirty="0" err="1">
                <a:cs typeface="+mn-ea"/>
                <a:sym typeface="+mn-lt"/>
              </a:rPr>
              <a:t>隔夜食品要加热，不吃腐烂变质的食品，不要喝自来水，更不要随便乱喝水</a:t>
            </a:r>
            <a:r>
              <a:rPr lang="en-US" altLang="zh-CN" sz="1800" dirty="0">
                <a:cs typeface="+mn-ea"/>
                <a:sym typeface="+mn-lt"/>
              </a:rPr>
              <a:t>。</a:t>
            </a:r>
            <a:endParaRPr lang="en-US" altLang="zh-CN" sz="1800" spc="100" dirty="0">
              <a:cs typeface="+mn-ea"/>
              <a:sym typeface="+mn-lt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800" dirty="0" err="1">
                <a:cs typeface="+mn-ea"/>
                <a:sym typeface="+mn-lt"/>
              </a:rPr>
              <a:t>不要偷吃果园的水果，可能有喷洒的农药，以免中毒</a:t>
            </a:r>
            <a:r>
              <a:rPr lang="en-US" altLang="zh-CN" sz="1800" dirty="0">
                <a:cs typeface="+mn-ea"/>
                <a:sym typeface="+mn-lt"/>
              </a:rPr>
              <a:t>。</a:t>
            </a:r>
          </a:p>
          <a:p>
            <a:pPr marL="342900" indent="-342900" algn="l" fontAlgn="auto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800" dirty="0" err="1">
                <a:cs typeface="+mn-ea"/>
                <a:sym typeface="+mn-lt"/>
              </a:rPr>
              <a:t>不要采摘食用野地的蘑菇或野菜，以免食物中毒</a:t>
            </a:r>
            <a:r>
              <a:rPr lang="en-US" altLang="zh-CN" sz="1800" dirty="0">
                <a:cs typeface="+mn-ea"/>
                <a:sym typeface="+mn-lt"/>
              </a:rPr>
              <a:t>。</a:t>
            </a:r>
            <a:endParaRPr lang="en-US" altLang="zh-CN" sz="1800" spc="100" dirty="0">
              <a:cs typeface="+mn-ea"/>
              <a:sym typeface="+mn-lt"/>
            </a:endParaRPr>
          </a:p>
          <a:p>
            <a:pPr marL="342900" lvl="0" indent="-342900">
              <a:lnSpc>
                <a:spcPct val="150000"/>
              </a:lnSpc>
              <a:buClrTx/>
              <a:buSzTx/>
              <a:buFont typeface="+mj-lt"/>
              <a:buAutoNum type="arabicPeriod"/>
            </a:pPr>
            <a:endParaRPr lang="en-US" altLang="zh-CN" sz="18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C2FB81-0DC9-423A-9941-2036D17B75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48" y="2569309"/>
            <a:ext cx="2830002" cy="24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FAFAF209-9B5C-4ED1-852F-444ABFB515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1B74C4E9-3389-4437-8CA4-704CE4BBAF9F}"/>
              </a:ext>
            </a:extLst>
          </p:cNvPr>
          <p:cNvSpPr/>
          <p:nvPr/>
        </p:nvSpPr>
        <p:spPr>
          <a:xfrm>
            <a:off x="4152900" y="30861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5FA0A998-FE9A-4980-96BC-5ABD7B7AF5CA}"/>
              </a:ext>
            </a:extLst>
          </p:cNvPr>
          <p:cNvSpPr/>
          <p:nvPr/>
        </p:nvSpPr>
        <p:spPr>
          <a:xfrm>
            <a:off x="5429250" y="39624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B18A6E77-52E6-457E-BD17-9097101C416B}"/>
              </a:ext>
            </a:extLst>
          </p:cNvPr>
          <p:cNvSpPr/>
          <p:nvPr/>
        </p:nvSpPr>
        <p:spPr>
          <a:xfrm>
            <a:off x="7315200" y="50292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A31ABF13-8D63-4BFB-9583-3B8D25A8CC5B}"/>
              </a:ext>
            </a:extLst>
          </p:cNvPr>
          <p:cNvSpPr/>
          <p:nvPr/>
        </p:nvSpPr>
        <p:spPr>
          <a:xfrm>
            <a:off x="3189514" y="3451638"/>
            <a:ext cx="57737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b="1" dirty="0">
                <a:solidFill>
                  <a:srgbClr val="00B050"/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  <a:cs typeface="+mn-ea"/>
                <a:sym typeface="+mn-lt"/>
              </a:rPr>
              <a:t>清明节简介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xmlns="" id="{28D80AE8-6F5E-40A9-A087-BB5AEC05FD02}"/>
              </a:ext>
            </a:extLst>
          </p:cNvPr>
          <p:cNvSpPr txBox="1"/>
          <p:nvPr/>
        </p:nvSpPr>
        <p:spPr>
          <a:xfrm>
            <a:off x="4355005" y="4739622"/>
            <a:ext cx="3481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pPr algn="dist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TOPIC BACKGROUND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xmlns="" id="{06ED5271-1C6E-4B6A-AB2C-5FFA27A26C81}"/>
              </a:ext>
            </a:extLst>
          </p:cNvPr>
          <p:cNvGrpSpPr/>
          <p:nvPr/>
        </p:nvGrpSpPr>
        <p:grpSpPr>
          <a:xfrm>
            <a:off x="5223204" y="1500017"/>
            <a:ext cx="1566044" cy="1524670"/>
            <a:chOff x="5215429" y="1279018"/>
            <a:chExt cx="1745300" cy="1724826"/>
          </a:xfrm>
        </p:grpSpPr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xmlns="" id="{B38528C7-10A4-42F0-83DE-900E30AE1E7D}"/>
                </a:ext>
              </a:extLst>
            </p:cNvPr>
            <p:cNvGrpSpPr/>
            <p:nvPr/>
          </p:nvGrpSpPr>
          <p:grpSpPr>
            <a:xfrm>
              <a:off x="5217256" y="1279018"/>
              <a:ext cx="1724828" cy="1724826"/>
              <a:chOff x="5311169" y="2007983"/>
              <a:chExt cx="1569662" cy="1569660"/>
            </a:xfrm>
          </p:grpSpPr>
          <p:sp>
            <p:nvSpPr>
              <p:cNvPr id="99" name="菱形 21">
                <a:extLst>
                  <a:ext uri="{FF2B5EF4-FFF2-40B4-BE49-F238E27FC236}">
                    <a16:creationId xmlns:a16="http://schemas.microsoft.com/office/drawing/2014/main" xmlns="" id="{DDD67933-75F3-489D-A2F3-2ECEA6AE79B6}"/>
                  </a:ext>
                </a:extLst>
              </p:cNvPr>
              <p:cNvSpPr/>
              <p:nvPr/>
            </p:nvSpPr>
            <p:spPr>
              <a:xfrm>
                <a:off x="5311169" y="2007983"/>
                <a:ext cx="1569662" cy="1569660"/>
              </a:xfrm>
              <a:prstGeom prst="ellipse">
                <a:avLst/>
              </a:prstGeom>
              <a:solidFill>
                <a:srgbClr val="00B050"/>
              </a:solidFill>
              <a:ln w="28575">
                <a:solidFill>
                  <a:srgbClr val="00B050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0" name="菱形 22">
                <a:extLst>
                  <a:ext uri="{FF2B5EF4-FFF2-40B4-BE49-F238E27FC236}">
                    <a16:creationId xmlns:a16="http://schemas.microsoft.com/office/drawing/2014/main" xmlns="" id="{6B3ECFCB-EA3E-4EBA-9554-0E838B3A0714}"/>
                  </a:ext>
                </a:extLst>
              </p:cNvPr>
              <p:cNvSpPr/>
              <p:nvPr/>
            </p:nvSpPr>
            <p:spPr>
              <a:xfrm>
                <a:off x="5367277" y="2072434"/>
                <a:ext cx="1457446" cy="1440759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xmlns="" id="{D5879660-F4E1-4E00-9AA4-737C4C5E053F}"/>
                </a:ext>
              </a:extLst>
            </p:cNvPr>
            <p:cNvSpPr txBox="1"/>
            <p:nvPr/>
          </p:nvSpPr>
          <p:spPr>
            <a:xfrm>
              <a:off x="5215429" y="1383536"/>
              <a:ext cx="1745300" cy="149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844031" y="319596"/>
            <a:ext cx="13791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F4FEF3"/>
                </a:solidFill>
              </a:rPr>
              <a:t>https://www.ypppt.com/</a:t>
            </a:r>
            <a:endParaRPr lang="zh-CN" altLang="en-US" sz="600" dirty="0">
              <a:solidFill>
                <a:srgbClr val="F4FE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5258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83C35676-9ECA-4DA0-953F-D2A756D958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A3847525-CA43-4F1F-9525-5AB9D069D38D}"/>
              </a:ext>
            </a:extLst>
          </p:cNvPr>
          <p:cNvSpPr/>
          <p:nvPr/>
        </p:nvSpPr>
        <p:spPr>
          <a:xfrm>
            <a:off x="4152900" y="30861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FF838517-8897-4FBF-A60A-D034B65DDFE8}"/>
              </a:ext>
            </a:extLst>
          </p:cNvPr>
          <p:cNvSpPr/>
          <p:nvPr/>
        </p:nvSpPr>
        <p:spPr>
          <a:xfrm>
            <a:off x="5429250" y="39624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59D6A31D-C8BF-476C-A33B-2F9719558727}"/>
              </a:ext>
            </a:extLst>
          </p:cNvPr>
          <p:cNvSpPr/>
          <p:nvPr/>
        </p:nvSpPr>
        <p:spPr>
          <a:xfrm>
            <a:off x="7315200" y="50292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A31ABF13-8D63-4BFB-9583-3B8D25A8CC5B}"/>
              </a:ext>
            </a:extLst>
          </p:cNvPr>
          <p:cNvSpPr/>
          <p:nvPr/>
        </p:nvSpPr>
        <p:spPr>
          <a:xfrm>
            <a:off x="3189514" y="3451638"/>
            <a:ext cx="57737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b="1" dirty="0">
                <a:solidFill>
                  <a:srgbClr val="00B050"/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  <a:cs typeface="+mn-ea"/>
                <a:sym typeface="+mn-lt"/>
              </a:rPr>
              <a:t>其他意外伤害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xmlns="" id="{28D80AE8-6F5E-40A9-A087-BB5AEC05FD02}"/>
              </a:ext>
            </a:extLst>
          </p:cNvPr>
          <p:cNvSpPr txBox="1"/>
          <p:nvPr/>
        </p:nvSpPr>
        <p:spPr>
          <a:xfrm>
            <a:off x="4355005" y="4739622"/>
            <a:ext cx="3481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pPr algn="dist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TOPIC BACKGROUND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xmlns="" id="{06ED5271-1C6E-4B6A-AB2C-5FFA27A26C81}"/>
              </a:ext>
            </a:extLst>
          </p:cNvPr>
          <p:cNvGrpSpPr/>
          <p:nvPr/>
        </p:nvGrpSpPr>
        <p:grpSpPr>
          <a:xfrm>
            <a:off x="5223204" y="1500017"/>
            <a:ext cx="1566044" cy="1524670"/>
            <a:chOff x="5215429" y="1279018"/>
            <a:chExt cx="1745300" cy="1724826"/>
          </a:xfrm>
        </p:grpSpPr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xmlns="" id="{B38528C7-10A4-42F0-83DE-900E30AE1E7D}"/>
                </a:ext>
              </a:extLst>
            </p:cNvPr>
            <p:cNvGrpSpPr/>
            <p:nvPr/>
          </p:nvGrpSpPr>
          <p:grpSpPr>
            <a:xfrm>
              <a:off x="5217256" y="1279018"/>
              <a:ext cx="1724828" cy="1724826"/>
              <a:chOff x="5311169" y="2007983"/>
              <a:chExt cx="1569662" cy="1569660"/>
            </a:xfrm>
          </p:grpSpPr>
          <p:sp>
            <p:nvSpPr>
              <p:cNvPr id="99" name="菱形 21">
                <a:extLst>
                  <a:ext uri="{FF2B5EF4-FFF2-40B4-BE49-F238E27FC236}">
                    <a16:creationId xmlns:a16="http://schemas.microsoft.com/office/drawing/2014/main" xmlns="" id="{DDD67933-75F3-489D-A2F3-2ECEA6AE79B6}"/>
                  </a:ext>
                </a:extLst>
              </p:cNvPr>
              <p:cNvSpPr/>
              <p:nvPr/>
            </p:nvSpPr>
            <p:spPr>
              <a:xfrm>
                <a:off x="5311169" y="2007983"/>
                <a:ext cx="1569662" cy="1569660"/>
              </a:xfrm>
              <a:prstGeom prst="ellipse">
                <a:avLst/>
              </a:prstGeom>
              <a:solidFill>
                <a:srgbClr val="00B050"/>
              </a:solidFill>
              <a:ln w="28575">
                <a:solidFill>
                  <a:srgbClr val="00B050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0" name="菱形 22">
                <a:extLst>
                  <a:ext uri="{FF2B5EF4-FFF2-40B4-BE49-F238E27FC236}">
                    <a16:creationId xmlns:a16="http://schemas.microsoft.com/office/drawing/2014/main" xmlns="" id="{6B3ECFCB-EA3E-4EBA-9554-0E838B3A0714}"/>
                  </a:ext>
                </a:extLst>
              </p:cNvPr>
              <p:cNvSpPr/>
              <p:nvPr/>
            </p:nvSpPr>
            <p:spPr>
              <a:xfrm>
                <a:off x="5367277" y="2072434"/>
                <a:ext cx="1457446" cy="1440759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xmlns="" id="{D5879660-F4E1-4E00-9AA4-737C4C5E053F}"/>
                </a:ext>
              </a:extLst>
            </p:cNvPr>
            <p:cNvSpPr txBox="1"/>
            <p:nvPr/>
          </p:nvSpPr>
          <p:spPr>
            <a:xfrm>
              <a:off x="5215429" y="1383536"/>
              <a:ext cx="1745300" cy="149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08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2315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其他意外伤害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A7FCD15-2603-4C24-AD0A-AF75271F2BE9}"/>
              </a:ext>
            </a:extLst>
          </p:cNvPr>
          <p:cNvGrpSpPr/>
          <p:nvPr/>
        </p:nvGrpSpPr>
        <p:grpSpPr>
          <a:xfrm>
            <a:off x="5016570" y="1901851"/>
            <a:ext cx="6192520" cy="3492938"/>
            <a:chOff x="4745990" y="1873250"/>
            <a:chExt cx="6192520" cy="3492938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1215A36B-06EF-44AF-9EEA-1519C36BF4A1}"/>
                </a:ext>
              </a:extLst>
            </p:cNvPr>
            <p:cNvSpPr txBox="1"/>
            <p:nvPr/>
          </p:nvSpPr>
          <p:spPr>
            <a:xfrm>
              <a:off x="4746625" y="1873250"/>
              <a:ext cx="5817870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dirty="0">
                  <a:cs typeface="+mn-ea"/>
                  <a:sym typeface="+mn-lt"/>
                </a:rPr>
                <a:t>不要单独与宠物待在一起。</a:t>
              </a:r>
              <a:endParaRPr lang="en-US" altLang="zh-CN" spc="100" dirty="0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4CBCBFB7-CA27-43AD-A5DD-4A6995E40845}"/>
                </a:ext>
              </a:extLst>
            </p:cNvPr>
            <p:cNvSpPr txBox="1"/>
            <p:nvPr/>
          </p:nvSpPr>
          <p:spPr>
            <a:xfrm>
              <a:off x="4746625" y="2444750"/>
              <a:ext cx="6191885" cy="8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dirty="0">
                  <a:cs typeface="+mn-ea"/>
                  <a:sym typeface="+mn-lt"/>
                </a:rPr>
                <a:t>不要挑逗动物，特别是在它进食的时候，很多咬伤都是在嬉戏打闹中发生的。</a:t>
              </a:r>
              <a:endParaRPr lang="en-US" altLang="zh-CN" spc="100" dirty="0"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DC3EDD55-468D-40A9-BB37-A566255E5812}"/>
                </a:ext>
              </a:extLst>
            </p:cNvPr>
            <p:cNvSpPr txBox="1"/>
            <p:nvPr/>
          </p:nvSpPr>
          <p:spPr>
            <a:xfrm>
              <a:off x="4746625" y="3281045"/>
              <a:ext cx="6191885" cy="8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dirty="0">
                  <a:cs typeface="+mn-ea"/>
                  <a:sym typeface="+mn-lt"/>
                </a:rPr>
                <a:t>猫狗等动物烦躁不安、恐惧时，尽量不要用手去抚慰它。猫、狗在生理期和怀孕期间也很容易伤人，要尽量与其保持距离。</a:t>
              </a:r>
              <a:endParaRPr lang="en-US" altLang="zh-CN" spc="100" dirty="0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2D75F190-019E-46B6-ACFF-99B6F6CFE1AE}"/>
                </a:ext>
              </a:extLst>
            </p:cNvPr>
            <p:cNvSpPr txBox="1"/>
            <p:nvPr/>
          </p:nvSpPr>
          <p:spPr>
            <a:xfrm>
              <a:off x="4746625" y="4241800"/>
              <a:ext cx="5817870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dirty="0">
                  <a:cs typeface="+mn-ea"/>
                  <a:sym typeface="+mn-lt"/>
                </a:rPr>
                <a:t>路上要远离流浪的猫、狗，并避开动物较多的地方。</a:t>
              </a:r>
              <a:endParaRPr lang="en-US" altLang="zh-CN" spc="100" dirty="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BAB59CE1-BF1A-4B09-9CF7-2D965AEB4B02}"/>
                </a:ext>
              </a:extLst>
            </p:cNvPr>
            <p:cNvSpPr txBox="1"/>
            <p:nvPr/>
          </p:nvSpPr>
          <p:spPr>
            <a:xfrm>
              <a:off x="4745990" y="4907280"/>
              <a:ext cx="5817870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dirty="0">
                  <a:cs typeface="+mn-ea"/>
                  <a:sym typeface="+mn-lt"/>
                </a:rPr>
                <a:t>一旦发现有危险的动物，要及时告诉家长。</a:t>
              </a:r>
              <a:endParaRPr lang="en-US" altLang="zh-CN" spc="100" dirty="0">
                <a:cs typeface="+mn-ea"/>
                <a:sym typeface="+mn-lt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47170C0-CA70-4B78-AC79-F30DEE43D4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21" y="2286001"/>
            <a:ext cx="4460169" cy="334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87100"/>
      </p:ext>
    </p:extLst>
  </p:cSld>
  <p:clrMapOvr>
    <a:masterClrMapping/>
  </p:clrMapOvr>
  <p:transition spd="slow" advTm="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其他意外伤害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B7DC091-3FED-4BCB-86C0-DCD587DF3F55}"/>
              </a:ext>
            </a:extLst>
          </p:cNvPr>
          <p:cNvGrpSpPr/>
          <p:nvPr/>
        </p:nvGrpSpPr>
        <p:grpSpPr>
          <a:xfrm>
            <a:off x="5452677" y="2028201"/>
            <a:ext cx="6096000" cy="3251439"/>
            <a:chOff x="831382" y="1888173"/>
            <a:chExt cx="6096000" cy="3251439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91E8A3A0-9031-4F3F-9C63-9F819F2E3904}"/>
                </a:ext>
              </a:extLst>
            </p:cNvPr>
            <p:cNvSpPr txBox="1"/>
            <p:nvPr/>
          </p:nvSpPr>
          <p:spPr>
            <a:xfrm>
              <a:off x="831382" y="1888173"/>
              <a:ext cx="31598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sz="2800" b="1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谨防风筝线伤人</a:t>
              </a:r>
              <a:endParaRPr lang="zh-CN" altLang="en-US" sz="2800" b="1" dirty="0">
                <a:solidFill>
                  <a:srgbClr val="00B050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A8EBD2B2-058C-4E7C-92F0-436D95F1D48A}"/>
                </a:ext>
              </a:extLst>
            </p:cNvPr>
            <p:cNvSpPr txBox="1"/>
            <p:nvPr/>
          </p:nvSpPr>
          <p:spPr>
            <a:xfrm>
              <a:off x="831382" y="2554289"/>
              <a:ext cx="6096000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 err="1">
                  <a:cs typeface="+mn-ea"/>
                  <a:sym typeface="+mn-lt"/>
                </a:rPr>
                <a:t>应选择空旷无人的场地</a:t>
              </a:r>
              <a:endParaRPr lang="en-US" altLang="zh-CN" spc="100" dirty="0"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 err="1">
                  <a:cs typeface="+mn-ea"/>
                  <a:sym typeface="+mn-lt"/>
                </a:rPr>
                <a:t>尽量使用有明显颜色的风筝线，在风筝线上涂蜡</a:t>
              </a:r>
              <a:endParaRPr lang="en-US" altLang="zh-CN" spc="100" dirty="0"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 err="1">
                  <a:cs typeface="+mn-ea"/>
                  <a:sym typeface="+mn-lt"/>
                </a:rPr>
                <a:t>在大人的看护下放风筝</a:t>
              </a:r>
              <a:endParaRPr lang="en-US" altLang="zh-CN" spc="100" dirty="0"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 err="1">
                  <a:cs typeface="+mn-ea"/>
                  <a:sym typeface="+mn-lt"/>
                </a:rPr>
                <a:t>最好戴上手套等护具</a:t>
              </a:r>
              <a:endParaRPr lang="en-US" altLang="zh-CN" spc="100" dirty="0">
                <a:cs typeface="+mn-ea"/>
                <a:sym typeface="+mn-lt"/>
              </a:endParaRPr>
            </a:p>
            <a:p>
              <a:pPr marL="285750" indent="-28575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 err="1">
                  <a:cs typeface="+mn-ea"/>
                  <a:sym typeface="+mn-lt"/>
                </a:rPr>
                <a:t>如果看见附近有人在放风筝，行人不要奔跑，骑车人最好放慢车速</a:t>
              </a:r>
              <a:endParaRPr lang="en-US" altLang="zh-CN" spc="100" dirty="0"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2FB2E69-6299-4CEE-8D91-0BD5869A6E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" y="1627283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66350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其他意外伤害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2003195-7ECC-409D-9061-C0D0734C2B20}"/>
              </a:ext>
            </a:extLst>
          </p:cNvPr>
          <p:cNvGrpSpPr/>
          <p:nvPr/>
        </p:nvGrpSpPr>
        <p:grpSpPr>
          <a:xfrm>
            <a:off x="-255815" y="2561142"/>
            <a:ext cx="6096000" cy="2250244"/>
            <a:chOff x="3676868" y="2613798"/>
            <a:chExt cx="6096000" cy="2250244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557D9E40-2DAF-46CE-BCDA-1BAFF363145D}"/>
                </a:ext>
              </a:extLst>
            </p:cNvPr>
            <p:cNvSpPr/>
            <p:nvPr/>
          </p:nvSpPr>
          <p:spPr>
            <a:xfrm>
              <a:off x="5839606" y="3202049"/>
              <a:ext cx="3289300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800" dirty="0" err="1">
                  <a:cs typeface="+mn-ea"/>
                  <a:sym typeface="+mn-lt"/>
                </a:rPr>
                <a:t>不能将异物塞入身体有孔的地方；如嘴巴，鼻孔等</a:t>
              </a:r>
              <a:endParaRPr lang="en-US" altLang="zh-CN" sz="1800" spc="100" dirty="0"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1800" dirty="0" err="1">
                  <a:cs typeface="+mn-ea"/>
                  <a:sym typeface="+mn-lt"/>
                </a:rPr>
                <a:t>要安静地坐着或站着吃东西，不可边跑边吃</a:t>
              </a:r>
              <a:endParaRPr lang="en-US" altLang="zh-CN" sz="1800" spc="100" dirty="0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4F2B3793-4F95-47FD-BBFB-A2EDC27A63A2}"/>
                </a:ext>
              </a:extLst>
            </p:cNvPr>
            <p:cNvSpPr txBox="1"/>
            <p:nvPr/>
          </p:nvSpPr>
          <p:spPr>
            <a:xfrm>
              <a:off x="3676868" y="2613798"/>
              <a:ext cx="609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zh-CN" sz="2400" b="1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谨防异物入体</a:t>
              </a:r>
              <a:endParaRPr lang="zh-CN" altLang="en-US" sz="2400" b="1" dirty="0">
                <a:solidFill>
                  <a:srgbClr val="00B05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DD56219-BC98-4C98-B00B-C66A4128D0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050" y="20574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79592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CE7E44E3-ADE5-4F49-B5B0-9879E62ED8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椭圆 26">
            <a:extLst>
              <a:ext uri="{FF2B5EF4-FFF2-40B4-BE49-F238E27FC236}">
                <a16:creationId xmlns:a16="http://schemas.microsoft.com/office/drawing/2014/main" xmlns="" id="{58675CB1-9D73-4678-AFFF-1AA88957645A}"/>
              </a:ext>
            </a:extLst>
          </p:cNvPr>
          <p:cNvSpPr/>
          <p:nvPr/>
        </p:nvSpPr>
        <p:spPr>
          <a:xfrm>
            <a:off x="4152900" y="30861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0ABEF566-92B9-49A5-9DAD-60B77B65FBC1}"/>
              </a:ext>
            </a:extLst>
          </p:cNvPr>
          <p:cNvSpPr/>
          <p:nvPr/>
        </p:nvSpPr>
        <p:spPr>
          <a:xfrm>
            <a:off x="5429250" y="39624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AC023C6F-894B-4728-BD70-D86FAB6F09CD}"/>
              </a:ext>
            </a:extLst>
          </p:cNvPr>
          <p:cNvSpPr/>
          <p:nvPr/>
        </p:nvSpPr>
        <p:spPr>
          <a:xfrm>
            <a:off x="7315200" y="50292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BA799428-A56E-4465-82ED-0AA9355820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8298" y="600528"/>
            <a:ext cx="8915402" cy="4834718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EE83C5C3-C31A-4680-86B0-F8ADDBB2BE15}"/>
              </a:ext>
            </a:extLst>
          </p:cNvPr>
          <p:cNvSpPr txBox="1"/>
          <p:nvPr/>
        </p:nvSpPr>
        <p:spPr>
          <a:xfrm>
            <a:off x="2619692" y="453041"/>
            <a:ext cx="6952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国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统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十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四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节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气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清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明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B2B846D3-F8E7-4EF6-8444-19AF64D9935A}"/>
              </a:ext>
            </a:extLst>
          </p:cNvPr>
          <p:cNvGrpSpPr/>
          <p:nvPr/>
        </p:nvGrpSpPr>
        <p:grpSpPr>
          <a:xfrm>
            <a:off x="3425625" y="4640575"/>
            <a:ext cx="2798300" cy="385012"/>
            <a:chOff x="3331211" y="4722203"/>
            <a:chExt cx="2798300" cy="385012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05C0AC6D-5B93-4B22-AF43-53EE96370838}"/>
                </a:ext>
              </a:extLst>
            </p:cNvPr>
            <p:cNvSpPr/>
            <p:nvPr/>
          </p:nvSpPr>
          <p:spPr>
            <a:xfrm>
              <a:off x="3772557" y="4722203"/>
              <a:ext cx="1915608" cy="384070"/>
            </a:xfrm>
            <a:prstGeom prst="roundRect">
              <a:avLst>
                <a:gd name="adj" fmla="val 46427"/>
              </a:avLst>
            </a:prstGeom>
            <a:solidFill>
              <a:srgbClr val="47C88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FBE4511A-0C57-466A-801A-DBF755348D51}"/>
                </a:ext>
              </a:extLst>
            </p:cNvPr>
            <p:cNvSpPr txBox="1"/>
            <p:nvPr/>
          </p:nvSpPr>
          <p:spPr>
            <a:xfrm>
              <a:off x="3331211" y="4768661"/>
              <a:ext cx="27983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汇报人</a:t>
              </a:r>
              <a:r>
                <a:rPr lang="zh-CN" altLang="en-US" sz="1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：优品</a:t>
              </a:r>
              <a:r>
                <a:rPr lang="en-US" altLang="zh-CN" sz="1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EA4C945B-8B21-4AD8-882F-F63D50AF4627}"/>
              </a:ext>
            </a:extLst>
          </p:cNvPr>
          <p:cNvGrpSpPr/>
          <p:nvPr/>
        </p:nvGrpSpPr>
        <p:grpSpPr>
          <a:xfrm>
            <a:off x="5969455" y="4640575"/>
            <a:ext cx="2798300" cy="384070"/>
            <a:chOff x="6655254" y="4718144"/>
            <a:chExt cx="2798300" cy="384070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xmlns="" id="{E165EA28-B17E-4EB5-8306-8DEFBDDA57A8}"/>
                </a:ext>
              </a:extLst>
            </p:cNvPr>
            <p:cNvSpPr/>
            <p:nvPr/>
          </p:nvSpPr>
          <p:spPr>
            <a:xfrm>
              <a:off x="7096600" y="4718144"/>
              <a:ext cx="1915608" cy="384070"/>
            </a:xfrm>
            <a:prstGeom prst="roundRect">
              <a:avLst>
                <a:gd name="adj" fmla="val 46427"/>
              </a:avLst>
            </a:prstGeom>
            <a:solidFill>
              <a:srgbClr val="47C88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xmlns="" id="{A176BE3F-3E51-4D42-BAFA-E522190B3602}"/>
                </a:ext>
              </a:extLst>
            </p:cNvPr>
            <p:cNvSpPr txBox="1"/>
            <p:nvPr/>
          </p:nvSpPr>
          <p:spPr>
            <a:xfrm>
              <a:off x="6655254" y="4742062"/>
              <a:ext cx="27983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时间</a:t>
              </a: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:20XX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A83B4876-19EC-466D-BED8-369D2676D45B}"/>
              </a:ext>
            </a:extLst>
          </p:cNvPr>
          <p:cNvSpPr txBox="1"/>
          <p:nvPr/>
        </p:nvSpPr>
        <p:spPr>
          <a:xfrm>
            <a:off x="3658980" y="4177808"/>
            <a:ext cx="487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打造绿色清明，度过安全清明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93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31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清明节简介</a:t>
            </a:r>
          </a:p>
        </p:txBody>
      </p:sp>
      <p:grpSp>
        <p:nvGrpSpPr>
          <p:cNvPr id="113" name="组合 112">
            <a:extLst>
              <a:ext uri="{FF2B5EF4-FFF2-40B4-BE49-F238E27FC236}">
                <a16:creationId xmlns:a16="http://schemas.microsoft.com/office/drawing/2014/main" xmlns="" id="{3E0659AD-CB3A-4210-A9A0-371E9DA5D6CE}"/>
              </a:ext>
            </a:extLst>
          </p:cNvPr>
          <p:cNvGrpSpPr/>
          <p:nvPr/>
        </p:nvGrpSpPr>
        <p:grpSpPr>
          <a:xfrm>
            <a:off x="4990130" y="2165126"/>
            <a:ext cx="6253747" cy="2987763"/>
            <a:chOff x="1956541" y="2428931"/>
            <a:chExt cx="6253747" cy="2987763"/>
          </a:xfrm>
        </p:grpSpPr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xmlns="" id="{F7B71059-0528-4D91-83FC-A1A0A8F33B45}"/>
                </a:ext>
              </a:extLst>
            </p:cNvPr>
            <p:cNvSpPr txBox="1"/>
            <p:nvPr/>
          </p:nvSpPr>
          <p:spPr>
            <a:xfrm>
              <a:off x="1956541" y="3246869"/>
              <a:ext cx="6253747" cy="216982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清明节已有2500多年历史，古时又叫踏青节、行清节、三月节、祭祖节、扫墓节、扫坟节、植树节、鬼节等。它与七月十五的中元节、十月初一的寒衣节，并称为中国三大著名“鬼节”。节期在仲春与暮春之交。是二十四节气之一。在二十四个节气中，既是节气又是节日的只有清明。</a:t>
              </a:r>
              <a:endParaRPr lang="zh-CN" altLang="en-US" spc="100" dirty="0">
                <a:cs typeface="+mn-ea"/>
                <a:sym typeface="+mn-lt"/>
              </a:endParaRPr>
            </a:p>
          </p:txBody>
        </p: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xmlns="" id="{5AA3AF01-0C6F-47A3-B7C5-F85C1CF5197C}"/>
                </a:ext>
              </a:extLst>
            </p:cNvPr>
            <p:cNvSpPr txBox="1"/>
            <p:nvPr/>
          </p:nvSpPr>
          <p:spPr>
            <a:xfrm>
              <a:off x="1956541" y="2428931"/>
              <a:ext cx="6253747" cy="5810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B050"/>
                  </a:solidFill>
                  <a:cs typeface="+mn-ea"/>
                  <a:sym typeface="+mn-lt"/>
                </a:rPr>
                <a:t>清明节的由来</a:t>
              </a:r>
              <a:endParaRPr lang="zh-CN" altLang="en-US" sz="2400" b="1" spc="100" dirty="0">
                <a:solidFill>
                  <a:srgbClr val="00B05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881B09B-578E-49DA-8FD4-3233DD381D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23" y="196215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9097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清明节简介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F3DFEF0B-CC48-4D61-B32E-208B9D9F883B}"/>
              </a:ext>
            </a:extLst>
          </p:cNvPr>
          <p:cNvSpPr txBox="1"/>
          <p:nvPr/>
        </p:nvSpPr>
        <p:spPr>
          <a:xfrm>
            <a:off x="866814" y="1715459"/>
            <a:ext cx="308924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400" b="1" dirty="0">
                <a:solidFill>
                  <a:srgbClr val="00B050"/>
                </a:solidFill>
                <a:cs typeface="+mn-ea"/>
                <a:sym typeface="+mn-lt"/>
              </a:rPr>
              <a:t>清明节传说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A716D50B-0F19-434B-A53B-DD2AD44F9C3B}"/>
              </a:ext>
            </a:extLst>
          </p:cNvPr>
          <p:cNvSpPr txBox="1"/>
          <p:nvPr/>
        </p:nvSpPr>
        <p:spPr>
          <a:xfrm>
            <a:off x="866814" y="2582353"/>
            <a:ext cx="7202222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cs typeface="+mn-ea"/>
                <a:sym typeface="+mn-lt"/>
              </a:rPr>
              <a:t>据历史记载，在春秋时代，晋国公子重耳逃亡在外，生活艰苦，跟随他的介子推不惜从自己的腿上割下一块肉让他充饥。后来，重耳回到晋国，做了国君（即晋文公，春秋五霸之一），封赏所有跟随他流亡在外的随从。但介子推拒绝接受封赏，带着母亲隐居绵山。晋文公无计可施，只好放火烧山。他想，介子推孝顺母亲,一定会带着老母出来，谁知这场大火却把介子推母子烧死了。为了纪念介子推，晋文公下令每年的这一天，禁止生火，家家户户只能吃生冷的食物。</a:t>
            </a:r>
            <a:endParaRPr lang="zh-CN" altLang="en-US" sz="1800" spc="100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45ECAA9-9CB9-4ABD-B272-5D8013CBC4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150" y="2924174"/>
            <a:ext cx="34671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5684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清明节简介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B7AC0EA6-3D52-4BB3-95DC-94942E89076C}"/>
              </a:ext>
            </a:extLst>
          </p:cNvPr>
          <p:cNvGrpSpPr/>
          <p:nvPr/>
        </p:nvGrpSpPr>
        <p:grpSpPr>
          <a:xfrm>
            <a:off x="5788083" y="2457226"/>
            <a:ext cx="6851703" cy="2400657"/>
            <a:chOff x="1425633" y="2761851"/>
            <a:chExt cx="6851703" cy="2400657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D29BB610-4EE5-4F84-BB3B-AA1AEDFC3331}"/>
                </a:ext>
              </a:extLst>
            </p:cNvPr>
            <p:cNvSpPr txBox="1"/>
            <p:nvPr/>
          </p:nvSpPr>
          <p:spPr>
            <a:xfrm>
              <a:off x="1458633" y="2783375"/>
              <a:ext cx="4643888" cy="499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00B050"/>
                  </a:solidFill>
                  <a:cs typeface="+mn-ea"/>
                  <a:sym typeface="+mn-lt"/>
                </a:rPr>
                <a:t>蹴鞠</a:t>
              </a:r>
              <a:endParaRPr lang="zh-CN" altLang="en-US" sz="2000" b="1" spc="100" dirty="0">
                <a:solidFill>
                  <a:srgbClr val="00B050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FAAFACC8-B3EE-4A78-8550-0A798C2BED57}"/>
                </a:ext>
              </a:extLst>
            </p:cNvPr>
            <p:cNvSpPr txBox="1"/>
            <p:nvPr/>
          </p:nvSpPr>
          <p:spPr>
            <a:xfrm>
              <a:off x="1425633" y="3630078"/>
              <a:ext cx="4643888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spc="100" dirty="0">
                  <a:solidFill>
                    <a:srgbClr val="00B050"/>
                  </a:solidFill>
                  <a:cs typeface="+mn-ea"/>
                  <a:sym typeface="+mn-lt"/>
                </a:rPr>
                <a:t>荡秋千</a:t>
              </a:r>
            </a:p>
            <a:p>
              <a:pPr>
                <a:lnSpc>
                  <a:spcPct val="150000"/>
                </a:lnSpc>
              </a:pPr>
              <a:endParaRPr lang="en-US" altLang="zh-CN" sz="2000" b="1" spc="100" dirty="0">
                <a:solidFill>
                  <a:srgbClr val="00B050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spc="100" dirty="0">
                  <a:solidFill>
                    <a:srgbClr val="00B050"/>
                  </a:solidFill>
                  <a:cs typeface="+mn-ea"/>
                  <a:sym typeface="+mn-lt"/>
                </a:rPr>
                <a:t>扫墓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7B9B123A-A484-4145-A4F7-44857C8FEA14}"/>
                </a:ext>
              </a:extLst>
            </p:cNvPr>
            <p:cNvSpPr txBox="1"/>
            <p:nvPr/>
          </p:nvSpPr>
          <p:spPr>
            <a:xfrm>
              <a:off x="3633448" y="2761851"/>
              <a:ext cx="4643888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spc="100" dirty="0">
                  <a:solidFill>
                    <a:srgbClr val="00B050"/>
                  </a:solidFill>
                  <a:cs typeface="+mn-ea"/>
                  <a:sym typeface="+mn-lt"/>
                </a:rPr>
                <a:t>打马球</a:t>
              </a:r>
            </a:p>
            <a:p>
              <a:pPr>
                <a:lnSpc>
                  <a:spcPct val="150000"/>
                </a:lnSpc>
              </a:pPr>
              <a:endParaRPr lang="en-US" altLang="zh-CN" sz="2000" b="1" spc="100" dirty="0">
                <a:solidFill>
                  <a:srgbClr val="00B050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spc="100" dirty="0">
                  <a:solidFill>
                    <a:srgbClr val="00B050"/>
                  </a:solidFill>
                  <a:cs typeface="+mn-ea"/>
                  <a:sym typeface="+mn-lt"/>
                </a:rPr>
                <a:t>踏青</a:t>
              </a:r>
            </a:p>
            <a:p>
              <a:pPr>
                <a:lnSpc>
                  <a:spcPct val="150000"/>
                </a:lnSpc>
              </a:pPr>
              <a:endParaRPr lang="en-US" altLang="zh-CN" sz="2000" b="1" spc="100" dirty="0">
                <a:solidFill>
                  <a:srgbClr val="00B050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spc="100" dirty="0">
                  <a:solidFill>
                    <a:srgbClr val="00B050"/>
                  </a:solidFill>
                  <a:cs typeface="+mn-ea"/>
                  <a:sym typeface="+mn-lt"/>
                </a:rPr>
                <a:t>插柳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352D06EE-9E76-470F-B56E-AB91D0747695}"/>
              </a:ext>
            </a:extLst>
          </p:cNvPr>
          <p:cNvSpPr txBox="1"/>
          <p:nvPr/>
        </p:nvSpPr>
        <p:spPr>
          <a:xfrm>
            <a:off x="9807573" y="2057398"/>
            <a:ext cx="883021" cy="304698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清明节的习俗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C87FF24-84C5-4813-976D-386820FD0F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24148" y="151892"/>
            <a:ext cx="51435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0EDDB9C-3735-43DE-B8DD-628818163E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41" y="2057398"/>
            <a:ext cx="5048250" cy="37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1852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清明节简介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9867F8D3-250C-4A40-A869-60E434814ABA}"/>
              </a:ext>
            </a:extLst>
          </p:cNvPr>
          <p:cNvSpPr/>
          <p:nvPr/>
        </p:nvSpPr>
        <p:spPr>
          <a:xfrm>
            <a:off x="4630934" y="2637824"/>
            <a:ext cx="74054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清明时节雨纷纷，路上行人欲断魂。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                                                          ----杜牧●清明</a:t>
            </a:r>
            <a:endParaRPr lang="zh-CN" altLang="en-US" spc="1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素衣莫起风尘叹，犹及清明可到家。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                                                          ----陆游●临安春雨初霁</a:t>
            </a:r>
            <a:endParaRPr lang="zh-CN" altLang="en-US" spc="1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燕子来时新社，梨花落后清明。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                                                          ----晏殊●破阵子·春景</a:t>
            </a:r>
            <a:endParaRPr lang="zh-CN" altLang="en-US" spc="100" dirty="0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491CB8B0-AD51-4F21-9387-81760C432ECD}"/>
              </a:ext>
            </a:extLst>
          </p:cNvPr>
          <p:cNvSpPr/>
          <p:nvPr/>
        </p:nvSpPr>
        <p:spPr>
          <a:xfrm>
            <a:off x="1008312" y="1473889"/>
            <a:ext cx="10197552" cy="4799458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0524968-D1F1-455F-A6F5-47B81360CF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312" y="1903637"/>
            <a:ext cx="3837667" cy="383766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A6A6A4-773A-4DF5-BF46-132DBC265FBE}"/>
              </a:ext>
            </a:extLst>
          </p:cNvPr>
          <p:cNvSpPr txBox="1"/>
          <p:nvPr/>
        </p:nvSpPr>
        <p:spPr>
          <a:xfrm>
            <a:off x="5238750" y="19036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2400" b="1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诗人笔下的清明</a:t>
            </a:r>
            <a:endParaRPr lang="zh-CN" altLang="en-US" sz="24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28243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7A747495-5E68-415A-8200-075EEF6F9E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994CB5C9-AC7E-40BF-A00D-28E4522EA571}"/>
              </a:ext>
            </a:extLst>
          </p:cNvPr>
          <p:cNvSpPr/>
          <p:nvPr/>
        </p:nvSpPr>
        <p:spPr>
          <a:xfrm>
            <a:off x="4152900" y="30861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6170D578-4B66-4252-95AC-6D20C6EF18F4}"/>
              </a:ext>
            </a:extLst>
          </p:cNvPr>
          <p:cNvSpPr/>
          <p:nvPr/>
        </p:nvSpPr>
        <p:spPr>
          <a:xfrm>
            <a:off x="5429250" y="39624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CFD83E1C-2A60-4B09-9295-6D0F8080E6D3}"/>
              </a:ext>
            </a:extLst>
          </p:cNvPr>
          <p:cNvSpPr/>
          <p:nvPr/>
        </p:nvSpPr>
        <p:spPr>
          <a:xfrm>
            <a:off x="7315200" y="5029200"/>
            <a:ext cx="895350" cy="536070"/>
          </a:xfrm>
          <a:prstGeom prst="ellipse">
            <a:avLst/>
          </a:prstGeom>
          <a:solidFill>
            <a:srgbClr val="F3F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="" id="{A31ABF13-8D63-4BFB-9583-3B8D25A8CC5B}"/>
              </a:ext>
            </a:extLst>
          </p:cNvPr>
          <p:cNvSpPr/>
          <p:nvPr/>
        </p:nvSpPr>
        <p:spPr>
          <a:xfrm>
            <a:off x="3189514" y="3451638"/>
            <a:ext cx="57737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b="1" dirty="0">
                <a:solidFill>
                  <a:srgbClr val="00B050"/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  <a:cs typeface="+mn-ea"/>
                <a:sym typeface="+mn-lt"/>
              </a:rPr>
              <a:t>防疫安全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xmlns="" id="{28D80AE8-6F5E-40A9-A087-BB5AEC05FD02}"/>
              </a:ext>
            </a:extLst>
          </p:cNvPr>
          <p:cNvSpPr txBox="1"/>
          <p:nvPr/>
        </p:nvSpPr>
        <p:spPr>
          <a:xfrm>
            <a:off x="4355005" y="4739622"/>
            <a:ext cx="3481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pPr algn="dist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TOPIC BACKGROUND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xmlns="" id="{06ED5271-1C6E-4B6A-AB2C-5FFA27A26C81}"/>
              </a:ext>
            </a:extLst>
          </p:cNvPr>
          <p:cNvGrpSpPr/>
          <p:nvPr/>
        </p:nvGrpSpPr>
        <p:grpSpPr>
          <a:xfrm>
            <a:off x="5223204" y="1500017"/>
            <a:ext cx="1566044" cy="1524670"/>
            <a:chOff x="5215429" y="1279018"/>
            <a:chExt cx="1745300" cy="1724826"/>
          </a:xfrm>
        </p:grpSpPr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xmlns="" id="{B38528C7-10A4-42F0-83DE-900E30AE1E7D}"/>
                </a:ext>
              </a:extLst>
            </p:cNvPr>
            <p:cNvGrpSpPr/>
            <p:nvPr/>
          </p:nvGrpSpPr>
          <p:grpSpPr>
            <a:xfrm>
              <a:off x="5217256" y="1279018"/>
              <a:ext cx="1724828" cy="1724826"/>
              <a:chOff x="5311169" y="2007983"/>
              <a:chExt cx="1569662" cy="1569660"/>
            </a:xfrm>
          </p:grpSpPr>
          <p:sp>
            <p:nvSpPr>
              <p:cNvPr id="99" name="菱形 21">
                <a:extLst>
                  <a:ext uri="{FF2B5EF4-FFF2-40B4-BE49-F238E27FC236}">
                    <a16:creationId xmlns:a16="http://schemas.microsoft.com/office/drawing/2014/main" xmlns="" id="{DDD67933-75F3-489D-A2F3-2ECEA6AE79B6}"/>
                  </a:ext>
                </a:extLst>
              </p:cNvPr>
              <p:cNvSpPr/>
              <p:nvPr/>
            </p:nvSpPr>
            <p:spPr>
              <a:xfrm>
                <a:off x="5311169" y="2007983"/>
                <a:ext cx="1569662" cy="1569660"/>
              </a:xfrm>
              <a:prstGeom prst="ellipse">
                <a:avLst/>
              </a:prstGeom>
              <a:solidFill>
                <a:srgbClr val="00B050"/>
              </a:solidFill>
              <a:ln w="28575">
                <a:solidFill>
                  <a:srgbClr val="00B050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0" name="菱形 22">
                <a:extLst>
                  <a:ext uri="{FF2B5EF4-FFF2-40B4-BE49-F238E27FC236}">
                    <a16:creationId xmlns:a16="http://schemas.microsoft.com/office/drawing/2014/main" xmlns="" id="{6B3ECFCB-EA3E-4EBA-9554-0E838B3A0714}"/>
                  </a:ext>
                </a:extLst>
              </p:cNvPr>
              <p:cNvSpPr/>
              <p:nvPr/>
            </p:nvSpPr>
            <p:spPr>
              <a:xfrm>
                <a:off x="5367277" y="2072434"/>
                <a:ext cx="1457446" cy="1440759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xmlns="" id="{D5879660-F4E1-4E00-9AA4-737C4C5E053F}"/>
                </a:ext>
              </a:extLst>
            </p:cNvPr>
            <p:cNvSpPr txBox="1"/>
            <p:nvPr/>
          </p:nvSpPr>
          <p:spPr>
            <a:xfrm>
              <a:off x="5215429" y="1383536"/>
              <a:ext cx="1745300" cy="149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0591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0569B4C3-FF7D-4BF8-AF8C-C22BC2BD3C3E}"/>
              </a:ext>
            </a:extLst>
          </p:cNvPr>
          <p:cNvSpPr txBox="1"/>
          <p:nvPr/>
        </p:nvSpPr>
        <p:spPr>
          <a:xfrm>
            <a:off x="1571062" y="639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  <a:cs typeface="+mn-ea"/>
                <a:sym typeface="+mn-lt"/>
              </a:rPr>
              <a:t>防疫安全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36C435A7-62F5-4A55-8E00-F7E715C71504}"/>
              </a:ext>
            </a:extLst>
          </p:cNvPr>
          <p:cNvSpPr txBox="1"/>
          <p:nvPr/>
        </p:nvSpPr>
        <p:spPr>
          <a:xfrm>
            <a:off x="2664180" y="1366107"/>
            <a:ext cx="6770917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B050"/>
                </a:solidFill>
                <a:cs typeface="+mn-ea"/>
                <a:sym typeface="+mn-lt"/>
              </a:rPr>
              <a:t>在防疫的决胜关键时期，我们仍不能麻痹大意。</a:t>
            </a:r>
            <a:endParaRPr lang="zh-CN" altLang="en-US" sz="2400" b="1" spc="100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8BBEF98-1CFA-4707-A998-3F0E86FB8753}"/>
              </a:ext>
            </a:extLst>
          </p:cNvPr>
          <p:cNvGrpSpPr/>
          <p:nvPr/>
        </p:nvGrpSpPr>
        <p:grpSpPr>
          <a:xfrm>
            <a:off x="2106015" y="3003092"/>
            <a:ext cx="3355891" cy="2049441"/>
            <a:chOff x="1629765" y="2964992"/>
            <a:chExt cx="3355891" cy="2049441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0CDAAE84-1900-49B9-A261-4B78E675A90B}"/>
                </a:ext>
              </a:extLst>
            </p:cNvPr>
            <p:cNvGrpSpPr/>
            <p:nvPr/>
          </p:nvGrpSpPr>
          <p:grpSpPr>
            <a:xfrm>
              <a:off x="1629765" y="2964992"/>
              <a:ext cx="1157605" cy="614680"/>
              <a:chOff x="1871345" y="4548505"/>
              <a:chExt cx="1157605" cy="614680"/>
            </a:xfrm>
            <a:solidFill>
              <a:srgbClr val="00B050"/>
            </a:solidFill>
          </p:grpSpPr>
          <p:sp>
            <p:nvSpPr>
              <p:cNvPr id="23" name="圆角矩形 6">
                <a:extLst>
                  <a:ext uri="{FF2B5EF4-FFF2-40B4-BE49-F238E27FC236}">
                    <a16:creationId xmlns:a16="http://schemas.microsoft.com/office/drawing/2014/main" xmlns="" id="{E7A0A533-29DA-4ADD-91FE-2325400BCF52}"/>
                  </a:ext>
                </a:extLst>
              </p:cNvPr>
              <p:cNvSpPr/>
              <p:nvPr/>
            </p:nvSpPr>
            <p:spPr>
              <a:xfrm>
                <a:off x="1871345" y="4594860"/>
                <a:ext cx="1034415" cy="568325"/>
              </a:xfrm>
              <a:prstGeom prst="round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FEB9C6E1-B5B4-4987-823C-9573B257022A}"/>
                  </a:ext>
                </a:extLst>
              </p:cNvPr>
              <p:cNvSpPr txBox="1"/>
              <p:nvPr/>
            </p:nvSpPr>
            <p:spPr>
              <a:xfrm>
                <a:off x="1901190" y="4548505"/>
                <a:ext cx="1127760" cy="499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勤洗手</a:t>
                </a:r>
                <a:endParaRPr lang="zh-CN" altLang="en-US" sz="2000" b="1" spc="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0975EAA1-1CFC-48FF-81E7-36236C5FFFB2}"/>
                </a:ext>
              </a:extLst>
            </p:cNvPr>
            <p:cNvGrpSpPr/>
            <p:nvPr/>
          </p:nvGrpSpPr>
          <p:grpSpPr>
            <a:xfrm>
              <a:off x="1629765" y="4399753"/>
              <a:ext cx="1157605" cy="614680"/>
              <a:chOff x="1871345" y="4548505"/>
              <a:chExt cx="1157605" cy="614680"/>
            </a:xfrm>
            <a:solidFill>
              <a:srgbClr val="00B050"/>
            </a:solidFill>
          </p:grpSpPr>
          <p:sp>
            <p:nvSpPr>
              <p:cNvPr id="26" name="圆角矩形 6">
                <a:extLst>
                  <a:ext uri="{FF2B5EF4-FFF2-40B4-BE49-F238E27FC236}">
                    <a16:creationId xmlns:a16="http://schemas.microsoft.com/office/drawing/2014/main" xmlns="" id="{59583B3A-1085-407A-8D13-906EDC61C0BF}"/>
                  </a:ext>
                </a:extLst>
              </p:cNvPr>
              <p:cNvSpPr/>
              <p:nvPr/>
            </p:nvSpPr>
            <p:spPr>
              <a:xfrm>
                <a:off x="1871345" y="4594860"/>
                <a:ext cx="1034415" cy="568325"/>
              </a:xfrm>
              <a:prstGeom prst="round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="" id="{5C60D5A9-EEF9-4072-B8C2-DDE9ABC09396}"/>
                  </a:ext>
                </a:extLst>
              </p:cNvPr>
              <p:cNvSpPr txBox="1"/>
              <p:nvPr/>
            </p:nvSpPr>
            <p:spPr>
              <a:xfrm>
                <a:off x="1901190" y="4548505"/>
                <a:ext cx="1127760" cy="499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戴口罩</a:t>
                </a:r>
                <a:endParaRPr lang="zh-CN" altLang="en-US" sz="2000" b="1" spc="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xmlns="" id="{82CC481B-F3D2-4EB2-8E46-5F911AE57407}"/>
                </a:ext>
              </a:extLst>
            </p:cNvPr>
            <p:cNvGrpSpPr/>
            <p:nvPr/>
          </p:nvGrpSpPr>
          <p:grpSpPr>
            <a:xfrm>
              <a:off x="3828051" y="2964992"/>
              <a:ext cx="1157605" cy="614680"/>
              <a:chOff x="-3386455" y="4666446"/>
              <a:chExt cx="1157605" cy="614680"/>
            </a:xfrm>
            <a:solidFill>
              <a:srgbClr val="00B050"/>
            </a:solidFill>
          </p:grpSpPr>
          <p:sp>
            <p:nvSpPr>
              <p:cNvPr id="29" name="圆角矩形 6">
                <a:extLst>
                  <a:ext uri="{FF2B5EF4-FFF2-40B4-BE49-F238E27FC236}">
                    <a16:creationId xmlns:a16="http://schemas.microsoft.com/office/drawing/2014/main" xmlns="" id="{C3CBF503-33FB-442C-AA28-558F86010D6E}"/>
                  </a:ext>
                </a:extLst>
              </p:cNvPr>
              <p:cNvSpPr/>
              <p:nvPr/>
            </p:nvSpPr>
            <p:spPr>
              <a:xfrm>
                <a:off x="-3386455" y="4712801"/>
                <a:ext cx="1034415" cy="568325"/>
              </a:xfrm>
              <a:prstGeom prst="round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="" id="{B622DF24-0313-4FF9-BCDA-33C6CD4017AC}"/>
                  </a:ext>
                </a:extLst>
              </p:cNvPr>
              <p:cNvSpPr txBox="1"/>
              <p:nvPr/>
            </p:nvSpPr>
            <p:spPr>
              <a:xfrm>
                <a:off x="-3356610" y="4666446"/>
                <a:ext cx="1127760" cy="499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少聚集</a:t>
                </a:r>
                <a:endParaRPr lang="zh-CN" altLang="en-US" sz="2000" b="1" spc="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xmlns="" id="{C9DB6EB2-123F-4747-8A39-2A57D9FDCA56}"/>
                </a:ext>
              </a:extLst>
            </p:cNvPr>
            <p:cNvGrpSpPr/>
            <p:nvPr/>
          </p:nvGrpSpPr>
          <p:grpSpPr>
            <a:xfrm>
              <a:off x="3828051" y="4399753"/>
              <a:ext cx="1157605" cy="614680"/>
              <a:chOff x="-3386455" y="4666446"/>
              <a:chExt cx="1157605" cy="614680"/>
            </a:xfrm>
            <a:solidFill>
              <a:srgbClr val="00B050"/>
            </a:solidFill>
          </p:grpSpPr>
          <p:sp>
            <p:nvSpPr>
              <p:cNvPr id="32" name="圆角矩形 6">
                <a:extLst>
                  <a:ext uri="{FF2B5EF4-FFF2-40B4-BE49-F238E27FC236}">
                    <a16:creationId xmlns:a16="http://schemas.microsoft.com/office/drawing/2014/main" xmlns="" id="{79F1BF24-FEDC-4CAB-8961-F85AD7275F46}"/>
                  </a:ext>
                </a:extLst>
              </p:cNvPr>
              <p:cNvSpPr/>
              <p:nvPr/>
            </p:nvSpPr>
            <p:spPr>
              <a:xfrm>
                <a:off x="-3386455" y="4712801"/>
                <a:ext cx="1034415" cy="568325"/>
              </a:xfrm>
              <a:prstGeom prst="round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="" id="{B4E9B6B6-7213-46E4-9D0E-15F7663E73FB}"/>
                  </a:ext>
                </a:extLst>
              </p:cNvPr>
              <p:cNvSpPr txBox="1"/>
              <p:nvPr/>
            </p:nvSpPr>
            <p:spPr>
              <a:xfrm>
                <a:off x="-3356610" y="4666446"/>
                <a:ext cx="1127760" cy="499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一米距</a:t>
                </a:r>
                <a:endParaRPr lang="zh-CN" altLang="en-US" sz="2000" b="1" spc="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AA23484-7053-4EC3-920A-58257B8996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638" y="2420147"/>
            <a:ext cx="5486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5467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czsb1v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1065</Words>
  <Application>Microsoft Office PowerPoint</Application>
  <PresentationFormat>宽屏</PresentationFormat>
  <Paragraphs>222</Paragraphs>
  <Slides>35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Meiryo</vt:lpstr>
      <vt:lpstr>仓耳青禾体-谷力 W05</vt:lpstr>
      <vt:lpstr>等线</vt:lpstr>
      <vt:lpstr>思源黑体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6</cp:revision>
  <dcterms:created xsi:type="dcterms:W3CDTF">2022-03-16T09:09:12Z</dcterms:created>
  <dcterms:modified xsi:type="dcterms:W3CDTF">2023-04-27T07:35:21Z</dcterms:modified>
</cp:coreProperties>
</file>