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9" r:id="rId2"/>
    <p:sldMasterId id="2147483683" r:id="rId3"/>
  </p:sldMasterIdLst>
  <p:notesMasterIdLst>
    <p:notesMasterId r:id="rId25"/>
  </p:notesMasterIdLst>
  <p:handoutMasterIdLst>
    <p:handoutMasterId r:id="rId26"/>
  </p:handoutMasterIdLst>
  <p:sldIdLst>
    <p:sldId id="257" r:id="rId4"/>
    <p:sldId id="259" r:id="rId5"/>
    <p:sldId id="260" r:id="rId6"/>
    <p:sldId id="264" r:id="rId7"/>
    <p:sldId id="265" r:id="rId8"/>
    <p:sldId id="266" r:id="rId9"/>
    <p:sldId id="267" r:id="rId10"/>
    <p:sldId id="262" r:id="rId11"/>
    <p:sldId id="268" r:id="rId12"/>
    <p:sldId id="269" r:id="rId13"/>
    <p:sldId id="270" r:id="rId14"/>
    <p:sldId id="261" r:id="rId15"/>
    <p:sldId id="271" r:id="rId16"/>
    <p:sldId id="272" r:id="rId17"/>
    <p:sldId id="273" r:id="rId18"/>
    <p:sldId id="263" r:id="rId19"/>
    <p:sldId id="274" r:id="rId20"/>
    <p:sldId id="275" r:id="rId21"/>
    <p:sldId id="276" r:id="rId22"/>
    <p:sldId id="278" r:id="rId23"/>
    <p:sldId id="279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5" userDrawn="1">
          <p15:clr>
            <a:srgbClr val="A4A3A4"/>
          </p15:clr>
        </p15:guide>
        <p15:guide id="2" orient="horz" pos="38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FA"/>
    <a:srgbClr val="FCC783"/>
    <a:srgbClr val="FF8F97"/>
    <a:srgbClr val="6FB8C8"/>
    <a:srgbClr val="FFB0B6"/>
    <a:srgbClr val="C6C6C6"/>
    <a:srgbClr val="F99A94"/>
    <a:srgbClr val="169987"/>
    <a:srgbClr val="FBDA22"/>
    <a:srgbClr val="FDED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pos="415"/>
        <p:guide orient="horz" pos="38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3" d="100"/>
          <a:sy n="63" d="100"/>
        </p:scale>
        <p:origin x="229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="" xmlns:a16="http://schemas.microsoft.com/office/drawing/2014/main" id="{A46AB6EF-6011-4C23-97B4-2CECC7DD30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D3490D3-A1E2-4E1C-A69C-857685DF83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17BF0-8C88-4D8D-AEEE-59233AD1D445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E5D2EA83-4C95-4D42-BA39-B6C5B3303B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5203A688-CF26-468F-BCD1-A3F383DBED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D846-6793-4B1A-8394-439FB6A644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269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6DDD3-937C-4E2A-8EA8-7718D9C0108A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29EC9-7F23-4DB5-86B6-9540B2F287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16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29EC9-7F23-4DB5-86B6-9540B2F287B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739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618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33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D1E0BF2-02D0-53EC-572B-CBF8465E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47D6EC38-06BC-8202-1BB0-655A557BC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E50E0D23-1F75-18B0-CF6C-B52E750D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4677BFB8-D48B-921A-E8F0-A966230D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57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7EBB90F-CA5B-9836-52D5-56970558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6D4D6EA6-AF25-EBDB-442C-4E3A6696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674B39DB-E3A6-EE61-7ABA-8B875969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F5867301-2D26-4822-1F69-1689ABE1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7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EC33DE0-FE1E-D98D-72CF-01509DD57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CF18ABB1-13D6-AC0A-162D-102853C34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3D1DE840-AF5E-3389-8332-5885B787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2E865127-9CA0-1DEE-875B-747A32542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55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0A92868-30D9-4037-B195-93545D5F0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AB9EB19-0655-9916-C021-CFDD80ED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653C44B7-D5AD-071D-A3F0-9DDBDAA8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2DCB1C6A-C7F4-331F-EE4F-2068238FA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034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E6756F9-AB56-6708-7209-D83AFC19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0F38012B-E842-41EB-B51F-66EBEA70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0FC02969-6DEB-A936-224C-171E801F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8E7EDB68-DC20-6677-1C73-B7340860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397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AA971FC-407F-0BCF-C950-ABD088A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15D9244-1375-289A-844A-ED31A765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298086E9-14D7-2D9B-DBA1-D4A50D9B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6970F779-5997-41B5-9182-19DB6FB3B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11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5BFF670-C07D-A57D-FDDF-68F0D2383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8366B0DB-F505-A0F2-EE95-E836D19D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064D775D-C074-A004-0026-13F94E0E3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1EEA044-81CA-114C-7154-019D0CE2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86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3FA6C90-CCAA-47B9-7022-D11A0EE5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5E96ED9A-8098-F41D-CE5E-20DAA490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D2D37733-4974-20CE-8885-A9F05A7F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24AF1862-8A65-416A-B283-A4E4823B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3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8C0D300-0DEC-02D2-FB3C-3325DF1F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088DAAA2-1534-131A-E3B2-80AB6F26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7FAA8494-24AE-A058-7C88-74544F56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D67EEE4-FA33-858C-EDD0-5B708EAA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96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52769F8-5C3B-C6F1-6DEA-8EA2E978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6214B7F7-0995-8F49-1451-831B9FFB2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23E41807-04BB-31FA-B2E8-1E70786D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A5392A84-1A37-A6BD-D0DE-26605285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141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D6EB364-E105-DF36-A680-CCAFCC48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F87A2894-B699-4FEA-75F1-87B0D5D5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640D2757-CFE7-F158-A08B-A3D52654C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8D0803B6-F33E-C5BF-D44B-C86628CC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19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C8CE37-BBEE-51C0-68E1-A4D84102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E835B79-595D-CABE-DA43-AD4FCD78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0855DB62-0D54-2D1B-C454-A9F21328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AFD48C03-68BB-4F4A-16A6-AA1152B1D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34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42CAFCE-0BAA-54B8-985B-D44C9DF6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08EC0061-B4C5-E241-C3D6-AA36D817E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11A68A80-DCE5-B2C0-ABB3-066853C7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C261ED48-FAE9-9A72-2684-5700C569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198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14530C5-EE2C-6BC9-F0A8-317456CA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D7EE701C-FAE9-44A7-2DDB-5D6A6549E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0702400C-9591-9650-5FB1-517DF6884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47E62179-1226-4B88-E50E-E7F5DE42A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0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CFB03CA-FAF5-C611-B759-D25234F8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68D4B4F8-86A4-DBAA-94A9-81948F0E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A9D28237-B97B-92E9-A537-11822596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41D4C91F-50B9-B337-390F-153E17C2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extBox 5">
            <a:extLst>
              <a:ext uri="{FF2B5EF4-FFF2-40B4-BE49-F238E27FC236}">
                <a16:creationId xmlns="" xmlns:a16="http://schemas.microsoft.com/office/drawing/2014/main" id="{BCADB4B4-5E83-54B3-5C6A-8EC664C5AD04}"/>
              </a:ext>
            </a:extLst>
          </p:cNvPr>
          <p:cNvSpPr txBox="1"/>
          <p:nvPr userDrawn="1"/>
        </p:nvSpPr>
        <p:spPr>
          <a:xfrm>
            <a:off x="2209800" y="6420482"/>
            <a:ext cx="432048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www.ypppt.com/jieri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96603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5A60CA7-3D59-7A88-FBB0-1D36A5C5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700B82F4-C8B7-AE49-0DE9-53B75B52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E46046DE-FC26-865E-D46A-793810A6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A0E46DDB-FFE8-3626-AE8B-9BC0FE3C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9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6349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227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0492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9182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24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AA1A795-245C-3DFD-6132-BC6D705B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71CB045C-73BC-8B96-8C9A-1E6CB649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465AD564-CA5F-A913-9FAF-2A33C5007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A5C7E4CA-42D9-F3A6-EF4A-D3EAE64D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5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919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4561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87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184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26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0873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073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730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2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A2ABF10-473E-94BC-AA66-6EB1B60E0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318430B6-55B6-ACD9-9E1E-9F2CD0E6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D8841516-58DC-F4B5-C87C-6A05E534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624DBC1-2E93-2CCA-7166-D75ECACC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97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E04EED0-74F6-1D00-E053-621F0F3F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47DD810B-395A-8A85-BFE6-A5B35E91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7233D450-9368-6093-5A84-949F5C6F3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E5CABC3B-6EC7-6195-661C-8CF3307A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3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F8792C6-EC43-1274-F786-476CC7512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FFB38B6C-8555-582F-A415-D6EA27656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D4467867-3F02-ACC0-FF9A-D8F1119B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44FEFA08-D76D-5242-090D-EE36B5D3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54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6268F36-D37D-BF51-AB1D-52A95FEB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7C2F809C-E289-92DB-5F3F-331C68D0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9D03015-B806-3FAC-357F-96A1E54C3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58E4FD15-5004-5299-F9D7-EBB64D2B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92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8EA6E05-8966-D451-CCD8-FFAADFA8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DBDCAF87-E214-BBDF-D564-9260C88E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A67DDDA8-37C1-1C1E-933E-160CAA3F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2628CC15-B065-340F-D81F-9DFC267F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22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4614ACA-C823-D5EE-B395-FCF65A73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C2007269-58ED-4F42-77B7-C1B06BFA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8C7E179F-B409-0825-A05A-3BC56D9F6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4E77BF03-8DE5-8D62-2AB6-C0DA4AC8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66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2023/4/25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面-上">
            <a:extLst>
              <a:ext uri="{FF2B5EF4-FFF2-40B4-BE49-F238E27FC236}">
                <a16:creationId xmlns="" xmlns:a16="http://schemas.microsoft.com/office/drawing/2014/main" id="{287EAB18-0589-4427-A798-FDBA81E27588}"/>
              </a:ext>
            </a:extLst>
          </p:cNvPr>
          <p:cNvSpPr/>
          <p:nvPr userDrawn="1"/>
        </p:nvSpPr>
        <p:spPr>
          <a:xfrm>
            <a:off x="5778500" y="-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页面-下">
            <a:extLst>
              <a:ext uri="{FF2B5EF4-FFF2-40B4-BE49-F238E27FC236}">
                <a16:creationId xmlns="" xmlns:a16="http://schemas.microsoft.com/office/drawing/2014/main" id="{8F155A47-E696-4AF1-A58C-155C08617DCC}"/>
              </a:ext>
            </a:extLst>
          </p:cNvPr>
          <p:cNvSpPr/>
          <p:nvPr userDrawn="1"/>
        </p:nvSpPr>
        <p:spPr>
          <a:xfrm>
            <a:off x="5778500" y="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3C17DA86-51E9-44DE-A548-41C73FD67833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矩形: 圆角 10">
            <a:extLst>
              <a:ext uri="{FF2B5EF4-FFF2-40B4-BE49-F238E27FC236}">
                <a16:creationId xmlns="" xmlns:a16="http://schemas.microsoft.com/office/drawing/2014/main" id="{095C240B-DD27-4073-810E-E335D962F619}"/>
              </a:ext>
            </a:extLst>
          </p:cNvPr>
          <p:cNvSpPr/>
          <p:nvPr userDrawn="1"/>
        </p:nvSpPr>
        <p:spPr>
          <a:xfrm>
            <a:off x="584200" y="368300"/>
            <a:ext cx="11023600" cy="6121400"/>
          </a:xfrm>
          <a:prstGeom prst="roundRect">
            <a:avLst>
              <a:gd name="adj" fmla="val 4425"/>
            </a:avLst>
          </a:prstGeom>
          <a:solidFill>
            <a:srgbClr val="FFFFFF"/>
          </a:solidFill>
          <a:ln w="76200">
            <a:solidFill>
              <a:srgbClr val="6FB8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3D0D63F2-C57A-4435-9E38-AB3EA2885CE2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600" y="5969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3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</p:sldLayoutIdLst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4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85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>
            <a:extLst>
              <a:ext uri="{FF2B5EF4-FFF2-40B4-BE49-F238E27FC236}">
                <a16:creationId xmlns="" xmlns:a16="http://schemas.microsoft.com/office/drawing/2014/main" id="{59B5A619-1D1D-4FB4-A385-8A337CA8E87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1F25B9A6-A980-40C2-82A9-F485D8E3F3E0}"/>
              </a:ext>
            </a:extLst>
          </p:cNvPr>
          <p:cNvSpPr txBox="1"/>
          <p:nvPr/>
        </p:nvSpPr>
        <p:spPr>
          <a:xfrm>
            <a:off x="515268" y="-6756400"/>
            <a:ext cx="2075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EASTER DAY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="" xmlns:a16="http://schemas.microsoft.com/office/drawing/2014/main" id="{ED997CD2-6EE6-4080-957E-09BCF405DC73}"/>
              </a:ext>
            </a:extLst>
          </p:cNvPr>
          <p:cNvGrpSpPr/>
          <p:nvPr/>
        </p:nvGrpSpPr>
        <p:grpSpPr>
          <a:xfrm>
            <a:off x="629850" y="-4709680"/>
            <a:ext cx="73800" cy="852056"/>
            <a:chOff x="2990850" y="-962025"/>
            <a:chExt cx="104775" cy="1209675"/>
          </a:xfrm>
        </p:grpSpPr>
        <p:sp>
          <p:nvSpPr>
            <p:cNvPr id="16" name="椭圆 15">
              <a:extLst>
                <a:ext uri="{FF2B5EF4-FFF2-40B4-BE49-F238E27FC236}">
                  <a16:creationId xmlns="" xmlns:a16="http://schemas.microsoft.com/office/drawing/2014/main" id="{543D1A85-BE41-459B-8FB8-6F7DF9A15167}"/>
                </a:ext>
              </a:extLst>
            </p:cNvPr>
            <p:cNvSpPr/>
            <p:nvPr/>
          </p:nvSpPr>
          <p:spPr>
            <a:xfrm>
              <a:off x="2990850" y="-962025"/>
              <a:ext cx="104775" cy="1047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椭圆 16">
              <a:extLst>
                <a:ext uri="{FF2B5EF4-FFF2-40B4-BE49-F238E27FC236}">
                  <a16:creationId xmlns="" xmlns:a16="http://schemas.microsoft.com/office/drawing/2014/main" id="{F3D16D12-13FC-4B6B-8665-B6AA96017187}"/>
                </a:ext>
              </a:extLst>
            </p:cNvPr>
            <p:cNvSpPr/>
            <p:nvPr/>
          </p:nvSpPr>
          <p:spPr>
            <a:xfrm>
              <a:off x="2990850" y="-409575"/>
              <a:ext cx="104775" cy="1047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>
              <a:extLst>
                <a:ext uri="{FF2B5EF4-FFF2-40B4-BE49-F238E27FC236}">
                  <a16:creationId xmlns="" xmlns:a16="http://schemas.microsoft.com/office/drawing/2014/main" id="{B8285A11-4630-45AE-8F57-C987AD8152B5}"/>
                </a:ext>
              </a:extLst>
            </p:cNvPr>
            <p:cNvSpPr/>
            <p:nvPr/>
          </p:nvSpPr>
          <p:spPr>
            <a:xfrm>
              <a:off x="2990850" y="142875"/>
              <a:ext cx="104775" cy="1047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cxnSp>
          <p:nvCxnSpPr>
            <p:cNvPr id="21" name="直接连接符 20">
              <a:extLst>
                <a:ext uri="{FF2B5EF4-FFF2-40B4-BE49-F238E27FC236}">
                  <a16:creationId xmlns="" xmlns:a16="http://schemas.microsoft.com/office/drawing/2014/main" id="{3D47367F-16E8-406E-B85C-674D7E23C54D}"/>
                </a:ext>
              </a:extLst>
            </p:cNvPr>
            <p:cNvCxnSpPr>
              <a:cxnSpLocks/>
            </p:cNvCxnSpPr>
            <p:nvPr/>
          </p:nvCxnSpPr>
          <p:spPr>
            <a:xfrm>
              <a:off x="3043237" y="-771525"/>
              <a:ext cx="0" cy="2762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="" xmlns:a16="http://schemas.microsoft.com/office/drawing/2014/main" id="{A20B971C-C8A9-4FFC-A6B6-77B88210734A}"/>
                </a:ext>
              </a:extLst>
            </p:cNvPr>
            <p:cNvCxnSpPr>
              <a:cxnSpLocks/>
            </p:cNvCxnSpPr>
            <p:nvPr/>
          </p:nvCxnSpPr>
          <p:spPr>
            <a:xfrm>
              <a:off x="3043237" y="-219075"/>
              <a:ext cx="0" cy="2762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7726AA71-6B48-4AED-8FF9-2337B501214E}"/>
              </a:ext>
            </a:extLst>
          </p:cNvPr>
          <p:cNvSpPr txBox="1"/>
          <p:nvPr/>
        </p:nvSpPr>
        <p:spPr>
          <a:xfrm>
            <a:off x="4061012" y="2537520"/>
            <a:ext cx="6061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800" dirty="0">
                <a:solidFill>
                  <a:srgbClr val="FF8F97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cs typeface="+mn-ea"/>
                <a:sym typeface="+mn-lt"/>
              </a:rPr>
              <a:t>复活节</a:t>
            </a:r>
            <a:r>
              <a:rPr lang="zh-CN" altLang="en-US" sz="8800" dirty="0">
                <a:solidFill>
                  <a:srgbClr val="FCC783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cs typeface="+mn-ea"/>
                <a:sym typeface="+mn-lt"/>
              </a:rPr>
              <a:t>介绍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BC3AC65F-EC7A-4430-8B0B-FAB943287E9E}"/>
              </a:ext>
            </a:extLst>
          </p:cNvPr>
          <p:cNvSpPr txBox="1"/>
          <p:nvPr/>
        </p:nvSpPr>
        <p:spPr>
          <a:xfrm>
            <a:off x="4826187" y="2188497"/>
            <a:ext cx="4531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b="1" dirty="0">
                <a:solidFill>
                  <a:srgbClr val="F99A94"/>
                </a:solidFill>
                <a:effectLst>
                  <a:outerShdw blurRad="50800" dist="38100" dir="5400000" algn="t" rotWithShape="0">
                    <a:srgbClr val="169987">
                      <a:alpha val="40000"/>
                    </a:srgbClr>
                  </a:outerShdw>
                </a:effectLst>
                <a:cs typeface="+mn-ea"/>
                <a:sym typeface="+mn-lt"/>
              </a:rPr>
              <a:t>INTRODUCTION TO EASTER</a:t>
            </a:r>
            <a:endParaRPr lang="zh-CN" altLang="en-US" sz="2000" b="1" dirty="0">
              <a:solidFill>
                <a:srgbClr val="F99A94"/>
              </a:solidFill>
              <a:effectLst>
                <a:outerShdw blurRad="50800" dist="38100" dir="5400000" algn="t" rotWithShape="0">
                  <a:srgbClr val="169987">
                    <a:alpha val="4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29EC315D-0FEA-479E-B907-BD3BCFCBD5B1}"/>
              </a:ext>
            </a:extLst>
          </p:cNvPr>
          <p:cNvSpPr txBox="1"/>
          <p:nvPr/>
        </p:nvSpPr>
        <p:spPr>
          <a:xfrm>
            <a:off x="4675320" y="3984070"/>
            <a:ext cx="483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西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方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传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统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节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日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介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绍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43E1C8A1-5394-46D9-AED8-E579C0471F12}"/>
              </a:ext>
            </a:extLst>
          </p:cNvPr>
          <p:cNvSpPr/>
          <p:nvPr/>
        </p:nvSpPr>
        <p:spPr>
          <a:xfrm>
            <a:off x="5869065" y="4801904"/>
            <a:ext cx="2471206" cy="430510"/>
          </a:xfrm>
          <a:prstGeom prst="roundRect">
            <a:avLst>
              <a:gd name="adj" fmla="val 50000"/>
            </a:avLst>
          </a:prstGeom>
          <a:solidFill>
            <a:srgbClr val="F99A94"/>
          </a:solidFill>
          <a:ln>
            <a:noFill/>
          </a:ln>
          <a:effectLst>
            <a:outerShdw blurRad="50800" dist="38100" dir="5400000" algn="t" rotWithShape="0">
              <a:srgbClr val="16998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主讲人</a:t>
            </a:r>
            <a:r>
              <a:rPr lang="zh-CN" altLang="en-US" b="1" dirty="0" smtClean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en-US" altLang="zh-CN" b="1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681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2" grpId="0"/>
      <p:bldP spid="13" grpId="0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传统习俗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1F691954-C608-48AD-8DF3-AA34ACD4D2A4}"/>
              </a:ext>
            </a:extLst>
          </p:cNvPr>
          <p:cNvSpPr txBox="1"/>
          <p:nvPr/>
        </p:nvSpPr>
        <p:spPr>
          <a:xfrm>
            <a:off x="5539794" y="2085439"/>
            <a:ext cx="5167683" cy="153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小的一种叫方旦糖，长一英寸多一点，外面是一层薄薄的巧克力，里面是又甜又软的面团，然后再用彩色的锡箔纸包装成各种形状。另外一种是空蛋，稍微大一点，一般比鸭蛋还大一点。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EB248A16-DC31-48D1-9C71-2D13719C6F60}"/>
              </a:ext>
            </a:extLst>
          </p:cNvPr>
          <p:cNvSpPr txBox="1"/>
          <p:nvPr/>
        </p:nvSpPr>
        <p:spPr>
          <a:xfrm>
            <a:off x="5539794" y="3936272"/>
            <a:ext cx="5167683" cy="153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里面什么也没有，只是包着一个巧克力外壳。只需打碎外壳，吃巧克力片。复活节临近时，糖果店的橱窗里会摆满比这些更精美的彩蛋。同时还有各种各样的用来吸引孩子们的小礼物出售。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="" xmlns:a16="http://schemas.microsoft.com/office/drawing/2014/main" id="{FC9BF779-BA90-491A-AC51-142E83663502}"/>
              </a:ext>
            </a:extLst>
          </p:cNvPr>
          <p:cNvSpPr/>
          <p:nvPr/>
        </p:nvSpPr>
        <p:spPr>
          <a:xfrm>
            <a:off x="4684618" y="2247441"/>
            <a:ext cx="624594" cy="727113"/>
          </a:xfrm>
          <a:prstGeom prst="roundRect">
            <a:avLst>
              <a:gd name="adj" fmla="val 11007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01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="" xmlns:a16="http://schemas.microsoft.com/office/drawing/2014/main" id="{60C9084F-DEA4-4825-96C7-7C89F20D2285}"/>
              </a:ext>
            </a:extLst>
          </p:cNvPr>
          <p:cNvSpPr/>
          <p:nvPr/>
        </p:nvSpPr>
        <p:spPr>
          <a:xfrm>
            <a:off x="4684618" y="4175393"/>
            <a:ext cx="624594" cy="727113"/>
          </a:xfrm>
          <a:prstGeom prst="roundRect">
            <a:avLst>
              <a:gd name="adj" fmla="val 11007"/>
            </a:avLst>
          </a:prstGeom>
          <a:solidFill>
            <a:srgbClr val="FCC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02</a:t>
            </a:r>
            <a:endParaRPr lang="zh-CN" altLang="en-US" sz="2000" dirty="0">
              <a:cs typeface="+mn-ea"/>
              <a:sym typeface="+mn-lt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="" xmlns:a16="http://schemas.microsoft.com/office/drawing/2014/main" id="{6E333264-AC4C-4CE1-87A6-AB7C1762F4DC}"/>
              </a:ext>
            </a:extLst>
          </p:cNvPr>
          <p:cNvCxnSpPr>
            <a:cxnSpLocks/>
          </p:cNvCxnSpPr>
          <p:nvPr/>
        </p:nvCxnSpPr>
        <p:spPr>
          <a:xfrm>
            <a:off x="4692267" y="3723700"/>
            <a:ext cx="580589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7DFB5A15-6E24-4B3C-82FF-E384C69DFAD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9112" y="1508392"/>
            <a:ext cx="4511408" cy="451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5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18" grpId="0"/>
      <p:bldP spid="16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传统习俗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1F691954-C608-48AD-8DF3-AA34ACD4D2A4}"/>
              </a:ext>
            </a:extLst>
          </p:cNvPr>
          <p:cNvSpPr txBox="1"/>
          <p:nvPr/>
        </p:nvSpPr>
        <p:spPr>
          <a:xfrm>
            <a:off x="2060686" y="2374542"/>
            <a:ext cx="8378714" cy="1156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人们按照传统习俗把鸡蛋煮熟后涂上红色，代表天鹅泣血，也表示生命女神降生后的快乐；大人孩子三五成群地聚在一处，用彩蛋作游戏；</a:t>
            </a:r>
          </a:p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他们把彩蛋放在地上或土坡上滚，最后破裂者即为获胜，胜利者可以得到所有游戏者的彩蛋。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6C24B019-22B0-40E9-9C8F-458190B2AE45}"/>
              </a:ext>
            </a:extLst>
          </p:cNvPr>
          <p:cNvSpPr txBox="1"/>
          <p:nvPr/>
        </p:nvSpPr>
        <p:spPr>
          <a:xfrm>
            <a:off x="5195421" y="4061360"/>
            <a:ext cx="5243979" cy="1156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该活动非常普通，即使是白宫，也要在复活节中组织这种游戏，不过这里是将彩蛋放在草坪上滚；人们相信，彩蛋在地上来回滚动可以使恶魔不断惊颤、倍受煎熬。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5174257" y="1650413"/>
            <a:ext cx="1843488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节日期间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1D9BD813-1554-4319-AF03-A8D0B22D878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79505" y="3162421"/>
            <a:ext cx="3943114" cy="295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1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0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D49FAB02-6064-4021-BE02-13E9960E93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0A10A672-9C5B-4579-B109-3937C7DB1AB1}"/>
              </a:ext>
            </a:extLst>
          </p:cNvPr>
          <p:cNvSpPr txBox="1"/>
          <p:nvPr/>
        </p:nvSpPr>
        <p:spPr>
          <a:xfrm>
            <a:off x="4335516" y="2595902"/>
            <a:ext cx="5208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9600" b="0">
                <a:solidFill>
                  <a:srgbClr val="F99A94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  <a:cs typeface="+mn-ea"/>
              </a:defRPr>
            </a:lvl1pPr>
          </a:lstStyle>
          <a:p>
            <a:r>
              <a:rPr lang="zh-CN" altLang="en-US" dirty="0">
                <a:latin typeface="印品灵秀体" panose="02000500000000000000" pitchFamily="2" charset="-122"/>
                <a:ea typeface="印品灵秀体" panose="02000500000000000000" pitchFamily="2" charset="-122"/>
                <a:sym typeface="+mn-lt"/>
              </a:rPr>
              <a:t>特色美食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F5CE2EC5-52E7-46AD-B01B-E9A7DFD5ABB4}"/>
              </a:ext>
            </a:extLst>
          </p:cNvPr>
          <p:cNvSpPr txBox="1"/>
          <p:nvPr/>
        </p:nvSpPr>
        <p:spPr>
          <a:xfrm>
            <a:off x="4281747" y="2047374"/>
            <a:ext cx="5366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6FB8C8"/>
                </a:solidFill>
                <a:cs typeface="+mn-ea"/>
                <a:sym typeface="+mn-lt"/>
              </a:rPr>
              <a:t>PART-03</a:t>
            </a:r>
            <a:endParaRPr lang="zh-CN" altLang="en-US" sz="4400" dirty="0">
              <a:solidFill>
                <a:srgbClr val="6FB8C8"/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5E554F18-32D9-4998-ABC1-4F109D696C8D}"/>
              </a:ext>
            </a:extLst>
          </p:cNvPr>
          <p:cNvSpPr txBox="1"/>
          <p:nvPr/>
        </p:nvSpPr>
        <p:spPr>
          <a:xfrm>
            <a:off x="4075166" y="4195855"/>
            <a:ext cx="5729234" cy="5922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100" spc="3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在此录入上述图表的描述说明，在此录入上述图表的描述说明。在此录入上述图表的描述说明，在此录入上述图表的描述说明。</a:t>
            </a:r>
          </a:p>
          <a:p>
            <a:pPr algn="ctr">
              <a:lnSpc>
                <a:spcPct val="120000"/>
              </a:lnSpc>
            </a:pPr>
            <a:endParaRPr lang="zh-CN" altLang="en-US" sz="1100" spc="3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590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0">
        <p14:warp dir="in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特色美食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="" xmlns:a16="http://schemas.microsoft.com/office/drawing/2014/main" id="{E2727314-8FDF-43D7-BEC3-8C6AC40AB613}"/>
              </a:ext>
            </a:extLst>
          </p:cNvPr>
          <p:cNvSpPr/>
          <p:nvPr/>
        </p:nvSpPr>
        <p:spPr>
          <a:xfrm>
            <a:off x="1817783" y="3617737"/>
            <a:ext cx="8556436" cy="1929256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1F691954-C608-48AD-8DF3-AA34ACD4D2A4}"/>
              </a:ext>
            </a:extLst>
          </p:cNvPr>
          <p:cNvSpPr txBox="1"/>
          <p:nvPr/>
        </p:nvSpPr>
        <p:spPr>
          <a:xfrm>
            <a:off x="2289286" y="2640819"/>
            <a:ext cx="7824198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复活节的另一象征是小兔子，原因是它具有极强的繁殖能力，人们视它为新生命的创造者。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6C24B019-22B0-40E9-9C8F-458190B2AE45}"/>
              </a:ext>
            </a:extLst>
          </p:cNvPr>
          <p:cNvSpPr txBox="1"/>
          <p:nvPr/>
        </p:nvSpPr>
        <p:spPr>
          <a:xfrm>
            <a:off x="4632437" y="3991357"/>
            <a:ext cx="4937778" cy="116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节日中，成年人会形象生动地告诉孩子们复活节彩蛋会孵化成小兔子。许多家庭还会在花园草坪里放些彩蛋，让孩子们玩找彩蛋的游戏。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5174257" y="1760582"/>
            <a:ext cx="1843488" cy="476655"/>
          </a:xfrm>
          <a:prstGeom prst="roundRect">
            <a:avLst>
              <a:gd name="adj" fmla="val 50000"/>
            </a:avLst>
          </a:prstGeom>
          <a:solidFill>
            <a:srgbClr val="FCC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小兔子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E1A7284D-1955-45DA-B6BC-02C008CCA2F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009049" y="2892692"/>
            <a:ext cx="3165208" cy="316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86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 animBg="1"/>
      <p:bldP spid="24" grpId="0"/>
      <p:bldP spid="20" grpId="0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特色美食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1847850" y="1760582"/>
            <a:ext cx="2625685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小兔和彩蛋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884D888C-64B1-4E6D-9028-0A4EE0453AB0}"/>
              </a:ext>
            </a:extLst>
          </p:cNvPr>
          <p:cNvSpPr txBox="1"/>
          <p:nvPr/>
        </p:nvSpPr>
        <p:spPr>
          <a:xfrm>
            <a:off x="1391410" y="3922446"/>
            <a:ext cx="6457190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复活节是基督教纪念耶稣复活的节日。传说耶稣被钉死在十字架上，死后第三天复活升天。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E7532953-ADF8-41E4-B708-8A55B9242E1B}"/>
              </a:ext>
            </a:extLst>
          </p:cNvPr>
          <p:cNvSpPr txBox="1"/>
          <p:nvPr/>
        </p:nvSpPr>
        <p:spPr>
          <a:xfrm>
            <a:off x="1391410" y="4848111"/>
            <a:ext cx="6457190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每年在教堂庆祝的复活节指的是春分月圆后的第一个星期日，如果月圆那天刚好是星期天，复活节则推迟一星期。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C42FB158-5F6B-47EB-A42E-738EF76FAD13}"/>
              </a:ext>
            </a:extLst>
          </p:cNvPr>
          <p:cNvSpPr txBox="1"/>
          <p:nvPr/>
        </p:nvSpPr>
        <p:spPr>
          <a:xfrm>
            <a:off x="1391410" y="2440450"/>
            <a:ext cx="7824198" cy="423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复活节小兔和彩蛋也成为节日期间抢手的商品。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42144464-4645-407D-B624-9A4CFA307C3A}"/>
              </a:ext>
            </a:extLst>
          </p:cNvPr>
          <p:cNvSpPr txBox="1"/>
          <p:nvPr/>
        </p:nvSpPr>
        <p:spPr>
          <a:xfrm>
            <a:off x="1391410" y="2996782"/>
            <a:ext cx="6457190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商场出售各式各样的小兔和彩蛋状商品，还在小小的食品店和糖果店摆满了用巧克力制成的小兔和彩蛋，这些“食品小兔”神态可爱。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ACC9C031-8C30-4D03-B54C-8D7E8D75252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5111" y="2876551"/>
            <a:ext cx="3831278" cy="365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76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 animBg="1"/>
      <p:bldP spid="18" grpId="0"/>
      <p:bldP spid="19" grpId="0"/>
      <p:bldP spid="23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169987"/>
                </a:solidFill>
                <a:cs typeface="+mn-ea"/>
                <a:sym typeface="+mn-lt"/>
              </a:rPr>
              <a:t>特色美食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4655365" y="1571373"/>
            <a:ext cx="2881271" cy="476655"/>
          </a:xfrm>
          <a:prstGeom prst="roundRect">
            <a:avLst>
              <a:gd name="adj" fmla="val 50000"/>
            </a:avLst>
          </a:prstGeom>
          <a:solidFill>
            <a:srgbClr val="F99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吃火腿的习惯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C42FB158-5F6B-47EB-A42E-738EF76FAD13}"/>
              </a:ext>
            </a:extLst>
          </p:cNvPr>
          <p:cNvSpPr txBox="1"/>
          <p:nvPr/>
        </p:nvSpPr>
        <p:spPr>
          <a:xfrm>
            <a:off x="1803094" y="2286357"/>
            <a:ext cx="8585812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上帝派天使阻止了他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.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亚伯拉罕便将一只公羊为祭献给了上帝。以后，用羊作祭品祭祀上帝就成了该节的习俗。吃火腿的习惯，据说是英国移民带入的。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BE6C3738-ED96-4984-8A50-F5E9454E6EA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8629" y="2358573"/>
            <a:ext cx="5834742" cy="437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55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8AB2597F-367C-42DD-BA57-DB4683EC5AA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F48558F8-01DB-457B-98F7-BF596DEBADFC}"/>
              </a:ext>
            </a:extLst>
          </p:cNvPr>
          <p:cNvSpPr txBox="1"/>
          <p:nvPr/>
        </p:nvSpPr>
        <p:spPr>
          <a:xfrm>
            <a:off x="4335516" y="2595902"/>
            <a:ext cx="5208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9600" b="1">
                <a:solidFill>
                  <a:srgbClr val="F99A94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  <a:cs typeface="+mn-ea"/>
              </a:defRPr>
            </a:lvl1pPr>
          </a:lstStyle>
          <a:p>
            <a:r>
              <a:rPr lang="zh-CN" altLang="en-US" b="0" dirty="0">
                <a:latin typeface="印品灵秀体" panose="02000500000000000000" pitchFamily="2" charset="-122"/>
                <a:ea typeface="印品灵秀体" panose="02000500000000000000" pitchFamily="2" charset="-122"/>
                <a:sym typeface="+mn-lt"/>
              </a:rPr>
              <a:t>主题活动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A2653B09-4706-4146-8BDA-FA34EBD98ABA}"/>
              </a:ext>
            </a:extLst>
          </p:cNvPr>
          <p:cNvSpPr txBox="1"/>
          <p:nvPr/>
        </p:nvSpPr>
        <p:spPr>
          <a:xfrm>
            <a:off x="4281747" y="2047374"/>
            <a:ext cx="5366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6FB8C8"/>
                </a:solidFill>
                <a:cs typeface="+mn-ea"/>
                <a:sym typeface="+mn-lt"/>
              </a:rPr>
              <a:t>PART-04</a:t>
            </a:r>
            <a:endParaRPr lang="zh-CN" altLang="en-US" sz="4400" dirty="0">
              <a:solidFill>
                <a:srgbClr val="6FB8C8"/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3154417C-3D3D-4B88-B0E4-210802EC906B}"/>
              </a:ext>
            </a:extLst>
          </p:cNvPr>
          <p:cNvSpPr txBox="1"/>
          <p:nvPr/>
        </p:nvSpPr>
        <p:spPr>
          <a:xfrm>
            <a:off x="4075166" y="4195855"/>
            <a:ext cx="5729234" cy="5922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100" spc="3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在此录入上述图表的描述说明，在此录入上述图表的描述说明。在此录入上述图表的描述说明，在此录入上述图表的描述说明。</a:t>
            </a:r>
          </a:p>
          <a:p>
            <a:pPr algn="ctr">
              <a:lnSpc>
                <a:spcPct val="120000"/>
              </a:lnSpc>
            </a:pPr>
            <a:endParaRPr lang="zh-CN" altLang="en-US" sz="1100" spc="3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35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0">
        <p14:warp dir="in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主题活动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5098744" y="1716515"/>
            <a:ext cx="4575672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复活节是基督教纪念耶稣复活的节日。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C42FB158-5F6B-47EB-A42E-738EF76FAD13}"/>
              </a:ext>
            </a:extLst>
          </p:cNvPr>
          <p:cNvSpPr txBox="1"/>
          <p:nvPr/>
        </p:nvSpPr>
        <p:spPr>
          <a:xfrm>
            <a:off x="5098744" y="2435998"/>
            <a:ext cx="5721426" cy="153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传说耶稣被钉死在十字架上，死后第三天复活升天。每年在教堂庆祝的复活节指的是春分月圆后的第一个星期日，如果月圆那天刚好是星期天，复活节则推迟一星期。因而复活节可能在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月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22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日至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月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25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日之间的任何一天。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A3594A9A-BD25-469A-AFC3-45D79B2E7C4F}"/>
              </a:ext>
            </a:extLst>
          </p:cNvPr>
          <p:cNvSpPr txBox="1"/>
          <p:nvPr/>
        </p:nvSpPr>
        <p:spPr>
          <a:xfrm>
            <a:off x="5098744" y="4133090"/>
            <a:ext cx="5721426" cy="153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德国政府规定复活节休息两天。在节日里，家人团聚，品尝各种传统食品，亲戚朋友见面要互相祝贺。象征生命的蛋、火、水、兔等成了复活节的吉祥物。鸡蛋和兔子在西方是新的生命和兴旺发达的象征。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7B07D7CF-8BA9-4840-9D3B-122E6703B37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9549" y="1295400"/>
            <a:ext cx="5069188" cy="506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4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 animBg="1"/>
      <p:bldP spid="23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169987"/>
                </a:solidFill>
                <a:cs typeface="+mn-ea"/>
                <a:sym typeface="+mn-lt"/>
              </a:rPr>
              <a:t>主题活动</a:t>
            </a:r>
          </a:p>
        </p:txBody>
      </p:sp>
      <p:sp>
        <p:nvSpPr>
          <p:cNvPr id="15" name="矩形: 圆角 14">
            <a:extLst>
              <a:ext uri="{FF2B5EF4-FFF2-40B4-BE49-F238E27FC236}">
                <a16:creationId xmlns="" xmlns:a16="http://schemas.microsoft.com/office/drawing/2014/main" id="{11A0C8D6-D0A0-4A19-95A3-28743F91650E}"/>
              </a:ext>
            </a:extLst>
          </p:cNvPr>
          <p:cNvSpPr/>
          <p:nvPr/>
        </p:nvSpPr>
        <p:spPr>
          <a:xfrm>
            <a:off x="1814111" y="2754217"/>
            <a:ext cx="6922265" cy="2610996"/>
          </a:xfrm>
          <a:prstGeom prst="roundRect">
            <a:avLst/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1814111" y="1980919"/>
            <a:ext cx="3209581" cy="476655"/>
          </a:xfrm>
          <a:prstGeom prst="roundRect">
            <a:avLst>
              <a:gd name="adj" fmla="val 50000"/>
            </a:avLst>
          </a:prstGeom>
          <a:solidFill>
            <a:srgbClr val="FCC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鸡蛋的本色象征太阳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C42FB158-5F6B-47EB-A42E-738EF76FAD13}"/>
              </a:ext>
            </a:extLst>
          </p:cNvPr>
          <p:cNvSpPr txBox="1"/>
          <p:nvPr/>
        </p:nvSpPr>
        <p:spPr>
          <a:xfrm>
            <a:off x="2192358" y="3284295"/>
            <a:ext cx="4120308" cy="153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鸡蛋的本色象征太阳，把鸡蛋染成红色则象征生活幸福。在复活节中，父母要特地为孩子们准备制成鸡蛋、兔子形状的巧克力糖。亲友间要互赠彩蛋。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C9251684-BC92-4513-A705-13D9658896E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4787" y="742950"/>
            <a:ext cx="5999690" cy="600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3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5" grpId="0" animBg="1"/>
      <p:bldP spid="21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169987"/>
                </a:solidFill>
                <a:cs typeface="+mn-ea"/>
                <a:sym typeface="+mn-lt"/>
              </a:rPr>
              <a:t>主题活动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C024199C-B072-4168-B9DF-33937EBDA570}"/>
              </a:ext>
            </a:extLst>
          </p:cNvPr>
          <p:cNvSpPr/>
          <p:nvPr/>
        </p:nvSpPr>
        <p:spPr>
          <a:xfrm>
            <a:off x="1872868" y="2047020"/>
            <a:ext cx="4575672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鸡蛋的本色象征太阳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C42FB158-5F6B-47EB-A42E-738EF76FAD13}"/>
              </a:ext>
            </a:extLst>
          </p:cNvPr>
          <p:cNvSpPr txBox="1"/>
          <p:nvPr/>
        </p:nvSpPr>
        <p:spPr>
          <a:xfrm>
            <a:off x="1872868" y="2703043"/>
            <a:ext cx="6356732" cy="116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复活节（主复活日）是一个西方的重要节日，在每年春分月圆之后第一个星期日。基督徒认为，复活节象征着重生与希望，为纪念耶稣基督于公元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30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到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33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年之间被钉死在十字架之后第三天复活的日子。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79668D04-14B4-46C6-9E45-3E03B33245F0}"/>
              </a:ext>
            </a:extLst>
          </p:cNvPr>
          <p:cNvSpPr txBox="1"/>
          <p:nvPr/>
        </p:nvSpPr>
        <p:spPr>
          <a:xfrm>
            <a:off x="1872868" y="4044460"/>
            <a:ext cx="6356732" cy="116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复活节中美国人的食品也很有特点，多以羊肉和火腿为主。复活节彩蛋是为了给人们带来快乐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——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确实如此！这些彩蛋精美漂亮且富有装饰性，它们代表着人们的美好心愿，并与你分享季节更替的喜悦。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63D33B69-1DFE-4988-B504-B250B8DB8E1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1000" y="281354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7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 animBg="1"/>
      <p:bldP spid="2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="" xmlns:a16="http://schemas.microsoft.com/office/drawing/2014/main" id="{64F955D1-4D45-E8CB-2B86-B36611076C82}"/>
              </a:ext>
            </a:extLst>
          </p:cNvPr>
          <p:cNvSpPr txBox="1"/>
          <p:nvPr/>
        </p:nvSpPr>
        <p:spPr>
          <a:xfrm>
            <a:off x="946246" y="699275"/>
            <a:ext cx="432048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www.ypppt.com/jieri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="" xmlns:a16="http://schemas.microsoft.com/office/drawing/2014/main" id="{D2472AC3-6A0A-4596-BE3A-E17711BEA72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00689B24-41A5-49CA-BCF1-3EF895794958}"/>
              </a:ext>
            </a:extLst>
          </p:cNvPr>
          <p:cNvGrpSpPr/>
          <p:nvPr/>
        </p:nvGrpSpPr>
        <p:grpSpPr>
          <a:xfrm>
            <a:off x="4519366" y="699275"/>
            <a:ext cx="4531562" cy="1285904"/>
            <a:chOff x="1413625" y="869723"/>
            <a:chExt cx="4531562" cy="1285904"/>
          </a:xfrm>
        </p:grpSpPr>
        <p:sp>
          <p:nvSpPr>
            <p:cNvPr id="11" name="文本框 10">
              <a:extLst>
                <a:ext uri="{FF2B5EF4-FFF2-40B4-BE49-F238E27FC236}">
                  <a16:creationId xmlns="" xmlns:a16="http://schemas.microsoft.com/office/drawing/2014/main" id="{7726AA71-6B48-4AED-8FF9-2337B501214E}"/>
                </a:ext>
              </a:extLst>
            </p:cNvPr>
            <p:cNvSpPr txBox="1"/>
            <p:nvPr/>
          </p:nvSpPr>
          <p:spPr>
            <a:xfrm>
              <a:off x="2641640" y="869723"/>
              <a:ext cx="2075532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600" dirty="0">
                  <a:solidFill>
                    <a:srgbClr val="6FB8C8"/>
                  </a:solidFill>
                  <a:effectLst>
                    <a:outerShdw blurRad="50800" dist="38100" dir="5400000" algn="t" rotWithShape="0">
                      <a:srgbClr val="169987">
                        <a:alpha val="40000"/>
                      </a:srgbClr>
                    </a:outerShdw>
                  </a:effectLst>
                  <a:cs typeface="+mn-ea"/>
                  <a:sym typeface="+mn-lt"/>
                </a:rPr>
                <a:t>目录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="" xmlns:a16="http://schemas.microsoft.com/office/drawing/2014/main" id="{BC3AC65F-EC7A-4430-8B0B-FAB943287E9E}"/>
                </a:ext>
              </a:extLst>
            </p:cNvPr>
            <p:cNvSpPr txBox="1"/>
            <p:nvPr/>
          </p:nvSpPr>
          <p:spPr>
            <a:xfrm>
              <a:off x="1413625" y="1847850"/>
              <a:ext cx="45315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6FB8C8"/>
                  </a:solidFill>
                  <a:cs typeface="+mn-ea"/>
                  <a:sym typeface="+mn-lt"/>
                </a:rPr>
                <a:t>INTRODUCTION TO EASTER</a:t>
              </a:r>
              <a:endParaRPr lang="zh-CN" altLang="en-US" sz="1400" dirty="0">
                <a:solidFill>
                  <a:srgbClr val="6FB8C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29EC315D-0FEA-479E-B907-BD3BCFCBD5B1}"/>
              </a:ext>
            </a:extLst>
          </p:cNvPr>
          <p:cNvSpPr txBox="1"/>
          <p:nvPr/>
        </p:nvSpPr>
        <p:spPr>
          <a:xfrm>
            <a:off x="4620794" y="5681244"/>
            <a:ext cx="4664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西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方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传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统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节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日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介</a:t>
            </a:r>
            <a:r>
              <a:rPr lang="en-US" altLang="zh-CN" sz="2400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sz="2400" dirty="0">
                <a:solidFill>
                  <a:srgbClr val="6FB8C8"/>
                </a:solidFill>
                <a:cs typeface="+mn-ea"/>
                <a:sym typeface="+mn-lt"/>
              </a:rPr>
              <a:t>绍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="" xmlns:a16="http://schemas.microsoft.com/office/drawing/2014/main" id="{43E1C8A1-5394-46D9-AED8-E579C0471F12}"/>
              </a:ext>
            </a:extLst>
          </p:cNvPr>
          <p:cNvSpPr/>
          <p:nvPr/>
        </p:nvSpPr>
        <p:spPr>
          <a:xfrm>
            <a:off x="3771728" y="2708273"/>
            <a:ext cx="2819572" cy="771236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  <a:effectLst>
            <a:outerShdw blurRad="50800" dist="38100" dir="5400000" algn="t" rotWithShape="0">
              <a:srgbClr val="16998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01.</a:t>
            </a:r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节日起源</a:t>
            </a:r>
          </a:p>
        </p:txBody>
      </p:sp>
      <p:sp>
        <p:nvSpPr>
          <p:cNvPr id="24" name="矩形: 圆角 23">
            <a:extLst>
              <a:ext uri="{FF2B5EF4-FFF2-40B4-BE49-F238E27FC236}">
                <a16:creationId xmlns="" xmlns:a16="http://schemas.microsoft.com/office/drawing/2014/main" id="{BBCEC2CD-C78A-486E-8DD4-AB50017C72D6}"/>
              </a:ext>
            </a:extLst>
          </p:cNvPr>
          <p:cNvSpPr/>
          <p:nvPr/>
        </p:nvSpPr>
        <p:spPr>
          <a:xfrm>
            <a:off x="7134053" y="2708273"/>
            <a:ext cx="2819572" cy="771236"/>
          </a:xfrm>
          <a:prstGeom prst="roundRect">
            <a:avLst>
              <a:gd name="adj" fmla="val 50000"/>
            </a:avLst>
          </a:prstGeom>
          <a:solidFill>
            <a:srgbClr val="FCC783"/>
          </a:solidFill>
          <a:ln>
            <a:noFill/>
          </a:ln>
          <a:effectLst>
            <a:outerShdw blurRad="50800" dist="38100" dir="5400000" algn="t" rotWithShape="0">
              <a:srgbClr val="16998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02.</a:t>
            </a:r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特色美食</a:t>
            </a:r>
          </a:p>
        </p:txBody>
      </p:sp>
      <p:sp>
        <p:nvSpPr>
          <p:cNvPr id="25" name="矩形: 圆角 24">
            <a:extLst>
              <a:ext uri="{FF2B5EF4-FFF2-40B4-BE49-F238E27FC236}">
                <a16:creationId xmlns="" xmlns:a16="http://schemas.microsoft.com/office/drawing/2014/main" id="{8CE2ACF7-0A5E-400C-877C-387C9C7CB9AC}"/>
              </a:ext>
            </a:extLst>
          </p:cNvPr>
          <p:cNvSpPr/>
          <p:nvPr/>
        </p:nvSpPr>
        <p:spPr>
          <a:xfrm>
            <a:off x="3771728" y="3966870"/>
            <a:ext cx="2819572" cy="771236"/>
          </a:xfrm>
          <a:prstGeom prst="roundRect">
            <a:avLst>
              <a:gd name="adj" fmla="val 50000"/>
            </a:avLst>
          </a:prstGeom>
          <a:solidFill>
            <a:srgbClr val="FCC783"/>
          </a:solidFill>
          <a:ln>
            <a:noFill/>
          </a:ln>
          <a:effectLst>
            <a:outerShdw blurRad="50800" dist="38100" dir="5400000" algn="t" rotWithShape="0">
              <a:srgbClr val="16998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03.</a:t>
            </a:r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传统习俗</a:t>
            </a:r>
          </a:p>
        </p:txBody>
      </p:sp>
      <p:sp>
        <p:nvSpPr>
          <p:cNvPr id="26" name="矩形: 圆角 25">
            <a:extLst>
              <a:ext uri="{FF2B5EF4-FFF2-40B4-BE49-F238E27FC236}">
                <a16:creationId xmlns="" xmlns:a16="http://schemas.microsoft.com/office/drawing/2014/main" id="{986044DA-2E62-4F6D-8FE0-11604116C39C}"/>
              </a:ext>
            </a:extLst>
          </p:cNvPr>
          <p:cNvSpPr/>
          <p:nvPr/>
        </p:nvSpPr>
        <p:spPr>
          <a:xfrm>
            <a:off x="7134053" y="3966870"/>
            <a:ext cx="2819572" cy="771236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  <a:effectLst>
            <a:outerShdw blurRad="50800" dist="38100" dir="5400000" algn="t" rotWithShape="0">
              <a:srgbClr val="16998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04.</a:t>
            </a:r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主题活动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519366" y="1985179"/>
            <a:ext cx="12280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AFAFA"/>
                </a:solidFill>
              </a:rPr>
              <a:t>https://www.ypppt.com/</a:t>
            </a:r>
            <a:endParaRPr lang="zh-CN" altLang="en-US" sz="600" dirty="0">
              <a:solidFill>
                <a:srgbClr val="FAFA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0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0">
        <p14:pan dir="u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24" grpId="0" animBg="1"/>
      <p:bldP spid="25" grpId="0" animBg="1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>
            <a:extLst>
              <a:ext uri="{FF2B5EF4-FFF2-40B4-BE49-F238E27FC236}">
                <a16:creationId xmlns="" xmlns:a16="http://schemas.microsoft.com/office/drawing/2014/main" id="{1CDE4F5F-798E-47E6-828B-008A006A93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DA6FF915-8B5C-4BF0-92AB-0D919438EC75}"/>
              </a:ext>
            </a:extLst>
          </p:cNvPr>
          <p:cNvSpPr txBox="1"/>
          <p:nvPr/>
        </p:nvSpPr>
        <p:spPr>
          <a:xfrm>
            <a:off x="4601786" y="2537520"/>
            <a:ext cx="49803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800" dirty="0">
                <a:solidFill>
                  <a:srgbClr val="FF8F97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cs typeface="+mn-ea"/>
                <a:sym typeface="+mn-lt"/>
              </a:rPr>
              <a:t>感谢</a:t>
            </a:r>
            <a:r>
              <a:rPr lang="zh-CN" altLang="en-US" sz="8800" dirty="0">
                <a:solidFill>
                  <a:srgbClr val="FCC783"/>
                </a:solidFill>
                <a:latin typeface="印品灵秀体" panose="02000500000000000000" pitchFamily="2" charset="-122"/>
                <a:ea typeface="印品灵秀体" panose="02000500000000000000" pitchFamily="2" charset="-122"/>
                <a:cs typeface="+mn-ea"/>
                <a:sym typeface="+mn-lt"/>
              </a:rPr>
              <a:t>观看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377054BC-0F23-4161-805C-29D7D42761D0}"/>
              </a:ext>
            </a:extLst>
          </p:cNvPr>
          <p:cNvSpPr txBox="1"/>
          <p:nvPr/>
        </p:nvSpPr>
        <p:spPr>
          <a:xfrm>
            <a:off x="4826187" y="2188497"/>
            <a:ext cx="4531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b="1" dirty="0">
                <a:solidFill>
                  <a:srgbClr val="F99A94"/>
                </a:solidFill>
                <a:effectLst>
                  <a:outerShdw blurRad="50800" dist="38100" dir="5400000" algn="t" rotWithShape="0">
                    <a:srgbClr val="169987">
                      <a:alpha val="40000"/>
                    </a:srgbClr>
                  </a:outerShdw>
                </a:effectLst>
                <a:cs typeface="+mn-ea"/>
                <a:sym typeface="+mn-lt"/>
              </a:rPr>
              <a:t>INTRODUCTION TO EASTER</a:t>
            </a:r>
            <a:endParaRPr lang="zh-CN" altLang="en-US" sz="2000" b="1" dirty="0">
              <a:solidFill>
                <a:srgbClr val="F99A94"/>
              </a:solidFill>
              <a:effectLst>
                <a:outerShdw blurRad="50800" dist="38100" dir="5400000" algn="t" rotWithShape="0">
                  <a:srgbClr val="169987">
                    <a:alpha val="4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3981B92F-26EF-482C-8262-C16F6D6F1259}"/>
              </a:ext>
            </a:extLst>
          </p:cNvPr>
          <p:cNvSpPr txBox="1"/>
          <p:nvPr/>
        </p:nvSpPr>
        <p:spPr>
          <a:xfrm>
            <a:off x="4675320" y="3984070"/>
            <a:ext cx="483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西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方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传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统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节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日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介</a:t>
            </a:r>
            <a:r>
              <a:rPr lang="en-US" altLang="zh-CN" b="1" dirty="0">
                <a:solidFill>
                  <a:srgbClr val="6FB8C8"/>
                </a:solidFill>
                <a:cs typeface="+mn-ea"/>
                <a:sym typeface="+mn-lt"/>
              </a:rPr>
              <a:t>|</a:t>
            </a:r>
            <a:r>
              <a:rPr lang="zh-CN" altLang="en-US" b="1" dirty="0">
                <a:solidFill>
                  <a:srgbClr val="6FB8C8"/>
                </a:solidFill>
                <a:cs typeface="+mn-ea"/>
                <a:sym typeface="+mn-lt"/>
              </a:rPr>
              <a:t>绍</a:t>
            </a:r>
          </a:p>
        </p:txBody>
      </p:sp>
      <p:sp>
        <p:nvSpPr>
          <p:cNvPr id="28" name="矩形: 圆角 27">
            <a:extLst>
              <a:ext uri="{FF2B5EF4-FFF2-40B4-BE49-F238E27FC236}">
                <a16:creationId xmlns="" xmlns:a16="http://schemas.microsoft.com/office/drawing/2014/main" id="{2BBD1116-8ACE-41A3-AFD4-C79647D5B35C}"/>
              </a:ext>
            </a:extLst>
          </p:cNvPr>
          <p:cNvSpPr/>
          <p:nvPr/>
        </p:nvSpPr>
        <p:spPr>
          <a:xfrm>
            <a:off x="5869065" y="4801904"/>
            <a:ext cx="2471206" cy="430510"/>
          </a:xfrm>
          <a:prstGeom prst="roundRect">
            <a:avLst>
              <a:gd name="adj" fmla="val 50000"/>
            </a:avLst>
          </a:prstGeom>
          <a:solidFill>
            <a:srgbClr val="F99A94"/>
          </a:solidFill>
          <a:ln>
            <a:noFill/>
          </a:ln>
          <a:effectLst>
            <a:outerShdw blurRad="50800" dist="38100" dir="5400000" algn="t" rotWithShape="0">
              <a:srgbClr val="169987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主讲人</a:t>
            </a:r>
            <a:r>
              <a:rPr lang="zh-CN" altLang="en-US" b="1" dirty="0" smtClean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en-US" altLang="zh-CN" b="1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304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50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0974C495-DACF-4938-8997-91875150C74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7726AA71-6B48-4AED-8FF9-2337B501214E}"/>
              </a:ext>
            </a:extLst>
          </p:cNvPr>
          <p:cNvSpPr txBox="1"/>
          <p:nvPr/>
        </p:nvSpPr>
        <p:spPr>
          <a:xfrm>
            <a:off x="4335516" y="2595902"/>
            <a:ext cx="5208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9600" b="0">
                <a:solidFill>
                  <a:srgbClr val="F99A94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  <a:cs typeface="+mn-ea"/>
              </a:defRPr>
            </a:lvl1pPr>
          </a:lstStyle>
          <a:p>
            <a:r>
              <a:rPr lang="zh-CN" altLang="en-US" dirty="0">
                <a:latin typeface="印品灵秀体" panose="02000500000000000000" pitchFamily="2" charset="-122"/>
                <a:ea typeface="印品灵秀体" panose="02000500000000000000" pitchFamily="2" charset="-122"/>
                <a:sym typeface="+mn-lt"/>
              </a:rPr>
              <a:t>节日起源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BC3AC65F-EC7A-4430-8B0B-FAB943287E9E}"/>
              </a:ext>
            </a:extLst>
          </p:cNvPr>
          <p:cNvSpPr txBox="1"/>
          <p:nvPr/>
        </p:nvSpPr>
        <p:spPr>
          <a:xfrm>
            <a:off x="4281747" y="2047374"/>
            <a:ext cx="5366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6FB8C8"/>
                </a:solidFill>
                <a:cs typeface="+mn-ea"/>
                <a:sym typeface="+mn-lt"/>
              </a:rPr>
              <a:t>PART-01</a:t>
            </a:r>
            <a:endParaRPr lang="zh-CN" altLang="en-US" sz="4400" dirty="0">
              <a:solidFill>
                <a:srgbClr val="6FB8C8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F434874E-1EAB-4AFC-AB4F-C5655EF1CCA9}"/>
              </a:ext>
            </a:extLst>
          </p:cNvPr>
          <p:cNvSpPr txBox="1"/>
          <p:nvPr/>
        </p:nvSpPr>
        <p:spPr>
          <a:xfrm>
            <a:off x="4075166" y="4195855"/>
            <a:ext cx="5729234" cy="5922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100" spc="3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在此录入上述图表的描述说明，在此录入上述图表的描述说明。在此录入上述图表的描述说明，在此录入上述图表的描述说明。</a:t>
            </a:r>
          </a:p>
          <a:p>
            <a:pPr algn="ctr">
              <a:lnSpc>
                <a:spcPct val="120000"/>
              </a:lnSpc>
            </a:pPr>
            <a:endParaRPr lang="zh-CN" altLang="en-US" sz="1100" spc="3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448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0">
        <p14:warp dir="in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1970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节日起源</a:t>
            </a:r>
            <a:r>
              <a:rPr lang="en-US" altLang="zh-CN" sz="3200" dirty="0">
                <a:solidFill>
                  <a:srgbClr val="6FB8C8"/>
                </a:solidFill>
                <a:cs typeface="+mn-ea"/>
                <a:sym typeface="+mn-lt"/>
              </a:rPr>
              <a:t>:</a:t>
            </a:r>
            <a:endParaRPr lang="zh-CN" altLang="en-US" sz="3200" dirty="0">
              <a:solidFill>
                <a:srgbClr val="6FB8C8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9E407916-726F-4AB3-86AB-4E9CC1643ADB}"/>
              </a:ext>
            </a:extLst>
          </p:cNvPr>
          <p:cNvSpPr txBox="1"/>
          <p:nvPr/>
        </p:nvSpPr>
        <p:spPr>
          <a:xfrm>
            <a:off x="1765301" y="2651972"/>
            <a:ext cx="5435599" cy="16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复活节（主复活日）是一个西方的重要节日，在每年春分月圆之后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第一个星期日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。基督徒认为，复活节象征着重生与希望，为纪念耶稣基督于公元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30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到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33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年之间被钉死在十字架之后第三天复活的日子。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0BED3DDE-385D-4BF7-B699-DB3F546FB914}"/>
              </a:ext>
            </a:extLst>
          </p:cNvPr>
          <p:cNvSpPr txBox="1"/>
          <p:nvPr/>
        </p:nvSpPr>
        <p:spPr>
          <a:xfrm>
            <a:off x="1765301" y="4459535"/>
            <a:ext cx="8712199" cy="116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复活节中美国人的食品也很有特点，多以羊肉和火腿为主。复活节彩蛋是为了给人们带来快乐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——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确实如此！这些彩蛋精美漂亮且富有装饰性，它们代表着人们的美好心愿，并与你分享季节更替的喜悦。</a:t>
            </a:r>
          </a:p>
        </p:txBody>
      </p:sp>
      <p:sp>
        <p:nvSpPr>
          <p:cNvPr id="31" name="矩形: 圆角 30">
            <a:extLst>
              <a:ext uri="{FF2B5EF4-FFF2-40B4-BE49-F238E27FC236}">
                <a16:creationId xmlns="" xmlns:a16="http://schemas.microsoft.com/office/drawing/2014/main" id="{46A6047A-1CB5-4E11-8C82-CE3C3922DBDF}"/>
              </a:ext>
            </a:extLst>
          </p:cNvPr>
          <p:cNvSpPr/>
          <p:nvPr/>
        </p:nvSpPr>
        <p:spPr>
          <a:xfrm>
            <a:off x="1798351" y="1997368"/>
            <a:ext cx="1439692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复活节</a:t>
            </a:r>
          </a:p>
        </p:txBody>
      </p:sp>
      <p:pic>
        <p:nvPicPr>
          <p:cNvPr id="32" name="图片 31">
            <a:extLst>
              <a:ext uri="{FF2B5EF4-FFF2-40B4-BE49-F238E27FC236}">
                <a16:creationId xmlns="" xmlns:a16="http://schemas.microsoft.com/office/drawing/2014/main" id="{D353413B-61E4-4FC2-8F5C-EAB7146EE95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8840" y="381000"/>
            <a:ext cx="4689652" cy="46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6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0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复活节介绍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9E407916-726F-4AB3-86AB-4E9CC1643ADB}"/>
              </a:ext>
            </a:extLst>
          </p:cNvPr>
          <p:cNvSpPr txBox="1"/>
          <p:nvPr/>
        </p:nvSpPr>
        <p:spPr>
          <a:xfrm>
            <a:off x="5389936" y="2726827"/>
            <a:ext cx="5435599" cy="116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耶稣被钉死在十字架上，第三天身体复活，复活节因此得名。复活节是基督宗教最重大的节日，重要性超过圣诞节，宗教起源与节期在以色列。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="" xmlns:a16="http://schemas.microsoft.com/office/drawing/2014/main" id="{0182D1EB-943C-4FF2-81EC-ACFCA89329EA}"/>
              </a:ext>
            </a:extLst>
          </p:cNvPr>
          <p:cNvSpPr/>
          <p:nvPr/>
        </p:nvSpPr>
        <p:spPr>
          <a:xfrm>
            <a:off x="5371180" y="4165600"/>
            <a:ext cx="5056743" cy="1244566"/>
          </a:xfrm>
          <a:prstGeom prst="roundRect">
            <a:avLst>
              <a:gd name="adj" fmla="val 7458"/>
            </a:avLst>
          </a:prstGeom>
          <a:solidFill>
            <a:srgbClr val="FCC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0BED3DDE-385D-4BF7-B699-DB3F546FB914}"/>
              </a:ext>
            </a:extLst>
          </p:cNvPr>
          <p:cNvSpPr txBox="1"/>
          <p:nvPr/>
        </p:nvSpPr>
        <p:spPr>
          <a:xfrm>
            <a:off x="5461001" y="4391524"/>
            <a:ext cx="4713535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按</a:t>
            </a: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《</a:t>
            </a:r>
            <a:r>
              <a:rPr kumimoji="1"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圣经</a:t>
            </a: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·</a:t>
            </a:r>
            <a:r>
              <a:rPr kumimoji="1"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马太福音</a:t>
            </a:r>
            <a:r>
              <a:rPr kumimoji="1"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》</a:t>
            </a:r>
            <a:r>
              <a:rPr kumimoji="1"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的说法，耶稣基督在十字架上受刑死后三天复活，因而设立此节。</a:t>
            </a:r>
          </a:p>
        </p:txBody>
      </p:sp>
      <p:sp>
        <p:nvSpPr>
          <p:cNvPr id="31" name="矩形: 圆角 30">
            <a:extLst>
              <a:ext uri="{FF2B5EF4-FFF2-40B4-BE49-F238E27FC236}">
                <a16:creationId xmlns="" xmlns:a16="http://schemas.microsoft.com/office/drawing/2014/main" id="{46A6047A-1CB5-4E11-8C82-CE3C3922DBDF}"/>
              </a:ext>
            </a:extLst>
          </p:cNvPr>
          <p:cNvSpPr/>
          <p:nvPr/>
        </p:nvSpPr>
        <p:spPr>
          <a:xfrm>
            <a:off x="5371180" y="1914818"/>
            <a:ext cx="3294349" cy="476655"/>
          </a:xfrm>
          <a:prstGeom prst="roundRect">
            <a:avLst>
              <a:gd name="adj" fmla="val 50000"/>
            </a:avLst>
          </a:prstGeom>
          <a:solidFill>
            <a:srgbClr val="F99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《</a:t>
            </a:r>
            <a:r>
              <a:rPr lang="zh-CN" altLang="en-US" sz="2000" dirty="0">
                <a:cs typeface="+mn-ea"/>
                <a:sym typeface="+mn-lt"/>
              </a:rPr>
              <a:t>圣经</a:t>
            </a:r>
            <a:r>
              <a:rPr lang="en-US" altLang="zh-CN" sz="2000" dirty="0">
                <a:cs typeface="+mn-ea"/>
                <a:sym typeface="+mn-lt"/>
              </a:rPr>
              <a:t>·</a:t>
            </a:r>
            <a:r>
              <a:rPr lang="zh-CN" altLang="en-US" sz="2000" dirty="0">
                <a:cs typeface="+mn-ea"/>
                <a:sym typeface="+mn-lt"/>
              </a:rPr>
              <a:t>新约全书</a:t>
            </a:r>
            <a:r>
              <a:rPr lang="en-US" altLang="zh-CN" sz="2000" dirty="0">
                <a:cs typeface="+mn-ea"/>
                <a:sym typeface="+mn-lt"/>
              </a:rPr>
              <a:t>》</a:t>
            </a:r>
            <a:r>
              <a:rPr lang="zh-CN" altLang="en-US" sz="2000" dirty="0">
                <a:cs typeface="+mn-ea"/>
                <a:sym typeface="+mn-lt"/>
              </a:rPr>
              <a:t>记载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BF6AA821-3E10-409E-8FF2-4BE3B6CC3AA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3097" y="1685659"/>
            <a:ext cx="4191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12" grpId="0" animBg="1"/>
      <p:bldP spid="30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节日起源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9E407916-726F-4AB3-86AB-4E9CC1643ADB}"/>
              </a:ext>
            </a:extLst>
          </p:cNvPr>
          <p:cNvSpPr txBox="1"/>
          <p:nvPr/>
        </p:nvSpPr>
        <p:spPr>
          <a:xfrm>
            <a:off x="1752600" y="2733911"/>
            <a:ext cx="8343900" cy="79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耶稣基督的身体复活，是为了叫信徒得到永生。因此，在基督宗教中，复活节具有极度重要伟大的意义。</a:t>
            </a:r>
          </a:p>
        </p:txBody>
      </p:sp>
      <p:sp>
        <p:nvSpPr>
          <p:cNvPr id="31" name="矩形: 圆角 30">
            <a:extLst>
              <a:ext uri="{FF2B5EF4-FFF2-40B4-BE49-F238E27FC236}">
                <a16:creationId xmlns="" xmlns:a16="http://schemas.microsoft.com/office/drawing/2014/main" id="{46A6047A-1CB5-4E11-8C82-CE3C3922DBDF}"/>
              </a:ext>
            </a:extLst>
          </p:cNvPr>
          <p:cNvSpPr/>
          <p:nvPr/>
        </p:nvSpPr>
        <p:spPr>
          <a:xfrm>
            <a:off x="1752600" y="1861799"/>
            <a:ext cx="7296150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关于耶稣基督之死，按基督教教义，是为了赎世人的罪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9E99EFF7-88B0-4458-B758-31BF98511D92}"/>
              </a:ext>
            </a:extLst>
          </p:cNvPr>
          <p:cNvSpPr txBox="1"/>
          <p:nvPr/>
        </p:nvSpPr>
        <p:spPr>
          <a:xfrm>
            <a:off x="1752601" y="3645519"/>
            <a:ext cx="4931424" cy="19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历史学家根据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《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圣经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》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和先进以色列人逾越节的日期，推算出在春分日（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月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21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日）之后月满后的第一个星期天就是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《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圣经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》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中讲到耶稣复活的日子。由于每年的春分日都不固定，所以每年的复活节的具体日期也是不确定的。但节期大致在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月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22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日至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月</a:t>
            </a:r>
            <a:r>
              <a:rPr kumimoji="1"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25</a:t>
            </a: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日之间。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4B8216AD-2D93-4F6A-B3F9-67915DDAAA6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48969" y="2571750"/>
            <a:ext cx="3685990" cy="368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4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1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节日起源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9E407916-726F-4AB3-86AB-4E9CC1643ADB}"/>
              </a:ext>
            </a:extLst>
          </p:cNvPr>
          <p:cNvSpPr txBox="1"/>
          <p:nvPr/>
        </p:nvSpPr>
        <p:spPr>
          <a:xfrm>
            <a:off x="1943100" y="3234909"/>
            <a:ext cx="2254327" cy="2270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复活节发生在过了春分月圆后的第一个星期日，原是纪念西亚异教神明巴力的同父异母妹妹亚斯塔路降生的日子，亚斯塔路也是巴力的情妇。</a:t>
            </a:r>
          </a:p>
        </p:txBody>
      </p:sp>
      <p:sp>
        <p:nvSpPr>
          <p:cNvPr id="31" name="矩形: 圆角 30">
            <a:extLst>
              <a:ext uri="{FF2B5EF4-FFF2-40B4-BE49-F238E27FC236}">
                <a16:creationId xmlns="" xmlns:a16="http://schemas.microsoft.com/office/drawing/2014/main" id="{46A6047A-1CB5-4E11-8C82-CE3C3922DBDF}"/>
              </a:ext>
            </a:extLst>
          </p:cNvPr>
          <p:cNvSpPr/>
          <p:nvPr/>
        </p:nvSpPr>
        <p:spPr>
          <a:xfrm>
            <a:off x="4105621" y="1747499"/>
            <a:ext cx="3980760" cy="476655"/>
          </a:xfrm>
          <a:prstGeom prst="roundRect">
            <a:avLst>
              <a:gd name="adj" fmla="val 50000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cs typeface="+mn-ea"/>
                <a:sym typeface="+mn-lt"/>
              </a:rPr>
              <a:t>英国大部分节日都起源于宗教。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9E99EFF7-88B0-4458-B758-31BF98511D92}"/>
              </a:ext>
            </a:extLst>
          </p:cNvPr>
          <p:cNvSpPr txBox="1"/>
          <p:nvPr/>
        </p:nvSpPr>
        <p:spPr>
          <a:xfrm>
            <a:off x="7994573" y="3234909"/>
            <a:ext cx="2254327" cy="19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相传巴力得知妹妹亚斯塔路生于一枚天鹅蛋中，就去灌木中寻找；找到了，就抱在怀里孵化出了一只兔子。</a:t>
            </a:r>
          </a:p>
        </p:txBody>
      </p:sp>
      <p:sp>
        <p:nvSpPr>
          <p:cNvPr id="10" name="椭圆 9">
            <a:extLst>
              <a:ext uri="{FF2B5EF4-FFF2-40B4-BE49-F238E27FC236}">
                <a16:creationId xmlns="" xmlns:a16="http://schemas.microsoft.com/office/drawing/2014/main" id="{DDED2A56-95FC-4B27-922D-894D0B54A5A0}"/>
              </a:ext>
            </a:extLst>
          </p:cNvPr>
          <p:cNvSpPr/>
          <p:nvPr/>
        </p:nvSpPr>
        <p:spPr>
          <a:xfrm>
            <a:off x="2798284" y="2520797"/>
            <a:ext cx="539827" cy="539827"/>
          </a:xfrm>
          <a:prstGeom prst="ellipse">
            <a:avLst/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1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="" xmlns:a16="http://schemas.microsoft.com/office/drawing/2014/main" id="{1B0A5BA5-CEA1-4EA4-9465-914CD9A7DC12}"/>
              </a:ext>
            </a:extLst>
          </p:cNvPr>
          <p:cNvSpPr/>
          <p:nvPr/>
        </p:nvSpPr>
        <p:spPr>
          <a:xfrm>
            <a:off x="8851823" y="2520797"/>
            <a:ext cx="539827" cy="539827"/>
          </a:xfrm>
          <a:prstGeom prst="ellipse">
            <a:avLst/>
          </a:prstGeom>
          <a:solidFill>
            <a:srgbClr val="FCC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cs typeface="+mn-ea"/>
                <a:sym typeface="+mn-lt"/>
              </a:rPr>
              <a:t>2</a:t>
            </a:r>
            <a:endParaRPr lang="zh-CN" altLang="en-US" sz="2000" dirty="0">
              <a:cs typeface="+mn-ea"/>
              <a:sym typeface="+mn-lt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52B02A36-BE5E-4962-A89F-949396A99F5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4163158" y="2171094"/>
            <a:ext cx="3837842" cy="383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5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1" grpId="0" animBg="1"/>
      <p:bldP spid="18" grpId="0"/>
      <p:bldP spid="10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C2ABC232-6C3F-4E25-A878-9E7A9AC771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F9F44FF3-D256-40BF-B4F9-BFF51AC125C9}"/>
              </a:ext>
            </a:extLst>
          </p:cNvPr>
          <p:cNvSpPr txBox="1"/>
          <p:nvPr/>
        </p:nvSpPr>
        <p:spPr>
          <a:xfrm>
            <a:off x="4335516" y="2595902"/>
            <a:ext cx="5208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9600" b="0">
                <a:solidFill>
                  <a:srgbClr val="F99A94"/>
                </a:solidFill>
                <a:latin typeface="印品灵秀体（非商用）" panose="02000000000000000000" pitchFamily="2" charset="-122"/>
                <a:ea typeface="印品灵秀体（非商用）" panose="02000000000000000000" pitchFamily="2" charset="-122"/>
                <a:cs typeface="+mn-ea"/>
              </a:defRPr>
            </a:lvl1pPr>
          </a:lstStyle>
          <a:p>
            <a:r>
              <a:rPr lang="zh-CN" altLang="en-US" dirty="0">
                <a:latin typeface="印品灵秀体" panose="02000500000000000000" pitchFamily="2" charset="-122"/>
                <a:ea typeface="印品灵秀体" panose="02000500000000000000" pitchFamily="2" charset="-122"/>
                <a:sym typeface="+mn-lt"/>
              </a:rPr>
              <a:t>传统习俗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774432CA-F90E-413F-977B-FC982A89C107}"/>
              </a:ext>
            </a:extLst>
          </p:cNvPr>
          <p:cNvSpPr txBox="1"/>
          <p:nvPr/>
        </p:nvSpPr>
        <p:spPr>
          <a:xfrm>
            <a:off x="4281747" y="2047374"/>
            <a:ext cx="5366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>
                <a:solidFill>
                  <a:srgbClr val="6FB8C8"/>
                </a:solidFill>
                <a:cs typeface="+mn-ea"/>
                <a:sym typeface="+mn-lt"/>
              </a:rPr>
              <a:t>PART-02</a:t>
            </a:r>
            <a:endParaRPr lang="zh-CN" altLang="en-US" sz="4400" dirty="0">
              <a:solidFill>
                <a:srgbClr val="6FB8C8"/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B25E96F0-834E-4CC7-958A-3D559DB01589}"/>
              </a:ext>
            </a:extLst>
          </p:cNvPr>
          <p:cNvSpPr txBox="1"/>
          <p:nvPr/>
        </p:nvSpPr>
        <p:spPr>
          <a:xfrm>
            <a:off x="4075166" y="4195855"/>
            <a:ext cx="5729234" cy="5922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100" spc="3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在此录入上述图表的描述说明，在此录入上述图表的描述说明。在此录入上述图表的描述说明，在此录入上述图表的描述说明。</a:t>
            </a:r>
          </a:p>
          <a:p>
            <a:pPr algn="ctr">
              <a:lnSpc>
                <a:spcPct val="120000"/>
              </a:lnSpc>
            </a:pPr>
            <a:endParaRPr lang="zh-CN" altLang="en-US" sz="1100" spc="3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005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0">
        <p14:warp dir="in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15A22E80-7104-47A1-A1B4-1BD20F5AE739}"/>
              </a:ext>
            </a:extLst>
          </p:cNvPr>
          <p:cNvSpPr txBox="1"/>
          <p:nvPr/>
        </p:nvSpPr>
        <p:spPr>
          <a:xfrm>
            <a:off x="1754241" y="811552"/>
            <a:ext cx="5467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6FB8C8"/>
                </a:solidFill>
                <a:cs typeface="+mn-ea"/>
                <a:sym typeface="+mn-lt"/>
              </a:rPr>
              <a:t>传统习俗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D8B292A8-2AAC-4EC5-9F5C-7068B09561A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7500" y="209550"/>
            <a:ext cx="9298238" cy="6910322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1F691954-C608-48AD-8DF3-AA34ACD4D2A4}"/>
              </a:ext>
            </a:extLst>
          </p:cNvPr>
          <p:cNvSpPr txBox="1"/>
          <p:nvPr/>
        </p:nvSpPr>
        <p:spPr>
          <a:xfrm>
            <a:off x="5797902" y="2393911"/>
            <a:ext cx="2948749" cy="78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圣诞节一过，复活节巧克力蛋便在糖果店里摆出来了。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F5647062-7956-46A2-8395-1B1EE397B056}"/>
              </a:ext>
            </a:extLst>
          </p:cNvPr>
          <p:cNvSpPr txBox="1"/>
          <p:nvPr/>
        </p:nvSpPr>
        <p:spPr>
          <a:xfrm>
            <a:off x="5844139" y="3225663"/>
            <a:ext cx="3738011" cy="1156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那些最小和花样最简单巧克力巧克力的很便宜，孩子们用自己的零花钱就可以买下来。这段时期上市的彩蛋有两种。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="" xmlns:a16="http://schemas.microsoft.com/office/drawing/2014/main" id="{FC9BF779-BA90-491A-AC51-142E83663502}"/>
              </a:ext>
            </a:extLst>
          </p:cNvPr>
          <p:cNvSpPr/>
          <p:nvPr/>
        </p:nvSpPr>
        <p:spPr>
          <a:xfrm>
            <a:off x="1854201" y="2247441"/>
            <a:ext cx="1748316" cy="2974554"/>
          </a:xfrm>
          <a:prstGeom prst="roundRect">
            <a:avLst>
              <a:gd name="adj" fmla="val 11007"/>
            </a:avLst>
          </a:prstGeom>
          <a:solidFill>
            <a:srgbClr val="FF8F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dirty="0">
                <a:cs typeface="+mn-ea"/>
                <a:sym typeface="+mn-lt"/>
              </a:rPr>
              <a:t>传统</a:t>
            </a:r>
            <a:endParaRPr lang="en-US" altLang="zh-CN" sz="4800" dirty="0">
              <a:cs typeface="+mn-ea"/>
              <a:sym typeface="+mn-lt"/>
            </a:endParaRPr>
          </a:p>
          <a:p>
            <a:pPr algn="ctr"/>
            <a:r>
              <a:rPr lang="zh-CN" altLang="en-US" sz="4800" dirty="0">
                <a:cs typeface="+mn-ea"/>
                <a:sym typeface="+mn-lt"/>
              </a:rPr>
              <a:t>习俗</a:t>
            </a:r>
          </a:p>
        </p:txBody>
      </p:sp>
    </p:spTree>
    <p:extLst>
      <p:ext uri="{BB962C8B-B14F-4D97-AF65-F5344CB8AC3E}">
        <p14:creationId xmlns:p14="http://schemas.microsoft.com/office/powerpoint/2010/main" val="113922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/>
      <p:bldP spid="16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la2qiur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99A94"/>
        </a:solidFill>
        <a:ln>
          <a:noFill/>
        </a:ln>
      </a:spPr>
      <a:bodyPr rtlCol="0" anchor="ctr"/>
      <a:lstStyle>
        <a:defPPr algn="ctr">
          <a:defRPr dirty="0">
            <a:solidFill>
              <a:schemeClr val="bg1"/>
            </a:solidFill>
            <a:latin typeface="思源黑体 CN Bold" panose="020B0800000000000000" pitchFamily="34" charset="-122"/>
            <a:ea typeface="思源黑体 CN Bold" panose="020B0800000000000000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1502</Words>
  <Application>Microsoft Office PowerPoint</Application>
  <PresentationFormat>宽屏</PresentationFormat>
  <Paragraphs>98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Meiryo</vt:lpstr>
      <vt:lpstr>等线</vt:lpstr>
      <vt:lpstr>思源黑体</vt:lpstr>
      <vt:lpstr>宋体</vt:lpstr>
      <vt:lpstr>微软雅黑</vt:lpstr>
      <vt:lpstr>印品灵秀体</vt:lpstr>
      <vt:lpstr>Arial</vt:lpstr>
      <vt:lpstr>Calibri</vt:lpstr>
      <vt:lpstr>Calibri Light</vt:lpstr>
      <vt:lpstr>Wingdings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keywords/>
  <dc:description/>
  <cp:lastModifiedBy/>
  <cp:revision>1</cp:revision>
  <dcterms:created xsi:type="dcterms:W3CDTF">2021-03-19T00:19:52Z</dcterms:created>
  <dcterms:modified xsi:type="dcterms:W3CDTF">2023-04-25T01:51:39Z</dcterms:modified>
</cp:coreProperties>
</file>