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30"/>
  </p:notesMasterIdLst>
  <p:sldIdLst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78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5F7"/>
    <a:srgbClr val="D35E5D"/>
    <a:srgbClr val="6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1EDF-386C-42F6-AE7E-A3F356953CC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9A166-6D83-49F2-95D6-8DA86B8492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9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49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46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39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13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44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9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A166-6D83-49F2-95D6-8DA86B84920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3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90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55DA43-E2A4-43C7-9611-4F2ABC84C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D1E9E38-6E1A-42FE-A9BB-A72D6C0E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6E5127-A28F-4EBB-A12C-05E4D6D0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208740-A819-4C40-9333-CB1AAA7B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2E8488-F45C-4BFE-A00B-C83A734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2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696F9B-A869-4B32-8ED0-44B191B8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BAD4D42-03ED-42E5-B03A-B864A7E3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DE37924-AC76-42D6-8F30-47514DF3F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B996D25-E782-4E30-A8B5-AEFB2DE3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5D91EB-1318-450E-BA09-6C7AB878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B81C107-3D0A-447D-9B4A-C2B6C622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71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66908C-20A5-4B31-AB61-8914BFAD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B570DEE-7046-4558-B418-38569ADA4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7C9E993-884F-4647-9386-93316D3AE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2DEA3DB-64AE-4943-A4E7-FA538CA0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D84EA8-C195-48E7-A584-E8000E29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E780AB7-9B5D-461C-AEBC-B607C0E2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19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D0669C-6E37-496D-A5F7-E09EF540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FA3B5EE-3189-449A-96A6-0801E642E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9A92C8-9A40-4D35-9AF5-0036AC60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FB2BE7-ACA9-4EBF-A2CA-76382EBB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900494-4516-4596-AECA-4923884A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3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BA12ADB-112F-4793-A8FD-2C7B1381E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E92B381-FDA6-45BC-88EA-1E2775BA5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5340BAC-7C31-475B-8113-AFF371C9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69C640-7D79-40DA-A665-5B1CF084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0518C0-2F94-4C4E-9676-66A16DD0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6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2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6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0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D0A0FB-278A-4817-AE5D-94F406AE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DE9ED9-039E-4214-85CC-19853F02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6A6C641-A96C-4FD5-943E-8474908D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6BCBC89-1D23-4FCA-A439-C8C56E1D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F09EFB-94A9-4019-BD2A-9CFD0F68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85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8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43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81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2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E28B91-B1E3-4010-B2D9-92876283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8DFAF31-B4BD-4F0D-BF49-B1F9EAE1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074D17-5156-4E57-A052-F3928CFB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E413B96-E6AA-451D-AEFE-50D6F2B3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FB7C7E-4647-42DE-A588-30485EBB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2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5E4C16-9BC2-4C25-AA2A-8C75535B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637EFBA-54BA-46E3-88A5-3E137DBED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5DE91E4-25B4-47CF-894E-B47076AB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3B721B2-AF23-42E5-885F-EAC03C4E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65ECBAA-EC5F-44D0-BD8C-3EFDB661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C25ED92-DBA5-4033-85DB-6B3E8E86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12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3C9A09-2B58-45BE-A2B7-EF073D9B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1468A8-6B65-4ED6-BB63-EDB20FC4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EFED797-B6C8-4CB7-BD61-B0F11E7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BAB1DA9-CC70-440B-BEED-740C0CBF9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20C6807-5054-4FB9-B98E-254191ADE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FF609F-1DCE-454F-84DC-929E74B0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5461589-7157-4FBE-AD99-69BBF24B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F12B97C-D895-4FC1-86CB-9DF76A01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3C9A09-2B58-45BE-A2B7-EF073D9B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1468A8-6B65-4ED6-BB63-EDB20FC4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EFED797-B6C8-4CB7-BD61-B0F11E7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BAB1DA9-CC70-440B-BEED-740C0CBF9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20C6807-5054-4FB9-B98E-254191ADE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FF609F-1DCE-454F-84DC-929E74B0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5461589-7157-4FBE-AD99-69BBF24B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F12B97C-D895-4FC1-86CB-9DF76A01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20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3C9A09-2B58-45BE-A2B7-EF073D9B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1468A8-6B65-4ED6-BB63-EDB20FC4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EFED797-B6C8-4CB7-BD61-B0F11E7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BAB1DA9-CC70-440B-BEED-740C0CBF9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20C6807-5054-4FB9-B98E-254191ADE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FF609F-1DCE-454F-84DC-929E74B0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5461589-7157-4FBE-AD99-69BBF24B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F12B97C-D895-4FC1-86CB-9DF76A01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5" y="1349063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4083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BD866E-B3D2-4E92-BD4E-38033C28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4CC3D87-A845-4E5D-B6D0-55977979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9387AD5-37AD-4BF1-8193-0CBA8D81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E7D350-972E-4656-8426-E8083C8E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CBC99E8-BA41-4E6F-B7A6-104E357B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749237B-CC51-45ED-83C2-D67E17A6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81F605F-ACCC-4E1D-9867-E03B24D9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1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F7304FB-7EEE-4C28-A6AA-A4E36CB6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0978E6-68C3-449A-AB95-859F3117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03D16A9-9C7A-41D1-99B7-0511560A2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9DC8-C8F1-4363-9E26-745A5257A8C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1E86B9-36E4-48F4-AB78-61F6DFF6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1AEAA60-B069-4BFE-8FA5-1819583F2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365C-6227-429D-B6CF-E2C5BFAF3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0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F619707-ABF1-49C1-9EF1-F515544E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6336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E327767-4D8A-4090-B420-DDFA6F8DBC65}"/>
              </a:ext>
            </a:extLst>
          </p:cNvPr>
          <p:cNvGrpSpPr/>
          <p:nvPr/>
        </p:nvGrpSpPr>
        <p:grpSpPr>
          <a:xfrm>
            <a:off x="8356115" y="1238693"/>
            <a:ext cx="1723549" cy="4380614"/>
            <a:chOff x="8494338" y="1392865"/>
            <a:chExt cx="1723549" cy="438061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1821E52-BED1-48F5-BD7A-E2DE006150A3}"/>
                </a:ext>
              </a:extLst>
            </p:cNvPr>
            <p:cNvSpPr/>
            <p:nvPr/>
          </p:nvSpPr>
          <p:spPr>
            <a:xfrm>
              <a:off x="8494338" y="1392865"/>
              <a:ext cx="1723549" cy="4380614"/>
            </a:xfrm>
            <a:prstGeom prst="rect">
              <a:avLst/>
            </a:prstGeom>
            <a:noFill/>
            <a:ln w="63500">
              <a:solidFill>
                <a:srgbClr val="66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2656F183-F2E3-44D5-ABF5-69BFA62BCBBD}"/>
                </a:ext>
              </a:extLst>
            </p:cNvPr>
            <p:cNvSpPr txBox="1"/>
            <p:nvPr/>
          </p:nvSpPr>
          <p:spPr>
            <a:xfrm>
              <a:off x="8494338" y="1545263"/>
              <a:ext cx="1723549" cy="41132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0000" dirty="0">
                  <a:solidFill>
                    <a:srgbClr val="D35E5D"/>
                  </a:solidFill>
                  <a:cs typeface="+mn-ea"/>
                  <a:sym typeface="+mn-lt"/>
                </a:rPr>
                <a:t>话冬至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6F0D12B-B288-453E-A34F-3CF8957D09BC}"/>
              </a:ext>
            </a:extLst>
          </p:cNvPr>
          <p:cNvSpPr txBox="1"/>
          <p:nvPr/>
        </p:nvSpPr>
        <p:spPr>
          <a:xfrm>
            <a:off x="3264986" y="4542089"/>
            <a:ext cx="1826142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节气故事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闲话系列</a:t>
            </a:r>
          </a:p>
        </p:txBody>
      </p:sp>
    </p:spTree>
    <p:extLst>
      <p:ext uri="{BB962C8B-B14F-4D97-AF65-F5344CB8AC3E}">
        <p14:creationId xmlns:p14="http://schemas.microsoft.com/office/powerpoint/2010/main" val="2322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冬至起源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AF6CB5E-D359-4B62-B696-7ED72FDBDA3C}"/>
              </a:ext>
            </a:extLst>
          </p:cNvPr>
          <p:cNvSpPr/>
          <p:nvPr/>
        </p:nvSpPr>
        <p:spPr>
          <a:xfrm>
            <a:off x="1050365" y="2898209"/>
            <a:ext cx="4890909" cy="3016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zh-CN" altLang="en-US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人们最初过冬至节是为了庆祝新的一年的到来。古人认为自冬至起，天地阳气开始兴作渐强，代表下一个循环开始，是大吉之日。因此，后来一般春节期间的祭祖、家庭聚餐等习俗，也往往出现在冬至。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07CBAE36-1B1C-4CAB-8C8D-136601C98E5B}"/>
              </a:ext>
            </a:extLst>
          </p:cNvPr>
          <p:cNvCxnSpPr>
            <a:cxnSpLocks/>
          </p:cNvCxnSpPr>
          <p:nvPr/>
        </p:nvCxnSpPr>
        <p:spPr>
          <a:xfrm>
            <a:off x="1116409" y="2799921"/>
            <a:ext cx="47326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95ABC1D-C708-4749-A30D-87F5D4AA8120}"/>
              </a:ext>
            </a:extLst>
          </p:cNvPr>
          <p:cNvGrpSpPr/>
          <p:nvPr/>
        </p:nvGrpSpPr>
        <p:grpSpPr>
          <a:xfrm>
            <a:off x="1389316" y="1937393"/>
            <a:ext cx="4295547" cy="646331"/>
            <a:chOff x="6010942" y="1352589"/>
            <a:chExt cx="4295547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446F4E8-724A-48CC-BA63-A85EEEF38744}"/>
                </a:ext>
              </a:extLst>
            </p:cNvPr>
            <p:cNvSpPr/>
            <p:nvPr/>
          </p:nvSpPr>
          <p:spPr>
            <a:xfrm>
              <a:off x="6405672" y="1352589"/>
              <a:ext cx="3506088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cs typeface="+mn-ea"/>
                  <a:sym typeface="+mn-lt"/>
                </a:rPr>
                <a:t>土圭测景有冬至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9F87820-792C-4525-B12C-E6EEDBB3C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B01EAD11-497F-4BC0-92F4-E0763E1B3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CACE97A-C1E4-4228-BB94-A1E34C9B4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534" y="-297707"/>
            <a:ext cx="5369197" cy="71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095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冬至起源</a:t>
              </a: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CB14BA2-DE3B-4AEE-868F-42E683D1B656}"/>
              </a:ext>
            </a:extLst>
          </p:cNvPr>
          <p:cNvCxnSpPr/>
          <p:nvPr/>
        </p:nvCxnSpPr>
        <p:spPr>
          <a:xfrm>
            <a:off x="0" y="3684817"/>
            <a:ext cx="12192000" cy="0"/>
          </a:xfrm>
          <a:prstGeom prst="line">
            <a:avLst/>
          </a:prstGeom>
          <a:ln w="635000">
            <a:solidFill>
              <a:srgbClr val="D35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AC74340-0FA7-4A09-943F-EABB9CBA1411}"/>
              </a:ext>
            </a:extLst>
          </p:cNvPr>
          <p:cNvGrpSpPr/>
          <p:nvPr/>
        </p:nvGrpSpPr>
        <p:grpSpPr>
          <a:xfrm>
            <a:off x="3989078" y="1447047"/>
            <a:ext cx="4213844" cy="830997"/>
            <a:chOff x="3221764" y="1797923"/>
            <a:chExt cx="4213844" cy="83099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27EF1C9-011F-471D-B300-0F0B3F28B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152189" y="1918025"/>
              <a:ext cx="729948" cy="59079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CFA8CD8-5476-4724-AC97-2025E0F7CE6E}"/>
                </a:ext>
              </a:extLst>
            </p:cNvPr>
            <p:cNvSpPr/>
            <p:nvPr/>
          </p:nvSpPr>
          <p:spPr>
            <a:xfrm>
              <a:off x="3957238" y="1797923"/>
              <a:ext cx="2710999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D35E5D"/>
                  </a:solidFill>
                  <a:cs typeface="+mn-ea"/>
                  <a:sym typeface="+mn-lt"/>
                </a:rPr>
                <a:t>冬至三候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FD4F50F2-87B9-4DEB-850E-FCD77D33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775236" y="1918024"/>
              <a:ext cx="729948" cy="59079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46DB62F-30AD-4A62-AF46-8D17E9F06820}"/>
              </a:ext>
            </a:extLst>
          </p:cNvPr>
          <p:cNvGrpSpPr/>
          <p:nvPr/>
        </p:nvGrpSpPr>
        <p:grpSpPr>
          <a:xfrm>
            <a:off x="1821863" y="2850162"/>
            <a:ext cx="1748480" cy="3143986"/>
            <a:chOff x="1821863" y="2786364"/>
            <a:chExt cx="1748480" cy="314398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373CFB0E-3EBC-4A7C-A130-4BD35DD3CBED}"/>
                </a:ext>
              </a:extLst>
            </p:cNvPr>
            <p:cNvGrpSpPr/>
            <p:nvPr/>
          </p:nvGrpSpPr>
          <p:grpSpPr>
            <a:xfrm>
              <a:off x="1854678" y="2786364"/>
              <a:ext cx="1669310" cy="1669310"/>
              <a:chOff x="4724552" y="2913955"/>
              <a:chExt cx="1669310" cy="1669310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12C78E33-4E1B-42EE-A853-63B437A59810}"/>
                  </a:ext>
                </a:extLst>
              </p:cNvPr>
              <p:cNvSpPr/>
              <p:nvPr/>
            </p:nvSpPr>
            <p:spPr>
              <a:xfrm>
                <a:off x="4724552" y="2913955"/>
                <a:ext cx="1669310" cy="1669310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D35E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4BE53DC5-C8C1-451C-8349-0B89443861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75269" y="3064672"/>
                <a:ext cx="1367876" cy="1367876"/>
              </a:xfrm>
              <a:prstGeom prst="ellipse">
                <a:avLst/>
              </a:prstGeom>
            </p:spPr>
          </p:pic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E1D3A1DC-E1D7-42C7-9AFE-495DE3AFA281}"/>
                </a:ext>
              </a:extLst>
            </p:cNvPr>
            <p:cNvSpPr/>
            <p:nvPr/>
          </p:nvSpPr>
          <p:spPr>
            <a:xfrm>
              <a:off x="1904503" y="4712484"/>
              <a:ext cx="156966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蚯蚓结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AB38B267-54D3-439A-9287-D4BA71BD5972}"/>
                </a:ext>
              </a:extLst>
            </p:cNvPr>
            <p:cNvCxnSpPr>
              <a:cxnSpLocks/>
            </p:cNvCxnSpPr>
            <p:nvPr/>
          </p:nvCxnSpPr>
          <p:spPr>
            <a:xfrm>
              <a:off x="1821863" y="5415520"/>
              <a:ext cx="17349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A65DC2C-1342-415F-AE33-76CE413783AC}"/>
                </a:ext>
              </a:extLst>
            </p:cNvPr>
            <p:cNvSpPr txBox="1"/>
            <p:nvPr/>
          </p:nvSpPr>
          <p:spPr>
            <a:xfrm>
              <a:off x="1909311" y="5468685"/>
              <a:ext cx="166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QIUYINJIE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B581ADC2-D128-4F1D-A671-277367A932AA}"/>
              </a:ext>
            </a:extLst>
          </p:cNvPr>
          <p:cNvGrpSpPr/>
          <p:nvPr/>
        </p:nvGrpSpPr>
        <p:grpSpPr>
          <a:xfrm>
            <a:off x="5212580" y="2850162"/>
            <a:ext cx="1769970" cy="3143986"/>
            <a:chOff x="1821863" y="2786364"/>
            <a:chExt cx="1769970" cy="314398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FFD7010-5241-433A-AEF7-461E77D6AC0C}"/>
                </a:ext>
              </a:extLst>
            </p:cNvPr>
            <p:cNvGrpSpPr/>
            <p:nvPr/>
          </p:nvGrpSpPr>
          <p:grpSpPr>
            <a:xfrm>
              <a:off x="1854678" y="2786364"/>
              <a:ext cx="1669310" cy="1669310"/>
              <a:chOff x="4724552" y="2913955"/>
              <a:chExt cx="1669310" cy="166931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77E283A5-3F87-4C47-AEAE-05BA207CC201}"/>
                  </a:ext>
                </a:extLst>
              </p:cNvPr>
              <p:cNvSpPr/>
              <p:nvPr/>
            </p:nvSpPr>
            <p:spPr>
              <a:xfrm>
                <a:off x="4724552" y="2913955"/>
                <a:ext cx="1669310" cy="1669310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D35E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xmlns="" id="{65C426F0-8BC7-4BDA-97F5-4C3BABDD1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75269" y="3064672"/>
                <a:ext cx="1367876" cy="1367876"/>
              </a:xfrm>
              <a:prstGeom prst="ellipse">
                <a:avLst/>
              </a:prstGeom>
            </p:spPr>
          </p:pic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02C5E7C2-7769-4F87-82AB-C27DD0D5A85E}"/>
                </a:ext>
              </a:extLst>
            </p:cNvPr>
            <p:cNvSpPr/>
            <p:nvPr/>
          </p:nvSpPr>
          <p:spPr>
            <a:xfrm>
              <a:off x="1904503" y="4712484"/>
              <a:ext cx="156966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麋角解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B674A909-38E2-49C8-9023-569E3ED566BA}"/>
                </a:ext>
              </a:extLst>
            </p:cNvPr>
            <p:cNvCxnSpPr>
              <a:cxnSpLocks/>
            </p:cNvCxnSpPr>
            <p:nvPr/>
          </p:nvCxnSpPr>
          <p:spPr>
            <a:xfrm>
              <a:off x="1821863" y="5415520"/>
              <a:ext cx="17349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B1D17089-B246-488C-9E68-1AA5F01DC7F7}"/>
                </a:ext>
              </a:extLst>
            </p:cNvPr>
            <p:cNvSpPr txBox="1"/>
            <p:nvPr/>
          </p:nvSpPr>
          <p:spPr>
            <a:xfrm>
              <a:off x="1962476" y="5468685"/>
              <a:ext cx="1629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MIJIAOJIE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207F576-5FB1-41A2-9905-D8E525BD0939}"/>
              </a:ext>
            </a:extLst>
          </p:cNvPr>
          <p:cNvGrpSpPr/>
          <p:nvPr/>
        </p:nvGrpSpPr>
        <p:grpSpPr>
          <a:xfrm>
            <a:off x="8433141" y="2796762"/>
            <a:ext cx="2385397" cy="3143986"/>
            <a:chOff x="1569067" y="2786364"/>
            <a:chExt cx="2385397" cy="314398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5FCAD844-D9DD-4B51-AA27-B31E36E2ABEF}"/>
                </a:ext>
              </a:extLst>
            </p:cNvPr>
            <p:cNvGrpSpPr/>
            <p:nvPr/>
          </p:nvGrpSpPr>
          <p:grpSpPr>
            <a:xfrm>
              <a:off x="1854678" y="2786364"/>
              <a:ext cx="1669310" cy="1669310"/>
              <a:chOff x="4724552" y="2913955"/>
              <a:chExt cx="1669310" cy="166931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FE61EB26-9242-479B-A25B-07D5302E2408}"/>
                  </a:ext>
                </a:extLst>
              </p:cNvPr>
              <p:cNvSpPr/>
              <p:nvPr/>
            </p:nvSpPr>
            <p:spPr>
              <a:xfrm>
                <a:off x="4724552" y="2913955"/>
                <a:ext cx="1669310" cy="1669310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D35E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xmlns="" id="{C02DCE16-5B8B-47AA-9FDA-E1DD8D02DF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75269" y="3064672"/>
                <a:ext cx="1367876" cy="1367876"/>
              </a:xfrm>
              <a:prstGeom prst="ellipse">
                <a:avLst/>
              </a:prstGeom>
            </p:spPr>
          </p:pic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CD6BA9FC-7E29-4DF2-87CC-372A7091D795}"/>
                </a:ext>
              </a:extLst>
            </p:cNvPr>
            <p:cNvSpPr/>
            <p:nvPr/>
          </p:nvSpPr>
          <p:spPr>
            <a:xfrm>
              <a:off x="1904503" y="4712484"/>
              <a:ext cx="156966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水泉动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0365AD14-3E8E-4E8A-8531-8B15019074BA}"/>
                </a:ext>
              </a:extLst>
            </p:cNvPr>
            <p:cNvCxnSpPr>
              <a:cxnSpLocks/>
            </p:cNvCxnSpPr>
            <p:nvPr/>
          </p:nvCxnSpPr>
          <p:spPr>
            <a:xfrm>
              <a:off x="1821863" y="5415520"/>
              <a:ext cx="17349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861F965-33B2-4B88-BF79-8867B68B6919}"/>
                </a:ext>
              </a:extLst>
            </p:cNvPr>
            <p:cNvSpPr txBox="1"/>
            <p:nvPr/>
          </p:nvSpPr>
          <p:spPr>
            <a:xfrm>
              <a:off x="1569067" y="5468685"/>
              <a:ext cx="2385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SHUIQUANYIN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52979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冬至起源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887CF257-62F9-4809-A970-F2D7CB6B006E}"/>
              </a:ext>
            </a:extLst>
          </p:cNvPr>
          <p:cNvSpPr/>
          <p:nvPr/>
        </p:nvSpPr>
        <p:spPr>
          <a:xfrm>
            <a:off x="1303375" y="1807762"/>
            <a:ext cx="95852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人们认为：过了冬至，白昼一天比一天长，阳气回升，是一个节气循环的开始，也是一个吉日，应该庆贺。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晋书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上记载有“魏晋冬至日受万国及百僚称贺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其仪亚于正旦。”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ABD4D57-7A0E-413B-A52D-A05FE27622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7571"/>
            <a:ext cx="12192000" cy="23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68D0D8-88EC-4422-8C4A-20A89298F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78" y="1552353"/>
            <a:ext cx="3741810" cy="3732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1D301E6-C661-42A1-9EB7-92B4F58FAA17}"/>
              </a:ext>
            </a:extLst>
          </p:cNvPr>
          <p:cNvGrpSpPr/>
          <p:nvPr/>
        </p:nvGrpSpPr>
        <p:grpSpPr>
          <a:xfrm>
            <a:off x="6602806" y="1389342"/>
            <a:ext cx="4072271" cy="4079316"/>
            <a:chOff x="7028120" y="1389342"/>
            <a:chExt cx="4072271" cy="407931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8D537B7-C604-4164-A00C-CB165A0B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8120" y="1389342"/>
              <a:ext cx="4072271" cy="407931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DE058F2-B18F-4470-8DD5-682317F4C118}"/>
                </a:ext>
              </a:extLst>
            </p:cNvPr>
            <p:cNvSpPr txBox="1"/>
            <p:nvPr/>
          </p:nvSpPr>
          <p:spPr>
            <a:xfrm>
              <a:off x="8625674" y="4156210"/>
              <a:ext cx="877163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663333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5127BC2-47E2-43BA-9524-23E03C73224B}"/>
              </a:ext>
            </a:extLst>
          </p:cNvPr>
          <p:cNvSpPr txBox="1"/>
          <p:nvPr/>
        </p:nvSpPr>
        <p:spPr>
          <a:xfrm>
            <a:off x="2083982" y="2089154"/>
            <a:ext cx="2820003" cy="29136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冬至</a:t>
            </a:r>
            <a:endParaRPr lang="en-US" altLang="zh-CN" sz="10000" b="1" dirty="0">
              <a:solidFill>
                <a:srgbClr val="D35E5D"/>
              </a:solidFill>
              <a:cs typeface="+mn-ea"/>
              <a:sym typeface="+mn-lt"/>
            </a:endParaRPr>
          </a:p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习俗</a:t>
            </a:r>
          </a:p>
        </p:txBody>
      </p:sp>
    </p:spTree>
    <p:extLst>
      <p:ext uri="{BB962C8B-B14F-4D97-AF65-F5344CB8AC3E}">
        <p14:creationId xmlns:p14="http://schemas.microsoft.com/office/powerpoint/2010/main" val="194694672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A168465-F108-4154-A4AB-DC2D757C7237}"/>
              </a:ext>
            </a:extLst>
          </p:cNvPr>
          <p:cNvGrpSpPr/>
          <p:nvPr/>
        </p:nvGrpSpPr>
        <p:grpSpPr>
          <a:xfrm>
            <a:off x="2176289" y="1989000"/>
            <a:ext cx="3216432" cy="1440000"/>
            <a:chOff x="2064994" y="2026754"/>
            <a:chExt cx="3216432" cy="144000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1A61449-9727-49D9-8448-A165A3FA1F64}"/>
                </a:ext>
              </a:extLst>
            </p:cNvPr>
            <p:cNvGrpSpPr/>
            <p:nvPr/>
          </p:nvGrpSpPr>
          <p:grpSpPr>
            <a:xfrm>
              <a:off x="2064994" y="2026754"/>
              <a:ext cx="1469161" cy="1440000"/>
              <a:chOff x="2064994" y="2026754"/>
              <a:chExt cx="1469161" cy="1440000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6EBC3122-93F6-427C-9F7B-A3AD170E6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4994" y="2026754"/>
                <a:ext cx="1469161" cy="144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B7C7BF56-3A51-4B71-9869-6DCD6A2F2416}"/>
                  </a:ext>
                </a:extLst>
              </p:cNvPr>
              <p:cNvSpPr txBox="1"/>
              <p:nvPr/>
            </p:nvSpPr>
            <p:spPr>
              <a:xfrm>
                <a:off x="2312100" y="2238922"/>
                <a:ext cx="974947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rgbClr val="D35E5D"/>
                    </a:solidFill>
                    <a:cs typeface="+mn-ea"/>
                    <a:sym typeface="+mn-lt"/>
                  </a:rPr>
                  <a:t>周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D3CB5EBD-2CD4-4B60-B13D-15D0505F639B}"/>
                </a:ext>
              </a:extLst>
            </p:cNvPr>
            <p:cNvGrpSpPr/>
            <p:nvPr/>
          </p:nvGrpSpPr>
          <p:grpSpPr>
            <a:xfrm>
              <a:off x="3658194" y="2062778"/>
              <a:ext cx="1623232" cy="1367953"/>
              <a:chOff x="5508259" y="4733531"/>
              <a:chExt cx="1623232" cy="1367953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14AE9B17-C7BF-4995-9ACD-27E1F7F58FCB}"/>
                  </a:ext>
                </a:extLst>
              </p:cNvPr>
              <p:cNvSpPr/>
              <p:nvPr/>
            </p:nvSpPr>
            <p:spPr>
              <a:xfrm>
                <a:off x="5624722" y="4733531"/>
                <a:ext cx="1313180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岁首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68C15590-AC1E-443F-AEC4-23A7D0E52ADA}"/>
                  </a:ext>
                </a:extLst>
              </p:cNvPr>
              <p:cNvSpPr txBox="1"/>
              <p:nvPr/>
            </p:nvSpPr>
            <p:spPr>
              <a:xfrm>
                <a:off x="5553815" y="5639819"/>
                <a:ext cx="1577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 Light" panose="020B0502040204020203" pitchFamily="34" charset="-122"/>
                    <a:ea typeface="Microsoft YaHei UI Light" panose="020B0502040204020203" pitchFamily="34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SUISHOU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FB2F8D7D-3940-4CF2-A9B1-2193ECD68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259" y="5551440"/>
                <a:ext cx="154610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82865670-36A9-452F-95E2-8227CFACC513}"/>
              </a:ext>
            </a:extLst>
          </p:cNvPr>
          <p:cNvGrpSpPr/>
          <p:nvPr/>
        </p:nvGrpSpPr>
        <p:grpSpPr>
          <a:xfrm>
            <a:off x="6751833" y="1988999"/>
            <a:ext cx="3189608" cy="1440000"/>
            <a:chOff x="2064994" y="2026754"/>
            <a:chExt cx="3189608" cy="144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B1E05468-551A-45EE-AEA8-B08B8308A372}"/>
                </a:ext>
              </a:extLst>
            </p:cNvPr>
            <p:cNvGrpSpPr/>
            <p:nvPr/>
          </p:nvGrpSpPr>
          <p:grpSpPr>
            <a:xfrm>
              <a:off x="2064994" y="2026754"/>
              <a:ext cx="1469161" cy="1440000"/>
              <a:chOff x="2064994" y="2026754"/>
              <a:chExt cx="1469161" cy="1440000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xmlns="" id="{E098D1A0-B853-4954-93E7-BCB0B1B43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4994" y="2026754"/>
                <a:ext cx="1469161" cy="144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42445BB4-1B4B-49FD-A5D4-43499F2CCF37}"/>
                  </a:ext>
                </a:extLst>
              </p:cNvPr>
              <p:cNvSpPr txBox="1"/>
              <p:nvPr/>
            </p:nvSpPr>
            <p:spPr>
              <a:xfrm>
                <a:off x="2312100" y="2238922"/>
                <a:ext cx="974946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rgbClr val="D35E5D"/>
                    </a:solidFill>
                    <a:cs typeface="+mn-ea"/>
                    <a:sym typeface="+mn-lt"/>
                  </a:rPr>
                  <a:t>汉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57F9C0F5-EE6D-474F-9940-E3C623D63F06}"/>
                </a:ext>
              </a:extLst>
            </p:cNvPr>
            <p:cNvGrpSpPr/>
            <p:nvPr/>
          </p:nvGrpSpPr>
          <p:grpSpPr>
            <a:xfrm>
              <a:off x="3658194" y="2062778"/>
              <a:ext cx="1596408" cy="1367953"/>
              <a:chOff x="5508259" y="4733531"/>
              <a:chExt cx="1596408" cy="1367953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55618DB7-4AAC-4B61-B821-1C750DE1A0EF}"/>
                  </a:ext>
                </a:extLst>
              </p:cNvPr>
              <p:cNvSpPr/>
              <p:nvPr/>
            </p:nvSpPr>
            <p:spPr>
              <a:xfrm>
                <a:off x="5624723" y="4733531"/>
                <a:ext cx="1313180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冬节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1536E89-25A5-439C-B6BE-EF69CBC9C250}"/>
                  </a:ext>
                </a:extLst>
              </p:cNvPr>
              <p:cNvSpPr txBox="1"/>
              <p:nvPr/>
            </p:nvSpPr>
            <p:spPr>
              <a:xfrm>
                <a:off x="5575081" y="5639819"/>
                <a:ext cx="1529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 Light" panose="020B0502040204020203" pitchFamily="34" charset="-122"/>
                    <a:ea typeface="Microsoft YaHei UI Light" panose="020B0502040204020203" pitchFamily="34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DONGJIE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xmlns="" id="{F5F22B83-13FA-43C7-898C-1EFD7BC75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259" y="5551440"/>
                <a:ext cx="154610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1D51AAFE-861E-47C2-A8EF-0EB34452B844}"/>
              </a:ext>
            </a:extLst>
          </p:cNvPr>
          <p:cNvGrpSpPr/>
          <p:nvPr/>
        </p:nvGrpSpPr>
        <p:grpSpPr>
          <a:xfrm>
            <a:off x="2173264" y="4341016"/>
            <a:ext cx="3139307" cy="1440000"/>
            <a:chOff x="2064994" y="2026754"/>
            <a:chExt cx="3139307" cy="144000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EE49E658-E445-490F-A409-599DAC6D4E35}"/>
                </a:ext>
              </a:extLst>
            </p:cNvPr>
            <p:cNvGrpSpPr/>
            <p:nvPr/>
          </p:nvGrpSpPr>
          <p:grpSpPr>
            <a:xfrm>
              <a:off x="2064994" y="2026754"/>
              <a:ext cx="1469161" cy="1440000"/>
              <a:chOff x="2064994" y="2026754"/>
              <a:chExt cx="1469161" cy="1440000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FCCA1279-FCCC-4A39-B1C6-BDE592E50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4994" y="2026754"/>
                <a:ext cx="1469161" cy="144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4C89B1B3-FCCA-4A74-9E50-47F22FAB64BF}"/>
                  </a:ext>
                </a:extLst>
              </p:cNvPr>
              <p:cNvSpPr txBox="1"/>
              <p:nvPr/>
            </p:nvSpPr>
            <p:spPr>
              <a:xfrm>
                <a:off x="2312101" y="2238922"/>
                <a:ext cx="974946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rgbClr val="D35E5D"/>
                    </a:solidFill>
                    <a:cs typeface="+mn-ea"/>
                    <a:sym typeface="+mn-lt"/>
                  </a:rPr>
                  <a:t>唐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87DB0F74-A40C-4F75-A981-7106CCC74CD8}"/>
                </a:ext>
              </a:extLst>
            </p:cNvPr>
            <p:cNvGrpSpPr/>
            <p:nvPr/>
          </p:nvGrpSpPr>
          <p:grpSpPr>
            <a:xfrm>
              <a:off x="3658194" y="2062778"/>
              <a:ext cx="1546107" cy="1367953"/>
              <a:chOff x="5508259" y="4733531"/>
              <a:chExt cx="1546107" cy="1367953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B34EC300-D1E2-4533-BE34-A4149F722D0E}"/>
                  </a:ext>
                </a:extLst>
              </p:cNvPr>
              <p:cNvSpPr/>
              <p:nvPr/>
            </p:nvSpPr>
            <p:spPr>
              <a:xfrm>
                <a:off x="5624723" y="4733531"/>
                <a:ext cx="1313180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祭祀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89C3D834-A7EB-44AB-A6A3-086A6B1F7704}"/>
                  </a:ext>
                </a:extLst>
              </p:cNvPr>
              <p:cNvSpPr txBox="1"/>
              <p:nvPr/>
            </p:nvSpPr>
            <p:spPr>
              <a:xfrm>
                <a:off x="6000387" y="5639819"/>
                <a:ext cx="663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 Light" panose="020B0502040204020203" pitchFamily="34" charset="-122"/>
                    <a:ea typeface="Microsoft YaHei UI Light" panose="020B0502040204020203" pitchFamily="34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JISI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xmlns="" id="{69678D80-E351-4E1E-AA63-BB4E7C21E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259" y="5551440"/>
                <a:ext cx="154610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4CB80E7B-CF41-441F-900B-385AF7E94866}"/>
              </a:ext>
            </a:extLst>
          </p:cNvPr>
          <p:cNvGrpSpPr/>
          <p:nvPr/>
        </p:nvGrpSpPr>
        <p:grpSpPr>
          <a:xfrm>
            <a:off x="6748808" y="4341015"/>
            <a:ext cx="3225461" cy="1440000"/>
            <a:chOff x="2064994" y="2026754"/>
            <a:chExt cx="3225461" cy="144000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CAE3890C-F610-43F9-8122-0F1BFCC52918}"/>
                </a:ext>
              </a:extLst>
            </p:cNvPr>
            <p:cNvGrpSpPr/>
            <p:nvPr/>
          </p:nvGrpSpPr>
          <p:grpSpPr>
            <a:xfrm>
              <a:off x="2064994" y="2026754"/>
              <a:ext cx="1469161" cy="1440000"/>
              <a:chOff x="2064994" y="2026754"/>
              <a:chExt cx="1469161" cy="1440000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xmlns="" id="{B574FE42-5A57-467E-AF52-CBAF3135D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4994" y="2026754"/>
                <a:ext cx="1469161" cy="14400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3E290720-A1E3-4F04-863E-A8991292E9C8}"/>
                  </a:ext>
                </a:extLst>
              </p:cNvPr>
              <p:cNvSpPr txBox="1"/>
              <p:nvPr/>
            </p:nvSpPr>
            <p:spPr>
              <a:xfrm>
                <a:off x="2312100" y="2238922"/>
                <a:ext cx="974947" cy="101566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rgbClr val="D35E5D"/>
                    </a:solidFill>
                    <a:cs typeface="+mn-ea"/>
                    <a:sym typeface="+mn-lt"/>
                  </a:rPr>
                  <a:t>明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D7D4BE03-E071-4F40-8957-DC2898A67AF8}"/>
                </a:ext>
              </a:extLst>
            </p:cNvPr>
            <p:cNvGrpSpPr/>
            <p:nvPr/>
          </p:nvGrpSpPr>
          <p:grpSpPr>
            <a:xfrm>
              <a:off x="3658194" y="2062778"/>
              <a:ext cx="1632261" cy="1367953"/>
              <a:chOff x="5508259" y="4733531"/>
              <a:chExt cx="1632261" cy="1367953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1DE2E6F0-D7A4-4851-9D69-81832DA69695}"/>
                  </a:ext>
                </a:extLst>
              </p:cNvPr>
              <p:cNvSpPr/>
              <p:nvPr/>
            </p:nvSpPr>
            <p:spPr>
              <a:xfrm>
                <a:off x="5624725" y="4733531"/>
                <a:ext cx="1313180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郊天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398C227C-87B2-41B2-B441-F327A884ECB3}"/>
                  </a:ext>
                </a:extLst>
              </p:cNvPr>
              <p:cNvSpPr txBox="1"/>
              <p:nvPr/>
            </p:nvSpPr>
            <p:spPr>
              <a:xfrm>
                <a:off x="5564448" y="5639819"/>
                <a:ext cx="1576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UI Light" panose="020B0502040204020203" pitchFamily="34" charset="-122"/>
                    <a:ea typeface="Microsoft YaHei UI Light" panose="020B0502040204020203" pitchFamily="34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JIAOTIAN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xmlns="" id="{F65BF99D-112B-4AF8-8A0B-CA41B1B04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259" y="5551440"/>
                <a:ext cx="154610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25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720C898-2DD5-4222-8E6F-6EC654149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218" y="0"/>
            <a:ext cx="4853089" cy="68580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A94837E9-43D0-4515-BA90-6C3F823EC8E2}"/>
              </a:ext>
            </a:extLst>
          </p:cNvPr>
          <p:cNvCxnSpPr>
            <a:cxnSpLocks/>
          </p:cNvCxnSpPr>
          <p:nvPr/>
        </p:nvCxnSpPr>
        <p:spPr>
          <a:xfrm>
            <a:off x="1268604" y="3472622"/>
            <a:ext cx="49618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8D8E029-640E-4610-B07C-B8B9A81FDC56}"/>
              </a:ext>
            </a:extLst>
          </p:cNvPr>
          <p:cNvSpPr/>
          <p:nvPr/>
        </p:nvSpPr>
        <p:spPr>
          <a:xfrm>
            <a:off x="1271881" y="3822153"/>
            <a:ext cx="861774" cy="1416413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除夕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C07863C-57A2-490E-AC3E-AD6C9CE533CF}"/>
              </a:ext>
            </a:extLst>
          </p:cNvPr>
          <p:cNvSpPr/>
          <p:nvPr/>
        </p:nvSpPr>
        <p:spPr>
          <a:xfrm>
            <a:off x="2636392" y="3822153"/>
            <a:ext cx="861774" cy="1416413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清明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F048991-A1C1-4093-A405-A41EFAB02D4D}"/>
              </a:ext>
            </a:extLst>
          </p:cNvPr>
          <p:cNvSpPr/>
          <p:nvPr/>
        </p:nvSpPr>
        <p:spPr>
          <a:xfrm>
            <a:off x="4000903" y="3822153"/>
            <a:ext cx="861774" cy="1416413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中元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7B32251-F315-4C75-9C91-4440D2DEE3A7}"/>
              </a:ext>
            </a:extLst>
          </p:cNvPr>
          <p:cNvSpPr/>
          <p:nvPr/>
        </p:nvSpPr>
        <p:spPr>
          <a:xfrm>
            <a:off x="5365414" y="3822153"/>
            <a:ext cx="861774" cy="1416413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61986B9-4790-469F-B1DA-9BAD2F48819F}"/>
              </a:ext>
            </a:extLst>
          </p:cNvPr>
          <p:cNvGrpSpPr/>
          <p:nvPr/>
        </p:nvGrpSpPr>
        <p:grpSpPr>
          <a:xfrm>
            <a:off x="1642612" y="2346996"/>
            <a:ext cx="4213844" cy="830997"/>
            <a:chOff x="3221764" y="1797923"/>
            <a:chExt cx="4213844" cy="83099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799AEED4-CAD9-4659-868E-1C823499C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152189" y="1918025"/>
              <a:ext cx="729948" cy="590797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FABA323-B4F3-49CF-8472-2555C92D0092}"/>
                </a:ext>
              </a:extLst>
            </p:cNvPr>
            <p:cNvSpPr/>
            <p:nvPr/>
          </p:nvSpPr>
          <p:spPr>
            <a:xfrm>
              <a:off x="3982888" y="1797923"/>
              <a:ext cx="265970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D35E5D"/>
                  </a:solidFill>
                  <a:cs typeface="+mn-ea"/>
                  <a:sym typeface="+mn-lt"/>
                </a:rPr>
                <a:t>祭祀时节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B4276AD0-A12A-4CD7-B34E-AB9DC72F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775236" y="1918024"/>
              <a:ext cx="729948" cy="590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70126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6836C5FB-BB71-49B4-9BD9-4CF38E6B3508}"/>
              </a:ext>
            </a:extLst>
          </p:cNvPr>
          <p:cNvCxnSpPr>
            <a:cxnSpLocks/>
          </p:cNvCxnSpPr>
          <p:nvPr/>
        </p:nvCxnSpPr>
        <p:spPr>
          <a:xfrm>
            <a:off x="6965830" y="2768520"/>
            <a:ext cx="3732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8FAE155-444B-4D64-B4FA-6D76844F216A}"/>
              </a:ext>
            </a:extLst>
          </p:cNvPr>
          <p:cNvGrpSpPr/>
          <p:nvPr/>
        </p:nvGrpSpPr>
        <p:grpSpPr>
          <a:xfrm>
            <a:off x="7056749" y="1899987"/>
            <a:ext cx="3571457" cy="646332"/>
            <a:chOff x="7478774" y="1804994"/>
            <a:chExt cx="3571457" cy="64633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85CFEE0-560B-49F5-A4E4-212199687226}"/>
                </a:ext>
              </a:extLst>
            </p:cNvPr>
            <p:cNvSpPr/>
            <p:nvPr/>
          </p:nvSpPr>
          <p:spPr>
            <a:xfrm>
              <a:off x="7985947" y="1804995"/>
              <a:ext cx="255711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cs typeface="+mn-ea"/>
                  <a:sym typeface="+mn-lt"/>
                </a:rPr>
                <a:t>气始于冬至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8A93C001-5EAE-4AA1-BA49-85EC77E9B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348375" y="1948159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947454C5-7594-4B8A-A35A-9E8650EC3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559832" y="1935393"/>
              <a:ext cx="620797" cy="3600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3033ECC-0282-4123-87A9-8CBF6BB46F56}"/>
              </a:ext>
            </a:extLst>
          </p:cNvPr>
          <p:cNvGrpSpPr/>
          <p:nvPr/>
        </p:nvGrpSpPr>
        <p:grpSpPr>
          <a:xfrm>
            <a:off x="7622493" y="3016256"/>
            <a:ext cx="2429334" cy="579646"/>
            <a:chOff x="7861653" y="3723098"/>
            <a:chExt cx="2429334" cy="57964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E4DB7E0-64DC-45AA-89F4-C7580A9C9A4A}"/>
                </a:ext>
              </a:extLst>
            </p:cNvPr>
            <p:cNvSpPr/>
            <p:nvPr/>
          </p:nvSpPr>
          <p:spPr>
            <a:xfrm>
              <a:off x="8265692" y="3723098"/>
              <a:ext cx="2025295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北方水饺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C5E1D3B-06F9-4273-867F-73A9BE27A89A}"/>
                </a:ext>
              </a:extLst>
            </p:cNvPr>
            <p:cNvSpPr/>
            <p:nvPr/>
          </p:nvSpPr>
          <p:spPr>
            <a:xfrm>
              <a:off x="7861653" y="3854864"/>
              <a:ext cx="329609" cy="329609"/>
            </a:xfrm>
            <a:prstGeom prst="ellipse">
              <a:avLst/>
            </a:prstGeom>
            <a:solidFill>
              <a:srgbClr val="D35E5D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3955506-06B5-437F-9D5F-8BA2528C4F9E}"/>
              </a:ext>
            </a:extLst>
          </p:cNvPr>
          <p:cNvGrpSpPr/>
          <p:nvPr/>
        </p:nvGrpSpPr>
        <p:grpSpPr>
          <a:xfrm>
            <a:off x="7622493" y="3782188"/>
            <a:ext cx="2429334" cy="579646"/>
            <a:chOff x="7861653" y="3723098"/>
            <a:chExt cx="2429334" cy="57964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784A1A16-601C-4C2F-8E78-02C7057786B1}"/>
                </a:ext>
              </a:extLst>
            </p:cNvPr>
            <p:cNvSpPr/>
            <p:nvPr/>
          </p:nvSpPr>
          <p:spPr>
            <a:xfrm>
              <a:off x="8265692" y="3723098"/>
              <a:ext cx="2025295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潮汕汤圆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3BC8E079-7AF6-4CC9-BE62-2E3E29D3CD6B}"/>
                </a:ext>
              </a:extLst>
            </p:cNvPr>
            <p:cNvSpPr/>
            <p:nvPr/>
          </p:nvSpPr>
          <p:spPr>
            <a:xfrm>
              <a:off x="7861653" y="3854864"/>
              <a:ext cx="329609" cy="329609"/>
            </a:xfrm>
            <a:prstGeom prst="ellipse">
              <a:avLst/>
            </a:prstGeom>
            <a:solidFill>
              <a:srgbClr val="D35E5D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4D7468A-7186-4C0F-B0EF-24EDDB180F9A}"/>
              </a:ext>
            </a:extLst>
          </p:cNvPr>
          <p:cNvGrpSpPr/>
          <p:nvPr/>
        </p:nvGrpSpPr>
        <p:grpSpPr>
          <a:xfrm>
            <a:off x="7622493" y="4548120"/>
            <a:ext cx="2429334" cy="579646"/>
            <a:chOff x="7861653" y="3723098"/>
            <a:chExt cx="2429334" cy="57964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0F24682D-59E8-4CFE-9986-62F9ABFA6C88}"/>
                </a:ext>
              </a:extLst>
            </p:cNvPr>
            <p:cNvSpPr/>
            <p:nvPr/>
          </p:nvSpPr>
          <p:spPr>
            <a:xfrm>
              <a:off x="8265692" y="3723098"/>
              <a:ext cx="2025295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东南麻吉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2A0319F7-26CB-459C-99D5-DC72198CB781}"/>
                </a:ext>
              </a:extLst>
            </p:cNvPr>
            <p:cNvSpPr/>
            <p:nvPr/>
          </p:nvSpPr>
          <p:spPr>
            <a:xfrm>
              <a:off x="7861653" y="3854864"/>
              <a:ext cx="329609" cy="329609"/>
            </a:xfrm>
            <a:prstGeom prst="ellipse">
              <a:avLst/>
            </a:prstGeom>
            <a:solidFill>
              <a:srgbClr val="D35E5D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1D9DA8A-24DE-4118-8B8E-03DD004350DE}"/>
              </a:ext>
            </a:extLst>
          </p:cNvPr>
          <p:cNvGrpSpPr/>
          <p:nvPr/>
        </p:nvGrpSpPr>
        <p:grpSpPr>
          <a:xfrm>
            <a:off x="7622493" y="5314051"/>
            <a:ext cx="2429334" cy="579646"/>
            <a:chOff x="7861653" y="3723098"/>
            <a:chExt cx="2429334" cy="57964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9B589F74-8D4D-484C-94DC-668CF7DCB78D}"/>
                </a:ext>
              </a:extLst>
            </p:cNvPr>
            <p:cNvSpPr/>
            <p:nvPr/>
          </p:nvSpPr>
          <p:spPr>
            <a:xfrm>
              <a:off x="8265692" y="3723098"/>
              <a:ext cx="2025295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台州擂圆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E69D4E35-2995-4DFA-9451-8201290AE7FF}"/>
                </a:ext>
              </a:extLst>
            </p:cNvPr>
            <p:cNvSpPr/>
            <p:nvPr/>
          </p:nvSpPr>
          <p:spPr>
            <a:xfrm>
              <a:off x="7861653" y="3854864"/>
              <a:ext cx="329609" cy="329609"/>
            </a:xfrm>
            <a:prstGeom prst="ellipse">
              <a:avLst/>
            </a:prstGeom>
            <a:solidFill>
              <a:srgbClr val="D35E5D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9B77402C-2DAD-4FA5-A474-520066A75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96" y="2191396"/>
            <a:ext cx="6200780" cy="42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14317"/>
      </p:ext>
    </p:extLst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8B6F08F-470E-47B3-A2A3-E7119A24E4CC}"/>
              </a:ext>
            </a:extLst>
          </p:cNvPr>
          <p:cNvSpPr/>
          <p:nvPr/>
        </p:nvSpPr>
        <p:spPr>
          <a:xfrm>
            <a:off x="1443823" y="1529962"/>
            <a:ext cx="2953621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罗浮山下梅花村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玉雪为骨冰为魂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纷纷初疑月挂树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耿耿独与参横昏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先生索居江海上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悄如病鹤栖荒园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天香国艳肯相顾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2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知我酒熟诗清温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D51BD66-7833-4199-B8C0-622FCC805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293" y="1233381"/>
            <a:ext cx="5533733" cy="49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47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0FEDE38B-B32B-428F-B16C-0E20CF604C61}"/>
              </a:ext>
            </a:extLst>
          </p:cNvPr>
          <p:cNvGrpSpPr/>
          <p:nvPr/>
        </p:nvGrpSpPr>
        <p:grpSpPr>
          <a:xfrm>
            <a:off x="915740" y="1663996"/>
            <a:ext cx="4086448" cy="4428460"/>
            <a:chOff x="915740" y="1525771"/>
            <a:chExt cx="4086448" cy="442846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2077C6E-AABA-4F36-A69B-822950A0B093}"/>
                </a:ext>
              </a:extLst>
            </p:cNvPr>
            <p:cNvSpPr/>
            <p:nvPr/>
          </p:nvSpPr>
          <p:spPr>
            <a:xfrm>
              <a:off x="2418477" y="1525772"/>
              <a:ext cx="2583711" cy="1582737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CA9639C-EC82-4606-A8DD-96F843FE081B}"/>
                </a:ext>
              </a:extLst>
            </p:cNvPr>
            <p:cNvSpPr/>
            <p:nvPr/>
          </p:nvSpPr>
          <p:spPr>
            <a:xfrm>
              <a:off x="915741" y="1525771"/>
              <a:ext cx="1382233" cy="1582737"/>
            </a:xfrm>
            <a:prstGeom prst="rect">
              <a:avLst/>
            </a:prstGeom>
            <a:solidFill>
              <a:srgbClr val="D35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66434D1-C498-4DC5-BA91-E1B99A082725}"/>
                </a:ext>
              </a:extLst>
            </p:cNvPr>
            <p:cNvSpPr/>
            <p:nvPr/>
          </p:nvSpPr>
          <p:spPr>
            <a:xfrm>
              <a:off x="915741" y="3215589"/>
              <a:ext cx="2583711" cy="15827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04674609-64BD-43DE-8C99-A28C0A7727D5}"/>
                </a:ext>
              </a:extLst>
            </p:cNvPr>
            <p:cNvSpPr/>
            <p:nvPr/>
          </p:nvSpPr>
          <p:spPr>
            <a:xfrm>
              <a:off x="3619955" y="3215589"/>
              <a:ext cx="1382233" cy="1582737"/>
            </a:xfrm>
            <a:prstGeom prst="rect">
              <a:avLst/>
            </a:prstGeom>
            <a:solidFill>
              <a:srgbClr val="D35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CE689E8-5E2A-4345-B6A9-B4925CEEBE1F}"/>
                </a:ext>
              </a:extLst>
            </p:cNvPr>
            <p:cNvSpPr/>
            <p:nvPr/>
          </p:nvSpPr>
          <p:spPr>
            <a:xfrm>
              <a:off x="915740" y="4905406"/>
              <a:ext cx="4086448" cy="1048825"/>
            </a:xfrm>
            <a:prstGeom prst="rect">
              <a:avLst/>
            </a:prstGeom>
            <a:solidFill>
              <a:srgbClr val="D35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5B5FC49-47B9-4E30-AF5E-F7906B945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5606" y="1875888"/>
              <a:ext cx="882502" cy="8825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6589CFE4-CC97-4204-8097-6FC82032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9820" y="3565706"/>
              <a:ext cx="882502" cy="88250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4D66621E-6AB4-42FC-A804-B76C2A41DFD2}"/>
                </a:ext>
              </a:extLst>
            </p:cNvPr>
            <p:cNvSpPr/>
            <p:nvPr/>
          </p:nvSpPr>
          <p:spPr>
            <a:xfrm>
              <a:off x="1414136" y="5152530"/>
              <a:ext cx="3089656" cy="5545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家家户户吃水饺</a:t>
              </a: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8EE1638D-0276-4707-A8FC-BAF003F3B182}"/>
              </a:ext>
            </a:extLst>
          </p:cNvPr>
          <p:cNvCxnSpPr>
            <a:cxnSpLocks/>
          </p:cNvCxnSpPr>
          <p:nvPr/>
        </p:nvCxnSpPr>
        <p:spPr>
          <a:xfrm>
            <a:off x="5951124" y="3212076"/>
            <a:ext cx="51886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504D5C4-2757-44EC-BA56-58D1956322EC}"/>
              </a:ext>
            </a:extLst>
          </p:cNvPr>
          <p:cNvGrpSpPr/>
          <p:nvPr/>
        </p:nvGrpSpPr>
        <p:grpSpPr>
          <a:xfrm>
            <a:off x="6759740" y="2343543"/>
            <a:ext cx="3571457" cy="646332"/>
            <a:chOff x="7478774" y="1804994"/>
            <a:chExt cx="3571457" cy="64633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77ED1BBE-3453-4C11-9AB1-EFFA947F1E2C}"/>
                </a:ext>
              </a:extLst>
            </p:cNvPr>
            <p:cNvSpPr/>
            <p:nvPr/>
          </p:nvSpPr>
          <p:spPr>
            <a:xfrm>
              <a:off x="7985950" y="1804995"/>
              <a:ext cx="2557110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cs typeface="+mn-ea"/>
                  <a:sym typeface="+mn-lt"/>
                </a:rPr>
                <a:t>冬至大如年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69450847-3C61-4286-8746-74DF247F7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348375" y="1948159"/>
              <a:ext cx="620797" cy="360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2DCA7127-B518-4CCD-B5D0-893D73A44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559832" y="1935393"/>
              <a:ext cx="620797" cy="360000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8623193-FB28-46A5-868C-44B9CA55B199}"/>
              </a:ext>
            </a:extLst>
          </p:cNvPr>
          <p:cNvSpPr/>
          <p:nvPr/>
        </p:nvSpPr>
        <p:spPr>
          <a:xfrm>
            <a:off x="5729614" y="3325009"/>
            <a:ext cx="5631709" cy="23493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蓬莱宫中花鸟使，绿衣倒挂扶桑暾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抱丛窥我方醉卧，故遣啄木先敲门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麻姑过君急洒扫，鸟能歌舞花能言</a:t>
            </a:r>
            <a:endParaRPr lang="en-US" altLang="zh-CN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酒醒人散山寂寂，惟有落蕊粘空樽</a:t>
            </a:r>
          </a:p>
        </p:txBody>
      </p:sp>
    </p:spTree>
    <p:extLst>
      <p:ext uri="{BB962C8B-B14F-4D97-AF65-F5344CB8AC3E}">
        <p14:creationId xmlns:p14="http://schemas.microsoft.com/office/powerpoint/2010/main" val="385302826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6CFDB5E7-EF21-41C0-AA7B-D465305DA338}"/>
              </a:ext>
            </a:extLst>
          </p:cNvPr>
          <p:cNvGrpSpPr/>
          <p:nvPr/>
        </p:nvGrpSpPr>
        <p:grpSpPr>
          <a:xfrm>
            <a:off x="1129492" y="2136768"/>
            <a:ext cx="5821756" cy="579646"/>
            <a:chOff x="2365314" y="1807154"/>
            <a:chExt cx="5821756" cy="57964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2D8017CD-6C58-49DC-A5CF-CB723F4D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314439" y="1903926"/>
              <a:ext cx="533749" cy="432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F7C8DBAE-4D70-44E8-830C-73560C18AA51}"/>
                </a:ext>
              </a:extLst>
            </p:cNvPr>
            <p:cNvSpPr/>
            <p:nvPr/>
          </p:nvSpPr>
          <p:spPr>
            <a:xfrm>
              <a:off x="2965434" y="1807154"/>
              <a:ext cx="5221636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疏枝横玉瘦，小萼点珠光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B3772A0-BCF2-422C-B160-9072D0F91053}"/>
              </a:ext>
            </a:extLst>
          </p:cNvPr>
          <p:cNvGrpSpPr/>
          <p:nvPr/>
        </p:nvGrpSpPr>
        <p:grpSpPr>
          <a:xfrm>
            <a:off x="1129492" y="3096662"/>
            <a:ext cx="5821756" cy="579646"/>
            <a:chOff x="2365314" y="1807154"/>
            <a:chExt cx="5821756" cy="57964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4692FF98-0133-4731-8FE2-62766EEFA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314439" y="1903926"/>
              <a:ext cx="533749" cy="4320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BCAB0AE7-E76A-467B-8B74-E6D6ABF25B74}"/>
                </a:ext>
              </a:extLst>
            </p:cNvPr>
            <p:cNvSpPr/>
            <p:nvPr/>
          </p:nvSpPr>
          <p:spPr>
            <a:xfrm>
              <a:off x="2965434" y="1807154"/>
              <a:ext cx="5221636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一朵忽先发，百花皆后春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841D52A7-E8ED-45FE-8385-68C65F4E3519}"/>
              </a:ext>
            </a:extLst>
          </p:cNvPr>
          <p:cNvGrpSpPr/>
          <p:nvPr/>
        </p:nvGrpSpPr>
        <p:grpSpPr>
          <a:xfrm>
            <a:off x="1129492" y="4056556"/>
            <a:ext cx="5821756" cy="579646"/>
            <a:chOff x="2365314" y="1807154"/>
            <a:chExt cx="5821756" cy="57964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89AF7253-295D-4EF7-A1B7-731D11C1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314439" y="1903926"/>
              <a:ext cx="533749" cy="43200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54D8057-1894-4ADD-B9C5-B577EE3F4D9F}"/>
                </a:ext>
              </a:extLst>
            </p:cNvPr>
            <p:cNvSpPr/>
            <p:nvPr/>
          </p:nvSpPr>
          <p:spPr>
            <a:xfrm>
              <a:off x="2965434" y="1807154"/>
              <a:ext cx="5221636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欲传春信息，不怕雪埋藏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01D01A6-BBFB-4B51-A24D-5B99AEC127A6}"/>
              </a:ext>
            </a:extLst>
          </p:cNvPr>
          <p:cNvGrpSpPr/>
          <p:nvPr/>
        </p:nvGrpSpPr>
        <p:grpSpPr>
          <a:xfrm>
            <a:off x="1129492" y="5016451"/>
            <a:ext cx="5821756" cy="579646"/>
            <a:chOff x="2365314" y="1807154"/>
            <a:chExt cx="5821756" cy="57964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C2761BB0-7698-42E1-A655-C406BEC6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314439" y="1903926"/>
              <a:ext cx="533749" cy="432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35B74E28-34BF-4DEF-9EFF-746D4F46EBFB}"/>
                </a:ext>
              </a:extLst>
            </p:cNvPr>
            <p:cNvSpPr/>
            <p:nvPr/>
          </p:nvSpPr>
          <p:spPr>
            <a:xfrm>
              <a:off x="2965434" y="1807154"/>
              <a:ext cx="5221636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玉笛休三弄，东君正主张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9D855BB-D5DC-4FC3-BDD7-F53BF68FA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6534" y="735862"/>
            <a:ext cx="5175466" cy="61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3945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34613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BBD343E-FE6B-4CE4-B697-645E7C139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C3B45B6-79C8-4155-B373-74BF862EC0CC}"/>
              </a:ext>
            </a:extLst>
          </p:cNvPr>
          <p:cNvSpPr txBox="1"/>
          <p:nvPr/>
        </p:nvSpPr>
        <p:spPr>
          <a:xfrm>
            <a:off x="8536565" y="4624339"/>
            <a:ext cx="203132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7200" dirty="0">
                <a:solidFill>
                  <a:srgbClr val="D35E5D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ED11026-4C40-4466-8D92-AE851E1BF1AD}"/>
              </a:ext>
            </a:extLst>
          </p:cNvPr>
          <p:cNvCxnSpPr>
            <a:cxnSpLocks/>
          </p:cNvCxnSpPr>
          <p:nvPr/>
        </p:nvCxnSpPr>
        <p:spPr>
          <a:xfrm>
            <a:off x="8654902" y="5739604"/>
            <a:ext cx="3537098" cy="0"/>
          </a:xfrm>
          <a:prstGeom prst="line">
            <a:avLst/>
          </a:prstGeom>
          <a:ln w="12700">
            <a:solidFill>
              <a:srgbClr val="66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62EA64C-AB9F-4D9D-9DD9-AED1F65DCC24}"/>
              </a:ext>
            </a:extLst>
          </p:cNvPr>
          <p:cNvSpPr txBox="1"/>
          <p:nvPr/>
        </p:nvSpPr>
        <p:spPr>
          <a:xfrm>
            <a:off x="8654902" y="5809279"/>
            <a:ext cx="21767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spc="600" dirty="0">
                <a:solidFill>
                  <a:srgbClr val="663333"/>
                </a:solidFill>
                <a:cs typeface="+mn-ea"/>
                <a:sym typeface="+mn-lt"/>
              </a:rPr>
              <a:t>CONTENTS</a:t>
            </a:r>
            <a:endParaRPr lang="zh-CN" altLang="en-US" sz="2000" spc="600" dirty="0">
              <a:solidFill>
                <a:srgbClr val="663333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51E5180-9A9A-43C4-88D3-B9822F4C3C73}"/>
              </a:ext>
            </a:extLst>
          </p:cNvPr>
          <p:cNvGrpSpPr/>
          <p:nvPr/>
        </p:nvGrpSpPr>
        <p:grpSpPr>
          <a:xfrm>
            <a:off x="1529607" y="1380259"/>
            <a:ext cx="2738675" cy="861238"/>
            <a:chOff x="3009015" y="3200400"/>
            <a:chExt cx="2738675" cy="86123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34E3129D-82B4-48F8-B258-F6F5FE900F42}"/>
                </a:ext>
              </a:extLst>
            </p:cNvPr>
            <p:cNvGrpSpPr/>
            <p:nvPr/>
          </p:nvGrpSpPr>
          <p:grpSpPr>
            <a:xfrm>
              <a:off x="3009015" y="3200400"/>
              <a:ext cx="861238" cy="861238"/>
              <a:chOff x="1318438" y="1626781"/>
              <a:chExt cx="861238" cy="861238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8EC6F0F3-161D-43B5-A692-41B8ABA36904}"/>
                  </a:ext>
                </a:extLst>
              </p:cNvPr>
              <p:cNvSpPr/>
              <p:nvPr/>
            </p:nvSpPr>
            <p:spPr>
              <a:xfrm>
                <a:off x="1318438" y="1626781"/>
                <a:ext cx="861238" cy="861238"/>
              </a:xfrm>
              <a:prstGeom prst="ellipse">
                <a:avLst/>
              </a:prstGeom>
              <a:solidFill>
                <a:srgbClr val="D35E5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93BCBBE0-07B5-492B-91BB-3E9C182C1A5D}"/>
                  </a:ext>
                </a:extLst>
              </p:cNvPr>
              <p:cNvSpPr txBox="1"/>
              <p:nvPr/>
            </p:nvSpPr>
            <p:spPr>
              <a:xfrm>
                <a:off x="1425892" y="1734235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366892B-F1A8-4F17-8341-469120BB76AC}"/>
                </a:ext>
              </a:extLst>
            </p:cNvPr>
            <p:cNvSpPr txBox="1"/>
            <p:nvPr/>
          </p:nvSpPr>
          <p:spPr>
            <a:xfrm>
              <a:off x="3870253" y="3307854"/>
              <a:ext cx="1877437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3600" spc="-300" dirty="0">
                  <a:solidFill>
                    <a:srgbClr val="663333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F310E1A-FD7B-4373-B276-CA6E74043F88}"/>
              </a:ext>
            </a:extLst>
          </p:cNvPr>
          <p:cNvGrpSpPr/>
          <p:nvPr/>
        </p:nvGrpSpPr>
        <p:grpSpPr>
          <a:xfrm>
            <a:off x="1529607" y="2545637"/>
            <a:ext cx="2738675" cy="861238"/>
            <a:chOff x="3009015" y="3200400"/>
            <a:chExt cx="2738675" cy="86123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08F6A501-7B89-499A-9822-EBA82685E59C}"/>
                </a:ext>
              </a:extLst>
            </p:cNvPr>
            <p:cNvGrpSpPr/>
            <p:nvPr/>
          </p:nvGrpSpPr>
          <p:grpSpPr>
            <a:xfrm>
              <a:off x="3009015" y="3200400"/>
              <a:ext cx="861238" cy="861238"/>
              <a:chOff x="1318438" y="1626781"/>
              <a:chExt cx="861238" cy="861238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9651CA8B-5F58-4FFF-AD31-D8C392EF3EDA}"/>
                  </a:ext>
                </a:extLst>
              </p:cNvPr>
              <p:cNvSpPr/>
              <p:nvPr/>
            </p:nvSpPr>
            <p:spPr>
              <a:xfrm>
                <a:off x="1318438" y="1626781"/>
                <a:ext cx="861238" cy="861238"/>
              </a:xfrm>
              <a:prstGeom prst="ellipse">
                <a:avLst/>
              </a:prstGeom>
              <a:solidFill>
                <a:srgbClr val="D35E5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F9BF5DEF-BA3F-4381-B55A-AF15A9C80E41}"/>
                  </a:ext>
                </a:extLst>
              </p:cNvPr>
              <p:cNvSpPr txBox="1"/>
              <p:nvPr/>
            </p:nvSpPr>
            <p:spPr>
              <a:xfrm>
                <a:off x="1425891" y="1734235"/>
                <a:ext cx="646332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C4E22302-048F-468A-86FD-99D927B6560E}"/>
                </a:ext>
              </a:extLst>
            </p:cNvPr>
            <p:cNvSpPr txBox="1"/>
            <p:nvPr/>
          </p:nvSpPr>
          <p:spPr>
            <a:xfrm>
              <a:off x="3870253" y="3307854"/>
              <a:ext cx="1877437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3600" spc="-300" dirty="0">
                  <a:solidFill>
                    <a:srgbClr val="663333"/>
                  </a:solidFill>
                  <a:cs typeface="+mn-ea"/>
                  <a:sym typeface="+mn-lt"/>
                </a:rPr>
                <a:t>冬至起源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31BC3415-1AF5-4A49-AAE3-EBD81A260AC6}"/>
              </a:ext>
            </a:extLst>
          </p:cNvPr>
          <p:cNvGrpSpPr/>
          <p:nvPr/>
        </p:nvGrpSpPr>
        <p:grpSpPr>
          <a:xfrm>
            <a:off x="1529607" y="3711015"/>
            <a:ext cx="2738675" cy="861238"/>
            <a:chOff x="3009015" y="3200400"/>
            <a:chExt cx="2738675" cy="86123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E0B6C695-1292-4120-A2B5-E54AB70EAF4B}"/>
                </a:ext>
              </a:extLst>
            </p:cNvPr>
            <p:cNvGrpSpPr/>
            <p:nvPr/>
          </p:nvGrpSpPr>
          <p:grpSpPr>
            <a:xfrm>
              <a:off x="3009015" y="3200400"/>
              <a:ext cx="861238" cy="861238"/>
              <a:chOff x="1318438" y="1626781"/>
              <a:chExt cx="861238" cy="861238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E70B39B6-1339-411D-9EE1-B5DE34B06D5C}"/>
                  </a:ext>
                </a:extLst>
              </p:cNvPr>
              <p:cNvSpPr/>
              <p:nvPr/>
            </p:nvSpPr>
            <p:spPr>
              <a:xfrm>
                <a:off x="1318438" y="1626781"/>
                <a:ext cx="861238" cy="861238"/>
              </a:xfrm>
              <a:prstGeom prst="ellipse">
                <a:avLst/>
              </a:prstGeom>
              <a:solidFill>
                <a:srgbClr val="D35E5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36563E5A-1D17-4641-8BB6-108ABB81F177}"/>
                  </a:ext>
                </a:extLst>
              </p:cNvPr>
              <p:cNvSpPr txBox="1"/>
              <p:nvPr/>
            </p:nvSpPr>
            <p:spPr>
              <a:xfrm>
                <a:off x="1425892" y="1734235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361C45F2-82F0-4C1C-924A-61E167E1137E}"/>
                </a:ext>
              </a:extLst>
            </p:cNvPr>
            <p:cNvSpPr txBox="1"/>
            <p:nvPr/>
          </p:nvSpPr>
          <p:spPr>
            <a:xfrm>
              <a:off x="3870253" y="3307854"/>
              <a:ext cx="1877437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36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C409A2D9-6721-4AEA-A441-2D3A11B00B0F}"/>
              </a:ext>
            </a:extLst>
          </p:cNvPr>
          <p:cNvGrpSpPr/>
          <p:nvPr/>
        </p:nvGrpSpPr>
        <p:grpSpPr>
          <a:xfrm>
            <a:off x="1529607" y="4876392"/>
            <a:ext cx="2738675" cy="861238"/>
            <a:chOff x="3009015" y="3200400"/>
            <a:chExt cx="2738675" cy="86123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4309F14E-DDB7-4EE0-9ECE-2F4BDDB8508A}"/>
                </a:ext>
              </a:extLst>
            </p:cNvPr>
            <p:cNvGrpSpPr/>
            <p:nvPr/>
          </p:nvGrpSpPr>
          <p:grpSpPr>
            <a:xfrm>
              <a:off x="3009015" y="3200400"/>
              <a:ext cx="861238" cy="861238"/>
              <a:chOff x="1318438" y="1626781"/>
              <a:chExt cx="861238" cy="861238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C3AA6F85-A6DC-400B-9C6C-7E4C319B806A}"/>
                  </a:ext>
                </a:extLst>
              </p:cNvPr>
              <p:cNvSpPr/>
              <p:nvPr/>
            </p:nvSpPr>
            <p:spPr>
              <a:xfrm>
                <a:off x="1318438" y="1626781"/>
                <a:ext cx="861238" cy="861238"/>
              </a:xfrm>
              <a:prstGeom prst="ellipse">
                <a:avLst/>
              </a:prstGeom>
              <a:solidFill>
                <a:srgbClr val="D35E5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138EDADF-938A-459D-B9F0-B1608B22E1D7}"/>
                  </a:ext>
                </a:extLst>
              </p:cNvPr>
              <p:cNvSpPr txBox="1"/>
              <p:nvPr/>
            </p:nvSpPr>
            <p:spPr>
              <a:xfrm>
                <a:off x="1425892" y="1734235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75226765-5566-4CF6-897C-5913F3667B89}"/>
                </a:ext>
              </a:extLst>
            </p:cNvPr>
            <p:cNvSpPr txBox="1"/>
            <p:nvPr/>
          </p:nvSpPr>
          <p:spPr>
            <a:xfrm>
              <a:off x="3870253" y="3307854"/>
              <a:ext cx="1877437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3600" spc="-300" dirty="0">
                  <a:solidFill>
                    <a:srgbClr val="663333"/>
                  </a:solidFill>
                  <a:cs typeface="+mn-ea"/>
                  <a:sym typeface="+mn-lt"/>
                </a:rPr>
                <a:t>冬至诗歌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37060" y="257452"/>
            <a:ext cx="11860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EEF5F7"/>
                </a:solidFill>
              </a:rPr>
              <a:t>https://www.ypppt.com/</a:t>
            </a:r>
            <a:endParaRPr lang="zh-CN" altLang="en-US" sz="600" dirty="0">
              <a:solidFill>
                <a:srgbClr val="EEF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9582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60F2DDC-F45A-40BA-97DC-E99D01E6F9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58710"/>
            <a:ext cx="7240773" cy="530965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FD2BCDE-E627-4316-BEA7-DA48E5EC1A2B}"/>
              </a:ext>
            </a:extLst>
          </p:cNvPr>
          <p:cNvGrpSpPr/>
          <p:nvPr/>
        </p:nvGrpSpPr>
        <p:grpSpPr>
          <a:xfrm>
            <a:off x="6496832" y="2084873"/>
            <a:ext cx="3843953" cy="579646"/>
            <a:chOff x="5777023" y="2000324"/>
            <a:chExt cx="3843953" cy="57964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D30CEBFF-CA25-4554-821E-452AA27BF890}"/>
                </a:ext>
              </a:extLst>
            </p:cNvPr>
            <p:cNvSpPr/>
            <p:nvPr/>
          </p:nvSpPr>
          <p:spPr>
            <a:xfrm>
              <a:off x="5777023" y="2000324"/>
              <a:ext cx="3326552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日转堂阴一线添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6121FC3-37A8-4898-9E2F-5FD6D18A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9138101" y="2084780"/>
              <a:ext cx="533749" cy="432000"/>
            </a:xfrm>
            <a:prstGeom prst="rect">
              <a:avLst/>
            </a:prstGeom>
          </p:spPr>
        </p:pic>
      </p:grp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xmlns="" id="{A236F278-C199-412E-B231-726A3A0AB96A}"/>
              </a:ext>
            </a:extLst>
          </p:cNvPr>
          <p:cNvSpPr/>
          <p:nvPr/>
        </p:nvSpPr>
        <p:spPr>
          <a:xfrm>
            <a:off x="5837274" y="2817628"/>
            <a:ext cx="1403498" cy="927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FAB9172-C8A4-4103-A81D-ECC252FF0C12}"/>
              </a:ext>
            </a:extLst>
          </p:cNvPr>
          <p:cNvGrpSpPr/>
          <p:nvPr/>
        </p:nvGrpSpPr>
        <p:grpSpPr>
          <a:xfrm>
            <a:off x="6496832" y="3087877"/>
            <a:ext cx="3843953" cy="579646"/>
            <a:chOff x="5777023" y="2000324"/>
            <a:chExt cx="3843953" cy="57964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7D9F827B-7567-4CF2-98A1-026D173E5440}"/>
                </a:ext>
              </a:extLst>
            </p:cNvPr>
            <p:cNvSpPr/>
            <p:nvPr/>
          </p:nvSpPr>
          <p:spPr>
            <a:xfrm>
              <a:off x="5777023" y="2000324"/>
              <a:ext cx="3326552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使君和气作春妍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6C34167A-96A8-41B0-984B-1E6C3752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9138101" y="2084780"/>
              <a:ext cx="533749" cy="432000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D7C6672-6ACA-4FA2-900D-C487231DA3D4}"/>
              </a:ext>
            </a:extLst>
          </p:cNvPr>
          <p:cNvGrpSpPr/>
          <p:nvPr/>
        </p:nvGrpSpPr>
        <p:grpSpPr>
          <a:xfrm>
            <a:off x="6496832" y="4030242"/>
            <a:ext cx="3843953" cy="579646"/>
            <a:chOff x="5777023" y="2000324"/>
            <a:chExt cx="3843953" cy="57964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97F13145-5CEC-4C2F-A0FF-78112F651D7B}"/>
                </a:ext>
              </a:extLst>
            </p:cNvPr>
            <p:cNvSpPr/>
            <p:nvPr/>
          </p:nvSpPr>
          <p:spPr>
            <a:xfrm>
              <a:off x="5777023" y="2000324"/>
              <a:ext cx="3326552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残月夜来收不尽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621CCE5F-0E80-42A1-BA90-EF983AF0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9138101" y="2084780"/>
              <a:ext cx="533749" cy="432000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C1948DB1-539A-4397-970B-2C43B0B52F6B}"/>
              </a:ext>
            </a:extLst>
          </p:cNvPr>
          <p:cNvGrpSpPr/>
          <p:nvPr/>
        </p:nvGrpSpPr>
        <p:grpSpPr>
          <a:xfrm>
            <a:off x="6496832" y="5018503"/>
            <a:ext cx="3843953" cy="579646"/>
            <a:chOff x="5777023" y="2000324"/>
            <a:chExt cx="3843953" cy="57964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559852A8-5E5F-48D1-A31F-6BFB5300AC4D}"/>
                </a:ext>
              </a:extLst>
            </p:cNvPr>
            <p:cNvSpPr/>
            <p:nvPr/>
          </p:nvSpPr>
          <p:spPr>
            <a:xfrm>
              <a:off x="5777023" y="2000324"/>
              <a:ext cx="3326552" cy="5796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ts val="3800"/>
                </a:lnSpc>
              </a:pPr>
              <a:r>
                <a:rPr lang="zh-CN" altLang="en-US" sz="3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行云早起更留连</a:t>
              </a: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A5A5CCBA-47BE-40FF-84AC-891053D1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9138101" y="2084780"/>
              <a:ext cx="533749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643614"/>
      </p:ext>
    </p:extLst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A5DC6E4-DA14-4281-9790-BC092F19F736}"/>
              </a:ext>
            </a:extLst>
          </p:cNvPr>
          <p:cNvSpPr/>
          <p:nvPr/>
        </p:nvSpPr>
        <p:spPr>
          <a:xfrm>
            <a:off x="1364033" y="2738868"/>
            <a:ext cx="3977917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一九二九不出手</a:t>
            </a:r>
          </a:p>
          <a:p>
            <a:pPr algn="ctr">
              <a:lnSpc>
                <a:spcPts val="48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三九四九冰上走</a:t>
            </a:r>
          </a:p>
          <a:p>
            <a:pPr algn="ctr">
              <a:lnSpc>
                <a:spcPts val="48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五九六九沿河看柳</a:t>
            </a:r>
          </a:p>
          <a:p>
            <a:pPr algn="ctr">
              <a:lnSpc>
                <a:spcPts val="48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七九河开，八九燕来</a:t>
            </a:r>
          </a:p>
          <a:p>
            <a:pPr algn="ctr">
              <a:lnSpc>
                <a:spcPts val="48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九九加一九，耕牛遍地走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5B5066EA-75C6-4C68-9084-4A1ABAB4403D}"/>
              </a:ext>
            </a:extLst>
          </p:cNvPr>
          <p:cNvCxnSpPr>
            <a:cxnSpLocks/>
          </p:cNvCxnSpPr>
          <p:nvPr/>
        </p:nvCxnSpPr>
        <p:spPr>
          <a:xfrm>
            <a:off x="2122131" y="2704716"/>
            <a:ext cx="2461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B515C32-9755-4C7F-B0A7-EFB2DFE065F9}"/>
              </a:ext>
            </a:extLst>
          </p:cNvPr>
          <p:cNvGrpSpPr/>
          <p:nvPr/>
        </p:nvGrpSpPr>
        <p:grpSpPr>
          <a:xfrm>
            <a:off x="2122131" y="1803352"/>
            <a:ext cx="2465665" cy="646331"/>
            <a:chOff x="2206238" y="1588632"/>
            <a:chExt cx="2465665" cy="64633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38AD7A08-AA67-48C6-B655-6B9F9B709ED3}"/>
                </a:ext>
              </a:extLst>
            </p:cNvPr>
            <p:cNvSpPr/>
            <p:nvPr/>
          </p:nvSpPr>
          <p:spPr>
            <a:xfrm>
              <a:off x="2635004" y="1588632"/>
              <a:ext cx="1608133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cs typeface="+mn-ea"/>
                  <a:sym typeface="+mn-lt"/>
                </a:rPr>
                <a:t>数九歌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1005F3AE-C167-4723-A262-D4D92122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075839" y="1731797"/>
              <a:ext cx="620797" cy="36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B7ABBAE1-DC72-4B6C-8FD5-2E4F73223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181504" y="1731797"/>
              <a:ext cx="620797" cy="360000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E69FD52-EEF1-43D7-BEB8-7D349E984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505132"/>
            <a:ext cx="6096000" cy="62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5313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68D0D8-88EC-4422-8C4A-20A89298F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78" y="1552353"/>
            <a:ext cx="3741810" cy="3732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1D301E6-C661-42A1-9EB7-92B4F58FAA17}"/>
              </a:ext>
            </a:extLst>
          </p:cNvPr>
          <p:cNvGrpSpPr/>
          <p:nvPr/>
        </p:nvGrpSpPr>
        <p:grpSpPr>
          <a:xfrm>
            <a:off x="6602806" y="1389342"/>
            <a:ext cx="4072271" cy="4079316"/>
            <a:chOff x="7028120" y="1389342"/>
            <a:chExt cx="4072271" cy="407931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8D537B7-C604-4164-A00C-CB165A0B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8120" y="1389342"/>
              <a:ext cx="4072271" cy="407931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DE058F2-B18F-4470-8DD5-682317F4C118}"/>
                </a:ext>
              </a:extLst>
            </p:cNvPr>
            <p:cNvSpPr txBox="1"/>
            <p:nvPr/>
          </p:nvSpPr>
          <p:spPr>
            <a:xfrm>
              <a:off x="8625675" y="4156210"/>
              <a:ext cx="877163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663333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5127BC2-47E2-43BA-9524-23E03C73224B}"/>
              </a:ext>
            </a:extLst>
          </p:cNvPr>
          <p:cNvSpPr txBox="1"/>
          <p:nvPr/>
        </p:nvSpPr>
        <p:spPr>
          <a:xfrm>
            <a:off x="2083982" y="1954683"/>
            <a:ext cx="2820003" cy="29136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冬至</a:t>
            </a:r>
            <a:endParaRPr lang="en-US" altLang="zh-CN" sz="10000" b="1" dirty="0">
              <a:solidFill>
                <a:srgbClr val="D35E5D"/>
              </a:solidFill>
              <a:cs typeface="+mn-ea"/>
              <a:sym typeface="+mn-lt"/>
            </a:endParaRPr>
          </a:p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诗歌</a:t>
            </a:r>
          </a:p>
        </p:txBody>
      </p:sp>
    </p:spTree>
    <p:extLst>
      <p:ext uri="{BB962C8B-B14F-4D97-AF65-F5344CB8AC3E}">
        <p14:creationId xmlns:p14="http://schemas.microsoft.com/office/powerpoint/2010/main" val="34874406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8632CF5-D5A6-4393-B565-BA88E3C6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ADADA">
                  <a:alpha val="85882"/>
                </a:srgbClr>
              </a:clrFrom>
              <a:clrTo>
                <a:srgbClr val="DA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05" y="0"/>
            <a:ext cx="4583604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9F0D338-880B-4239-9515-79D5667D455E}"/>
              </a:ext>
            </a:extLst>
          </p:cNvPr>
          <p:cNvSpPr/>
          <p:nvPr/>
        </p:nvSpPr>
        <p:spPr>
          <a:xfrm>
            <a:off x="6265399" y="3126909"/>
            <a:ext cx="4698722" cy="3071878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天时人事日相催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冬至阳生春又来</a:t>
            </a:r>
            <a:b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刺绣五纹添弱线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吹葭六管动浮灰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岸容待腊将舒柳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山意冲寒欲放梅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云物不殊乡国异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教儿且覆掌中杯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62427E1-83DA-4350-BC59-3C6AE578E6A1}"/>
              </a:ext>
            </a:extLst>
          </p:cNvPr>
          <p:cNvGrpSpPr/>
          <p:nvPr/>
        </p:nvGrpSpPr>
        <p:grpSpPr>
          <a:xfrm>
            <a:off x="7405738" y="1758037"/>
            <a:ext cx="2332980" cy="830997"/>
            <a:chOff x="1666037" y="1956207"/>
            <a:chExt cx="2332980" cy="83099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320E1516-94FB-40BD-B583-247A04593E9B}"/>
                </a:ext>
              </a:extLst>
            </p:cNvPr>
            <p:cNvSpPr txBox="1"/>
            <p:nvPr/>
          </p:nvSpPr>
          <p:spPr>
            <a:xfrm>
              <a:off x="2125818" y="1956207"/>
              <a:ext cx="1370888" cy="83099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4800" b="1" spc="-300" dirty="0">
                  <a:solidFill>
                    <a:srgbClr val="D35E5D"/>
                  </a:solidFill>
                  <a:cs typeface="+mn-ea"/>
                  <a:sym typeface="+mn-lt"/>
                </a:rPr>
                <a:t>小至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0AE51DB0-F901-4D34-8EE5-A7F1BB914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535638" y="2191704"/>
              <a:ext cx="620797" cy="36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801BEFA-F91D-4868-B1F7-2DA799437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3508618" y="2191703"/>
              <a:ext cx="620797" cy="360000"/>
            </a:xfrm>
            <a:prstGeom prst="rect">
              <a:avLst/>
            </a:prstGeom>
          </p:spPr>
        </p:pic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DA2F858B-8980-4603-AF39-85821DBB8CC6}"/>
              </a:ext>
            </a:extLst>
          </p:cNvPr>
          <p:cNvCxnSpPr>
            <a:cxnSpLocks/>
          </p:cNvCxnSpPr>
          <p:nvPr/>
        </p:nvCxnSpPr>
        <p:spPr>
          <a:xfrm>
            <a:off x="6260962" y="2795357"/>
            <a:ext cx="46437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冬至习俗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0FAC65D-BFD7-4148-9202-4C9CCF7E7112}"/>
              </a:ext>
            </a:extLst>
          </p:cNvPr>
          <p:cNvSpPr/>
          <p:nvPr/>
        </p:nvSpPr>
        <p:spPr>
          <a:xfrm>
            <a:off x="1156123" y="3153884"/>
            <a:ext cx="3076355" cy="23493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西北风袭百草衰</a:t>
            </a:r>
            <a:b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几番寒起一阳来</a:t>
            </a:r>
            <a:b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白天最是时光短</a:t>
            </a:r>
            <a:b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却见金梅竞艳开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B628DBB-C9C6-466D-9B5F-1D94F457AF96}"/>
              </a:ext>
            </a:extLst>
          </p:cNvPr>
          <p:cNvGrpSpPr/>
          <p:nvPr/>
        </p:nvGrpSpPr>
        <p:grpSpPr>
          <a:xfrm>
            <a:off x="1527810" y="2184097"/>
            <a:ext cx="2332980" cy="830997"/>
            <a:chOff x="1666037" y="1956207"/>
            <a:chExt cx="2332980" cy="83099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E99BA310-0BA7-46FF-AFAE-24F829FE1F42}"/>
                </a:ext>
              </a:extLst>
            </p:cNvPr>
            <p:cNvSpPr txBox="1"/>
            <p:nvPr/>
          </p:nvSpPr>
          <p:spPr>
            <a:xfrm>
              <a:off x="2125817" y="1956207"/>
              <a:ext cx="1370888" cy="83099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4800" b="1" spc="-300" dirty="0">
                  <a:solidFill>
                    <a:srgbClr val="D35E5D"/>
                  </a:solidFill>
                  <a:cs typeface="+mn-ea"/>
                  <a:sym typeface="+mn-lt"/>
                </a:rPr>
                <a:t>冬至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7BAEDC3-06FC-4CCD-B0A3-BB7B39E87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535638" y="219170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755954DD-7B70-4AEE-B8C0-32FA585F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3508618" y="2191703"/>
              <a:ext cx="620797" cy="360000"/>
            </a:xfrm>
            <a:prstGeom prst="rect">
              <a:avLst/>
            </a:prstGeom>
          </p:spPr>
        </p:pic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6A75F669-832B-456C-ADE5-339C320C3CCB}"/>
              </a:ext>
            </a:extLst>
          </p:cNvPr>
          <p:cNvCxnSpPr>
            <a:cxnSpLocks/>
          </p:cNvCxnSpPr>
          <p:nvPr/>
        </p:nvCxnSpPr>
        <p:spPr>
          <a:xfrm>
            <a:off x="1278532" y="3082434"/>
            <a:ext cx="28315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8A824A6-7B1D-4790-BC7A-278D0F5213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900" y="1064924"/>
            <a:ext cx="7986874" cy="52298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30727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F619707-ABF1-49C1-9EF1-F515544E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6336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E327767-4D8A-4090-B420-DDFA6F8DBC65}"/>
              </a:ext>
            </a:extLst>
          </p:cNvPr>
          <p:cNvGrpSpPr/>
          <p:nvPr/>
        </p:nvGrpSpPr>
        <p:grpSpPr>
          <a:xfrm>
            <a:off x="8356115" y="1238693"/>
            <a:ext cx="1723549" cy="4380614"/>
            <a:chOff x="8494338" y="1392865"/>
            <a:chExt cx="1723549" cy="438061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1821E52-BED1-48F5-BD7A-E2DE006150A3}"/>
                </a:ext>
              </a:extLst>
            </p:cNvPr>
            <p:cNvSpPr/>
            <p:nvPr/>
          </p:nvSpPr>
          <p:spPr>
            <a:xfrm>
              <a:off x="8494338" y="1392865"/>
              <a:ext cx="1723549" cy="4380614"/>
            </a:xfrm>
            <a:prstGeom prst="rect">
              <a:avLst/>
            </a:prstGeom>
            <a:noFill/>
            <a:ln w="63500">
              <a:solidFill>
                <a:srgbClr val="66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2656F183-F2E3-44D5-ABF5-69BFA62BCBBD}"/>
                </a:ext>
              </a:extLst>
            </p:cNvPr>
            <p:cNvSpPr txBox="1"/>
            <p:nvPr/>
          </p:nvSpPr>
          <p:spPr>
            <a:xfrm>
              <a:off x="8494338" y="1603035"/>
              <a:ext cx="1723549" cy="407900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000" dirty="0">
                  <a:solidFill>
                    <a:srgbClr val="D35E5D"/>
                  </a:solidFill>
                  <a:cs typeface="+mn-ea"/>
                  <a:sym typeface="+mn-lt"/>
                </a:rPr>
                <a:t>感谢您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6F0D12B-B288-453E-A34F-3CF8957D09BC}"/>
              </a:ext>
            </a:extLst>
          </p:cNvPr>
          <p:cNvSpPr txBox="1"/>
          <p:nvPr/>
        </p:nvSpPr>
        <p:spPr>
          <a:xfrm>
            <a:off x="3264986" y="4542089"/>
            <a:ext cx="1826142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节气故事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闲话系列</a:t>
            </a:r>
          </a:p>
        </p:txBody>
      </p:sp>
    </p:spTree>
    <p:extLst>
      <p:ext uri="{BB962C8B-B14F-4D97-AF65-F5344CB8AC3E}">
        <p14:creationId xmlns:p14="http://schemas.microsoft.com/office/powerpoint/2010/main" val="19917519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9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68D0D8-88EC-4422-8C4A-20A89298F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78" y="1552353"/>
            <a:ext cx="3741810" cy="3732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1D301E6-C661-42A1-9EB7-92B4F58FAA17}"/>
              </a:ext>
            </a:extLst>
          </p:cNvPr>
          <p:cNvGrpSpPr/>
          <p:nvPr/>
        </p:nvGrpSpPr>
        <p:grpSpPr>
          <a:xfrm>
            <a:off x="6602806" y="1389342"/>
            <a:ext cx="4072271" cy="4079316"/>
            <a:chOff x="7028120" y="1389342"/>
            <a:chExt cx="4072271" cy="407931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8D537B7-C604-4164-A00C-CB165A0B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8120" y="1389342"/>
              <a:ext cx="4072271" cy="407931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DE058F2-B18F-4470-8DD5-682317F4C118}"/>
                </a:ext>
              </a:extLst>
            </p:cNvPr>
            <p:cNvSpPr txBox="1"/>
            <p:nvPr/>
          </p:nvSpPr>
          <p:spPr>
            <a:xfrm>
              <a:off x="8625673" y="4156210"/>
              <a:ext cx="877163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663333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5127BC2-47E2-43BA-9524-23E03C73224B}"/>
              </a:ext>
            </a:extLst>
          </p:cNvPr>
          <p:cNvSpPr txBox="1"/>
          <p:nvPr/>
        </p:nvSpPr>
        <p:spPr>
          <a:xfrm>
            <a:off x="2083982" y="2089154"/>
            <a:ext cx="2820003" cy="29136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节气</a:t>
            </a:r>
            <a:endParaRPr lang="en-US" altLang="zh-CN" sz="10000" b="1" dirty="0">
              <a:solidFill>
                <a:srgbClr val="D35E5D"/>
              </a:solidFill>
              <a:cs typeface="+mn-ea"/>
              <a:sym typeface="+mn-lt"/>
            </a:endParaRPr>
          </a:p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常识</a:t>
            </a:r>
          </a:p>
        </p:txBody>
      </p:sp>
    </p:spTree>
    <p:extLst>
      <p:ext uri="{BB962C8B-B14F-4D97-AF65-F5344CB8AC3E}">
        <p14:creationId xmlns:p14="http://schemas.microsoft.com/office/powerpoint/2010/main" val="546100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5324D2B-49C9-47EF-944C-5549539B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78465"/>
            <a:ext cx="5950003" cy="539070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BCEF8B9-FC1C-46A6-8A69-4344C4C9B8C2}"/>
              </a:ext>
            </a:extLst>
          </p:cNvPr>
          <p:cNvSpPr/>
          <p:nvPr/>
        </p:nvSpPr>
        <p:spPr>
          <a:xfrm>
            <a:off x="5518298" y="1924493"/>
            <a:ext cx="6673702" cy="3434263"/>
          </a:xfrm>
          <a:prstGeom prst="rect">
            <a:avLst/>
          </a:prstGeom>
          <a:solidFill>
            <a:srgbClr val="D3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35E5D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C17F124-9445-4E2F-B585-07F750005FE5}"/>
              </a:ext>
            </a:extLst>
          </p:cNvPr>
          <p:cNvSpPr txBox="1"/>
          <p:nvPr/>
        </p:nvSpPr>
        <p:spPr>
          <a:xfrm>
            <a:off x="6069771" y="2492592"/>
            <a:ext cx="5570756" cy="22980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8600"/>
              </a:lnSpc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春雨惊春清谷天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8600"/>
              </a:lnSpc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夏芒芒夏暑相连</a:t>
            </a:r>
          </a:p>
        </p:txBody>
      </p:sp>
    </p:spTree>
    <p:extLst>
      <p:ext uri="{BB962C8B-B14F-4D97-AF65-F5344CB8AC3E}">
        <p14:creationId xmlns:p14="http://schemas.microsoft.com/office/powerpoint/2010/main" val="8201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5324D2B-49C9-47EF-944C-5549539B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997" y="478465"/>
            <a:ext cx="5950003" cy="539070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22822B1-7215-43EE-A3A9-D93816F0FB02}"/>
              </a:ext>
            </a:extLst>
          </p:cNvPr>
          <p:cNvSpPr/>
          <p:nvPr/>
        </p:nvSpPr>
        <p:spPr>
          <a:xfrm>
            <a:off x="-21" y="1924493"/>
            <a:ext cx="6673702" cy="3434263"/>
          </a:xfrm>
          <a:prstGeom prst="rect">
            <a:avLst/>
          </a:prstGeom>
          <a:solidFill>
            <a:srgbClr val="D3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35E5D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4932FAC-E629-43B1-A9E8-0528590B41A2}"/>
              </a:ext>
            </a:extLst>
          </p:cNvPr>
          <p:cNvSpPr txBox="1"/>
          <p:nvPr/>
        </p:nvSpPr>
        <p:spPr>
          <a:xfrm>
            <a:off x="551452" y="2492592"/>
            <a:ext cx="5570756" cy="22980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ts val="8600"/>
              </a:lnSpc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秋处露秋寒霜降</a:t>
            </a:r>
          </a:p>
          <a:p>
            <a:pPr algn="r">
              <a:lnSpc>
                <a:spcPts val="8600"/>
              </a:lnSpc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冬雪雪冬寒又寒</a:t>
            </a:r>
          </a:p>
        </p:txBody>
      </p:sp>
    </p:spTree>
    <p:extLst>
      <p:ext uri="{BB962C8B-B14F-4D97-AF65-F5344CB8AC3E}">
        <p14:creationId xmlns:p14="http://schemas.microsoft.com/office/powerpoint/2010/main" val="576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BB2422-ADD8-4AD4-B8E2-24AA9672A0B2}"/>
              </a:ext>
            </a:extLst>
          </p:cNvPr>
          <p:cNvSpPr/>
          <p:nvPr/>
        </p:nvSpPr>
        <p:spPr>
          <a:xfrm>
            <a:off x="5653446" y="1880010"/>
            <a:ext cx="54040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D35E5D"/>
                </a:solidFill>
                <a:cs typeface="+mn-ea"/>
                <a:sym typeface="+mn-lt"/>
              </a:rPr>
              <a:t>夏尽秋分日，春生冬至时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645EEC30-154D-4F06-BAC8-8D1AFB3CFC86}"/>
              </a:ext>
            </a:extLst>
          </p:cNvPr>
          <p:cNvCxnSpPr>
            <a:cxnSpLocks/>
          </p:cNvCxnSpPr>
          <p:nvPr/>
        </p:nvCxnSpPr>
        <p:spPr>
          <a:xfrm>
            <a:off x="5716620" y="2736115"/>
            <a:ext cx="52776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0959889-C9C9-4F31-9A0A-CDC5E1133322}"/>
              </a:ext>
            </a:extLst>
          </p:cNvPr>
          <p:cNvSpPr/>
          <p:nvPr/>
        </p:nvSpPr>
        <p:spPr>
          <a:xfrm>
            <a:off x="5604978" y="2923110"/>
            <a:ext cx="5500979" cy="3016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zh-CN" altLang="en-US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天文意义的冬天的开始，冬至一到表示寒冬到来，从这一天开始数九。冬至当天北半球白天最短，黑夜最长，从冬至之后白天一天比一天变长。冬至是古时的一个重要节日，每逢这一天都会放假一天过冬节，故有</a:t>
            </a:r>
            <a:r>
              <a:rPr lang="en-US" altLang="zh-CN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冬至如年</a:t>
            </a:r>
            <a:r>
              <a:rPr lang="en-US" altLang="zh-CN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的说法。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0ECC759-B4A0-4224-B17F-A9BF6D3B8C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76357" cy="6858000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xmlns="" id="{871BD995-81FC-4D15-AC67-EB089B28BF01}"/>
              </a:ext>
            </a:extLst>
          </p:cNvPr>
          <p:cNvSpPr/>
          <p:nvPr/>
        </p:nvSpPr>
        <p:spPr>
          <a:xfrm>
            <a:off x="0" y="6379535"/>
            <a:ext cx="287079" cy="478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48704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C5BF83B8-14D8-4EA3-9B6A-B1EEFFAA0E75}"/>
              </a:ext>
            </a:extLst>
          </p:cNvPr>
          <p:cNvCxnSpPr>
            <a:cxnSpLocks/>
          </p:cNvCxnSpPr>
          <p:nvPr/>
        </p:nvCxnSpPr>
        <p:spPr>
          <a:xfrm>
            <a:off x="1765007" y="2619163"/>
            <a:ext cx="54024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7769858-630C-4E4B-A016-5144DD76A778}"/>
              </a:ext>
            </a:extLst>
          </p:cNvPr>
          <p:cNvGrpSpPr/>
          <p:nvPr/>
        </p:nvGrpSpPr>
        <p:grpSpPr>
          <a:xfrm>
            <a:off x="2229291" y="1735369"/>
            <a:ext cx="4295547" cy="646331"/>
            <a:chOff x="6010942" y="1352589"/>
            <a:chExt cx="4295547" cy="64633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FB50480A-A679-4B31-82A8-3F5BF91D5350}"/>
                </a:ext>
              </a:extLst>
            </p:cNvPr>
            <p:cNvSpPr/>
            <p:nvPr/>
          </p:nvSpPr>
          <p:spPr>
            <a:xfrm>
              <a:off x="6405672" y="1352589"/>
              <a:ext cx="3506088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cs typeface="+mn-ea"/>
                  <a:sym typeface="+mn-lt"/>
                </a:rPr>
                <a:t>冬至阳生春又来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ACD77E93-8289-4976-B370-12061DD8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880543" y="1495754"/>
              <a:ext cx="620797" cy="360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6DF15E3B-88CA-4AE7-82D7-A6C7D6A0B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9816090" y="1495754"/>
              <a:ext cx="620797" cy="360000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5BBEAC4-8437-4F38-8CBD-2A013F90415D}"/>
              </a:ext>
            </a:extLst>
          </p:cNvPr>
          <p:cNvSpPr/>
          <p:nvPr/>
        </p:nvSpPr>
        <p:spPr>
          <a:xfrm>
            <a:off x="1672850" y="2876979"/>
            <a:ext cx="5408428" cy="543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六阴消尽一阳生。暗藏萌。雪花轻。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003B9B9-EB18-40F1-A89D-A5176AF6B120}"/>
              </a:ext>
            </a:extLst>
          </p:cNvPr>
          <p:cNvSpPr/>
          <p:nvPr/>
        </p:nvSpPr>
        <p:spPr>
          <a:xfrm>
            <a:off x="1672850" y="3711208"/>
            <a:ext cx="5408428" cy="543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二气周流无所住，阳数足，化龙升。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B540B21-E389-462C-81D1-5834DB0633F4}"/>
              </a:ext>
            </a:extLst>
          </p:cNvPr>
          <p:cNvSpPr/>
          <p:nvPr/>
        </p:nvSpPr>
        <p:spPr>
          <a:xfrm>
            <a:off x="1672850" y="4520270"/>
            <a:ext cx="5408428" cy="543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归根复命性灵明。过天庭。入无形。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539CB5C6-97C5-4F99-A75B-4A4BD469AAB7}"/>
              </a:ext>
            </a:extLst>
          </p:cNvPr>
          <p:cNvSpPr/>
          <p:nvPr/>
        </p:nvSpPr>
        <p:spPr>
          <a:xfrm>
            <a:off x="1672850" y="5329332"/>
            <a:ext cx="5408428" cy="543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38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夺得乾坤真造化，功行满，赴蓬瀛。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A288E5E-A3B6-4FBE-9E31-BFF8BED95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14168" y="478465"/>
            <a:ext cx="4077832" cy="5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87761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68D0D8-88EC-4422-8C4A-20A89298F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78" y="1552353"/>
            <a:ext cx="3741810" cy="3732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1D301E6-C661-42A1-9EB7-92B4F58FAA17}"/>
              </a:ext>
            </a:extLst>
          </p:cNvPr>
          <p:cNvGrpSpPr/>
          <p:nvPr/>
        </p:nvGrpSpPr>
        <p:grpSpPr>
          <a:xfrm>
            <a:off x="6602806" y="1389342"/>
            <a:ext cx="4072271" cy="4079316"/>
            <a:chOff x="7028120" y="1389342"/>
            <a:chExt cx="4072271" cy="407931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8D537B7-C604-4164-A00C-CB165A0B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8120" y="1389342"/>
              <a:ext cx="4072271" cy="407931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DE058F2-B18F-4470-8DD5-682317F4C118}"/>
                </a:ext>
              </a:extLst>
            </p:cNvPr>
            <p:cNvSpPr txBox="1"/>
            <p:nvPr/>
          </p:nvSpPr>
          <p:spPr>
            <a:xfrm>
              <a:off x="8625673" y="4156210"/>
              <a:ext cx="877164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663333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5127BC2-47E2-43BA-9524-23E03C73224B}"/>
              </a:ext>
            </a:extLst>
          </p:cNvPr>
          <p:cNvSpPr txBox="1"/>
          <p:nvPr/>
        </p:nvSpPr>
        <p:spPr>
          <a:xfrm>
            <a:off x="2083982" y="2089154"/>
            <a:ext cx="2820003" cy="29136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冬至</a:t>
            </a:r>
            <a:endParaRPr lang="en-US" altLang="zh-CN" sz="10000" b="1" dirty="0">
              <a:solidFill>
                <a:srgbClr val="D35E5D"/>
              </a:solidFill>
              <a:cs typeface="+mn-ea"/>
              <a:sym typeface="+mn-lt"/>
            </a:endParaRPr>
          </a:p>
          <a:p>
            <a:pPr>
              <a:lnSpc>
                <a:spcPts val="11000"/>
              </a:lnSpc>
            </a:pPr>
            <a:r>
              <a:rPr lang="zh-CN" altLang="en-US" sz="10000" b="1" dirty="0">
                <a:solidFill>
                  <a:srgbClr val="D35E5D"/>
                </a:solidFill>
                <a:cs typeface="+mn-ea"/>
                <a:sym typeface="+mn-lt"/>
              </a:rPr>
              <a:t>起源</a:t>
            </a:r>
          </a:p>
        </p:txBody>
      </p:sp>
    </p:spTree>
    <p:extLst>
      <p:ext uri="{BB962C8B-B14F-4D97-AF65-F5344CB8AC3E}">
        <p14:creationId xmlns:p14="http://schemas.microsoft.com/office/powerpoint/2010/main" val="338899789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4E5104D-0AE0-461A-ACB5-39AA565EC379}"/>
              </a:ext>
            </a:extLst>
          </p:cNvPr>
          <p:cNvGrpSpPr/>
          <p:nvPr/>
        </p:nvGrpSpPr>
        <p:grpSpPr>
          <a:xfrm>
            <a:off x="0" y="230827"/>
            <a:ext cx="12192000" cy="523220"/>
            <a:chOff x="0" y="230827"/>
            <a:chExt cx="12192000" cy="52322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3B1240B3-E1A4-4D0E-82EA-D322D8D01806}"/>
                </a:ext>
              </a:extLst>
            </p:cNvPr>
            <p:cNvCxnSpPr/>
            <p:nvPr/>
          </p:nvCxnSpPr>
          <p:spPr>
            <a:xfrm>
              <a:off x="0" y="478465"/>
              <a:ext cx="12192000" cy="0"/>
            </a:xfrm>
            <a:prstGeom prst="line">
              <a:avLst/>
            </a:prstGeom>
            <a:ln w="63500">
              <a:solidFill>
                <a:srgbClr val="66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1552975-ED5C-4902-9F56-E581F0B9F929}"/>
                </a:ext>
              </a:extLst>
            </p:cNvPr>
            <p:cNvSpPr txBox="1"/>
            <p:nvPr/>
          </p:nvSpPr>
          <p:spPr>
            <a:xfrm>
              <a:off x="5362466" y="230827"/>
              <a:ext cx="1467068" cy="52322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300" dirty="0">
                  <a:solidFill>
                    <a:srgbClr val="663333"/>
                  </a:solidFill>
                  <a:cs typeface="+mn-ea"/>
                  <a:sym typeface="+mn-lt"/>
                </a:rPr>
                <a:t>冬至起源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A4A03CF-27D3-4546-8A4C-EF7D98FC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63056"/>
            <a:ext cx="5023531" cy="458053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546195C-C364-4CA8-A90B-AAED169BBBAF}"/>
              </a:ext>
            </a:extLst>
          </p:cNvPr>
          <p:cNvSpPr/>
          <p:nvPr/>
        </p:nvSpPr>
        <p:spPr>
          <a:xfrm>
            <a:off x="5898482" y="2048312"/>
            <a:ext cx="522318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48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早在二千五百多年前的春秋时代，中国就已经用土圭观测太阳，测定出了冬至，它是二十四节气中最早制订出的一个，时间在每年的公历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21~23</a:t>
            </a: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D72D07F2-982D-40CC-8B2A-E33E7C249384}"/>
              </a:ext>
            </a:extLst>
          </p:cNvPr>
          <p:cNvCxnSpPr/>
          <p:nvPr/>
        </p:nvCxnSpPr>
        <p:spPr>
          <a:xfrm>
            <a:off x="5975498" y="5433242"/>
            <a:ext cx="62165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31D5A787-C86B-4C1B-94D7-8E985C0B8CF8}"/>
              </a:ext>
            </a:extLst>
          </p:cNvPr>
          <p:cNvGrpSpPr/>
          <p:nvPr/>
        </p:nvGrpSpPr>
        <p:grpSpPr>
          <a:xfrm>
            <a:off x="2048313" y="4891057"/>
            <a:ext cx="2975217" cy="646331"/>
            <a:chOff x="1730506" y="5171778"/>
            <a:chExt cx="2975217" cy="64633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90B6E59C-CF2F-4260-BC80-68828E646811}"/>
                </a:ext>
              </a:extLst>
            </p:cNvPr>
            <p:cNvSpPr/>
            <p:nvPr/>
          </p:nvSpPr>
          <p:spPr>
            <a:xfrm>
              <a:off x="2176804" y="5171778"/>
              <a:ext cx="2082621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35E5D"/>
                  </a:solidFill>
                  <a:cs typeface="+mn-ea"/>
                  <a:sym typeface="+mn-lt"/>
                </a:rPr>
                <a:t>从何而来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85872D4-CDE4-4164-B543-4512A2223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600107" y="5314943"/>
              <a:ext cx="620797" cy="3600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CC7A6D64-9BCC-4F3E-AE5C-99480A0CC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215324" y="5314943"/>
              <a:ext cx="620797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5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1qc3d2n">
      <a:majorFont>
        <a:latin typeface="微软雅黑"/>
        <a:ea typeface="华文新魏"/>
        <a:cs typeface=""/>
      </a:majorFont>
      <a:minorFont>
        <a:latin typeface="微软雅黑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758</Words>
  <Application>Microsoft Office PowerPoint</Application>
  <PresentationFormat>宽屏</PresentationFormat>
  <Paragraphs>149</Paragraphs>
  <Slides>26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华文新魏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</cp:revision>
  <dcterms:created xsi:type="dcterms:W3CDTF">2017-11-23T05:51:08Z</dcterms:created>
  <dcterms:modified xsi:type="dcterms:W3CDTF">2023-04-25T01:39:52Z</dcterms:modified>
</cp:coreProperties>
</file>