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66" r:id="rId3"/>
  </p:sldMasterIdLst>
  <p:notesMasterIdLst>
    <p:notesMasterId r:id="rId17"/>
  </p:notesMasterIdLst>
  <p:sldIdLst>
    <p:sldId id="256" r:id="rId4"/>
    <p:sldId id="257" r:id="rId5"/>
    <p:sldId id="258" r:id="rId6"/>
    <p:sldId id="259" r:id="rId7"/>
    <p:sldId id="260" r:id="rId8"/>
    <p:sldId id="261" r:id="rId9"/>
    <p:sldId id="263" r:id="rId10"/>
    <p:sldId id="262" r:id="rId11"/>
    <p:sldId id="264" r:id="rId12"/>
    <p:sldId id="265" r:id="rId13"/>
    <p:sldId id="266" r:id="rId14"/>
    <p:sldId id="267" r:id="rId15"/>
    <p:sldId id="26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314" autoAdjust="0"/>
  </p:normalViewPr>
  <p:slideViewPr>
    <p:cSldViewPr snapToGrid="0">
      <p:cViewPr varScale="1">
        <p:scale>
          <a:sx n="108" d="100"/>
          <a:sy n="108" d="100"/>
        </p:scale>
        <p:origin x="70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6E36B-A1AC-48F4-AB42-68F796078005}" type="datetimeFigureOut">
              <a:rPr lang="zh-CN" altLang="en-US" smtClean="0"/>
              <a:t>2023/4/24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79E0E-C0B3-4FB2-A595-CA82CBB92258}" type="slidenum">
              <a:rPr lang="zh-CN" altLang="en-US" smtClean="0"/>
              <a:t>‹#›</a:t>
            </a:fld>
            <a:endParaRPr lang="zh-CN" altLang="en-US"/>
          </a:p>
        </p:txBody>
      </p:sp>
    </p:spTree>
    <p:extLst>
      <p:ext uri="{BB962C8B-B14F-4D97-AF65-F5344CB8AC3E}">
        <p14:creationId xmlns:p14="http://schemas.microsoft.com/office/powerpoint/2010/main" val="98870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179E0E-C0B3-4FB2-A595-CA82CBB92258}" type="slidenum">
              <a:rPr lang="zh-CN" altLang="en-US" smtClean="0"/>
              <a:t>1</a:t>
            </a:fld>
            <a:endParaRPr lang="zh-CN" altLang="en-US"/>
          </a:p>
        </p:txBody>
      </p:sp>
    </p:spTree>
    <p:extLst>
      <p:ext uri="{BB962C8B-B14F-4D97-AF65-F5344CB8AC3E}">
        <p14:creationId xmlns:p14="http://schemas.microsoft.com/office/powerpoint/2010/main" val="356530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9179E0E-C0B3-4FB2-A595-CA82CBB92258}" type="slidenum">
              <a:rPr lang="zh-CN" altLang="en-US" smtClean="0"/>
              <a:t>6</a:t>
            </a:fld>
            <a:endParaRPr lang="zh-CN" altLang="en-US"/>
          </a:p>
        </p:txBody>
      </p:sp>
    </p:spTree>
    <p:extLst>
      <p:ext uri="{BB962C8B-B14F-4D97-AF65-F5344CB8AC3E}">
        <p14:creationId xmlns:p14="http://schemas.microsoft.com/office/powerpoint/2010/main" val="317436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179E0E-C0B3-4FB2-A595-CA82CBB92258}" type="slidenum">
              <a:rPr lang="zh-CN" altLang="en-US" smtClean="0"/>
              <a:t>12</a:t>
            </a:fld>
            <a:endParaRPr lang="zh-CN" altLang="en-US"/>
          </a:p>
        </p:txBody>
      </p:sp>
    </p:spTree>
    <p:extLst>
      <p:ext uri="{BB962C8B-B14F-4D97-AF65-F5344CB8AC3E}">
        <p14:creationId xmlns:p14="http://schemas.microsoft.com/office/powerpoint/2010/main" val="342922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4069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7714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6732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3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774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043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27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724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5146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8707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782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6160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8463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2084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913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54BFA6-A1E8-4F37-8629-0D93E63D5396}" type="slidenum">
              <a:rPr lang="zh-CN" altLang="en-US" smtClean="0"/>
              <a:t>‹#›</a:t>
            </a:fld>
            <a:endParaRPr lang="zh-CN" altLang="en-US"/>
          </a:p>
        </p:txBody>
      </p:sp>
    </p:spTree>
    <p:extLst>
      <p:ext uri="{BB962C8B-B14F-4D97-AF65-F5344CB8AC3E}">
        <p14:creationId xmlns:p14="http://schemas.microsoft.com/office/powerpoint/2010/main" val="223693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54BFA6-A1E8-4F37-8629-0D93E63D5396}" type="slidenum">
              <a:rPr lang="zh-CN" altLang="en-US" smtClean="0"/>
              <a:t>‹#›</a:t>
            </a:fld>
            <a:endParaRPr lang="zh-CN" altLang="en-US"/>
          </a:p>
        </p:txBody>
      </p:sp>
      <p:sp>
        <p:nvSpPr>
          <p:cNvPr id="10" name="TextBox 9"/>
          <p:cNvSpPr txBox="1"/>
          <p:nvPr userDrawn="1"/>
        </p:nvSpPr>
        <p:spPr>
          <a:xfrm>
            <a:off x="1907705" y="1349063"/>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34928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17827B-D86F-4858-89F0-B07A16E328CD}" type="datetimeFigureOut">
              <a:rPr lang="zh-CN" altLang="en-US" smtClean="0"/>
              <a:t>2023/4/24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54BFA6-A1E8-4F37-8629-0D93E63D539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7827B-D86F-4858-89F0-B07A16E328CD}" type="datetimeFigureOut">
              <a:rPr lang="zh-CN" altLang="en-US" smtClean="0"/>
              <a:t>2023/4/24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4BFA6-A1E8-4F37-8629-0D93E63D539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6466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0903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087872"/>
          </a:xfrm>
          <a:prstGeom prst="rect">
            <a:avLst/>
          </a:prstGeom>
        </p:spPr>
      </p:pic>
      <p:pic>
        <p:nvPicPr>
          <p:cNvPr id="9" name="图片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449961" y="757084"/>
            <a:ext cx="2266337" cy="2915264"/>
          </a:xfrm>
          <a:custGeom>
            <a:avLst/>
            <a:gdLst>
              <a:gd name="connsiteX0" fmla="*/ 0 w 2266337"/>
              <a:gd name="connsiteY0" fmla="*/ 0 h 2915264"/>
              <a:gd name="connsiteX1" fmla="*/ 2266337 w 2266337"/>
              <a:gd name="connsiteY1" fmla="*/ 0 h 2915264"/>
              <a:gd name="connsiteX2" fmla="*/ 2266337 w 2266337"/>
              <a:gd name="connsiteY2" fmla="*/ 2915264 h 2915264"/>
              <a:gd name="connsiteX3" fmla="*/ 0 w 2266337"/>
              <a:gd name="connsiteY3" fmla="*/ 2915264 h 2915264"/>
            </a:gdLst>
            <a:ahLst/>
            <a:cxnLst>
              <a:cxn ang="0">
                <a:pos x="connsiteX0" y="connsiteY0"/>
              </a:cxn>
              <a:cxn ang="0">
                <a:pos x="connsiteX1" y="connsiteY1"/>
              </a:cxn>
              <a:cxn ang="0">
                <a:pos x="connsiteX2" y="connsiteY2"/>
              </a:cxn>
              <a:cxn ang="0">
                <a:pos x="connsiteX3" y="connsiteY3"/>
              </a:cxn>
            </a:cxnLst>
            <a:rect l="l" t="t" r="r" b="b"/>
            <a:pathLst>
              <a:path w="2266337" h="2915264">
                <a:moveTo>
                  <a:pt x="0" y="0"/>
                </a:moveTo>
                <a:lnTo>
                  <a:pt x="2266337" y="0"/>
                </a:lnTo>
                <a:lnTo>
                  <a:pt x="2266337" y="2915264"/>
                </a:lnTo>
                <a:lnTo>
                  <a:pt x="0" y="2915264"/>
                </a:lnTo>
                <a:close/>
              </a:path>
            </a:pathLst>
          </a:custGeom>
        </p:spPr>
      </p:pic>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2400" y="4842387"/>
            <a:ext cx="1617406" cy="1455174"/>
          </a:xfrm>
          <a:custGeom>
            <a:avLst/>
            <a:gdLst>
              <a:gd name="connsiteX0" fmla="*/ 0 w 1617406"/>
              <a:gd name="connsiteY0" fmla="*/ 0 h 1455174"/>
              <a:gd name="connsiteX1" fmla="*/ 1617406 w 1617406"/>
              <a:gd name="connsiteY1" fmla="*/ 0 h 1455174"/>
              <a:gd name="connsiteX2" fmla="*/ 1617406 w 1617406"/>
              <a:gd name="connsiteY2" fmla="*/ 1455174 h 1455174"/>
              <a:gd name="connsiteX3" fmla="*/ 0 w 1617406"/>
              <a:gd name="connsiteY3" fmla="*/ 1455174 h 1455174"/>
            </a:gdLst>
            <a:ahLst/>
            <a:cxnLst>
              <a:cxn ang="0">
                <a:pos x="connsiteX0" y="connsiteY0"/>
              </a:cxn>
              <a:cxn ang="0">
                <a:pos x="connsiteX1" y="connsiteY1"/>
              </a:cxn>
              <a:cxn ang="0">
                <a:pos x="connsiteX2" y="connsiteY2"/>
              </a:cxn>
              <a:cxn ang="0">
                <a:pos x="connsiteX3" y="connsiteY3"/>
              </a:cxn>
            </a:cxnLst>
            <a:rect l="l" t="t" r="r" b="b"/>
            <a:pathLst>
              <a:path w="1617406" h="1455174">
                <a:moveTo>
                  <a:pt x="0" y="0"/>
                </a:moveTo>
                <a:lnTo>
                  <a:pt x="1617406" y="0"/>
                </a:lnTo>
                <a:lnTo>
                  <a:pt x="1617406" y="1455174"/>
                </a:lnTo>
                <a:lnTo>
                  <a:pt x="0" y="1455174"/>
                </a:lnTo>
                <a:close/>
              </a:path>
            </a:pathLst>
          </a:cu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431161" y="4596581"/>
            <a:ext cx="1170101" cy="966874"/>
          </a:xfrm>
          <a:custGeom>
            <a:avLst/>
            <a:gdLst>
              <a:gd name="connsiteX0" fmla="*/ 0 w 934064"/>
              <a:gd name="connsiteY0" fmla="*/ 0 h 771833"/>
              <a:gd name="connsiteX1" fmla="*/ 934064 w 934064"/>
              <a:gd name="connsiteY1" fmla="*/ 0 h 771833"/>
              <a:gd name="connsiteX2" fmla="*/ 934064 w 934064"/>
              <a:gd name="connsiteY2" fmla="*/ 771833 h 771833"/>
              <a:gd name="connsiteX3" fmla="*/ 0 w 934064"/>
              <a:gd name="connsiteY3" fmla="*/ 771833 h 771833"/>
            </a:gdLst>
            <a:ahLst/>
            <a:cxnLst>
              <a:cxn ang="0">
                <a:pos x="connsiteX0" y="connsiteY0"/>
              </a:cxn>
              <a:cxn ang="0">
                <a:pos x="connsiteX1" y="connsiteY1"/>
              </a:cxn>
              <a:cxn ang="0">
                <a:pos x="connsiteX2" y="connsiteY2"/>
              </a:cxn>
              <a:cxn ang="0">
                <a:pos x="connsiteX3" y="connsiteY3"/>
              </a:cxn>
            </a:cxnLst>
            <a:rect l="l" t="t" r="r" b="b"/>
            <a:pathLst>
              <a:path w="934064" h="771833">
                <a:moveTo>
                  <a:pt x="0" y="0"/>
                </a:moveTo>
                <a:lnTo>
                  <a:pt x="934064" y="0"/>
                </a:lnTo>
                <a:lnTo>
                  <a:pt x="934064" y="771833"/>
                </a:lnTo>
                <a:lnTo>
                  <a:pt x="0" y="771833"/>
                </a:lnTo>
                <a:close/>
              </a:path>
            </a:pathLst>
          </a:cu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82444" y="3809673"/>
            <a:ext cx="887361" cy="794282"/>
          </a:xfrm>
          <a:custGeom>
            <a:avLst/>
            <a:gdLst>
              <a:gd name="connsiteX0" fmla="*/ 0 w 703006"/>
              <a:gd name="connsiteY0" fmla="*/ 0 h 629265"/>
              <a:gd name="connsiteX1" fmla="*/ 703006 w 703006"/>
              <a:gd name="connsiteY1" fmla="*/ 0 h 629265"/>
              <a:gd name="connsiteX2" fmla="*/ 703006 w 703006"/>
              <a:gd name="connsiteY2" fmla="*/ 629265 h 629265"/>
              <a:gd name="connsiteX3" fmla="*/ 0 w 703006"/>
              <a:gd name="connsiteY3" fmla="*/ 629265 h 629265"/>
            </a:gdLst>
            <a:ahLst/>
            <a:cxnLst>
              <a:cxn ang="0">
                <a:pos x="connsiteX0" y="connsiteY0"/>
              </a:cxn>
              <a:cxn ang="0">
                <a:pos x="connsiteX1" y="connsiteY1"/>
              </a:cxn>
              <a:cxn ang="0">
                <a:pos x="connsiteX2" y="connsiteY2"/>
              </a:cxn>
              <a:cxn ang="0">
                <a:pos x="connsiteX3" y="connsiteY3"/>
              </a:cxn>
            </a:cxnLst>
            <a:rect l="l" t="t" r="r" b="b"/>
            <a:pathLst>
              <a:path w="703006" h="629265">
                <a:moveTo>
                  <a:pt x="0" y="0"/>
                </a:moveTo>
                <a:lnTo>
                  <a:pt x="703006" y="0"/>
                </a:lnTo>
                <a:lnTo>
                  <a:pt x="703006" y="629265"/>
                </a:lnTo>
                <a:lnTo>
                  <a:pt x="0" y="629265"/>
                </a:lnTo>
                <a:close/>
              </a:path>
            </a:pathLst>
          </a:cu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17" name="图片 16"/>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8492613" y="1327356"/>
            <a:ext cx="3586316" cy="3613353"/>
          </a:xfrm>
          <a:custGeom>
            <a:avLst/>
            <a:gdLst>
              <a:gd name="connsiteX0" fmla="*/ 254087 w 3586316"/>
              <a:gd name="connsiteY0" fmla="*/ 0 h 3613353"/>
              <a:gd name="connsiteX1" fmla="*/ 3586316 w 3586316"/>
              <a:gd name="connsiteY1" fmla="*/ 0 h 3613353"/>
              <a:gd name="connsiteX2" fmla="*/ 3586316 w 3586316"/>
              <a:gd name="connsiteY2" fmla="*/ 3613353 h 3613353"/>
              <a:gd name="connsiteX3" fmla="*/ 872613 w 3586316"/>
              <a:gd name="connsiteY3" fmla="*/ 3613353 h 3613353"/>
              <a:gd name="connsiteX4" fmla="*/ 872613 w 3586316"/>
              <a:gd name="connsiteY4" fmla="*/ 3377379 h 3613353"/>
              <a:gd name="connsiteX5" fmla="*/ 0 w 3586316"/>
              <a:gd name="connsiteY5" fmla="*/ 3377379 h 3613353"/>
              <a:gd name="connsiteX6" fmla="*/ 0 w 3586316"/>
              <a:gd name="connsiteY6" fmla="*/ 1215544 h 3613353"/>
              <a:gd name="connsiteX7" fmla="*/ 25826 w 3586316"/>
              <a:gd name="connsiteY7" fmla="*/ 1228892 h 3613353"/>
              <a:gd name="connsiteX8" fmla="*/ 575187 w 3586316"/>
              <a:gd name="connsiteY8" fmla="*/ 165955 h 361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6316" h="3613353">
                <a:moveTo>
                  <a:pt x="254087" y="0"/>
                </a:moveTo>
                <a:lnTo>
                  <a:pt x="3586316" y="0"/>
                </a:lnTo>
                <a:lnTo>
                  <a:pt x="3586316" y="3613353"/>
                </a:lnTo>
                <a:lnTo>
                  <a:pt x="872613" y="3613353"/>
                </a:lnTo>
                <a:lnTo>
                  <a:pt x="872613" y="3377379"/>
                </a:lnTo>
                <a:lnTo>
                  <a:pt x="0" y="3377379"/>
                </a:lnTo>
                <a:lnTo>
                  <a:pt x="0" y="1215544"/>
                </a:lnTo>
                <a:lnTo>
                  <a:pt x="25826" y="1228892"/>
                </a:lnTo>
                <a:lnTo>
                  <a:pt x="575187" y="165955"/>
                </a:lnTo>
                <a:close/>
              </a:path>
            </a:pathLst>
          </a:custGeom>
        </p:spPr>
      </p:pic>
      <p:pic>
        <p:nvPicPr>
          <p:cNvPr id="13" name="图片 12"/>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11" name="图片 10"/>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19" name="图片 18"/>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flipH="1" flipV="1">
            <a:off x="0" y="5773144"/>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sp>
        <p:nvSpPr>
          <p:cNvPr id="20" name="文本框 19"/>
          <p:cNvSpPr txBox="1"/>
          <p:nvPr/>
        </p:nvSpPr>
        <p:spPr>
          <a:xfrm>
            <a:off x="2159767" y="4577672"/>
            <a:ext cx="5191125" cy="400110"/>
          </a:xfrm>
          <a:prstGeom prst="rect">
            <a:avLst/>
          </a:prstGeom>
          <a:noFill/>
        </p:spPr>
        <p:txBody>
          <a:bodyPr wrap="square" rtlCol="0">
            <a:spAutoFit/>
          </a:bodyPr>
          <a:lstStyle/>
          <a:p>
            <a:pPr algn="dist"/>
            <a:r>
              <a:rPr lang="zh-CN" altLang="en-US" sz="2000" spc="600" dirty="0">
                <a:solidFill>
                  <a:schemeClr val="bg1"/>
                </a:solidFill>
                <a:cs typeface="+mn-ea"/>
                <a:sym typeface="+mn-lt"/>
              </a:rPr>
              <a:t>优品</a:t>
            </a:r>
            <a:r>
              <a:rPr lang="en-US" altLang="zh-CN" sz="2000" spc="600" dirty="0" smtClean="0">
                <a:solidFill>
                  <a:schemeClr val="bg1"/>
                </a:solidFill>
                <a:cs typeface="+mn-ea"/>
                <a:sym typeface="+mn-lt"/>
              </a:rPr>
              <a:t>PPT</a:t>
            </a:r>
            <a:r>
              <a:rPr lang="zh-CN" altLang="en-US" sz="2000" spc="600" dirty="0">
                <a:solidFill>
                  <a:schemeClr val="bg1"/>
                </a:solidFill>
                <a:cs typeface="+mn-ea"/>
                <a:sym typeface="+mn-lt"/>
              </a:rPr>
              <a:t>恭贺中秋节快乐！</a:t>
            </a:r>
          </a:p>
        </p:txBody>
      </p:sp>
      <p:sp>
        <p:nvSpPr>
          <p:cNvPr id="21" name="文本框 20"/>
          <p:cNvSpPr txBox="1"/>
          <p:nvPr/>
        </p:nvSpPr>
        <p:spPr>
          <a:xfrm>
            <a:off x="1908047" y="2127730"/>
            <a:ext cx="1468993" cy="2092881"/>
          </a:xfrm>
          <a:prstGeom prst="rect">
            <a:avLst/>
          </a:prstGeom>
          <a:noFill/>
        </p:spPr>
        <p:txBody>
          <a:bodyPr wrap="square" rtlCol="0">
            <a:spAutoFit/>
          </a:bodyPr>
          <a:lstStyle/>
          <a:p>
            <a:pPr algn="ctr"/>
            <a:r>
              <a:rPr lang="zh-CN" altLang="en-US" sz="13000" spc="-300" dirty="0">
                <a:solidFill>
                  <a:schemeClr val="bg1"/>
                </a:solidFill>
                <a:cs typeface="+mn-ea"/>
                <a:sym typeface="+mn-lt"/>
              </a:rPr>
              <a:t>花</a:t>
            </a:r>
          </a:p>
        </p:txBody>
      </p:sp>
      <p:sp>
        <p:nvSpPr>
          <p:cNvPr id="22" name="文本框 21"/>
          <p:cNvSpPr txBox="1"/>
          <p:nvPr/>
        </p:nvSpPr>
        <p:spPr>
          <a:xfrm>
            <a:off x="3369500" y="2744099"/>
            <a:ext cx="1342288" cy="1938992"/>
          </a:xfrm>
          <a:prstGeom prst="rect">
            <a:avLst/>
          </a:prstGeom>
          <a:noFill/>
        </p:spPr>
        <p:txBody>
          <a:bodyPr wrap="square" rtlCol="0">
            <a:spAutoFit/>
          </a:bodyPr>
          <a:lstStyle/>
          <a:p>
            <a:pPr algn="ctr"/>
            <a:r>
              <a:rPr lang="zh-CN" altLang="en-US" sz="12000" spc="-300" dirty="0">
                <a:solidFill>
                  <a:schemeClr val="bg1"/>
                </a:solidFill>
                <a:cs typeface="+mn-ea"/>
                <a:sym typeface="+mn-lt"/>
              </a:rPr>
              <a:t>好</a:t>
            </a:r>
          </a:p>
        </p:txBody>
      </p:sp>
      <p:sp>
        <p:nvSpPr>
          <p:cNvPr id="23" name="文本框 22"/>
          <p:cNvSpPr txBox="1"/>
          <p:nvPr/>
        </p:nvSpPr>
        <p:spPr>
          <a:xfrm>
            <a:off x="4554803" y="2008790"/>
            <a:ext cx="1468993" cy="2092881"/>
          </a:xfrm>
          <a:prstGeom prst="rect">
            <a:avLst/>
          </a:prstGeom>
          <a:noFill/>
        </p:spPr>
        <p:txBody>
          <a:bodyPr wrap="square" rtlCol="0">
            <a:spAutoFit/>
          </a:bodyPr>
          <a:lstStyle/>
          <a:p>
            <a:pPr algn="ctr"/>
            <a:r>
              <a:rPr lang="zh-CN" altLang="en-US" sz="13000" spc="-300" dirty="0">
                <a:solidFill>
                  <a:schemeClr val="bg1"/>
                </a:solidFill>
                <a:cs typeface="+mn-ea"/>
                <a:sym typeface="+mn-lt"/>
              </a:rPr>
              <a:t>月</a:t>
            </a:r>
          </a:p>
        </p:txBody>
      </p:sp>
      <p:sp>
        <p:nvSpPr>
          <p:cNvPr id="24" name="文本框 23"/>
          <p:cNvSpPr txBox="1"/>
          <p:nvPr/>
        </p:nvSpPr>
        <p:spPr>
          <a:xfrm>
            <a:off x="5507088" y="2715142"/>
            <a:ext cx="1342288" cy="1938992"/>
          </a:xfrm>
          <a:prstGeom prst="rect">
            <a:avLst/>
          </a:prstGeom>
          <a:noFill/>
        </p:spPr>
        <p:txBody>
          <a:bodyPr wrap="square" rtlCol="0">
            <a:spAutoFit/>
          </a:bodyPr>
          <a:lstStyle/>
          <a:p>
            <a:pPr algn="ctr"/>
            <a:r>
              <a:rPr lang="zh-CN" altLang="en-US" sz="12000" spc="-300" dirty="0">
                <a:solidFill>
                  <a:schemeClr val="bg1"/>
                </a:solidFill>
                <a:cs typeface="+mn-ea"/>
                <a:sym typeface="+mn-lt"/>
              </a:rPr>
              <a:t>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100"/>
                            </p:stCondLst>
                            <p:childTnLst>
                              <p:par>
                                <p:cTn id="26" presetID="2" presetClass="entr" presetSubtype="2" accel="60000" decel="40000" fill="hold" grpId="0" nodeType="afterEffect">
                                  <p:stCondLst>
                                    <p:cond delay="0"/>
                                  </p:stCondLst>
                                  <p:iterate type="lt">
                                    <p:tmPct val="10000"/>
                                  </p:iterate>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7" name="图片 6"/>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0" y="1379255"/>
            <a:ext cx="3294580" cy="5478745"/>
          </a:xfrm>
          <a:prstGeom prst="rect">
            <a:avLst/>
          </a:prstGeom>
        </p:spPr>
      </p:pic>
      <p:pic>
        <p:nvPicPr>
          <p:cNvPr id="8" name="图片 7" descr="6bbf2539ca3b394d8738783638be543e"/>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379722" y="2150078"/>
            <a:ext cx="6652449" cy="4271504"/>
          </a:xfrm>
          <a:prstGeom prst="rect">
            <a:avLst/>
          </a:prstGeom>
        </p:spPr>
      </p:pic>
      <p:sp>
        <p:nvSpPr>
          <p:cNvPr id="9" name="文本框 8"/>
          <p:cNvSpPr txBox="1"/>
          <p:nvPr/>
        </p:nvSpPr>
        <p:spPr>
          <a:xfrm>
            <a:off x="3533757" y="2992059"/>
            <a:ext cx="5682977" cy="2739211"/>
          </a:xfrm>
          <a:prstGeom prst="rect">
            <a:avLst/>
          </a:prstGeom>
          <a:noFill/>
        </p:spPr>
        <p:txBody>
          <a:bodyPr wrap="square" rtlCol="0">
            <a:spAutoFit/>
          </a:bodyPr>
          <a:lstStyle/>
          <a:p>
            <a:pPr algn="r"/>
            <a:r>
              <a:rPr lang="zh-CN" altLang="en-US" sz="2800" dirty="0">
                <a:solidFill>
                  <a:srgbClr val="B3510B"/>
                </a:solidFill>
                <a:cs typeface="+mn-ea"/>
                <a:sym typeface="+mn-lt"/>
              </a:rPr>
              <a:t>我们的距离虽然远</a:t>
            </a:r>
          </a:p>
          <a:p>
            <a:pPr algn="r"/>
            <a:r>
              <a:rPr lang="zh-CN" altLang="en-US" sz="2800" dirty="0">
                <a:solidFill>
                  <a:srgbClr val="B3510B"/>
                </a:solidFill>
                <a:cs typeface="+mn-ea"/>
                <a:sym typeface="+mn-lt"/>
              </a:rPr>
              <a:t>但是你永远挂在我心中</a:t>
            </a:r>
          </a:p>
          <a:p>
            <a:pPr algn="r"/>
            <a:r>
              <a:rPr lang="zh-CN" altLang="en-US" sz="2800" dirty="0">
                <a:solidFill>
                  <a:srgbClr val="B3510B"/>
                </a:solidFill>
                <a:cs typeface="+mn-ea"/>
                <a:sym typeface="+mn-lt"/>
              </a:rPr>
              <a:t>就如八月十五这一天</a:t>
            </a:r>
          </a:p>
          <a:p>
            <a:pPr algn="r"/>
            <a:r>
              <a:rPr lang="zh-CN" altLang="en-US" sz="2800" dirty="0">
                <a:solidFill>
                  <a:srgbClr val="B3510B"/>
                </a:solidFill>
                <a:cs typeface="+mn-ea"/>
                <a:sym typeface="+mn-lt"/>
              </a:rPr>
              <a:t>希望永远记得我</a:t>
            </a:r>
          </a:p>
          <a:p>
            <a:pPr algn="r"/>
            <a:r>
              <a:rPr lang="zh-CN" altLang="en-US" sz="3600" dirty="0">
                <a:solidFill>
                  <a:srgbClr val="B3510B"/>
                </a:solidFill>
                <a:cs typeface="+mn-ea"/>
                <a:sym typeface="+mn-lt"/>
              </a:rPr>
              <a:t>遥祝中秋节快乐！</a:t>
            </a:r>
          </a:p>
          <a:p>
            <a:pPr algn="r"/>
            <a:endParaRPr lang="zh-CN" altLang="en-US" sz="2400" dirty="0">
              <a:solidFill>
                <a:srgbClr val="B3510B"/>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 calcmode="lin" valueType="num">
                                      <p:cBhvr>
                                        <p:cTn id="14"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9"/>
                                        </p:tgtEl>
                                      </p:cBhvr>
                                    </p:animEffect>
                                  </p:childTnLst>
                                </p:cTn>
                              </p:par>
                              <p:par>
                                <p:cTn id="17" presetID="5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0" fill="hold"/>
                                        <p:tgtEl>
                                          <p:spTgt spid="8"/>
                                        </p:tgtEl>
                                        <p:attrNameLst>
                                          <p:attrName>ppt_w</p:attrName>
                                        </p:attrNameLst>
                                      </p:cBhvr>
                                      <p:tavLst>
                                        <p:tav tm="0">
                                          <p:val>
                                            <p:strVal val="#ppt_w*0.70"/>
                                          </p:val>
                                        </p:tav>
                                        <p:tav tm="100000">
                                          <p:val>
                                            <p:strVal val="#ppt_w"/>
                                          </p:val>
                                        </p:tav>
                                      </p:tavLst>
                                    </p:anim>
                                    <p:anim calcmode="lin" valueType="num">
                                      <p:cBhvr>
                                        <p:cTn id="20" dur="3000" fill="hold"/>
                                        <p:tgtEl>
                                          <p:spTgt spid="8"/>
                                        </p:tgtEl>
                                        <p:attrNameLst>
                                          <p:attrName>ppt_h</p:attrName>
                                        </p:attrNameLst>
                                      </p:cBhvr>
                                      <p:tavLst>
                                        <p:tav tm="0">
                                          <p:val>
                                            <p:strVal val="#ppt_h"/>
                                          </p:val>
                                        </p:tav>
                                        <p:tav tm="100000">
                                          <p:val>
                                            <p:strVal val="#ppt_h"/>
                                          </p:val>
                                        </p:tav>
                                      </p:tavLst>
                                    </p:anim>
                                    <p:animEffect transition="in" filter="fade">
                                      <p:cBhvr>
                                        <p:cTn id="2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7" name="图片 6"/>
          <p:cNvPicPr>
            <a:picLocks noChangeAspect="1"/>
          </p:cNvPicPr>
          <p:nvPr/>
        </p:nvPicPr>
        <p:blipFill rotWithShape="1">
          <a:blip r:embed="rId7" cstate="screen">
            <a:extLst>
              <a:ext uri="{28A0092B-C50C-407E-A947-70E740481C1C}">
                <a14:useLocalDpi xmlns:a14="http://schemas.microsoft.com/office/drawing/2010/main"/>
              </a:ext>
            </a:extLst>
          </a:blip>
          <a:srcRect t="5916"/>
          <a:stretch>
            <a:fillRect/>
          </a:stretch>
        </p:blipFill>
        <p:spPr>
          <a:xfrm>
            <a:off x="-172420" y="1215559"/>
            <a:ext cx="4490113" cy="5642441"/>
          </a:xfrm>
          <a:prstGeom prst="rect">
            <a:avLst/>
          </a:prstGeom>
        </p:spPr>
      </p:pic>
      <p:sp>
        <p:nvSpPr>
          <p:cNvPr id="8" name="矩形 7"/>
          <p:cNvSpPr/>
          <p:nvPr/>
        </p:nvSpPr>
        <p:spPr>
          <a:xfrm>
            <a:off x="3981418" y="3935069"/>
            <a:ext cx="5481852" cy="1220847"/>
          </a:xfrm>
          <a:prstGeom prst="rect">
            <a:avLst/>
          </a:prstGeom>
        </p:spPr>
        <p:txBody>
          <a:bodyPr wrap="square">
            <a:spAutoFit/>
          </a:bodyPr>
          <a:lstStyle/>
          <a:p>
            <a:pPr algn="just">
              <a:lnSpc>
                <a:spcPts val="4400"/>
              </a:lnSpc>
            </a:pPr>
            <a:r>
              <a:rPr lang="zh-CN" altLang="en-US" sz="3000" dirty="0">
                <a:solidFill>
                  <a:schemeClr val="bg1"/>
                </a:solidFill>
                <a:cs typeface="+mn-ea"/>
                <a:sym typeface="+mn-lt"/>
              </a:rPr>
              <a:t>菊散芳于山椒，雁流哀于江濑。</a:t>
            </a:r>
            <a:endParaRPr lang="en-US" altLang="zh-CN" sz="3000" dirty="0">
              <a:solidFill>
                <a:schemeClr val="bg1"/>
              </a:solidFill>
              <a:cs typeface="+mn-ea"/>
              <a:sym typeface="+mn-lt"/>
            </a:endParaRPr>
          </a:p>
          <a:p>
            <a:pPr algn="just">
              <a:lnSpc>
                <a:spcPts val="4400"/>
              </a:lnSpc>
            </a:pPr>
            <a:r>
              <a:rPr lang="zh-CN" altLang="en-US" sz="3000" dirty="0">
                <a:solidFill>
                  <a:schemeClr val="bg1"/>
                </a:solidFill>
                <a:cs typeface="+mn-ea"/>
                <a:sym typeface="+mn-lt"/>
              </a:rPr>
              <a:t>升清质之悠悠，降澄辉之蔼蔼。</a:t>
            </a:r>
          </a:p>
        </p:txBody>
      </p:sp>
      <p:pic>
        <p:nvPicPr>
          <p:cNvPr id="9" name="图片 8"/>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flipH="1">
            <a:off x="9419287" y="4039738"/>
            <a:ext cx="2033403" cy="2555249"/>
          </a:xfrm>
          <a:prstGeom prst="rect">
            <a:avLst/>
          </a:prstGeom>
        </p:spPr>
      </p:pic>
      <p:pic>
        <p:nvPicPr>
          <p:cNvPr id="10" name="图片 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767070" y="1959801"/>
            <a:ext cx="5071646" cy="1553081"/>
          </a:xfrm>
          <a:custGeom>
            <a:avLst/>
            <a:gdLst>
              <a:gd name="connsiteX0" fmla="*/ 0 w 5071646"/>
              <a:gd name="connsiteY0" fmla="*/ 0 h 1553081"/>
              <a:gd name="connsiteX1" fmla="*/ 5071646 w 5071646"/>
              <a:gd name="connsiteY1" fmla="*/ 0 h 1553081"/>
              <a:gd name="connsiteX2" fmla="*/ 5071646 w 5071646"/>
              <a:gd name="connsiteY2" fmla="*/ 1553081 h 1553081"/>
              <a:gd name="connsiteX3" fmla="*/ 0 w 5071646"/>
              <a:gd name="connsiteY3" fmla="*/ 1553081 h 1553081"/>
            </a:gdLst>
            <a:ahLst/>
            <a:cxnLst>
              <a:cxn ang="0">
                <a:pos x="connsiteX0" y="connsiteY0"/>
              </a:cxn>
              <a:cxn ang="0">
                <a:pos x="connsiteX1" y="connsiteY1"/>
              </a:cxn>
              <a:cxn ang="0">
                <a:pos x="connsiteX2" y="connsiteY2"/>
              </a:cxn>
              <a:cxn ang="0">
                <a:pos x="connsiteX3" y="connsiteY3"/>
              </a:cxn>
            </a:cxnLst>
            <a:rect l="l" t="t" r="r" b="b"/>
            <a:pathLst>
              <a:path w="5071646" h="1553081">
                <a:moveTo>
                  <a:pt x="0" y="0"/>
                </a:moveTo>
                <a:lnTo>
                  <a:pt x="5071646" y="0"/>
                </a:lnTo>
                <a:lnTo>
                  <a:pt x="5071646" y="1553081"/>
                </a:lnTo>
                <a:lnTo>
                  <a:pt x="0" y="1553081"/>
                </a:lnTo>
                <a:close/>
              </a:path>
            </a:pathLst>
          </a:cu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fill="hold" nodeType="afterEffect" p14:presetBounceEnd="20000">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14:bounceEnd="20000">
                                          <p:cBhvr additive="base">
                                            <p:cTn id="13" dur="10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accel="40000" decel="6000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accel="40000" decel="6000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2132092"/>
            <a:ext cx="12192000" cy="5545394"/>
          </a:xfrm>
          <a:prstGeom prst="rect">
            <a:avLst/>
          </a:prstGeom>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9190" y="0"/>
            <a:ext cx="11813618" cy="4214191"/>
          </a:xfrm>
          <a:custGeom>
            <a:avLst/>
            <a:gdLst>
              <a:gd name="connsiteX0" fmla="*/ 0 w 12192000"/>
              <a:gd name="connsiteY0" fmla="*/ 0 h 4349168"/>
              <a:gd name="connsiteX1" fmla="*/ 12192000 w 12192000"/>
              <a:gd name="connsiteY1" fmla="*/ 0 h 4349168"/>
              <a:gd name="connsiteX2" fmla="*/ 12192000 w 12192000"/>
              <a:gd name="connsiteY2" fmla="*/ 4349168 h 4349168"/>
              <a:gd name="connsiteX3" fmla="*/ 2462982 w 12192000"/>
              <a:gd name="connsiteY3" fmla="*/ 4349168 h 4349168"/>
              <a:gd name="connsiteX4" fmla="*/ 2462982 w 12192000"/>
              <a:gd name="connsiteY4" fmla="*/ 3479013 h 4349168"/>
              <a:gd name="connsiteX5" fmla="*/ 0 w 12192000"/>
              <a:gd name="connsiteY5" fmla="*/ 3479013 h 43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49168">
                <a:moveTo>
                  <a:pt x="0" y="0"/>
                </a:moveTo>
                <a:lnTo>
                  <a:pt x="12192000" y="0"/>
                </a:lnTo>
                <a:lnTo>
                  <a:pt x="12192000" y="4349168"/>
                </a:lnTo>
                <a:lnTo>
                  <a:pt x="2462982" y="4349168"/>
                </a:lnTo>
                <a:lnTo>
                  <a:pt x="2462982" y="3479013"/>
                </a:lnTo>
                <a:lnTo>
                  <a:pt x="0" y="3479013"/>
                </a:lnTo>
                <a:close/>
              </a:path>
            </a:pathLst>
          </a:cu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4832499" y="141890"/>
            <a:ext cx="2905031" cy="3097541"/>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flipV="1">
            <a:off x="0" y="5753478"/>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sp>
        <p:nvSpPr>
          <p:cNvPr id="14" name="矩形 13"/>
          <p:cNvSpPr/>
          <p:nvPr/>
        </p:nvSpPr>
        <p:spPr>
          <a:xfrm>
            <a:off x="2910153" y="4266517"/>
            <a:ext cx="6736139" cy="769441"/>
          </a:xfrm>
          <a:prstGeom prst="rect">
            <a:avLst/>
          </a:prstGeom>
        </p:spPr>
        <p:txBody>
          <a:bodyPr wrap="none">
            <a:spAutoFit/>
          </a:bodyPr>
          <a:lstStyle/>
          <a:p>
            <a:r>
              <a:rPr lang="en-US" altLang="zh-CN" sz="4400" dirty="0">
                <a:solidFill>
                  <a:schemeClr val="bg1"/>
                </a:solidFill>
                <a:cs typeface="+mn-ea"/>
                <a:sym typeface="+mn-lt"/>
              </a:rPr>
              <a:t>Happy mid autumn day!</a:t>
            </a:r>
            <a:endParaRPr lang="zh-CN" altLang="en-US" sz="4400" dirty="0">
              <a:solidFill>
                <a:schemeClr val="bg1"/>
              </a:solidFill>
              <a:cs typeface="+mn-ea"/>
              <a:sym typeface="+mn-lt"/>
            </a:endParaRPr>
          </a:p>
        </p:txBody>
      </p:sp>
      <p:sp>
        <p:nvSpPr>
          <p:cNvPr id="15" name="文本框 14"/>
          <p:cNvSpPr txBox="1"/>
          <p:nvPr/>
        </p:nvSpPr>
        <p:spPr>
          <a:xfrm>
            <a:off x="3354939" y="5046011"/>
            <a:ext cx="5962480" cy="978409"/>
          </a:xfrm>
          <a:prstGeom prst="rect">
            <a:avLst/>
          </a:prstGeom>
        </p:spPr>
        <p:txBody>
          <a:bodyPr wrap="square">
            <a:spAutoFit/>
          </a:bodyPr>
          <a:lstStyle>
            <a:defPPr>
              <a:defRPr lang="zh-CN"/>
            </a:defPPr>
            <a:lvl1pPr>
              <a:lnSpc>
                <a:spcPct val="130000"/>
              </a:lnSpc>
              <a:defRPr>
                <a:solidFill>
                  <a:schemeClr val="bg1"/>
                </a:solidFill>
                <a:latin typeface="方正清刻本悦宋简体" panose="02000000000000000000" pitchFamily="2" charset="-122"/>
                <a:ea typeface="方正清刻本悦宋简体" panose="02000000000000000000" pitchFamily="2" charset="-122"/>
              </a:defRPr>
            </a:lvl1pPr>
          </a:lstStyle>
          <a:p>
            <a:pPr algn="ctr"/>
            <a:r>
              <a:rPr lang="zh-CN" altLang="en-US" sz="4800" dirty="0">
                <a:latin typeface="+mn-lt"/>
                <a:ea typeface="+mn-ea"/>
                <a:cs typeface="+mn-ea"/>
                <a:sym typeface="+mn-lt"/>
              </a:rPr>
              <a:t>恭 贺 中 秋 节 快 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anim calcmode="lin" valueType="num">
                                      <p:cBhvr>
                                        <p:cTn id="20" dur="750" fill="hold"/>
                                        <p:tgtEl>
                                          <p:spTgt spid="15"/>
                                        </p:tgtEl>
                                        <p:attrNameLst>
                                          <p:attrName>ppt_w</p:attrName>
                                        </p:attrNameLst>
                                      </p:cBhvr>
                                      <p:tavLst>
                                        <p:tav tm="0" fmla="#ppt_w*sin(2.5*pi*$)">
                                          <p:val>
                                            <p:fltVal val="0"/>
                                          </p:val>
                                        </p:tav>
                                        <p:tav tm="100000">
                                          <p:val>
                                            <p:fltVal val="1"/>
                                          </p:val>
                                        </p:tav>
                                      </p:tavLst>
                                    </p:anim>
                                    <p:anim calcmode="lin" valueType="num">
                                      <p:cBhvr>
                                        <p:cTn id="21" dur="75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517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7" name="图片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1966" y="2015489"/>
            <a:ext cx="2870256" cy="4305384"/>
          </a:xfrm>
          <a:prstGeom prst="rect">
            <a:avLst/>
          </a:prstGeom>
        </p:spPr>
      </p:pic>
      <p:grpSp>
        <p:nvGrpSpPr>
          <p:cNvPr id="8" name="组合 7"/>
          <p:cNvGrpSpPr/>
          <p:nvPr/>
        </p:nvGrpSpPr>
        <p:grpSpPr>
          <a:xfrm>
            <a:off x="5132438" y="2135143"/>
            <a:ext cx="840831" cy="4165942"/>
            <a:chOff x="6291042" y="1464515"/>
            <a:chExt cx="840831" cy="4165942"/>
          </a:xfrm>
        </p:grpSpPr>
        <p:pic>
          <p:nvPicPr>
            <p:cNvPr id="9" name="图片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4736923" y="3018634"/>
              <a:ext cx="3928970" cy="820731"/>
            </a:xfrm>
            <a:prstGeom prst="rect">
              <a:avLst/>
            </a:prstGeom>
          </p:spPr>
        </p:pic>
        <p:sp>
          <p:nvSpPr>
            <p:cNvPr id="10" name="矩形 9"/>
            <p:cNvSpPr/>
            <p:nvPr/>
          </p:nvSpPr>
          <p:spPr>
            <a:xfrm>
              <a:off x="6298503" y="1855658"/>
              <a:ext cx="833370" cy="3774799"/>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明月几时有</a:t>
              </a:r>
            </a:p>
          </p:txBody>
        </p:sp>
      </p:grpSp>
      <p:grpSp>
        <p:nvGrpSpPr>
          <p:cNvPr id="11" name="组合 10"/>
          <p:cNvGrpSpPr/>
          <p:nvPr/>
        </p:nvGrpSpPr>
        <p:grpSpPr>
          <a:xfrm>
            <a:off x="6438934" y="2135143"/>
            <a:ext cx="840831" cy="3928970"/>
            <a:chOff x="6291042" y="1464515"/>
            <a:chExt cx="840831" cy="3928970"/>
          </a:xfrm>
        </p:grpSpPr>
        <p:pic>
          <p:nvPicPr>
            <p:cNvPr id="12" name="图片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4736923" y="3018634"/>
              <a:ext cx="3928970" cy="820731"/>
            </a:xfrm>
            <a:prstGeom prst="rect">
              <a:avLst/>
            </a:prstGeom>
          </p:spPr>
        </p:pic>
        <p:sp>
          <p:nvSpPr>
            <p:cNvPr id="13" name="矩形 12"/>
            <p:cNvSpPr/>
            <p:nvPr/>
          </p:nvSpPr>
          <p:spPr>
            <a:xfrm>
              <a:off x="6298503" y="1855659"/>
              <a:ext cx="833370" cy="3537826"/>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把酒问青天</a:t>
              </a:r>
            </a:p>
          </p:txBody>
        </p:sp>
      </p:grpSp>
      <p:grpSp>
        <p:nvGrpSpPr>
          <p:cNvPr id="14" name="组合 13"/>
          <p:cNvGrpSpPr/>
          <p:nvPr/>
        </p:nvGrpSpPr>
        <p:grpSpPr>
          <a:xfrm>
            <a:off x="7745430" y="2135143"/>
            <a:ext cx="860624" cy="3928970"/>
            <a:chOff x="8688126" y="1136969"/>
            <a:chExt cx="860624" cy="3928970"/>
          </a:xfrm>
        </p:grpSpPr>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7134007" y="2691088"/>
              <a:ext cx="3928970" cy="820731"/>
            </a:xfrm>
            <a:prstGeom prst="rect">
              <a:avLst/>
            </a:prstGeom>
          </p:spPr>
        </p:pic>
        <p:sp>
          <p:nvSpPr>
            <p:cNvPr id="16" name="矩形 15"/>
            <p:cNvSpPr/>
            <p:nvPr/>
          </p:nvSpPr>
          <p:spPr>
            <a:xfrm>
              <a:off x="8722883" y="1500817"/>
              <a:ext cx="825867" cy="3565122"/>
            </a:xfrm>
            <a:prstGeom prst="rect">
              <a:avLst/>
            </a:prstGeom>
          </p:spPr>
          <p:txBody>
            <a:bodyPr vert="wordArtVertRtl" wrap="square" anchor="b">
              <a:spAutoFit/>
            </a:bodyPr>
            <a:lstStyle/>
            <a:p>
              <a:pPr>
                <a:lnSpc>
                  <a:spcPts val="5000"/>
                </a:lnSpc>
              </a:pPr>
              <a:r>
                <a:rPr lang="zh-CN" altLang="en-US" sz="3200" spc="-800" dirty="0">
                  <a:solidFill>
                    <a:schemeClr val="bg1"/>
                  </a:solidFill>
                  <a:cs typeface="+mn-ea"/>
                  <a:sym typeface="+mn-lt"/>
                </a:rPr>
                <a:t>不知天上宫阙</a:t>
              </a:r>
            </a:p>
          </p:txBody>
        </p:sp>
      </p:grpSp>
      <p:grpSp>
        <p:nvGrpSpPr>
          <p:cNvPr id="17" name="组合 16"/>
          <p:cNvGrpSpPr/>
          <p:nvPr/>
        </p:nvGrpSpPr>
        <p:grpSpPr>
          <a:xfrm>
            <a:off x="9079222" y="2135143"/>
            <a:ext cx="840831" cy="3928970"/>
            <a:chOff x="6291042" y="1464515"/>
            <a:chExt cx="840831" cy="3928970"/>
          </a:xfrm>
        </p:grpSpPr>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4736923" y="3018634"/>
              <a:ext cx="3928970" cy="820731"/>
            </a:xfrm>
            <a:prstGeom prst="rect">
              <a:avLst/>
            </a:prstGeom>
          </p:spPr>
        </p:pic>
        <p:sp>
          <p:nvSpPr>
            <p:cNvPr id="19" name="矩形 18"/>
            <p:cNvSpPr/>
            <p:nvPr/>
          </p:nvSpPr>
          <p:spPr>
            <a:xfrm>
              <a:off x="6298503" y="1855659"/>
              <a:ext cx="833370" cy="3537826"/>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今夕是何年</a:t>
              </a:r>
            </a:p>
          </p:txBody>
        </p:sp>
      </p:grpSp>
      <p:sp>
        <p:nvSpPr>
          <p:cNvPr id="20" name="TextBox 4">
            <a:extLst>
              <a:ext uri="{FF2B5EF4-FFF2-40B4-BE49-F238E27FC236}">
                <a16:creationId xmlns:a16="http://schemas.microsoft.com/office/drawing/2014/main" xmlns="" id="{EB684C7E-20A7-9694-F2D4-694B922B40F4}"/>
              </a:ext>
            </a:extLst>
          </p:cNvPr>
          <p:cNvSpPr txBox="1"/>
          <p:nvPr/>
        </p:nvSpPr>
        <p:spPr>
          <a:xfrm>
            <a:off x="11738350" y="6739570"/>
            <a:ext cx="453650" cy="123111"/>
          </a:xfrm>
          <a:prstGeom prst="rect">
            <a:avLst/>
          </a:prstGeom>
          <a:noFill/>
        </p:spPr>
        <p:txBody>
          <a:bodyPr wrap="square" rtlCol="0">
            <a:spAutoFit/>
          </a:bodyPr>
          <a:lstStyle/>
          <a:p>
            <a:pPr>
              <a:lnSpc>
                <a:spcPct val="200000"/>
              </a:lnSpc>
            </a:pPr>
            <a:r>
              <a:rPr lang="zh-CN" altLang="en-US" sz="100" dirty="0">
                <a:solidFill>
                  <a:schemeClr val="tx2">
                    <a:lumMod val="50000"/>
                  </a:schemeClr>
                </a:solidFill>
                <a:latin typeface="微软雅黑" panose="020B0503020204020204" pitchFamily="34" charset="-122"/>
                <a:ea typeface="微软雅黑" panose="020B0503020204020204" pitchFamily="34" charset="-122"/>
              </a:rPr>
              <a:t>行业</a:t>
            </a:r>
            <a:r>
              <a:rPr lang="en-US" altLang="zh-CN" sz="100" dirty="0">
                <a:solidFill>
                  <a:schemeClr val="tx2">
                    <a:lumMod val="50000"/>
                  </a:schemeClr>
                </a:solidFill>
                <a:latin typeface="微软雅黑" panose="020B0503020204020204" pitchFamily="34" charset="-122"/>
                <a:ea typeface="微软雅黑" panose="020B0503020204020204" pitchFamily="34" charset="-122"/>
              </a:rPr>
              <a:t>PPT</a:t>
            </a:r>
            <a:r>
              <a:rPr lang="zh-CN" altLang="en-US" sz="100" dirty="0">
                <a:solidFill>
                  <a:schemeClr val="tx2">
                    <a:lumMod val="50000"/>
                  </a:schemeClr>
                </a:solidFill>
                <a:latin typeface="微软雅黑" panose="020B0503020204020204" pitchFamily="34" charset="-122"/>
                <a:ea typeface="微软雅黑" panose="020B0503020204020204" pitchFamily="34" charset="-122"/>
              </a:rPr>
              <a:t>模板</a:t>
            </a:r>
            <a:r>
              <a:rPr lang="en-US" altLang="zh-CN" sz="100" dirty="0">
                <a:solidFill>
                  <a:schemeClr val="tx2">
                    <a:lumMod val="50000"/>
                  </a:schemeClr>
                </a:solidFill>
                <a:latin typeface="微软雅黑" panose="020B0503020204020204" pitchFamily="34" charset="-122"/>
                <a:ea typeface="微软雅黑" panose="020B0503020204020204" pitchFamily="34" charset="-122"/>
              </a:rPr>
              <a:t>http://</a:t>
            </a:r>
            <a:r>
              <a:rPr lang="en-US" altLang="zh-CN" sz="100" dirty="0" smtClean="0">
                <a:solidFill>
                  <a:schemeClr val="tx2">
                    <a:lumMod val="5000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2">
                    <a:lumMod val="50000"/>
                  </a:schemeClr>
                </a:solidFill>
                <a:latin typeface="微软雅黑" panose="020B0503020204020204" pitchFamily="34" charset="-122"/>
                <a:ea typeface="微软雅黑" panose="020B0503020204020204" pitchFamily="34" charset="-122"/>
              </a:rPr>
              <a:t>/</a:t>
            </a:r>
          </a:p>
        </p:txBody>
      </p:sp>
      <p:sp>
        <p:nvSpPr>
          <p:cNvPr id="21" name="文本框 20"/>
          <p:cNvSpPr txBox="1"/>
          <p:nvPr/>
        </p:nvSpPr>
        <p:spPr>
          <a:xfrm>
            <a:off x="4305670" y="6320873"/>
            <a:ext cx="1637930" cy="230832"/>
          </a:xfrm>
          <a:prstGeom prst="rect">
            <a:avLst/>
          </a:prstGeom>
          <a:noFill/>
        </p:spPr>
        <p:txBody>
          <a:bodyPr wrap="square" rtlCol="0">
            <a:spAutoFit/>
          </a:bodyPr>
          <a:lstStyle/>
          <a:p>
            <a:r>
              <a:rPr lang="en-US" altLang="zh-CN" sz="900" dirty="0">
                <a:solidFill>
                  <a:srgbClr val="2C293C"/>
                </a:solidFill>
              </a:rPr>
              <a:t>https://www.ypppt.com/</a:t>
            </a:r>
            <a:endParaRPr lang="zh-CN" altLang="en-US" sz="900" dirty="0">
              <a:solidFill>
                <a:srgbClr val="2C293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sp>
        <p:nvSpPr>
          <p:cNvPr id="7" name="矩形 6"/>
          <p:cNvSpPr/>
          <p:nvPr/>
        </p:nvSpPr>
        <p:spPr>
          <a:xfrm>
            <a:off x="2372755" y="3336438"/>
            <a:ext cx="7197433" cy="1532727"/>
          </a:xfrm>
          <a:prstGeom prst="rect">
            <a:avLst/>
          </a:prstGeom>
        </p:spPr>
        <p:txBody>
          <a:bodyPr wrap="square">
            <a:spAutoFit/>
          </a:bodyPr>
          <a:lstStyle/>
          <a:p>
            <a:pPr>
              <a:lnSpc>
                <a:spcPct val="130000"/>
              </a:lnSpc>
            </a:pPr>
            <a:r>
              <a:rPr lang="zh-CN" altLang="en-US" dirty="0">
                <a:solidFill>
                  <a:schemeClr val="bg1"/>
                </a:solidFill>
                <a:cs typeface="+mn-ea"/>
                <a:sym typeface="+mn-lt"/>
              </a:rPr>
              <a:t>在中秋节，我国自古就有赏月的习俗，</a:t>
            </a:r>
            <a:r>
              <a:rPr lang="en-US" altLang="zh-CN" dirty="0">
                <a:solidFill>
                  <a:schemeClr val="bg1"/>
                </a:solidFill>
                <a:cs typeface="+mn-ea"/>
                <a:sym typeface="+mn-lt"/>
              </a:rPr>
              <a:t>《</a:t>
            </a:r>
            <a:r>
              <a:rPr lang="zh-CN" altLang="en-US" dirty="0">
                <a:solidFill>
                  <a:schemeClr val="bg1"/>
                </a:solidFill>
                <a:cs typeface="+mn-ea"/>
                <a:sym typeface="+mn-lt"/>
              </a:rPr>
              <a:t>礼记</a:t>
            </a:r>
            <a:r>
              <a:rPr lang="en-US" altLang="zh-CN" dirty="0">
                <a:solidFill>
                  <a:schemeClr val="bg1"/>
                </a:solidFill>
                <a:cs typeface="+mn-ea"/>
                <a:sym typeface="+mn-lt"/>
              </a:rPr>
              <a:t>》</a:t>
            </a:r>
            <a:r>
              <a:rPr lang="zh-CN" altLang="en-US" dirty="0">
                <a:solidFill>
                  <a:schemeClr val="bg1"/>
                </a:solidFill>
                <a:cs typeface="+mn-ea"/>
                <a:sym typeface="+mn-lt"/>
              </a:rPr>
              <a:t>中就记载有“秋暮夕月” 即祭拜月神。到了周代，每逢中秋夜都要举行迎寒和祭月。设大香案，摆上月饼、西瓜、苹果、李子、葡萄等时令水果，其中月饼和西瓜是绝对不能少的。西瓜还要切成莲花状。</a:t>
            </a:r>
          </a:p>
        </p:txBody>
      </p:sp>
      <p:sp>
        <p:nvSpPr>
          <p:cNvPr id="8" name="文本框 7"/>
          <p:cNvSpPr txBox="1"/>
          <p:nvPr/>
        </p:nvSpPr>
        <p:spPr>
          <a:xfrm>
            <a:off x="2968461" y="1860392"/>
            <a:ext cx="6006020" cy="707886"/>
          </a:xfrm>
          <a:prstGeom prst="rect">
            <a:avLst/>
          </a:prstGeom>
          <a:noFill/>
        </p:spPr>
        <p:txBody>
          <a:bodyPr wrap="square" rtlCol="0">
            <a:spAutoFit/>
          </a:bodyPr>
          <a:lstStyle/>
          <a:p>
            <a:pPr algn="ctr"/>
            <a:r>
              <a:rPr lang="zh-CN" altLang="en-US" sz="4000" spc="600" dirty="0">
                <a:solidFill>
                  <a:schemeClr val="bg1"/>
                </a:solidFill>
                <a:cs typeface="+mn-ea"/>
                <a:sym typeface="+mn-lt"/>
              </a:rPr>
              <a:t>中秋习俗</a:t>
            </a:r>
          </a:p>
        </p:txBody>
      </p:sp>
      <p:pic>
        <p:nvPicPr>
          <p:cNvPr id="9" name="图片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2041" y="4404373"/>
            <a:ext cx="3158023" cy="18621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7" name="图片 6"/>
          <p:cNvPicPr>
            <a:picLocks noChangeAspect="1"/>
          </p:cNvPicPr>
          <p:nvPr/>
        </p:nvPicPr>
        <p:blipFill>
          <a:blip r:embed="rId7">
            <a:extLst>
              <a:ext uri="{BEBA8EAE-BF5A-486C-A8C5-ECC9F3942E4B}">
                <a14:imgProps xmlns:a14="http://schemas.microsoft.com/office/drawing/2010/main">
                  <a14:imgLayer>
                    <a14:imgEffect>
                      <a14:backgroundRemoval t="0" b="100000" l="0" r="89915">
                        <a14:foregroundMark x1="20513" y1="16667" x2="20513" y2="16667"/>
                        <a14:foregroundMark x1="23077" y1="18333" x2="23077" y2="18333"/>
                        <a14:foregroundMark x1="25812" y1="24375" x2="25812" y2="24375"/>
                        <a14:foregroundMark x1="39145" y1="69375" x2="45641" y2="90833"/>
                        <a14:foregroundMark x1="54530" y1="69792" x2="59316" y2="86667"/>
                        <a14:foregroundMark x1="60513" y1="87083" x2="66154" y2="99792"/>
                      </a14:backgroundRemoval>
                    </a14:imgEffect>
                  </a14:imgLayer>
                </a14:imgProps>
              </a:ext>
              <a:ext uri="{28A0092B-C50C-407E-A947-70E740481C1C}">
                <a14:useLocalDpi xmlns:a14="http://schemas.microsoft.com/office/drawing/2010/main"/>
              </a:ext>
            </a:extLst>
          </a:blip>
          <a:stretch>
            <a:fillRect/>
          </a:stretch>
        </p:blipFill>
        <p:spPr>
          <a:xfrm>
            <a:off x="-1" y="2804582"/>
            <a:ext cx="4958081" cy="4068169"/>
          </a:xfrm>
          <a:prstGeom prst="rect">
            <a:avLst/>
          </a:prstGeom>
        </p:spPr>
      </p:pic>
      <p:sp>
        <p:nvSpPr>
          <p:cNvPr id="8" name="椭圆 7"/>
          <p:cNvSpPr/>
          <p:nvPr/>
        </p:nvSpPr>
        <p:spPr>
          <a:xfrm>
            <a:off x="5397234" y="1821254"/>
            <a:ext cx="4479464" cy="4479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5976850" y="2445181"/>
            <a:ext cx="3508653" cy="3400283"/>
          </a:xfrm>
          <a:prstGeom prst="rect">
            <a:avLst/>
          </a:prstGeom>
        </p:spPr>
        <p:txBody>
          <a:bodyPr vert="eaVert" wrap="square">
            <a:spAutoFit/>
          </a:bodyPr>
          <a:lstStyle/>
          <a:p>
            <a:pPr>
              <a:lnSpc>
                <a:spcPct val="200000"/>
              </a:lnSpc>
            </a:pPr>
            <a:r>
              <a:rPr lang="zh-CN" altLang="en-US" spc="600" dirty="0">
                <a:cs typeface="+mn-ea"/>
                <a:sym typeface="+mn-lt"/>
              </a:rPr>
              <a:t>凭高眺远，见长空万里，云无留迹。桂魄飞来光射处，冷浸一天秋碧。玉宇琼楼，乘鸾来去，人在清凉国。江山如画，望中烟树历历。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sp>
        <p:nvSpPr>
          <p:cNvPr id="7" name="矩形 6"/>
          <p:cNvSpPr/>
          <p:nvPr/>
        </p:nvSpPr>
        <p:spPr>
          <a:xfrm>
            <a:off x="5132438" y="3397648"/>
            <a:ext cx="5237086" cy="1785104"/>
          </a:xfrm>
          <a:prstGeom prst="rect">
            <a:avLst/>
          </a:prstGeom>
        </p:spPr>
        <p:txBody>
          <a:bodyPr wrap="square">
            <a:spAutoFit/>
          </a:bodyPr>
          <a:lstStyle/>
          <a:p>
            <a:pPr algn="r">
              <a:lnSpc>
                <a:spcPts val="4400"/>
              </a:lnSpc>
            </a:pPr>
            <a:r>
              <a:rPr lang="zh-CN" altLang="en-US" sz="3600" dirty="0">
                <a:solidFill>
                  <a:srgbClr val="F8F8F8"/>
                </a:solidFill>
                <a:cs typeface="+mn-ea"/>
                <a:sym typeface="+mn-lt"/>
              </a:rPr>
              <a:t>列宿掩缛，长河韬映</a:t>
            </a:r>
            <a:endParaRPr lang="en-US" altLang="zh-CN" sz="3600" dirty="0">
              <a:solidFill>
                <a:srgbClr val="F8F8F8"/>
              </a:solidFill>
              <a:cs typeface="+mn-ea"/>
              <a:sym typeface="+mn-lt"/>
            </a:endParaRPr>
          </a:p>
          <a:p>
            <a:pPr algn="r">
              <a:lnSpc>
                <a:spcPts val="4400"/>
              </a:lnSpc>
            </a:pPr>
            <a:r>
              <a:rPr lang="zh-CN" altLang="en-US" sz="3600" dirty="0">
                <a:solidFill>
                  <a:srgbClr val="F8F8F8"/>
                </a:solidFill>
                <a:cs typeface="+mn-ea"/>
                <a:sym typeface="+mn-lt"/>
              </a:rPr>
              <a:t>柔指雪凝，圆灵水镜</a:t>
            </a:r>
            <a:endParaRPr lang="en-US" altLang="zh-CN" sz="3600" dirty="0">
              <a:solidFill>
                <a:srgbClr val="F8F8F8"/>
              </a:solidFill>
              <a:cs typeface="+mn-ea"/>
              <a:sym typeface="+mn-lt"/>
            </a:endParaRPr>
          </a:p>
          <a:p>
            <a:pPr algn="r">
              <a:lnSpc>
                <a:spcPts val="4400"/>
              </a:lnSpc>
            </a:pPr>
            <a:r>
              <a:rPr lang="zh-CN" altLang="en-US" sz="3600" dirty="0">
                <a:solidFill>
                  <a:srgbClr val="F8F8F8"/>
                </a:solidFill>
                <a:cs typeface="+mn-ea"/>
                <a:sym typeface="+mn-lt"/>
              </a:rPr>
              <a:t>连观霜缟，周除冰净</a:t>
            </a:r>
          </a:p>
        </p:txBody>
      </p:sp>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28059" y="3047045"/>
            <a:ext cx="4768928" cy="3066421"/>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accel="40000" decel="6000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accel="40000" decel="6000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sp>
        <p:nvSpPr>
          <p:cNvPr id="7" name="矩形 6"/>
          <p:cNvSpPr/>
          <p:nvPr/>
        </p:nvSpPr>
        <p:spPr>
          <a:xfrm>
            <a:off x="4544897" y="3164261"/>
            <a:ext cx="6474610" cy="1892826"/>
          </a:xfrm>
          <a:prstGeom prst="rect">
            <a:avLst/>
          </a:prstGeom>
        </p:spPr>
        <p:txBody>
          <a:bodyPr wrap="square">
            <a:spAutoFit/>
          </a:bodyPr>
          <a:lstStyle/>
          <a:p>
            <a:pPr>
              <a:lnSpc>
                <a:spcPct val="130000"/>
              </a:lnSpc>
            </a:pPr>
            <a:r>
              <a:rPr lang="zh-CN" altLang="en-US" dirty="0">
                <a:solidFill>
                  <a:schemeClr val="bg1"/>
                </a:solidFill>
                <a:cs typeface="+mn-ea"/>
                <a:sym typeface="+mn-lt"/>
              </a:rPr>
              <a:t>中秋节自古便有祭月、赏月、拜月、吃月饼、赏桂花、饮桂花酒、等习俗，流传至今，经久不息。中秋节以月之圆兆人之团圆，为寄托思念故乡，思念亲人之情，祈盼丰收、幸福，成为丰富多彩、弥足珍贵的文化遗产。中秋节与端午节、春节、清明节并称为中国四大传统节日。</a:t>
            </a:r>
          </a:p>
        </p:txBody>
      </p:sp>
      <p:sp>
        <p:nvSpPr>
          <p:cNvPr id="8" name="文本框 7"/>
          <p:cNvSpPr txBox="1"/>
          <p:nvPr/>
        </p:nvSpPr>
        <p:spPr>
          <a:xfrm>
            <a:off x="5769344" y="5412213"/>
            <a:ext cx="4749429" cy="830677"/>
          </a:xfrm>
          <a:prstGeom prst="rect">
            <a:avLst/>
          </a:prstGeom>
        </p:spPr>
        <p:txBody>
          <a:bodyPr wrap="square">
            <a:spAutoFit/>
          </a:bodyPr>
          <a:lstStyle>
            <a:defPPr>
              <a:defRPr lang="zh-CN"/>
            </a:defPPr>
            <a:lvl1pPr>
              <a:lnSpc>
                <a:spcPct val="130000"/>
              </a:lnSpc>
              <a:defRPr>
                <a:solidFill>
                  <a:schemeClr val="bg1"/>
                </a:solidFill>
                <a:latin typeface="方正清刻本悦宋简体" panose="02000000000000000000" pitchFamily="2" charset="-122"/>
                <a:ea typeface="方正清刻本悦宋简体" panose="02000000000000000000" pitchFamily="2" charset="-122"/>
              </a:defRPr>
            </a:lvl1pPr>
          </a:lstStyle>
          <a:p>
            <a:r>
              <a:rPr lang="zh-CN" altLang="en-US" sz="4000" dirty="0">
                <a:latin typeface="+mn-lt"/>
                <a:ea typeface="+mn-ea"/>
                <a:cs typeface="+mn-ea"/>
                <a:sym typeface="+mn-lt"/>
              </a:rPr>
              <a:t>恭 贺 中 秋 节 快 乐！</a:t>
            </a:r>
          </a:p>
        </p:txBody>
      </p:sp>
      <p:pic>
        <p:nvPicPr>
          <p:cNvPr id="9" name="图片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2484204"/>
            <a:ext cx="4378213" cy="3286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 presetClass="entr" presetSubtype="2" decel="6000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 fill="hold"/>
                                        <p:tgtEl>
                                          <p:spTgt spid="7"/>
                                        </p:tgtEl>
                                        <p:attrNameLst>
                                          <p:attrName>ppt_x</p:attrName>
                                        </p:attrNameLst>
                                      </p:cBhvr>
                                      <p:tavLst>
                                        <p:tav tm="0">
                                          <p:val>
                                            <p:strVal val="1+#ppt_w/2"/>
                                          </p:val>
                                        </p:tav>
                                        <p:tav tm="100000">
                                          <p:val>
                                            <p:strVal val="#ppt_x"/>
                                          </p:val>
                                        </p:tav>
                                      </p:tavLst>
                                    </p:anim>
                                    <p:anim calcmode="lin" valueType="num">
                                      <p:cBhvr additive="base">
                                        <p:cTn id="12" dur="2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3620"/>
                            </p:stCondLst>
                            <p:childTnLst>
                              <p:par>
                                <p:cTn id="14" presetID="2" presetClass="entr" presetSubtype="2" decel="6000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grpSp>
        <p:nvGrpSpPr>
          <p:cNvPr id="7" name="组合 6"/>
          <p:cNvGrpSpPr/>
          <p:nvPr/>
        </p:nvGrpSpPr>
        <p:grpSpPr>
          <a:xfrm>
            <a:off x="3068987" y="2127185"/>
            <a:ext cx="840831" cy="3928970"/>
            <a:chOff x="5580069" y="959156"/>
            <a:chExt cx="840831" cy="3928970"/>
          </a:xfrm>
        </p:grpSpPr>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025950" y="2513275"/>
              <a:ext cx="3928970" cy="820731"/>
            </a:xfrm>
            <a:prstGeom prst="rect">
              <a:avLst/>
            </a:prstGeom>
          </p:spPr>
        </p:pic>
        <p:sp>
          <p:nvSpPr>
            <p:cNvPr id="9" name="矩形 8"/>
            <p:cNvSpPr/>
            <p:nvPr/>
          </p:nvSpPr>
          <p:spPr>
            <a:xfrm>
              <a:off x="5587530" y="1350300"/>
              <a:ext cx="833370" cy="3537826"/>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中秋在眼前</a:t>
              </a:r>
            </a:p>
          </p:txBody>
        </p:sp>
      </p:grpSp>
      <p:grpSp>
        <p:nvGrpSpPr>
          <p:cNvPr id="10" name="组合 9"/>
          <p:cNvGrpSpPr/>
          <p:nvPr/>
        </p:nvGrpSpPr>
        <p:grpSpPr>
          <a:xfrm>
            <a:off x="4808435" y="2127185"/>
            <a:ext cx="840831" cy="4103164"/>
            <a:chOff x="5580069" y="959156"/>
            <a:chExt cx="840831" cy="4103164"/>
          </a:xfrm>
        </p:grpSpPr>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025950" y="2513275"/>
              <a:ext cx="3928970" cy="820731"/>
            </a:xfrm>
            <a:prstGeom prst="rect">
              <a:avLst/>
            </a:prstGeom>
          </p:spPr>
        </p:pic>
        <p:sp>
          <p:nvSpPr>
            <p:cNvPr id="12" name="矩形 11"/>
            <p:cNvSpPr/>
            <p:nvPr/>
          </p:nvSpPr>
          <p:spPr>
            <a:xfrm>
              <a:off x="5587530" y="1350299"/>
              <a:ext cx="833370" cy="3712021"/>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思念碧波潋</a:t>
              </a:r>
            </a:p>
          </p:txBody>
        </p:sp>
      </p:grpSp>
      <p:grpSp>
        <p:nvGrpSpPr>
          <p:cNvPr id="13" name="组合 12"/>
          <p:cNvGrpSpPr/>
          <p:nvPr/>
        </p:nvGrpSpPr>
        <p:grpSpPr>
          <a:xfrm>
            <a:off x="6547883" y="2127185"/>
            <a:ext cx="840831" cy="3928970"/>
            <a:chOff x="5580069" y="959156"/>
            <a:chExt cx="840831" cy="3928970"/>
          </a:xfrm>
        </p:grpSpPr>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025950" y="2513275"/>
              <a:ext cx="3928970" cy="820731"/>
            </a:xfrm>
            <a:prstGeom prst="rect">
              <a:avLst/>
            </a:prstGeom>
          </p:spPr>
        </p:pic>
        <p:sp>
          <p:nvSpPr>
            <p:cNvPr id="15" name="矩形 14"/>
            <p:cNvSpPr/>
            <p:nvPr/>
          </p:nvSpPr>
          <p:spPr>
            <a:xfrm>
              <a:off x="5587530" y="1350300"/>
              <a:ext cx="833370" cy="3537826"/>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好友心相连</a:t>
              </a:r>
            </a:p>
          </p:txBody>
        </p:sp>
      </p:grpSp>
      <p:grpSp>
        <p:nvGrpSpPr>
          <p:cNvPr id="16" name="组合 15"/>
          <p:cNvGrpSpPr/>
          <p:nvPr/>
        </p:nvGrpSpPr>
        <p:grpSpPr>
          <a:xfrm>
            <a:off x="8287331" y="2127185"/>
            <a:ext cx="840831" cy="3928970"/>
            <a:chOff x="5580069" y="959156"/>
            <a:chExt cx="840831" cy="3928970"/>
          </a:xfrm>
        </p:grpSpPr>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025950" y="2513275"/>
              <a:ext cx="3928970" cy="820731"/>
            </a:xfrm>
            <a:prstGeom prst="rect">
              <a:avLst/>
            </a:prstGeom>
          </p:spPr>
        </p:pic>
        <p:sp>
          <p:nvSpPr>
            <p:cNvPr id="18" name="矩形 17"/>
            <p:cNvSpPr/>
            <p:nvPr/>
          </p:nvSpPr>
          <p:spPr>
            <a:xfrm>
              <a:off x="5587530" y="1350300"/>
              <a:ext cx="833370" cy="3537826"/>
            </a:xfrm>
            <a:prstGeom prst="rect">
              <a:avLst/>
            </a:prstGeom>
          </p:spPr>
          <p:txBody>
            <a:bodyPr vert="wordArtVertRtl" wrap="square" anchor="b">
              <a:spAutoFit/>
            </a:bodyPr>
            <a:lstStyle/>
            <a:p>
              <a:pPr>
                <a:lnSpc>
                  <a:spcPts val="5000"/>
                </a:lnSpc>
              </a:pPr>
              <a:r>
                <a:rPr lang="zh-CN" altLang="en-US" sz="3400" spc="-300" dirty="0">
                  <a:solidFill>
                    <a:schemeClr val="bg1"/>
                  </a:solidFill>
                  <a:cs typeface="+mn-ea"/>
                  <a:sym typeface="+mn-lt"/>
                </a:rPr>
                <a:t>祝福提前传</a:t>
              </a:r>
            </a:p>
          </p:txBody>
        </p:sp>
      </p:grpSp>
      <p:pic>
        <p:nvPicPr>
          <p:cNvPr id="19" name="图片 18"/>
          <p:cNvPicPr>
            <a:picLocks noChangeAspect="1"/>
          </p:cNvPicPr>
          <p:nvPr/>
        </p:nvPicPr>
        <p:blipFill>
          <a:blip r:embed="rId8"/>
          <a:stretch>
            <a:fillRect/>
          </a:stretch>
        </p:blipFill>
        <p:spPr>
          <a:xfrm>
            <a:off x="276184" y="1464514"/>
            <a:ext cx="1905835" cy="3013499"/>
          </a:xfrm>
          <a:prstGeom prst="rect">
            <a:avLst/>
          </a:prstGeom>
        </p:spPr>
      </p:pic>
      <p:pic>
        <p:nvPicPr>
          <p:cNvPr id="20" name="图片 19"/>
          <p:cNvPicPr>
            <a:picLocks noChangeAspect="1"/>
          </p:cNvPicPr>
          <p:nvPr/>
        </p:nvPicPr>
        <p:blipFill>
          <a:blip r:embed="rId9"/>
          <a:stretch>
            <a:fillRect/>
          </a:stretch>
        </p:blipFill>
        <p:spPr>
          <a:xfrm>
            <a:off x="10015360" y="4653887"/>
            <a:ext cx="1685680" cy="1725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decel="2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30000" decel="20000" fill="hold" nodeType="withEffect">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accel="30000" decel="20000" fill="hold" nodeType="withEffect">
                                  <p:stCondLst>
                                    <p:cond delay="6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30000" decel="20000" fill="hold" nodeType="withEffect">
                                  <p:stCondLst>
                                    <p:cond delay="9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7" name="图片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1879" y="2454202"/>
            <a:ext cx="4973241" cy="3913852"/>
          </a:xfrm>
          <a:prstGeom prst="rect">
            <a:avLst/>
          </a:prstGeom>
        </p:spPr>
      </p:pic>
      <p:sp>
        <p:nvSpPr>
          <p:cNvPr id="8" name="文本框 7"/>
          <p:cNvSpPr txBox="1"/>
          <p:nvPr/>
        </p:nvSpPr>
        <p:spPr>
          <a:xfrm>
            <a:off x="4973241" y="4121940"/>
            <a:ext cx="6368630" cy="1172629"/>
          </a:xfrm>
          <a:prstGeom prst="rect">
            <a:avLst/>
          </a:prstGeom>
        </p:spPr>
        <p:txBody>
          <a:bodyPr wrap="square">
            <a:spAutoFit/>
          </a:bodyPr>
          <a:lstStyle>
            <a:defPPr>
              <a:defRPr lang="zh-CN"/>
            </a:defPPr>
            <a:lvl1pPr>
              <a:lnSpc>
                <a:spcPct val="130000"/>
              </a:lnSpc>
              <a:defRPr>
                <a:solidFill>
                  <a:schemeClr val="bg1"/>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  中秋节始于唐朝初年，盛行于宋朝，至明清时，已成为与春节齐名的中国传统节日之一。受中华文化的影响，中秋节也是东亚和东南亚一些国家尤其是当地的华人华侨的传统节日。</a:t>
            </a:r>
          </a:p>
        </p:txBody>
      </p:sp>
      <p:grpSp>
        <p:nvGrpSpPr>
          <p:cNvPr id="9" name="组合 8"/>
          <p:cNvGrpSpPr/>
          <p:nvPr/>
        </p:nvGrpSpPr>
        <p:grpSpPr>
          <a:xfrm>
            <a:off x="5258248" y="3288429"/>
            <a:ext cx="1758553" cy="523220"/>
            <a:chOff x="1882793" y="1773421"/>
            <a:chExt cx="1758553" cy="523220"/>
          </a:xfrm>
        </p:grpSpPr>
        <p:sp>
          <p:nvSpPr>
            <p:cNvPr id="10" name="文本框 9"/>
            <p:cNvSpPr txBox="1"/>
            <p:nvPr/>
          </p:nvSpPr>
          <p:spPr>
            <a:xfrm>
              <a:off x="1882793" y="1773421"/>
              <a:ext cx="1758553" cy="523220"/>
            </a:xfrm>
            <a:prstGeom prst="rect">
              <a:avLst/>
            </a:prstGeom>
            <a:noFill/>
          </p:spPr>
          <p:txBody>
            <a:bodyPr vert="horz" wrap="square" rtlCol="0">
              <a:spAutoFit/>
            </a:bodyPr>
            <a:lstStyle/>
            <a:p>
              <a:pPr algn="ctr"/>
              <a:r>
                <a:rPr lang="zh-CN" altLang="en-US" sz="2800" dirty="0">
                  <a:solidFill>
                    <a:schemeClr val="bg1"/>
                  </a:solidFill>
                  <a:cs typeface="+mn-ea"/>
                  <a:sym typeface="+mn-lt"/>
                </a:rPr>
                <a:t>中秋历史</a:t>
              </a:r>
            </a:p>
          </p:txBody>
        </p:sp>
        <p:sp>
          <p:nvSpPr>
            <p:cNvPr id="11" name="矩形 10"/>
            <p:cNvSpPr/>
            <p:nvPr/>
          </p:nvSpPr>
          <p:spPr>
            <a:xfrm>
              <a:off x="1882793" y="1773421"/>
              <a:ext cx="1758553" cy="5232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3813237" y="2716723"/>
            <a:ext cx="735766" cy="181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293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5545394"/>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5064"/>
            <a:ext cx="3170902" cy="4281948"/>
          </a:xfrm>
          <a:custGeom>
            <a:avLst/>
            <a:gdLst>
              <a:gd name="connsiteX0" fmla="*/ 0 w 3170902"/>
              <a:gd name="connsiteY0" fmla="*/ 0 h 4281948"/>
              <a:gd name="connsiteX1" fmla="*/ 3170902 w 3170902"/>
              <a:gd name="connsiteY1" fmla="*/ 0 h 4281948"/>
              <a:gd name="connsiteX2" fmla="*/ 3170902 w 3170902"/>
              <a:gd name="connsiteY2" fmla="*/ 4281948 h 4281948"/>
              <a:gd name="connsiteX3" fmla="*/ 0 w 3170902"/>
              <a:gd name="connsiteY3" fmla="*/ 4281948 h 4281948"/>
            </a:gdLst>
            <a:ahLst/>
            <a:cxnLst>
              <a:cxn ang="0">
                <a:pos x="connsiteX0" y="connsiteY0"/>
              </a:cxn>
              <a:cxn ang="0">
                <a:pos x="connsiteX1" y="connsiteY1"/>
              </a:cxn>
              <a:cxn ang="0">
                <a:pos x="connsiteX2" y="connsiteY2"/>
              </a:cxn>
              <a:cxn ang="0">
                <a:pos x="connsiteX3" y="connsiteY3"/>
              </a:cxn>
            </a:cxnLst>
            <a:rect l="l" t="t" r="r" b="b"/>
            <a:pathLst>
              <a:path w="3170902" h="4281948">
                <a:moveTo>
                  <a:pt x="0" y="0"/>
                </a:moveTo>
                <a:lnTo>
                  <a:pt x="3170902" y="0"/>
                </a:lnTo>
                <a:lnTo>
                  <a:pt x="3170902" y="4281948"/>
                </a:lnTo>
                <a:lnTo>
                  <a:pt x="0" y="4281948"/>
                </a:lnTo>
                <a:close/>
              </a:path>
            </a:pathLst>
          </a:cu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32438" y="516195"/>
            <a:ext cx="811162" cy="811162"/>
          </a:xfrm>
          <a:custGeom>
            <a:avLst/>
            <a:gdLst>
              <a:gd name="connsiteX0" fmla="*/ 0 w 811162"/>
              <a:gd name="connsiteY0" fmla="*/ 0 h 811162"/>
              <a:gd name="connsiteX1" fmla="*/ 811162 w 811162"/>
              <a:gd name="connsiteY1" fmla="*/ 0 h 811162"/>
              <a:gd name="connsiteX2" fmla="*/ 811162 w 811162"/>
              <a:gd name="connsiteY2" fmla="*/ 420331 h 811162"/>
              <a:gd name="connsiteX3" fmla="*/ 639098 w 811162"/>
              <a:gd name="connsiteY3" fmla="*/ 420331 h 811162"/>
              <a:gd name="connsiteX4" fmla="*/ 639098 w 811162"/>
              <a:gd name="connsiteY4" fmla="*/ 811162 h 811162"/>
              <a:gd name="connsiteX5" fmla="*/ 0 w 811162"/>
              <a:gd name="connsiteY5" fmla="*/ 811162 h 8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162" h="811162">
                <a:moveTo>
                  <a:pt x="0" y="0"/>
                </a:moveTo>
                <a:lnTo>
                  <a:pt x="811162" y="0"/>
                </a:lnTo>
                <a:lnTo>
                  <a:pt x="811162" y="420331"/>
                </a:lnTo>
                <a:lnTo>
                  <a:pt x="639098" y="420331"/>
                </a:lnTo>
                <a:lnTo>
                  <a:pt x="639098" y="811162"/>
                </a:lnTo>
                <a:lnTo>
                  <a:pt x="0" y="811162"/>
                </a:lnTo>
                <a:close/>
              </a:path>
            </a:pathLst>
          </a:cu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2290"/>
            <a:ext cx="12192000" cy="1104522"/>
          </a:xfrm>
          <a:custGeom>
            <a:avLst/>
            <a:gdLst>
              <a:gd name="connsiteX0" fmla="*/ 0 w 12192000"/>
              <a:gd name="connsiteY0" fmla="*/ 0 h 1104522"/>
              <a:gd name="connsiteX1" fmla="*/ 12192000 w 12192000"/>
              <a:gd name="connsiteY1" fmla="*/ 0 h 1104522"/>
              <a:gd name="connsiteX2" fmla="*/ 12192000 w 12192000"/>
              <a:gd name="connsiteY2" fmla="*/ 1104522 h 1104522"/>
              <a:gd name="connsiteX3" fmla="*/ 11297265 w 12192000"/>
              <a:gd name="connsiteY3" fmla="*/ 1104522 h 1104522"/>
              <a:gd name="connsiteX4" fmla="*/ 11297265 w 12192000"/>
              <a:gd name="connsiteY4" fmla="*/ 839050 h 1104522"/>
              <a:gd name="connsiteX5" fmla="*/ 8959645 w 12192000"/>
              <a:gd name="connsiteY5" fmla="*/ 839050 h 1104522"/>
              <a:gd name="connsiteX6" fmla="*/ 8959645 w 12192000"/>
              <a:gd name="connsiteY6" fmla="*/ 1104522 h 1104522"/>
              <a:gd name="connsiteX7" fmla="*/ 0 w 12192000"/>
              <a:gd name="connsiteY7" fmla="*/ 1104522 h 110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522">
                <a:moveTo>
                  <a:pt x="0" y="0"/>
                </a:moveTo>
                <a:lnTo>
                  <a:pt x="12192000" y="0"/>
                </a:lnTo>
                <a:lnTo>
                  <a:pt x="12192000" y="1104522"/>
                </a:lnTo>
                <a:lnTo>
                  <a:pt x="11297265" y="1104522"/>
                </a:lnTo>
                <a:lnTo>
                  <a:pt x="11297265" y="839050"/>
                </a:lnTo>
                <a:lnTo>
                  <a:pt x="8959645" y="839050"/>
                </a:lnTo>
                <a:lnTo>
                  <a:pt x="8959645" y="1104522"/>
                </a:lnTo>
                <a:lnTo>
                  <a:pt x="0" y="1104522"/>
                </a:lnTo>
                <a:close/>
              </a:path>
            </a:pathLst>
          </a:cu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69910" y="180193"/>
            <a:ext cx="2222090" cy="3036562"/>
          </a:xfrm>
          <a:custGeom>
            <a:avLst/>
            <a:gdLst>
              <a:gd name="connsiteX0" fmla="*/ 0 w 2222090"/>
              <a:gd name="connsiteY0" fmla="*/ 0 h 3036562"/>
              <a:gd name="connsiteX1" fmla="*/ 2222090 w 2222090"/>
              <a:gd name="connsiteY1" fmla="*/ 0 h 3036562"/>
              <a:gd name="connsiteX2" fmla="*/ 2222090 w 2222090"/>
              <a:gd name="connsiteY2" fmla="*/ 3036562 h 3036562"/>
              <a:gd name="connsiteX3" fmla="*/ 0 w 2222090"/>
              <a:gd name="connsiteY3" fmla="*/ 3036562 h 3036562"/>
            </a:gdLst>
            <a:ahLst/>
            <a:cxnLst>
              <a:cxn ang="0">
                <a:pos x="connsiteX0" y="connsiteY0"/>
              </a:cxn>
              <a:cxn ang="0">
                <a:pos x="connsiteX1" y="connsiteY1"/>
              </a:cxn>
              <a:cxn ang="0">
                <a:pos x="connsiteX2" y="connsiteY2"/>
              </a:cxn>
              <a:cxn ang="0">
                <a:pos x="connsiteX3" y="connsiteY3"/>
              </a:cxn>
            </a:cxnLst>
            <a:rect l="l" t="t" r="r" b="b"/>
            <a:pathLst>
              <a:path w="2222090" h="3036562">
                <a:moveTo>
                  <a:pt x="0" y="0"/>
                </a:moveTo>
                <a:lnTo>
                  <a:pt x="2222090" y="0"/>
                </a:lnTo>
                <a:lnTo>
                  <a:pt x="2222090" y="3036562"/>
                </a:lnTo>
                <a:lnTo>
                  <a:pt x="0" y="3036562"/>
                </a:lnTo>
                <a:close/>
              </a:path>
            </a:pathLst>
          </a:custGeom>
        </p:spPr>
      </p:pic>
      <p:pic>
        <p:nvPicPr>
          <p:cNvPr id="15" name="图片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88672" y="2688510"/>
            <a:ext cx="3543700" cy="3543700"/>
          </a:xfrm>
          <a:prstGeom prst="rect">
            <a:avLst/>
          </a:prstGeom>
        </p:spPr>
      </p:pic>
      <p:sp>
        <p:nvSpPr>
          <p:cNvPr id="16" name="矩形 15"/>
          <p:cNvSpPr/>
          <p:nvPr/>
        </p:nvSpPr>
        <p:spPr>
          <a:xfrm>
            <a:off x="5918834" y="2979174"/>
            <a:ext cx="5226046" cy="2252924"/>
          </a:xfrm>
          <a:prstGeom prst="rect">
            <a:avLst/>
          </a:prstGeom>
        </p:spPr>
        <p:txBody>
          <a:bodyPr vert="eaVert" wrap="square">
            <a:spAutoFit/>
          </a:bodyPr>
          <a:lstStyle/>
          <a:p>
            <a:pPr>
              <a:lnSpc>
                <a:spcPct val="130000"/>
              </a:lnSpc>
            </a:pPr>
            <a:r>
              <a:rPr lang="zh-CN" altLang="en-US" dirty="0">
                <a:solidFill>
                  <a:schemeClr val="bg1"/>
                </a:solidFill>
                <a:cs typeface="+mn-ea"/>
                <a:sym typeface="+mn-lt"/>
              </a:rPr>
              <a:t>中秋节始于唐朝初年盛行于宋朝，至明清时，已成为与春节齐名的中国传统节日之一。受中华文化的影响，中秋节也是东亚和东南亚一些国家尤其是当地的华人华侨的传统节日。自</a:t>
            </a:r>
            <a:r>
              <a:rPr lang="en-US" altLang="zh-CN" dirty="0">
                <a:solidFill>
                  <a:schemeClr val="bg1"/>
                </a:solidFill>
                <a:cs typeface="+mn-ea"/>
                <a:sym typeface="+mn-lt"/>
              </a:rPr>
              <a:t>2008</a:t>
            </a:r>
            <a:r>
              <a:rPr lang="zh-CN" altLang="en-US" dirty="0">
                <a:solidFill>
                  <a:schemeClr val="bg1"/>
                </a:solidFill>
                <a:cs typeface="+mn-ea"/>
                <a:sym typeface="+mn-lt"/>
              </a:rPr>
              <a:t>年起中秋节被列为国家法定节假日。</a:t>
            </a:r>
            <a:r>
              <a:rPr lang="en-US" altLang="zh-CN" dirty="0">
                <a:solidFill>
                  <a:schemeClr val="bg1"/>
                </a:solidFill>
                <a:cs typeface="+mn-ea"/>
                <a:sym typeface="+mn-lt"/>
              </a:rPr>
              <a:t>2006</a:t>
            </a:r>
            <a:r>
              <a:rPr lang="zh-CN" altLang="en-US" dirty="0">
                <a:solidFill>
                  <a:schemeClr val="bg1"/>
                </a:solidFill>
                <a:cs typeface="+mn-ea"/>
                <a:sym typeface="+mn-lt"/>
              </a:rPr>
              <a:t>年</a:t>
            </a:r>
            <a:r>
              <a:rPr lang="en-US" altLang="zh-CN" dirty="0">
                <a:solidFill>
                  <a:schemeClr val="bg1"/>
                </a:solidFill>
                <a:cs typeface="+mn-ea"/>
                <a:sym typeface="+mn-lt"/>
              </a:rPr>
              <a:t>5</a:t>
            </a:r>
            <a:r>
              <a:rPr lang="zh-CN" altLang="en-US" dirty="0">
                <a:solidFill>
                  <a:schemeClr val="bg1"/>
                </a:solidFill>
                <a:cs typeface="+mn-ea"/>
                <a:sym typeface="+mn-lt"/>
              </a:rPr>
              <a:t>月</a:t>
            </a:r>
            <a:r>
              <a:rPr lang="en-US" altLang="zh-CN" dirty="0">
                <a:solidFill>
                  <a:schemeClr val="bg1"/>
                </a:solidFill>
                <a:cs typeface="+mn-ea"/>
                <a:sym typeface="+mn-lt"/>
              </a:rPr>
              <a:t>20</a:t>
            </a:r>
            <a:r>
              <a:rPr lang="zh-CN" altLang="en-US" dirty="0">
                <a:solidFill>
                  <a:schemeClr val="bg1"/>
                </a:solidFill>
                <a:cs typeface="+mn-ea"/>
                <a:sym typeface="+mn-lt"/>
              </a:rPr>
              <a:t>日，国务院列入首批国家级非物质文化遗产名录。</a:t>
            </a:r>
          </a:p>
        </p:txBody>
      </p:sp>
      <p:sp>
        <p:nvSpPr>
          <p:cNvPr id="17" name="文本框 16"/>
          <p:cNvSpPr txBox="1"/>
          <p:nvPr/>
        </p:nvSpPr>
        <p:spPr>
          <a:xfrm>
            <a:off x="4034137" y="1617493"/>
            <a:ext cx="4497720" cy="677173"/>
          </a:xfrm>
          <a:prstGeom prst="rect">
            <a:avLst/>
          </a:prstGeom>
        </p:spPr>
        <p:txBody>
          <a:bodyPr wrap="square">
            <a:spAutoFit/>
          </a:bodyPr>
          <a:lstStyle>
            <a:defPPr>
              <a:defRPr lang="zh-CN"/>
            </a:defPPr>
            <a:lvl1pPr>
              <a:lnSpc>
                <a:spcPct val="130000"/>
              </a:lnSpc>
              <a:defRPr>
                <a:solidFill>
                  <a:schemeClr val="bg1"/>
                </a:solidFill>
                <a:latin typeface="方正清刻本悦宋简体" panose="02000000000000000000" pitchFamily="2" charset="-122"/>
                <a:ea typeface="方正清刻本悦宋简体" panose="02000000000000000000" pitchFamily="2" charset="-122"/>
              </a:defRPr>
            </a:lvl1pPr>
          </a:lstStyle>
          <a:p>
            <a:r>
              <a:rPr lang="zh-CN" altLang="en-US" sz="3200" dirty="0">
                <a:latin typeface="+mn-lt"/>
                <a:ea typeface="+mn-ea"/>
                <a:cs typeface="+mn-ea"/>
                <a:sym typeface="+mn-lt"/>
              </a:rPr>
              <a:t>恭 贺 中 秋 节 快 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ppt_w</p:attrName>
                                        </p:attrNameLst>
                                      </p:cBhvr>
                                      <p:tavLst>
                                        <p:tav tm="0" fmla="#ppt_w*sin(2.5*pi*$)">
                                          <p:val>
                                            <p:fltVal val="0"/>
                                          </p:val>
                                        </p:tav>
                                        <p:tav tm="100000">
                                          <p:val>
                                            <p:fltVal val="1"/>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childTnLst>
                                </p:cTn>
                              </p:par>
                            </p:childTnLst>
                          </p:cTn>
                        </p:par>
                        <p:par>
                          <p:cTn id="14" fill="hold">
                            <p:stCondLst>
                              <p:cond delay="27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Effect transition="in" filter="fade">
                                      <p:cBhvr>
                                        <p:cTn id="17"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b2o5odw">
      <a:majorFont>
        <a:latin typeface="微软雅黑"/>
        <a:ea typeface="华文新魏"/>
        <a:cs typeface=""/>
      </a:majorFont>
      <a:minorFont>
        <a:latin typeface="微软雅黑"/>
        <a:ea typeface="华文新魏"/>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574</Words>
  <Application>Microsoft Office PowerPoint</Application>
  <PresentationFormat>宽屏</PresentationFormat>
  <Paragraphs>49</Paragraphs>
  <Slides>13</Slides>
  <Notes>4</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13</vt:i4>
      </vt:variant>
    </vt:vector>
  </HeadingPairs>
  <TitlesOfParts>
    <vt:vector size="23" baseType="lpstr">
      <vt:lpstr>Meiryo</vt:lpstr>
      <vt:lpstr>华文新魏</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cp:revision>
  <dcterms:created xsi:type="dcterms:W3CDTF">2017-09-15T02:34:00Z</dcterms:created>
  <dcterms:modified xsi:type="dcterms:W3CDTF">2023-04-24T06:20:56Z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