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77" r:id="rId3"/>
  </p:sldMasterIdLst>
  <p:notesMasterIdLst>
    <p:notesMasterId r:id="rId30"/>
  </p:notesMasterIdLst>
  <p:sldIdLst>
    <p:sldId id="284" r:id="rId4"/>
    <p:sldId id="260" r:id="rId5"/>
    <p:sldId id="261" r:id="rId6"/>
    <p:sldId id="265" r:id="rId7"/>
    <p:sldId id="266" r:id="rId8"/>
    <p:sldId id="267" r:id="rId9"/>
    <p:sldId id="268" r:id="rId10"/>
    <p:sldId id="269" r:id="rId11"/>
    <p:sldId id="270" r:id="rId12"/>
    <p:sldId id="285" r:id="rId13"/>
    <p:sldId id="271" r:id="rId14"/>
    <p:sldId id="272" r:id="rId15"/>
    <p:sldId id="278" r:id="rId16"/>
    <p:sldId id="276" r:id="rId17"/>
    <p:sldId id="286" r:id="rId18"/>
    <p:sldId id="274" r:id="rId19"/>
    <p:sldId id="275" r:id="rId20"/>
    <p:sldId id="277" r:id="rId21"/>
    <p:sldId id="273" r:id="rId22"/>
    <p:sldId id="279" r:id="rId23"/>
    <p:sldId id="287" r:id="rId24"/>
    <p:sldId id="280" r:id="rId25"/>
    <p:sldId id="281" r:id="rId26"/>
    <p:sldId id="282" r:id="rId27"/>
    <p:sldId id="283" r:id="rId28"/>
    <p:sldId id="288"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 initials="k" lastIdx="1" clrIdx="0">
    <p:extLst>
      <p:ext uri="{19B8F6BF-5375-455C-9EA6-DF929625EA0E}">
        <p15:presenceInfo xmlns:p15="http://schemas.microsoft.com/office/powerpoint/2012/main" userId="k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F2EC"/>
    <a:srgbClr val="54BCA5"/>
    <a:srgbClr val="F9D3D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22" autoAdjust="0"/>
  </p:normalViewPr>
  <p:slideViewPr>
    <p:cSldViewPr snapToGrid="0">
      <p:cViewPr varScale="1">
        <p:scale>
          <a:sx n="107" d="100"/>
          <a:sy n="107" d="100"/>
        </p:scale>
        <p:origin x="75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EA1DB-1135-4849-A18B-BD5B83380206}" type="datetimeFigureOut">
              <a:rPr lang="zh-CN" altLang="en-US" smtClean="0"/>
              <a:t>2023/4/23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BE020-007A-4AFB-9502-10808D720A3A}" type="slidenum">
              <a:rPr lang="zh-CN" altLang="en-US" smtClean="0"/>
              <a:t>‹#›</a:t>
            </a:fld>
            <a:endParaRPr lang="zh-CN" altLang="en-US"/>
          </a:p>
        </p:txBody>
      </p:sp>
    </p:spTree>
    <p:extLst>
      <p:ext uri="{BB962C8B-B14F-4D97-AF65-F5344CB8AC3E}">
        <p14:creationId xmlns:p14="http://schemas.microsoft.com/office/powerpoint/2010/main" val="2268146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8BE020-007A-4AFB-9502-10808D720A3A}" type="slidenum">
              <a:rPr lang="zh-CN" altLang="en-US" smtClean="0"/>
              <a:t>1</a:t>
            </a:fld>
            <a:endParaRPr lang="zh-CN" altLang="en-US"/>
          </a:p>
        </p:txBody>
      </p:sp>
    </p:spTree>
    <p:extLst>
      <p:ext uri="{BB962C8B-B14F-4D97-AF65-F5344CB8AC3E}">
        <p14:creationId xmlns:p14="http://schemas.microsoft.com/office/powerpoint/2010/main" val="360025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10</a:t>
            </a:fld>
            <a:endParaRPr lang="zh-CN" altLang="en-US"/>
          </a:p>
        </p:txBody>
      </p:sp>
    </p:spTree>
    <p:extLst>
      <p:ext uri="{BB962C8B-B14F-4D97-AF65-F5344CB8AC3E}">
        <p14:creationId xmlns:p14="http://schemas.microsoft.com/office/powerpoint/2010/main" val="594571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11</a:t>
            </a:fld>
            <a:endParaRPr lang="zh-CN" altLang="en-US"/>
          </a:p>
        </p:txBody>
      </p:sp>
    </p:spTree>
    <p:extLst>
      <p:ext uri="{BB962C8B-B14F-4D97-AF65-F5344CB8AC3E}">
        <p14:creationId xmlns:p14="http://schemas.microsoft.com/office/powerpoint/2010/main" val="216602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38BE020-007A-4AFB-9502-10808D720A3A}" type="slidenum">
              <a:rPr lang="zh-CN" altLang="en-US" smtClean="0"/>
              <a:t>12</a:t>
            </a:fld>
            <a:endParaRPr lang="zh-CN" altLang="en-US"/>
          </a:p>
        </p:txBody>
      </p:sp>
    </p:spTree>
    <p:extLst>
      <p:ext uri="{BB962C8B-B14F-4D97-AF65-F5344CB8AC3E}">
        <p14:creationId xmlns:p14="http://schemas.microsoft.com/office/powerpoint/2010/main" val="285399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13</a:t>
            </a:fld>
            <a:endParaRPr lang="zh-CN" altLang="en-US"/>
          </a:p>
        </p:txBody>
      </p:sp>
    </p:spTree>
    <p:extLst>
      <p:ext uri="{BB962C8B-B14F-4D97-AF65-F5344CB8AC3E}">
        <p14:creationId xmlns:p14="http://schemas.microsoft.com/office/powerpoint/2010/main" val="2639345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14</a:t>
            </a:fld>
            <a:endParaRPr lang="zh-CN" altLang="en-US"/>
          </a:p>
        </p:txBody>
      </p:sp>
    </p:spTree>
    <p:extLst>
      <p:ext uri="{BB962C8B-B14F-4D97-AF65-F5344CB8AC3E}">
        <p14:creationId xmlns:p14="http://schemas.microsoft.com/office/powerpoint/2010/main" val="1495396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15</a:t>
            </a:fld>
            <a:endParaRPr lang="zh-CN" altLang="en-US"/>
          </a:p>
        </p:txBody>
      </p:sp>
    </p:spTree>
    <p:extLst>
      <p:ext uri="{BB962C8B-B14F-4D97-AF65-F5344CB8AC3E}">
        <p14:creationId xmlns:p14="http://schemas.microsoft.com/office/powerpoint/2010/main" val="2236259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16</a:t>
            </a:fld>
            <a:endParaRPr lang="zh-CN" altLang="en-US"/>
          </a:p>
        </p:txBody>
      </p:sp>
    </p:spTree>
    <p:extLst>
      <p:ext uri="{BB962C8B-B14F-4D97-AF65-F5344CB8AC3E}">
        <p14:creationId xmlns:p14="http://schemas.microsoft.com/office/powerpoint/2010/main" val="202015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8BE020-007A-4AFB-9502-10808D720A3A}" type="slidenum">
              <a:rPr lang="zh-CN" altLang="en-US" smtClean="0"/>
              <a:t>17</a:t>
            </a:fld>
            <a:endParaRPr lang="zh-CN" altLang="en-US"/>
          </a:p>
        </p:txBody>
      </p:sp>
    </p:spTree>
    <p:extLst>
      <p:ext uri="{BB962C8B-B14F-4D97-AF65-F5344CB8AC3E}">
        <p14:creationId xmlns:p14="http://schemas.microsoft.com/office/powerpoint/2010/main" val="414096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18</a:t>
            </a:fld>
            <a:endParaRPr lang="zh-CN" altLang="en-US"/>
          </a:p>
        </p:txBody>
      </p:sp>
    </p:spTree>
    <p:extLst>
      <p:ext uri="{BB962C8B-B14F-4D97-AF65-F5344CB8AC3E}">
        <p14:creationId xmlns:p14="http://schemas.microsoft.com/office/powerpoint/2010/main" val="24029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19</a:t>
            </a:fld>
            <a:endParaRPr lang="zh-CN" altLang="en-US"/>
          </a:p>
        </p:txBody>
      </p:sp>
    </p:spTree>
    <p:extLst>
      <p:ext uri="{BB962C8B-B14F-4D97-AF65-F5344CB8AC3E}">
        <p14:creationId xmlns:p14="http://schemas.microsoft.com/office/powerpoint/2010/main" val="255984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8BE020-007A-4AFB-9502-10808D720A3A}" type="slidenum">
              <a:rPr lang="zh-CN" altLang="en-US" smtClean="0"/>
              <a:t>2</a:t>
            </a:fld>
            <a:endParaRPr lang="zh-CN" altLang="en-US"/>
          </a:p>
        </p:txBody>
      </p:sp>
    </p:spTree>
    <p:extLst>
      <p:ext uri="{BB962C8B-B14F-4D97-AF65-F5344CB8AC3E}">
        <p14:creationId xmlns:p14="http://schemas.microsoft.com/office/powerpoint/2010/main" val="826620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20</a:t>
            </a:fld>
            <a:endParaRPr lang="zh-CN" altLang="en-US"/>
          </a:p>
        </p:txBody>
      </p:sp>
    </p:spTree>
    <p:extLst>
      <p:ext uri="{BB962C8B-B14F-4D97-AF65-F5344CB8AC3E}">
        <p14:creationId xmlns:p14="http://schemas.microsoft.com/office/powerpoint/2010/main" val="3835945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21</a:t>
            </a:fld>
            <a:endParaRPr lang="zh-CN" altLang="en-US"/>
          </a:p>
        </p:txBody>
      </p:sp>
    </p:spTree>
    <p:extLst>
      <p:ext uri="{BB962C8B-B14F-4D97-AF65-F5344CB8AC3E}">
        <p14:creationId xmlns:p14="http://schemas.microsoft.com/office/powerpoint/2010/main" val="478675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22</a:t>
            </a:fld>
            <a:endParaRPr lang="zh-CN" altLang="en-US"/>
          </a:p>
        </p:txBody>
      </p:sp>
    </p:spTree>
    <p:extLst>
      <p:ext uri="{BB962C8B-B14F-4D97-AF65-F5344CB8AC3E}">
        <p14:creationId xmlns:p14="http://schemas.microsoft.com/office/powerpoint/2010/main" val="1371397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23</a:t>
            </a:fld>
            <a:endParaRPr lang="zh-CN" altLang="en-US"/>
          </a:p>
        </p:txBody>
      </p:sp>
    </p:spTree>
    <p:extLst>
      <p:ext uri="{BB962C8B-B14F-4D97-AF65-F5344CB8AC3E}">
        <p14:creationId xmlns:p14="http://schemas.microsoft.com/office/powerpoint/2010/main" val="4056168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8BE020-007A-4AFB-9502-10808D720A3A}" type="slidenum">
              <a:rPr lang="zh-CN" altLang="en-US" smtClean="0"/>
              <a:t>24</a:t>
            </a:fld>
            <a:endParaRPr lang="zh-CN" altLang="en-US"/>
          </a:p>
        </p:txBody>
      </p:sp>
    </p:spTree>
    <p:extLst>
      <p:ext uri="{BB962C8B-B14F-4D97-AF65-F5344CB8AC3E}">
        <p14:creationId xmlns:p14="http://schemas.microsoft.com/office/powerpoint/2010/main" val="1243201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8BE020-007A-4AFB-9502-10808D720A3A}" type="slidenum">
              <a:rPr lang="zh-CN" altLang="en-US" smtClean="0"/>
              <a:t>25</a:t>
            </a:fld>
            <a:endParaRPr lang="zh-CN" altLang="en-US"/>
          </a:p>
        </p:txBody>
      </p:sp>
    </p:spTree>
    <p:extLst>
      <p:ext uri="{BB962C8B-B14F-4D97-AF65-F5344CB8AC3E}">
        <p14:creationId xmlns:p14="http://schemas.microsoft.com/office/powerpoint/2010/main" val="2739043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1518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3</a:t>
            </a:fld>
            <a:endParaRPr lang="zh-CN" altLang="en-US"/>
          </a:p>
        </p:txBody>
      </p:sp>
    </p:spTree>
    <p:extLst>
      <p:ext uri="{BB962C8B-B14F-4D97-AF65-F5344CB8AC3E}">
        <p14:creationId xmlns:p14="http://schemas.microsoft.com/office/powerpoint/2010/main" val="233636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4</a:t>
            </a:fld>
            <a:endParaRPr lang="zh-CN" altLang="en-US"/>
          </a:p>
        </p:txBody>
      </p:sp>
    </p:spTree>
    <p:extLst>
      <p:ext uri="{BB962C8B-B14F-4D97-AF65-F5344CB8AC3E}">
        <p14:creationId xmlns:p14="http://schemas.microsoft.com/office/powerpoint/2010/main" val="341393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5</a:t>
            </a:fld>
            <a:endParaRPr lang="zh-CN" altLang="en-US"/>
          </a:p>
        </p:txBody>
      </p:sp>
    </p:spTree>
    <p:extLst>
      <p:ext uri="{BB962C8B-B14F-4D97-AF65-F5344CB8AC3E}">
        <p14:creationId xmlns:p14="http://schemas.microsoft.com/office/powerpoint/2010/main" val="389351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6</a:t>
            </a:fld>
            <a:endParaRPr lang="zh-CN" altLang="en-US"/>
          </a:p>
        </p:txBody>
      </p:sp>
    </p:spTree>
    <p:extLst>
      <p:ext uri="{BB962C8B-B14F-4D97-AF65-F5344CB8AC3E}">
        <p14:creationId xmlns:p14="http://schemas.microsoft.com/office/powerpoint/2010/main" val="398249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7</a:t>
            </a:fld>
            <a:endParaRPr lang="zh-CN" altLang="en-US"/>
          </a:p>
        </p:txBody>
      </p:sp>
    </p:spTree>
    <p:extLst>
      <p:ext uri="{BB962C8B-B14F-4D97-AF65-F5344CB8AC3E}">
        <p14:creationId xmlns:p14="http://schemas.microsoft.com/office/powerpoint/2010/main" val="88809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8</a:t>
            </a:fld>
            <a:endParaRPr lang="zh-CN" altLang="en-US"/>
          </a:p>
        </p:txBody>
      </p:sp>
    </p:spTree>
    <p:extLst>
      <p:ext uri="{BB962C8B-B14F-4D97-AF65-F5344CB8AC3E}">
        <p14:creationId xmlns:p14="http://schemas.microsoft.com/office/powerpoint/2010/main" val="2246806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9</a:t>
            </a:fld>
            <a:endParaRPr lang="zh-CN" altLang="en-US"/>
          </a:p>
        </p:txBody>
      </p:sp>
    </p:spTree>
    <p:extLst>
      <p:ext uri="{BB962C8B-B14F-4D97-AF65-F5344CB8AC3E}">
        <p14:creationId xmlns:p14="http://schemas.microsoft.com/office/powerpoint/2010/main" val="984278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1218546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p:transition spd="slow" advClick="0" advTm="4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88676713"/>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23056698"/>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5289064"/>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62688739"/>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82918214"/>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15536044"/>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69652822"/>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81742427"/>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34561726"/>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65574160"/>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12185469" cy="6858000"/>
          </a:xfrm>
          <a:prstGeom prst="rect">
            <a:avLst/>
          </a:prstGeom>
        </p:spPr>
      </p:pic>
    </p:spTree>
    <p:extLst>
      <p:ext uri="{BB962C8B-B14F-4D97-AF65-F5344CB8AC3E}">
        <p14:creationId xmlns:p14="http://schemas.microsoft.com/office/powerpoint/2010/main" val="3793865896"/>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p:transition spd="slow" advClick="0" advTm="400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64549369"/>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90232354"/>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68357832"/>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TextBox 2"/>
          <p:cNvSpPr txBox="1"/>
          <p:nvPr userDrawn="1"/>
        </p:nvSpPr>
        <p:spPr>
          <a:xfrm>
            <a:off x="1907705" y="1349063"/>
            <a:ext cx="540060" cy="123111"/>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行业</a:t>
            </a: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en-US" altLang="zh-CN" sz="100" dirty="0">
                <a:latin typeface="微软雅黑" panose="020B0503020204020204" pitchFamily="34" charset="-122"/>
                <a:ea typeface="微软雅黑" panose="020B0503020204020204" pitchFamily="34" charset="-122"/>
              </a:rPr>
              <a:t>http://</a:t>
            </a:r>
            <a:r>
              <a:rPr lang="en-US" altLang="zh-CN" sz="100" dirty="0" smtClean="0">
                <a:latin typeface="微软雅黑" panose="020B0503020204020204" pitchFamily="34" charset="-122"/>
                <a:ea typeface="微软雅黑" panose="020B0503020204020204" pitchFamily="34" charset="-122"/>
              </a:rPr>
              <a:t>www.ypppt.com/hangye</a:t>
            </a:r>
            <a:r>
              <a:rPr lang="en-US" altLang="zh-CN" sz="1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978661433"/>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89004747"/>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2023/4/23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520831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2023/4/23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4161743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928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4707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843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93094736"/>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0730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3640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5356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7970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5847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718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4444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6029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409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45234928"/>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57924670"/>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43972123"/>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4294292"/>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29433174"/>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43169796"/>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 y="0"/>
            <a:ext cx="12185469"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p:transition spd="slow" advClick="0" advTm="4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8198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2023/4/23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12229956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2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4.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2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2.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3047" y="0"/>
            <a:ext cx="5308953" cy="2716306"/>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53" y="0"/>
            <a:ext cx="2932040" cy="3182471"/>
          </a:xfrm>
          <a:prstGeom prst="rect">
            <a:avLst/>
          </a:prstGeom>
        </p:spPr>
      </p:pic>
      <p:pic>
        <p:nvPicPr>
          <p:cNvPr id="5" name="图片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6" name="图片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pic>
        <p:nvPicPr>
          <p:cNvPr id="7" name="图片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35220" y="1712990"/>
            <a:ext cx="1899418" cy="1361904"/>
          </a:xfrm>
          <a:prstGeom prst="rect">
            <a:avLst/>
          </a:prstGeom>
        </p:spPr>
      </p:pic>
      <p:pic>
        <p:nvPicPr>
          <p:cNvPr id="8" name="图片 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478306" y="4064845"/>
            <a:ext cx="4912659" cy="1930349"/>
          </a:xfrm>
          <a:prstGeom prst="rect">
            <a:avLst/>
          </a:prstGeom>
        </p:spPr>
      </p:pic>
      <p:sp>
        <p:nvSpPr>
          <p:cNvPr id="9" name="文本框 8"/>
          <p:cNvSpPr txBox="1"/>
          <p:nvPr/>
        </p:nvSpPr>
        <p:spPr>
          <a:xfrm>
            <a:off x="2447365" y="6154007"/>
            <a:ext cx="6813177" cy="400110"/>
          </a:xfrm>
          <a:prstGeom prst="rect">
            <a:avLst/>
          </a:prstGeom>
          <a:noFill/>
        </p:spPr>
        <p:txBody>
          <a:bodyPr wrap="square" rtlCol="0">
            <a:spAutoFit/>
          </a:bodyPr>
          <a:lstStyle/>
          <a:p>
            <a:pPr algn="ctr"/>
            <a:r>
              <a:rPr lang="zh-CN" altLang="en-US" sz="2000" spc="600" dirty="0">
                <a:solidFill>
                  <a:schemeClr val="accent5">
                    <a:lumMod val="75000"/>
                  </a:schemeClr>
                </a:solidFill>
                <a:cs typeface="+mn-ea"/>
                <a:sym typeface="+mn-lt"/>
              </a:rPr>
              <a:t>中 国 传 统 二 十 四 节 气</a:t>
            </a:r>
          </a:p>
        </p:txBody>
      </p:sp>
      <p:pic>
        <p:nvPicPr>
          <p:cNvPr id="10" name="图片 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486497" y="1097368"/>
            <a:ext cx="2074848" cy="2331601"/>
          </a:xfrm>
          <a:prstGeom prst="rect">
            <a:avLst/>
          </a:prstGeom>
        </p:spPr>
      </p:pic>
      <p:pic>
        <p:nvPicPr>
          <p:cNvPr id="11" name="图片 1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097624" y="959830"/>
            <a:ext cx="1981515" cy="2438401"/>
          </a:xfrm>
          <a:prstGeom prst="rect">
            <a:avLst/>
          </a:prstGeom>
        </p:spPr>
      </p:pic>
      <p:sp>
        <p:nvSpPr>
          <p:cNvPr id="15" name="文本框 14"/>
          <p:cNvSpPr txBox="1"/>
          <p:nvPr/>
        </p:nvSpPr>
        <p:spPr>
          <a:xfrm>
            <a:off x="6660777" y="3251352"/>
            <a:ext cx="2282597" cy="667747"/>
          </a:xfrm>
          <a:prstGeom prst="rect">
            <a:avLst/>
          </a:prstGeom>
        </p:spPr>
        <p:txBody>
          <a:bodyPr wrap="square">
            <a:spAutoFit/>
          </a:bodyPr>
          <a:lstStyle>
            <a:defPPr>
              <a:defRPr lang="en-US"/>
            </a:defPPr>
            <a:lvl1pPr algn="just">
              <a:lnSpc>
                <a:spcPct val="150000"/>
              </a:lnSpc>
              <a:defRPr spc="300">
                <a:solidFill>
                  <a:schemeClr val="accent5">
                    <a:lumMod val="50000"/>
                  </a:schemeClr>
                </a:solidFill>
                <a:cs typeface="+mn-ea"/>
              </a:defRPr>
            </a:lvl1pPr>
          </a:lstStyle>
          <a:p>
            <a:r>
              <a:rPr lang="zh-CN" altLang="en-US" sz="2800" dirty="0">
                <a:sym typeface="+mn-lt"/>
              </a:rPr>
              <a:t>传统节气</a:t>
            </a:r>
          </a:p>
        </p:txBody>
      </p:sp>
      <p:sp>
        <p:nvSpPr>
          <p:cNvPr id="16" name="文本框 15"/>
          <p:cNvSpPr txBox="1"/>
          <p:nvPr/>
        </p:nvSpPr>
        <p:spPr>
          <a:xfrm>
            <a:off x="6660776" y="3743576"/>
            <a:ext cx="5369859" cy="377411"/>
          </a:xfrm>
          <a:prstGeom prst="rect">
            <a:avLst/>
          </a:prstGeom>
        </p:spPr>
        <p:txBody>
          <a:bodyPr wrap="square">
            <a:spAutoFit/>
          </a:bodyPr>
          <a:lstStyle>
            <a:defPPr>
              <a:defRPr lang="en-US"/>
            </a:defPPr>
            <a:lvl1pPr algn="just">
              <a:lnSpc>
                <a:spcPct val="150000"/>
              </a:lnSpc>
              <a:defRPr spc="300">
                <a:solidFill>
                  <a:schemeClr val="accent5">
                    <a:lumMod val="50000"/>
                  </a:schemeClr>
                </a:solidFill>
                <a:cs typeface="+mn-ea"/>
              </a:defRPr>
            </a:lvl1pPr>
          </a:lstStyle>
          <a:p>
            <a:r>
              <a:rPr lang="en-US" altLang="zh-CN" sz="1400" spc="0" dirty="0">
                <a:sym typeface="+mn-lt"/>
              </a:rPr>
              <a:t>CHUAAN TONG JIE QI </a:t>
            </a:r>
            <a:endParaRPr lang="zh-CN" altLang="en-US" sz="1400" spc="0" dirty="0">
              <a:sym typeface="+mn-lt"/>
            </a:endParaRPr>
          </a:p>
        </p:txBody>
      </p:sp>
      <p:pic>
        <p:nvPicPr>
          <p:cNvPr id="18" name="图片 1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43374" y="4438881"/>
            <a:ext cx="2054061" cy="1165208"/>
          </a:xfrm>
          <a:prstGeom prst="rect">
            <a:avLst/>
          </a:prstGeom>
        </p:spPr>
      </p:pic>
      <p:pic>
        <p:nvPicPr>
          <p:cNvPr id="19" name="图片 1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0247" y="2979041"/>
            <a:ext cx="2054061" cy="711475"/>
          </a:xfrm>
          <a:prstGeom prst="rect">
            <a:avLst/>
          </a:prstGeom>
        </p:spPr>
      </p:pic>
    </p:spTree>
    <p:extLst>
      <p:ext uri="{BB962C8B-B14F-4D97-AF65-F5344CB8AC3E}">
        <p14:creationId xmlns:p14="http://schemas.microsoft.com/office/powerpoint/2010/main" val="3207316410"/>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2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7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1700"/>
                            </p:stCondLst>
                            <p:childTnLst>
                              <p:par>
                                <p:cTn id="27" presetID="4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2700"/>
                            </p:stCondLst>
                            <p:childTnLst>
                              <p:par>
                                <p:cTn id="33" presetID="45" presetClass="entr" presetSubtype="0" fill="hold" grpId="0" nodeType="after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750"/>
                                        <p:tgtEl>
                                          <p:spTgt spid="9"/>
                                        </p:tgtEl>
                                      </p:cBhvr>
                                    </p:animEffect>
                                    <p:anim calcmode="lin" valueType="num">
                                      <p:cBhvr>
                                        <p:cTn id="36" dur="750" fill="hold"/>
                                        <p:tgtEl>
                                          <p:spTgt spid="9"/>
                                        </p:tgtEl>
                                        <p:attrNameLst>
                                          <p:attrName>ppt_w</p:attrName>
                                        </p:attrNameLst>
                                      </p:cBhvr>
                                      <p:tavLst>
                                        <p:tav tm="0" fmla="#ppt_w*sin(2.5*pi*$)">
                                          <p:val>
                                            <p:fltVal val="0"/>
                                          </p:val>
                                        </p:tav>
                                        <p:tav tm="100000">
                                          <p:val>
                                            <p:fltVal val="1"/>
                                          </p:val>
                                        </p:tav>
                                      </p:tavLst>
                                    </p:anim>
                                    <p:anim calcmode="lin" valueType="num">
                                      <p:cBhvr>
                                        <p:cTn id="37"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19" name="图片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7399" y="2098548"/>
            <a:ext cx="2054061" cy="690457"/>
          </a:xfrm>
          <a:prstGeom prst="rect">
            <a:avLst/>
          </a:prstGeom>
        </p:spPr>
      </p:pic>
      <p:grpSp>
        <p:nvGrpSpPr>
          <p:cNvPr id="24" name="组合 23">
            <a:extLst>
              <a:ext uri="{FF2B5EF4-FFF2-40B4-BE49-F238E27FC236}">
                <a16:creationId xmlns:a16="http://schemas.microsoft.com/office/drawing/2014/main" xmlns="" id="{89001829-304E-424B-9115-3543267EEAA0}"/>
              </a:ext>
            </a:extLst>
          </p:cNvPr>
          <p:cNvGrpSpPr/>
          <p:nvPr/>
        </p:nvGrpSpPr>
        <p:grpSpPr>
          <a:xfrm>
            <a:off x="2143992" y="2215830"/>
            <a:ext cx="3087330" cy="2182761"/>
            <a:chOff x="3215148" y="1976284"/>
            <a:chExt cx="3087330" cy="2182761"/>
          </a:xfrm>
          <a:solidFill>
            <a:schemeClr val="accent5">
              <a:lumMod val="50000"/>
            </a:schemeClr>
          </a:solidFill>
        </p:grpSpPr>
        <p:sp>
          <p:nvSpPr>
            <p:cNvPr id="22" name="矩形 21">
              <a:extLst>
                <a:ext uri="{FF2B5EF4-FFF2-40B4-BE49-F238E27FC236}">
                  <a16:creationId xmlns:a16="http://schemas.microsoft.com/office/drawing/2014/main" xmlns="" id="{3EF2BC8C-F8F0-470F-8F6A-BB9A095FC871}"/>
                </a:ext>
              </a:extLst>
            </p:cNvPr>
            <p:cNvSpPr/>
            <p:nvPr/>
          </p:nvSpPr>
          <p:spPr>
            <a:xfrm>
              <a:off x="3215148" y="1976284"/>
              <a:ext cx="2251587" cy="2182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xmlns="" id="{8EE4F198-7A14-4505-920A-DFA2874B5942}"/>
                </a:ext>
              </a:extLst>
            </p:cNvPr>
            <p:cNvSpPr txBox="1"/>
            <p:nvPr/>
          </p:nvSpPr>
          <p:spPr>
            <a:xfrm>
              <a:off x="3559278" y="2136640"/>
              <a:ext cx="2743200" cy="1862048"/>
            </a:xfrm>
            <a:prstGeom prst="rect">
              <a:avLst/>
            </a:prstGeom>
            <a:noFill/>
          </p:spPr>
          <p:txBody>
            <a:bodyPr wrap="square" rtlCol="0">
              <a:spAutoFit/>
            </a:bodyPr>
            <a:lstStyle/>
            <a:p>
              <a:r>
                <a:rPr lang="zh-CN" altLang="en-US" sz="11500" dirty="0">
                  <a:solidFill>
                    <a:schemeClr val="bg1"/>
                  </a:solidFill>
                  <a:cs typeface="+mn-ea"/>
                  <a:sym typeface="+mn-lt"/>
                </a:rPr>
                <a:t>贰</a:t>
              </a:r>
            </a:p>
          </p:txBody>
        </p:sp>
      </p:grpSp>
      <p:sp>
        <p:nvSpPr>
          <p:cNvPr id="42" name="文本框 41">
            <a:extLst>
              <a:ext uri="{FF2B5EF4-FFF2-40B4-BE49-F238E27FC236}">
                <a16:creationId xmlns:a16="http://schemas.microsoft.com/office/drawing/2014/main" xmlns="" id="{3DD9CE9A-5770-4826-A042-49A0E66C009A}"/>
              </a:ext>
            </a:extLst>
          </p:cNvPr>
          <p:cNvSpPr txBox="1"/>
          <p:nvPr/>
        </p:nvSpPr>
        <p:spPr>
          <a:xfrm>
            <a:off x="4972080" y="2883293"/>
            <a:ext cx="6063840" cy="1015663"/>
          </a:xfrm>
          <a:prstGeom prst="rect">
            <a:avLst/>
          </a:prstGeom>
          <a:noFill/>
        </p:spPr>
        <p:txBody>
          <a:bodyPr vert="horz" wrap="square" rtlCol="0">
            <a:spAutoFit/>
          </a:bodyPr>
          <a:lstStyle>
            <a:defPPr>
              <a:defRPr lang="en-US"/>
            </a:defPPr>
            <a:lvl1pPr>
              <a:defRPr sz="6000" b="1" spc="600">
                <a:solidFill>
                  <a:schemeClr val="accent5">
                    <a:lumMod val="75000"/>
                  </a:schemeClr>
                </a:solidFill>
                <a:latin typeface="苏新诗柳楷简" panose="02010600000101010101" pitchFamily="2" charset="-122"/>
                <a:ea typeface="苏新诗柳楷简" panose="02010600000101010101" pitchFamily="2" charset="-122"/>
              </a:defRPr>
            </a:lvl1pPr>
          </a:lstStyle>
          <a:p>
            <a:r>
              <a:rPr lang="zh-CN" altLang="en-US" dirty="0">
                <a:latin typeface="+mn-lt"/>
                <a:ea typeface="+mn-ea"/>
                <a:cs typeface="+mn-ea"/>
                <a:sym typeface="+mn-lt"/>
              </a:rPr>
              <a:t>清明节的民俗</a:t>
            </a:r>
          </a:p>
        </p:txBody>
      </p:sp>
      <p:pic>
        <p:nvPicPr>
          <p:cNvPr id="43" name="图片 42">
            <a:extLst>
              <a:ext uri="{FF2B5EF4-FFF2-40B4-BE49-F238E27FC236}">
                <a16:creationId xmlns:a16="http://schemas.microsoft.com/office/drawing/2014/main" xmlns="" id="{44582B43-49D7-4CC7-A75D-440A5A43B6A6}"/>
              </a:ext>
            </a:extLst>
          </p:cNvPr>
          <p:cNvPicPr>
            <a:picLocks noChangeAspect="1"/>
          </p:cNvPicPr>
          <p:nvPr/>
        </p:nvPicPr>
        <p:blipFill>
          <a:blip r:embed="rId6"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4175473" y="2277462"/>
            <a:ext cx="1128471" cy="1021724"/>
          </a:xfrm>
          <a:prstGeom prst="rect">
            <a:avLst/>
          </a:prstGeom>
        </p:spPr>
      </p:pic>
      <p:pic>
        <p:nvPicPr>
          <p:cNvPr id="21" name="图片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6464" y="2608729"/>
            <a:ext cx="2054061" cy="711475"/>
          </a:xfrm>
          <a:prstGeom prst="rect">
            <a:avLst/>
          </a:prstGeom>
        </p:spPr>
      </p:pic>
      <p:pic>
        <p:nvPicPr>
          <p:cNvPr id="2" name="图片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40877" y="5016726"/>
            <a:ext cx="2451123" cy="1774613"/>
          </a:xfrm>
          <a:prstGeom prst="rect">
            <a:avLst/>
          </a:prstGeom>
        </p:spPr>
      </p:pic>
    </p:spTree>
    <p:extLst>
      <p:ext uri="{BB962C8B-B14F-4D97-AF65-F5344CB8AC3E}">
        <p14:creationId xmlns:p14="http://schemas.microsoft.com/office/powerpoint/2010/main" val="2826084036"/>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31" name="图片 3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grpSp>
        <p:nvGrpSpPr>
          <p:cNvPr id="13" name="组合 12">
            <a:extLst>
              <a:ext uri="{FF2B5EF4-FFF2-40B4-BE49-F238E27FC236}">
                <a16:creationId xmlns:a16="http://schemas.microsoft.com/office/drawing/2014/main" xmlns="" id="{AB7EF84E-0ED0-4868-8CEC-E708B722AB0B}"/>
              </a:ext>
            </a:extLst>
          </p:cNvPr>
          <p:cNvGrpSpPr/>
          <p:nvPr/>
        </p:nvGrpSpPr>
        <p:grpSpPr>
          <a:xfrm>
            <a:off x="1659098" y="2015614"/>
            <a:ext cx="2231922" cy="2507225"/>
            <a:chOff x="1814054" y="2025446"/>
            <a:chExt cx="2231922" cy="2507225"/>
          </a:xfrm>
        </p:grpSpPr>
        <p:sp>
          <p:nvSpPr>
            <p:cNvPr id="12" name="等腰三角形 11">
              <a:extLst>
                <a:ext uri="{FF2B5EF4-FFF2-40B4-BE49-F238E27FC236}">
                  <a16:creationId xmlns:a16="http://schemas.microsoft.com/office/drawing/2014/main" xmlns="" id="{57A50A3C-8180-413A-B692-C149AAA9DE9B}"/>
                </a:ext>
              </a:extLst>
            </p:cNvPr>
            <p:cNvSpPr/>
            <p:nvPr/>
          </p:nvSpPr>
          <p:spPr>
            <a:xfrm flipV="1">
              <a:off x="2770339" y="4257368"/>
              <a:ext cx="319351" cy="275303"/>
            </a:xfrm>
            <a:prstGeom prst="triangle">
              <a:avLst/>
            </a:prstGeom>
            <a:solidFill>
              <a:srgbClr val="54B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cs typeface="+mn-ea"/>
                <a:sym typeface="+mn-lt"/>
              </a:endParaRPr>
            </a:p>
          </p:txBody>
        </p:sp>
        <p:sp>
          <p:nvSpPr>
            <p:cNvPr id="11" name="椭圆 10">
              <a:extLst>
                <a:ext uri="{FF2B5EF4-FFF2-40B4-BE49-F238E27FC236}">
                  <a16:creationId xmlns:a16="http://schemas.microsoft.com/office/drawing/2014/main" xmlns="" id="{DFBCB166-E709-49FD-8B45-E0DD0852BE2E}"/>
                </a:ext>
              </a:extLst>
            </p:cNvPr>
            <p:cNvSpPr/>
            <p:nvPr/>
          </p:nvSpPr>
          <p:spPr>
            <a:xfrm>
              <a:off x="1814054" y="2025446"/>
              <a:ext cx="2231922" cy="2231922"/>
            </a:xfrm>
            <a:prstGeom prst="ellipse">
              <a:avLst/>
            </a:prstGeom>
            <a:solidFill>
              <a:srgbClr val="54B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cs typeface="+mn-ea"/>
                  <a:sym typeface="+mn-lt"/>
                </a:rPr>
                <a:t>禁火</a:t>
              </a:r>
            </a:p>
          </p:txBody>
        </p:sp>
      </p:grpSp>
      <p:grpSp>
        <p:nvGrpSpPr>
          <p:cNvPr id="14" name="组合 13">
            <a:extLst>
              <a:ext uri="{FF2B5EF4-FFF2-40B4-BE49-F238E27FC236}">
                <a16:creationId xmlns:a16="http://schemas.microsoft.com/office/drawing/2014/main" xmlns="" id="{B1AB897D-4DBA-4E94-9873-0978CFDD5CEC}"/>
              </a:ext>
            </a:extLst>
          </p:cNvPr>
          <p:cNvGrpSpPr/>
          <p:nvPr/>
        </p:nvGrpSpPr>
        <p:grpSpPr>
          <a:xfrm>
            <a:off x="8239436" y="2015614"/>
            <a:ext cx="2231922" cy="2507225"/>
            <a:chOff x="1814054" y="2025446"/>
            <a:chExt cx="2231922" cy="2507225"/>
          </a:xfrm>
        </p:grpSpPr>
        <p:sp>
          <p:nvSpPr>
            <p:cNvPr id="15" name="等腰三角形 14">
              <a:extLst>
                <a:ext uri="{FF2B5EF4-FFF2-40B4-BE49-F238E27FC236}">
                  <a16:creationId xmlns:a16="http://schemas.microsoft.com/office/drawing/2014/main" xmlns="" id="{D08970F0-8FDD-4796-8C28-8C450E63F08A}"/>
                </a:ext>
              </a:extLst>
            </p:cNvPr>
            <p:cNvSpPr/>
            <p:nvPr/>
          </p:nvSpPr>
          <p:spPr>
            <a:xfrm flipV="1">
              <a:off x="2770339" y="4257368"/>
              <a:ext cx="319351" cy="275303"/>
            </a:xfrm>
            <a:prstGeom prst="triangle">
              <a:avLst/>
            </a:prstGeom>
            <a:solidFill>
              <a:srgbClr val="54B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cs typeface="+mn-ea"/>
                <a:sym typeface="+mn-lt"/>
              </a:endParaRPr>
            </a:p>
          </p:txBody>
        </p:sp>
        <p:sp>
          <p:nvSpPr>
            <p:cNvPr id="16" name="椭圆 15">
              <a:extLst>
                <a:ext uri="{FF2B5EF4-FFF2-40B4-BE49-F238E27FC236}">
                  <a16:creationId xmlns:a16="http://schemas.microsoft.com/office/drawing/2014/main" xmlns="" id="{81BE058B-1A0E-47FA-ACA3-E8CECE475C34}"/>
                </a:ext>
              </a:extLst>
            </p:cNvPr>
            <p:cNvSpPr/>
            <p:nvPr/>
          </p:nvSpPr>
          <p:spPr>
            <a:xfrm>
              <a:off x="1814054" y="2025446"/>
              <a:ext cx="2231922" cy="2231922"/>
            </a:xfrm>
            <a:prstGeom prst="ellipse">
              <a:avLst/>
            </a:prstGeom>
            <a:solidFill>
              <a:srgbClr val="54B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cs typeface="+mn-ea"/>
                  <a:sym typeface="+mn-lt"/>
                </a:rPr>
                <a:t>扫墓</a:t>
              </a:r>
            </a:p>
          </p:txBody>
        </p:sp>
      </p:grpSp>
      <p:grpSp>
        <p:nvGrpSpPr>
          <p:cNvPr id="17" name="组合 16">
            <a:extLst>
              <a:ext uri="{FF2B5EF4-FFF2-40B4-BE49-F238E27FC236}">
                <a16:creationId xmlns:a16="http://schemas.microsoft.com/office/drawing/2014/main" xmlns="" id="{D303B522-3C9C-4B94-BC34-5A2C39FF3D8C}"/>
              </a:ext>
            </a:extLst>
          </p:cNvPr>
          <p:cNvGrpSpPr/>
          <p:nvPr/>
        </p:nvGrpSpPr>
        <p:grpSpPr>
          <a:xfrm>
            <a:off x="4949267" y="2015614"/>
            <a:ext cx="2231922" cy="2507225"/>
            <a:chOff x="1814054" y="2025446"/>
            <a:chExt cx="2231922" cy="2507225"/>
          </a:xfrm>
          <a:solidFill>
            <a:schemeClr val="bg1"/>
          </a:solidFill>
        </p:grpSpPr>
        <p:sp>
          <p:nvSpPr>
            <p:cNvPr id="18" name="等腰三角形 17">
              <a:extLst>
                <a:ext uri="{FF2B5EF4-FFF2-40B4-BE49-F238E27FC236}">
                  <a16:creationId xmlns:a16="http://schemas.microsoft.com/office/drawing/2014/main" xmlns="" id="{F2EBC402-952F-4831-B21E-A0ACA43ABC06}"/>
                </a:ext>
              </a:extLst>
            </p:cNvPr>
            <p:cNvSpPr/>
            <p:nvPr/>
          </p:nvSpPr>
          <p:spPr>
            <a:xfrm flipV="1">
              <a:off x="2770339" y="4257368"/>
              <a:ext cx="319351" cy="275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cs typeface="+mn-ea"/>
                <a:sym typeface="+mn-lt"/>
              </a:endParaRPr>
            </a:p>
          </p:txBody>
        </p:sp>
        <p:sp>
          <p:nvSpPr>
            <p:cNvPr id="19" name="椭圆 18">
              <a:extLst>
                <a:ext uri="{FF2B5EF4-FFF2-40B4-BE49-F238E27FC236}">
                  <a16:creationId xmlns:a16="http://schemas.microsoft.com/office/drawing/2014/main" xmlns="" id="{6E06807A-23F8-4C7A-90EF-C5CCFAEB42EC}"/>
                </a:ext>
              </a:extLst>
            </p:cNvPr>
            <p:cNvSpPr/>
            <p:nvPr/>
          </p:nvSpPr>
          <p:spPr>
            <a:xfrm>
              <a:off x="1814054" y="2025446"/>
              <a:ext cx="2231922" cy="2231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rgbClr val="54BCA5"/>
                  </a:solidFill>
                  <a:cs typeface="+mn-ea"/>
                  <a:sym typeface="+mn-lt"/>
                </a:rPr>
                <a:t>踏青</a:t>
              </a:r>
            </a:p>
          </p:txBody>
        </p:sp>
      </p:grpSp>
      <p:sp>
        <p:nvSpPr>
          <p:cNvPr id="20" name="矩形 19">
            <a:extLst>
              <a:ext uri="{FF2B5EF4-FFF2-40B4-BE49-F238E27FC236}">
                <a16:creationId xmlns:a16="http://schemas.microsoft.com/office/drawing/2014/main" xmlns="" id="{F1C0FE80-0A7E-4376-9866-4076A90037E4}"/>
              </a:ext>
            </a:extLst>
          </p:cNvPr>
          <p:cNvSpPr/>
          <p:nvPr/>
        </p:nvSpPr>
        <p:spPr>
          <a:xfrm>
            <a:off x="1940496" y="4567975"/>
            <a:ext cx="8568814" cy="1898468"/>
          </a:xfrm>
          <a:prstGeom prst="rect">
            <a:avLst/>
          </a:prstGeom>
        </p:spPr>
        <p:txBody>
          <a:bodyPr wrap="square">
            <a:spAutoFit/>
          </a:bodyPr>
          <a:lstStyle/>
          <a:p>
            <a:pPr algn="just">
              <a:lnSpc>
                <a:spcPct val="150000"/>
              </a:lnSpc>
            </a:pPr>
            <a:r>
              <a:rPr lang="zh-CN" altLang="en-US" sz="1600" dirty="0">
                <a:solidFill>
                  <a:schemeClr val="accent5">
                    <a:lumMod val="75000"/>
                  </a:schemeClr>
                </a:solidFill>
                <a:cs typeface="+mn-ea"/>
                <a:sym typeface="+mn-lt"/>
              </a:rPr>
              <a:t>清明节的习俗除了讲究禁火、扫墓，还有踏青、荡秋千、蹴鞠、打马球、插柳等一系列风俗体育活动。相传这是因为寒食节要寒食禁火，为了防止寒食冷餐伤身，所以大家来参加一些体育活动，来锻炼身体。清明节，民间忌使针，忌洗衣，大部分地区妇女忌行路。傍晚以前，要在大门前洒一条灰线，据说可以阻止鬼魂进宅。 因此，这个节日中既有祭扫新坟生离死别的悲酸泪，又有踏青游玩的欢笑声，是一个富有特色的节日。</a:t>
            </a:r>
          </a:p>
        </p:txBody>
      </p:sp>
      <p:pic>
        <p:nvPicPr>
          <p:cNvPr id="21" name="图片 20">
            <a:extLst>
              <a:ext uri="{FF2B5EF4-FFF2-40B4-BE49-F238E27FC236}">
                <a16:creationId xmlns:a16="http://schemas.microsoft.com/office/drawing/2014/main" xmlns="" id="{A896AF96-8883-439E-937E-8398A494E382}"/>
              </a:ext>
            </a:extLst>
          </p:cNvPr>
          <p:cNvPicPr>
            <a:picLocks noChangeAspect="1"/>
          </p:cNvPicPr>
          <p:nvPr/>
        </p:nvPicPr>
        <p:blipFill>
          <a:blip r:embed="rId5"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1940496" y="4656445"/>
            <a:ext cx="505442" cy="457630"/>
          </a:xfrm>
          <a:prstGeom prst="rect">
            <a:avLst/>
          </a:prstGeom>
        </p:spPr>
      </p:pic>
      <p:grpSp>
        <p:nvGrpSpPr>
          <p:cNvPr id="22" name="组合 21">
            <a:extLst>
              <a:ext uri="{FF2B5EF4-FFF2-40B4-BE49-F238E27FC236}">
                <a16:creationId xmlns:a16="http://schemas.microsoft.com/office/drawing/2014/main" xmlns="" id="{7EBC1800-C356-4252-ADF3-11469AC8FF70}"/>
              </a:ext>
            </a:extLst>
          </p:cNvPr>
          <p:cNvGrpSpPr/>
          <p:nvPr/>
        </p:nvGrpSpPr>
        <p:grpSpPr>
          <a:xfrm>
            <a:off x="1814054" y="589936"/>
            <a:ext cx="8568813" cy="471948"/>
            <a:chOff x="1804221" y="589936"/>
            <a:chExt cx="8568813" cy="471948"/>
          </a:xfrm>
          <a:solidFill>
            <a:schemeClr val="accent5">
              <a:lumMod val="50000"/>
            </a:schemeClr>
          </a:solidFill>
        </p:grpSpPr>
        <p:grpSp>
          <p:nvGrpSpPr>
            <p:cNvPr id="23" name="组合 22">
              <a:extLst>
                <a:ext uri="{FF2B5EF4-FFF2-40B4-BE49-F238E27FC236}">
                  <a16:creationId xmlns:a16="http://schemas.microsoft.com/office/drawing/2014/main" xmlns="" id="{F21B1C23-AA0B-4398-BFCD-358964078609}"/>
                </a:ext>
              </a:extLst>
            </p:cNvPr>
            <p:cNvGrpSpPr/>
            <p:nvPr/>
          </p:nvGrpSpPr>
          <p:grpSpPr>
            <a:xfrm>
              <a:off x="7374195" y="589936"/>
              <a:ext cx="2998839" cy="471948"/>
              <a:chOff x="7482349" y="589936"/>
              <a:chExt cx="2998839" cy="471948"/>
            </a:xfrm>
            <a:grpFill/>
          </p:grpSpPr>
          <p:sp>
            <p:nvSpPr>
              <p:cNvPr id="27" name="矩形 26">
                <a:extLst>
                  <a:ext uri="{FF2B5EF4-FFF2-40B4-BE49-F238E27FC236}">
                    <a16:creationId xmlns:a16="http://schemas.microsoft.com/office/drawing/2014/main" xmlns="" id="{EF8F9B69-1F0B-4EEB-A5C7-04C61FABCC1F}"/>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xmlns="" id="{60A23701-5995-487B-8D61-2D60DA7EB4CE}"/>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a:extLst>
                <a:ext uri="{FF2B5EF4-FFF2-40B4-BE49-F238E27FC236}">
                  <a16:creationId xmlns:a16="http://schemas.microsoft.com/office/drawing/2014/main" xmlns="" id="{6FF03953-8573-49B3-BFEC-8CB6B8F2D724}"/>
                </a:ext>
              </a:extLst>
            </p:cNvPr>
            <p:cNvGrpSpPr/>
            <p:nvPr/>
          </p:nvGrpSpPr>
          <p:grpSpPr>
            <a:xfrm flipH="1">
              <a:off x="1804221" y="589936"/>
              <a:ext cx="2998839" cy="471948"/>
              <a:chOff x="2030362" y="978310"/>
              <a:chExt cx="2998839" cy="471948"/>
            </a:xfrm>
            <a:grpFill/>
          </p:grpSpPr>
          <p:sp>
            <p:nvSpPr>
              <p:cNvPr id="25" name="矩形 24">
                <a:extLst>
                  <a:ext uri="{FF2B5EF4-FFF2-40B4-BE49-F238E27FC236}">
                    <a16:creationId xmlns:a16="http://schemas.microsoft.com/office/drawing/2014/main" xmlns="" id="{B17E45C2-3E25-4762-AD14-5B9BBBDB3988}"/>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a:extLst>
                  <a:ext uri="{FF2B5EF4-FFF2-40B4-BE49-F238E27FC236}">
                    <a16:creationId xmlns:a16="http://schemas.microsoft.com/office/drawing/2014/main" xmlns="" id="{CD8C5FA7-CA76-4312-9578-4FB17DD226EC}"/>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矩形 28">
            <a:extLst>
              <a:ext uri="{FF2B5EF4-FFF2-40B4-BE49-F238E27FC236}">
                <a16:creationId xmlns:a16="http://schemas.microsoft.com/office/drawing/2014/main" xmlns="" id="{27F5EEF7-F0BD-4836-AEB9-4E855D1CFE94}"/>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spTree>
    <p:extLst>
      <p:ext uri="{BB962C8B-B14F-4D97-AF65-F5344CB8AC3E}">
        <p14:creationId xmlns:p14="http://schemas.microsoft.com/office/powerpoint/2010/main" val="2946072605"/>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26" name="图片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sp>
        <p:nvSpPr>
          <p:cNvPr id="14" name="矩形 13">
            <a:extLst>
              <a:ext uri="{FF2B5EF4-FFF2-40B4-BE49-F238E27FC236}">
                <a16:creationId xmlns:a16="http://schemas.microsoft.com/office/drawing/2014/main" xmlns="" id="{E06011AD-CAB0-40CE-A714-F396FCA027E2}"/>
              </a:ext>
            </a:extLst>
          </p:cNvPr>
          <p:cNvSpPr/>
          <p:nvPr/>
        </p:nvSpPr>
        <p:spPr>
          <a:xfrm>
            <a:off x="3854435" y="1735614"/>
            <a:ext cx="7502212" cy="1554272"/>
          </a:xfrm>
          <a:prstGeom prst="rect">
            <a:avLst/>
          </a:prstGeom>
        </p:spPr>
        <p:txBody>
          <a:bodyPr wrap="square">
            <a:spAutoFit/>
          </a:bodyPr>
          <a:lstStyle/>
          <a:p>
            <a:pPr>
              <a:lnSpc>
                <a:spcPts val="1800"/>
              </a:lnSpc>
            </a:pPr>
            <a:r>
              <a:rPr lang="zh-CN" altLang="en-US" sz="2000" b="1" dirty="0">
                <a:solidFill>
                  <a:schemeClr val="accent5">
                    <a:lumMod val="75000"/>
                  </a:schemeClr>
                </a:solidFill>
                <a:cs typeface="+mn-ea"/>
                <a:sym typeface="+mn-lt"/>
              </a:rPr>
              <a:t>荡秋千</a:t>
            </a:r>
            <a:endParaRPr lang="en-US" altLang="zh-CN" sz="2000" b="1" dirty="0">
              <a:solidFill>
                <a:schemeClr val="accent5">
                  <a:lumMod val="75000"/>
                </a:schemeClr>
              </a:solidFill>
              <a:cs typeface="+mn-ea"/>
              <a:sym typeface="+mn-lt"/>
            </a:endParaRPr>
          </a:p>
          <a:p>
            <a:r>
              <a:rPr lang="zh-CN" altLang="en-US" sz="2000" dirty="0">
                <a:solidFill>
                  <a:schemeClr val="accent5">
                    <a:lumMod val="75000"/>
                  </a:schemeClr>
                </a:solidFill>
                <a:cs typeface="+mn-ea"/>
                <a:sym typeface="+mn-lt"/>
              </a:rPr>
              <a:t>这是中国古代清明节习俗。五代王仁裕</a:t>
            </a:r>
            <a:r>
              <a:rPr lang="en-US" altLang="zh-CN" sz="2000" dirty="0">
                <a:solidFill>
                  <a:schemeClr val="accent5">
                    <a:lumMod val="75000"/>
                  </a:schemeClr>
                </a:solidFill>
                <a:cs typeface="+mn-ea"/>
                <a:sym typeface="+mn-lt"/>
              </a:rPr>
              <a:t>《</a:t>
            </a:r>
            <a:r>
              <a:rPr lang="zh-CN" altLang="en-US" sz="2000" dirty="0">
                <a:solidFill>
                  <a:schemeClr val="accent5">
                    <a:lumMod val="75000"/>
                  </a:schemeClr>
                </a:solidFill>
                <a:cs typeface="+mn-ea"/>
                <a:sym typeface="+mn-lt"/>
              </a:rPr>
              <a:t>开元天宝遗事</a:t>
            </a:r>
            <a:r>
              <a:rPr lang="en-US" altLang="zh-CN" sz="2000" dirty="0">
                <a:solidFill>
                  <a:schemeClr val="accent5">
                    <a:lumMod val="75000"/>
                  </a:schemeClr>
                </a:solidFill>
                <a:cs typeface="+mn-ea"/>
                <a:sym typeface="+mn-lt"/>
              </a:rPr>
              <a:t>》</a:t>
            </a:r>
            <a:r>
              <a:rPr lang="zh-CN" altLang="en-US" sz="2000" dirty="0">
                <a:solidFill>
                  <a:schemeClr val="accent5">
                    <a:lumMod val="75000"/>
                  </a:schemeClr>
                </a:solidFill>
                <a:cs typeface="+mn-ea"/>
                <a:sym typeface="+mn-lt"/>
              </a:rPr>
              <a:t>载“天宝宫中至寒食节竟竖秋千，令宫嫔辈戏笑以为宴乐。帝呼为半仙之戏，都中士民因而呼之”，宋代宰相文彦博诗</a:t>
            </a:r>
            <a:r>
              <a:rPr lang="en-US" altLang="zh-CN" sz="2000" dirty="0">
                <a:solidFill>
                  <a:schemeClr val="accent5">
                    <a:lumMod val="75000"/>
                  </a:schemeClr>
                </a:solidFill>
                <a:cs typeface="+mn-ea"/>
                <a:sym typeface="+mn-lt"/>
              </a:rPr>
              <a:t>《</a:t>
            </a:r>
            <a:r>
              <a:rPr lang="zh-CN" altLang="en-US" sz="2000" dirty="0">
                <a:solidFill>
                  <a:schemeClr val="accent5">
                    <a:lumMod val="75000"/>
                  </a:schemeClr>
                </a:solidFill>
                <a:cs typeface="+mn-ea"/>
                <a:sym typeface="+mn-lt"/>
              </a:rPr>
              <a:t>寒食日过龙门</a:t>
            </a:r>
            <a:r>
              <a:rPr lang="en-US" altLang="zh-CN" sz="2000" dirty="0">
                <a:solidFill>
                  <a:schemeClr val="accent5">
                    <a:lumMod val="75000"/>
                  </a:schemeClr>
                </a:solidFill>
                <a:cs typeface="+mn-ea"/>
                <a:sym typeface="+mn-lt"/>
              </a:rPr>
              <a:t>》</a:t>
            </a:r>
            <a:r>
              <a:rPr lang="zh-CN" altLang="en-US" sz="2000" dirty="0">
                <a:solidFill>
                  <a:schemeClr val="accent5">
                    <a:lumMod val="75000"/>
                  </a:schemeClr>
                </a:solidFill>
                <a:cs typeface="+mn-ea"/>
                <a:sym typeface="+mn-lt"/>
              </a:rPr>
              <a:t>，诗中描写为 “桥边杨柳垂青线，林立秋千挂彩绳。”秋千，意即揪着皮绳而迁移。</a:t>
            </a:r>
            <a:endParaRPr lang="zh-CN" altLang="en-US" sz="2000" spc="300" dirty="0">
              <a:solidFill>
                <a:schemeClr val="accent5">
                  <a:lumMod val="75000"/>
                </a:schemeClr>
              </a:solidFill>
              <a:cs typeface="+mn-ea"/>
              <a:sym typeface="+mn-lt"/>
            </a:endParaRPr>
          </a:p>
        </p:txBody>
      </p:sp>
      <p:sp>
        <p:nvSpPr>
          <p:cNvPr id="15" name="矩形 14">
            <a:extLst>
              <a:ext uri="{FF2B5EF4-FFF2-40B4-BE49-F238E27FC236}">
                <a16:creationId xmlns:a16="http://schemas.microsoft.com/office/drawing/2014/main" xmlns="" id="{4A157BF2-C9A4-41BC-8056-312B3C5E0446}"/>
              </a:ext>
            </a:extLst>
          </p:cNvPr>
          <p:cNvSpPr/>
          <p:nvPr/>
        </p:nvSpPr>
        <p:spPr>
          <a:xfrm>
            <a:off x="1807389" y="4155894"/>
            <a:ext cx="6119462" cy="2585323"/>
          </a:xfrm>
          <a:prstGeom prst="rect">
            <a:avLst/>
          </a:prstGeom>
        </p:spPr>
        <p:txBody>
          <a:bodyPr wrap="square">
            <a:spAutoFit/>
          </a:bodyPr>
          <a:lstStyle/>
          <a:p>
            <a:r>
              <a:rPr lang="zh-CN" altLang="en-US" b="1" dirty="0">
                <a:solidFill>
                  <a:schemeClr val="accent5">
                    <a:lumMod val="75000"/>
                  </a:schemeClr>
                </a:solidFill>
                <a:cs typeface="+mn-ea"/>
                <a:sym typeface="+mn-lt"/>
              </a:rPr>
              <a:t>蹴鞠</a:t>
            </a:r>
          </a:p>
          <a:p>
            <a:r>
              <a:rPr lang="zh-CN" altLang="en-US" dirty="0">
                <a:solidFill>
                  <a:schemeClr val="accent5">
                    <a:lumMod val="75000"/>
                  </a:schemeClr>
                </a:solidFill>
                <a:cs typeface="+mn-ea"/>
                <a:sym typeface="+mn-lt"/>
              </a:rPr>
              <a:t>鞠是一种皮球，球皮用皮革做成，球内用毛塞紧。蹴鞠，就是用足去踢球。这是古代清明节时人们喜爱的一种游戏。相传是黄帝发明的，最初目的是用来训练武士。打马球，也是端午之戏之一。马球，是骑在马上，持棍打球，古称击鞠。三国曹植</a:t>
            </a:r>
            <a:r>
              <a:rPr lang="en-US" altLang="zh-CN" dirty="0">
                <a:solidFill>
                  <a:schemeClr val="accent5">
                    <a:lumMod val="75000"/>
                  </a:schemeClr>
                </a:solidFill>
                <a:cs typeface="+mn-ea"/>
                <a:sym typeface="+mn-lt"/>
              </a:rPr>
              <a:t>《</a:t>
            </a:r>
            <a:r>
              <a:rPr lang="zh-CN" altLang="en-US" dirty="0">
                <a:solidFill>
                  <a:schemeClr val="accent5">
                    <a:lumMod val="75000"/>
                  </a:schemeClr>
                </a:solidFill>
                <a:cs typeface="+mn-ea"/>
                <a:sym typeface="+mn-lt"/>
              </a:rPr>
              <a:t>名都篇</a:t>
            </a:r>
            <a:r>
              <a:rPr lang="en-US" altLang="zh-CN" dirty="0">
                <a:solidFill>
                  <a:schemeClr val="accent5">
                    <a:lumMod val="75000"/>
                  </a:schemeClr>
                </a:solidFill>
                <a:cs typeface="+mn-ea"/>
                <a:sym typeface="+mn-lt"/>
              </a:rPr>
              <a:t>》</a:t>
            </a:r>
            <a:r>
              <a:rPr lang="zh-CN" altLang="en-US" dirty="0">
                <a:solidFill>
                  <a:schemeClr val="accent5">
                    <a:lumMod val="75000"/>
                  </a:schemeClr>
                </a:solidFill>
                <a:cs typeface="+mn-ea"/>
                <a:sym typeface="+mn-lt"/>
              </a:rPr>
              <a:t>中有“连翩击鞠壤”之句。</a:t>
            </a:r>
            <a:r>
              <a:rPr lang="en-US" altLang="zh-CN" dirty="0">
                <a:solidFill>
                  <a:schemeClr val="accent5">
                    <a:lumMod val="75000"/>
                  </a:schemeClr>
                </a:solidFill>
                <a:cs typeface="+mn-ea"/>
                <a:sym typeface="+mn-lt"/>
              </a:rPr>
              <a:t>《</a:t>
            </a:r>
            <a:r>
              <a:rPr lang="zh-CN" altLang="en-US" dirty="0">
                <a:solidFill>
                  <a:schemeClr val="accent5">
                    <a:lumMod val="75000"/>
                  </a:schemeClr>
                </a:solidFill>
                <a:cs typeface="+mn-ea"/>
                <a:sym typeface="+mn-lt"/>
              </a:rPr>
              <a:t>析津志</a:t>
            </a:r>
            <a:r>
              <a:rPr lang="en-US" altLang="zh-CN" dirty="0">
                <a:solidFill>
                  <a:schemeClr val="accent5">
                    <a:lumMod val="75000"/>
                  </a:schemeClr>
                </a:solidFill>
                <a:cs typeface="+mn-ea"/>
                <a:sym typeface="+mn-lt"/>
              </a:rPr>
              <a:t>》</a:t>
            </a:r>
            <a:r>
              <a:rPr lang="zh-CN" altLang="en-US" dirty="0">
                <a:solidFill>
                  <a:schemeClr val="accent5">
                    <a:lumMod val="75000"/>
                  </a:schemeClr>
                </a:solidFill>
                <a:cs typeface="+mn-ea"/>
                <a:sym typeface="+mn-lt"/>
              </a:rPr>
              <a:t>记辽国把打马球作为节日的传统风俗，于端午、重九击球。</a:t>
            </a:r>
            <a:r>
              <a:rPr lang="en-US" altLang="zh-CN" dirty="0">
                <a:solidFill>
                  <a:schemeClr val="accent5">
                    <a:lumMod val="75000"/>
                  </a:schemeClr>
                </a:solidFill>
                <a:cs typeface="+mn-ea"/>
                <a:sym typeface="+mn-lt"/>
              </a:rPr>
              <a:t>《</a:t>
            </a:r>
            <a:r>
              <a:rPr lang="zh-CN" altLang="en-US" dirty="0">
                <a:solidFill>
                  <a:schemeClr val="accent5">
                    <a:lumMod val="75000"/>
                  </a:schemeClr>
                </a:solidFill>
                <a:cs typeface="+mn-ea"/>
                <a:sym typeface="+mn-lt"/>
              </a:rPr>
              <a:t>金史</a:t>
            </a:r>
            <a:r>
              <a:rPr lang="en-US" altLang="zh-CN" dirty="0">
                <a:solidFill>
                  <a:schemeClr val="accent5">
                    <a:lumMod val="75000"/>
                  </a:schemeClr>
                </a:solidFill>
                <a:cs typeface="+mn-ea"/>
                <a:sym typeface="+mn-lt"/>
              </a:rPr>
              <a:t>·</a:t>
            </a:r>
            <a:r>
              <a:rPr lang="zh-CN" altLang="en-US" dirty="0">
                <a:solidFill>
                  <a:schemeClr val="accent5">
                    <a:lumMod val="75000"/>
                  </a:schemeClr>
                </a:solidFill>
                <a:cs typeface="+mn-ea"/>
                <a:sym typeface="+mn-lt"/>
              </a:rPr>
              <a:t>礼志</a:t>
            </a:r>
            <a:r>
              <a:rPr lang="en-US" altLang="zh-CN" dirty="0">
                <a:solidFill>
                  <a:schemeClr val="accent5">
                    <a:lumMod val="75000"/>
                  </a:schemeClr>
                </a:solidFill>
                <a:cs typeface="+mn-ea"/>
                <a:sym typeface="+mn-lt"/>
              </a:rPr>
              <a:t>》</a:t>
            </a:r>
            <a:r>
              <a:rPr lang="zh-CN" altLang="en-US" dirty="0">
                <a:solidFill>
                  <a:schemeClr val="accent5">
                    <a:lumMod val="75000"/>
                  </a:schemeClr>
                </a:solidFill>
                <a:cs typeface="+mn-ea"/>
                <a:sym typeface="+mn-lt"/>
              </a:rPr>
              <a:t>也记金人于端午击球。宋代有“打球乐”舞队。至明代，马球仍流行。、</a:t>
            </a:r>
          </a:p>
        </p:txBody>
      </p:sp>
      <p:pic>
        <p:nvPicPr>
          <p:cNvPr id="16" name="图片 15">
            <a:extLst>
              <a:ext uri="{FF2B5EF4-FFF2-40B4-BE49-F238E27FC236}">
                <a16:creationId xmlns:a16="http://schemas.microsoft.com/office/drawing/2014/main" xmlns="" id="{8E456764-4BE5-452B-BB80-354C759F034B}"/>
              </a:ext>
            </a:extLst>
          </p:cNvPr>
          <p:cNvPicPr>
            <a:picLocks noChangeAspect="1"/>
          </p:cNvPicPr>
          <p:nvPr/>
        </p:nvPicPr>
        <p:blipFill>
          <a:blip r:embed="rId5" cstate="screen">
            <a:extLst>
              <a:ext uri="{BEBA8EAE-BF5A-486C-A8C5-ECC9F3942E4B}">
                <a14:imgProps xmlns:a14="http://schemas.microsoft.com/office/drawing/2010/main">
                  <a14:imgLayer>
                    <a14:imgEffect>
                      <a14:backgroundRemoval t="1327" b="96533" l="5998" r="97578">
                        <a14:foregroundMark x1="25490" y1="35360" x2="43599" y2="35531"/>
                        <a14:foregroundMark x1="6574" y1="24829" x2="9112" y2="27868"/>
                        <a14:foregroundMark x1="7843" y1="30865" x2="8651" y2="34247"/>
                        <a14:foregroundMark x1="11303" y1="38228" x2="6113" y2="44777"/>
                        <a14:foregroundMark x1="35409" y1="41267" x2="38870" y2="42380"/>
                        <a14:foregroundMark x1="71511" y1="54366" x2="75433" y2="57577"/>
                        <a14:foregroundMark x1="86621" y1="58990" x2="90081" y2="59803"/>
                        <a14:foregroundMark x1="97347" y1="51327" x2="97578" y2="67637"/>
                        <a14:foregroundMark x1="97578" y1="67637" x2="96540" y2="69692"/>
                        <a14:foregroundMark x1="75894" y1="93493" x2="62976" y2="96533"/>
                        <a14:foregroundMark x1="37947" y1="11858" x2="34141" y2="31378"/>
                        <a14:foregroundMark x1="46136" y1="4538" x2="44867" y2="6592"/>
                        <a14:foregroundMark x1="60323" y1="1327" x2="56863" y2="3553"/>
                        <a14:foregroundMark x1="51326" y1="57577" x2="53864" y2="69392"/>
                      </a14:backgroundRemoval>
                    </a14:imgEffect>
                  </a14:imgLayer>
                </a14:imgProps>
              </a:ext>
              <a:ext uri="{28A0092B-C50C-407E-A947-70E740481C1C}">
                <a14:useLocalDpi xmlns:a14="http://schemas.microsoft.com/office/drawing/2010/main"/>
              </a:ext>
            </a:extLst>
          </a:blip>
          <a:stretch>
            <a:fillRect/>
          </a:stretch>
        </p:blipFill>
        <p:spPr>
          <a:xfrm>
            <a:off x="10975570" y="3965637"/>
            <a:ext cx="869541" cy="2342845"/>
          </a:xfrm>
          <a:prstGeom prst="rect">
            <a:avLst/>
          </a:prstGeom>
        </p:spPr>
      </p:pic>
      <p:grpSp>
        <p:nvGrpSpPr>
          <p:cNvPr id="17" name="组合 16">
            <a:extLst>
              <a:ext uri="{FF2B5EF4-FFF2-40B4-BE49-F238E27FC236}">
                <a16:creationId xmlns:a16="http://schemas.microsoft.com/office/drawing/2014/main" xmlns="" id="{7EBC1800-C356-4252-ADF3-11469AC8FF70}"/>
              </a:ext>
            </a:extLst>
          </p:cNvPr>
          <p:cNvGrpSpPr/>
          <p:nvPr/>
        </p:nvGrpSpPr>
        <p:grpSpPr>
          <a:xfrm>
            <a:off x="1814054" y="589936"/>
            <a:ext cx="8568813" cy="471948"/>
            <a:chOff x="1804221" y="589936"/>
            <a:chExt cx="8568813" cy="471948"/>
          </a:xfrm>
          <a:solidFill>
            <a:schemeClr val="accent5">
              <a:lumMod val="50000"/>
            </a:schemeClr>
          </a:solidFill>
        </p:grpSpPr>
        <p:grpSp>
          <p:nvGrpSpPr>
            <p:cNvPr id="18" name="组合 17">
              <a:extLst>
                <a:ext uri="{FF2B5EF4-FFF2-40B4-BE49-F238E27FC236}">
                  <a16:creationId xmlns:a16="http://schemas.microsoft.com/office/drawing/2014/main" xmlns="" id="{F21B1C23-AA0B-4398-BFCD-358964078609}"/>
                </a:ext>
              </a:extLst>
            </p:cNvPr>
            <p:cNvGrpSpPr/>
            <p:nvPr/>
          </p:nvGrpSpPr>
          <p:grpSpPr>
            <a:xfrm>
              <a:off x="7374195" y="589936"/>
              <a:ext cx="2998839" cy="471948"/>
              <a:chOff x="7482349" y="589936"/>
              <a:chExt cx="2998839" cy="471948"/>
            </a:xfrm>
            <a:grpFill/>
          </p:grpSpPr>
          <p:sp>
            <p:nvSpPr>
              <p:cNvPr id="22" name="矩形 21">
                <a:extLst>
                  <a:ext uri="{FF2B5EF4-FFF2-40B4-BE49-F238E27FC236}">
                    <a16:creationId xmlns:a16="http://schemas.microsoft.com/office/drawing/2014/main" xmlns="" id="{EF8F9B69-1F0B-4EEB-A5C7-04C61FABCC1F}"/>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xmlns="" id="{60A23701-5995-487B-8D61-2D60DA7EB4CE}"/>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xmlns="" id="{6FF03953-8573-49B3-BFEC-8CB6B8F2D724}"/>
                </a:ext>
              </a:extLst>
            </p:cNvPr>
            <p:cNvGrpSpPr/>
            <p:nvPr/>
          </p:nvGrpSpPr>
          <p:grpSpPr>
            <a:xfrm flipH="1">
              <a:off x="1804221" y="589936"/>
              <a:ext cx="2998839" cy="471948"/>
              <a:chOff x="2030362" y="978310"/>
              <a:chExt cx="2998839" cy="471948"/>
            </a:xfrm>
            <a:grpFill/>
          </p:grpSpPr>
          <p:sp>
            <p:nvSpPr>
              <p:cNvPr id="20" name="矩形 19">
                <a:extLst>
                  <a:ext uri="{FF2B5EF4-FFF2-40B4-BE49-F238E27FC236}">
                    <a16:creationId xmlns:a16="http://schemas.microsoft.com/office/drawing/2014/main" xmlns="" id="{B17E45C2-3E25-4762-AD14-5B9BBBDB3988}"/>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xmlns="" id="{CD8C5FA7-CA76-4312-9578-4FB17DD226EC}"/>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4" name="矩形 23">
            <a:extLst>
              <a:ext uri="{FF2B5EF4-FFF2-40B4-BE49-F238E27FC236}">
                <a16:creationId xmlns:a16="http://schemas.microsoft.com/office/drawing/2014/main" xmlns="" id="{27F5EEF7-F0BD-4836-AEB9-4E855D1CFE94}"/>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pic>
        <p:nvPicPr>
          <p:cNvPr id="12" name="图片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904" y="1576396"/>
            <a:ext cx="1925078" cy="2387549"/>
          </a:xfrm>
          <a:prstGeom prst="rect">
            <a:avLst/>
          </a:prstGeom>
        </p:spPr>
      </p:pic>
      <p:pic>
        <p:nvPicPr>
          <p:cNvPr id="27" name="图片 26"/>
          <p:cNvPicPr>
            <a:picLocks noChangeAspect="1"/>
          </p:cNvPicPr>
          <p:nvPr/>
        </p:nvPicPr>
        <p:blipFill rotWithShape="1">
          <a:blip r:embed="rId7" cstate="screen">
            <a:extLst>
              <a:ext uri="{28A0092B-C50C-407E-A947-70E740481C1C}">
                <a14:useLocalDpi xmlns:a14="http://schemas.microsoft.com/office/drawing/2010/main"/>
              </a:ext>
            </a:extLst>
          </a:blip>
          <a:srcRect r="2599" b="14135"/>
          <a:stretch/>
        </p:blipFill>
        <p:spPr>
          <a:xfrm>
            <a:off x="7866530" y="4535740"/>
            <a:ext cx="2823882" cy="1620893"/>
          </a:xfrm>
          <a:prstGeom prst="rect">
            <a:avLst/>
          </a:prstGeom>
        </p:spPr>
      </p:pic>
    </p:spTree>
    <p:extLst>
      <p:ext uri="{BB962C8B-B14F-4D97-AF65-F5344CB8AC3E}">
        <p14:creationId xmlns:p14="http://schemas.microsoft.com/office/powerpoint/2010/main" val="2450809031"/>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28" name="图片 2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pic>
        <p:nvPicPr>
          <p:cNvPr id="12" name="图片 11">
            <a:extLst>
              <a:ext uri="{FF2B5EF4-FFF2-40B4-BE49-F238E27FC236}">
                <a16:creationId xmlns:a16="http://schemas.microsoft.com/office/drawing/2014/main" xmlns="" id="{66A87F51-C8DF-40D8-800D-C289296BB9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5978013" cy="4798142"/>
          </a:xfrm>
          <a:prstGeom prst="rect">
            <a:avLst/>
          </a:prstGeom>
        </p:spPr>
      </p:pic>
      <p:sp>
        <p:nvSpPr>
          <p:cNvPr id="15" name="矩形 14">
            <a:extLst>
              <a:ext uri="{FF2B5EF4-FFF2-40B4-BE49-F238E27FC236}">
                <a16:creationId xmlns:a16="http://schemas.microsoft.com/office/drawing/2014/main" xmlns="" id="{0777E24D-0C1A-4A27-9693-F92109F5477A}"/>
              </a:ext>
            </a:extLst>
          </p:cNvPr>
          <p:cNvSpPr/>
          <p:nvPr/>
        </p:nvSpPr>
        <p:spPr>
          <a:xfrm>
            <a:off x="1814054" y="2016064"/>
            <a:ext cx="8568813" cy="92333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xmlns="" id="{4CEAC477-E3E8-4973-A843-8B8274687512}"/>
              </a:ext>
            </a:extLst>
          </p:cNvPr>
          <p:cNvSpPr/>
          <p:nvPr/>
        </p:nvSpPr>
        <p:spPr>
          <a:xfrm>
            <a:off x="1814054" y="2014721"/>
            <a:ext cx="8631264" cy="877741"/>
          </a:xfrm>
          <a:prstGeom prst="rect">
            <a:avLst/>
          </a:prstGeom>
        </p:spPr>
        <p:txBody>
          <a:bodyPr wrap="square">
            <a:spAutoFit/>
          </a:bodyPr>
          <a:lstStyle/>
          <a:p>
            <a:pPr algn="just">
              <a:lnSpc>
                <a:spcPct val="150000"/>
              </a:lnSpc>
            </a:pPr>
            <a:r>
              <a:rPr lang="zh-CN" altLang="en-US" dirty="0">
                <a:solidFill>
                  <a:schemeClr val="accent5">
                    <a:lumMod val="75000"/>
                  </a:schemeClr>
                </a:solidFill>
                <a:cs typeface="+mn-ea"/>
                <a:sym typeface="+mn-lt"/>
              </a:rPr>
              <a:t>又叫春游。古时叫探春、寻春等。四月清明，春回大地，自然界到处呈现一派生机勃勃的景象，正是郊游的大好时光。中国民间长期保持着清明踏青的习惯。</a:t>
            </a:r>
          </a:p>
        </p:txBody>
      </p:sp>
      <p:grpSp>
        <p:nvGrpSpPr>
          <p:cNvPr id="17" name="组合 16">
            <a:extLst>
              <a:ext uri="{FF2B5EF4-FFF2-40B4-BE49-F238E27FC236}">
                <a16:creationId xmlns:a16="http://schemas.microsoft.com/office/drawing/2014/main" xmlns="" id="{B6A6152D-6FEF-463E-8F96-AADB349DF961}"/>
              </a:ext>
            </a:extLst>
          </p:cNvPr>
          <p:cNvGrpSpPr/>
          <p:nvPr/>
        </p:nvGrpSpPr>
        <p:grpSpPr>
          <a:xfrm>
            <a:off x="1751602" y="3571253"/>
            <a:ext cx="8631265" cy="923330"/>
            <a:chOff x="1751601" y="4003872"/>
            <a:chExt cx="8631265" cy="923330"/>
          </a:xfrm>
        </p:grpSpPr>
        <p:sp>
          <p:nvSpPr>
            <p:cNvPr id="16" name="矩形 15">
              <a:extLst>
                <a:ext uri="{FF2B5EF4-FFF2-40B4-BE49-F238E27FC236}">
                  <a16:creationId xmlns:a16="http://schemas.microsoft.com/office/drawing/2014/main" xmlns="" id="{D4068E3F-2230-4EB2-B15E-A4D4723A18AB}"/>
                </a:ext>
              </a:extLst>
            </p:cNvPr>
            <p:cNvSpPr/>
            <p:nvPr/>
          </p:nvSpPr>
          <p:spPr>
            <a:xfrm>
              <a:off x="1814053" y="4003872"/>
              <a:ext cx="8568813" cy="92333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xmlns="" id="{A41E683F-515F-4E3C-A5D5-1AEFE9FE0DF0}"/>
                </a:ext>
              </a:extLst>
            </p:cNvPr>
            <p:cNvSpPr/>
            <p:nvPr/>
          </p:nvSpPr>
          <p:spPr>
            <a:xfrm>
              <a:off x="1751601" y="4040263"/>
              <a:ext cx="8631265" cy="877741"/>
            </a:xfrm>
            <a:prstGeom prst="rect">
              <a:avLst/>
            </a:prstGeom>
          </p:spPr>
          <p:txBody>
            <a:bodyPr wrap="square">
              <a:spAutoFit/>
            </a:bodyPr>
            <a:lstStyle/>
            <a:p>
              <a:pPr algn="just">
                <a:lnSpc>
                  <a:spcPct val="150000"/>
                </a:lnSpc>
              </a:pPr>
              <a:r>
                <a:rPr lang="zh-CN" altLang="en-US" dirty="0">
                  <a:solidFill>
                    <a:schemeClr val="accent5">
                      <a:lumMod val="75000"/>
                    </a:schemeClr>
                  </a:solidFill>
                  <a:cs typeface="+mn-ea"/>
                  <a:sym typeface="+mn-lt"/>
                </a:rPr>
                <a:t>清明前后，春阳照临，春雨飞洒，种植树苗成活率高，成长快。因此，自古以来，中国就有清明植树的习惯。有人还把清明节叫作“植树节”。植树风俗一直流传至今。</a:t>
              </a:r>
            </a:p>
          </p:txBody>
        </p:sp>
      </p:grpSp>
      <p:pic>
        <p:nvPicPr>
          <p:cNvPr id="18" name="图片 17">
            <a:extLst>
              <a:ext uri="{FF2B5EF4-FFF2-40B4-BE49-F238E27FC236}">
                <a16:creationId xmlns:a16="http://schemas.microsoft.com/office/drawing/2014/main" xmlns="" id="{F7338874-E146-4E31-9BBF-28209B3B95F3}"/>
              </a:ext>
            </a:extLst>
          </p:cNvPr>
          <p:cNvPicPr>
            <a:picLocks noChangeAspect="1"/>
          </p:cNvPicPr>
          <p:nvPr/>
        </p:nvPicPr>
        <p:blipFill>
          <a:blip r:embed="rId6" cstate="screen">
            <a:extLst>
              <a:ext uri="{BEBA8EAE-BF5A-486C-A8C5-ECC9F3942E4B}">
                <a14:imgProps xmlns:a14="http://schemas.microsoft.com/office/drawing/2010/main">
                  <a14:imgLayer>
                    <a14:imgEffect>
                      <a14:backgroundRemoval t="1327" b="96533" l="5998" r="97578">
                        <a14:foregroundMark x1="25490" y1="35360" x2="43599" y2="35531"/>
                        <a14:foregroundMark x1="6574" y1="24829" x2="9112" y2="27868"/>
                        <a14:foregroundMark x1="7843" y1="30865" x2="8651" y2="34247"/>
                        <a14:foregroundMark x1="11303" y1="38228" x2="6113" y2="44777"/>
                        <a14:foregroundMark x1="35409" y1="41267" x2="38870" y2="42380"/>
                        <a14:foregroundMark x1="71511" y1="54366" x2="75433" y2="57577"/>
                        <a14:foregroundMark x1="86621" y1="58990" x2="90081" y2="59803"/>
                        <a14:foregroundMark x1="97347" y1="51327" x2="97578" y2="67637"/>
                        <a14:foregroundMark x1="97578" y1="67637" x2="96540" y2="69692"/>
                        <a14:foregroundMark x1="75894" y1="93493" x2="62976" y2="96533"/>
                        <a14:foregroundMark x1="37947" y1="11858" x2="34141" y2="31378"/>
                        <a14:foregroundMark x1="46136" y1="4538" x2="44867" y2="6592"/>
                        <a14:foregroundMark x1="60323" y1="1327" x2="56863" y2="3553"/>
                        <a14:foregroundMark x1="51326" y1="57577" x2="53864" y2="69392"/>
                      </a14:backgroundRemoval>
                    </a14:imgEffect>
                  </a14:imgLayer>
                </a14:imgProps>
              </a:ext>
              <a:ext uri="{28A0092B-C50C-407E-A947-70E740481C1C}">
                <a14:useLocalDpi xmlns:a14="http://schemas.microsoft.com/office/drawing/2010/main"/>
              </a:ext>
            </a:extLst>
          </a:blip>
          <a:stretch>
            <a:fillRect/>
          </a:stretch>
        </p:blipFill>
        <p:spPr>
          <a:xfrm>
            <a:off x="10409451" y="4042210"/>
            <a:ext cx="869541" cy="2342845"/>
          </a:xfrm>
          <a:prstGeom prst="rect">
            <a:avLst/>
          </a:prstGeom>
        </p:spPr>
      </p:pic>
      <p:grpSp>
        <p:nvGrpSpPr>
          <p:cNvPr id="19" name="组合 18">
            <a:extLst>
              <a:ext uri="{FF2B5EF4-FFF2-40B4-BE49-F238E27FC236}">
                <a16:creationId xmlns:a16="http://schemas.microsoft.com/office/drawing/2014/main" xmlns="" id="{7EBC1800-C356-4252-ADF3-11469AC8FF70}"/>
              </a:ext>
            </a:extLst>
          </p:cNvPr>
          <p:cNvGrpSpPr/>
          <p:nvPr/>
        </p:nvGrpSpPr>
        <p:grpSpPr>
          <a:xfrm>
            <a:off x="1814054" y="589936"/>
            <a:ext cx="8568813" cy="471948"/>
            <a:chOff x="1804221" y="589936"/>
            <a:chExt cx="8568813" cy="471948"/>
          </a:xfrm>
          <a:solidFill>
            <a:schemeClr val="accent5">
              <a:lumMod val="50000"/>
            </a:schemeClr>
          </a:solidFill>
        </p:grpSpPr>
        <p:grpSp>
          <p:nvGrpSpPr>
            <p:cNvPr id="20" name="组合 19">
              <a:extLst>
                <a:ext uri="{FF2B5EF4-FFF2-40B4-BE49-F238E27FC236}">
                  <a16:creationId xmlns:a16="http://schemas.microsoft.com/office/drawing/2014/main" xmlns="" id="{F21B1C23-AA0B-4398-BFCD-358964078609}"/>
                </a:ext>
              </a:extLst>
            </p:cNvPr>
            <p:cNvGrpSpPr/>
            <p:nvPr/>
          </p:nvGrpSpPr>
          <p:grpSpPr>
            <a:xfrm>
              <a:off x="7374195" y="589936"/>
              <a:ext cx="2998839" cy="471948"/>
              <a:chOff x="7482349" y="589936"/>
              <a:chExt cx="2998839" cy="471948"/>
            </a:xfrm>
            <a:grpFill/>
          </p:grpSpPr>
          <p:sp>
            <p:nvSpPr>
              <p:cNvPr id="24" name="矩形 23">
                <a:extLst>
                  <a:ext uri="{FF2B5EF4-FFF2-40B4-BE49-F238E27FC236}">
                    <a16:creationId xmlns:a16="http://schemas.microsoft.com/office/drawing/2014/main" xmlns="" id="{EF8F9B69-1F0B-4EEB-A5C7-04C61FABCC1F}"/>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xmlns="" id="{60A23701-5995-487B-8D61-2D60DA7EB4CE}"/>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FF03953-8573-49B3-BFEC-8CB6B8F2D724}"/>
                </a:ext>
              </a:extLst>
            </p:cNvPr>
            <p:cNvGrpSpPr/>
            <p:nvPr/>
          </p:nvGrpSpPr>
          <p:grpSpPr>
            <a:xfrm flipH="1">
              <a:off x="1804221" y="589936"/>
              <a:ext cx="2998839" cy="471948"/>
              <a:chOff x="2030362" y="978310"/>
              <a:chExt cx="2998839" cy="471948"/>
            </a:xfrm>
            <a:grpFill/>
          </p:grpSpPr>
          <p:sp>
            <p:nvSpPr>
              <p:cNvPr id="22" name="矩形 21">
                <a:extLst>
                  <a:ext uri="{FF2B5EF4-FFF2-40B4-BE49-F238E27FC236}">
                    <a16:creationId xmlns:a16="http://schemas.microsoft.com/office/drawing/2014/main" xmlns="" id="{B17E45C2-3E25-4762-AD14-5B9BBBDB3988}"/>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xmlns="" id="{CD8C5FA7-CA76-4312-9578-4FB17DD226EC}"/>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6" name="矩形 25">
            <a:extLst>
              <a:ext uri="{FF2B5EF4-FFF2-40B4-BE49-F238E27FC236}">
                <a16:creationId xmlns:a16="http://schemas.microsoft.com/office/drawing/2014/main" xmlns="" id="{27F5EEF7-F0BD-4836-AEB9-4E855D1CFE94}"/>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spTree>
    <p:extLst>
      <p:ext uri="{BB962C8B-B14F-4D97-AF65-F5344CB8AC3E}">
        <p14:creationId xmlns:p14="http://schemas.microsoft.com/office/powerpoint/2010/main" val="199797251"/>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3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fltVal val="0"/>
                                          </p:val>
                                        </p:tav>
                                        <p:tav tm="100000">
                                          <p:val>
                                            <p:strVal val="#ppt_w"/>
                                          </p:val>
                                        </p:tav>
                                      </p:tavLst>
                                    </p:anim>
                                    <p:anim calcmode="lin" valueType="num">
                                      <p:cBhvr>
                                        <p:cTn id="27" dur="1000" fill="hold"/>
                                        <p:tgtEl>
                                          <p:spTgt spid="18"/>
                                        </p:tgtEl>
                                        <p:attrNameLst>
                                          <p:attrName>ppt_h</p:attrName>
                                        </p:attrNameLst>
                                      </p:cBhvr>
                                      <p:tavLst>
                                        <p:tav tm="0">
                                          <p:val>
                                            <p:fltVal val="0"/>
                                          </p:val>
                                        </p:tav>
                                        <p:tav tm="100000">
                                          <p:val>
                                            <p:strVal val="#ppt_h"/>
                                          </p:val>
                                        </p:tav>
                                      </p:tavLst>
                                    </p:anim>
                                    <p:anim calcmode="lin" valueType="num">
                                      <p:cBhvr>
                                        <p:cTn id="28" dur="1000" fill="hold"/>
                                        <p:tgtEl>
                                          <p:spTgt spid="18"/>
                                        </p:tgtEl>
                                        <p:attrNameLst>
                                          <p:attrName>style.rotation</p:attrName>
                                        </p:attrNameLst>
                                      </p:cBhvr>
                                      <p:tavLst>
                                        <p:tav tm="0">
                                          <p:val>
                                            <p:fltVal val="90"/>
                                          </p:val>
                                        </p:tav>
                                        <p:tav tm="100000">
                                          <p:val>
                                            <p:fltVal val="0"/>
                                          </p:val>
                                        </p:tav>
                                      </p:tavLst>
                                    </p:anim>
                                    <p:animEffect transition="in" filter="fade">
                                      <p:cBhvr>
                                        <p:cTn id="29" dur="1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36" name="图片 3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sp>
        <p:nvSpPr>
          <p:cNvPr id="23" name="矩形 22">
            <a:extLst>
              <a:ext uri="{FF2B5EF4-FFF2-40B4-BE49-F238E27FC236}">
                <a16:creationId xmlns:a16="http://schemas.microsoft.com/office/drawing/2014/main" xmlns="" id="{C87159FD-1128-4AE7-BBFA-D98574ADE23A}"/>
              </a:ext>
            </a:extLst>
          </p:cNvPr>
          <p:cNvSpPr/>
          <p:nvPr/>
        </p:nvSpPr>
        <p:spPr>
          <a:xfrm>
            <a:off x="1877633" y="4840905"/>
            <a:ext cx="8168813" cy="1708738"/>
          </a:xfrm>
          <a:prstGeom prst="rect">
            <a:avLst/>
          </a:prstGeom>
        </p:spPr>
        <p:txBody>
          <a:bodyPr wrap="square">
            <a:spAutoFit/>
          </a:bodyPr>
          <a:lstStyle/>
          <a:p>
            <a:pPr>
              <a:lnSpc>
                <a:spcPct val="150000"/>
              </a:lnSpc>
            </a:pPr>
            <a:r>
              <a:rPr lang="zh-CN" altLang="en-US" dirty="0">
                <a:solidFill>
                  <a:schemeClr val="accent5">
                    <a:lumMod val="75000"/>
                  </a:schemeClr>
                </a:solidFill>
                <a:cs typeface="+mn-ea"/>
                <a:sym typeface="+mn-lt"/>
              </a:rPr>
              <a:t>放风筝也是清明时节人们所喜爱的活动。每逢清明时节，人们不仅白天放，夜间也放。夜里在风筝下或风稳拉线上挂上一串串彩色的小灯笼，像闪烁的明星，被称为“神灯”。过去，有的人把风筝放上蓝天后，便剪断牵线，任凭清风把它们送往天涯海角，据说这样能除病消灾，给自己带来好运。</a:t>
            </a:r>
          </a:p>
        </p:txBody>
      </p:sp>
      <p:grpSp>
        <p:nvGrpSpPr>
          <p:cNvPr id="24" name="组合 23">
            <a:extLst>
              <a:ext uri="{FF2B5EF4-FFF2-40B4-BE49-F238E27FC236}">
                <a16:creationId xmlns:a16="http://schemas.microsoft.com/office/drawing/2014/main" xmlns="" id="{62E98ACA-0B9F-4707-A4F0-C5C768B1A35B}"/>
              </a:ext>
            </a:extLst>
          </p:cNvPr>
          <p:cNvGrpSpPr/>
          <p:nvPr/>
        </p:nvGrpSpPr>
        <p:grpSpPr>
          <a:xfrm>
            <a:off x="2067241" y="4243399"/>
            <a:ext cx="3354344" cy="523220"/>
            <a:chOff x="5411042" y="3035550"/>
            <a:chExt cx="3354344" cy="523220"/>
          </a:xfrm>
        </p:grpSpPr>
        <p:pic>
          <p:nvPicPr>
            <p:cNvPr id="25" name="图片 24">
              <a:extLst>
                <a:ext uri="{FF2B5EF4-FFF2-40B4-BE49-F238E27FC236}">
                  <a16:creationId xmlns:a16="http://schemas.microsoft.com/office/drawing/2014/main" xmlns="" id="{13A12435-C7DA-4578-864B-0D511FB6601A}"/>
                </a:ext>
              </a:extLst>
            </p:cNvPr>
            <p:cNvPicPr>
              <a:picLocks noChangeAspect="1"/>
            </p:cNvPicPr>
            <p:nvPr/>
          </p:nvPicPr>
          <p:blipFill>
            <a:blip r:embed="rId5"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5411042" y="3042201"/>
              <a:ext cx="505442" cy="457630"/>
            </a:xfrm>
            <a:prstGeom prst="rect">
              <a:avLst/>
            </a:prstGeom>
          </p:spPr>
        </p:pic>
        <p:sp>
          <p:nvSpPr>
            <p:cNvPr id="26" name="文本框 25">
              <a:extLst>
                <a:ext uri="{FF2B5EF4-FFF2-40B4-BE49-F238E27FC236}">
                  <a16:creationId xmlns:a16="http://schemas.microsoft.com/office/drawing/2014/main" xmlns="" id="{75B2A6E1-A821-4475-9044-6D95D94FBD20}"/>
                </a:ext>
              </a:extLst>
            </p:cNvPr>
            <p:cNvSpPr txBox="1"/>
            <p:nvPr/>
          </p:nvSpPr>
          <p:spPr>
            <a:xfrm>
              <a:off x="5945983" y="3035550"/>
              <a:ext cx="2819403" cy="523220"/>
            </a:xfrm>
            <a:prstGeom prst="rect">
              <a:avLst/>
            </a:prstGeom>
            <a:noFill/>
          </p:spPr>
          <p:txBody>
            <a:bodyPr wrap="square" rtlCol="0">
              <a:spAutoFit/>
            </a:bodyPr>
            <a:lstStyle/>
            <a:p>
              <a:r>
                <a:rPr lang="zh-CN" altLang="en-US" sz="2800" b="1" dirty="0">
                  <a:solidFill>
                    <a:schemeClr val="accent5">
                      <a:lumMod val="75000"/>
                    </a:schemeClr>
                  </a:solidFill>
                  <a:cs typeface="+mn-ea"/>
                  <a:sym typeface="+mn-lt"/>
                </a:rPr>
                <a:t>放风筝</a:t>
              </a:r>
              <a:endParaRPr lang="zh-CN" altLang="en-US" sz="2800" spc="600" dirty="0">
                <a:solidFill>
                  <a:schemeClr val="accent5">
                    <a:lumMod val="75000"/>
                  </a:schemeClr>
                </a:solidFill>
                <a:cs typeface="+mn-ea"/>
                <a:sym typeface="+mn-lt"/>
              </a:endParaRPr>
            </a:p>
          </p:txBody>
        </p:sp>
      </p:grpSp>
      <p:grpSp>
        <p:nvGrpSpPr>
          <p:cNvPr id="27" name="组合 26">
            <a:extLst>
              <a:ext uri="{FF2B5EF4-FFF2-40B4-BE49-F238E27FC236}">
                <a16:creationId xmlns:a16="http://schemas.microsoft.com/office/drawing/2014/main" xmlns="" id="{7EBC1800-C356-4252-ADF3-11469AC8FF70}"/>
              </a:ext>
            </a:extLst>
          </p:cNvPr>
          <p:cNvGrpSpPr/>
          <p:nvPr/>
        </p:nvGrpSpPr>
        <p:grpSpPr>
          <a:xfrm>
            <a:off x="1814054" y="589936"/>
            <a:ext cx="8568813" cy="471948"/>
            <a:chOff x="1804221" y="589936"/>
            <a:chExt cx="8568813" cy="471948"/>
          </a:xfrm>
          <a:solidFill>
            <a:schemeClr val="accent5">
              <a:lumMod val="50000"/>
            </a:schemeClr>
          </a:solidFill>
        </p:grpSpPr>
        <p:grpSp>
          <p:nvGrpSpPr>
            <p:cNvPr id="28" name="组合 27">
              <a:extLst>
                <a:ext uri="{FF2B5EF4-FFF2-40B4-BE49-F238E27FC236}">
                  <a16:creationId xmlns:a16="http://schemas.microsoft.com/office/drawing/2014/main" xmlns="" id="{F21B1C23-AA0B-4398-BFCD-358964078609}"/>
                </a:ext>
              </a:extLst>
            </p:cNvPr>
            <p:cNvGrpSpPr/>
            <p:nvPr/>
          </p:nvGrpSpPr>
          <p:grpSpPr>
            <a:xfrm>
              <a:off x="7374195" y="589936"/>
              <a:ext cx="2998839" cy="471948"/>
              <a:chOff x="7482349" y="589936"/>
              <a:chExt cx="2998839" cy="471948"/>
            </a:xfrm>
            <a:grpFill/>
          </p:grpSpPr>
          <p:sp>
            <p:nvSpPr>
              <p:cNvPr id="32" name="矩形 31">
                <a:extLst>
                  <a:ext uri="{FF2B5EF4-FFF2-40B4-BE49-F238E27FC236}">
                    <a16:creationId xmlns:a16="http://schemas.microsoft.com/office/drawing/2014/main" xmlns="" id="{EF8F9B69-1F0B-4EEB-A5C7-04C61FABCC1F}"/>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a:extLst>
                  <a:ext uri="{FF2B5EF4-FFF2-40B4-BE49-F238E27FC236}">
                    <a16:creationId xmlns:a16="http://schemas.microsoft.com/office/drawing/2014/main" xmlns="" id="{60A23701-5995-487B-8D61-2D60DA7EB4CE}"/>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a:extLst>
                <a:ext uri="{FF2B5EF4-FFF2-40B4-BE49-F238E27FC236}">
                  <a16:creationId xmlns:a16="http://schemas.microsoft.com/office/drawing/2014/main" xmlns="" id="{6FF03953-8573-49B3-BFEC-8CB6B8F2D724}"/>
                </a:ext>
              </a:extLst>
            </p:cNvPr>
            <p:cNvGrpSpPr/>
            <p:nvPr/>
          </p:nvGrpSpPr>
          <p:grpSpPr>
            <a:xfrm flipH="1">
              <a:off x="1804221" y="589936"/>
              <a:ext cx="2998839" cy="471948"/>
              <a:chOff x="2030362" y="978310"/>
              <a:chExt cx="2998839" cy="471948"/>
            </a:xfrm>
            <a:grpFill/>
          </p:grpSpPr>
          <p:sp>
            <p:nvSpPr>
              <p:cNvPr id="30" name="矩形 29">
                <a:extLst>
                  <a:ext uri="{FF2B5EF4-FFF2-40B4-BE49-F238E27FC236}">
                    <a16:creationId xmlns:a16="http://schemas.microsoft.com/office/drawing/2014/main" xmlns="" id="{B17E45C2-3E25-4762-AD14-5B9BBBDB3988}"/>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xmlns="" id="{CD8C5FA7-CA76-4312-9578-4FB17DD226EC}"/>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4" name="矩形 33">
            <a:extLst>
              <a:ext uri="{FF2B5EF4-FFF2-40B4-BE49-F238E27FC236}">
                <a16:creationId xmlns:a16="http://schemas.microsoft.com/office/drawing/2014/main" xmlns="" id="{27F5EEF7-F0BD-4836-AEB9-4E855D1CFE94}"/>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pic>
        <p:nvPicPr>
          <p:cNvPr id="2050" name="Picture 2" descr="https://timgsa.baidu.com/timg?image&amp;quality=80&amp;size=b9999_10000&amp;sec=1520490167456&amp;di=c349bb96e1191b1eee917671af8a9803&amp;imgtype=0&amp;src=http%3A%2F%2Fimgsrc.baidu.com%2Fimage%2Fc0%253Dshijue1%252C0%252C0%252C294%252C40%2Fsign%3Dc3b5364fb919ebc4d4757edaea4fa589%2Fb64543a98226cffca493b698b3014a90f603ea5b.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814054" y="1750367"/>
            <a:ext cx="3931587" cy="21886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imgsa.baidu.com/timg?image&amp;quality=80&amp;size=b9999_10000&amp;sec=1520490202266&amp;di=a4dbcccc164ee9831c601dcb01874e9d&amp;imgtype=0&amp;src=http%3A%2F%2Fimgsrc.baidu.com%2Fimgad%2Fpic%2Fitem%2Fa8014c086e061d951075f91070f40ad162d9cae3.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963849" y="1750368"/>
            <a:ext cx="3674524" cy="218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6247"/>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19" name="图片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7399" y="2098548"/>
            <a:ext cx="2054061" cy="690457"/>
          </a:xfrm>
          <a:prstGeom prst="rect">
            <a:avLst/>
          </a:prstGeom>
        </p:spPr>
      </p:pic>
      <p:grpSp>
        <p:nvGrpSpPr>
          <p:cNvPr id="24" name="组合 23">
            <a:extLst>
              <a:ext uri="{FF2B5EF4-FFF2-40B4-BE49-F238E27FC236}">
                <a16:creationId xmlns:a16="http://schemas.microsoft.com/office/drawing/2014/main" xmlns="" id="{89001829-304E-424B-9115-3543267EEAA0}"/>
              </a:ext>
            </a:extLst>
          </p:cNvPr>
          <p:cNvGrpSpPr/>
          <p:nvPr/>
        </p:nvGrpSpPr>
        <p:grpSpPr>
          <a:xfrm>
            <a:off x="2080871" y="2098548"/>
            <a:ext cx="3087330" cy="2182761"/>
            <a:chOff x="3215148" y="1976284"/>
            <a:chExt cx="3087330" cy="2182761"/>
          </a:xfrm>
          <a:solidFill>
            <a:schemeClr val="accent5">
              <a:lumMod val="50000"/>
            </a:schemeClr>
          </a:solidFill>
        </p:grpSpPr>
        <p:sp>
          <p:nvSpPr>
            <p:cNvPr id="22" name="矩形 21">
              <a:extLst>
                <a:ext uri="{FF2B5EF4-FFF2-40B4-BE49-F238E27FC236}">
                  <a16:creationId xmlns:a16="http://schemas.microsoft.com/office/drawing/2014/main" xmlns="" id="{3EF2BC8C-F8F0-470F-8F6A-BB9A095FC871}"/>
                </a:ext>
              </a:extLst>
            </p:cNvPr>
            <p:cNvSpPr/>
            <p:nvPr/>
          </p:nvSpPr>
          <p:spPr>
            <a:xfrm>
              <a:off x="3215148" y="1976284"/>
              <a:ext cx="2251587" cy="2182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xmlns="" id="{8EE4F198-7A14-4505-920A-DFA2874B5942}"/>
                </a:ext>
              </a:extLst>
            </p:cNvPr>
            <p:cNvSpPr txBox="1"/>
            <p:nvPr/>
          </p:nvSpPr>
          <p:spPr>
            <a:xfrm>
              <a:off x="3559278" y="2136640"/>
              <a:ext cx="2743200" cy="1862048"/>
            </a:xfrm>
            <a:prstGeom prst="rect">
              <a:avLst/>
            </a:prstGeom>
            <a:noFill/>
          </p:spPr>
          <p:txBody>
            <a:bodyPr wrap="square" rtlCol="0">
              <a:spAutoFit/>
            </a:bodyPr>
            <a:lstStyle/>
            <a:p>
              <a:r>
                <a:rPr lang="zh-CN" altLang="en-US" sz="11500" dirty="0">
                  <a:solidFill>
                    <a:schemeClr val="bg1"/>
                  </a:solidFill>
                  <a:cs typeface="+mn-ea"/>
                  <a:sym typeface="+mn-lt"/>
                </a:rPr>
                <a:t>叁</a:t>
              </a:r>
            </a:p>
          </p:txBody>
        </p:sp>
      </p:grpSp>
      <p:sp>
        <p:nvSpPr>
          <p:cNvPr id="42" name="文本框 41">
            <a:extLst>
              <a:ext uri="{FF2B5EF4-FFF2-40B4-BE49-F238E27FC236}">
                <a16:creationId xmlns:a16="http://schemas.microsoft.com/office/drawing/2014/main" xmlns="" id="{3DD9CE9A-5770-4826-A042-49A0E66C009A}"/>
              </a:ext>
            </a:extLst>
          </p:cNvPr>
          <p:cNvSpPr txBox="1"/>
          <p:nvPr/>
        </p:nvSpPr>
        <p:spPr>
          <a:xfrm>
            <a:off x="4908958" y="2854911"/>
            <a:ext cx="6063841" cy="1015663"/>
          </a:xfrm>
          <a:prstGeom prst="rect">
            <a:avLst/>
          </a:prstGeom>
          <a:noFill/>
        </p:spPr>
        <p:txBody>
          <a:bodyPr vert="horz" wrap="square" rtlCol="0">
            <a:spAutoFit/>
          </a:bodyPr>
          <a:lstStyle>
            <a:defPPr>
              <a:defRPr lang="en-US"/>
            </a:defPPr>
            <a:lvl1pPr>
              <a:defRPr sz="6000" b="1" spc="600">
                <a:solidFill>
                  <a:schemeClr val="accent5">
                    <a:lumMod val="75000"/>
                  </a:schemeClr>
                </a:solidFill>
                <a:latin typeface="苏新诗柳楷简" panose="02010600000101010101" pitchFamily="2" charset="-122"/>
                <a:ea typeface="苏新诗柳楷简" panose="02010600000101010101" pitchFamily="2" charset="-122"/>
              </a:defRPr>
            </a:lvl1pPr>
          </a:lstStyle>
          <a:p>
            <a:r>
              <a:rPr lang="zh-CN" altLang="en-US" dirty="0">
                <a:latin typeface="+mn-lt"/>
                <a:ea typeface="+mn-ea"/>
                <a:cs typeface="+mn-ea"/>
                <a:sym typeface="+mn-lt"/>
              </a:rPr>
              <a:t>清明节的食物</a:t>
            </a:r>
          </a:p>
        </p:txBody>
      </p:sp>
      <p:pic>
        <p:nvPicPr>
          <p:cNvPr id="43" name="图片 42">
            <a:extLst>
              <a:ext uri="{FF2B5EF4-FFF2-40B4-BE49-F238E27FC236}">
                <a16:creationId xmlns:a16="http://schemas.microsoft.com/office/drawing/2014/main" xmlns="" id="{44582B43-49D7-4CC7-A75D-440A5A43B6A6}"/>
              </a:ext>
            </a:extLst>
          </p:cNvPr>
          <p:cNvPicPr>
            <a:picLocks noChangeAspect="1"/>
          </p:cNvPicPr>
          <p:nvPr/>
        </p:nvPicPr>
        <p:blipFill>
          <a:blip r:embed="rId6"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4112352" y="2160180"/>
            <a:ext cx="1128471" cy="1021724"/>
          </a:xfrm>
          <a:prstGeom prst="rect">
            <a:avLst/>
          </a:prstGeom>
        </p:spPr>
      </p:pic>
      <p:pic>
        <p:nvPicPr>
          <p:cNvPr id="21" name="图片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6464" y="2608729"/>
            <a:ext cx="2054061" cy="711475"/>
          </a:xfrm>
          <a:prstGeom prst="rect">
            <a:avLst/>
          </a:prstGeom>
        </p:spPr>
      </p:pic>
      <p:pic>
        <p:nvPicPr>
          <p:cNvPr id="2" name="图片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40877" y="5016726"/>
            <a:ext cx="2451123" cy="1774613"/>
          </a:xfrm>
          <a:prstGeom prst="rect">
            <a:avLst/>
          </a:prstGeom>
        </p:spPr>
      </p:pic>
    </p:spTree>
    <p:extLst>
      <p:ext uri="{BB962C8B-B14F-4D97-AF65-F5344CB8AC3E}">
        <p14:creationId xmlns:p14="http://schemas.microsoft.com/office/powerpoint/2010/main" val="2597396707"/>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26" name="图片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sp>
        <p:nvSpPr>
          <p:cNvPr id="11" name="矩形 10">
            <a:extLst>
              <a:ext uri="{FF2B5EF4-FFF2-40B4-BE49-F238E27FC236}">
                <a16:creationId xmlns:a16="http://schemas.microsoft.com/office/drawing/2014/main" xmlns="" id="{3E3B611D-D8C5-4484-927F-707F48CCF88A}"/>
              </a:ext>
            </a:extLst>
          </p:cNvPr>
          <p:cNvSpPr/>
          <p:nvPr/>
        </p:nvSpPr>
        <p:spPr>
          <a:xfrm>
            <a:off x="1814054" y="1375375"/>
            <a:ext cx="8837754" cy="1529137"/>
          </a:xfrm>
          <a:prstGeom prst="rect">
            <a:avLst/>
          </a:prstGeom>
        </p:spPr>
        <p:txBody>
          <a:bodyPr wrap="square">
            <a:spAutoFit/>
          </a:bodyPr>
          <a:lstStyle/>
          <a:p>
            <a:pPr algn="just">
              <a:lnSpc>
                <a:spcPct val="150000"/>
              </a:lnSpc>
            </a:pPr>
            <a:r>
              <a:rPr lang="zh-CN" altLang="en-US" sz="1600" dirty="0">
                <a:solidFill>
                  <a:schemeClr val="accent5">
                    <a:lumMod val="75000"/>
                  </a:schemeClr>
                </a:solidFill>
                <a:cs typeface="+mn-ea"/>
                <a:sym typeface="+mn-lt"/>
              </a:rPr>
              <a:t>很多地方在完成祭祀仪式后，将祭祀食品分吃。晋南人过清明时，习惯用白面蒸大馍，中间夹有核桃、枣儿、豆子，外面盘成龙形，龙身中间扎一个鸡蛋，名为“子福”。要蒸一个很大的总“子福”，象征全家团圆幸福。上坟时，将总“子福”献给祖灵，扫墓完毕后全家分食之。上海旧俗，用柳条将祭祀用过的蒸糕饼团贯穿起来，晾干后存放着，到立夏那天，将之油煎，给小孩吃，据说吃了以后不得疰夏病。</a:t>
            </a:r>
            <a:endParaRPr lang="zh-CN" altLang="en-US" sz="1600" spc="300" dirty="0">
              <a:solidFill>
                <a:schemeClr val="accent5">
                  <a:lumMod val="75000"/>
                </a:schemeClr>
              </a:solidFill>
              <a:cs typeface="+mn-ea"/>
              <a:sym typeface="+mn-lt"/>
            </a:endParaRPr>
          </a:p>
        </p:txBody>
      </p:sp>
      <p:sp>
        <p:nvSpPr>
          <p:cNvPr id="12" name="矩形 11">
            <a:extLst>
              <a:ext uri="{FF2B5EF4-FFF2-40B4-BE49-F238E27FC236}">
                <a16:creationId xmlns:a16="http://schemas.microsoft.com/office/drawing/2014/main" xmlns="" id="{84C1A3CB-1F10-41AA-9086-29B9E7A26142}"/>
              </a:ext>
            </a:extLst>
          </p:cNvPr>
          <p:cNvSpPr/>
          <p:nvPr/>
        </p:nvSpPr>
        <p:spPr>
          <a:xfrm>
            <a:off x="3252860" y="3111762"/>
            <a:ext cx="8354940" cy="1672637"/>
          </a:xfrm>
          <a:prstGeom prst="rect">
            <a:avLst/>
          </a:prstGeom>
        </p:spPr>
        <p:txBody>
          <a:bodyPr wrap="square">
            <a:spAutoFit/>
          </a:bodyPr>
          <a:lstStyle/>
          <a:p>
            <a:pPr algn="just">
              <a:lnSpc>
                <a:spcPct val="150000"/>
              </a:lnSpc>
            </a:pPr>
            <a:r>
              <a:rPr lang="zh-CN" altLang="en-US" sz="1400" dirty="0">
                <a:solidFill>
                  <a:schemeClr val="accent5">
                    <a:lumMod val="75000"/>
                  </a:schemeClr>
                </a:solidFill>
                <a:cs typeface="+mn-ea"/>
                <a:sym typeface="+mn-lt"/>
              </a:rPr>
              <a:t>部分地区清明节时有吃青团的风俗，青团又称清明饼、棉菜馍糍、茨壳粿、清明粑、艾叶粑粑、艾糍、清明果、菠菠粿、清明粿、艾叶糍粑、艾粄、艾草糕、清明团子、暖菇包等等。将雀麦草汁和糯米一起舂合，使青汁和米粉相互融合，然后包上豆沙、枣泥等馅料，用芦叶垫底，放到蒸笼内。蒸熟出笼的青团色泽鲜绿，香气扑鼻，是本地清明节最有特色的节令食品。上海也有的人家清明节爱吃桃花粥，在扫墓和家宴上爱用刀鱼。</a:t>
            </a:r>
          </a:p>
        </p:txBody>
      </p:sp>
      <p:sp>
        <p:nvSpPr>
          <p:cNvPr id="13" name="矩形 12">
            <a:extLst>
              <a:ext uri="{FF2B5EF4-FFF2-40B4-BE49-F238E27FC236}">
                <a16:creationId xmlns:a16="http://schemas.microsoft.com/office/drawing/2014/main" xmlns="" id="{91C18268-435D-4893-BA12-9707C90BE3A8}"/>
              </a:ext>
            </a:extLst>
          </p:cNvPr>
          <p:cNvSpPr/>
          <p:nvPr/>
        </p:nvSpPr>
        <p:spPr>
          <a:xfrm>
            <a:off x="3348317" y="5056998"/>
            <a:ext cx="8234083" cy="1349472"/>
          </a:xfrm>
          <a:prstGeom prst="rect">
            <a:avLst/>
          </a:prstGeom>
        </p:spPr>
        <p:txBody>
          <a:bodyPr wrap="square">
            <a:spAutoFit/>
          </a:bodyPr>
          <a:lstStyle/>
          <a:p>
            <a:pPr algn="just">
              <a:lnSpc>
                <a:spcPct val="150000"/>
              </a:lnSpc>
            </a:pPr>
            <a:r>
              <a:rPr lang="zh-CN" altLang="en-US" sz="1400" dirty="0">
                <a:solidFill>
                  <a:schemeClr val="accent5">
                    <a:lumMod val="75000"/>
                  </a:schemeClr>
                </a:solidFill>
                <a:cs typeface="+mn-ea"/>
                <a:sym typeface="+mn-lt"/>
              </a:rPr>
              <a:t>清明节这天，还要办社酒。同一宗祠的人家在一起聚餐。没有宗祠的人家，一般同一高祖下各房子孙们在一起聚餐。社酒的菜肴，荤以鱼肉为主，素以豆腐青菜为主，酒以家酿甜白酒为主。浙江桐乡河山镇有“清明大似年”的说法，清明夜重视全家团圆吃晚餐，饭桌上少不了这样几个传统菜：炒螺蛳、糯米嵌藕、发芽豆、马兰头等。这几样菜都跟养蚕有关。</a:t>
            </a:r>
            <a:endParaRPr lang="zh-CN" altLang="en-US" sz="1400" spc="300" dirty="0">
              <a:solidFill>
                <a:schemeClr val="accent5">
                  <a:lumMod val="75000"/>
                </a:schemeClr>
              </a:solidFill>
              <a:cs typeface="+mn-ea"/>
              <a:sym typeface="+mn-lt"/>
            </a:endParaRPr>
          </a:p>
        </p:txBody>
      </p:sp>
      <p:pic>
        <p:nvPicPr>
          <p:cNvPr id="15" name="图片 14">
            <a:extLst>
              <a:ext uri="{FF2B5EF4-FFF2-40B4-BE49-F238E27FC236}">
                <a16:creationId xmlns:a16="http://schemas.microsoft.com/office/drawing/2014/main" xmlns="" id="{0E200DCB-F40D-4228-AF27-DA4C8E20D9B9}"/>
              </a:ext>
            </a:extLst>
          </p:cNvPr>
          <p:cNvPicPr>
            <a:picLocks noChangeAspect="1"/>
          </p:cNvPicPr>
          <p:nvPr/>
        </p:nvPicPr>
        <p:blipFill>
          <a:blip r:embed="rId5"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1708763" y="3279958"/>
            <a:ext cx="1128471" cy="1021724"/>
          </a:xfrm>
          <a:prstGeom prst="rect">
            <a:avLst/>
          </a:prstGeom>
        </p:spPr>
      </p:pic>
      <p:pic>
        <p:nvPicPr>
          <p:cNvPr id="16" name="图片 15">
            <a:extLst>
              <a:ext uri="{FF2B5EF4-FFF2-40B4-BE49-F238E27FC236}">
                <a16:creationId xmlns:a16="http://schemas.microsoft.com/office/drawing/2014/main" xmlns="" id="{CF53D764-04F7-4EE8-BB97-8AABE91B97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28920" y="1309703"/>
            <a:ext cx="6630174" cy="2099000"/>
          </a:xfrm>
          <a:prstGeom prst="rect">
            <a:avLst/>
          </a:prstGeom>
        </p:spPr>
      </p:pic>
      <p:grpSp>
        <p:nvGrpSpPr>
          <p:cNvPr id="17" name="组合 16">
            <a:extLst>
              <a:ext uri="{FF2B5EF4-FFF2-40B4-BE49-F238E27FC236}">
                <a16:creationId xmlns:a16="http://schemas.microsoft.com/office/drawing/2014/main" xmlns="" id="{7EBC1800-C356-4252-ADF3-11469AC8FF70}"/>
              </a:ext>
            </a:extLst>
          </p:cNvPr>
          <p:cNvGrpSpPr/>
          <p:nvPr/>
        </p:nvGrpSpPr>
        <p:grpSpPr>
          <a:xfrm>
            <a:off x="1814054" y="589936"/>
            <a:ext cx="8568813" cy="471948"/>
            <a:chOff x="1804221" y="589936"/>
            <a:chExt cx="8568813" cy="471948"/>
          </a:xfrm>
          <a:solidFill>
            <a:schemeClr val="accent5">
              <a:lumMod val="50000"/>
            </a:schemeClr>
          </a:solidFill>
        </p:grpSpPr>
        <p:grpSp>
          <p:nvGrpSpPr>
            <p:cNvPr id="18" name="组合 17">
              <a:extLst>
                <a:ext uri="{FF2B5EF4-FFF2-40B4-BE49-F238E27FC236}">
                  <a16:creationId xmlns:a16="http://schemas.microsoft.com/office/drawing/2014/main" xmlns="" id="{F21B1C23-AA0B-4398-BFCD-358964078609}"/>
                </a:ext>
              </a:extLst>
            </p:cNvPr>
            <p:cNvGrpSpPr/>
            <p:nvPr/>
          </p:nvGrpSpPr>
          <p:grpSpPr>
            <a:xfrm>
              <a:off x="7374195" y="589936"/>
              <a:ext cx="2998839" cy="471948"/>
              <a:chOff x="7482349" y="589936"/>
              <a:chExt cx="2998839" cy="471948"/>
            </a:xfrm>
            <a:grpFill/>
          </p:grpSpPr>
          <p:sp>
            <p:nvSpPr>
              <p:cNvPr id="22" name="矩形 21">
                <a:extLst>
                  <a:ext uri="{FF2B5EF4-FFF2-40B4-BE49-F238E27FC236}">
                    <a16:creationId xmlns:a16="http://schemas.microsoft.com/office/drawing/2014/main" xmlns="" id="{EF8F9B69-1F0B-4EEB-A5C7-04C61FABCC1F}"/>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xmlns="" id="{60A23701-5995-487B-8D61-2D60DA7EB4CE}"/>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xmlns="" id="{6FF03953-8573-49B3-BFEC-8CB6B8F2D724}"/>
                </a:ext>
              </a:extLst>
            </p:cNvPr>
            <p:cNvGrpSpPr/>
            <p:nvPr/>
          </p:nvGrpSpPr>
          <p:grpSpPr>
            <a:xfrm flipH="1">
              <a:off x="1804221" y="589936"/>
              <a:ext cx="2998839" cy="471948"/>
              <a:chOff x="2030362" y="978310"/>
              <a:chExt cx="2998839" cy="471948"/>
            </a:xfrm>
            <a:grpFill/>
          </p:grpSpPr>
          <p:sp>
            <p:nvSpPr>
              <p:cNvPr id="20" name="矩形 19">
                <a:extLst>
                  <a:ext uri="{FF2B5EF4-FFF2-40B4-BE49-F238E27FC236}">
                    <a16:creationId xmlns:a16="http://schemas.microsoft.com/office/drawing/2014/main" xmlns="" id="{B17E45C2-3E25-4762-AD14-5B9BBBDB3988}"/>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xmlns="" id="{CD8C5FA7-CA76-4312-9578-4FB17DD226EC}"/>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4" name="矩形 23">
            <a:extLst>
              <a:ext uri="{FF2B5EF4-FFF2-40B4-BE49-F238E27FC236}">
                <a16:creationId xmlns:a16="http://schemas.microsoft.com/office/drawing/2014/main" xmlns="" id="{27F5EEF7-F0BD-4836-AEB9-4E855D1CFE94}"/>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spTree>
    <p:extLst>
      <p:ext uri="{BB962C8B-B14F-4D97-AF65-F5344CB8AC3E}">
        <p14:creationId xmlns:p14="http://schemas.microsoft.com/office/powerpoint/2010/main" val="1920562830"/>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27" name="图片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pic>
        <p:nvPicPr>
          <p:cNvPr id="11268" name="Picture 4" descr="https://timgsa.baidu.com/timg?image&amp;quality=80&amp;size=b9999_10000&amp;sec=1520490732928&amp;di=294302e4ec83348382d52850623177c8&amp;imgtype=0&amp;src=http%3A%2F%2Fimgbdb2.bendibao.com%2Fshbdb%2F20172%2F22%2F2017222090535_76810.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61780" y="2053557"/>
            <a:ext cx="5238750" cy="3419475"/>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xmlns="" id="{E7054CF0-C6B7-418F-BCFC-85E1A40F103C}"/>
              </a:ext>
            </a:extLst>
          </p:cNvPr>
          <p:cNvSpPr/>
          <p:nvPr/>
        </p:nvSpPr>
        <p:spPr>
          <a:xfrm>
            <a:off x="5948516" y="2856270"/>
            <a:ext cx="4434351" cy="1814051"/>
          </a:xfrm>
          <a:prstGeom prst="rect">
            <a:avLst/>
          </a:prstGeom>
          <a:solidFill>
            <a:schemeClr val="accent5">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xmlns="" id="{E0D162DF-CA3C-49BC-9A78-29D1990E9E85}"/>
              </a:ext>
            </a:extLst>
          </p:cNvPr>
          <p:cNvSpPr/>
          <p:nvPr/>
        </p:nvSpPr>
        <p:spPr>
          <a:xfrm>
            <a:off x="6082287" y="3161719"/>
            <a:ext cx="738664" cy="1203152"/>
          </a:xfrm>
          <a:prstGeom prst="rect">
            <a:avLst/>
          </a:prstGeom>
        </p:spPr>
        <p:txBody>
          <a:bodyPr vert="eaVert" wrap="square">
            <a:spAutoFit/>
          </a:bodyPr>
          <a:lstStyle/>
          <a:p>
            <a:r>
              <a:rPr lang="zh-CN" altLang="en-US" sz="3600" dirty="0">
                <a:solidFill>
                  <a:schemeClr val="bg1"/>
                </a:solidFill>
                <a:effectLst>
                  <a:outerShdw blurRad="38100" dist="38100" dir="2700000" algn="tl">
                    <a:srgbClr val="000000">
                      <a:alpha val="43137"/>
                    </a:srgbClr>
                  </a:outerShdw>
                </a:effectLst>
                <a:cs typeface="+mn-ea"/>
                <a:sym typeface="+mn-lt"/>
              </a:rPr>
              <a:t>青 团</a:t>
            </a:r>
          </a:p>
        </p:txBody>
      </p:sp>
      <p:sp>
        <p:nvSpPr>
          <p:cNvPr id="14" name="矩形 13">
            <a:extLst>
              <a:ext uri="{FF2B5EF4-FFF2-40B4-BE49-F238E27FC236}">
                <a16:creationId xmlns:a16="http://schemas.microsoft.com/office/drawing/2014/main" xmlns="" id="{1232BD8D-9416-49A6-B1C8-E66069B7F0EB}"/>
              </a:ext>
            </a:extLst>
          </p:cNvPr>
          <p:cNvSpPr/>
          <p:nvPr/>
        </p:nvSpPr>
        <p:spPr>
          <a:xfrm>
            <a:off x="6790149" y="2879004"/>
            <a:ext cx="3554618" cy="2124236"/>
          </a:xfrm>
          <a:prstGeom prst="rect">
            <a:avLst/>
          </a:prstGeom>
        </p:spPr>
        <p:txBody>
          <a:bodyPr wrap="square">
            <a:spAutoFit/>
          </a:bodyPr>
          <a:lstStyle/>
          <a:p>
            <a:pPr algn="just">
              <a:lnSpc>
                <a:spcPct val="150000"/>
              </a:lnSpc>
            </a:pPr>
            <a:r>
              <a:rPr lang="zh-CN" altLang="en-US" dirty="0">
                <a:solidFill>
                  <a:schemeClr val="bg1"/>
                </a:solidFill>
                <a:cs typeface="+mn-ea"/>
                <a:sym typeface="+mn-lt"/>
              </a:rPr>
              <a:t>青团是江南地区一带的传统特色小吃，青色，用艾草的汁拌进糯米粉里，再包裹进豆沙馅儿或者莲蓉，不甜不腻，带有清淡却悠长的青草香气。</a:t>
            </a:r>
            <a:endParaRPr lang="zh-CN" altLang="en-US" spc="300" dirty="0">
              <a:solidFill>
                <a:schemeClr val="bg1"/>
              </a:solidFill>
              <a:cs typeface="+mn-ea"/>
              <a:sym typeface="+mn-lt"/>
            </a:endParaRPr>
          </a:p>
        </p:txBody>
      </p:sp>
      <p:pic>
        <p:nvPicPr>
          <p:cNvPr id="15" name="图片 14">
            <a:extLst>
              <a:ext uri="{FF2B5EF4-FFF2-40B4-BE49-F238E27FC236}">
                <a16:creationId xmlns:a16="http://schemas.microsoft.com/office/drawing/2014/main" xmlns="" id="{868411AB-B3A2-4281-9E7E-59393626D752}"/>
              </a:ext>
            </a:extLst>
          </p:cNvPr>
          <p:cNvPicPr>
            <a:picLocks noChangeAspect="1"/>
          </p:cNvPicPr>
          <p:nvPr/>
        </p:nvPicPr>
        <p:blipFill>
          <a:blip r:embed="rId6" cstate="screen">
            <a:extLst>
              <a:ext uri="{BEBA8EAE-BF5A-486C-A8C5-ECC9F3942E4B}">
                <a14:imgProps xmlns:a14="http://schemas.microsoft.com/office/drawing/2010/main">
                  <a14:imgLayer>
                    <a14:imgEffect>
                      <a14:backgroundRemoval t="1327" b="96533" l="5998" r="97578">
                        <a14:foregroundMark x1="25490" y1="35360" x2="43599" y2="35531"/>
                        <a14:foregroundMark x1="6574" y1="24829" x2="9112" y2="27868"/>
                        <a14:foregroundMark x1="7843" y1="30865" x2="8651" y2="34247"/>
                        <a14:foregroundMark x1="11303" y1="38228" x2="6113" y2="44777"/>
                        <a14:foregroundMark x1="35409" y1="41267" x2="38870" y2="42380"/>
                        <a14:foregroundMark x1="71511" y1="54366" x2="75433" y2="57577"/>
                        <a14:foregroundMark x1="86621" y1="58990" x2="90081" y2="59803"/>
                        <a14:foregroundMark x1="97347" y1="51327" x2="97578" y2="67637"/>
                        <a14:foregroundMark x1="97578" y1="67637" x2="96540" y2="69692"/>
                        <a14:foregroundMark x1="75894" y1="93493" x2="62976" y2="96533"/>
                        <a14:foregroundMark x1="37947" y1="11858" x2="34141" y2="31378"/>
                        <a14:foregroundMark x1="46136" y1="4538" x2="44867" y2="6592"/>
                        <a14:foregroundMark x1="60323" y1="1327" x2="56863" y2="3553"/>
                        <a14:foregroundMark x1="51326" y1="57577" x2="53864" y2="69392"/>
                      </a14:backgroundRemoval>
                    </a14:imgEffect>
                  </a14:imgLayer>
                </a14:imgProps>
              </a:ext>
              <a:ext uri="{28A0092B-C50C-407E-A947-70E740481C1C}">
                <a14:useLocalDpi xmlns:a14="http://schemas.microsoft.com/office/drawing/2010/main"/>
              </a:ext>
            </a:extLst>
          </a:blip>
          <a:stretch>
            <a:fillRect/>
          </a:stretch>
        </p:blipFill>
        <p:spPr>
          <a:xfrm>
            <a:off x="10701086" y="3943066"/>
            <a:ext cx="869541" cy="2342845"/>
          </a:xfrm>
          <a:prstGeom prst="rect">
            <a:avLst/>
          </a:prstGeom>
        </p:spPr>
      </p:pic>
      <p:grpSp>
        <p:nvGrpSpPr>
          <p:cNvPr id="18" name="组合 17">
            <a:extLst>
              <a:ext uri="{FF2B5EF4-FFF2-40B4-BE49-F238E27FC236}">
                <a16:creationId xmlns:a16="http://schemas.microsoft.com/office/drawing/2014/main" xmlns="" id="{7EBC1800-C356-4252-ADF3-11469AC8FF70}"/>
              </a:ext>
            </a:extLst>
          </p:cNvPr>
          <p:cNvGrpSpPr/>
          <p:nvPr/>
        </p:nvGrpSpPr>
        <p:grpSpPr>
          <a:xfrm>
            <a:off x="1814054" y="589936"/>
            <a:ext cx="8568813" cy="471948"/>
            <a:chOff x="1804221" y="589936"/>
            <a:chExt cx="8568813" cy="471948"/>
          </a:xfrm>
          <a:solidFill>
            <a:schemeClr val="accent5">
              <a:lumMod val="50000"/>
            </a:schemeClr>
          </a:solidFill>
        </p:grpSpPr>
        <p:grpSp>
          <p:nvGrpSpPr>
            <p:cNvPr id="19" name="组合 18">
              <a:extLst>
                <a:ext uri="{FF2B5EF4-FFF2-40B4-BE49-F238E27FC236}">
                  <a16:creationId xmlns:a16="http://schemas.microsoft.com/office/drawing/2014/main" xmlns="" id="{F21B1C23-AA0B-4398-BFCD-358964078609}"/>
                </a:ext>
              </a:extLst>
            </p:cNvPr>
            <p:cNvGrpSpPr/>
            <p:nvPr/>
          </p:nvGrpSpPr>
          <p:grpSpPr>
            <a:xfrm>
              <a:off x="7374195" y="589936"/>
              <a:ext cx="2998839" cy="471948"/>
              <a:chOff x="7482349" y="589936"/>
              <a:chExt cx="2998839" cy="471948"/>
            </a:xfrm>
            <a:grpFill/>
          </p:grpSpPr>
          <p:sp>
            <p:nvSpPr>
              <p:cNvPr id="23" name="矩形 22">
                <a:extLst>
                  <a:ext uri="{FF2B5EF4-FFF2-40B4-BE49-F238E27FC236}">
                    <a16:creationId xmlns:a16="http://schemas.microsoft.com/office/drawing/2014/main" xmlns="" id="{EF8F9B69-1F0B-4EEB-A5C7-04C61FABCC1F}"/>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xmlns="" id="{60A23701-5995-487B-8D61-2D60DA7EB4CE}"/>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a:extLst>
                <a:ext uri="{FF2B5EF4-FFF2-40B4-BE49-F238E27FC236}">
                  <a16:creationId xmlns:a16="http://schemas.microsoft.com/office/drawing/2014/main" xmlns="" id="{6FF03953-8573-49B3-BFEC-8CB6B8F2D724}"/>
                </a:ext>
              </a:extLst>
            </p:cNvPr>
            <p:cNvGrpSpPr/>
            <p:nvPr/>
          </p:nvGrpSpPr>
          <p:grpSpPr>
            <a:xfrm flipH="1">
              <a:off x="1804221" y="589936"/>
              <a:ext cx="2998839" cy="471948"/>
              <a:chOff x="2030362" y="978310"/>
              <a:chExt cx="2998839" cy="471948"/>
            </a:xfrm>
            <a:grpFill/>
          </p:grpSpPr>
          <p:sp>
            <p:nvSpPr>
              <p:cNvPr id="21" name="矩形 20">
                <a:extLst>
                  <a:ext uri="{FF2B5EF4-FFF2-40B4-BE49-F238E27FC236}">
                    <a16:creationId xmlns:a16="http://schemas.microsoft.com/office/drawing/2014/main" xmlns="" id="{B17E45C2-3E25-4762-AD14-5B9BBBDB3988}"/>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xmlns="" id="{CD8C5FA7-CA76-4312-9578-4FB17DD226EC}"/>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5" name="矩形 24">
            <a:extLst>
              <a:ext uri="{FF2B5EF4-FFF2-40B4-BE49-F238E27FC236}">
                <a16:creationId xmlns:a16="http://schemas.microsoft.com/office/drawing/2014/main" xmlns="" id="{27F5EEF7-F0BD-4836-AEB9-4E855D1CFE94}"/>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spTree>
    <p:extLst>
      <p:ext uri="{BB962C8B-B14F-4D97-AF65-F5344CB8AC3E}">
        <p14:creationId xmlns:p14="http://schemas.microsoft.com/office/powerpoint/2010/main" val="3323727226"/>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27" name="图片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sp>
        <p:nvSpPr>
          <p:cNvPr id="23" name="矩形 22">
            <a:extLst>
              <a:ext uri="{FF2B5EF4-FFF2-40B4-BE49-F238E27FC236}">
                <a16:creationId xmlns:a16="http://schemas.microsoft.com/office/drawing/2014/main" xmlns="" id="{DFC59522-42E0-4718-919F-5D08A3F722E0}"/>
              </a:ext>
            </a:extLst>
          </p:cNvPr>
          <p:cNvSpPr/>
          <p:nvPr/>
        </p:nvSpPr>
        <p:spPr>
          <a:xfrm>
            <a:off x="1814054" y="5282866"/>
            <a:ext cx="9361946" cy="1159805"/>
          </a:xfrm>
          <a:prstGeom prst="rect">
            <a:avLst/>
          </a:prstGeom>
        </p:spPr>
        <p:txBody>
          <a:bodyPr wrap="square">
            <a:spAutoFit/>
          </a:bodyPr>
          <a:lstStyle/>
          <a:p>
            <a:pPr algn="just">
              <a:lnSpc>
                <a:spcPct val="150000"/>
              </a:lnSpc>
            </a:pPr>
            <a:r>
              <a:rPr lang="zh-CN" altLang="en-US" sz="1600" spc="300" dirty="0">
                <a:solidFill>
                  <a:schemeClr val="accent5">
                    <a:lumMod val="50000"/>
                  </a:schemeClr>
                </a:solidFill>
                <a:cs typeface="+mn-ea"/>
                <a:sym typeface="+mn-lt"/>
              </a:rPr>
              <a:t>清明节又叫踏青节，在仲春与暮春之交，也就是冬至后的第</a:t>
            </a:r>
            <a:r>
              <a:rPr lang="en-US" altLang="zh-CN" sz="1600" spc="300" dirty="0">
                <a:solidFill>
                  <a:schemeClr val="accent5">
                    <a:lumMod val="50000"/>
                  </a:schemeClr>
                </a:solidFill>
                <a:cs typeface="+mn-ea"/>
                <a:sym typeface="+mn-lt"/>
              </a:rPr>
              <a:t>108</a:t>
            </a:r>
            <a:r>
              <a:rPr lang="zh-CN" altLang="en-US" sz="1600" spc="300" dirty="0">
                <a:solidFill>
                  <a:schemeClr val="accent5">
                    <a:lumMod val="50000"/>
                  </a:schemeClr>
                </a:solidFill>
                <a:cs typeface="+mn-ea"/>
                <a:sym typeface="+mn-lt"/>
              </a:rPr>
              <a:t>天。是中国传统节日，也是最重要的祭祀节日之一，是祭祖和扫墓的日子。中华民族传统的清明节大约始于周代，距今已有二千五百多年的历史。</a:t>
            </a:r>
          </a:p>
        </p:txBody>
      </p:sp>
      <p:sp>
        <p:nvSpPr>
          <p:cNvPr id="24" name="矩形 23">
            <a:extLst>
              <a:ext uri="{FF2B5EF4-FFF2-40B4-BE49-F238E27FC236}">
                <a16:creationId xmlns:a16="http://schemas.microsoft.com/office/drawing/2014/main" xmlns="" id="{3AE08505-79DA-418E-A092-D857AAC243F3}"/>
              </a:ext>
            </a:extLst>
          </p:cNvPr>
          <p:cNvSpPr/>
          <p:nvPr/>
        </p:nvSpPr>
        <p:spPr>
          <a:xfrm>
            <a:off x="1548233" y="2148765"/>
            <a:ext cx="2889000" cy="2539734"/>
          </a:xfrm>
          <a:prstGeom prst="rect">
            <a:avLst/>
          </a:prstGeom>
        </p:spPr>
        <p:txBody>
          <a:bodyPr wrap="square">
            <a:spAutoFit/>
          </a:bodyPr>
          <a:lstStyle/>
          <a:p>
            <a:pPr algn="just">
              <a:lnSpc>
                <a:spcPct val="150000"/>
              </a:lnSpc>
            </a:pPr>
            <a:r>
              <a:rPr lang="zh-CN" altLang="en-US" dirty="0">
                <a:solidFill>
                  <a:schemeClr val="accent5">
                    <a:lumMod val="50000"/>
                  </a:schemeClr>
                </a:solidFill>
                <a:cs typeface="+mn-ea"/>
                <a:sym typeface="+mn-lt"/>
              </a:rPr>
              <a:t>山西、陕西等省汉族食品。面粉包上枣、豆、核桃等，外层放一鸡蛋，周围盘上面蛇，用蒸笼蒸熟即可。原用于清明节上坟祭祖，祈求子孙有福。</a:t>
            </a:r>
            <a:endParaRPr lang="zh-CN" altLang="en-US" spc="300" dirty="0">
              <a:solidFill>
                <a:schemeClr val="accent5">
                  <a:lumMod val="50000"/>
                </a:schemeClr>
              </a:solidFill>
              <a:cs typeface="+mn-ea"/>
              <a:sym typeface="+mn-lt"/>
            </a:endParaRPr>
          </a:p>
        </p:txBody>
      </p:sp>
      <p:sp>
        <p:nvSpPr>
          <p:cNvPr id="25" name="矩形 24">
            <a:extLst>
              <a:ext uri="{FF2B5EF4-FFF2-40B4-BE49-F238E27FC236}">
                <a16:creationId xmlns:a16="http://schemas.microsoft.com/office/drawing/2014/main" xmlns="" id="{398C562E-D1EF-403B-9E8B-DCD59EF4A38D}"/>
              </a:ext>
            </a:extLst>
          </p:cNvPr>
          <p:cNvSpPr/>
          <p:nvPr/>
        </p:nvSpPr>
        <p:spPr>
          <a:xfrm>
            <a:off x="7736350" y="2038415"/>
            <a:ext cx="3579349" cy="2955233"/>
          </a:xfrm>
          <a:prstGeom prst="rect">
            <a:avLst/>
          </a:prstGeom>
        </p:spPr>
        <p:txBody>
          <a:bodyPr wrap="square">
            <a:spAutoFit/>
          </a:bodyPr>
          <a:lstStyle/>
          <a:p>
            <a:pPr algn="just">
              <a:lnSpc>
                <a:spcPct val="150000"/>
              </a:lnSpc>
            </a:pPr>
            <a:r>
              <a:rPr lang="zh-CN" altLang="en-US" dirty="0">
                <a:solidFill>
                  <a:schemeClr val="accent5">
                    <a:lumMod val="50000"/>
                  </a:schemeClr>
                </a:solidFill>
                <a:cs typeface="+mn-ea"/>
                <a:sym typeface="+mn-lt"/>
              </a:rPr>
              <a:t>祭坟时用一个大子福，祭完后全家分吃。娘家每年都要给出嫁的女儿送一个子福。女儿初嫁的第一个清明节，娘家要特制一对子福送给女儿女婿，女儿便抱着子福到婆家祭祖、认祖宗。现已成节日食品。</a:t>
            </a:r>
            <a:endParaRPr lang="zh-CN" altLang="en-US" spc="300" dirty="0">
              <a:solidFill>
                <a:schemeClr val="accent5">
                  <a:lumMod val="50000"/>
                </a:schemeClr>
              </a:solidFill>
              <a:cs typeface="+mn-ea"/>
              <a:sym typeface="+mn-lt"/>
            </a:endParaRPr>
          </a:p>
        </p:txBody>
      </p:sp>
      <p:pic>
        <p:nvPicPr>
          <p:cNvPr id="12290" name="Picture 2" descr="https://timgsa.baidu.com/timg?image&amp;quality=80&amp;size=b9999_10000&amp;sec=1520490884024&amp;di=d7794bf590a19f0e83238474cd5ab0d2&amp;imgtype=0&amp;src=http%3A%2F%2Fimgsrc.baidu.com%2Fforum%2Fw%253D580%2Fsign%3Dc25ed4d164380cd7e61ea2e59144ad14%2F1a4581cb39dbb6fd2046ce470824ab18962b37d4.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99002" y="2014149"/>
            <a:ext cx="3082227" cy="291031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组合 28">
            <a:extLst>
              <a:ext uri="{FF2B5EF4-FFF2-40B4-BE49-F238E27FC236}">
                <a16:creationId xmlns:a16="http://schemas.microsoft.com/office/drawing/2014/main" xmlns="" id="{7EBC1800-C356-4252-ADF3-11469AC8FF70}"/>
              </a:ext>
            </a:extLst>
          </p:cNvPr>
          <p:cNvGrpSpPr/>
          <p:nvPr/>
        </p:nvGrpSpPr>
        <p:grpSpPr>
          <a:xfrm>
            <a:off x="1814054" y="589936"/>
            <a:ext cx="8568813" cy="471948"/>
            <a:chOff x="1804221" y="589936"/>
            <a:chExt cx="8568813" cy="471948"/>
          </a:xfrm>
          <a:solidFill>
            <a:schemeClr val="accent5">
              <a:lumMod val="50000"/>
            </a:schemeClr>
          </a:solidFill>
        </p:grpSpPr>
        <p:grpSp>
          <p:nvGrpSpPr>
            <p:cNvPr id="30" name="组合 29">
              <a:extLst>
                <a:ext uri="{FF2B5EF4-FFF2-40B4-BE49-F238E27FC236}">
                  <a16:creationId xmlns:a16="http://schemas.microsoft.com/office/drawing/2014/main" xmlns="" id="{F21B1C23-AA0B-4398-BFCD-358964078609}"/>
                </a:ext>
              </a:extLst>
            </p:cNvPr>
            <p:cNvGrpSpPr/>
            <p:nvPr/>
          </p:nvGrpSpPr>
          <p:grpSpPr>
            <a:xfrm>
              <a:off x="7374195" y="589936"/>
              <a:ext cx="2998839" cy="471948"/>
              <a:chOff x="7482349" y="589936"/>
              <a:chExt cx="2998839" cy="471948"/>
            </a:xfrm>
            <a:grpFill/>
          </p:grpSpPr>
          <p:sp>
            <p:nvSpPr>
              <p:cNvPr id="34" name="矩形 33">
                <a:extLst>
                  <a:ext uri="{FF2B5EF4-FFF2-40B4-BE49-F238E27FC236}">
                    <a16:creationId xmlns:a16="http://schemas.microsoft.com/office/drawing/2014/main" xmlns="" id="{EF8F9B69-1F0B-4EEB-A5C7-04C61FABCC1F}"/>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a:extLst>
                  <a:ext uri="{FF2B5EF4-FFF2-40B4-BE49-F238E27FC236}">
                    <a16:creationId xmlns:a16="http://schemas.microsoft.com/office/drawing/2014/main" xmlns="" id="{60A23701-5995-487B-8D61-2D60DA7EB4CE}"/>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1" name="组合 30">
              <a:extLst>
                <a:ext uri="{FF2B5EF4-FFF2-40B4-BE49-F238E27FC236}">
                  <a16:creationId xmlns:a16="http://schemas.microsoft.com/office/drawing/2014/main" xmlns="" id="{6FF03953-8573-49B3-BFEC-8CB6B8F2D724}"/>
                </a:ext>
              </a:extLst>
            </p:cNvPr>
            <p:cNvGrpSpPr/>
            <p:nvPr/>
          </p:nvGrpSpPr>
          <p:grpSpPr>
            <a:xfrm flipH="1">
              <a:off x="1804221" y="589936"/>
              <a:ext cx="2998839" cy="471948"/>
              <a:chOff x="2030362" y="978310"/>
              <a:chExt cx="2998839" cy="471948"/>
            </a:xfrm>
            <a:grpFill/>
          </p:grpSpPr>
          <p:sp>
            <p:nvSpPr>
              <p:cNvPr id="32" name="矩形 31">
                <a:extLst>
                  <a:ext uri="{FF2B5EF4-FFF2-40B4-BE49-F238E27FC236}">
                    <a16:creationId xmlns:a16="http://schemas.microsoft.com/office/drawing/2014/main" xmlns="" id="{B17E45C2-3E25-4762-AD14-5B9BBBDB3988}"/>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a:extLst>
                  <a:ext uri="{FF2B5EF4-FFF2-40B4-BE49-F238E27FC236}">
                    <a16:creationId xmlns:a16="http://schemas.microsoft.com/office/drawing/2014/main" xmlns="" id="{CD8C5FA7-CA76-4312-9578-4FB17DD226EC}"/>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6" name="矩形 35">
            <a:extLst>
              <a:ext uri="{FF2B5EF4-FFF2-40B4-BE49-F238E27FC236}">
                <a16:creationId xmlns:a16="http://schemas.microsoft.com/office/drawing/2014/main" xmlns="" id="{27F5EEF7-F0BD-4836-AEB9-4E855D1CFE94}"/>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spTree>
    <p:extLst>
      <p:ext uri="{BB962C8B-B14F-4D97-AF65-F5344CB8AC3E}">
        <p14:creationId xmlns:p14="http://schemas.microsoft.com/office/powerpoint/2010/main" val="3189665141"/>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23" name="图片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sp>
        <p:nvSpPr>
          <p:cNvPr id="17" name="矩形 16">
            <a:extLst>
              <a:ext uri="{FF2B5EF4-FFF2-40B4-BE49-F238E27FC236}">
                <a16:creationId xmlns:a16="http://schemas.microsoft.com/office/drawing/2014/main" xmlns="" id="{846B9BAF-BF76-42B5-8167-FA996B181A8E}"/>
              </a:ext>
            </a:extLst>
          </p:cNvPr>
          <p:cNvSpPr/>
          <p:nvPr/>
        </p:nvSpPr>
        <p:spPr>
          <a:xfrm>
            <a:off x="1814053" y="1708987"/>
            <a:ext cx="8568814" cy="1293239"/>
          </a:xfrm>
          <a:prstGeom prst="rect">
            <a:avLst/>
          </a:prstGeom>
        </p:spPr>
        <p:txBody>
          <a:bodyPr wrap="square">
            <a:spAutoFit/>
          </a:bodyPr>
          <a:lstStyle/>
          <a:p>
            <a:pPr algn="just">
              <a:lnSpc>
                <a:spcPct val="150000"/>
              </a:lnSpc>
            </a:pPr>
            <a:r>
              <a:rPr lang="zh-CN" altLang="en-US" spc="300" dirty="0">
                <a:solidFill>
                  <a:schemeClr val="accent5">
                    <a:lumMod val="50000"/>
                  </a:schemeClr>
                </a:solidFill>
                <a:cs typeface="+mn-ea"/>
                <a:sym typeface="+mn-lt"/>
              </a:rPr>
              <a:t>清明节又叫踏青节，在仲春与暮春之交，也就是冬至后的第</a:t>
            </a:r>
            <a:r>
              <a:rPr lang="en-US" altLang="zh-CN" spc="300" dirty="0">
                <a:solidFill>
                  <a:schemeClr val="accent5">
                    <a:lumMod val="50000"/>
                  </a:schemeClr>
                </a:solidFill>
                <a:cs typeface="+mn-ea"/>
                <a:sym typeface="+mn-lt"/>
              </a:rPr>
              <a:t>108</a:t>
            </a:r>
            <a:r>
              <a:rPr lang="zh-CN" altLang="en-US" spc="300" dirty="0">
                <a:solidFill>
                  <a:schemeClr val="accent5">
                    <a:lumMod val="50000"/>
                  </a:schemeClr>
                </a:solidFill>
                <a:cs typeface="+mn-ea"/>
                <a:sym typeface="+mn-lt"/>
              </a:rPr>
              <a:t>天。是中国传统节日，也是最重要的祭祀节日之一，是祭祖和扫墓的日子。中华民族传统的清明节大约始于周代，距今已有二千五百多年的历史。</a:t>
            </a:r>
          </a:p>
        </p:txBody>
      </p:sp>
      <p:sp>
        <p:nvSpPr>
          <p:cNvPr id="18" name="矩形 17">
            <a:extLst>
              <a:ext uri="{FF2B5EF4-FFF2-40B4-BE49-F238E27FC236}">
                <a16:creationId xmlns:a16="http://schemas.microsoft.com/office/drawing/2014/main" xmlns="" id="{4D89A28C-C2B6-49CA-B2A5-21415ACFE616}"/>
              </a:ext>
            </a:extLst>
          </p:cNvPr>
          <p:cNvSpPr/>
          <p:nvPr/>
        </p:nvSpPr>
        <p:spPr>
          <a:xfrm>
            <a:off x="1814053" y="4456965"/>
            <a:ext cx="5006242" cy="1200329"/>
          </a:xfrm>
          <a:prstGeom prst="rect">
            <a:avLst/>
          </a:prstGeom>
        </p:spPr>
        <p:txBody>
          <a:bodyPr wrap="square">
            <a:spAutoFit/>
          </a:bodyPr>
          <a:lstStyle/>
          <a:p>
            <a:pPr>
              <a:lnSpc>
                <a:spcPct val="150000"/>
              </a:lnSpc>
            </a:pPr>
            <a:r>
              <a:rPr lang="en-US" altLang="zh-CN" sz="1200" spc="300" dirty="0">
                <a:solidFill>
                  <a:schemeClr val="accent5">
                    <a:lumMod val="50000"/>
                  </a:schemeClr>
                </a:solidFill>
                <a:cs typeface="+mn-ea"/>
                <a:sym typeface="+mn-lt"/>
              </a:rPr>
              <a:t>《</a:t>
            </a:r>
            <a:r>
              <a:rPr lang="zh-CN" altLang="en-US" sz="1200" spc="300" dirty="0">
                <a:solidFill>
                  <a:schemeClr val="accent5">
                    <a:lumMod val="50000"/>
                  </a:schemeClr>
                </a:solidFill>
                <a:cs typeface="+mn-ea"/>
                <a:sym typeface="+mn-lt"/>
              </a:rPr>
              <a:t>历书</a:t>
            </a:r>
            <a:r>
              <a:rPr lang="en-US" altLang="zh-CN" sz="1200" spc="300" dirty="0">
                <a:solidFill>
                  <a:schemeClr val="accent5">
                    <a:lumMod val="50000"/>
                  </a:schemeClr>
                </a:solidFill>
                <a:cs typeface="+mn-ea"/>
                <a:sym typeface="+mn-lt"/>
              </a:rPr>
              <a:t>》</a:t>
            </a:r>
            <a:r>
              <a:rPr lang="zh-CN" altLang="en-US" sz="1200" spc="300" dirty="0">
                <a:solidFill>
                  <a:schemeClr val="accent5">
                    <a:lumMod val="50000"/>
                  </a:schemeClr>
                </a:solidFill>
                <a:cs typeface="+mn-ea"/>
                <a:sym typeface="+mn-lt"/>
              </a:rPr>
              <a:t>：“春分后十五日，斗指丁，为清明，时万物皆洁齐而清明，盖时当气清景明，万物皆显，因此得名。”清明一到，气温升高，正是春耕的大好时节，故有“清明前后，种瓜点豆”之说。</a:t>
            </a:r>
          </a:p>
        </p:txBody>
      </p:sp>
      <p:grpSp>
        <p:nvGrpSpPr>
          <p:cNvPr id="19" name="组合 18">
            <a:extLst>
              <a:ext uri="{FF2B5EF4-FFF2-40B4-BE49-F238E27FC236}">
                <a16:creationId xmlns:a16="http://schemas.microsoft.com/office/drawing/2014/main" xmlns="" id="{134BBE0D-0ADE-4D3E-BB54-63ED79EED264}"/>
              </a:ext>
            </a:extLst>
          </p:cNvPr>
          <p:cNvGrpSpPr/>
          <p:nvPr/>
        </p:nvGrpSpPr>
        <p:grpSpPr>
          <a:xfrm>
            <a:off x="1814053" y="3826799"/>
            <a:ext cx="3354344" cy="457630"/>
            <a:chOff x="5411042" y="3042201"/>
            <a:chExt cx="3354344" cy="457630"/>
          </a:xfrm>
        </p:grpSpPr>
        <p:pic>
          <p:nvPicPr>
            <p:cNvPr id="20" name="图片 19">
              <a:extLst>
                <a:ext uri="{FF2B5EF4-FFF2-40B4-BE49-F238E27FC236}">
                  <a16:creationId xmlns:a16="http://schemas.microsoft.com/office/drawing/2014/main" xmlns="" id="{3C368D88-A5E8-4401-AB33-236723E8EA91}"/>
                </a:ext>
              </a:extLst>
            </p:cNvPr>
            <p:cNvPicPr>
              <a:picLocks noChangeAspect="1"/>
            </p:cNvPicPr>
            <p:nvPr/>
          </p:nvPicPr>
          <p:blipFill>
            <a:blip r:embed="rId5"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5411042" y="3042201"/>
              <a:ext cx="505442" cy="457630"/>
            </a:xfrm>
            <a:prstGeom prst="rect">
              <a:avLst/>
            </a:prstGeom>
          </p:spPr>
        </p:pic>
        <p:sp>
          <p:nvSpPr>
            <p:cNvPr id="21" name="文本框 20">
              <a:extLst>
                <a:ext uri="{FF2B5EF4-FFF2-40B4-BE49-F238E27FC236}">
                  <a16:creationId xmlns:a16="http://schemas.microsoft.com/office/drawing/2014/main" xmlns="" id="{17C13627-8098-4D91-865A-AA1EC55D77DD}"/>
                </a:ext>
              </a:extLst>
            </p:cNvPr>
            <p:cNvSpPr txBox="1"/>
            <p:nvPr/>
          </p:nvSpPr>
          <p:spPr>
            <a:xfrm>
              <a:off x="5945983" y="3086350"/>
              <a:ext cx="2819403" cy="369332"/>
            </a:xfrm>
            <a:prstGeom prst="rect">
              <a:avLst/>
            </a:prstGeom>
            <a:noFill/>
          </p:spPr>
          <p:txBody>
            <a:bodyPr wrap="square" rtlCol="0">
              <a:spAutoFit/>
            </a:bodyPr>
            <a:lstStyle/>
            <a:p>
              <a:r>
                <a:rPr lang="zh-CN" altLang="en-US" spc="600" dirty="0">
                  <a:solidFill>
                    <a:schemeClr val="accent5">
                      <a:lumMod val="50000"/>
                    </a:schemeClr>
                  </a:solidFill>
                  <a:cs typeface="+mn-ea"/>
                  <a:sym typeface="+mn-lt"/>
                </a:rPr>
                <a:t>添加标题</a:t>
              </a:r>
            </a:p>
          </p:txBody>
        </p:sp>
      </p:grpSp>
      <p:grpSp>
        <p:nvGrpSpPr>
          <p:cNvPr id="24" name="组合 23">
            <a:extLst>
              <a:ext uri="{FF2B5EF4-FFF2-40B4-BE49-F238E27FC236}">
                <a16:creationId xmlns:a16="http://schemas.microsoft.com/office/drawing/2014/main" xmlns="" id="{7EBC1800-C356-4252-ADF3-11469AC8FF70}"/>
              </a:ext>
            </a:extLst>
          </p:cNvPr>
          <p:cNvGrpSpPr/>
          <p:nvPr/>
        </p:nvGrpSpPr>
        <p:grpSpPr>
          <a:xfrm>
            <a:off x="1814054" y="589936"/>
            <a:ext cx="8568813" cy="471948"/>
            <a:chOff x="1804221" y="589936"/>
            <a:chExt cx="8568813" cy="471948"/>
          </a:xfrm>
          <a:solidFill>
            <a:schemeClr val="accent5">
              <a:lumMod val="50000"/>
            </a:schemeClr>
          </a:solidFill>
        </p:grpSpPr>
        <p:grpSp>
          <p:nvGrpSpPr>
            <p:cNvPr id="25" name="组合 24">
              <a:extLst>
                <a:ext uri="{FF2B5EF4-FFF2-40B4-BE49-F238E27FC236}">
                  <a16:creationId xmlns:a16="http://schemas.microsoft.com/office/drawing/2014/main" xmlns="" id="{F21B1C23-AA0B-4398-BFCD-358964078609}"/>
                </a:ext>
              </a:extLst>
            </p:cNvPr>
            <p:cNvGrpSpPr/>
            <p:nvPr/>
          </p:nvGrpSpPr>
          <p:grpSpPr>
            <a:xfrm>
              <a:off x="7374195" y="589936"/>
              <a:ext cx="2998839" cy="471948"/>
              <a:chOff x="7482349" y="589936"/>
              <a:chExt cx="2998839" cy="471948"/>
            </a:xfrm>
            <a:grpFill/>
          </p:grpSpPr>
          <p:sp>
            <p:nvSpPr>
              <p:cNvPr id="29" name="矩形 28">
                <a:extLst>
                  <a:ext uri="{FF2B5EF4-FFF2-40B4-BE49-F238E27FC236}">
                    <a16:creationId xmlns:a16="http://schemas.microsoft.com/office/drawing/2014/main" xmlns="" id="{EF8F9B69-1F0B-4EEB-A5C7-04C61FABCC1F}"/>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xmlns="" id="{60A23701-5995-487B-8D61-2D60DA7EB4CE}"/>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a:extLst>
                <a:ext uri="{FF2B5EF4-FFF2-40B4-BE49-F238E27FC236}">
                  <a16:creationId xmlns:a16="http://schemas.microsoft.com/office/drawing/2014/main" xmlns="" id="{6FF03953-8573-49B3-BFEC-8CB6B8F2D724}"/>
                </a:ext>
              </a:extLst>
            </p:cNvPr>
            <p:cNvGrpSpPr/>
            <p:nvPr/>
          </p:nvGrpSpPr>
          <p:grpSpPr>
            <a:xfrm flipH="1">
              <a:off x="1804221" y="589936"/>
              <a:ext cx="2998839" cy="471948"/>
              <a:chOff x="2030362" y="978310"/>
              <a:chExt cx="2998839" cy="471948"/>
            </a:xfrm>
            <a:grpFill/>
          </p:grpSpPr>
          <p:sp>
            <p:nvSpPr>
              <p:cNvPr id="27" name="矩形 26">
                <a:extLst>
                  <a:ext uri="{FF2B5EF4-FFF2-40B4-BE49-F238E27FC236}">
                    <a16:creationId xmlns:a16="http://schemas.microsoft.com/office/drawing/2014/main" xmlns="" id="{B17E45C2-3E25-4762-AD14-5B9BBBDB3988}"/>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xmlns="" id="{CD8C5FA7-CA76-4312-9578-4FB17DD226EC}"/>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1" name="矩形 30">
            <a:extLst>
              <a:ext uri="{FF2B5EF4-FFF2-40B4-BE49-F238E27FC236}">
                <a16:creationId xmlns:a16="http://schemas.microsoft.com/office/drawing/2014/main" xmlns="" id="{27F5EEF7-F0BD-4836-AEB9-4E855D1CFE94}"/>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pic>
        <p:nvPicPr>
          <p:cNvPr id="13314" name="Picture 2" descr="https://timgsa.baidu.com/timg?image&amp;quality=80&amp;size=b9999_10000&amp;sec=1520491027109&amp;di=a2e9aeff9747e3bf629e1e5957bf2592&amp;imgtype=0&amp;src=http%3A%2F%2Fphotocdn.sohu.com%2F20160107%2Fmp52839300_1452121507648_25.jpe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83912" y="3319375"/>
            <a:ext cx="3121435" cy="2275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2825116"/>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2" y="2730671"/>
            <a:ext cx="6718688" cy="2348753"/>
          </a:xfrm>
          <a:prstGeom prst="rect">
            <a:avLst/>
          </a:prstGeom>
        </p:spPr>
      </p:pic>
      <p:sp>
        <p:nvSpPr>
          <p:cNvPr id="25" name="矩形 24">
            <a:extLst>
              <a:ext uri="{FF2B5EF4-FFF2-40B4-BE49-F238E27FC236}">
                <a16:creationId xmlns:a16="http://schemas.microsoft.com/office/drawing/2014/main" xmlns="" id="{3A0CB6BF-5175-4E89-B540-CADA127B90FD}"/>
              </a:ext>
            </a:extLst>
          </p:cNvPr>
          <p:cNvSpPr/>
          <p:nvPr/>
        </p:nvSpPr>
        <p:spPr>
          <a:xfrm>
            <a:off x="4264165" y="1205607"/>
            <a:ext cx="6804212" cy="119863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a:extLst>
              <a:ext uri="{FF2B5EF4-FFF2-40B4-BE49-F238E27FC236}">
                <a16:creationId xmlns:a16="http://schemas.microsoft.com/office/drawing/2014/main" xmlns="" id="{0050EE34-39A2-4CD0-AF1E-EB28A878A2F0}"/>
              </a:ext>
            </a:extLst>
          </p:cNvPr>
          <p:cNvSpPr/>
          <p:nvPr/>
        </p:nvSpPr>
        <p:spPr>
          <a:xfrm>
            <a:off x="5647156" y="1342699"/>
            <a:ext cx="4199297" cy="923330"/>
          </a:xfrm>
          <a:prstGeom prst="rect">
            <a:avLst/>
          </a:prstGeom>
        </p:spPr>
        <p:txBody>
          <a:bodyPr wrap="square">
            <a:spAutoFit/>
          </a:bodyPr>
          <a:lstStyle/>
          <a:p>
            <a:pPr algn="ctr"/>
            <a:r>
              <a:rPr lang="zh-CN" altLang="en-US" sz="5400" dirty="0">
                <a:solidFill>
                  <a:schemeClr val="bg1"/>
                </a:solidFill>
                <a:effectLst>
                  <a:outerShdw blurRad="38100" dist="38100" dir="2700000" algn="tl">
                    <a:srgbClr val="000000">
                      <a:alpha val="43137"/>
                    </a:srgbClr>
                  </a:outerShdw>
                </a:effectLst>
                <a:cs typeface="+mn-ea"/>
                <a:sym typeface="+mn-lt"/>
              </a:rPr>
              <a:t>清明</a:t>
            </a:r>
            <a:r>
              <a:rPr lang="en-US" altLang="zh-CN" sz="5400" dirty="0">
                <a:solidFill>
                  <a:schemeClr val="bg1"/>
                </a:solidFill>
                <a:effectLst>
                  <a:outerShdw blurRad="38100" dist="38100" dir="2700000" algn="tl">
                    <a:srgbClr val="000000">
                      <a:alpha val="43137"/>
                    </a:srgbClr>
                  </a:outerShdw>
                </a:effectLst>
                <a:cs typeface="+mn-ea"/>
                <a:sym typeface="+mn-lt"/>
              </a:rPr>
              <a:t>  </a:t>
            </a:r>
            <a:r>
              <a:rPr lang="zh-CN" altLang="en-US" sz="5400" dirty="0">
                <a:solidFill>
                  <a:schemeClr val="bg1"/>
                </a:solidFill>
                <a:effectLst>
                  <a:outerShdw blurRad="38100" dist="38100" dir="2700000" algn="tl">
                    <a:srgbClr val="000000">
                      <a:alpha val="43137"/>
                    </a:srgbClr>
                  </a:outerShdw>
                </a:effectLst>
                <a:cs typeface="+mn-ea"/>
                <a:sym typeface="+mn-lt"/>
              </a:rPr>
              <a:t>时令</a:t>
            </a:r>
          </a:p>
        </p:txBody>
      </p:sp>
      <p:pic>
        <p:nvPicPr>
          <p:cNvPr id="29" name="图片 28">
            <a:extLst>
              <a:ext uri="{FF2B5EF4-FFF2-40B4-BE49-F238E27FC236}">
                <a16:creationId xmlns:a16="http://schemas.microsoft.com/office/drawing/2014/main" xmlns="" id="{162FC522-D62B-4443-ADD7-CCBA1C005C39}"/>
              </a:ext>
            </a:extLst>
          </p:cNvPr>
          <p:cNvPicPr>
            <a:picLocks noChangeAspect="1"/>
          </p:cNvPicPr>
          <p:nvPr/>
        </p:nvPicPr>
        <p:blipFill>
          <a:blip r:embed="rId4"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10724294" y="5063790"/>
            <a:ext cx="1099974" cy="995922"/>
          </a:xfrm>
          <a:prstGeom prst="rect">
            <a:avLst/>
          </a:prstGeom>
        </p:spPr>
      </p:pic>
      <p:grpSp>
        <p:nvGrpSpPr>
          <p:cNvPr id="35" name="组合 34">
            <a:extLst>
              <a:ext uri="{FF2B5EF4-FFF2-40B4-BE49-F238E27FC236}">
                <a16:creationId xmlns:a16="http://schemas.microsoft.com/office/drawing/2014/main" xmlns="" id="{246B9615-3B65-495A-81C3-18F9E9D64E79}"/>
              </a:ext>
            </a:extLst>
          </p:cNvPr>
          <p:cNvGrpSpPr/>
          <p:nvPr/>
        </p:nvGrpSpPr>
        <p:grpSpPr>
          <a:xfrm>
            <a:off x="4763558" y="2783637"/>
            <a:ext cx="5880308" cy="3168430"/>
            <a:chOff x="2207552" y="2577610"/>
            <a:chExt cx="5880308" cy="3168430"/>
          </a:xfrm>
        </p:grpSpPr>
        <p:sp>
          <p:nvSpPr>
            <p:cNvPr id="31" name="文本框 30">
              <a:extLst>
                <a:ext uri="{FF2B5EF4-FFF2-40B4-BE49-F238E27FC236}">
                  <a16:creationId xmlns:a16="http://schemas.microsoft.com/office/drawing/2014/main" xmlns="" id="{A0B34195-3A91-489C-8618-CF7592086AA8}"/>
                </a:ext>
              </a:extLst>
            </p:cNvPr>
            <p:cNvSpPr txBox="1"/>
            <p:nvPr/>
          </p:nvSpPr>
          <p:spPr>
            <a:xfrm>
              <a:off x="2207552" y="2577610"/>
              <a:ext cx="677108" cy="3168430"/>
            </a:xfrm>
            <a:prstGeom prst="rect">
              <a:avLst/>
            </a:prstGeom>
            <a:noFill/>
          </p:spPr>
          <p:txBody>
            <a:bodyPr vert="eaVert" wrap="square" rtlCol="0">
              <a:spAutoFit/>
            </a:bodyPr>
            <a:lstStyle/>
            <a:p>
              <a:r>
                <a:rPr lang="zh-CN" altLang="en-US" sz="3200" b="1" spc="600" dirty="0">
                  <a:solidFill>
                    <a:schemeClr val="accent5">
                      <a:lumMod val="75000"/>
                    </a:schemeClr>
                  </a:solidFill>
                  <a:cs typeface="+mn-ea"/>
                  <a:sym typeface="+mn-lt"/>
                </a:rPr>
                <a:t>清明节的由来</a:t>
              </a:r>
            </a:p>
          </p:txBody>
        </p:sp>
        <p:sp>
          <p:nvSpPr>
            <p:cNvPr id="32" name="文本框 31">
              <a:extLst>
                <a:ext uri="{FF2B5EF4-FFF2-40B4-BE49-F238E27FC236}">
                  <a16:creationId xmlns:a16="http://schemas.microsoft.com/office/drawing/2014/main" xmlns="" id="{921C0BA3-5021-4202-BCB1-8568591050C0}"/>
                </a:ext>
              </a:extLst>
            </p:cNvPr>
            <p:cNvSpPr txBox="1"/>
            <p:nvPr/>
          </p:nvSpPr>
          <p:spPr>
            <a:xfrm>
              <a:off x="3941952" y="2577610"/>
              <a:ext cx="677108" cy="3168430"/>
            </a:xfrm>
            <a:prstGeom prst="rect">
              <a:avLst/>
            </a:prstGeom>
            <a:noFill/>
          </p:spPr>
          <p:txBody>
            <a:bodyPr vert="eaVert" wrap="square" rtlCol="0">
              <a:spAutoFit/>
            </a:bodyPr>
            <a:lstStyle/>
            <a:p>
              <a:r>
                <a:rPr lang="zh-CN" altLang="en-US" sz="3200" b="1" spc="600" dirty="0">
                  <a:solidFill>
                    <a:schemeClr val="accent5">
                      <a:lumMod val="75000"/>
                    </a:schemeClr>
                  </a:solidFill>
                  <a:cs typeface="+mn-ea"/>
                  <a:sym typeface="+mn-lt"/>
                </a:rPr>
                <a:t>清明节的民俗</a:t>
              </a:r>
            </a:p>
          </p:txBody>
        </p:sp>
        <p:sp>
          <p:nvSpPr>
            <p:cNvPr id="33" name="文本框 32">
              <a:extLst>
                <a:ext uri="{FF2B5EF4-FFF2-40B4-BE49-F238E27FC236}">
                  <a16:creationId xmlns:a16="http://schemas.microsoft.com/office/drawing/2014/main" xmlns="" id="{F560C4DC-FCE6-44FC-A512-1CB5DA940A5B}"/>
                </a:ext>
              </a:extLst>
            </p:cNvPr>
            <p:cNvSpPr txBox="1"/>
            <p:nvPr/>
          </p:nvSpPr>
          <p:spPr>
            <a:xfrm>
              <a:off x="5676352" y="2577610"/>
              <a:ext cx="677108" cy="3168430"/>
            </a:xfrm>
            <a:prstGeom prst="rect">
              <a:avLst/>
            </a:prstGeom>
            <a:noFill/>
          </p:spPr>
          <p:txBody>
            <a:bodyPr vert="eaVert" wrap="square" rtlCol="0">
              <a:spAutoFit/>
            </a:bodyPr>
            <a:lstStyle/>
            <a:p>
              <a:r>
                <a:rPr lang="zh-CN" altLang="en-US" sz="3200" b="1" spc="600" dirty="0">
                  <a:solidFill>
                    <a:schemeClr val="accent5">
                      <a:lumMod val="75000"/>
                    </a:schemeClr>
                  </a:solidFill>
                  <a:cs typeface="+mn-ea"/>
                  <a:sym typeface="+mn-lt"/>
                </a:rPr>
                <a:t>清明节的食物</a:t>
              </a:r>
            </a:p>
          </p:txBody>
        </p:sp>
        <p:sp>
          <p:nvSpPr>
            <p:cNvPr id="34" name="文本框 33">
              <a:extLst>
                <a:ext uri="{FF2B5EF4-FFF2-40B4-BE49-F238E27FC236}">
                  <a16:creationId xmlns:a16="http://schemas.microsoft.com/office/drawing/2014/main" xmlns="" id="{39BA2DE4-1DB9-4812-9DB5-6BB3B7792315}"/>
                </a:ext>
              </a:extLst>
            </p:cNvPr>
            <p:cNvSpPr txBox="1"/>
            <p:nvPr/>
          </p:nvSpPr>
          <p:spPr>
            <a:xfrm>
              <a:off x="7410752" y="2577610"/>
              <a:ext cx="677108" cy="3168430"/>
            </a:xfrm>
            <a:prstGeom prst="rect">
              <a:avLst/>
            </a:prstGeom>
            <a:noFill/>
          </p:spPr>
          <p:txBody>
            <a:bodyPr vert="eaVert" wrap="square" rtlCol="0">
              <a:spAutoFit/>
            </a:bodyPr>
            <a:lstStyle/>
            <a:p>
              <a:r>
                <a:rPr lang="zh-CN" altLang="en-US" sz="3200" b="1" spc="600" dirty="0">
                  <a:solidFill>
                    <a:schemeClr val="accent5">
                      <a:lumMod val="75000"/>
                    </a:schemeClr>
                  </a:solidFill>
                  <a:cs typeface="+mn-ea"/>
                  <a:sym typeface="+mn-lt"/>
                </a:rPr>
                <a:t>清明节的诗歌</a:t>
              </a:r>
            </a:p>
          </p:txBody>
        </p:sp>
      </p:grpSp>
      <p:pic>
        <p:nvPicPr>
          <p:cNvPr id="19" name="图片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pic>
        <p:nvPicPr>
          <p:cNvPr id="30" name="图片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0"/>
            <a:ext cx="3617309" cy="3926270"/>
          </a:xfrm>
          <a:prstGeom prst="rect">
            <a:avLst/>
          </a:prstGeom>
        </p:spPr>
      </p:pic>
      <p:pic>
        <p:nvPicPr>
          <p:cNvPr id="37" name="图片 3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60985" y="2202092"/>
            <a:ext cx="1899418" cy="1361904"/>
          </a:xfrm>
          <a:prstGeom prst="rect">
            <a:avLst/>
          </a:prstGeom>
        </p:spPr>
      </p:pic>
      <p:pic>
        <p:nvPicPr>
          <p:cNvPr id="38" name="图片 3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74271" y="5741945"/>
            <a:ext cx="2054061" cy="582604"/>
          </a:xfrm>
          <a:prstGeom prst="rect">
            <a:avLst/>
          </a:prstGeom>
        </p:spPr>
      </p:pic>
      <p:pic>
        <p:nvPicPr>
          <p:cNvPr id="39" name="图片 3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09870" y="4028812"/>
            <a:ext cx="2054061" cy="711475"/>
          </a:xfrm>
          <a:prstGeom prst="rect">
            <a:avLst/>
          </a:prstGeom>
        </p:spPr>
      </p:pic>
      <p:sp>
        <p:nvSpPr>
          <p:cNvPr id="17" name="TextBox 4">
            <a:extLst>
              <a:ext uri="{FF2B5EF4-FFF2-40B4-BE49-F238E27FC236}">
                <a16:creationId xmlns:a16="http://schemas.microsoft.com/office/drawing/2014/main" xmlns="" id="{EB684C7E-20A7-9694-F2D4-694B922B40F4}"/>
              </a:ext>
            </a:extLst>
          </p:cNvPr>
          <p:cNvSpPr txBox="1"/>
          <p:nvPr/>
        </p:nvSpPr>
        <p:spPr>
          <a:xfrm>
            <a:off x="3390483" y="22440"/>
            <a:ext cx="453650" cy="123111"/>
          </a:xfrm>
          <a:prstGeom prst="rect">
            <a:avLst/>
          </a:prstGeom>
          <a:noFill/>
        </p:spPr>
        <p:txBody>
          <a:bodyPr wrap="square" rtlCol="0">
            <a:spAutoFit/>
          </a:bodyPr>
          <a:lstStyle/>
          <a:p>
            <a:pPr>
              <a:lnSpc>
                <a:spcPct val="200000"/>
              </a:lnSpc>
            </a:pPr>
            <a:r>
              <a:rPr lang="zh-CN" altLang="en-US" sz="100" dirty="0">
                <a:solidFill>
                  <a:schemeClr val="bg1"/>
                </a:solidFill>
                <a:cs typeface="+mn-ea"/>
                <a:sym typeface="+mn-lt"/>
              </a:rPr>
              <a:t>行业</a:t>
            </a:r>
            <a:r>
              <a:rPr lang="en-US" altLang="zh-CN" sz="100" dirty="0">
                <a:solidFill>
                  <a:schemeClr val="bg1"/>
                </a:solidFill>
                <a:cs typeface="+mn-ea"/>
                <a:sym typeface="+mn-lt"/>
              </a:rPr>
              <a:t>PPT</a:t>
            </a:r>
            <a:r>
              <a:rPr lang="zh-CN" altLang="en-US" sz="100" dirty="0">
                <a:solidFill>
                  <a:schemeClr val="bg1"/>
                </a:solidFill>
                <a:cs typeface="+mn-ea"/>
                <a:sym typeface="+mn-lt"/>
              </a:rPr>
              <a:t>模板</a:t>
            </a:r>
            <a:r>
              <a:rPr lang="en-US" altLang="zh-CN" sz="100" dirty="0">
                <a:solidFill>
                  <a:schemeClr val="bg1"/>
                </a:solidFill>
                <a:cs typeface="+mn-ea"/>
                <a:sym typeface="+mn-lt"/>
              </a:rPr>
              <a:t>http://</a:t>
            </a:r>
            <a:r>
              <a:rPr lang="en-US" altLang="zh-CN" sz="100" dirty="0" smtClean="0">
                <a:solidFill>
                  <a:schemeClr val="bg1"/>
                </a:solidFill>
                <a:cs typeface="+mn-ea"/>
                <a:sym typeface="+mn-lt"/>
              </a:rPr>
              <a:t>www.ypppt.com/hangye</a:t>
            </a:r>
            <a:r>
              <a:rPr lang="en-US" altLang="zh-CN" sz="100" dirty="0">
                <a:solidFill>
                  <a:schemeClr val="bg1"/>
                </a:solidFill>
                <a:cs typeface="+mn-ea"/>
                <a:sym typeface="+mn-lt"/>
              </a:rPr>
              <a:t>/</a:t>
            </a:r>
          </a:p>
        </p:txBody>
      </p:sp>
      <p:sp>
        <p:nvSpPr>
          <p:cNvPr id="2" name="文本框 1"/>
          <p:cNvSpPr txBox="1"/>
          <p:nvPr/>
        </p:nvSpPr>
        <p:spPr>
          <a:xfrm>
            <a:off x="6302188" y="145551"/>
            <a:ext cx="1649506" cy="200055"/>
          </a:xfrm>
          <a:prstGeom prst="rect">
            <a:avLst/>
          </a:prstGeom>
          <a:noFill/>
        </p:spPr>
        <p:txBody>
          <a:bodyPr wrap="square" rtlCol="0">
            <a:spAutoFit/>
          </a:bodyPr>
          <a:lstStyle/>
          <a:p>
            <a:r>
              <a:rPr lang="en-US" altLang="zh-CN" sz="700" dirty="0">
                <a:solidFill>
                  <a:srgbClr val="EDF2EC"/>
                </a:solidFill>
              </a:rPr>
              <a:t>https://www.ypppt.com/</a:t>
            </a:r>
            <a:endParaRPr lang="zh-CN" altLang="en-US" sz="700" dirty="0">
              <a:solidFill>
                <a:srgbClr val="EDF2EC"/>
              </a:solidFill>
            </a:endParaRPr>
          </a:p>
        </p:txBody>
      </p:sp>
    </p:spTree>
    <p:extLst>
      <p:ext uri="{BB962C8B-B14F-4D97-AF65-F5344CB8AC3E}">
        <p14:creationId xmlns:p14="http://schemas.microsoft.com/office/powerpoint/2010/main" val="3810767899"/>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outVertical)">
                                      <p:cBhvr>
                                        <p:cTn id="11" dur="500"/>
                                        <p:tgtEl>
                                          <p:spTgt spid="26"/>
                                        </p:tgtEl>
                                      </p:cBhvr>
                                    </p:animEffect>
                                  </p:childTnLst>
                                </p:cTn>
                              </p:par>
                              <p:par>
                                <p:cTn id="12" presetID="31" presetClass="entr" presetSubtype="0"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1000" fill="hold"/>
                                        <p:tgtEl>
                                          <p:spTgt spid="35"/>
                                        </p:tgtEl>
                                        <p:attrNameLst>
                                          <p:attrName>ppt_w</p:attrName>
                                        </p:attrNameLst>
                                      </p:cBhvr>
                                      <p:tavLst>
                                        <p:tav tm="0">
                                          <p:val>
                                            <p:fltVal val="0"/>
                                          </p:val>
                                        </p:tav>
                                        <p:tav tm="100000">
                                          <p:val>
                                            <p:strVal val="#ppt_w"/>
                                          </p:val>
                                        </p:tav>
                                      </p:tavLst>
                                    </p:anim>
                                    <p:anim calcmode="lin" valueType="num">
                                      <p:cBhvr>
                                        <p:cTn id="15" dur="1000" fill="hold"/>
                                        <p:tgtEl>
                                          <p:spTgt spid="35"/>
                                        </p:tgtEl>
                                        <p:attrNameLst>
                                          <p:attrName>ppt_h</p:attrName>
                                        </p:attrNameLst>
                                      </p:cBhvr>
                                      <p:tavLst>
                                        <p:tav tm="0">
                                          <p:val>
                                            <p:fltVal val="0"/>
                                          </p:val>
                                        </p:tav>
                                        <p:tav tm="100000">
                                          <p:val>
                                            <p:strVal val="#ppt_h"/>
                                          </p:val>
                                        </p:tav>
                                      </p:tavLst>
                                    </p:anim>
                                    <p:anim calcmode="lin" valueType="num">
                                      <p:cBhvr>
                                        <p:cTn id="16" dur="1000" fill="hold"/>
                                        <p:tgtEl>
                                          <p:spTgt spid="35"/>
                                        </p:tgtEl>
                                        <p:attrNameLst>
                                          <p:attrName>style.rotation</p:attrName>
                                        </p:attrNameLst>
                                      </p:cBhvr>
                                      <p:tavLst>
                                        <p:tav tm="0">
                                          <p:val>
                                            <p:fltVal val="90"/>
                                          </p:val>
                                        </p:tav>
                                        <p:tav tm="100000">
                                          <p:val>
                                            <p:fltVal val="0"/>
                                          </p:val>
                                        </p:tav>
                                      </p:tavLst>
                                    </p:anim>
                                    <p:animEffect transition="in" filter="fade">
                                      <p:cBhvr>
                                        <p:cTn id="17" dur="1000"/>
                                        <p:tgtEl>
                                          <p:spTgt spid="3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EE2C190C-A368-4E26-9501-84A79FFA1B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5984" y="0"/>
            <a:ext cx="8572500" cy="6858000"/>
          </a:xfrm>
          <a:prstGeom prst="rect">
            <a:avLst/>
          </a:prstGeom>
        </p:spPr>
      </p:pic>
      <p:grpSp>
        <p:nvGrpSpPr>
          <p:cNvPr id="13" name="组合 12">
            <a:extLst>
              <a:ext uri="{FF2B5EF4-FFF2-40B4-BE49-F238E27FC236}">
                <a16:creationId xmlns:a16="http://schemas.microsoft.com/office/drawing/2014/main" xmlns="" id="{DFD09D62-3E41-4BFA-9B6E-35F8BDFBC14D}"/>
              </a:ext>
            </a:extLst>
          </p:cNvPr>
          <p:cNvGrpSpPr/>
          <p:nvPr/>
        </p:nvGrpSpPr>
        <p:grpSpPr>
          <a:xfrm>
            <a:off x="1985307" y="2029022"/>
            <a:ext cx="5006242" cy="1808283"/>
            <a:chOff x="5376625" y="3867654"/>
            <a:chExt cx="5006242" cy="1808283"/>
          </a:xfrm>
        </p:grpSpPr>
        <p:sp>
          <p:nvSpPr>
            <p:cNvPr id="14" name="矩形 13">
              <a:extLst>
                <a:ext uri="{FF2B5EF4-FFF2-40B4-BE49-F238E27FC236}">
                  <a16:creationId xmlns:a16="http://schemas.microsoft.com/office/drawing/2014/main" xmlns="" id="{9E9C699F-2AAF-4E1C-A2EC-743B1FC44AC4}"/>
                </a:ext>
              </a:extLst>
            </p:cNvPr>
            <p:cNvSpPr/>
            <p:nvPr/>
          </p:nvSpPr>
          <p:spPr>
            <a:xfrm>
              <a:off x="5376625" y="4436537"/>
              <a:ext cx="5006242" cy="1239400"/>
            </a:xfrm>
            <a:prstGeom prst="rect">
              <a:avLst/>
            </a:prstGeom>
            <a:noFill/>
            <a:ln>
              <a:noFill/>
            </a:ln>
            <a:effectLst/>
          </p:spPr>
          <p:txBody>
            <a:bodyPr vert="horz" wrap="square" lIns="0" tIns="65067" rIns="0" bIns="65067" numCol="1" anchor="ctr" anchorCtr="0" compatLnSpc="1">
              <a:prstTxWarp prst="textNoShape">
                <a:avLst/>
              </a:prstTxWarp>
              <a:spAutoFit/>
            </a:bodyPr>
            <a:lstStyle/>
            <a:p>
              <a:pPr defTabSz="914400" eaLnBrk="0" fontAlgn="base" hangingPunct="0">
                <a:spcBef>
                  <a:spcPct val="0"/>
                </a:spcBef>
                <a:spcAft>
                  <a:spcPct val="0"/>
                </a:spcAft>
              </a:pPr>
              <a:r>
                <a:rPr lang="en-US" altLang="zh-CN" dirty="0">
                  <a:solidFill>
                    <a:schemeClr val="accent5">
                      <a:lumMod val="50000"/>
                    </a:schemeClr>
                  </a:solidFill>
                  <a:cs typeface="+mn-ea"/>
                  <a:sym typeface="+mn-lt"/>
                </a:rPr>
                <a:t>《</a:t>
              </a:r>
              <a:r>
                <a:rPr lang="zh-CN" altLang="en-US" dirty="0">
                  <a:solidFill>
                    <a:schemeClr val="accent5">
                      <a:lumMod val="50000"/>
                    </a:schemeClr>
                  </a:solidFill>
                  <a:cs typeface="+mn-ea"/>
                  <a:sym typeface="+mn-lt"/>
                </a:rPr>
                <a:t>历书</a:t>
              </a:r>
              <a:r>
                <a:rPr lang="en-US" altLang="zh-CN" dirty="0">
                  <a:solidFill>
                    <a:schemeClr val="accent5">
                      <a:lumMod val="50000"/>
                    </a:schemeClr>
                  </a:solidFill>
                  <a:cs typeface="+mn-ea"/>
                  <a:sym typeface="+mn-lt"/>
                </a:rPr>
                <a:t>》</a:t>
              </a:r>
              <a:r>
                <a:rPr lang="zh-CN" altLang="en-US" dirty="0">
                  <a:solidFill>
                    <a:schemeClr val="accent5">
                      <a:lumMod val="50000"/>
                    </a:schemeClr>
                  </a:solidFill>
                  <a:cs typeface="+mn-ea"/>
                  <a:sym typeface="+mn-lt"/>
                </a:rPr>
                <a:t>：“春分后十五日，斗指丁，为清明，时万物皆洁齐而清明，盖时当气清景明，万物皆显，因此得名。”清明一到，气温升高，正是春耕的大好时节，故有“清明前后，种瓜点豆”之说。</a:t>
              </a:r>
            </a:p>
          </p:txBody>
        </p:sp>
        <p:grpSp>
          <p:nvGrpSpPr>
            <p:cNvPr id="15" name="组合 14">
              <a:extLst>
                <a:ext uri="{FF2B5EF4-FFF2-40B4-BE49-F238E27FC236}">
                  <a16:creationId xmlns:a16="http://schemas.microsoft.com/office/drawing/2014/main" xmlns="" id="{175AC337-71B7-47A0-BB73-5F923E5D6C63}"/>
                </a:ext>
              </a:extLst>
            </p:cNvPr>
            <p:cNvGrpSpPr/>
            <p:nvPr/>
          </p:nvGrpSpPr>
          <p:grpSpPr>
            <a:xfrm>
              <a:off x="5376625" y="3867654"/>
              <a:ext cx="3354344" cy="584775"/>
              <a:chOff x="5411042" y="3035550"/>
              <a:chExt cx="3354344" cy="584775"/>
            </a:xfrm>
          </p:grpSpPr>
          <p:pic>
            <p:nvPicPr>
              <p:cNvPr id="16" name="图片 15">
                <a:extLst>
                  <a:ext uri="{FF2B5EF4-FFF2-40B4-BE49-F238E27FC236}">
                    <a16:creationId xmlns:a16="http://schemas.microsoft.com/office/drawing/2014/main" xmlns="" id="{772CD5EB-2A76-4D15-828C-5035BA379544}"/>
                  </a:ext>
                </a:extLst>
              </p:cNvPr>
              <p:cNvPicPr>
                <a:picLocks noChangeAspect="1"/>
              </p:cNvPicPr>
              <p:nvPr/>
            </p:nvPicPr>
            <p:blipFill>
              <a:blip r:embed="rId4"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5411042" y="3042201"/>
                <a:ext cx="505442" cy="457630"/>
              </a:xfrm>
              <a:prstGeom prst="rect">
                <a:avLst/>
              </a:prstGeom>
            </p:spPr>
          </p:pic>
          <p:sp>
            <p:nvSpPr>
              <p:cNvPr id="17" name="文本框 16">
                <a:extLst>
                  <a:ext uri="{FF2B5EF4-FFF2-40B4-BE49-F238E27FC236}">
                    <a16:creationId xmlns:a16="http://schemas.microsoft.com/office/drawing/2014/main" xmlns="" id="{2B7D2E45-9BC4-43EE-A5B0-7E93EC62552D}"/>
                  </a:ext>
                </a:extLst>
              </p:cNvPr>
              <p:cNvSpPr txBox="1"/>
              <p:nvPr/>
            </p:nvSpPr>
            <p:spPr>
              <a:xfrm>
                <a:off x="5945983" y="3035550"/>
                <a:ext cx="2819403" cy="584775"/>
              </a:xfrm>
              <a:prstGeom prst="rect">
                <a:avLst/>
              </a:prstGeom>
              <a:noFill/>
            </p:spPr>
            <p:txBody>
              <a:bodyPr wrap="square" rtlCol="0">
                <a:spAutoFit/>
              </a:bodyPr>
              <a:lstStyle/>
              <a:p>
                <a:r>
                  <a:rPr lang="zh-CN" altLang="en-US" sz="3200" spc="600" dirty="0">
                    <a:solidFill>
                      <a:schemeClr val="accent5">
                        <a:lumMod val="50000"/>
                      </a:schemeClr>
                    </a:solidFill>
                    <a:cs typeface="+mn-ea"/>
                    <a:sym typeface="+mn-lt"/>
                  </a:rPr>
                  <a:t>添加标题</a:t>
                </a:r>
              </a:p>
            </p:txBody>
          </p:sp>
        </p:grpSp>
      </p:grpSp>
      <p:sp>
        <p:nvSpPr>
          <p:cNvPr id="18" name="矩形 17">
            <a:extLst>
              <a:ext uri="{FF2B5EF4-FFF2-40B4-BE49-F238E27FC236}">
                <a16:creationId xmlns:a16="http://schemas.microsoft.com/office/drawing/2014/main" xmlns="" id="{BE1BCBD2-2AA6-42C5-94FF-A482683AA279}"/>
              </a:ext>
            </a:extLst>
          </p:cNvPr>
          <p:cNvSpPr/>
          <p:nvPr/>
        </p:nvSpPr>
        <p:spPr>
          <a:xfrm>
            <a:off x="1985307" y="3968527"/>
            <a:ext cx="4836834" cy="1516399"/>
          </a:xfrm>
          <a:prstGeom prst="rect">
            <a:avLst/>
          </a:prstGeom>
          <a:noFill/>
          <a:ln>
            <a:noFill/>
          </a:ln>
          <a:effectLst/>
        </p:spPr>
        <p:txBody>
          <a:bodyPr vert="horz" wrap="square" lIns="0" tIns="65067" rIns="0" bIns="65067" numCol="1" anchor="ctr" anchorCtr="0" compatLnSpc="1">
            <a:prstTxWarp prst="textNoShape">
              <a:avLst/>
            </a:prstTxWarp>
            <a:spAutoFit/>
          </a:bodyPr>
          <a:lstStyle/>
          <a:p>
            <a:pPr defTabSz="914400" eaLnBrk="0" fontAlgn="base" hangingPunct="0">
              <a:spcBef>
                <a:spcPct val="0"/>
              </a:spcBef>
              <a:spcAft>
                <a:spcPct val="0"/>
              </a:spcAft>
            </a:pPr>
            <a:r>
              <a:rPr lang="zh-CN" altLang="en-US" dirty="0">
                <a:solidFill>
                  <a:schemeClr val="accent5">
                    <a:lumMod val="50000"/>
                  </a:schemeClr>
                </a:solidFill>
                <a:cs typeface="+mn-ea"/>
                <a:sym typeface="+mn-lt"/>
              </a:rPr>
              <a:t>清明节又叫踏青节，在仲春与暮春之交，也就是冬至后的第</a:t>
            </a:r>
            <a:r>
              <a:rPr lang="en-US" altLang="zh-CN" dirty="0">
                <a:solidFill>
                  <a:schemeClr val="accent5">
                    <a:lumMod val="50000"/>
                  </a:schemeClr>
                </a:solidFill>
                <a:cs typeface="+mn-ea"/>
                <a:sym typeface="+mn-lt"/>
              </a:rPr>
              <a:t>108</a:t>
            </a:r>
            <a:r>
              <a:rPr lang="zh-CN" altLang="en-US" dirty="0">
                <a:solidFill>
                  <a:schemeClr val="accent5">
                    <a:lumMod val="50000"/>
                  </a:schemeClr>
                </a:solidFill>
                <a:cs typeface="+mn-ea"/>
                <a:sym typeface="+mn-lt"/>
              </a:rPr>
              <a:t>天。是中国传统节日，也是最重要的祭祀节日之一，是祭祖和扫墓的日子。中华民族传统的清明节大约始于周代，距今已有二千五百多年的历史。</a:t>
            </a:r>
          </a:p>
        </p:txBody>
      </p:sp>
      <p:grpSp>
        <p:nvGrpSpPr>
          <p:cNvPr id="19" name="组合 18">
            <a:extLst>
              <a:ext uri="{FF2B5EF4-FFF2-40B4-BE49-F238E27FC236}">
                <a16:creationId xmlns:a16="http://schemas.microsoft.com/office/drawing/2014/main" xmlns="" id="{7EBC1800-C356-4252-ADF3-11469AC8FF70}"/>
              </a:ext>
            </a:extLst>
          </p:cNvPr>
          <p:cNvGrpSpPr/>
          <p:nvPr/>
        </p:nvGrpSpPr>
        <p:grpSpPr>
          <a:xfrm>
            <a:off x="1814054" y="589936"/>
            <a:ext cx="8568813" cy="471948"/>
            <a:chOff x="1804221" y="589936"/>
            <a:chExt cx="8568813" cy="471948"/>
          </a:xfrm>
          <a:solidFill>
            <a:schemeClr val="accent5">
              <a:lumMod val="50000"/>
            </a:schemeClr>
          </a:solidFill>
        </p:grpSpPr>
        <p:grpSp>
          <p:nvGrpSpPr>
            <p:cNvPr id="20" name="组合 19">
              <a:extLst>
                <a:ext uri="{FF2B5EF4-FFF2-40B4-BE49-F238E27FC236}">
                  <a16:creationId xmlns:a16="http://schemas.microsoft.com/office/drawing/2014/main" xmlns="" id="{F21B1C23-AA0B-4398-BFCD-358964078609}"/>
                </a:ext>
              </a:extLst>
            </p:cNvPr>
            <p:cNvGrpSpPr/>
            <p:nvPr/>
          </p:nvGrpSpPr>
          <p:grpSpPr>
            <a:xfrm>
              <a:off x="7374195" y="589936"/>
              <a:ext cx="2998839" cy="471948"/>
              <a:chOff x="7482349" y="589936"/>
              <a:chExt cx="2998839" cy="471948"/>
            </a:xfrm>
            <a:grpFill/>
          </p:grpSpPr>
          <p:sp>
            <p:nvSpPr>
              <p:cNvPr id="24" name="矩形 23">
                <a:extLst>
                  <a:ext uri="{FF2B5EF4-FFF2-40B4-BE49-F238E27FC236}">
                    <a16:creationId xmlns:a16="http://schemas.microsoft.com/office/drawing/2014/main" xmlns="" id="{EF8F9B69-1F0B-4EEB-A5C7-04C61FABCC1F}"/>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xmlns="" id="{60A23701-5995-487B-8D61-2D60DA7EB4CE}"/>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a16="http://schemas.microsoft.com/office/drawing/2014/main" xmlns="" id="{6FF03953-8573-49B3-BFEC-8CB6B8F2D724}"/>
                </a:ext>
              </a:extLst>
            </p:cNvPr>
            <p:cNvGrpSpPr/>
            <p:nvPr/>
          </p:nvGrpSpPr>
          <p:grpSpPr>
            <a:xfrm flipH="1">
              <a:off x="1804221" y="589936"/>
              <a:ext cx="2998839" cy="471948"/>
              <a:chOff x="2030362" y="978310"/>
              <a:chExt cx="2998839" cy="471948"/>
            </a:xfrm>
            <a:grpFill/>
          </p:grpSpPr>
          <p:sp>
            <p:nvSpPr>
              <p:cNvPr id="22" name="矩形 21">
                <a:extLst>
                  <a:ext uri="{FF2B5EF4-FFF2-40B4-BE49-F238E27FC236}">
                    <a16:creationId xmlns:a16="http://schemas.microsoft.com/office/drawing/2014/main" xmlns="" id="{B17E45C2-3E25-4762-AD14-5B9BBBDB3988}"/>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xmlns="" id="{CD8C5FA7-CA76-4312-9578-4FB17DD226EC}"/>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6" name="矩形 25">
            <a:extLst>
              <a:ext uri="{FF2B5EF4-FFF2-40B4-BE49-F238E27FC236}">
                <a16:creationId xmlns:a16="http://schemas.microsoft.com/office/drawing/2014/main" xmlns="" id="{27F5EEF7-F0BD-4836-AEB9-4E855D1CFE94}"/>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pic>
        <p:nvPicPr>
          <p:cNvPr id="14338" name="Picture 2" descr="https://timgsa.baidu.com/timg?image&amp;quality=80&amp;size=b9999_10000&amp;sec=1521085834&amp;di=c9023a7851e8048f7f7d623f82705640&amp;imgtype=jpg&amp;er=1&amp;src=http%3A%2F%2Fs9.rr.itc.cn%2Fr%2FwapChange%2F20165_2_0%2Fa5iqrt880658604035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95962" y="2459315"/>
            <a:ext cx="1936377" cy="1290918"/>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95962" y="4111460"/>
            <a:ext cx="1936377" cy="1289627"/>
          </a:xfrm>
          <a:prstGeom prst="rect">
            <a:avLst/>
          </a:prstGeom>
        </p:spPr>
      </p:pic>
    </p:spTree>
    <p:extLst>
      <p:ext uri="{BB962C8B-B14F-4D97-AF65-F5344CB8AC3E}">
        <p14:creationId xmlns:p14="http://schemas.microsoft.com/office/powerpoint/2010/main" val="4015385433"/>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6="http://schemas.microsoft.com/office/drawing/2014/main" xmlns:a14="http://schemas.microsoft.com/office/drawing/2010/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19" name="图片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7399" y="2098548"/>
            <a:ext cx="2054061" cy="690457"/>
          </a:xfrm>
          <a:prstGeom prst="rect">
            <a:avLst/>
          </a:prstGeom>
        </p:spPr>
      </p:pic>
      <p:grpSp>
        <p:nvGrpSpPr>
          <p:cNvPr id="24" name="组合 23">
            <a:extLst>
              <a:ext uri="{FF2B5EF4-FFF2-40B4-BE49-F238E27FC236}">
                <a16:creationId xmlns:a16="http://schemas.microsoft.com/office/drawing/2014/main" xmlns="" id="{89001829-304E-424B-9115-3543267EEAA0}"/>
              </a:ext>
            </a:extLst>
          </p:cNvPr>
          <p:cNvGrpSpPr/>
          <p:nvPr/>
        </p:nvGrpSpPr>
        <p:grpSpPr>
          <a:xfrm>
            <a:off x="2089337" y="2084146"/>
            <a:ext cx="3087330" cy="2182761"/>
            <a:chOff x="3215148" y="1976284"/>
            <a:chExt cx="3087330" cy="2182761"/>
          </a:xfrm>
          <a:solidFill>
            <a:schemeClr val="accent5">
              <a:lumMod val="50000"/>
            </a:schemeClr>
          </a:solidFill>
        </p:grpSpPr>
        <p:sp>
          <p:nvSpPr>
            <p:cNvPr id="22" name="矩形 21">
              <a:extLst>
                <a:ext uri="{FF2B5EF4-FFF2-40B4-BE49-F238E27FC236}">
                  <a16:creationId xmlns:a16="http://schemas.microsoft.com/office/drawing/2014/main" xmlns="" id="{3EF2BC8C-F8F0-470F-8F6A-BB9A095FC871}"/>
                </a:ext>
              </a:extLst>
            </p:cNvPr>
            <p:cNvSpPr/>
            <p:nvPr/>
          </p:nvSpPr>
          <p:spPr>
            <a:xfrm>
              <a:off x="3215148" y="1976284"/>
              <a:ext cx="2251587" cy="2182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xmlns="" id="{8EE4F198-7A14-4505-920A-DFA2874B5942}"/>
                </a:ext>
              </a:extLst>
            </p:cNvPr>
            <p:cNvSpPr txBox="1"/>
            <p:nvPr/>
          </p:nvSpPr>
          <p:spPr>
            <a:xfrm>
              <a:off x="3559278" y="2136640"/>
              <a:ext cx="2743200" cy="1862048"/>
            </a:xfrm>
            <a:prstGeom prst="rect">
              <a:avLst/>
            </a:prstGeom>
            <a:noFill/>
          </p:spPr>
          <p:txBody>
            <a:bodyPr wrap="square" rtlCol="0">
              <a:spAutoFit/>
            </a:bodyPr>
            <a:lstStyle/>
            <a:p>
              <a:r>
                <a:rPr lang="zh-CN" altLang="en-US" sz="11500" dirty="0">
                  <a:solidFill>
                    <a:schemeClr val="bg1"/>
                  </a:solidFill>
                  <a:cs typeface="+mn-ea"/>
                  <a:sym typeface="+mn-lt"/>
                </a:rPr>
                <a:t>肆</a:t>
              </a:r>
            </a:p>
          </p:txBody>
        </p:sp>
      </p:grpSp>
      <p:sp>
        <p:nvSpPr>
          <p:cNvPr id="42" name="文本框 41">
            <a:extLst>
              <a:ext uri="{FF2B5EF4-FFF2-40B4-BE49-F238E27FC236}">
                <a16:creationId xmlns:a16="http://schemas.microsoft.com/office/drawing/2014/main" xmlns="" id="{3DD9CE9A-5770-4826-A042-49A0E66C009A}"/>
              </a:ext>
            </a:extLst>
          </p:cNvPr>
          <p:cNvSpPr txBox="1"/>
          <p:nvPr/>
        </p:nvSpPr>
        <p:spPr>
          <a:xfrm>
            <a:off x="4917424" y="2700809"/>
            <a:ext cx="6063841" cy="1015663"/>
          </a:xfrm>
          <a:prstGeom prst="rect">
            <a:avLst/>
          </a:prstGeom>
          <a:noFill/>
        </p:spPr>
        <p:txBody>
          <a:bodyPr vert="horz" wrap="square" rtlCol="0">
            <a:spAutoFit/>
          </a:bodyPr>
          <a:lstStyle>
            <a:defPPr>
              <a:defRPr lang="en-US"/>
            </a:defPPr>
            <a:lvl1pPr>
              <a:defRPr sz="6000" b="1" spc="600">
                <a:solidFill>
                  <a:schemeClr val="accent5">
                    <a:lumMod val="75000"/>
                  </a:schemeClr>
                </a:solidFill>
                <a:latin typeface="苏新诗柳楷简" panose="02010600000101010101" pitchFamily="2" charset="-122"/>
                <a:ea typeface="苏新诗柳楷简" panose="02010600000101010101" pitchFamily="2" charset="-122"/>
              </a:defRPr>
            </a:lvl1pPr>
          </a:lstStyle>
          <a:p>
            <a:r>
              <a:rPr lang="zh-CN" altLang="en-US" dirty="0">
                <a:latin typeface="+mn-lt"/>
                <a:ea typeface="+mn-ea"/>
                <a:cs typeface="+mn-ea"/>
                <a:sym typeface="+mn-lt"/>
              </a:rPr>
              <a:t>清明节的诗歌</a:t>
            </a:r>
          </a:p>
        </p:txBody>
      </p:sp>
      <p:pic>
        <p:nvPicPr>
          <p:cNvPr id="43" name="图片 42">
            <a:extLst>
              <a:ext uri="{FF2B5EF4-FFF2-40B4-BE49-F238E27FC236}">
                <a16:creationId xmlns:a16="http://schemas.microsoft.com/office/drawing/2014/main" xmlns="" id="{44582B43-49D7-4CC7-A75D-440A5A43B6A6}"/>
              </a:ext>
            </a:extLst>
          </p:cNvPr>
          <p:cNvPicPr>
            <a:picLocks noChangeAspect="1"/>
          </p:cNvPicPr>
          <p:nvPr/>
        </p:nvPicPr>
        <p:blipFill>
          <a:blip r:embed="rId6"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4120818" y="2145778"/>
            <a:ext cx="1128471" cy="1021724"/>
          </a:xfrm>
          <a:prstGeom prst="rect">
            <a:avLst/>
          </a:prstGeom>
        </p:spPr>
      </p:pic>
      <p:pic>
        <p:nvPicPr>
          <p:cNvPr id="21" name="图片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6464" y="2608729"/>
            <a:ext cx="2054061" cy="711475"/>
          </a:xfrm>
          <a:prstGeom prst="rect">
            <a:avLst/>
          </a:prstGeom>
        </p:spPr>
      </p:pic>
      <p:pic>
        <p:nvPicPr>
          <p:cNvPr id="2" name="图片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40877" y="5016726"/>
            <a:ext cx="2451123" cy="1774613"/>
          </a:xfrm>
          <a:prstGeom prst="rect">
            <a:avLst/>
          </a:prstGeom>
        </p:spPr>
      </p:pic>
    </p:spTree>
    <p:extLst>
      <p:ext uri="{BB962C8B-B14F-4D97-AF65-F5344CB8AC3E}">
        <p14:creationId xmlns:p14="http://schemas.microsoft.com/office/powerpoint/2010/main" val="2565865578"/>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13" name="图片 12">
            <a:extLst>
              <a:ext uri="{FF2B5EF4-FFF2-40B4-BE49-F238E27FC236}">
                <a16:creationId xmlns:a16="http://schemas.microsoft.com/office/drawing/2014/main" xmlns="" id="{667DBE3F-32FB-4E34-9991-D9DFEFE0CE1B}"/>
              </a:ext>
            </a:extLst>
          </p:cNvPr>
          <p:cNvPicPr>
            <a:picLocks noChangeAspect="1"/>
          </p:cNvPicPr>
          <p:nvPr/>
        </p:nvPicPr>
        <p:blipFill>
          <a:blip r:embed="rId4" cstate="screen">
            <a:extLst>
              <a:ext uri="{BEBA8EAE-BF5A-486C-A8C5-ECC9F3942E4B}">
                <a14:imgProps xmlns:a14="http://schemas.microsoft.com/office/drawing/2010/main">
                  <a14:imgLayer>
                    <a14:imgEffect>
                      <a14:backgroundRemoval t="1327" b="96533" l="5998" r="97578">
                        <a14:foregroundMark x1="25490" y1="35360" x2="43599" y2="35531"/>
                        <a14:foregroundMark x1="6574" y1="24829" x2="9112" y2="27868"/>
                        <a14:foregroundMark x1="7843" y1="30865" x2="8651" y2="34247"/>
                        <a14:foregroundMark x1="11303" y1="38228" x2="6113" y2="44777"/>
                        <a14:foregroundMark x1="35409" y1="41267" x2="38870" y2="42380"/>
                        <a14:foregroundMark x1="71511" y1="54366" x2="75433" y2="57577"/>
                        <a14:foregroundMark x1="86621" y1="58990" x2="90081" y2="59803"/>
                        <a14:foregroundMark x1="97347" y1="51327" x2="97578" y2="67637"/>
                        <a14:foregroundMark x1="97578" y1="67637" x2="96540" y2="69692"/>
                        <a14:foregroundMark x1="75894" y1="93493" x2="62976" y2="96533"/>
                        <a14:foregroundMark x1="37947" y1="11858" x2="34141" y2="31378"/>
                        <a14:foregroundMark x1="46136" y1="4538" x2="44867" y2="6592"/>
                        <a14:foregroundMark x1="60323" y1="1327" x2="56863" y2="3553"/>
                        <a14:foregroundMark x1="51326" y1="57577" x2="53864" y2="69392"/>
                      </a14:backgroundRemoval>
                    </a14:imgEffect>
                  </a14:imgLayer>
                </a14:imgProps>
              </a:ext>
              <a:ext uri="{28A0092B-C50C-407E-A947-70E740481C1C}">
                <a14:useLocalDpi xmlns:a14="http://schemas.microsoft.com/office/drawing/2010/main"/>
              </a:ext>
            </a:extLst>
          </a:blip>
          <a:stretch>
            <a:fillRect/>
          </a:stretch>
        </p:blipFill>
        <p:spPr>
          <a:xfrm>
            <a:off x="2237147" y="1684554"/>
            <a:ext cx="1567936" cy="4224563"/>
          </a:xfrm>
          <a:prstGeom prst="rect">
            <a:avLst/>
          </a:prstGeom>
        </p:spPr>
      </p:pic>
      <p:pic>
        <p:nvPicPr>
          <p:cNvPr id="14" name="图片 13">
            <a:extLst>
              <a:ext uri="{FF2B5EF4-FFF2-40B4-BE49-F238E27FC236}">
                <a16:creationId xmlns:a16="http://schemas.microsoft.com/office/drawing/2014/main" xmlns="" id="{D989C9E4-AB6E-435B-8A4B-BA588003C2AA}"/>
              </a:ext>
            </a:extLst>
          </p:cNvPr>
          <p:cNvPicPr>
            <a:picLocks noChangeAspect="1"/>
          </p:cNvPicPr>
          <p:nvPr/>
        </p:nvPicPr>
        <p:blipFill>
          <a:blip r:embed="rId5"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3479281" y="2618797"/>
            <a:ext cx="651604" cy="589966"/>
          </a:xfrm>
          <a:prstGeom prst="rect">
            <a:avLst/>
          </a:prstGeom>
        </p:spPr>
      </p:pic>
      <p:grpSp>
        <p:nvGrpSpPr>
          <p:cNvPr id="17" name="组合 16">
            <a:extLst>
              <a:ext uri="{FF2B5EF4-FFF2-40B4-BE49-F238E27FC236}">
                <a16:creationId xmlns:a16="http://schemas.microsoft.com/office/drawing/2014/main" xmlns="" id="{7A9C8B54-B127-4730-8A69-954F1655E622}"/>
              </a:ext>
            </a:extLst>
          </p:cNvPr>
          <p:cNvGrpSpPr/>
          <p:nvPr/>
        </p:nvGrpSpPr>
        <p:grpSpPr>
          <a:xfrm>
            <a:off x="5043139" y="1888189"/>
            <a:ext cx="4075055" cy="466966"/>
            <a:chOff x="5411042" y="3042201"/>
            <a:chExt cx="4075055" cy="466966"/>
          </a:xfrm>
        </p:grpSpPr>
        <p:pic>
          <p:nvPicPr>
            <p:cNvPr id="18" name="图片 17">
              <a:extLst>
                <a:ext uri="{FF2B5EF4-FFF2-40B4-BE49-F238E27FC236}">
                  <a16:creationId xmlns:a16="http://schemas.microsoft.com/office/drawing/2014/main" xmlns="" id="{A409EBCD-790B-4C49-B17E-F6CA45FC3AD5}"/>
                </a:ext>
              </a:extLst>
            </p:cNvPr>
            <p:cNvPicPr>
              <a:picLocks noChangeAspect="1"/>
            </p:cNvPicPr>
            <p:nvPr/>
          </p:nvPicPr>
          <p:blipFill>
            <a:blip r:embed="rId6"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5411042" y="3042201"/>
              <a:ext cx="505442" cy="457630"/>
            </a:xfrm>
            <a:prstGeom prst="rect">
              <a:avLst/>
            </a:prstGeom>
          </p:spPr>
        </p:pic>
        <p:sp>
          <p:nvSpPr>
            <p:cNvPr id="19" name="文本框 18">
              <a:extLst>
                <a:ext uri="{FF2B5EF4-FFF2-40B4-BE49-F238E27FC236}">
                  <a16:creationId xmlns:a16="http://schemas.microsoft.com/office/drawing/2014/main" xmlns="" id="{97055612-5B53-4D13-96F7-66E20F28864C}"/>
                </a:ext>
              </a:extLst>
            </p:cNvPr>
            <p:cNvSpPr txBox="1"/>
            <p:nvPr/>
          </p:nvSpPr>
          <p:spPr>
            <a:xfrm>
              <a:off x="6666694" y="3047502"/>
              <a:ext cx="2819403" cy="461665"/>
            </a:xfrm>
            <a:prstGeom prst="rect">
              <a:avLst/>
            </a:prstGeom>
            <a:noFill/>
          </p:spPr>
          <p:txBody>
            <a:bodyPr wrap="square" rtlCol="0">
              <a:spAutoFit/>
            </a:bodyPr>
            <a:lstStyle/>
            <a:p>
              <a:r>
                <a:rPr lang="zh-CN" altLang="en-US" sz="2400" spc="600" dirty="0">
                  <a:solidFill>
                    <a:schemeClr val="accent5">
                      <a:lumMod val="50000"/>
                    </a:schemeClr>
                  </a:solidFill>
                  <a:cs typeface="+mn-ea"/>
                  <a:sym typeface="+mn-lt"/>
                </a:rPr>
                <a:t>清明</a:t>
              </a:r>
            </a:p>
          </p:txBody>
        </p:sp>
      </p:grpSp>
      <p:pic>
        <p:nvPicPr>
          <p:cNvPr id="23" name="图片 22">
            <a:extLst>
              <a:ext uri="{FF2B5EF4-FFF2-40B4-BE49-F238E27FC236}">
                <a16:creationId xmlns:a16="http://schemas.microsoft.com/office/drawing/2014/main" xmlns="" id="{1C6B56E3-8433-4BD4-AB56-6035F9247935}"/>
              </a:ext>
            </a:extLst>
          </p:cNvPr>
          <p:cNvPicPr>
            <a:picLocks noChangeAspect="1"/>
          </p:cNvPicPr>
          <p:nvPr/>
        </p:nvPicPr>
        <p:blipFill>
          <a:blip r:embed="rId6"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4958825" y="3935369"/>
            <a:ext cx="505442" cy="457630"/>
          </a:xfrm>
          <a:prstGeom prst="rect">
            <a:avLst/>
          </a:prstGeom>
        </p:spPr>
      </p:pic>
      <p:grpSp>
        <p:nvGrpSpPr>
          <p:cNvPr id="25" name="组合 24">
            <a:extLst>
              <a:ext uri="{FF2B5EF4-FFF2-40B4-BE49-F238E27FC236}">
                <a16:creationId xmlns:a16="http://schemas.microsoft.com/office/drawing/2014/main" xmlns="" id="{7EBC1800-C356-4252-ADF3-11469AC8FF70}"/>
              </a:ext>
            </a:extLst>
          </p:cNvPr>
          <p:cNvGrpSpPr/>
          <p:nvPr/>
        </p:nvGrpSpPr>
        <p:grpSpPr>
          <a:xfrm>
            <a:off x="1814054" y="589936"/>
            <a:ext cx="8568813" cy="471948"/>
            <a:chOff x="1804221" y="589936"/>
            <a:chExt cx="8568813" cy="471948"/>
          </a:xfrm>
          <a:solidFill>
            <a:schemeClr val="accent5">
              <a:lumMod val="50000"/>
            </a:schemeClr>
          </a:solidFill>
        </p:grpSpPr>
        <p:grpSp>
          <p:nvGrpSpPr>
            <p:cNvPr id="26" name="组合 25">
              <a:extLst>
                <a:ext uri="{FF2B5EF4-FFF2-40B4-BE49-F238E27FC236}">
                  <a16:creationId xmlns:a16="http://schemas.microsoft.com/office/drawing/2014/main" xmlns="" id="{F21B1C23-AA0B-4398-BFCD-358964078609}"/>
                </a:ext>
              </a:extLst>
            </p:cNvPr>
            <p:cNvGrpSpPr/>
            <p:nvPr/>
          </p:nvGrpSpPr>
          <p:grpSpPr>
            <a:xfrm>
              <a:off x="7374195" y="589936"/>
              <a:ext cx="2998839" cy="471948"/>
              <a:chOff x="7482349" y="589936"/>
              <a:chExt cx="2998839" cy="471948"/>
            </a:xfrm>
            <a:grpFill/>
          </p:grpSpPr>
          <p:sp>
            <p:nvSpPr>
              <p:cNvPr id="30" name="矩形 29">
                <a:extLst>
                  <a:ext uri="{FF2B5EF4-FFF2-40B4-BE49-F238E27FC236}">
                    <a16:creationId xmlns:a16="http://schemas.microsoft.com/office/drawing/2014/main" xmlns="" id="{EF8F9B69-1F0B-4EEB-A5C7-04C61FABCC1F}"/>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xmlns="" id="{60A23701-5995-487B-8D61-2D60DA7EB4CE}"/>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a:extLst>
                <a:ext uri="{FF2B5EF4-FFF2-40B4-BE49-F238E27FC236}">
                  <a16:creationId xmlns:a16="http://schemas.microsoft.com/office/drawing/2014/main" xmlns="" id="{6FF03953-8573-49B3-BFEC-8CB6B8F2D724}"/>
                </a:ext>
              </a:extLst>
            </p:cNvPr>
            <p:cNvGrpSpPr/>
            <p:nvPr/>
          </p:nvGrpSpPr>
          <p:grpSpPr>
            <a:xfrm flipH="1">
              <a:off x="1804221" y="589936"/>
              <a:ext cx="2998839" cy="471948"/>
              <a:chOff x="2030362" y="978310"/>
              <a:chExt cx="2998839" cy="471948"/>
            </a:xfrm>
            <a:grpFill/>
          </p:grpSpPr>
          <p:sp>
            <p:nvSpPr>
              <p:cNvPr id="28" name="矩形 27">
                <a:extLst>
                  <a:ext uri="{FF2B5EF4-FFF2-40B4-BE49-F238E27FC236}">
                    <a16:creationId xmlns:a16="http://schemas.microsoft.com/office/drawing/2014/main" xmlns="" id="{B17E45C2-3E25-4762-AD14-5B9BBBDB3988}"/>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a:extLst>
                  <a:ext uri="{FF2B5EF4-FFF2-40B4-BE49-F238E27FC236}">
                    <a16:creationId xmlns:a16="http://schemas.microsoft.com/office/drawing/2014/main" xmlns="" id="{CD8C5FA7-CA76-4312-9578-4FB17DD226EC}"/>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2" name="矩形 31">
            <a:extLst>
              <a:ext uri="{FF2B5EF4-FFF2-40B4-BE49-F238E27FC236}">
                <a16:creationId xmlns:a16="http://schemas.microsoft.com/office/drawing/2014/main" xmlns="" id="{27F5EEF7-F0BD-4836-AEB9-4E855D1CFE94}"/>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sp>
        <p:nvSpPr>
          <p:cNvPr id="33" name="Rectangle 3"/>
          <p:cNvSpPr>
            <a:spLocks noChangeArrowheads="1"/>
          </p:cNvSpPr>
          <p:nvPr/>
        </p:nvSpPr>
        <p:spPr bwMode="auto">
          <a:xfrm>
            <a:off x="5464267" y="2455276"/>
            <a:ext cx="3501933" cy="962402"/>
          </a:xfrm>
          <a:prstGeom prst="rect">
            <a:avLst/>
          </a:prstGeom>
          <a:noFill/>
          <a:ln>
            <a:noFill/>
          </a:ln>
          <a:effectLst/>
        </p:spPr>
        <p:txBody>
          <a:bodyPr vert="horz" wrap="square" lIns="0" tIns="65067" rIns="0" bIns="6506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strike="noStrike" cap="none" normalizeH="0" baseline="0" dirty="0">
                <a:ln>
                  <a:noFill/>
                </a:ln>
                <a:solidFill>
                  <a:schemeClr val="accent5">
                    <a:lumMod val="50000"/>
                  </a:schemeClr>
                </a:solidFill>
                <a:effectLst/>
                <a:cs typeface="+mn-ea"/>
                <a:sym typeface="+mn-lt"/>
              </a:rPr>
              <a:t>清明时节雨纷纷，路上行人欲断魂。 </a:t>
            </a:r>
            <a:br>
              <a:rPr kumimoji="0" lang="zh-CN" altLang="zh-CN" b="0" i="0" strike="noStrike" cap="none" normalizeH="0" baseline="0" dirty="0">
                <a:ln>
                  <a:noFill/>
                </a:ln>
                <a:solidFill>
                  <a:schemeClr val="accent5">
                    <a:lumMod val="50000"/>
                  </a:schemeClr>
                </a:solidFill>
                <a:effectLst/>
                <a:cs typeface="+mn-ea"/>
                <a:sym typeface="+mn-lt"/>
              </a:rPr>
            </a:br>
            <a:r>
              <a:rPr kumimoji="0" lang="zh-CN" altLang="zh-CN" b="0" i="0" strike="noStrike" cap="none" normalizeH="0" baseline="0" dirty="0">
                <a:ln>
                  <a:noFill/>
                </a:ln>
                <a:solidFill>
                  <a:schemeClr val="accent5">
                    <a:lumMod val="50000"/>
                  </a:schemeClr>
                </a:solidFill>
                <a:effectLst/>
                <a:cs typeface="+mn-ea"/>
                <a:sym typeface="+mn-lt"/>
              </a:rPr>
              <a:t/>
            </a:r>
            <a:br>
              <a:rPr kumimoji="0" lang="zh-CN" altLang="zh-CN" b="0" i="0" strike="noStrike" cap="none" normalizeH="0" baseline="0" dirty="0">
                <a:ln>
                  <a:noFill/>
                </a:ln>
                <a:solidFill>
                  <a:schemeClr val="accent5">
                    <a:lumMod val="50000"/>
                  </a:schemeClr>
                </a:solidFill>
                <a:effectLst/>
                <a:cs typeface="+mn-ea"/>
                <a:sym typeface="+mn-lt"/>
              </a:rPr>
            </a:br>
            <a:r>
              <a:rPr kumimoji="0" lang="zh-CN" altLang="zh-CN" b="0" i="0" strike="noStrike" cap="none" normalizeH="0" baseline="0" dirty="0">
                <a:ln>
                  <a:noFill/>
                </a:ln>
                <a:solidFill>
                  <a:schemeClr val="accent5">
                    <a:lumMod val="50000"/>
                  </a:schemeClr>
                </a:solidFill>
                <a:effectLst/>
                <a:cs typeface="+mn-ea"/>
                <a:sym typeface="+mn-lt"/>
              </a:rPr>
              <a:t>借问酒家何处有？牧童遥指杏花村</a:t>
            </a:r>
            <a:r>
              <a:rPr kumimoji="0" lang="zh-CN" altLang="zh-CN" sz="1100" b="0" i="0" strike="noStrike" cap="none" normalizeH="0" baseline="0" dirty="0">
                <a:ln>
                  <a:noFill/>
                </a:ln>
                <a:solidFill>
                  <a:schemeClr val="accent5">
                    <a:lumMod val="50000"/>
                  </a:schemeClr>
                </a:solidFill>
                <a:effectLst/>
                <a:cs typeface="+mn-ea"/>
                <a:sym typeface="+mn-lt"/>
              </a:rPr>
              <a:t> </a:t>
            </a:r>
            <a:endParaRPr kumimoji="0" lang="zh-CN" altLang="zh-CN" sz="2800" b="0" i="0" strike="noStrike" cap="none" normalizeH="0" baseline="0" dirty="0">
              <a:ln>
                <a:noFill/>
              </a:ln>
              <a:solidFill>
                <a:schemeClr val="accent5">
                  <a:lumMod val="50000"/>
                </a:schemeClr>
              </a:solidFill>
              <a:effectLst/>
              <a:cs typeface="+mn-ea"/>
              <a:sym typeface="+mn-lt"/>
            </a:endParaRPr>
          </a:p>
        </p:txBody>
      </p:sp>
      <p:sp>
        <p:nvSpPr>
          <p:cNvPr id="34" name="文本框 33">
            <a:extLst>
              <a:ext uri="{FF2B5EF4-FFF2-40B4-BE49-F238E27FC236}">
                <a16:creationId xmlns:a16="http://schemas.microsoft.com/office/drawing/2014/main" xmlns="" id="{97055612-5B53-4D13-96F7-66E20F28864C}"/>
              </a:ext>
            </a:extLst>
          </p:cNvPr>
          <p:cNvSpPr txBox="1"/>
          <p:nvPr/>
        </p:nvSpPr>
        <p:spPr>
          <a:xfrm>
            <a:off x="6298791" y="3935369"/>
            <a:ext cx="1640760" cy="461665"/>
          </a:xfrm>
          <a:prstGeom prst="rect">
            <a:avLst/>
          </a:prstGeom>
          <a:noFill/>
        </p:spPr>
        <p:txBody>
          <a:bodyPr wrap="square" rtlCol="0">
            <a:spAutoFit/>
          </a:bodyPr>
          <a:lstStyle/>
          <a:p>
            <a:r>
              <a:rPr lang="zh-CN" altLang="en-US" sz="2400" dirty="0">
                <a:solidFill>
                  <a:schemeClr val="accent5">
                    <a:lumMod val="50000"/>
                  </a:schemeClr>
                </a:solidFill>
                <a:cs typeface="+mn-ea"/>
                <a:sym typeface="+mn-lt"/>
              </a:rPr>
              <a:t>途中寒食</a:t>
            </a:r>
          </a:p>
        </p:txBody>
      </p:sp>
      <p:sp>
        <p:nvSpPr>
          <p:cNvPr id="37" name="Rectangle 5"/>
          <p:cNvSpPr>
            <a:spLocks noChangeArrowheads="1"/>
          </p:cNvSpPr>
          <p:nvPr/>
        </p:nvSpPr>
        <p:spPr bwMode="auto">
          <a:xfrm>
            <a:off x="5838807" y="4425434"/>
            <a:ext cx="3501933" cy="2070397"/>
          </a:xfrm>
          <a:prstGeom prst="rect">
            <a:avLst/>
          </a:prstGeom>
          <a:noFill/>
          <a:ln>
            <a:noFill/>
          </a:ln>
          <a:effectLst/>
        </p:spPr>
        <p:txBody>
          <a:bodyPr vert="horz" wrap="square" lIns="0" tIns="65067" rIns="0" bIns="6506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a:ln>
                  <a:noFill/>
                </a:ln>
                <a:solidFill>
                  <a:schemeClr val="accent5">
                    <a:lumMod val="50000"/>
                  </a:schemeClr>
                </a:solidFill>
                <a:effectLst/>
                <a:cs typeface="+mn-ea"/>
                <a:sym typeface="+mn-lt"/>
              </a:rPr>
              <a:t>马上逢寒食，</a:t>
            </a:r>
            <a:r>
              <a:rPr kumimoji="0" lang="en-US" altLang="zh-CN" b="0" i="0" u="none" strike="noStrike" cap="none" normalizeH="0" baseline="0" dirty="0">
                <a:ln>
                  <a:noFill/>
                </a:ln>
                <a:solidFill>
                  <a:schemeClr val="accent5">
                    <a:lumMod val="50000"/>
                  </a:schemeClr>
                </a:solidFill>
                <a:effectLst/>
                <a:cs typeface="+mn-ea"/>
                <a:sym typeface="+mn-lt"/>
              </a:rPr>
              <a:t>     </a:t>
            </a:r>
            <a:r>
              <a:rPr kumimoji="0" lang="zh-CN" altLang="zh-CN" b="0" i="0" u="none" strike="noStrike" cap="none" normalizeH="0" baseline="0" dirty="0">
                <a:ln>
                  <a:noFill/>
                </a:ln>
                <a:solidFill>
                  <a:schemeClr val="accent5">
                    <a:lumMod val="50000"/>
                  </a:schemeClr>
                </a:solidFill>
                <a:effectLst/>
                <a:cs typeface="+mn-ea"/>
                <a:sym typeface="+mn-lt"/>
              </a:rPr>
              <a:t>途中属暮春。 </a:t>
            </a:r>
            <a:br>
              <a:rPr kumimoji="0" lang="zh-CN" altLang="zh-CN" b="0" i="0" u="none" strike="noStrike" cap="none" normalizeH="0" baseline="0" dirty="0">
                <a:ln>
                  <a:noFill/>
                </a:ln>
                <a:solidFill>
                  <a:schemeClr val="accent5">
                    <a:lumMod val="50000"/>
                  </a:schemeClr>
                </a:solidFill>
                <a:effectLst/>
                <a:cs typeface="+mn-ea"/>
                <a:sym typeface="+mn-lt"/>
              </a:rPr>
            </a:br>
            <a:r>
              <a:rPr kumimoji="0" lang="zh-CN" altLang="zh-CN" b="0" i="0" u="none" strike="noStrike" cap="none" normalizeH="0" baseline="0" dirty="0">
                <a:ln>
                  <a:noFill/>
                </a:ln>
                <a:solidFill>
                  <a:schemeClr val="accent5">
                    <a:lumMod val="50000"/>
                  </a:schemeClr>
                </a:solidFill>
                <a:effectLst/>
                <a:cs typeface="+mn-ea"/>
                <a:sym typeface="+mn-lt"/>
              </a:rPr>
              <a:t/>
            </a:r>
            <a:br>
              <a:rPr kumimoji="0" lang="zh-CN" altLang="zh-CN" b="0" i="0" u="none" strike="noStrike" cap="none" normalizeH="0" baseline="0" dirty="0">
                <a:ln>
                  <a:noFill/>
                </a:ln>
                <a:solidFill>
                  <a:schemeClr val="accent5">
                    <a:lumMod val="50000"/>
                  </a:schemeClr>
                </a:solidFill>
                <a:effectLst/>
                <a:cs typeface="+mn-ea"/>
                <a:sym typeface="+mn-lt"/>
              </a:rPr>
            </a:br>
            <a:r>
              <a:rPr kumimoji="0" lang="zh-CN" altLang="zh-CN" b="0" i="0" u="none" strike="noStrike" cap="none" normalizeH="0" baseline="0" dirty="0">
                <a:ln>
                  <a:noFill/>
                </a:ln>
                <a:solidFill>
                  <a:schemeClr val="accent5">
                    <a:lumMod val="50000"/>
                  </a:schemeClr>
                </a:solidFill>
                <a:effectLst/>
                <a:cs typeface="+mn-ea"/>
                <a:sym typeface="+mn-lt"/>
              </a:rPr>
              <a:t>可怜江浦望，</a:t>
            </a:r>
            <a:r>
              <a:rPr kumimoji="0" lang="en-US" altLang="zh-CN" b="0" i="0" u="none" strike="noStrike" cap="none" normalizeH="0" baseline="0" dirty="0">
                <a:ln>
                  <a:noFill/>
                </a:ln>
                <a:solidFill>
                  <a:schemeClr val="accent5">
                    <a:lumMod val="50000"/>
                  </a:schemeClr>
                </a:solidFill>
                <a:effectLst/>
                <a:cs typeface="+mn-ea"/>
                <a:sym typeface="+mn-lt"/>
              </a:rPr>
              <a:t>    </a:t>
            </a:r>
            <a:r>
              <a:rPr kumimoji="0" lang="en-US" altLang="zh-CN" b="0" i="0" u="none" strike="noStrike" cap="none" normalizeH="0" dirty="0">
                <a:ln>
                  <a:noFill/>
                </a:ln>
                <a:solidFill>
                  <a:schemeClr val="accent5">
                    <a:lumMod val="50000"/>
                  </a:schemeClr>
                </a:solidFill>
                <a:effectLst/>
                <a:cs typeface="+mn-ea"/>
                <a:sym typeface="+mn-lt"/>
              </a:rPr>
              <a:t> </a:t>
            </a:r>
            <a:r>
              <a:rPr kumimoji="0" lang="zh-CN" altLang="zh-CN" b="0" i="0" u="none" strike="noStrike" cap="none" normalizeH="0" baseline="0" dirty="0">
                <a:ln>
                  <a:noFill/>
                </a:ln>
                <a:solidFill>
                  <a:schemeClr val="accent5">
                    <a:lumMod val="50000"/>
                  </a:schemeClr>
                </a:solidFill>
                <a:effectLst/>
                <a:cs typeface="+mn-ea"/>
                <a:sym typeface="+mn-lt"/>
              </a:rPr>
              <a:t>不见洛桥人。 </a:t>
            </a:r>
            <a:br>
              <a:rPr kumimoji="0" lang="zh-CN" altLang="zh-CN" b="0" i="0" u="none" strike="noStrike" cap="none" normalizeH="0" baseline="0" dirty="0">
                <a:ln>
                  <a:noFill/>
                </a:ln>
                <a:solidFill>
                  <a:schemeClr val="accent5">
                    <a:lumMod val="50000"/>
                  </a:schemeClr>
                </a:solidFill>
                <a:effectLst/>
                <a:cs typeface="+mn-ea"/>
                <a:sym typeface="+mn-lt"/>
              </a:rPr>
            </a:br>
            <a:r>
              <a:rPr kumimoji="0" lang="zh-CN" altLang="zh-CN" b="0" i="0" u="none" strike="noStrike" cap="none" normalizeH="0" baseline="0" dirty="0">
                <a:ln>
                  <a:noFill/>
                </a:ln>
                <a:solidFill>
                  <a:schemeClr val="accent5">
                    <a:lumMod val="50000"/>
                  </a:schemeClr>
                </a:solidFill>
                <a:effectLst/>
                <a:cs typeface="+mn-ea"/>
                <a:sym typeface="+mn-lt"/>
              </a:rPr>
              <a:t/>
            </a:r>
            <a:br>
              <a:rPr kumimoji="0" lang="zh-CN" altLang="zh-CN" b="0" i="0" u="none" strike="noStrike" cap="none" normalizeH="0" baseline="0" dirty="0">
                <a:ln>
                  <a:noFill/>
                </a:ln>
                <a:solidFill>
                  <a:schemeClr val="accent5">
                    <a:lumMod val="50000"/>
                  </a:schemeClr>
                </a:solidFill>
                <a:effectLst/>
                <a:cs typeface="+mn-ea"/>
                <a:sym typeface="+mn-lt"/>
              </a:rPr>
            </a:br>
            <a:r>
              <a:rPr kumimoji="0" lang="zh-CN" altLang="zh-CN" b="0" i="0" u="none" strike="noStrike" cap="none" normalizeH="0" baseline="0" dirty="0">
                <a:ln>
                  <a:noFill/>
                </a:ln>
                <a:solidFill>
                  <a:schemeClr val="accent5">
                    <a:lumMod val="50000"/>
                  </a:schemeClr>
                </a:solidFill>
                <a:effectLst/>
                <a:cs typeface="+mn-ea"/>
                <a:sym typeface="+mn-lt"/>
              </a:rPr>
              <a:t>北极怀明主，</a:t>
            </a:r>
            <a:r>
              <a:rPr kumimoji="0" lang="en-US" altLang="zh-CN" b="0" i="0" u="none" strike="noStrike" cap="none" normalizeH="0" baseline="0" dirty="0">
                <a:ln>
                  <a:noFill/>
                </a:ln>
                <a:solidFill>
                  <a:schemeClr val="accent5">
                    <a:lumMod val="50000"/>
                  </a:schemeClr>
                </a:solidFill>
                <a:effectLst/>
                <a:cs typeface="+mn-ea"/>
                <a:sym typeface="+mn-lt"/>
              </a:rPr>
              <a:t>     </a:t>
            </a:r>
            <a:r>
              <a:rPr kumimoji="0" lang="zh-CN" altLang="zh-CN" b="0" i="0" u="none" strike="noStrike" cap="none" normalizeH="0" baseline="0" dirty="0">
                <a:ln>
                  <a:noFill/>
                </a:ln>
                <a:solidFill>
                  <a:schemeClr val="accent5">
                    <a:lumMod val="50000"/>
                  </a:schemeClr>
                </a:solidFill>
                <a:effectLst/>
                <a:cs typeface="+mn-ea"/>
                <a:sym typeface="+mn-lt"/>
              </a:rPr>
              <a:t>南溟作逐臣。 </a:t>
            </a:r>
            <a:br>
              <a:rPr kumimoji="0" lang="zh-CN" altLang="zh-CN" b="0" i="0" u="none" strike="noStrike" cap="none" normalizeH="0" baseline="0" dirty="0">
                <a:ln>
                  <a:noFill/>
                </a:ln>
                <a:solidFill>
                  <a:schemeClr val="accent5">
                    <a:lumMod val="50000"/>
                  </a:schemeClr>
                </a:solidFill>
                <a:effectLst/>
                <a:cs typeface="+mn-ea"/>
                <a:sym typeface="+mn-lt"/>
              </a:rPr>
            </a:br>
            <a:r>
              <a:rPr kumimoji="0" lang="zh-CN" altLang="zh-CN" b="0" i="0" u="none" strike="noStrike" cap="none" normalizeH="0" baseline="0" dirty="0">
                <a:ln>
                  <a:noFill/>
                </a:ln>
                <a:solidFill>
                  <a:schemeClr val="accent5">
                    <a:lumMod val="50000"/>
                  </a:schemeClr>
                </a:solidFill>
                <a:effectLst/>
                <a:cs typeface="+mn-ea"/>
                <a:sym typeface="+mn-lt"/>
              </a:rPr>
              <a:t/>
            </a:r>
            <a:br>
              <a:rPr kumimoji="0" lang="zh-CN" altLang="zh-CN" b="0" i="0" u="none" strike="noStrike" cap="none" normalizeH="0" baseline="0" dirty="0">
                <a:ln>
                  <a:noFill/>
                </a:ln>
                <a:solidFill>
                  <a:schemeClr val="accent5">
                    <a:lumMod val="50000"/>
                  </a:schemeClr>
                </a:solidFill>
                <a:effectLst/>
                <a:cs typeface="+mn-ea"/>
                <a:sym typeface="+mn-lt"/>
              </a:rPr>
            </a:br>
            <a:r>
              <a:rPr kumimoji="0" lang="zh-CN" altLang="zh-CN" b="0" i="0" u="none" strike="noStrike" cap="none" normalizeH="0" baseline="0" dirty="0">
                <a:ln>
                  <a:noFill/>
                </a:ln>
                <a:solidFill>
                  <a:schemeClr val="accent5">
                    <a:lumMod val="50000"/>
                  </a:schemeClr>
                </a:solidFill>
                <a:effectLst/>
                <a:cs typeface="+mn-ea"/>
                <a:sym typeface="+mn-lt"/>
              </a:rPr>
              <a:t>故园肠断处，</a:t>
            </a:r>
            <a:r>
              <a:rPr kumimoji="0" lang="en-US" altLang="zh-CN" b="0" i="0" u="none" strike="noStrike" cap="none" normalizeH="0" baseline="0" dirty="0">
                <a:ln>
                  <a:noFill/>
                </a:ln>
                <a:solidFill>
                  <a:schemeClr val="accent5">
                    <a:lumMod val="50000"/>
                  </a:schemeClr>
                </a:solidFill>
                <a:effectLst/>
                <a:cs typeface="+mn-ea"/>
                <a:sym typeface="+mn-lt"/>
              </a:rPr>
              <a:t>     </a:t>
            </a:r>
            <a:r>
              <a:rPr kumimoji="0" lang="zh-CN" altLang="zh-CN" b="0" i="0" u="none" strike="noStrike" cap="none" normalizeH="0" baseline="0" dirty="0">
                <a:ln>
                  <a:noFill/>
                </a:ln>
                <a:solidFill>
                  <a:schemeClr val="accent5">
                    <a:lumMod val="50000"/>
                  </a:schemeClr>
                </a:solidFill>
                <a:effectLst/>
                <a:cs typeface="+mn-ea"/>
                <a:sym typeface="+mn-lt"/>
              </a:rPr>
              <a:t>日夜柳条新</a:t>
            </a:r>
            <a:r>
              <a:rPr kumimoji="0" lang="zh-CN" altLang="zh-CN" sz="1100" b="0" i="0" u="none" strike="noStrike" cap="none" normalizeH="0" baseline="0" dirty="0">
                <a:ln>
                  <a:noFill/>
                </a:ln>
                <a:solidFill>
                  <a:schemeClr val="accent5">
                    <a:lumMod val="50000"/>
                  </a:schemeClr>
                </a:solidFill>
                <a:effectLst/>
                <a:cs typeface="+mn-ea"/>
                <a:sym typeface="+mn-lt"/>
              </a:rPr>
              <a:t> </a:t>
            </a:r>
            <a:endParaRPr kumimoji="0" lang="zh-CN" altLang="zh-CN" sz="2800" b="0" i="0" u="none" strike="noStrike" cap="none" normalizeH="0" baseline="0" dirty="0">
              <a:ln>
                <a:noFill/>
              </a:ln>
              <a:solidFill>
                <a:schemeClr val="accent5">
                  <a:lumMod val="50000"/>
                </a:schemeClr>
              </a:solidFill>
              <a:effectLst/>
              <a:cs typeface="+mn-ea"/>
              <a:sym typeface="+mn-lt"/>
            </a:endParaRPr>
          </a:p>
        </p:txBody>
      </p:sp>
      <p:pic>
        <p:nvPicPr>
          <p:cNvPr id="39" name="图片 3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spTree>
    <p:extLst>
      <p:ext uri="{BB962C8B-B14F-4D97-AF65-F5344CB8AC3E}">
        <p14:creationId xmlns:p14="http://schemas.microsoft.com/office/powerpoint/2010/main" val="3343551626"/>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29" name="图片 2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pic>
        <p:nvPicPr>
          <p:cNvPr id="12" name="图片 11">
            <a:extLst>
              <a:ext uri="{FF2B5EF4-FFF2-40B4-BE49-F238E27FC236}">
                <a16:creationId xmlns:a16="http://schemas.microsoft.com/office/drawing/2014/main" xmlns="" id="{FAE7176A-3381-4DD8-8373-42BC791F69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2893" y="0"/>
            <a:ext cx="7379107" cy="5565058"/>
          </a:xfrm>
          <a:prstGeom prst="rect">
            <a:avLst/>
          </a:prstGeom>
        </p:spPr>
      </p:pic>
      <p:grpSp>
        <p:nvGrpSpPr>
          <p:cNvPr id="13" name="组合 12">
            <a:extLst>
              <a:ext uri="{FF2B5EF4-FFF2-40B4-BE49-F238E27FC236}">
                <a16:creationId xmlns:a16="http://schemas.microsoft.com/office/drawing/2014/main" xmlns="" id="{F4CC282A-BD96-4188-9348-182C66FCAF0C}"/>
              </a:ext>
            </a:extLst>
          </p:cNvPr>
          <p:cNvGrpSpPr/>
          <p:nvPr/>
        </p:nvGrpSpPr>
        <p:grpSpPr>
          <a:xfrm>
            <a:off x="2146350" y="1591406"/>
            <a:ext cx="6034089" cy="4617226"/>
            <a:chOff x="3503655" y="1967422"/>
            <a:chExt cx="6034089" cy="4617226"/>
          </a:xfrm>
        </p:grpSpPr>
        <p:sp>
          <p:nvSpPr>
            <p:cNvPr id="14" name="矩形 13">
              <a:extLst>
                <a:ext uri="{FF2B5EF4-FFF2-40B4-BE49-F238E27FC236}">
                  <a16:creationId xmlns:a16="http://schemas.microsoft.com/office/drawing/2014/main" xmlns="" id="{DF6B5130-DAF5-427A-82C9-083F0370B9FB}"/>
                </a:ext>
              </a:extLst>
            </p:cNvPr>
            <p:cNvSpPr/>
            <p:nvPr/>
          </p:nvSpPr>
          <p:spPr>
            <a:xfrm>
              <a:off x="3889569" y="1967422"/>
              <a:ext cx="5648175" cy="4617226"/>
            </a:xfrm>
            <a:prstGeom prst="rect">
              <a:avLst/>
            </a:prstGeom>
          </p:spPr>
          <p:txBody>
            <a:bodyPr wrap="square">
              <a:spAutoFit/>
            </a:bodyPr>
            <a:lstStyle/>
            <a:p>
              <a:pPr>
                <a:lnSpc>
                  <a:spcPct val="150000"/>
                </a:lnSpc>
              </a:pPr>
              <a:r>
                <a:rPr lang="zh-CN" altLang="en-US" spc="300" dirty="0">
                  <a:solidFill>
                    <a:schemeClr val="accent5">
                      <a:lumMod val="50000"/>
                    </a:schemeClr>
                  </a:solidFill>
                  <a:cs typeface="+mn-ea"/>
                  <a:sym typeface="+mn-lt"/>
                </a:rPr>
                <a:t>◇ 雨打清明前，春雨定频繁（鲁）</a:t>
              </a:r>
            </a:p>
            <a:p>
              <a:pPr>
                <a:lnSpc>
                  <a:spcPct val="150000"/>
                </a:lnSpc>
              </a:pPr>
              <a:r>
                <a:rPr lang="zh-CN" altLang="en-US" spc="300" dirty="0">
                  <a:solidFill>
                    <a:schemeClr val="accent5">
                      <a:lumMod val="50000"/>
                    </a:schemeClr>
                  </a:solidFill>
                  <a:cs typeface="+mn-ea"/>
                  <a:sym typeface="+mn-lt"/>
                </a:rPr>
                <a:t>◇ 阴雨下了清明节，断断续续三个月（桂）</a:t>
              </a:r>
            </a:p>
            <a:p>
              <a:pPr>
                <a:lnSpc>
                  <a:spcPct val="150000"/>
                </a:lnSpc>
              </a:pPr>
              <a:r>
                <a:rPr lang="zh-CN" altLang="en-US" spc="300" dirty="0">
                  <a:solidFill>
                    <a:schemeClr val="accent5">
                      <a:lumMod val="50000"/>
                    </a:schemeClr>
                  </a:solidFill>
                  <a:cs typeface="+mn-ea"/>
                  <a:sym typeface="+mn-lt"/>
                </a:rPr>
                <a:t>◇ 清明难得晴，谷雨难得阴（鲁）</a:t>
              </a:r>
            </a:p>
            <a:p>
              <a:pPr>
                <a:lnSpc>
                  <a:spcPct val="150000"/>
                </a:lnSpc>
              </a:pPr>
              <a:r>
                <a:rPr lang="zh-CN" altLang="en-US" spc="300" dirty="0">
                  <a:solidFill>
                    <a:schemeClr val="accent5">
                      <a:lumMod val="50000"/>
                    </a:schemeClr>
                  </a:solidFill>
                  <a:cs typeface="+mn-ea"/>
                  <a:sym typeface="+mn-lt"/>
                </a:rPr>
                <a:t>◇ 清明不怕晴，谷雨不怕雨（黑）</a:t>
              </a:r>
            </a:p>
            <a:p>
              <a:pPr>
                <a:lnSpc>
                  <a:spcPct val="150000"/>
                </a:lnSpc>
              </a:pPr>
              <a:r>
                <a:rPr lang="zh-CN" altLang="en-US" spc="300" dirty="0">
                  <a:solidFill>
                    <a:schemeClr val="accent5">
                      <a:lumMod val="50000"/>
                    </a:schemeClr>
                  </a:solidFill>
                  <a:cs typeface="+mn-ea"/>
                  <a:sym typeface="+mn-lt"/>
                </a:rPr>
                <a:t>◇ 雨打清明前，洼地好种田（黑）</a:t>
              </a:r>
            </a:p>
            <a:p>
              <a:pPr>
                <a:lnSpc>
                  <a:spcPct val="150000"/>
                </a:lnSpc>
              </a:pPr>
              <a:r>
                <a:rPr lang="zh-CN" altLang="en-US" spc="300" dirty="0">
                  <a:solidFill>
                    <a:schemeClr val="accent5">
                      <a:lumMod val="50000"/>
                    </a:schemeClr>
                  </a:solidFill>
                  <a:cs typeface="+mn-ea"/>
                  <a:sym typeface="+mn-lt"/>
                </a:rPr>
                <a:t>◇ 清明雨星星，一棵高粱打一升（黑）</a:t>
              </a:r>
            </a:p>
            <a:p>
              <a:pPr>
                <a:lnSpc>
                  <a:spcPct val="150000"/>
                </a:lnSpc>
              </a:pPr>
              <a:r>
                <a:rPr lang="zh-CN" altLang="en-US" spc="300" dirty="0">
                  <a:solidFill>
                    <a:schemeClr val="accent5">
                      <a:lumMod val="50000"/>
                    </a:schemeClr>
                  </a:solidFill>
                  <a:cs typeface="+mn-ea"/>
                  <a:sym typeface="+mn-lt"/>
                </a:rPr>
                <a:t>◇ 清明宜晴，谷雨宜雨（赣）</a:t>
              </a:r>
            </a:p>
            <a:p>
              <a:pPr>
                <a:lnSpc>
                  <a:spcPct val="150000"/>
                </a:lnSpc>
              </a:pPr>
              <a:r>
                <a:rPr lang="zh-CN" altLang="en-US" spc="300" dirty="0">
                  <a:solidFill>
                    <a:schemeClr val="accent5">
                      <a:lumMod val="50000"/>
                    </a:schemeClr>
                  </a:solidFill>
                  <a:cs typeface="+mn-ea"/>
                  <a:sym typeface="+mn-lt"/>
                </a:rPr>
                <a:t>◇ 清明断雪，谷雨断霜（华东、华中、华南、四川及云贵高原）</a:t>
              </a:r>
            </a:p>
            <a:p>
              <a:pPr>
                <a:lnSpc>
                  <a:spcPct val="150000"/>
                </a:lnSpc>
              </a:pPr>
              <a:r>
                <a:rPr lang="zh-CN" altLang="en-US" spc="300" dirty="0">
                  <a:solidFill>
                    <a:schemeClr val="accent5">
                      <a:lumMod val="50000"/>
                    </a:schemeClr>
                  </a:solidFill>
                  <a:cs typeface="+mn-ea"/>
                  <a:sym typeface="+mn-lt"/>
                </a:rPr>
                <a:t>◇ 清明断雪不断雪，谷雨断霜不断霜（冀、晋）</a:t>
              </a:r>
            </a:p>
            <a:p>
              <a:pPr>
                <a:lnSpc>
                  <a:spcPct val="150000"/>
                </a:lnSpc>
              </a:pPr>
              <a:r>
                <a:rPr lang="zh-CN" altLang="en-US" spc="300" dirty="0">
                  <a:solidFill>
                    <a:schemeClr val="accent5">
                      <a:lumMod val="50000"/>
                    </a:schemeClr>
                  </a:solidFill>
                  <a:cs typeface="+mn-ea"/>
                  <a:sym typeface="+mn-lt"/>
                </a:rPr>
                <a:t>◇ 清明无雨旱黄梅，清明有雨水黄梅（苏、鄂）</a:t>
              </a:r>
            </a:p>
          </p:txBody>
        </p:sp>
        <p:pic>
          <p:nvPicPr>
            <p:cNvPr id="17" name="图片 16">
              <a:extLst>
                <a:ext uri="{FF2B5EF4-FFF2-40B4-BE49-F238E27FC236}">
                  <a16:creationId xmlns:a16="http://schemas.microsoft.com/office/drawing/2014/main" xmlns="" id="{62A6FC39-0C83-4790-9482-6B6B001D5A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3655" y="5185311"/>
              <a:ext cx="223682" cy="500898"/>
            </a:xfrm>
            <a:prstGeom prst="rect">
              <a:avLst/>
            </a:prstGeom>
          </p:spPr>
        </p:pic>
        <p:pic>
          <p:nvPicPr>
            <p:cNvPr id="18" name="图片 17">
              <a:extLst>
                <a:ext uri="{FF2B5EF4-FFF2-40B4-BE49-F238E27FC236}">
                  <a16:creationId xmlns:a16="http://schemas.microsoft.com/office/drawing/2014/main" xmlns="" id="{128968FE-9409-4C10-99B2-C52DEC3EC2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3655" y="3852691"/>
              <a:ext cx="223682" cy="500898"/>
            </a:xfrm>
            <a:prstGeom prst="rect">
              <a:avLst/>
            </a:prstGeom>
          </p:spPr>
        </p:pic>
        <p:pic>
          <p:nvPicPr>
            <p:cNvPr id="19" name="图片 18">
              <a:extLst>
                <a:ext uri="{FF2B5EF4-FFF2-40B4-BE49-F238E27FC236}">
                  <a16:creationId xmlns:a16="http://schemas.microsoft.com/office/drawing/2014/main" xmlns="" id="{08068798-EAF7-483D-ADCA-AE02DD52C8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03655" y="2520071"/>
              <a:ext cx="223682" cy="500898"/>
            </a:xfrm>
            <a:prstGeom prst="rect">
              <a:avLst/>
            </a:prstGeom>
          </p:spPr>
        </p:pic>
      </p:grpSp>
      <p:grpSp>
        <p:nvGrpSpPr>
          <p:cNvPr id="20" name="组合 19">
            <a:extLst>
              <a:ext uri="{FF2B5EF4-FFF2-40B4-BE49-F238E27FC236}">
                <a16:creationId xmlns:a16="http://schemas.microsoft.com/office/drawing/2014/main" xmlns="" id="{7EBC1800-C356-4252-ADF3-11469AC8FF70}"/>
              </a:ext>
            </a:extLst>
          </p:cNvPr>
          <p:cNvGrpSpPr/>
          <p:nvPr/>
        </p:nvGrpSpPr>
        <p:grpSpPr>
          <a:xfrm>
            <a:off x="1814054" y="589936"/>
            <a:ext cx="8568813" cy="471948"/>
            <a:chOff x="1804221" y="589936"/>
            <a:chExt cx="8568813" cy="471948"/>
          </a:xfrm>
          <a:solidFill>
            <a:schemeClr val="accent5">
              <a:lumMod val="50000"/>
            </a:schemeClr>
          </a:solidFill>
        </p:grpSpPr>
        <p:grpSp>
          <p:nvGrpSpPr>
            <p:cNvPr id="21" name="组合 20">
              <a:extLst>
                <a:ext uri="{FF2B5EF4-FFF2-40B4-BE49-F238E27FC236}">
                  <a16:creationId xmlns:a16="http://schemas.microsoft.com/office/drawing/2014/main" xmlns="" id="{F21B1C23-AA0B-4398-BFCD-358964078609}"/>
                </a:ext>
              </a:extLst>
            </p:cNvPr>
            <p:cNvGrpSpPr/>
            <p:nvPr/>
          </p:nvGrpSpPr>
          <p:grpSpPr>
            <a:xfrm>
              <a:off x="7374195" y="589936"/>
              <a:ext cx="2998839" cy="471948"/>
              <a:chOff x="7482349" y="589936"/>
              <a:chExt cx="2998839" cy="471948"/>
            </a:xfrm>
            <a:grpFill/>
          </p:grpSpPr>
          <p:sp>
            <p:nvSpPr>
              <p:cNvPr id="25" name="矩形 24">
                <a:extLst>
                  <a:ext uri="{FF2B5EF4-FFF2-40B4-BE49-F238E27FC236}">
                    <a16:creationId xmlns:a16="http://schemas.microsoft.com/office/drawing/2014/main" xmlns="" id="{EF8F9B69-1F0B-4EEB-A5C7-04C61FABCC1F}"/>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a:extLst>
                  <a:ext uri="{FF2B5EF4-FFF2-40B4-BE49-F238E27FC236}">
                    <a16:creationId xmlns:a16="http://schemas.microsoft.com/office/drawing/2014/main" xmlns="" id="{60A23701-5995-487B-8D61-2D60DA7EB4CE}"/>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a:extLst>
                <a:ext uri="{FF2B5EF4-FFF2-40B4-BE49-F238E27FC236}">
                  <a16:creationId xmlns:a16="http://schemas.microsoft.com/office/drawing/2014/main" xmlns="" id="{6FF03953-8573-49B3-BFEC-8CB6B8F2D724}"/>
                </a:ext>
              </a:extLst>
            </p:cNvPr>
            <p:cNvGrpSpPr/>
            <p:nvPr/>
          </p:nvGrpSpPr>
          <p:grpSpPr>
            <a:xfrm flipH="1">
              <a:off x="1804221" y="589936"/>
              <a:ext cx="2998839" cy="471948"/>
              <a:chOff x="2030362" y="978310"/>
              <a:chExt cx="2998839" cy="471948"/>
            </a:xfrm>
            <a:grpFill/>
          </p:grpSpPr>
          <p:sp>
            <p:nvSpPr>
              <p:cNvPr id="23" name="矩形 22">
                <a:extLst>
                  <a:ext uri="{FF2B5EF4-FFF2-40B4-BE49-F238E27FC236}">
                    <a16:creationId xmlns:a16="http://schemas.microsoft.com/office/drawing/2014/main" xmlns="" id="{B17E45C2-3E25-4762-AD14-5B9BBBDB3988}"/>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xmlns="" id="{CD8C5FA7-CA76-4312-9578-4FB17DD226EC}"/>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7" name="矩形 26">
            <a:extLst>
              <a:ext uri="{FF2B5EF4-FFF2-40B4-BE49-F238E27FC236}">
                <a16:creationId xmlns:a16="http://schemas.microsoft.com/office/drawing/2014/main" xmlns="" id="{27F5EEF7-F0BD-4836-AEB9-4E855D1CFE94}"/>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spTree>
    <p:extLst>
      <p:ext uri="{BB962C8B-B14F-4D97-AF65-F5344CB8AC3E}">
        <p14:creationId xmlns:p14="http://schemas.microsoft.com/office/powerpoint/2010/main" val="1012987759"/>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24" name="图片 2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sp>
        <p:nvSpPr>
          <p:cNvPr id="11" name="矩形 10">
            <a:extLst>
              <a:ext uri="{FF2B5EF4-FFF2-40B4-BE49-F238E27FC236}">
                <a16:creationId xmlns:a16="http://schemas.microsoft.com/office/drawing/2014/main" xmlns="" id="{19B90AAF-D280-49CC-9B8C-4F1D9859311A}"/>
              </a:ext>
            </a:extLst>
          </p:cNvPr>
          <p:cNvSpPr/>
          <p:nvPr/>
        </p:nvSpPr>
        <p:spPr>
          <a:xfrm>
            <a:off x="1814054" y="1720643"/>
            <a:ext cx="8568813" cy="3151359"/>
          </a:xfrm>
          <a:prstGeom prst="rect">
            <a:avLst/>
          </a:prstGeom>
          <a:blipFill dpi="0" rotWithShape="1">
            <a:blip r:embed="rId5" cstate="screen">
              <a:extLst>
                <a:ext uri="{BEBA8EAE-BF5A-486C-A8C5-ECC9F3942E4B}">
                  <a14:imgProps xmlns:a14="http://schemas.microsoft.com/office/drawing/2010/main">
                    <a14:imgLayer>
                      <a14:imgEffect>
                        <a14:brightnessContrast bright="30000"/>
                      </a14:imgEffect>
                    </a14:imgLayer>
                  </a14:imgProps>
                </a:ext>
                <a:ext uri="{28A0092B-C50C-407E-A947-70E740481C1C}">
                  <a14:useLocalDpi xmlns:a14="http://schemas.microsoft.com/office/drawing/2010/main"/>
                </a:ext>
              </a:extLst>
            </a:blip>
            <a:srcRect/>
            <a:tile tx="0" ty="0" sx="45000" sy="4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a16="http://schemas.microsoft.com/office/drawing/2014/main" xmlns="" id="{3B5CFC7C-FF18-45F3-A841-85C94316CBF3}"/>
              </a:ext>
            </a:extLst>
          </p:cNvPr>
          <p:cNvSpPr/>
          <p:nvPr/>
        </p:nvSpPr>
        <p:spPr>
          <a:xfrm>
            <a:off x="1814053" y="4446757"/>
            <a:ext cx="8568813" cy="1814051"/>
          </a:xfrm>
          <a:prstGeom prst="rect">
            <a:avLst/>
          </a:prstGeom>
          <a:solidFill>
            <a:schemeClr val="accent5">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xmlns="" id="{F2DA4183-7F4A-4229-947F-AB6AEF4AF8AB}"/>
              </a:ext>
            </a:extLst>
          </p:cNvPr>
          <p:cNvSpPr/>
          <p:nvPr/>
        </p:nvSpPr>
        <p:spPr>
          <a:xfrm>
            <a:off x="2094272" y="4637130"/>
            <a:ext cx="8008374" cy="1384995"/>
          </a:xfrm>
          <a:prstGeom prst="rect">
            <a:avLst/>
          </a:prstGeom>
        </p:spPr>
        <p:txBody>
          <a:bodyPr wrap="square">
            <a:spAutoFit/>
          </a:bodyPr>
          <a:lstStyle/>
          <a:p>
            <a:r>
              <a:rPr lang="zh-CN" altLang="en-US" sz="1400" dirty="0">
                <a:solidFill>
                  <a:schemeClr val="bg1"/>
                </a:solidFill>
                <a:cs typeface="+mn-ea"/>
                <a:sym typeface="+mn-lt"/>
              </a:rPr>
              <a:t>清明节气的风对未来天气及年成好坏也有一定预示，农民极为关心，因此，在民间流传不少有关这方面的谚语。比如：</a:t>
            </a:r>
          </a:p>
          <a:p>
            <a:r>
              <a:rPr lang="zh-CN" altLang="en-US" sz="1400" dirty="0">
                <a:solidFill>
                  <a:schemeClr val="bg1"/>
                </a:solidFill>
                <a:cs typeface="+mn-ea"/>
                <a:sym typeface="+mn-lt"/>
              </a:rPr>
              <a:t>◇ 清明南风，夏水较多；清明北风，夏水较少（闽）</a:t>
            </a:r>
          </a:p>
          <a:p>
            <a:r>
              <a:rPr lang="zh-CN" altLang="en-US" sz="1400" dirty="0">
                <a:solidFill>
                  <a:schemeClr val="bg1"/>
                </a:solidFill>
                <a:cs typeface="+mn-ea"/>
                <a:sym typeface="+mn-lt"/>
              </a:rPr>
              <a:t>◇ 清明一吹西北风，当年天旱黄风多（宁）</a:t>
            </a:r>
          </a:p>
          <a:p>
            <a:r>
              <a:rPr lang="zh-CN" altLang="en-US" sz="1400" dirty="0">
                <a:solidFill>
                  <a:schemeClr val="bg1"/>
                </a:solidFill>
                <a:cs typeface="+mn-ea"/>
                <a:sym typeface="+mn-lt"/>
              </a:rPr>
              <a:t>◇ 清明北风十天寒，春霜结束在眼前（冀）</a:t>
            </a:r>
          </a:p>
          <a:p>
            <a:r>
              <a:rPr lang="zh-CN" altLang="en-US" sz="1400" dirty="0">
                <a:solidFill>
                  <a:schemeClr val="bg1"/>
                </a:solidFill>
                <a:cs typeface="+mn-ea"/>
                <a:sym typeface="+mn-lt"/>
              </a:rPr>
              <a:t>◇ 清明刮动土，要刮四十五（苏）</a:t>
            </a:r>
          </a:p>
        </p:txBody>
      </p:sp>
      <p:grpSp>
        <p:nvGrpSpPr>
          <p:cNvPr id="15" name="组合 14">
            <a:extLst>
              <a:ext uri="{FF2B5EF4-FFF2-40B4-BE49-F238E27FC236}">
                <a16:creationId xmlns:a16="http://schemas.microsoft.com/office/drawing/2014/main" xmlns="" id="{7EBC1800-C356-4252-ADF3-11469AC8FF70}"/>
              </a:ext>
            </a:extLst>
          </p:cNvPr>
          <p:cNvGrpSpPr/>
          <p:nvPr/>
        </p:nvGrpSpPr>
        <p:grpSpPr>
          <a:xfrm>
            <a:off x="1814054" y="589936"/>
            <a:ext cx="8568813" cy="471948"/>
            <a:chOff x="1804221" y="589936"/>
            <a:chExt cx="8568813" cy="471948"/>
          </a:xfrm>
          <a:solidFill>
            <a:schemeClr val="accent5">
              <a:lumMod val="50000"/>
            </a:schemeClr>
          </a:solidFill>
        </p:grpSpPr>
        <p:grpSp>
          <p:nvGrpSpPr>
            <p:cNvPr id="16" name="组合 15">
              <a:extLst>
                <a:ext uri="{FF2B5EF4-FFF2-40B4-BE49-F238E27FC236}">
                  <a16:creationId xmlns:a16="http://schemas.microsoft.com/office/drawing/2014/main" xmlns="" id="{F21B1C23-AA0B-4398-BFCD-358964078609}"/>
                </a:ext>
              </a:extLst>
            </p:cNvPr>
            <p:cNvGrpSpPr/>
            <p:nvPr/>
          </p:nvGrpSpPr>
          <p:grpSpPr>
            <a:xfrm>
              <a:off x="7374195" y="589936"/>
              <a:ext cx="2998839" cy="471948"/>
              <a:chOff x="7482349" y="589936"/>
              <a:chExt cx="2998839" cy="471948"/>
            </a:xfrm>
            <a:grpFill/>
          </p:grpSpPr>
          <p:sp>
            <p:nvSpPr>
              <p:cNvPr id="20" name="矩形 19">
                <a:extLst>
                  <a:ext uri="{FF2B5EF4-FFF2-40B4-BE49-F238E27FC236}">
                    <a16:creationId xmlns:a16="http://schemas.microsoft.com/office/drawing/2014/main" xmlns="" id="{EF8F9B69-1F0B-4EEB-A5C7-04C61FABCC1F}"/>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xmlns="" id="{60A23701-5995-487B-8D61-2D60DA7EB4CE}"/>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a:extLst>
                <a:ext uri="{FF2B5EF4-FFF2-40B4-BE49-F238E27FC236}">
                  <a16:creationId xmlns:a16="http://schemas.microsoft.com/office/drawing/2014/main" xmlns="" id="{6FF03953-8573-49B3-BFEC-8CB6B8F2D724}"/>
                </a:ext>
              </a:extLst>
            </p:cNvPr>
            <p:cNvGrpSpPr/>
            <p:nvPr/>
          </p:nvGrpSpPr>
          <p:grpSpPr>
            <a:xfrm flipH="1">
              <a:off x="1804221" y="589936"/>
              <a:ext cx="2998839" cy="471948"/>
              <a:chOff x="2030362" y="978310"/>
              <a:chExt cx="2998839" cy="471948"/>
            </a:xfrm>
            <a:grpFill/>
          </p:grpSpPr>
          <p:sp>
            <p:nvSpPr>
              <p:cNvPr id="18" name="矩形 17">
                <a:extLst>
                  <a:ext uri="{FF2B5EF4-FFF2-40B4-BE49-F238E27FC236}">
                    <a16:creationId xmlns:a16="http://schemas.microsoft.com/office/drawing/2014/main" xmlns="" id="{B17E45C2-3E25-4762-AD14-5B9BBBDB3988}"/>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xmlns="" id="{CD8C5FA7-CA76-4312-9578-4FB17DD226EC}"/>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2" name="矩形 21">
            <a:extLst>
              <a:ext uri="{FF2B5EF4-FFF2-40B4-BE49-F238E27FC236}">
                <a16:creationId xmlns:a16="http://schemas.microsoft.com/office/drawing/2014/main" xmlns="" id="{27F5EEF7-F0BD-4836-AEB9-4E855D1CFE94}"/>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 时令</a:t>
            </a:r>
          </a:p>
        </p:txBody>
      </p:sp>
    </p:spTree>
    <p:extLst>
      <p:ext uri="{BB962C8B-B14F-4D97-AF65-F5344CB8AC3E}">
        <p14:creationId xmlns:p14="http://schemas.microsoft.com/office/powerpoint/2010/main" val="2737216460"/>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FAE7176A-3381-4DD8-8373-42BC791F69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2893" y="0"/>
            <a:ext cx="7379107" cy="5565058"/>
          </a:xfrm>
          <a:prstGeom prst="rect">
            <a:avLst/>
          </a:prstGeom>
        </p:spPr>
      </p:pic>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8" name="图片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sp>
        <p:nvSpPr>
          <p:cNvPr id="4" name="矩形 3">
            <a:extLst>
              <a:ext uri="{FF2B5EF4-FFF2-40B4-BE49-F238E27FC236}">
                <a16:creationId xmlns:a16="http://schemas.microsoft.com/office/drawing/2014/main" xmlns="" id="{3A754A12-4B84-4CF4-8394-86AC88345451}"/>
              </a:ext>
            </a:extLst>
          </p:cNvPr>
          <p:cNvSpPr/>
          <p:nvPr/>
        </p:nvSpPr>
        <p:spPr>
          <a:xfrm>
            <a:off x="0" y="2608729"/>
            <a:ext cx="12192000" cy="2348753"/>
          </a:xfrm>
          <a:prstGeom prst="rect">
            <a:avLst/>
          </a:prstGeom>
          <a:solidFill>
            <a:schemeClr val="accent5">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xmlns="" id="{DB99B205-A24F-47CB-BD40-DD5966556ECA}"/>
              </a:ext>
            </a:extLst>
          </p:cNvPr>
          <p:cNvSpPr txBox="1"/>
          <p:nvPr/>
        </p:nvSpPr>
        <p:spPr>
          <a:xfrm>
            <a:off x="2768106" y="3024151"/>
            <a:ext cx="6655788" cy="1446550"/>
          </a:xfrm>
          <a:prstGeom prst="rect">
            <a:avLst/>
          </a:prstGeom>
          <a:noFill/>
        </p:spPr>
        <p:txBody>
          <a:bodyPr vert="horz" wrap="square" rtlCol="0">
            <a:spAutoFit/>
          </a:bodyPr>
          <a:lstStyle>
            <a:defPPr>
              <a:defRPr lang="en-US"/>
            </a:defPPr>
            <a:lvl1pPr>
              <a:defRPr sz="6000" b="1" spc="600">
                <a:solidFill>
                  <a:schemeClr val="accent5">
                    <a:lumMod val="75000"/>
                  </a:schemeClr>
                </a:solidFill>
                <a:latin typeface="苏新诗柳楷简" panose="02010600000101010101" pitchFamily="2" charset="-122"/>
                <a:ea typeface="苏新诗柳楷简" panose="02010600000101010101" pitchFamily="2" charset="-122"/>
              </a:defRPr>
            </a:lvl1pPr>
          </a:lstStyle>
          <a:p>
            <a:pPr algn="ctr"/>
            <a:r>
              <a:rPr lang="zh-CN" altLang="en-US" sz="8800" b="0" dirty="0">
                <a:solidFill>
                  <a:schemeClr val="bg1"/>
                </a:solidFill>
                <a:latin typeface="+mn-lt"/>
                <a:ea typeface="+mn-ea"/>
                <a:cs typeface="+mn-ea"/>
                <a:sym typeface="+mn-lt"/>
              </a:rPr>
              <a:t>感 谢 观 看</a:t>
            </a:r>
          </a:p>
        </p:txBody>
      </p:sp>
    </p:spTree>
    <p:extLst>
      <p:ext uri="{BB962C8B-B14F-4D97-AF65-F5344CB8AC3E}">
        <p14:creationId xmlns:p14="http://schemas.microsoft.com/office/powerpoint/2010/main" val="1368586303"/>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6="http://schemas.microsoft.com/office/drawing/2014/main" xmlns:a14="http://schemas.microsoft.com/office/drawing/2010/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2" accel="60000" decel="40000" fill="hold" nodeType="after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3731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19" name="图片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7399" y="2098548"/>
            <a:ext cx="2054061" cy="690457"/>
          </a:xfrm>
          <a:prstGeom prst="rect">
            <a:avLst/>
          </a:prstGeom>
        </p:spPr>
      </p:pic>
      <p:grpSp>
        <p:nvGrpSpPr>
          <p:cNvPr id="24" name="组合 23">
            <a:extLst>
              <a:ext uri="{FF2B5EF4-FFF2-40B4-BE49-F238E27FC236}">
                <a16:creationId xmlns:a16="http://schemas.microsoft.com/office/drawing/2014/main" xmlns="" id="{89001829-304E-424B-9115-3543267EEAA0}"/>
              </a:ext>
            </a:extLst>
          </p:cNvPr>
          <p:cNvGrpSpPr/>
          <p:nvPr/>
        </p:nvGrpSpPr>
        <p:grpSpPr>
          <a:xfrm>
            <a:off x="2089337" y="2153107"/>
            <a:ext cx="3087330" cy="2182761"/>
            <a:chOff x="3215148" y="1976284"/>
            <a:chExt cx="3087330" cy="2182761"/>
          </a:xfrm>
          <a:solidFill>
            <a:schemeClr val="accent5">
              <a:lumMod val="50000"/>
            </a:schemeClr>
          </a:solidFill>
        </p:grpSpPr>
        <p:sp>
          <p:nvSpPr>
            <p:cNvPr id="22" name="矩形 21">
              <a:extLst>
                <a:ext uri="{FF2B5EF4-FFF2-40B4-BE49-F238E27FC236}">
                  <a16:creationId xmlns:a16="http://schemas.microsoft.com/office/drawing/2014/main" xmlns="" id="{3EF2BC8C-F8F0-470F-8F6A-BB9A095FC871}"/>
                </a:ext>
              </a:extLst>
            </p:cNvPr>
            <p:cNvSpPr/>
            <p:nvPr/>
          </p:nvSpPr>
          <p:spPr>
            <a:xfrm>
              <a:off x="3215148" y="1976284"/>
              <a:ext cx="2251587" cy="2182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xmlns="" id="{8EE4F198-7A14-4505-920A-DFA2874B5942}"/>
                </a:ext>
              </a:extLst>
            </p:cNvPr>
            <p:cNvSpPr txBox="1"/>
            <p:nvPr/>
          </p:nvSpPr>
          <p:spPr>
            <a:xfrm>
              <a:off x="3559278" y="2136640"/>
              <a:ext cx="2743200" cy="1862048"/>
            </a:xfrm>
            <a:prstGeom prst="rect">
              <a:avLst/>
            </a:prstGeom>
            <a:noFill/>
          </p:spPr>
          <p:txBody>
            <a:bodyPr wrap="square" rtlCol="0">
              <a:spAutoFit/>
            </a:bodyPr>
            <a:lstStyle/>
            <a:p>
              <a:r>
                <a:rPr lang="zh-CN" altLang="en-US" sz="11500" dirty="0">
                  <a:solidFill>
                    <a:schemeClr val="bg1"/>
                  </a:solidFill>
                  <a:cs typeface="+mn-ea"/>
                  <a:sym typeface="+mn-lt"/>
                </a:rPr>
                <a:t>壹</a:t>
              </a:r>
            </a:p>
          </p:txBody>
        </p:sp>
      </p:grpSp>
      <p:sp>
        <p:nvSpPr>
          <p:cNvPr id="42" name="文本框 41">
            <a:extLst>
              <a:ext uri="{FF2B5EF4-FFF2-40B4-BE49-F238E27FC236}">
                <a16:creationId xmlns:a16="http://schemas.microsoft.com/office/drawing/2014/main" xmlns="" id="{3DD9CE9A-5770-4826-A042-49A0E66C009A}"/>
              </a:ext>
            </a:extLst>
          </p:cNvPr>
          <p:cNvSpPr txBox="1"/>
          <p:nvPr/>
        </p:nvSpPr>
        <p:spPr>
          <a:xfrm>
            <a:off x="4840470" y="2723304"/>
            <a:ext cx="6063840" cy="1015663"/>
          </a:xfrm>
          <a:prstGeom prst="rect">
            <a:avLst/>
          </a:prstGeom>
          <a:noFill/>
        </p:spPr>
        <p:txBody>
          <a:bodyPr vert="horz" wrap="square" rtlCol="0">
            <a:spAutoFit/>
          </a:bodyPr>
          <a:lstStyle/>
          <a:p>
            <a:r>
              <a:rPr lang="zh-CN" altLang="en-US" sz="6000" b="1" spc="600" dirty="0">
                <a:solidFill>
                  <a:schemeClr val="accent5">
                    <a:lumMod val="75000"/>
                  </a:schemeClr>
                </a:solidFill>
                <a:cs typeface="+mn-ea"/>
                <a:sym typeface="+mn-lt"/>
              </a:rPr>
              <a:t>清明节的由来</a:t>
            </a:r>
          </a:p>
        </p:txBody>
      </p:sp>
      <p:pic>
        <p:nvPicPr>
          <p:cNvPr id="43" name="图片 42">
            <a:extLst>
              <a:ext uri="{FF2B5EF4-FFF2-40B4-BE49-F238E27FC236}">
                <a16:creationId xmlns:a16="http://schemas.microsoft.com/office/drawing/2014/main" xmlns="" id="{44582B43-49D7-4CC7-A75D-440A5A43B6A6}"/>
              </a:ext>
            </a:extLst>
          </p:cNvPr>
          <p:cNvPicPr>
            <a:picLocks noChangeAspect="1"/>
          </p:cNvPicPr>
          <p:nvPr/>
        </p:nvPicPr>
        <p:blipFill>
          <a:blip r:embed="rId6"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4120818" y="2214739"/>
            <a:ext cx="1128471" cy="1021724"/>
          </a:xfrm>
          <a:prstGeom prst="rect">
            <a:avLst/>
          </a:prstGeom>
        </p:spPr>
      </p:pic>
      <p:pic>
        <p:nvPicPr>
          <p:cNvPr id="21" name="图片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6464" y="2608729"/>
            <a:ext cx="2054061" cy="711475"/>
          </a:xfrm>
          <a:prstGeom prst="rect">
            <a:avLst/>
          </a:prstGeom>
        </p:spPr>
      </p:pic>
      <p:pic>
        <p:nvPicPr>
          <p:cNvPr id="2" name="图片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40877" y="5016726"/>
            <a:ext cx="2451123" cy="1774613"/>
          </a:xfrm>
          <a:prstGeom prst="rect">
            <a:avLst/>
          </a:prstGeom>
        </p:spPr>
      </p:pic>
    </p:spTree>
    <p:extLst>
      <p:ext uri="{BB962C8B-B14F-4D97-AF65-F5344CB8AC3E}">
        <p14:creationId xmlns:p14="http://schemas.microsoft.com/office/powerpoint/2010/main" val="2915232342"/>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21" name="图片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grpSp>
        <p:nvGrpSpPr>
          <p:cNvPr id="8" name="组合 7">
            <a:extLst>
              <a:ext uri="{FF2B5EF4-FFF2-40B4-BE49-F238E27FC236}">
                <a16:creationId xmlns:a16="http://schemas.microsoft.com/office/drawing/2014/main" xmlns="" id="{BAA585FD-DCB2-4E62-83D9-5D82DCDADB17}"/>
              </a:ext>
            </a:extLst>
          </p:cNvPr>
          <p:cNvGrpSpPr/>
          <p:nvPr/>
        </p:nvGrpSpPr>
        <p:grpSpPr>
          <a:xfrm>
            <a:off x="1814054" y="589936"/>
            <a:ext cx="8568813" cy="471948"/>
            <a:chOff x="1804221" y="589936"/>
            <a:chExt cx="8568813" cy="471948"/>
          </a:xfrm>
          <a:solidFill>
            <a:schemeClr val="accent5">
              <a:lumMod val="50000"/>
            </a:schemeClr>
          </a:solidFill>
        </p:grpSpPr>
        <p:grpSp>
          <p:nvGrpSpPr>
            <p:cNvPr id="7" name="组合 6">
              <a:extLst>
                <a:ext uri="{FF2B5EF4-FFF2-40B4-BE49-F238E27FC236}">
                  <a16:creationId xmlns:a16="http://schemas.microsoft.com/office/drawing/2014/main" xmlns="" id="{F5D9D42C-11BB-4F00-8DE8-3472EE4E16C3}"/>
                </a:ext>
              </a:extLst>
            </p:cNvPr>
            <p:cNvGrpSpPr/>
            <p:nvPr/>
          </p:nvGrpSpPr>
          <p:grpSpPr>
            <a:xfrm>
              <a:off x="7374195" y="589936"/>
              <a:ext cx="2998839" cy="471948"/>
              <a:chOff x="7482349" y="589936"/>
              <a:chExt cx="2998839" cy="471948"/>
            </a:xfrm>
            <a:grpFill/>
          </p:grpSpPr>
          <p:sp>
            <p:nvSpPr>
              <p:cNvPr id="2" name="矩形 1">
                <a:extLst>
                  <a:ext uri="{FF2B5EF4-FFF2-40B4-BE49-F238E27FC236}">
                    <a16:creationId xmlns:a16="http://schemas.microsoft.com/office/drawing/2014/main" xmlns="" id="{CE23BB52-C390-4E26-9239-570A51822A99}"/>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xmlns="" id="{08DB7F3D-80FA-4592-BC18-D9C92929B95F}"/>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a:extLst>
                <a:ext uri="{FF2B5EF4-FFF2-40B4-BE49-F238E27FC236}">
                  <a16:creationId xmlns:a16="http://schemas.microsoft.com/office/drawing/2014/main" xmlns="" id="{9247D047-05F3-4339-9F9F-BF7C2EFD5D8B}"/>
                </a:ext>
              </a:extLst>
            </p:cNvPr>
            <p:cNvGrpSpPr/>
            <p:nvPr/>
          </p:nvGrpSpPr>
          <p:grpSpPr>
            <a:xfrm flipH="1">
              <a:off x="1804221" y="589936"/>
              <a:ext cx="2998839" cy="471948"/>
              <a:chOff x="2030362" y="978310"/>
              <a:chExt cx="2998839" cy="471948"/>
            </a:xfrm>
            <a:grpFill/>
          </p:grpSpPr>
          <p:sp>
            <p:nvSpPr>
              <p:cNvPr id="4" name="矩形 3">
                <a:extLst>
                  <a:ext uri="{FF2B5EF4-FFF2-40B4-BE49-F238E27FC236}">
                    <a16:creationId xmlns:a16="http://schemas.microsoft.com/office/drawing/2014/main" xmlns="" id="{39CA5613-1508-417D-94E8-08733B3C1DE2}"/>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xmlns="" id="{6FBD7473-5BDD-4FA9-81F0-F447456211CB}"/>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9" name="矩形 8">
            <a:extLst>
              <a:ext uri="{FF2B5EF4-FFF2-40B4-BE49-F238E27FC236}">
                <a16:creationId xmlns:a16="http://schemas.microsoft.com/office/drawing/2014/main" xmlns="" id="{B0FDC29F-2C7E-464F-8C4B-B5B0E8CD30CA}"/>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sp>
        <p:nvSpPr>
          <p:cNvPr id="11" name="Rectangle 30">
            <a:extLst>
              <a:ext uri="{FF2B5EF4-FFF2-40B4-BE49-F238E27FC236}">
                <a16:creationId xmlns:a16="http://schemas.microsoft.com/office/drawing/2014/main" xmlns="" id="{95B22049-05D6-4037-B78E-2E320D8013F9}"/>
              </a:ext>
            </a:extLst>
          </p:cNvPr>
          <p:cNvSpPr/>
          <p:nvPr/>
        </p:nvSpPr>
        <p:spPr>
          <a:xfrm>
            <a:off x="1801354" y="2309981"/>
            <a:ext cx="3594821" cy="2281683"/>
          </a:xfrm>
          <a:prstGeom prst="rect">
            <a:avLst/>
          </a:prstGeom>
          <a:blipFill>
            <a:blip r:embed="rId5" cstate="screen">
              <a:extLst>
                <a:ext uri="{BEBA8EAE-BF5A-486C-A8C5-ECC9F3942E4B}">
                  <a14:imgProps xmlns:a14="http://schemas.microsoft.com/office/drawing/2010/main">
                    <a14:imgLayer>
                      <a14:imgEffect>
                        <a14:brightnessContrast bright="3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cs typeface="+mn-ea"/>
              <a:sym typeface="+mn-lt"/>
            </a:endParaRPr>
          </a:p>
        </p:txBody>
      </p:sp>
      <p:grpSp>
        <p:nvGrpSpPr>
          <p:cNvPr id="16" name="组合 15">
            <a:extLst>
              <a:ext uri="{FF2B5EF4-FFF2-40B4-BE49-F238E27FC236}">
                <a16:creationId xmlns:a16="http://schemas.microsoft.com/office/drawing/2014/main" xmlns="" id="{B0DF8549-05FE-4B97-8A57-CF0BE3B2E1BA}"/>
              </a:ext>
            </a:extLst>
          </p:cNvPr>
          <p:cNvGrpSpPr/>
          <p:nvPr/>
        </p:nvGrpSpPr>
        <p:grpSpPr>
          <a:xfrm>
            <a:off x="5638800" y="2252530"/>
            <a:ext cx="6324599" cy="3428117"/>
            <a:chOff x="5677851" y="2252530"/>
            <a:chExt cx="4354650" cy="3428117"/>
          </a:xfrm>
        </p:grpSpPr>
        <p:sp>
          <p:nvSpPr>
            <p:cNvPr id="13" name="TextBox 15">
              <a:extLst>
                <a:ext uri="{FF2B5EF4-FFF2-40B4-BE49-F238E27FC236}">
                  <a16:creationId xmlns:a16="http://schemas.microsoft.com/office/drawing/2014/main" xmlns="" id="{C1385CF8-976B-49CE-BAE3-071F850AB0C4}"/>
                </a:ext>
              </a:extLst>
            </p:cNvPr>
            <p:cNvSpPr txBox="1"/>
            <p:nvPr/>
          </p:nvSpPr>
          <p:spPr>
            <a:xfrm>
              <a:off x="5677851" y="2828071"/>
              <a:ext cx="4354650" cy="2852576"/>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itchFamily="34" charset="-122"/>
                  <a:ea typeface="微软雅黑" pitchFamily="34" charset="-122"/>
                </a:defRPr>
              </a:lvl1pPr>
            </a:lstStyle>
            <a:p>
              <a:pPr indent="252000">
                <a:lnSpc>
                  <a:spcPct val="130000"/>
                </a:lnSpc>
              </a:pPr>
              <a:r>
                <a:rPr lang="zh-CN" altLang="en-US" sz="1600" dirty="0">
                  <a:solidFill>
                    <a:schemeClr val="accent5">
                      <a:lumMod val="75000"/>
                    </a:schemeClr>
                  </a:solidFill>
                  <a:latin typeface="+mn-lt"/>
                  <a:ea typeface="+mn-ea"/>
                  <a:cs typeface="+mn-ea"/>
                  <a:sym typeface="+mn-lt"/>
                </a:rPr>
                <a:t>相传春秋时期，晋公子重耳为逃避迫害而流亡国外，流亡途中，在一处渺无人烟的地方，又累又饿，再也无力站起来。随臣找了半天也找不到一点吃的，正在大家万分焦急的时候，随臣介子推走到僻静处，从自己的大腿上割下了一块肉，煮了一碗肉汤让公子喝了，重耳渐渐恢复了精神，当重耳发现肉是介子推自己腿割下的时候，流下了眼泪。</a:t>
              </a:r>
            </a:p>
            <a:p>
              <a:pPr indent="252000">
                <a:lnSpc>
                  <a:spcPct val="130000"/>
                </a:lnSpc>
              </a:pPr>
              <a:r>
                <a:rPr lang="zh-CN" altLang="en-US" sz="1600" dirty="0">
                  <a:solidFill>
                    <a:schemeClr val="accent5">
                      <a:lumMod val="75000"/>
                    </a:schemeClr>
                  </a:solidFill>
                  <a:latin typeface="+mn-lt"/>
                  <a:ea typeface="+mn-ea"/>
                  <a:cs typeface="+mn-ea"/>
                  <a:sym typeface="+mn-lt"/>
                </a:rPr>
                <a:t>十九年后，重耳做了国君，也就是历史上的晋文公。即位后文公重重赏了当初伴随他流亡的功臣，唯独忘了介子推。很多人为介子推鸣不平，劝他面君讨赏，然而介子推最鄙视那些争功讨赏的人。他打好行装，同悄悄的到绵山隐居去了。</a:t>
              </a:r>
            </a:p>
          </p:txBody>
        </p:sp>
        <p:pic>
          <p:nvPicPr>
            <p:cNvPr id="14" name="图片 13">
              <a:extLst>
                <a:ext uri="{FF2B5EF4-FFF2-40B4-BE49-F238E27FC236}">
                  <a16:creationId xmlns:a16="http://schemas.microsoft.com/office/drawing/2014/main" xmlns="" id="{766D1426-D229-41FA-B1C9-962B52A17393}"/>
                </a:ext>
              </a:extLst>
            </p:cNvPr>
            <p:cNvPicPr>
              <a:picLocks noChangeAspect="1"/>
            </p:cNvPicPr>
            <p:nvPr/>
          </p:nvPicPr>
          <p:blipFill>
            <a:blip r:embed="rId6"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5764173" y="2309981"/>
              <a:ext cx="505442" cy="457630"/>
            </a:xfrm>
            <a:prstGeom prst="rect">
              <a:avLst/>
            </a:prstGeom>
          </p:spPr>
        </p:pic>
        <p:sp>
          <p:nvSpPr>
            <p:cNvPr id="15" name="文本框 14">
              <a:extLst>
                <a:ext uri="{FF2B5EF4-FFF2-40B4-BE49-F238E27FC236}">
                  <a16:creationId xmlns:a16="http://schemas.microsoft.com/office/drawing/2014/main" xmlns="" id="{07F6F864-38A0-469B-BEF3-ACF879AB463B}"/>
                </a:ext>
              </a:extLst>
            </p:cNvPr>
            <p:cNvSpPr txBox="1"/>
            <p:nvPr/>
          </p:nvSpPr>
          <p:spPr>
            <a:xfrm>
              <a:off x="6299114" y="2252530"/>
              <a:ext cx="2819403" cy="523220"/>
            </a:xfrm>
            <a:prstGeom prst="rect">
              <a:avLst/>
            </a:prstGeom>
            <a:noFill/>
          </p:spPr>
          <p:txBody>
            <a:bodyPr wrap="square" rtlCol="0">
              <a:spAutoFit/>
            </a:bodyPr>
            <a:lstStyle/>
            <a:p>
              <a:r>
                <a:rPr lang="zh-CN" altLang="en-US" sz="2800" dirty="0">
                  <a:solidFill>
                    <a:schemeClr val="accent5">
                      <a:lumMod val="75000"/>
                    </a:schemeClr>
                  </a:solidFill>
                  <a:cs typeface="+mn-ea"/>
                  <a:sym typeface="+mn-lt"/>
                </a:rPr>
                <a:t>清明节的由来</a:t>
              </a:r>
            </a:p>
          </p:txBody>
        </p:sp>
      </p:grpSp>
      <p:grpSp>
        <p:nvGrpSpPr>
          <p:cNvPr id="19" name="组合 18">
            <a:extLst>
              <a:ext uri="{FF2B5EF4-FFF2-40B4-BE49-F238E27FC236}">
                <a16:creationId xmlns:a16="http://schemas.microsoft.com/office/drawing/2014/main" xmlns="" id="{1D2A26A0-0BE8-46CA-990B-AC5FF534C52C}"/>
              </a:ext>
            </a:extLst>
          </p:cNvPr>
          <p:cNvGrpSpPr/>
          <p:nvPr/>
        </p:nvGrpSpPr>
        <p:grpSpPr>
          <a:xfrm>
            <a:off x="7708493" y="5951846"/>
            <a:ext cx="3615811" cy="500898"/>
            <a:chOff x="7103808" y="6074640"/>
            <a:chExt cx="3615811" cy="500898"/>
          </a:xfrm>
        </p:grpSpPr>
        <p:sp>
          <p:nvSpPr>
            <p:cNvPr id="17" name="文本框 16">
              <a:extLst>
                <a:ext uri="{FF2B5EF4-FFF2-40B4-BE49-F238E27FC236}">
                  <a16:creationId xmlns:a16="http://schemas.microsoft.com/office/drawing/2014/main" xmlns="" id="{5760937E-B344-4075-B0E2-F59A744B3CF2}"/>
                </a:ext>
              </a:extLst>
            </p:cNvPr>
            <p:cNvSpPr txBox="1"/>
            <p:nvPr/>
          </p:nvSpPr>
          <p:spPr>
            <a:xfrm>
              <a:off x="7103808" y="6085320"/>
              <a:ext cx="3392129" cy="277000"/>
            </a:xfrm>
            <a:prstGeom prst="rect">
              <a:avLst/>
            </a:prstGeom>
            <a:noFill/>
          </p:spPr>
          <p:txBody>
            <a:bodyPr wrap="square" rtlCol="0">
              <a:spAutoFit/>
            </a:bodyPr>
            <a:lstStyle/>
            <a:p>
              <a:r>
                <a:rPr lang="zh-CN" altLang="en-US" sz="1200" dirty="0">
                  <a:solidFill>
                    <a:schemeClr val="accent5">
                      <a:lumMod val="75000"/>
                    </a:schemeClr>
                  </a:solidFill>
                  <a:cs typeface="+mn-ea"/>
                  <a:sym typeface="+mn-lt"/>
                </a:rPr>
                <a:t>清 明 时 节 雨 纷 纷   路 上 行 人 欲 断 魂</a:t>
              </a:r>
            </a:p>
          </p:txBody>
        </p:sp>
        <p:pic>
          <p:nvPicPr>
            <p:cNvPr id="18" name="图片 17">
              <a:extLst>
                <a:ext uri="{FF2B5EF4-FFF2-40B4-BE49-F238E27FC236}">
                  <a16:creationId xmlns:a16="http://schemas.microsoft.com/office/drawing/2014/main" xmlns="" id="{DBBD589C-88AA-43C2-A0E7-50E36EA17A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95937" y="6074640"/>
              <a:ext cx="223682" cy="500898"/>
            </a:xfrm>
            <a:prstGeom prst="rect">
              <a:avLst/>
            </a:prstGeom>
          </p:spPr>
        </p:pic>
      </p:grpSp>
    </p:spTree>
    <p:extLst>
      <p:ext uri="{BB962C8B-B14F-4D97-AF65-F5344CB8AC3E}">
        <p14:creationId xmlns:p14="http://schemas.microsoft.com/office/powerpoint/2010/main" val="3977451722"/>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25" name="图片 2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grpSp>
        <p:nvGrpSpPr>
          <p:cNvPr id="3" name="组合 2">
            <a:extLst>
              <a:ext uri="{FF2B5EF4-FFF2-40B4-BE49-F238E27FC236}">
                <a16:creationId xmlns:a16="http://schemas.microsoft.com/office/drawing/2014/main" xmlns="" id="{7283E607-DC8E-4E40-A627-E613B1531407}"/>
              </a:ext>
            </a:extLst>
          </p:cNvPr>
          <p:cNvGrpSpPr/>
          <p:nvPr/>
        </p:nvGrpSpPr>
        <p:grpSpPr>
          <a:xfrm>
            <a:off x="1814054" y="589936"/>
            <a:ext cx="8568813" cy="471948"/>
            <a:chOff x="1804221" y="589936"/>
            <a:chExt cx="8568813" cy="471948"/>
          </a:xfrm>
          <a:solidFill>
            <a:schemeClr val="accent5">
              <a:lumMod val="50000"/>
            </a:schemeClr>
          </a:solidFill>
        </p:grpSpPr>
        <p:grpSp>
          <p:nvGrpSpPr>
            <p:cNvPr id="5" name="组合 4">
              <a:extLst>
                <a:ext uri="{FF2B5EF4-FFF2-40B4-BE49-F238E27FC236}">
                  <a16:creationId xmlns:a16="http://schemas.microsoft.com/office/drawing/2014/main" xmlns="" id="{E6A154EE-A014-4F27-9991-F0409D7CD04E}"/>
                </a:ext>
              </a:extLst>
            </p:cNvPr>
            <p:cNvGrpSpPr/>
            <p:nvPr/>
          </p:nvGrpSpPr>
          <p:grpSpPr>
            <a:xfrm>
              <a:off x="7374195" y="589936"/>
              <a:ext cx="2998839" cy="471948"/>
              <a:chOff x="7482349" y="589936"/>
              <a:chExt cx="2998839" cy="471948"/>
            </a:xfrm>
            <a:grpFill/>
          </p:grpSpPr>
          <p:sp>
            <p:nvSpPr>
              <p:cNvPr id="9" name="矩形 8">
                <a:extLst>
                  <a:ext uri="{FF2B5EF4-FFF2-40B4-BE49-F238E27FC236}">
                    <a16:creationId xmlns:a16="http://schemas.microsoft.com/office/drawing/2014/main" xmlns="" id="{497933E5-FE21-4F8B-9949-7EDFA2BF532E}"/>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xmlns="" id="{ACD9B5D8-AC7D-4FB2-941E-92CF3862F682}"/>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a:extLst>
                <a:ext uri="{FF2B5EF4-FFF2-40B4-BE49-F238E27FC236}">
                  <a16:creationId xmlns:a16="http://schemas.microsoft.com/office/drawing/2014/main" xmlns="" id="{CE0BA778-051A-4B47-BD79-CC34899A608D}"/>
                </a:ext>
              </a:extLst>
            </p:cNvPr>
            <p:cNvGrpSpPr/>
            <p:nvPr/>
          </p:nvGrpSpPr>
          <p:grpSpPr>
            <a:xfrm flipH="1">
              <a:off x="1804221" y="589936"/>
              <a:ext cx="2998839" cy="471948"/>
              <a:chOff x="2030362" y="978310"/>
              <a:chExt cx="2998839" cy="471948"/>
            </a:xfrm>
            <a:grpFill/>
          </p:grpSpPr>
          <p:sp>
            <p:nvSpPr>
              <p:cNvPr id="7" name="矩形 6">
                <a:extLst>
                  <a:ext uri="{FF2B5EF4-FFF2-40B4-BE49-F238E27FC236}">
                    <a16:creationId xmlns:a16="http://schemas.microsoft.com/office/drawing/2014/main" xmlns="" id="{EAA613F0-3327-4C62-ADAE-84E94B0014C1}"/>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xmlns="" id="{3BAAE515-4FAB-4E5A-88B8-0906401423F4}"/>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 name="矩形 3">
            <a:extLst>
              <a:ext uri="{FF2B5EF4-FFF2-40B4-BE49-F238E27FC236}">
                <a16:creationId xmlns:a16="http://schemas.microsoft.com/office/drawing/2014/main" xmlns="" id="{B4C150E9-75E2-472C-88D9-F6D308802F77}"/>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sp>
        <p:nvSpPr>
          <p:cNvPr id="11" name="椭圆 10">
            <a:extLst>
              <a:ext uri="{FF2B5EF4-FFF2-40B4-BE49-F238E27FC236}">
                <a16:creationId xmlns:a16="http://schemas.microsoft.com/office/drawing/2014/main" xmlns="" id="{1B5C4A3B-CF90-486E-AA88-AB59613AEDAB}"/>
              </a:ext>
            </a:extLst>
          </p:cNvPr>
          <p:cNvSpPr/>
          <p:nvPr/>
        </p:nvSpPr>
        <p:spPr>
          <a:xfrm>
            <a:off x="1814054" y="1841086"/>
            <a:ext cx="1263443" cy="1263443"/>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清明节</a:t>
            </a:r>
          </a:p>
        </p:txBody>
      </p:sp>
      <p:sp>
        <p:nvSpPr>
          <p:cNvPr id="16" name="椭圆 15">
            <a:extLst>
              <a:ext uri="{FF2B5EF4-FFF2-40B4-BE49-F238E27FC236}">
                <a16:creationId xmlns:a16="http://schemas.microsoft.com/office/drawing/2014/main" xmlns="" id="{B9A14A4E-5960-4A0D-BEA9-45151416AF07}"/>
              </a:ext>
            </a:extLst>
          </p:cNvPr>
          <p:cNvSpPr/>
          <p:nvPr/>
        </p:nvSpPr>
        <p:spPr>
          <a:xfrm>
            <a:off x="5466739" y="1841086"/>
            <a:ext cx="1263443" cy="1263443"/>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清明节</a:t>
            </a:r>
          </a:p>
        </p:txBody>
      </p:sp>
      <p:sp>
        <p:nvSpPr>
          <p:cNvPr id="17" name="椭圆 16">
            <a:extLst>
              <a:ext uri="{FF2B5EF4-FFF2-40B4-BE49-F238E27FC236}">
                <a16:creationId xmlns:a16="http://schemas.microsoft.com/office/drawing/2014/main" xmlns="" id="{66530336-2E75-4432-8B3E-346DC0CE094E}"/>
              </a:ext>
            </a:extLst>
          </p:cNvPr>
          <p:cNvSpPr/>
          <p:nvPr/>
        </p:nvSpPr>
        <p:spPr>
          <a:xfrm>
            <a:off x="9119424" y="1841086"/>
            <a:ext cx="1263443" cy="1263443"/>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清明节</a:t>
            </a:r>
          </a:p>
        </p:txBody>
      </p:sp>
      <p:sp>
        <p:nvSpPr>
          <p:cNvPr id="18" name="TextBox 15">
            <a:extLst>
              <a:ext uri="{FF2B5EF4-FFF2-40B4-BE49-F238E27FC236}">
                <a16:creationId xmlns:a16="http://schemas.microsoft.com/office/drawing/2014/main" xmlns="" id="{4BB2D204-CD4A-4151-BCF9-952C0F135775}"/>
              </a:ext>
            </a:extLst>
          </p:cNvPr>
          <p:cNvSpPr txBox="1"/>
          <p:nvPr/>
        </p:nvSpPr>
        <p:spPr>
          <a:xfrm>
            <a:off x="1540051" y="3561619"/>
            <a:ext cx="1936953" cy="1637179"/>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itchFamily="34" charset="-122"/>
                <a:ea typeface="微软雅黑" pitchFamily="34" charset="-122"/>
              </a:defRPr>
            </a:lvl1pPr>
          </a:lstStyle>
          <a:p>
            <a:r>
              <a:rPr lang="zh-CN" altLang="en-US" sz="1800" dirty="0">
                <a:solidFill>
                  <a:schemeClr val="accent5">
                    <a:lumMod val="75000"/>
                  </a:schemeClr>
                </a:solidFill>
                <a:latin typeface="+mn-lt"/>
                <a:ea typeface="+mn-ea"/>
                <a:cs typeface="+mn-ea"/>
                <a:sym typeface="+mn-lt"/>
              </a:rPr>
              <a:t>“清明风”即清爽明净之风。</a:t>
            </a:r>
            <a:r>
              <a:rPr lang="en-US" altLang="zh-CN" sz="1800" dirty="0">
                <a:solidFill>
                  <a:schemeClr val="accent5">
                    <a:lumMod val="75000"/>
                  </a:schemeClr>
                </a:solidFill>
                <a:latin typeface="+mn-lt"/>
                <a:ea typeface="+mn-ea"/>
                <a:cs typeface="+mn-ea"/>
                <a:sym typeface="+mn-lt"/>
              </a:rPr>
              <a:t>《</a:t>
            </a:r>
            <a:r>
              <a:rPr lang="zh-CN" altLang="en-US" sz="1800" dirty="0">
                <a:solidFill>
                  <a:schemeClr val="accent5">
                    <a:lumMod val="75000"/>
                  </a:schemeClr>
                </a:solidFill>
                <a:latin typeface="+mn-lt"/>
                <a:ea typeface="+mn-ea"/>
                <a:cs typeface="+mn-ea"/>
                <a:sym typeface="+mn-lt"/>
              </a:rPr>
              <a:t>岁时百问</a:t>
            </a:r>
            <a:r>
              <a:rPr lang="en-US" altLang="zh-CN" sz="1800" dirty="0">
                <a:solidFill>
                  <a:schemeClr val="accent5">
                    <a:lumMod val="75000"/>
                  </a:schemeClr>
                </a:solidFill>
                <a:latin typeface="+mn-lt"/>
                <a:ea typeface="+mn-ea"/>
                <a:cs typeface="+mn-ea"/>
                <a:sym typeface="+mn-lt"/>
              </a:rPr>
              <a:t>》</a:t>
            </a:r>
            <a:r>
              <a:rPr lang="zh-CN" altLang="en-US" sz="1800" dirty="0">
                <a:solidFill>
                  <a:schemeClr val="accent5">
                    <a:lumMod val="75000"/>
                  </a:schemeClr>
                </a:solidFill>
                <a:latin typeface="+mn-lt"/>
                <a:ea typeface="+mn-ea"/>
                <a:cs typeface="+mn-ea"/>
                <a:sym typeface="+mn-lt"/>
              </a:rPr>
              <a:t>则说“万物生长此时，皆清洁而明净。故谓之清明。</a:t>
            </a:r>
            <a:endParaRPr lang="en-US" altLang="zh-CN" sz="1800" dirty="0">
              <a:solidFill>
                <a:schemeClr val="accent5">
                  <a:lumMod val="75000"/>
                </a:schemeClr>
              </a:solidFill>
              <a:latin typeface="+mn-lt"/>
              <a:ea typeface="+mn-ea"/>
              <a:cs typeface="+mn-ea"/>
              <a:sym typeface="+mn-lt"/>
            </a:endParaRPr>
          </a:p>
        </p:txBody>
      </p:sp>
      <p:sp>
        <p:nvSpPr>
          <p:cNvPr id="19" name="TextBox 15">
            <a:extLst>
              <a:ext uri="{FF2B5EF4-FFF2-40B4-BE49-F238E27FC236}">
                <a16:creationId xmlns:a16="http://schemas.microsoft.com/office/drawing/2014/main" xmlns="" id="{C4B77B77-B3F6-492F-A314-50EEA1F03384}"/>
              </a:ext>
            </a:extLst>
          </p:cNvPr>
          <p:cNvSpPr txBox="1"/>
          <p:nvPr/>
        </p:nvSpPr>
        <p:spPr>
          <a:xfrm>
            <a:off x="5376431" y="3569405"/>
            <a:ext cx="1936953" cy="2634376"/>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itchFamily="34" charset="-122"/>
                <a:ea typeface="微软雅黑" pitchFamily="34" charset="-122"/>
              </a:defRPr>
            </a:lvl1pPr>
          </a:lstStyle>
          <a:p>
            <a:r>
              <a:rPr lang="zh-CN" altLang="en-US" sz="1800" dirty="0">
                <a:solidFill>
                  <a:schemeClr val="accent5">
                    <a:lumMod val="75000"/>
                  </a:schemeClr>
                </a:solidFill>
                <a:latin typeface="+mn-lt"/>
                <a:ea typeface="+mn-ea"/>
                <a:cs typeface="+mn-ea"/>
                <a:sym typeface="+mn-lt"/>
              </a:rPr>
              <a:t>二十四节气是中国古代天文学家和民众在生活和生产实践中总结出来的气候规律，比较适宜地反映了一年四季气温、物候、降雨等方面的变化，</a:t>
            </a:r>
            <a:endParaRPr lang="en-US" altLang="zh-CN" sz="1800" dirty="0">
              <a:solidFill>
                <a:schemeClr val="accent5">
                  <a:lumMod val="75000"/>
                </a:schemeClr>
              </a:solidFill>
              <a:latin typeface="+mn-lt"/>
              <a:ea typeface="+mn-ea"/>
              <a:cs typeface="+mn-ea"/>
              <a:sym typeface="+mn-lt"/>
            </a:endParaRPr>
          </a:p>
        </p:txBody>
      </p:sp>
      <p:sp>
        <p:nvSpPr>
          <p:cNvPr id="20" name="TextBox 15">
            <a:extLst>
              <a:ext uri="{FF2B5EF4-FFF2-40B4-BE49-F238E27FC236}">
                <a16:creationId xmlns:a16="http://schemas.microsoft.com/office/drawing/2014/main" xmlns="" id="{E64E3882-6705-4B14-97FA-5BABB2F096F4}"/>
              </a:ext>
            </a:extLst>
          </p:cNvPr>
          <p:cNvSpPr txBox="1"/>
          <p:nvPr/>
        </p:nvSpPr>
        <p:spPr>
          <a:xfrm>
            <a:off x="8975988" y="3572625"/>
            <a:ext cx="1936953" cy="2301977"/>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itchFamily="34" charset="-122"/>
                <a:ea typeface="微软雅黑" pitchFamily="34" charset="-122"/>
              </a:defRPr>
            </a:lvl1pPr>
          </a:lstStyle>
          <a:p>
            <a:r>
              <a:rPr lang="zh-CN" altLang="en-US" sz="1800" dirty="0">
                <a:solidFill>
                  <a:schemeClr val="accent5">
                    <a:lumMod val="75000"/>
                  </a:schemeClr>
                </a:solidFill>
                <a:latin typeface="+mn-lt"/>
                <a:ea typeface="+mn-ea"/>
                <a:cs typeface="+mn-ea"/>
                <a:sym typeface="+mn-lt"/>
              </a:rPr>
              <a:t>对人们依时安排农耕、蚕桑等活动有不可或缺的指导意义。到了清明，气温变暖，降雨增多，正是春耕春种的大好时节。</a:t>
            </a:r>
            <a:endParaRPr lang="en-US" altLang="zh-CN" sz="1800" dirty="0">
              <a:solidFill>
                <a:schemeClr val="accent5">
                  <a:lumMod val="75000"/>
                </a:schemeClr>
              </a:solidFill>
              <a:latin typeface="+mn-lt"/>
              <a:ea typeface="+mn-ea"/>
              <a:cs typeface="+mn-ea"/>
              <a:sym typeface="+mn-lt"/>
            </a:endParaRPr>
          </a:p>
        </p:txBody>
      </p:sp>
      <p:grpSp>
        <p:nvGrpSpPr>
          <p:cNvPr id="22" name="组合 21">
            <a:extLst>
              <a:ext uri="{FF2B5EF4-FFF2-40B4-BE49-F238E27FC236}">
                <a16:creationId xmlns:a16="http://schemas.microsoft.com/office/drawing/2014/main" xmlns="" id="{261CBFAE-71C0-4AF3-A472-05F2F93F61E2}"/>
              </a:ext>
            </a:extLst>
          </p:cNvPr>
          <p:cNvGrpSpPr/>
          <p:nvPr/>
        </p:nvGrpSpPr>
        <p:grpSpPr>
          <a:xfrm>
            <a:off x="604689" y="6014396"/>
            <a:ext cx="3682172" cy="500898"/>
            <a:chOff x="6813765" y="6085320"/>
            <a:chExt cx="3682172" cy="500898"/>
          </a:xfrm>
        </p:grpSpPr>
        <p:sp>
          <p:nvSpPr>
            <p:cNvPr id="23" name="文本框 22">
              <a:extLst>
                <a:ext uri="{FF2B5EF4-FFF2-40B4-BE49-F238E27FC236}">
                  <a16:creationId xmlns:a16="http://schemas.microsoft.com/office/drawing/2014/main" xmlns="" id="{CE6F2CA0-15DA-4208-BCD6-47D122BA11FC}"/>
                </a:ext>
              </a:extLst>
            </p:cNvPr>
            <p:cNvSpPr txBox="1"/>
            <p:nvPr/>
          </p:nvSpPr>
          <p:spPr>
            <a:xfrm>
              <a:off x="7103808" y="6085320"/>
              <a:ext cx="3392129" cy="277000"/>
            </a:xfrm>
            <a:prstGeom prst="rect">
              <a:avLst/>
            </a:prstGeom>
            <a:noFill/>
          </p:spPr>
          <p:txBody>
            <a:bodyPr wrap="square" rtlCol="0">
              <a:spAutoFit/>
            </a:bodyPr>
            <a:lstStyle/>
            <a:p>
              <a:r>
                <a:rPr lang="zh-CN" altLang="en-US" sz="1200" dirty="0">
                  <a:solidFill>
                    <a:srgbClr val="54BCA5"/>
                  </a:solidFill>
                  <a:cs typeface="+mn-ea"/>
                  <a:sym typeface="+mn-lt"/>
                </a:rPr>
                <a:t>清 明 时 节 雨 纷 纷   路 上 行 人 欲 断 魂</a:t>
              </a:r>
            </a:p>
          </p:txBody>
        </p:sp>
        <p:pic>
          <p:nvPicPr>
            <p:cNvPr id="24" name="图片 23">
              <a:extLst>
                <a:ext uri="{FF2B5EF4-FFF2-40B4-BE49-F238E27FC236}">
                  <a16:creationId xmlns:a16="http://schemas.microsoft.com/office/drawing/2014/main" xmlns="" id="{DA8410CF-4398-4BD5-8369-35906C8903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3765" y="6085320"/>
              <a:ext cx="223682" cy="500898"/>
            </a:xfrm>
            <a:prstGeom prst="rect">
              <a:avLst/>
            </a:prstGeom>
          </p:spPr>
        </p:pic>
      </p:grpSp>
    </p:spTree>
    <p:extLst>
      <p:ext uri="{BB962C8B-B14F-4D97-AF65-F5344CB8AC3E}">
        <p14:creationId xmlns:p14="http://schemas.microsoft.com/office/powerpoint/2010/main" val="3644701398"/>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25" name="图片 2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grpSp>
        <p:nvGrpSpPr>
          <p:cNvPr id="2" name="组合 1">
            <a:extLst>
              <a:ext uri="{FF2B5EF4-FFF2-40B4-BE49-F238E27FC236}">
                <a16:creationId xmlns:a16="http://schemas.microsoft.com/office/drawing/2014/main" xmlns="" id="{3396FF67-9767-4062-BA75-BC11936EDF8E}"/>
              </a:ext>
            </a:extLst>
          </p:cNvPr>
          <p:cNvGrpSpPr/>
          <p:nvPr/>
        </p:nvGrpSpPr>
        <p:grpSpPr>
          <a:xfrm>
            <a:off x="1814054" y="502744"/>
            <a:ext cx="8568813" cy="646331"/>
            <a:chOff x="1804221" y="502744"/>
            <a:chExt cx="8568813" cy="646331"/>
          </a:xfrm>
          <a:solidFill>
            <a:schemeClr val="accent5">
              <a:lumMod val="50000"/>
            </a:schemeClr>
          </a:solidFill>
        </p:grpSpPr>
        <p:grpSp>
          <p:nvGrpSpPr>
            <p:cNvPr id="3" name="组合 2">
              <a:extLst>
                <a:ext uri="{FF2B5EF4-FFF2-40B4-BE49-F238E27FC236}">
                  <a16:creationId xmlns:a16="http://schemas.microsoft.com/office/drawing/2014/main" xmlns="" id="{F0949C90-5B48-460F-946B-ED9F7309430E}"/>
                </a:ext>
              </a:extLst>
            </p:cNvPr>
            <p:cNvGrpSpPr/>
            <p:nvPr/>
          </p:nvGrpSpPr>
          <p:grpSpPr>
            <a:xfrm>
              <a:off x="1804221" y="589936"/>
              <a:ext cx="8568813" cy="471948"/>
              <a:chOff x="1804221" y="589936"/>
              <a:chExt cx="8568813" cy="471948"/>
            </a:xfrm>
            <a:grpFill/>
          </p:grpSpPr>
          <p:grpSp>
            <p:nvGrpSpPr>
              <p:cNvPr id="5" name="组合 4">
                <a:extLst>
                  <a:ext uri="{FF2B5EF4-FFF2-40B4-BE49-F238E27FC236}">
                    <a16:creationId xmlns:a16="http://schemas.microsoft.com/office/drawing/2014/main" xmlns="" id="{3D0E0B77-656C-48C7-A3B3-3A5FB2E71D52}"/>
                  </a:ext>
                </a:extLst>
              </p:cNvPr>
              <p:cNvGrpSpPr/>
              <p:nvPr/>
            </p:nvGrpSpPr>
            <p:grpSpPr>
              <a:xfrm>
                <a:off x="7374195" y="589936"/>
                <a:ext cx="2998839" cy="471948"/>
                <a:chOff x="7482349" y="589936"/>
                <a:chExt cx="2998839" cy="471948"/>
              </a:xfrm>
              <a:grpFill/>
            </p:grpSpPr>
            <p:sp>
              <p:nvSpPr>
                <p:cNvPr id="9" name="矩形 8">
                  <a:extLst>
                    <a:ext uri="{FF2B5EF4-FFF2-40B4-BE49-F238E27FC236}">
                      <a16:creationId xmlns:a16="http://schemas.microsoft.com/office/drawing/2014/main" xmlns="" id="{C6A0E005-02E6-4235-AC8D-DB807631B17C}"/>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xmlns="" id="{D36E9277-B3A5-464E-A4A9-533FC6A00F21}"/>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a:extLst>
                  <a:ext uri="{FF2B5EF4-FFF2-40B4-BE49-F238E27FC236}">
                    <a16:creationId xmlns:a16="http://schemas.microsoft.com/office/drawing/2014/main" xmlns="" id="{2E2B00BF-1D88-489A-BBA6-D5DD59304F94}"/>
                  </a:ext>
                </a:extLst>
              </p:cNvPr>
              <p:cNvGrpSpPr/>
              <p:nvPr/>
            </p:nvGrpSpPr>
            <p:grpSpPr>
              <a:xfrm flipH="1">
                <a:off x="1804221" y="589936"/>
                <a:ext cx="2998839" cy="471948"/>
                <a:chOff x="2030362" y="978310"/>
                <a:chExt cx="2998839" cy="471948"/>
              </a:xfrm>
              <a:grpFill/>
            </p:grpSpPr>
            <p:sp>
              <p:nvSpPr>
                <p:cNvPr id="7" name="矩形 6">
                  <a:extLst>
                    <a:ext uri="{FF2B5EF4-FFF2-40B4-BE49-F238E27FC236}">
                      <a16:creationId xmlns:a16="http://schemas.microsoft.com/office/drawing/2014/main" xmlns="" id="{46241D81-6AC2-4AD3-8FD3-7EBF59C10A6F}"/>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xmlns="" id="{4F03DFF6-05F1-4DB8-B039-338AE2F1F268}"/>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 name="矩形 3">
              <a:extLst>
                <a:ext uri="{FF2B5EF4-FFF2-40B4-BE49-F238E27FC236}">
                  <a16:creationId xmlns:a16="http://schemas.microsoft.com/office/drawing/2014/main" xmlns="" id="{A9F7E1B4-952F-4414-A1FD-A5609F5B2E9D}"/>
                </a:ext>
              </a:extLst>
            </p:cNvPr>
            <p:cNvSpPr/>
            <p:nvPr/>
          </p:nvSpPr>
          <p:spPr>
            <a:xfrm>
              <a:off x="4948992"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grpSp>
      <p:sp>
        <p:nvSpPr>
          <p:cNvPr id="11" name="Rectangle 30">
            <a:extLst>
              <a:ext uri="{FF2B5EF4-FFF2-40B4-BE49-F238E27FC236}">
                <a16:creationId xmlns:a16="http://schemas.microsoft.com/office/drawing/2014/main" xmlns="" id="{21474562-6FB9-4E08-AA44-8B3D11491D2C}"/>
              </a:ext>
            </a:extLst>
          </p:cNvPr>
          <p:cNvSpPr/>
          <p:nvPr/>
        </p:nvSpPr>
        <p:spPr>
          <a:xfrm>
            <a:off x="1814054" y="2074607"/>
            <a:ext cx="2443316" cy="1681316"/>
          </a:xfrm>
          <a:prstGeom prst="rect">
            <a:avLst/>
          </a:prstGeom>
          <a:blipFill>
            <a:blip r:embed="rId5" cstate="screen">
              <a:extLst>
                <a:ext uri="{BEBA8EAE-BF5A-486C-A8C5-ECC9F3942E4B}">
                  <a14:imgProps xmlns:a14="http://schemas.microsoft.com/office/drawing/2010/main">
                    <a14:imgLayer>
                      <a14:imgEffect>
                        <a14:brightnessContrast bright="3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cs typeface="+mn-ea"/>
              <a:sym typeface="+mn-lt"/>
            </a:endParaRPr>
          </a:p>
        </p:txBody>
      </p:sp>
      <p:sp>
        <p:nvSpPr>
          <p:cNvPr id="12" name="Rectangle 30">
            <a:extLst>
              <a:ext uri="{FF2B5EF4-FFF2-40B4-BE49-F238E27FC236}">
                <a16:creationId xmlns:a16="http://schemas.microsoft.com/office/drawing/2014/main" xmlns="" id="{D09367FA-E6DE-4683-A353-7054FD6BA576}"/>
              </a:ext>
            </a:extLst>
          </p:cNvPr>
          <p:cNvSpPr/>
          <p:nvPr/>
        </p:nvSpPr>
        <p:spPr>
          <a:xfrm>
            <a:off x="4876803" y="2074607"/>
            <a:ext cx="2443316" cy="1681316"/>
          </a:xfrm>
          <a:prstGeom prst="rect">
            <a:avLst/>
          </a:prstGeom>
          <a:blipFill>
            <a:blip r:embed="rId5" cstate="screen">
              <a:extLst>
                <a:ext uri="{BEBA8EAE-BF5A-486C-A8C5-ECC9F3942E4B}">
                  <a14:imgProps xmlns:a14="http://schemas.microsoft.com/office/drawing/2010/main">
                    <a14:imgLayer>
                      <a14:imgEffect>
                        <a14:brightnessContrast bright="3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cs typeface="+mn-ea"/>
              <a:sym typeface="+mn-lt"/>
            </a:endParaRPr>
          </a:p>
        </p:txBody>
      </p:sp>
      <p:sp>
        <p:nvSpPr>
          <p:cNvPr id="13" name="Rectangle 30">
            <a:extLst>
              <a:ext uri="{FF2B5EF4-FFF2-40B4-BE49-F238E27FC236}">
                <a16:creationId xmlns:a16="http://schemas.microsoft.com/office/drawing/2014/main" xmlns="" id="{3CDEC9D4-2EBB-4A09-AA4E-FC035B1A7C39}"/>
              </a:ext>
            </a:extLst>
          </p:cNvPr>
          <p:cNvSpPr/>
          <p:nvPr/>
        </p:nvSpPr>
        <p:spPr>
          <a:xfrm>
            <a:off x="7939551" y="2074607"/>
            <a:ext cx="2443316" cy="1681316"/>
          </a:xfrm>
          <a:prstGeom prst="rect">
            <a:avLst/>
          </a:prstGeom>
          <a:blipFill>
            <a:blip r:embed="rId5" cstate="screen">
              <a:extLst>
                <a:ext uri="{BEBA8EAE-BF5A-486C-A8C5-ECC9F3942E4B}">
                  <a14:imgProps xmlns:a14="http://schemas.microsoft.com/office/drawing/2010/main">
                    <a14:imgLayer>
                      <a14:imgEffect>
                        <a14:brightnessContrast bright="3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cs typeface="+mn-ea"/>
              <a:sym typeface="+mn-lt"/>
            </a:endParaRPr>
          </a:p>
        </p:txBody>
      </p:sp>
      <p:sp>
        <p:nvSpPr>
          <p:cNvPr id="14" name="矩形 13">
            <a:extLst>
              <a:ext uri="{FF2B5EF4-FFF2-40B4-BE49-F238E27FC236}">
                <a16:creationId xmlns:a16="http://schemas.microsoft.com/office/drawing/2014/main" xmlns="" id="{036AF170-0238-4181-92A1-97147027C81C}"/>
              </a:ext>
            </a:extLst>
          </p:cNvPr>
          <p:cNvSpPr/>
          <p:nvPr/>
        </p:nvSpPr>
        <p:spPr>
          <a:xfrm>
            <a:off x="1814054" y="3431458"/>
            <a:ext cx="2443316" cy="1720645"/>
          </a:xfrm>
          <a:prstGeom prst="rect">
            <a:avLst/>
          </a:prstGeom>
          <a:solidFill>
            <a:schemeClr val="accent5">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xmlns="" id="{5EC89891-D176-4F90-92F1-770521B63336}"/>
              </a:ext>
            </a:extLst>
          </p:cNvPr>
          <p:cNvSpPr/>
          <p:nvPr/>
        </p:nvSpPr>
        <p:spPr>
          <a:xfrm>
            <a:off x="4876803" y="3431458"/>
            <a:ext cx="2443316" cy="1720645"/>
          </a:xfrm>
          <a:prstGeom prst="rect">
            <a:avLst/>
          </a:prstGeom>
          <a:solidFill>
            <a:schemeClr val="accent5">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xmlns="" id="{D26E3CFE-5DBB-4E30-9BBC-319329A7D49C}"/>
              </a:ext>
            </a:extLst>
          </p:cNvPr>
          <p:cNvSpPr/>
          <p:nvPr/>
        </p:nvSpPr>
        <p:spPr>
          <a:xfrm>
            <a:off x="7939551" y="3431458"/>
            <a:ext cx="2443316" cy="1720645"/>
          </a:xfrm>
          <a:prstGeom prst="rect">
            <a:avLst/>
          </a:prstGeom>
          <a:solidFill>
            <a:schemeClr val="accent5">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TextBox 15">
            <a:extLst>
              <a:ext uri="{FF2B5EF4-FFF2-40B4-BE49-F238E27FC236}">
                <a16:creationId xmlns:a16="http://schemas.microsoft.com/office/drawing/2014/main" xmlns="" id="{60CC18C4-8A6C-4922-85CF-8E9130A8BE4C}"/>
              </a:ext>
            </a:extLst>
          </p:cNvPr>
          <p:cNvSpPr txBox="1"/>
          <p:nvPr/>
        </p:nvSpPr>
        <p:spPr>
          <a:xfrm>
            <a:off x="1860758" y="3737782"/>
            <a:ext cx="2349907" cy="1273297"/>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itchFamily="34" charset="-122"/>
                <a:ea typeface="微软雅黑" pitchFamily="34" charset="-122"/>
              </a:defRPr>
            </a:lvl1pPr>
          </a:lstStyle>
          <a:p>
            <a:endParaRPr lang="en-US" altLang="zh-CN" dirty="0">
              <a:solidFill>
                <a:srgbClr val="54BCA5"/>
              </a:solidFill>
              <a:latin typeface="+mn-lt"/>
              <a:ea typeface="+mn-ea"/>
              <a:cs typeface="+mn-ea"/>
              <a:sym typeface="+mn-lt"/>
            </a:endParaRPr>
          </a:p>
          <a:p>
            <a:pPr marL="285750" indent="-285750">
              <a:buFont typeface="Wingdings" panose="05000000000000000000" pitchFamily="2" charset="2"/>
              <a:buChar char="u"/>
            </a:pPr>
            <a:r>
              <a:rPr lang="zh-CN" altLang="en-US" dirty="0">
                <a:solidFill>
                  <a:schemeClr val="bg1"/>
                </a:solidFill>
                <a:latin typeface="+mn-lt"/>
                <a:ea typeface="+mn-ea"/>
                <a:cs typeface="+mn-ea"/>
                <a:sym typeface="+mn-lt"/>
              </a:rPr>
              <a:t>在此录入您的描述说明。在此录入上述图表的综合描述说明，在此录入上述图表的综合描述说明</a:t>
            </a:r>
            <a:r>
              <a:rPr lang="en-US" altLang="zh-CN" dirty="0">
                <a:solidFill>
                  <a:schemeClr val="bg1"/>
                </a:solidFill>
                <a:latin typeface="+mn-lt"/>
                <a:ea typeface="+mn-ea"/>
                <a:cs typeface="+mn-ea"/>
                <a:sym typeface="+mn-lt"/>
              </a:rPr>
              <a:t>.</a:t>
            </a:r>
          </a:p>
        </p:txBody>
      </p:sp>
      <p:sp>
        <p:nvSpPr>
          <p:cNvPr id="18" name="TextBox 15">
            <a:extLst>
              <a:ext uri="{FF2B5EF4-FFF2-40B4-BE49-F238E27FC236}">
                <a16:creationId xmlns:a16="http://schemas.microsoft.com/office/drawing/2014/main" xmlns="" id="{1C7EF7F4-D5A5-40A6-A99D-58E66EF1A378}"/>
              </a:ext>
            </a:extLst>
          </p:cNvPr>
          <p:cNvSpPr txBox="1"/>
          <p:nvPr/>
        </p:nvSpPr>
        <p:spPr>
          <a:xfrm>
            <a:off x="4923507" y="3737782"/>
            <a:ext cx="2349907" cy="1273297"/>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itchFamily="34" charset="-122"/>
                <a:ea typeface="微软雅黑" pitchFamily="34" charset="-122"/>
              </a:defRPr>
            </a:lvl1pPr>
          </a:lstStyle>
          <a:p>
            <a:endParaRPr lang="en-US" altLang="zh-CN" dirty="0">
              <a:solidFill>
                <a:srgbClr val="54BCA5"/>
              </a:solidFill>
              <a:latin typeface="+mn-lt"/>
              <a:ea typeface="+mn-ea"/>
              <a:cs typeface="+mn-ea"/>
              <a:sym typeface="+mn-lt"/>
            </a:endParaRPr>
          </a:p>
          <a:p>
            <a:pPr marL="285750" indent="-285750">
              <a:buFont typeface="Wingdings" panose="05000000000000000000" pitchFamily="2" charset="2"/>
              <a:buChar char="u"/>
            </a:pPr>
            <a:r>
              <a:rPr lang="zh-CN" altLang="en-US" dirty="0">
                <a:solidFill>
                  <a:schemeClr val="bg1"/>
                </a:solidFill>
                <a:latin typeface="+mn-lt"/>
                <a:ea typeface="+mn-ea"/>
                <a:cs typeface="+mn-ea"/>
                <a:sym typeface="+mn-lt"/>
              </a:rPr>
              <a:t>在此录入您的描述说明。在此录入上述图表的综合描述说明，在此录入上述图表的综合描述说明</a:t>
            </a:r>
            <a:r>
              <a:rPr lang="en-US" altLang="zh-CN" dirty="0">
                <a:solidFill>
                  <a:schemeClr val="bg1"/>
                </a:solidFill>
                <a:latin typeface="+mn-lt"/>
                <a:ea typeface="+mn-ea"/>
                <a:cs typeface="+mn-ea"/>
                <a:sym typeface="+mn-lt"/>
              </a:rPr>
              <a:t>.</a:t>
            </a:r>
          </a:p>
        </p:txBody>
      </p:sp>
      <p:sp>
        <p:nvSpPr>
          <p:cNvPr id="19" name="TextBox 15">
            <a:extLst>
              <a:ext uri="{FF2B5EF4-FFF2-40B4-BE49-F238E27FC236}">
                <a16:creationId xmlns:a16="http://schemas.microsoft.com/office/drawing/2014/main" xmlns="" id="{B8352EAB-0AE2-4D96-9894-B225F0828C85}"/>
              </a:ext>
            </a:extLst>
          </p:cNvPr>
          <p:cNvSpPr txBox="1"/>
          <p:nvPr/>
        </p:nvSpPr>
        <p:spPr>
          <a:xfrm>
            <a:off x="7986255" y="3744223"/>
            <a:ext cx="2349907" cy="1273297"/>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itchFamily="34" charset="-122"/>
                <a:ea typeface="微软雅黑" pitchFamily="34" charset="-122"/>
              </a:defRPr>
            </a:lvl1pPr>
          </a:lstStyle>
          <a:p>
            <a:endParaRPr lang="en-US" altLang="zh-CN" dirty="0">
              <a:solidFill>
                <a:srgbClr val="54BCA5"/>
              </a:solidFill>
              <a:latin typeface="+mn-lt"/>
              <a:ea typeface="+mn-ea"/>
              <a:cs typeface="+mn-ea"/>
              <a:sym typeface="+mn-lt"/>
            </a:endParaRPr>
          </a:p>
          <a:p>
            <a:pPr marL="285750" indent="-285750">
              <a:buFont typeface="Wingdings" panose="05000000000000000000" pitchFamily="2" charset="2"/>
              <a:buChar char="u"/>
            </a:pPr>
            <a:r>
              <a:rPr lang="zh-CN" altLang="en-US" dirty="0">
                <a:solidFill>
                  <a:schemeClr val="bg1"/>
                </a:solidFill>
                <a:latin typeface="+mn-lt"/>
                <a:ea typeface="+mn-ea"/>
                <a:cs typeface="+mn-ea"/>
                <a:sym typeface="+mn-lt"/>
              </a:rPr>
              <a:t>在此录入您的描述说明。在此录入上述图表的综合描述说明，在此录入上述图表的综合描述说明</a:t>
            </a:r>
            <a:r>
              <a:rPr lang="en-US" altLang="zh-CN" dirty="0">
                <a:solidFill>
                  <a:schemeClr val="bg1"/>
                </a:solidFill>
                <a:latin typeface="+mn-lt"/>
                <a:ea typeface="+mn-ea"/>
                <a:cs typeface="+mn-ea"/>
                <a:sym typeface="+mn-lt"/>
              </a:rPr>
              <a:t>.</a:t>
            </a:r>
          </a:p>
        </p:txBody>
      </p:sp>
      <p:grpSp>
        <p:nvGrpSpPr>
          <p:cNvPr id="21" name="组合 20">
            <a:extLst>
              <a:ext uri="{FF2B5EF4-FFF2-40B4-BE49-F238E27FC236}">
                <a16:creationId xmlns:a16="http://schemas.microsoft.com/office/drawing/2014/main" xmlns="" id="{8236DE31-0982-4303-A594-6466784DB978}"/>
              </a:ext>
            </a:extLst>
          </p:cNvPr>
          <p:cNvGrpSpPr/>
          <p:nvPr/>
        </p:nvGrpSpPr>
        <p:grpSpPr>
          <a:xfrm>
            <a:off x="7086601" y="5951846"/>
            <a:ext cx="4237703" cy="500898"/>
            <a:chOff x="6481916" y="6074640"/>
            <a:chExt cx="4237703" cy="500898"/>
          </a:xfrm>
        </p:grpSpPr>
        <p:sp>
          <p:nvSpPr>
            <p:cNvPr id="22" name="文本框 21">
              <a:extLst>
                <a:ext uri="{FF2B5EF4-FFF2-40B4-BE49-F238E27FC236}">
                  <a16:creationId xmlns:a16="http://schemas.microsoft.com/office/drawing/2014/main" xmlns="" id="{0061D63F-16AE-4474-B692-917B9D860714}"/>
                </a:ext>
              </a:extLst>
            </p:cNvPr>
            <p:cNvSpPr txBox="1"/>
            <p:nvPr/>
          </p:nvSpPr>
          <p:spPr>
            <a:xfrm>
              <a:off x="6481916" y="6123420"/>
              <a:ext cx="3963222" cy="338554"/>
            </a:xfrm>
            <a:prstGeom prst="rect">
              <a:avLst/>
            </a:prstGeom>
            <a:noFill/>
          </p:spPr>
          <p:txBody>
            <a:bodyPr wrap="square" rtlCol="0">
              <a:spAutoFit/>
            </a:bodyPr>
            <a:lstStyle/>
            <a:p>
              <a:r>
                <a:rPr lang="zh-CN" altLang="en-US" sz="1600" dirty="0">
                  <a:solidFill>
                    <a:schemeClr val="accent5">
                      <a:lumMod val="75000"/>
                    </a:schemeClr>
                  </a:solidFill>
                  <a:cs typeface="+mn-ea"/>
                  <a:sym typeface="+mn-lt"/>
                </a:rPr>
                <a:t>清 明 时 节 雨 纷 纷   路 上 行 人 欲 断 魂</a:t>
              </a:r>
            </a:p>
          </p:txBody>
        </p:sp>
        <p:pic>
          <p:nvPicPr>
            <p:cNvPr id="23" name="图片 22">
              <a:extLst>
                <a:ext uri="{FF2B5EF4-FFF2-40B4-BE49-F238E27FC236}">
                  <a16:creationId xmlns:a16="http://schemas.microsoft.com/office/drawing/2014/main" xmlns="" id="{BEF2C51C-154A-4FEF-BB0B-302F9F52FC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95937" y="6074640"/>
              <a:ext cx="223682" cy="500898"/>
            </a:xfrm>
            <a:prstGeom prst="rect">
              <a:avLst/>
            </a:prstGeom>
          </p:spPr>
        </p:pic>
      </p:grpSp>
    </p:spTree>
    <p:extLst>
      <p:ext uri="{BB962C8B-B14F-4D97-AF65-F5344CB8AC3E}">
        <p14:creationId xmlns:p14="http://schemas.microsoft.com/office/powerpoint/2010/main" val="503748405"/>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2000"/>
                                        <p:tgtEl>
                                          <p:spTgt spid="1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heel(1)">
                                      <p:cBhvr>
                                        <p:cTn id="28" dur="2000"/>
                                        <p:tgtEl>
                                          <p:spTgt spid="16"/>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heel(1)">
                                      <p:cBhvr>
                                        <p:cTn id="3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grpSp>
        <p:nvGrpSpPr>
          <p:cNvPr id="3" name="组合 2">
            <a:extLst>
              <a:ext uri="{FF2B5EF4-FFF2-40B4-BE49-F238E27FC236}">
                <a16:creationId xmlns:a16="http://schemas.microsoft.com/office/drawing/2014/main" xmlns="" id="{A3BEF7B6-FD35-4649-B847-797425CC6E73}"/>
              </a:ext>
            </a:extLst>
          </p:cNvPr>
          <p:cNvGrpSpPr/>
          <p:nvPr/>
        </p:nvGrpSpPr>
        <p:grpSpPr>
          <a:xfrm>
            <a:off x="1814054" y="589936"/>
            <a:ext cx="8568813" cy="471948"/>
            <a:chOff x="1804221" y="589936"/>
            <a:chExt cx="8568813" cy="471948"/>
          </a:xfrm>
          <a:solidFill>
            <a:schemeClr val="accent5">
              <a:lumMod val="50000"/>
            </a:schemeClr>
          </a:solidFill>
        </p:grpSpPr>
        <p:grpSp>
          <p:nvGrpSpPr>
            <p:cNvPr id="5" name="组合 4">
              <a:extLst>
                <a:ext uri="{FF2B5EF4-FFF2-40B4-BE49-F238E27FC236}">
                  <a16:creationId xmlns:a16="http://schemas.microsoft.com/office/drawing/2014/main" xmlns="" id="{D05F1521-FB4D-47F8-9762-4EC688749FC5}"/>
                </a:ext>
              </a:extLst>
            </p:cNvPr>
            <p:cNvGrpSpPr/>
            <p:nvPr/>
          </p:nvGrpSpPr>
          <p:grpSpPr>
            <a:xfrm>
              <a:off x="7374195" y="589936"/>
              <a:ext cx="2998839" cy="471948"/>
              <a:chOff x="7482349" y="589936"/>
              <a:chExt cx="2998839" cy="471948"/>
            </a:xfrm>
            <a:grpFill/>
          </p:grpSpPr>
          <p:sp>
            <p:nvSpPr>
              <p:cNvPr id="9" name="矩形 8">
                <a:extLst>
                  <a:ext uri="{FF2B5EF4-FFF2-40B4-BE49-F238E27FC236}">
                    <a16:creationId xmlns:a16="http://schemas.microsoft.com/office/drawing/2014/main" xmlns="" id="{441D78AA-F163-43FB-996D-330283E89660}"/>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xmlns="" id="{3599A7BF-1A05-4D1D-BCE6-C45D64903454}"/>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a:extLst>
                <a:ext uri="{FF2B5EF4-FFF2-40B4-BE49-F238E27FC236}">
                  <a16:creationId xmlns:a16="http://schemas.microsoft.com/office/drawing/2014/main" xmlns="" id="{23FEBFC0-2F1B-4CAA-BC0F-4C558C97F601}"/>
                </a:ext>
              </a:extLst>
            </p:cNvPr>
            <p:cNvGrpSpPr/>
            <p:nvPr/>
          </p:nvGrpSpPr>
          <p:grpSpPr>
            <a:xfrm flipH="1">
              <a:off x="1804221" y="589936"/>
              <a:ext cx="2998839" cy="471948"/>
              <a:chOff x="2030362" y="978310"/>
              <a:chExt cx="2998839" cy="471948"/>
            </a:xfrm>
            <a:grpFill/>
          </p:grpSpPr>
          <p:sp>
            <p:nvSpPr>
              <p:cNvPr id="7" name="矩形 6">
                <a:extLst>
                  <a:ext uri="{FF2B5EF4-FFF2-40B4-BE49-F238E27FC236}">
                    <a16:creationId xmlns:a16="http://schemas.microsoft.com/office/drawing/2014/main" xmlns="" id="{CDE4370E-AB60-45E1-A7B9-3FC0E9130DE6}"/>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xmlns="" id="{DCF37CCB-A332-4850-B605-F64CE114ADC5}"/>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 name="矩形 3">
            <a:extLst>
              <a:ext uri="{FF2B5EF4-FFF2-40B4-BE49-F238E27FC236}">
                <a16:creationId xmlns:a16="http://schemas.microsoft.com/office/drawing/2014/main" xmlns="" id="{1499CAA9-D055-4727-8A34-4C6239B1531A}"/>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pic>
        <p:nvPicPr>
          <p:cNvPr id="12" name="图片 11">
            <a:extLst>
              <a:ext uri="{FF2B5EF4-FFF2-40B4-BE49-F238E27FC236}">
                <a16:creationId xmlns:a16="http://schemas.microsoft.com/office/drawing/2014/main" xmlns="" id="{9373DCD8-D89C-48EE-88CA-CE61F0118E3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3125" y="2261420"/>
            <a:ext cx="6872746" cy="3067664"/>
          </a:xfrm>
          <a:prstGeom prst="rect">
            <a:avLst/>
          </a:prstGeom>
        </p:spPr>
      </p:pic>
      <p:sp>
        <p:nvSpPr>
          <p:cNvPr id="14" name="矩形 13">
            <a:extLst>
              <a:ext uri="{FF2B5EF4-FFF2-40B4-BE49-F238E27FC236}">
                <a16:creationId xmlns:a16="http://schemas.microsoft.com/office/drawing/2014/main" xmlns="" id="{737EB2EF-E2BF-421F-9E28-5C0DE3A576C6}"/>
              </a:ext>
            </a:extLst>
          </p:cNvPr>
          <p:cNvSpPr/>
          <p:nvPr/>
        </p:nvSpPr>
        <p:spPr>
          <a:xfrm>
            <a:off x="34414" y="2016512"/>
            <a:ext cx="12157586" cy="2819003"/>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xmlns="" id="{F8378D1B-837F-4412-936E-0CD73679B397}"/>
              </a:ext>
            </a:extLst>
          </p:cNvPr>
          <p:cNvSpPr/>
          <p:nvPr/>
        </p:nvSpPr>
        <p:spPr>
          <a:xfrm>
            <a:off x="1839454" y="2433907"/>
            <a:ext cx="8617974" cy="2247475"/>
          </a:xfrm>
          <a:prstGeom prst="rect">
            <a:avLst/>
          </a:prstGeom>
        </p:spPr>
        <p:txBody>
          <a:bodyPr wrap="square">
            <a:spAutoFit/>
          </a:bodyPr>
          <a:lstStyle/>
          <a:p>
            <a:pPr>
              <a:lnSpc>
                <a:spcPct val="150000"/>
              </a:lnSpc>
            </a:pPr>
            <a:r>
              <a:rPr lang="zh-CN" altLang="en-US" sz="2400" dirty="0">
                <a:solidFill>
                  <a:schemeClr val="accent5">
                    <a:lumMod val="75000"/>
                  </a:schemeClr>
                </a:solidFill>
                <a:cs typeface="+mn-ea"/>
                <a:sym typeface="+mn-lt"/>
              </a:rPr>
              <a:t>清明节又叫踏青节，在仲春与暮春之交，也就是冬至后的第</a:t>
            </a:r>
            <a:r>
              <a:rPr lang="en-US" altLang="zh-CN" sz="2400" dirty="0">
                <a:solidFill>
                  <a:schemeClr val="accent5">
                    <a:lumMod val="75000"/>
                  </a:schemeClr>
                </a:solidFill>
                <a:cs typeface="+mn-ea"/>
                <a:sym typeface="+mn-lt"/>
              </a:rPr>
              <a:t>108</a:t>
            </a:r>
            <a:r>
              <a:rPr lang="zh-CN" altLang="en-US" sz="2400" dirty="0">
                <a:solidFill>
                  <a:schemeClr val="accent5">
                    <a:lumMod val="75000"/>
                  </a:schemeClr>
                </a:solidFill>
                <a:cs typeface="+mn-ea"/>
                <a:sym typeface="+mn-lt"/>
              </a:rPr>
              <a:t>天。是中国传统节日，也是最重要的祭祀节日之一，是祭祖和扫墓的日子。中华民族传统的清明节大约始于周代，距今已有二千五百多年的历史。</a:t>
            </a:r>
          </a:p>
        </p:txBody>
      </p:sp>
      <p:pic>
        <p:nvPicPr>
          <p:cNvPr id="15" name="图片 14">
            <a:extLst>
              <a:ext uri="{FF2B5EF4-FFF2-40B4-BE49-F238E27FC236}">
                <a16:creationId xmlns:a16="http://schemas.microsoft.com/office/drawing/2014/main" xmlns="" id="{6F8E8FD4-8C2E-4C78-9419-B51B8AF0ED95}"/>
              </a:ext>
            </a:extLst>
          </p:cNvPr>
          <p:cNvPicPr>
            <a:picLocks noChangeAspect="1"/>
          </p:cNvPicPr>
          <p:nvPr/>
        </p:nvPicPr>
        <p:blipFill>
          <a:blip r:embed="rId6" cstate="screen">
            <a:extLst>
              <a:ext uri="{BEBA8EAE-BF5A-486C-A8C5-ECC9F3942E4B}">
                <a14:imgProps xmlns:a14="http://schemas.microsoft.com/office/drawing/2010/main">
                  <a14:imgLayer>
                    <a14:imgEffect>
                      <a14:backgroundRemoval t="1327" b="96533" l="5998" r="97578">
                        <a14:foregroundMark x1="25490" y1="35360" x2="43599" y2="35531"/>
                        <a14:foregroundMark x1="6574" y1="24829" x2="9112" y2="27868"/>
                        <a14:foregroundMark x1="7843" y1="30865" x2="8651" y2="34247"/>
                        <a14:foregroundMark x1="11303" y1="38228" x2="6113" y2="44777"/>
                        <a14:foregroundMark x1="35409" y1="41267" x2="38870" y2="42380"/>
                        <a14:foregroundMark x1="71511" y1="54366" x2="75433" y2="57577"/>
                        <a14:foregroundMark x1="86621" y1="58990" x2="90081" y2="59803"/>
                        <a14:foregroundMark x1="97347" y1="51327" x2="97578" y2="67637"/>
                        <a14:foregroundMark x1="97578" y1="67637" x2="96540" y2="69692"/>
                        <a14:foregroundMark x1="75894" y1="93493" x2="62976" y2="96533"/>
                        <a14:foregroundMark x1="37947" y1="11858" x2="34141" y2="31378"/>
                        <a14:foregroundMark x1="46136" y1="4538" x2="44867" y2="6592"/>
                        <a14:foregroundMark x1="60323" y1="1327" x2="56863" y2="3553"/>
                        <a14:foregroundMark x1="51326" y1="57577" x2="53864" y2="69392"/>
                      </a14:backgroundRemoval>
                    </a14:imgEffect>
                  </a14:imgLayer>
                </a14:imgProps>
              </a:ext>
              <a:ext uri="{28A0092B-C50C-407E-A947-70E740481C1C}">
                <a14:useLocalDpi xmlns:a14="http://schemas.microsoft.com/office/drawing/2010/main"/>
              </a:ext>
            </a:extLst>
          </a:blip>
          <a:stretch>
            <a:fillRect/>
          </a:stretch>
        </p:blipFill>
        <p:spPr>
          <a:xfrm>
            <a:off x="10382867" y="3426014"/>
            <a:ext cx="1215610" cy="3275275"/>
          </a:xfrm>
          <a:prstGeom prst="rect">
            <a:avLst/>
          </a:prstGeom>
        </p:spPr>
      </p:pic>
    </p:spTree>
    <p:extLst>
      <p:ext uri="{BB962C8B-B14F-4D97-AF65-F5344CB8AC3E}">
        <p14:creationId xmlns:p14="http://schemas.microsoft.com/office/powerpoint/2010/main" val="142478781"/>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21" name="图片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grpSp>
        <p:nvGrpSpPr>
          <p:cNvPr id="3" name="组合 2">
            <a:extLst>
              <a:ext uri="{FF2B5EF4-FFF2-40B4-BE49-F238E27FC236}">
                <a16:creationId xmlns:a16="http://schemas.microsoft.com/office/drawing/2014/main" xmlns="" id="{F4F6B5CD-D260-4CAC-97DE-887B6148413C}"/>
              </a:ext>
            </a:extLst>
          </p:cNvPr>
          <p:cNvGrpSpPr/>
          <p:nvPr/>
        </p:nvGrpSpPr>
        <p:grpSpPr>
          <a:xfrm>
            <a:off x="1814054" y="589936"/>
            <a:ext cx="8568813" cy="471948"/>
            <a:chOff x="1804221" y="589936"/>
            <a:chExt cx="8568813" cy="471948"/>
          </a:xfrm>
          <a:solidFill>
            <a:schemeClr val="accent5">
              <a:lumMod val="50000"/>
            </a:schemeClr>
          </a:solidFill>
        </p:grpSpPr>
        <p:grpSp>
          <p:nvGrpSpPr>
            <p:cNvPr id="5" name="组合 4">
              <a:extLst>
                <a:ext uri="{FF2B5EF4-FFF2-40B4-BE49-F238E27FC236}">
                  <a16:creationId xmlns:a16="http://schemas.microsoft.com/office/drawing/2014/main" xmlns="" id="{11F8EDDC-15A0-470F-94BA-FDFA11E26AC6}"/>
                </a:ext>
              </a:extLst>
            </p:cNvPr>
            <p:cNvGrpSpPr/>
            <p:nvPr/>
          </p:nvGrpSpPr>
          <p:grpSpPr>
            <a:xfrm>
              <a:off x="7374195" y="589936"/>
              <a:ext cx="2998839" cy="471948"/>
              <a:chOff x="7482349" y="589936"/>
              <a:chExt cx="2998839" cy="471948"/>
            </a:xfrm>
            <a:grpFill/>
          </p:grpSpPr>
          <p:sp>
            <p:nvSpPr>
              <p:cNvPr id="9" name="矩形 8">
                <a:extLst>
                  <a:ext uri="{FF2B5EF4-FFF2-40B4-BE49-F238E27FC236}">
                    <a16:creationId xmlns:a16="http://schemas.microsoft.com/office/drawing/2014/main" xmlns="" id="{0803368B-A274-4FC8-87D3-1C17F14C627D}"/>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xmlns="" id="{CFBE3593-D08B-4BA8-87C6-9BEFD12EC00A}"/>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a:extLst>
                <a:ext uri="{FF2B5EF4-FFF2-40B4-BE49-F238E27FC236}">
                  <a16:creationId xmlns:a16="http://schemas.microsoft.com/office/drawing/2014/main" xmlns="" id="{E30B3DEC-0B8D-494B-ACB3-B855660B5CE8}"/>
                </a:ext>
              </a:extLst>
            </p:cNvPr>
            <p:cNvGrpSpPr/>
            <p:nvPr/>
          </p:nvGrpSpPr>
          <p:grpSpPr>
            <a:xfrm flipH="1">
              <a:off x="1804221" y="589936"/>
              <a:ext cx="2998839" cy="471948"/>
              <a:chOff x="2030362" y="978310"/>
              <a:chExt cx="2998839" cy="471948"/>
            </a:xfrm>
            <a:grpFill/>
          </p:grpSpPr>
          <p:sp>
            <p:nvSpPr>
              <p:cNvPr id="7" name="矩形 6">
                <a:extLst>
                  <a:ext uri="{FF2B5EF4-FFF2-40B4-BE49-F238E27FC236}">
                    <a16:creationId xmlns:a16="http://schemas.microsoft.com/office/drawing/2014/main" xmlns="" id="{2438D76D-3303-4D98-B1DE-ED26ECADC05F}"/>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xmlns="" id="{EE4B78BE-A4AD-4B52-8F8C-C259B7BA9DF8}"/>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 name="矩形 3">
            <a:extLst>
              <a:ext uri="{FF2B5EF4-FFF2-40B4-BE49-F238E27FC236}">
                <a16:creationId xmlns:a16="http://schemas.microsoft.com/office/drawing/2014/main" xmlns="" id="{E4B0D4E2-E1C1-422A-A3C4-CF65ACE33B8D}"/>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sp>
        <p:nvSpPr>
          <p:cNvPr id="13" name="任意多边形: 形状 12">
            <a:extLst>
              <a:ext uri="{FF2B5EF4-FFF2-40B4-BE49-F238E27FC236}">
                <a16:creationId xmlns:a16="http://schemas.microsoft.com/office/drawing/2014/main" xmlns="" id="{D968C9DC-7283-41FA-B7B5-8CE226445FA0}"/>
              </a:ext>
            </a:extLst>
          </p:cNvPr>
          <p:cNvSpPr/>
          <p:nvPr/>
        </p:nvSpPr>
        <p:spPr>
          <a:xfrm flipH="1">
            <a:off x="0" y="1573159"/>
            <a:ext cx="3481076" cy="4611329"/>
          </a:xfrm>
          <a:custGeom>
            <a:avLst/>
            <a:gdLst>
              <a:gd name="connsiteX0" fmla="*/ 1114834 w 1570837"/>
              <a:gd name="connsiteY0" fmla="*/ 161 h 2267164"/>
              <a:gd name="connsiteX1" fmla="*/ 1570837 w 1570837"/>
              <a:gd name="connsiteY1" fmla="*/ 87845 h 2267164"/>
              <a:gd name="connsiteX2" fmla="*/ 1563709 w 1570837"/>
              <a:gd name="connsiteY2" fmla="*/ 2182271 h 2267164"/>
              <a:gd name="connsiteX3" fmla="*/ 231892 w 1570837"/>
              <a:gd name="connsiteY3" fmla="*/ 1820549 h 2267164"/>
              <a:gd name="connsiteX4" fmla="*/ 236589 w 1570837"/>
              <a:gd name="connsiteY4" fmla="*/ 440493 h 2267164"/>
              <a:gd name="connsiteX5" fmla="*/ 1114834 w 1570837"/>
              <a:gd name="connsiteY5" fmla="*/ 161 h 226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837" h="2267164">
                <a:moveTo>
                  <a:pt x="1114834" y="161"/>
                </a:moveTo>
                <a:cubicBezTo>
                  <a:pt x="1267800" y="-2412"/>
                  <a:pt x="1422929" y="25989"/>
                  <a:pt x="1570837" y="87845"/>
                </a:cubicBezTo>
                <a:lnTo>
                  <a:pt x="1563709" y="2182271"/>
                </a:lnTo>
                <a:cubicBezTo>
                  <a:pt x="1089065" y="2376985"/>
                  <a:pt x="542818" y="2228623"/>
                  <a:pt x="231892" y="1820549"/>
                </a:cubicBezTo>
                <a:cubicBezTo>
                  <a:pt x="-79034" y="1412474"/>
                  <a:pt x="-77107" y="846441"/>
                  <a:pt x="236589" y="440493"/>
                </a:cubicBezTo>
                <a:cubicBezTo>
                  <a:pt x="452255" y="161404"/>
                  <a:pt x="778310" y="5823"/>
                  <a:pt x="1114834" y="161"/>
                </a:cubicBezTo>
                <a:close/>
              </a:path>
            </a:pathLst>
          </a:custGeom>
          <a:blipFill>
            <a:blip r:embed="rId5" cstate="screen">
              <a:extLst>
                <a:ext uri="{BEBA8EAE-BF5A-486C-A8C5-ECC9F3942E4B}">
                  <a14:imgProps xmlns:a14="http://schemas.microsoft.com/office/drawing/2010/main">
                    <a14:imgLayer>
                      <a14:imgEffect>
                        <a14:brightnessContrast bright="3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556" dirty="0">
              <a:cs typeface="+mn-ea"/>
              <a:sym typeface="+mn-lt"/>
            </a:endParaRPr>
          </a:p>
        </p:txBody>
      </p:sp>
      <p:grpSp>
        <p:nvGrpSpPr>
          <p:cNvPr id="24" name="组合 23">
            <a:extLst>
              <a:ext uri="{FF2B5EF4-FFF2-40B4-BE49-F238E27FC236}">
                <a16:creationId xmlns:a16="http://schemas.microsoft.com/office/drawing/2014/main" xmlns="" id="{92658E53-81CB-4BA5-94B6-9E2BCEF082B9}"/>
              </a:ext>
            </a:extLst>
          </p:cNvPr>
          <p:cNvGrpSpPr/>
          <p:nvPr/>
        </p:nvGrpSpPr>
        <p:grpSpPr>
          <a:xfrm>
            <a:off x="3481076" y="2111081"/>
            <a:ext cx="7923890" cy="3626163"/>
            <a:chOff x="2921091" y="2248733"/>
            <a:chExt cx="7923890" cy="3626163"/>
          </a:xfrm>
        </p:grpSpPr>
        <p:sp>
          <p:nvSpPr>
            <p:cNvPr id="14" name="矩形 13">
              <a:extLst>
                <a:ext uri="{FF2B5EF4-FFF2-40B4-BE49-F238E27FC236}">
                  <a16:creationId xmlns:a16="http://schemas.microsoft.com/office/drawing/2014/main" xmlns="" id="{31A90884-1C52-4FD2-A2D5-DED6D2DA9098}"/>
                </a:ext>
              </a:extLst>
            </p:cNvPr>
            <p:cNvSpPr/>
            <p:nvPr/>
          </p:nvSpPr>
          <p:spPr>
            <a:xfrm>
              <a:off x="3667433" y="2248733"/>
              <a:ext cx="7177548" cy="1159805"/>
            </a:xfrm>
            <a:prstGeom prst="rect">
              <a:avLst/>
            </a:prstGeom>
          </p:spPr>
          <p:txBody>
            <a:bodyPr wrap="square">
              <a:spAutoFit/>
            </a:bodyPr>
            <a:lstStyle/>
            <a:p>
              <a:pPr>
                <a:lnSpc>
                  <a:spcPct val="150000"/>
                </a:lnSpc>
              </a:pPr>
              <a:r>
                <a:rPr lang="en-US" altLang="zh-CN" sz="1600" spc="300" dirty="0">
                  <a:solidFill>
                    <a:schemeClr val="accent5">
                      <a:lumMod val="75000"/>
                    </a:schemeClr>
                  </a:solidFill>
                  <a:cs typeface="+mn-ea"/>
                  <a:sym typeface="+mn-lt"/>
                </a:rPr>
                <a:t>《</a:t>
              </a:r>
              <a:r>
                <a:rPr lang="zh-CN" altLang="en-US" sz="1600" spc="300" dirty="0">
                  <a:solidFill>
                    <a:schemeClr val="accent5">
                      <a:lumMod val="75000"/>
                    </a:schemeClr>
                  </a:solidFill>
                  <a:cs typeface="+mn-ea"/>
                  <a:sym typeface="+mn-lt"/>
                </a:rPr>
                <a:t>历书</a:t>
              </a:r>
              <a:r>
                <a:rPr lang="en-US" altLang="zh-CN" sz="1600" spc="300" dirty="0">
                  <a:solidFill>
                    <a:schemeClr val="accent5">
                      <a:lumMod val="75000"/>
                    </a:schemeClr>
                  </a:solidFill>
                  <a:cs typeface="+mn-ea"/>
                  <a:sym typeface="+mn-lt"/>
                </a:rPr>
                <a:t>》</a:t>
              </a:r>
              <a:r>
                <a:rPr lang="zh-CN" altLang="en-US" sz="1600" spc="300" dirty="0">
                  <a:solidFill>
                    <a:schemeClr val="accent5">
                      <a:lumMod val="75000"/>
                    </a:schemeClr>
                  </a:solidFill>
                  <a:cs typeface="+mn-ea"/>
                  <a:sym typeface="+mn-lt"/>
                </a:rPr>
                <a:t>：“春分后十五日，斗指丁，为清明，时万物皆洁齐而清明，盖时当气清景明，万物皆显，因此得名。”清明一到，气温升高，正是春耕的大好时节，故有“清明前后，种瓜点豆”之说。</a:t>
              </a:r>
            </a:p>
          </p:txBody>
        </p:sp>
        <p:sp>
          <p:nvSpPr>
            <p:cNvPr id="15" name="矩形 14">
              <a:extLst>
                <a:ext uri="{FF2B5EF4-FFF2-40B4-BE49-F238E27FC236}">
                  <a16:creationId xmlns:a16="http://schemas.microsoft.com/office/drawing/2014/main" xmlns="" id="{6D0BEE79-8EAF-4596-A181-E5C1C00FF27A}"/>
                </a:ext>
              </a:extLst>
            </p:cNvPr>
            <p:cNvSpPr/>
            <p:nvPr/>
          </p:nvSpPr>
          <p:spPr>
            <a:xfrm>
              <a:off x="3892025" y="3666203"/>
              <a:ext cx="6855087" cy="923330"/>
            </a:xfrm>
            <a:prstGeom prst="rect">
              <a:avLst/>
            </a:prstGeom>
          </p:spPr>
          <p:txBody>
            <a:bodyPr wrap="square">
              <a:spAutoFit/>
            </a:bodyPr>
            <a:lstStyle/>
            <a:p>
              <a:pPr>
                <a:lnSpc>
                  <a:spcPct val="150000"/>
                </a:lnSpc>
              </a:pPr>
              <a:r>
                <a:rPr lang="zh-CN" altLang="en-US" sz="1600" spc="300" dirty="0">
                  <a:solidFill>
                    <a:schemeClr val="accent5">
                      <a:lumMod val="75000"/>
                    </a:schemeClr>
                  </a:solidFill>
                  <a:cs typeface="+mn-ea"/>
                  <a:sym typeface="+mn-lt"/>
                </a:rPr>
                <a:t>清明节又叫踏青节，在仲春与暮春之交，也就是冬至后的第</a:t>
              </a:r>
              <a:r>
                <a:rPr lang="en-US" altLang="zh-CN" sz="1600" spc="300" dirty="0">
                  <a:solidFill>
                    <a:schemeClr val="accent5">
                      <a:lumMod val="75000"/>
                    </a:schemeClr>
                  </a:solidFill>
                  <a:cs typeface="+mn-ea"/>
                  <a:sym typeface="+mn-lt"/>
                </a:rPr>
                <a:t>108</a:t>
              </a:r>
              <a:r>
                <a:rPr lang="zh-CN" altLang="en-US" sz="1600" spc="300" dirty="0">
                  <a:solidFill>
                    <a:schemeClr val="accent5">
                      <a:lumMod val="75000"/>
                    </a:schemeClr>
                  </a:solidFill>
                  <a:cs typeface="+mn-ea"/>
                  <a:sym typeface="+mn-lt"/>
                </a:rPr>
                <a:t>天。是中国传统节日，也是最重要的祭祀节日之一，是祭祖和扫墓的日子。中华民族传统的清明节大约始于周代，距今已有二千五百多年的历史。</a:t>
              </a:r>
            </a:p>
          </p:txBody>
        </p:sp>
        <p:sp>
          <p:nvSpPr>
            <p:cNvPr id="16" name="矩形 15">
              <a:extLst>
                <a:ext uri="{FF2B5EF4-FFF2-40B4-BE49-F238E27FC236}">
                  <a16:creationId xmlns:a16="http://schemas.microsoft.com/office/drawing/2014/main" xmlns="" id="{CB10AEAA-C2DD-491A-81A5-E335D60E5299}"/>
                </a:ext>
              </a:extLst>
            </p:cNvPr>
            <p:cNvSpPr/>
            <p:nvPr/>
          </p:nvSpPr>
          <p:spPr>
            <a:xfrm>
              <a:off x="3205318" y="5258958"/>
              <a:ext cx="7541793" cy="615938"/>
            </a:xfrm>
            <a:prstGeom prst="rect">
              <a:avLst/>
            </a:prstGeom>
          </p:spPr>
          <p:txBody>
            <a:bodyPr wrap="square">
              <a:spAutoFit/>
            </a:bodyPr>
            <a:lstStyle/>
            <a:p>
              <a:pPr>
                <a:lnSpc>
                  <a:spcPct val="150000"/>
                </a:lnSpc>
              </a:pPr>
              <a:r>
                <a:rPr lang="en-US" altLang="zh-CN" sz="1600" spc="300" dirty="0">
                  <a:solidFill>
                    <a:schemeClr val="accent5">
                      <a:lumMod val="75000"/>
                    </a:schemeClr>
                  </a:solidFill>
                  <a:cs typeface="+mn-ea"/>
                  <a:sym typeface="+mn-lt"/>
                </a:rPr>
                <a:t>《</a:t>
              </a:r>
              <a:r>
                <a:rPr lang="zh-CN" altLang="en-US" sz="1600" spc="300" dirty="0">
                  <a:solidFill>
                    <a:schemeClr val="accent5">
                      <a:lumMod val="75000"/>
                    </a:schemeClr>
                  </a:solidFill>
                  <a:cs typeface="+mn-ea"/>
                  <a:sym typeface="+mn-lt"/>
                </a:rPr>
                <a:t>历书</a:t>
              </a:r>
              <a:r>
                <a:rPr lang="en-US" altLang="zh-CN" sz="1600" spc="300" dirty="0">
                  <a:solidFill>
                    <a:schemeClr val="accent5">
                      <a:lumMod val="75000"/>
                    </a:schemeClr>
                  </a:solidFill>
                  <a:cs typeface="+mn-ea"/>
                  <a:sym typeface="+mn-lt"/>
                </a:rPr>
                <a:t>》</a:t>
              </a:r>
              <a:r>
                <a:rPr lang="zh-CN" altLang="en-US" sz="1600" spc="300" dirty="0">
                  <a:solidFill>
                    <a:schemeClr val="accent5">
                      <a:lumMod val="75000"/>
                    </a:schemeClr>
                  </a:solidFill>
                  <a:cs typeface="+mn-ea"/>
                  <a:sym typeface="+mn-lt"/>
                </a:rPr>
                <a:t>：“春分后十五日，斗指丁，为清明，时万物皆洁齐而清明，盖时当气清景明，万物皆显，因此得名。”清明一到，气温升高，正是春耕的大好时节，故有“清明前后，种瓜点豆”之说。</a:t>
              </a:r>
            </a:p>
          </p:txBody>
        </p:sp>
        <p:pic>
          <p:nvPicPr>
            <p:cNvPr id="17" name="图片 16">
              <a:extLst>
                <a:ext uri="{FF2B5EF4-FFF2-40B4-BE49-F238E27FC236}">
                  <a16:creationId xmlns:a16="http://schemas.microsoft.com/office/drawing/2014/main" xmlns="" id="{D58BF999-FA32-4DF1-A4DB-76042FD0E7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21091" y="5368960"/>
              <a:ext cx="223682" cy="500898"/>
            </a:xfrm>
            <a:prstGeom prst="rect">
              <a:avLst/>
            </a:prstGeom>
          </p:spPr>
        </p:pic>
        <p:pic>
          <p:nvPicPr>
            <p:cNvPr id="18" name="图片 17">
              <a:extLst>
                <a:ext uri="{FF2B5EF4-FFF2-40B4-BE49-F238E27FC236}">
                  <a16:creationId xmlns:a16="http://schemas.microsoft.com/office/drawing/2014/main" xmlns="" id="{BFFB8754-F475-43B0-BA71-328B75E082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53135" y="3858014"/>
              <a:ext cx="223682" cy="500898"/>
            </a:xfrm>
            <a:prstGeom prst="rect">
              <a:avLst/>
            </a:prstGeom>
          </p:spPr>
        </p:pic>
        <p:pic>
          <p:nvPicPr>
            <p:cNvPr id="19" name="图片 18">
              <a:extLst>
                <a:ext uri="{FF2B5EF4-FFF2-40B4-BE49-F238E27FC236}">
                  <a16:creationId xmlns:a16="http://schemas.microsoft.com/office/drawing/2014/main" xmlns="" id="{FA487102-3E71-4C6E-A56A-4275BE6E43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43751" y="2409074"/>
              <a:ext cx="223682" cy="500898"/>
            </a:xfrm>
            <a:prstGeom prst="rect">
              <a:avLst/>
            </a:prstGeom>
          </p:spPr>
        </p:pic>
      </p:grpSp>
    </p:spTree>
    <p:extLst>
      <p:ext uri="{BB962C8B-B14F-4D97-AF65-F5344CB8AC3E}">
        <p14:creationId xmlns:p14="http://schemas.microsoft.com/office/powerpoint/2010/main" val="496928674"/>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311" y="2608729"/>
            <a:ext cx="6718688" cy="2348753"/>
          </a:xfrm>
          <a:prstGeom prst="rect">
            <a:avLst/>
          </a:prstGeom>
        </p:spPr>
      </p:pic>
      <p:pic>
        <p:nvPicPr>
          <p:cNvPr id="22" name="图片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382114"/>
            <a:ext cx="5369859" cy="2651133"/>
          </a:xfrm>
          <a:prstGeom prst="rect">
            <a:avLst/>
          </a:prstGeom>
        </p:spPr>
      </p:pic>
      <p:grpSp>
        <p:nvGrpSpPr>
          <p:cNvPr id="3" name="组合 2">
            <a:extLst>
              <a:ext uri="{FF2B5EF4-FFF2-40B4-BE49-F238E27FC236}">
                <a16:creationId xmlns:a16="http://schemas.microsoft.com/office/drawing/2014/main" xmlns="" id="{7EBC1800-C356-4252-ADF3-11469AC8FF70}"/>
              </a:ext>
            </a:extLst>
          </p:cNvPr>
          <p:cNvGrpSpPr/>
          <p:nvPr/>
        </p:nvGrpSpPr>
        <p:grpSpPr>
          <a:xfrm>
            <a:off x="1814054" y="589936"/>
            <a:ext cx="8568813" cy="471948"/>
            <a:chOff x="1804221" y="589936"/>
            <a:chExt cx="8568813" cy="471948"/>
          </a:xfrm>
          <a:solidFill>
            <a:schemeClr val="accent5">
              <a:lumMod val="50000"/>
            </a:schemeClr>
          </a:solidFill>
        </p:grpSpPr>
        <p:grpSp>
          <p:nvGrpSpPr>
            <p:cNvPr id="5" name="组合 4">
              <a:extLst>
                <a:ext uri="{FF2B5EF4-FFF2-40B4-BE49-F238E27FC236}">
                  <a16:creationId xmlns:a16="http://schemas.microsoft.com/office/drawing/2014/main" xmlns="" id="{F21B1C23-AA0B-4398-BFCD-358964078609}"/>
                </a:ext>
              </a:extLst>
            </p:cNvPr>
            <p:cNvGrpSpPr/>
            <p:nvPr/>
          </p:nvGrpSpPr>
          <p:grpSpPr>
            <a:xfrm>
              <a:off x="7374195" y="589936"/>
              <a:ext cx="2998839" cy="471948"/>
              <a:chOff x="7482349" y="589936"/>
              <a:chExt cx="2998839" cy="471948"/>
            </a:xfrm>
            <a:grpFill/>
          </p:grpSpPr>
          <p:sp>
            <p:nvSpPr>
              <p:cNvPr id="9" name="矩形 8">
                <a:extLst>
                  <a:ext uri="{FF2B5EF4-FFF2-40B4-BE49-F238E27FC236}">
                    <a16:creationId xmlns:a16="http://schemas.microsoft.com/office/drawing/2014/main" xmlns="" id="{EF8F9B69-1F0B-4EEB-A5C7-04C61FABCC1F}"/>
                  </a:ext>
                </a:extLst>
              </p:cNvPr>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xmlns="" id="{60A23701-5995-487B-8D61-2D60DA7EB4CE}"/>
                  </a:ext>
                </a:extLst>
              </p:cNvPr>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a:extLst>
                <a:ext uri="{FF2B5EF4-FFF2-40B4-BE49-F238E27FC236}">
                  <a16:creationId xmlns:a16="http://schemas.microsoft.com/office/drawing/2014/main" xmlns="" id="{6FF03953-8573-49B3-BFEC-8CB6B8F2D724}"/>
                </a:ext>
              </a:extLst>
            </p:cNvPr>
            <p:cNvGrpSpPr/>
            <p:nvPr/>
          </p:nvGrpSpPr>
          <p:grpSpPr>
            <a:xfrm flipH="1">
              <a:off x="1804221" y="589936"/>
              <a:ext cx="2998839" cy="471948"/>
              <a:chOff x="2030362" y="978310"/>
              <a:chExt cx="2998839" cy="471948"/>
            </a:xfrm>
            <a:grpFill/>
          </p:grpSpPr>
          <p:sp>
            <p:nvSpPr>
              <p:cNvPr id="7" name="矩形 6">
                <a:extLst>
                  <a:ext uri="{FF2B5EF4-FFF2-40B4-BE49-F238E27FC236}">
                    <a16:creationId xmlns:a16="http://schemas.microsoft.com/office/drawing/2014/main" xmlns="" id="{B17E45C2-3E25-4762-AD14-5B9BBBDB3988}"/>
                  </a:ext>
                </a:extLst>
              </p:cNvPr>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xmlns="" id="{CD8C5FA7-CA76-4312-9578-4FB17DD226EC}"/>
                  </a:ext>
                </a:extLst>
              </p:cNvPr>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 name="矩形 3">
            <a:extLst>
              <a:ext uri="{FF2B5EF4-FFF2-40B4-BE49-F238E27FC236}">
                <a16:creationId xmlns:a16="http://schemas.microsoft.com/office/drawing/2014/main" xmlns="" id="{27F5EEF7-F0BD-4836-AEB9-4E855D1CFE94}"/>
              </a:ext>
            </a:extLst>
          </p:cNvPr>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cs typeface="+mn-ea"/>
                <a:sym typeface="+mn-lt"/>
              </a:rPr>
              <a:t>清明</a:t>
            </a:r>
            <a:r>
              <a:rPr lang="en-US" altLang="zh-CN" sz="3600" b="1" dirty="0">
                <a:solidFill>
                  <a:schemeClr val="accent5">
                    <a:lumMod val="75000"/>
                  </a:schemeClr>
                </a:solidFill>
                <a:cs typeface="+mn-ea"/>
                <a:sym typeface="+mn-lt"/>
              </a:rPr>
              <a:t> </a:t>
            </a:r>
            <a:r>
              <a:rPr lang="zh-CN" altLang="en-US" sz="3600" b="1" dirty="0">
                <a:solidFill>
                  <a:schemeClr val="accent5">
                    <a:lumMod val="75000"/>
                  </a:schemeClr>
                </a:solidFill>
                <a:cs typeface="+mn-ea"/>
                <a:sym typeface="+mn-lt"/>
              </a:rPr>
              <a:t>时令</a:t>
            </a:r>
          </a:p>
        </p:txBody>
      </p:sp>
      <p:sp>
        <p:nvSpPr>
          <p:cNvPr id="14" name="矩形 13">
            <a:extLst>
              <a:ext uri="{FF2B5EF4-FFF2-40B4-BE49-F238E27FC236}">
                <a16:creationId xmlns:a16="http://schemas.microsoft.com/office/drawing/2014/main" xmlns="" id="{72F85B2E-7BF0-425A-BDE7-9C5D1467022F}"/>
              </a:ext>
            </a:extLst>
          </p:cNvPr>
          <p:cNvSpPr/>
          <p:nvPr/>
        </p:nvSpPr>
        <p:spPr>
          <a:xfrm>
            <a:off x="1814053" y="1569287"/>
            <a:ext cx="8568814" cy="1888337"/>
          </a:xfrm>
          <a:prstGeom prst="rect">
            <a:avLst/>
          </a:prstGeom>
        </p:spPr>
        <p:txBody>
          <a:bodyPr wrap="square">
            <a:spAutoFit/>
          </a:bodyPr>
          <a:lstStyle/>
          <a:p>
            <a:pPr algn="just">
              <a:lnSpc>
                <a:spcPct val="150000"/>
              </a:lnSpc>
            </a:pPr>
            <a:r>
              <a:rPr lang="zh-CN" altLang="en-US" sz="2000" spc="300" dirty="0">
                <a:solidFill>
                  <a:schemeClr val="accent5">
                    <a:lumMod val="75000"/>
                  </a:schemeClr>
                </a:solidFill>
                <a:cs typeface="+mn-ea"/>
                <a:sym typeface="+mn-lt"/>
              </a:rPr>
              <a:t>清明节又叫踏青节，在仲春与暮春之交，也就是冬至后的第</a:t>
            </a:r>
            <a:r>
              <a:rPr lang="en-US" altLang="zh-CN" sz="2000" spc="300" dirty="0">
                <a:solidFill>
                  <a:schemeClr val="accent5">
                    <a:lumMod val="75000"/>
                  </a:schemeClr>
                </a:solidFill>
                <a:cs typeface="+mn-ea"/>
                <a:sym typeface="+mn-lt"/>
              </a:rPr>
              <a:t>108</a:t>
            </a:r>
            <a:r>
              <a:rPr lang="zh-CN" altLang="en-US" sz="2000" spc="300" dirty="0">
                <a:solidFill>
                  <a:schemeClr val="accent5">
                    <a:lumMod val="75000"/>
                  </a:schemeClr>
                </a:solidFill>
                <a:cs typeface="+mn-ea"/>
                <a:sym typeface="+mn-lt"/>
              </a:rPr>
              <a:t>天。是中国传统节日，也是最重要的祭祀节日之一，是祭祖和扫墓的日子。中华民族传统的清明节大约始于周代，距今已有二千五百多年的历史。</a:t>
            </a:r>
          </a:p>
        </p:txBody>
      </p:sp>
      <p:grpSp>
        <p:nvGrpSpPr>
          <p:cNvPr id="19" name="组合 18">
            <a:extLst>
              <a:ext uri="{FF2B5EF4-FFF2-40B4-BE49-F238E27FC236}">
                <a16:creationId xmlns:a16="http://schemas.microsoft.com/office/drawing/2014/main" xmlns="" id="{E12B3D76-EA4B-4B55-A320-CD633F10C8F8}"/>
              </a:ext>
            </a:extLst>
          </p:cNvPr>
          <p:cNvGrpSpPr/>
          <p:nvPr/>
        </p:nvGrpSpPr>
        <p:grpSpPr>
          <a:xfrm>
            <a:off x="5376624" y="3829554"/>
            <a:ext cx="6510575" cy="2383655"/>
            <a:chOff x="5376624" y="3829554"/>
            <a:chExt cx="6510575" cy="2383655"/>
          </a:xfrm>
        </p:grpSpPr>
        <p:sp>
          <p:nvSpPr>
            <p:cNvPr id="15" name="矩形 14">
              <a:extLst>
                <a:ext uri="{FF2B5EF4-FFF2-40B4-BE49-F238E27FC236}">
                  <a16:creationId xmlns:a16="http://schemas.microsoft.com/office/drawing/2014/main" xmlns="" id="{C7457FA5-D4F1-4FA4-8E26-C2BD4FCE4ACA}"/>
                </a:ext>
              </a:extLst>
            </p:cNvPr>
            <p:cNvSpPr/>
            <p:nvPr/>
          </p:nvSpPr>
          <p:spPr>
            <a:xfrm>
              <a:off x="5376624" y="4504471"/>
              <a:ext cx="6510575" cy="1708738"/>
            </a:xfrm>
            <a:prstGeom prst="rect">
              <a:avLst/>
            </a:prstGeom>
          </p:spPr>
          <p:txBody>
            <a:bodyPr wrap="square">
              <a:spAutoFit/>
            </a:bodyPr>
            <a:lstStyle/>
            <a:p>
              <a:pPr>
                <a:lnSpc>
                  <a:spcPct val="150000"/>
                </a:lnSpc>
              </a:pPr>
              <a:r>
                <a:rPr lang="en-US" altLang="zh-CN" spc="300" dirty="0">
                  <a:solidFill>
                    <a:schemeClr val="accent5">
                      <a:lumMod val="75000"/>
                    </a:schemeClr>
                  </a:solidFill>
                  <a:cs typeface="+mn-ea"/>
                  <a:sym typeface="+mn-lt"/>
                </a:rPr>
                <a:t>《</a:t>
              </a:r>
              <a:r>
                <a:rPr lang="zh-CN" altLang="en-US" spc="300" dirty="0">
                  <a:solidFill>
                    <a:schemeClr val="accent5">
                      <a:lumMod val="75000"/>
                    </a:schemeClr>
                  </a:solidFill>
                  <a:cs typeface="+mn-ea"/>
                  <a:sym typeface="+mn-lt"/>
                </a:rPr>
                <a:t>历书</a:t>
              </a:r>
              <a:r>
                <a:rPr lang="en-US" altLang="zh-CN" spc="300" dirty="0">
                  <a:solidFill>
                    <a:schemeClr val="accent5">
                      <a:lumMod val="75000"/>
                    </a:schemeClr>
                  </a:solidFill>
                  <a:cs typeface="+mn-ea"/>
                  <a:sym typeface="+mn-lt"/>
                </a:rPr>
                <a:t>》</a:t>
              </a:r>
              <a:r>
                <a:rPr lang="zh-CN" altLang="en-US" spc="300" dirty="0">
                  <a:solidFill>
                    <a:schemeClr val="accent5">
                      <a:lumMod val="75000"/>
                    </a:schemeClr>
                  </a:solidFill>
                  <a:cs typeface="+mn-ea"/>
                  <a:sym typeface="+mn-lt"/>
                </a:rPr>
                <a:t>：“春分后十五日，斗指丁，为清明，时万物皆洁齐而清明，盖时当气清景明，万物皆显，因此得名。”清明一到，气温升高，正是春耕的大好时节，故有“清明前后，种瓜点豆”之说。</a:t>
              </a:r>
            </a:p>
          </p:txBody>
        </p:sp>
        <p:grpSp>
          <p:nvGrpSpPr>
            <p:cNvPr id="18" name="组合 17">
              <a:extLst>
                <a:ext uri="{FF2B5EF4-FFF2-40B4-BE49-F238E27FC236}">
                  <a16:creationId xmlns:a16="http://schemas.microsoft.com/office/drawing/2014/main" xmlns="" id="{A4011E84-120D-483F-9411-8440262D87B6}"/>
                </a:ext>
              </a:extLst>
            </p:cNvPr>
            <p:cNvGrpSpPr/>
            <p:nvPr/>
          </p:nvGrpSpPr>
          <p:grpSpPr>
            <a:xfrm>
              <a:off x="5376625" y="3829554"/>
              <a:ext cx="3354344" cy="584775"/>
              <a:chOff x="5411042" y="2997450"/>
              <a:chExt cx="3354344" cy="584775"/>
            </a:xfrm>
          </p:grpSpPr>
          <p:pic>
            <p:nvPicPr>
              <p:cNvPr id="16" name="图片 15">
                <a:extLst>
                  <a:ext uri="{FF2B5EF4-FFF2-40B4-BE49-F238E27FC236}">
                    <a16:creationId xmlns:a16="http://schemas.microsoft.com/office/drawing/2014/main" xmlns="" id="{EB9AB2F9-4F86-45DF-9720-7B9A9CAF7409}"/>
                  </a:ext>
                </a:extLst>
              </p:cNvPr>
              <p:cNvPicPr>
                <a:picLocks noChangeAspect="1"/>
              </p:cNvPicPr>
              <p:nvPr/>
            </p:nvPicPr>
            <p:blipFill>
              <a:blip r:embed="rId5" cstate="screen">
                <a:extLst>
                  <a:ext uri="{BEBA8EAE-BF5A-486C-A8C5-ECC9F3942E4B}">
                    <a14:imgProps xmlns:a14="http://schemas.microsoft.com/office/drawing/2010/main">
                      <a14:imgLayer>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 uri="{28A0092B-C50C-407E-A947-70E740481C1C}">
                    <a14:useLocalDpi xmlns:a14="http://schemas.microsoft.com/office/drawing/2010/main"/>
                  </a:ext>
                </a:extLst>
              </a:blip>
              <a:stretch>
                <a:fillRect/>
              </a:stretch>
            </p:blipFill>
            <p:spPr>
              <a:xfrm>
                <a:off x="5411042" y="3042201"/>
                <a:ext cx="505442" cy="457630"/>
              </a:xfrm>
              <a:prstGeom prst="rect">
                <a:avLst/>
              </a:prstGeom>
            </p:spPr>
          </p:pic>
          <p:sp>
            <p:nvSpPr>
              <p:cNvPr id="17" name="文本框 16">
                <a:extLst>
                  <a:ext uri="{FF2B5EF4-FFF2-40B4-BE49-F238E27FC236}">
                    <a16:creationId xmlns:a16="http://schemas.microsoft.com/office/drawing/2014/main" xmlns="" id="{9E3764CD-7C5E-4CDD-95C3-3A5DE6632352}"/>
                  </a:ext>
                </a:extLst>
              </p:cNvPr>
              <p:cNvSpPr txBox="1"/>
              <p:nvPr/>
            </p:nvSpPr>
            <p:spPr>
              <a:xfrm>
                <a:off x="5945983" y="2997450"/>
                <a:ext cx="2819403" cy="584775"/>
              </a:xfrm>
              <a:prstGeom prst="rect">
                <a:avLst/>
              </a:prstGeom>
              <a:noFill/>
            </p:spPr>
            <p:txBody>
              <a:bodyPr wrap="square" rtlCol="0">
                <a:spAutoFit/>
              </a:bodyPr>
              <a:lstStyle/>
              <a:p>
                <a:r>
                  <a:rPr lang="zh-CN" altLang="en-US" sz="3200" spc="600" dirty="0">
                    <a:solidFill>
                      <a:schemeClr val="accent5">
                        <a:lumMod val="75000"/>
                      </a:schemeClr>
                    </a:solidFill>
                    <a:cs typeface="+mn-ea"/>
                    <a:sym typeface="+mn-lt"/>
                  </a:rPr>
                  <a:t>添加标题</a:t>
                </a:r>
              </a:p>
            </p:txBody>
          </p:sp>
        </p:grpSp>
      </p:grpSp>
      <p:pic>
        <p:nvPicPr>
          <p:cNvPr id="20" name="图片 19"/>
          <p:cNvPicPr>
            <a:picLocks noChangeAspect="1"/>
          </p:cNvPicPr>
          <p:nvPr/>
        </p:nvPicPr>
        <p:blipFill rotWithShape="1">
          <a:blip r:embed="rId6" cstate="screen">
            <a:extLst>
              <a:ext uri="{28A0092B-C50C-407E-A947-70E740481C1C}">
                <a14:useLocalDpi xmlns:a14="http://schemas.microsoft.com/office/drawing/2010/main"/>
              </a:ext>
            </a:extLst>
          </a:blip>
          <a:srcRect r="-233"/>
          <a:stretch/>
        </p:blipFill>
        <p:spPr>
          <a:xfrm>
            <a:off x="1971181" y="3918454"/>
            <a:ext cx="3201453" cy="1711381"/>
          </a:xfrm>
          <a:prstGeom prst="rect">
            <a:avLst/>
          </a:prstGeom>
        </p:spPr>
      </p:pic>
    </p:spTree>
    <p:extLst>
      <p:ext uri="{BB962C8B-B14F-4D97-AF65-F5344CB8AC3E}">
        <p14:creationId xmlns:p14="http://schemas.microsoft.com/office/powerpoint/2010/main" val="3665951124"/>
      </p:ext>
    </p:extLst>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xmlns:a14="http://schemas.microsoft.com/office/drawing/2010/main" xmlns:a16="http://schemas.microsoft.com/office/drawing/2014/main">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1gq4uxhz">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gq4uxhz">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669</TotalTime>
  <Words>2609</Words>
  <Application>Microsoft Office PowerPoint</Application>
  <PresentationFormat>宽屏</PresentationFormat>
  <Paragraphs>142</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宋体</vt:lpstr>
      <vt:lpstr>微软雅黑</vt:lpstr>
      <vt:lpstr>义启小魏楷</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14</cp:revision>
  <dcterms:created xsi:type="dcterms:W3CDTF">2017-08-18T03:02:00Z</dcterms:created>
  <dcterms:modified xsi:type="dcterms:W3CDTF">2023-04-23T06:53:39Z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