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67" r:id="rId3"/>
  </p:sldMasterIdLst>
  <p:notesMasterIdLst>
    <p:notesMasterId r:id="rId31"/>
  </p:notesMasterIdLst>
  <p:sldIdLst>
    <p:sldId id="283" r:id="rId4"/>
    <p:sldId id="257" r:id="rId5"/>
    <p:sldId id="258" r:id="rId6"/>
    <p:sldId id="259" r:id="rId7"/>
    <p:sldId id="262" r:id="rId8"/>
    <p:sldId id="260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3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4" r:id="rId30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2F5597"/>
    <a:srgbClr val="ED7E46"/>
    <a:srgbClr val="F6A022"/>
    <a:srgbClr val="C55901"/>
    <a:srgbClr val="F58405"/>
    <a:srgbClr val="981E23"/>
    <a:srgbClr val="56575B"/>
    <a:srgbClr val="55565A"/>
    <a:srgbClr val="B3BA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1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EB1EC-2DAD-428F-BD66-987AFB7F8100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61108-3FD0-43D0-AB30-DB6F1B0E44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1246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861108-3FD0-43D0-AB30-DB6F1B0E44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614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61108-3FD0-43D0-AB30-DB6F1B0E44E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2740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61108-3FD0-43D0-AB30-DB6F1B0E44E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3438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61108-3FD0-43D0-AB30-DB6F1B0E44E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7151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61108-3FD0-43D0-AB30-DB6F1B0E44E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0932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61108-3FD0-43D0-AB30-DB6F1B0E44E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17130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61108-3FD0-43D0-AB30-DB6F1B0E44E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6509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61108-3FD0-43D0-AB30-DB6F1B0E44E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1302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61108-3FD0-43D0-AB30-DB6F1B0E44E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06028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61108-3FD0-43D0-AB30-DB6F1B0E44E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82178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61108-3FD0-43D0-AB30-DB6F1B0E44E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186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61108-3FD0-43D0-AB30-DB6F1B0E44E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35799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61108-3FD0-43D0-AB30-DB6F1B0E44E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675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61108-3FD0-43D0-AB30-DB6F1B0E44EC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02940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61108-3FD0-43D0-AB30-DB6F1B0E44EC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42696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61108-3FD0-43D0-AB30-DB6F1B0E44EC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86322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61108-3FD0-43D0-AB30-DB6F1B0E44EC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4479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61108-3FD0-43D0-AB30-DB6F1B0E44EC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544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61108-3FD0-43D0-AB30-DB6F1B0E44EC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1536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9184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61108-3FD0-43D0-AB30-DB6F1B0E44E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935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61108-3FD0-43D0-AB30-DB6F1B0E44E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477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61108-3FD0-43D0-AB30-DB6F1B0E44E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1515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61108-3FD0-43D0-AB30-DB6F1B0E44E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0172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61108-3FD0-43D0-AB30-DB6F1B0E44E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0262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61108-3FD0-43D0-AB30-DB6F1B0E44E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2191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61108-3FD0-43D0-AB30-DB6F1B0E44E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2229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544A-8458-44F0-8D24-1BADB399222E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4ECF-6386-4AB7-A969-64A5457077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480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544A-8458-44F0-8D24-1BADB399222E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4ECF-6386-4AB7-A969-64A5457077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80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544A-8458-44F0-8D24-1BADB399222E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4ECF-6386-4AB7-A969-64A5457077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389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544A-8458-44F0-8D24-1BADB399222E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4ECF-6386-4AB7-A969-64A5457077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858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544A-8458-44F0-8D24-1BADB399222E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4ECF-6386-4AB7-A969-64A5457077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24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544A-8458-44F0-8D24-1BADB399222E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4ECF-6386-4AB7-A969-64A5457077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513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2023/4/23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718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2023/4/23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957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8856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410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076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544A-8458-44F0-8D24-1BADB399222E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4ECF-6386-4AB7-A969-64A5457077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79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106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044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6411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9276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652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101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9758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9885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557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544A-8458-44F0-8D24-1BADB399222E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4ECF-6386-4AB7-A969-64A5457077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332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544A-8458-44F0-8D24-1BADB399222E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4ECF-6386-4AB7-A969-64A5457077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225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544A-8458-44F0-8D24-1BADB399222E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4ECF-6386-4AB7-A969-64A5457077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47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544A-8458-44F0-8D24-1BADB399222E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4ECF-6386-4AB7-A969-64A5457077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166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544A-8458-44F0-8D24-1BADB399222E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4ECF-6386-4AB7-A969-64A5457077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21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544A-8458-44F0-8D24-1BADB399222E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4ECF-6386-4AB7-A969-64A54570778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907705" y="1349063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www.ypppt.com/hangye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38509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544A-8458-44F0-8D24-1BADB399222E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4ECF-6386-4AB7-A969-64A5457077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731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8544A-8458-44F0-8D24-1BADB399222E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4ECF-6386-4AB7-A969-64A5457077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824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1" r:id="rId7"/>
    <p:sldLayoutId id="2147483662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7328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69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openxmlformats.org/officeDocument/2006/relationships/image" Target="../media/image3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2.emf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" y="0"/>
            <a:ext cx="12190526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599898" y="5271449"/>
            <a:ext cx="2992205" cy="420334"/>
          </a:xfrm>
          <a:prstGeom prst="rect">
            <a:avLst/>
          </a:prstGeom>
          <a:solidFill>
            <a:srgbClr val="3E6D62">
              <a:alpha val="80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华文新魏"/>
                <a:cs typeface="+mn-ea"/>
                <a:sym typeface="+mn-lt"/>
              </a:rPr>
              <a:t>中华民族伟大的文化遗产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421692" y="5741895"/>
            <a:ext cx="5348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华文新魏"/>
                <a:cs typeface="+mn-ea"/>
                <a:sym typeface="+mn-lt"/>
              </a:rPr>
              <a:t>经历了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华文新魏"/>
                <a:cs typeface="+mn-ea"/>
                <a:sym typeface="+mn-lt"/>
              </a:rPr>
              <a:t>4000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华文新魏"/>
                <a:cs typeface="+mn-ea"/>
                <a:sym typeface="+mn-lt"/>
              </a:rPr>
              <a:t>年以上的孕育期和成熟之后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华文新魏"/>
                <a:cs typeface="+mn-ea"/>
                <a:sym typeface="+mn-lt"/>
              </a:rPr>
              <a:t>2000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华文新魏"/>
                <a:cs typeface="+mn-ea"/>
                <a:sym typeface="+mn-lt"/>
              </a:rPr>
              <a:t>多年的使用期，至今仍是我国历法的核心内容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748828" y="1730687"/>
            <a:ext cx="6694345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9600" dirty="0">
                <a:solidFill>
                  <a:prstClr val="white"/>
                </a:solidFill>
                <a:latin typeface="微软雅黑"/>
                <a:ea typeface="华文新魏"/>
                <a:cs typeface="+mn-ea"/>
                <a:sym typeface="+mn-lt"/>
              </a:rPr>
              <a:t>二十四节气</a:t>
            </a:r>
            <a:endParaRPr kumimoji="0" lang="zh-CN" altLang="en-US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华文新魏"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690346" y="3755746"/>
            <a:ext cx="811308" cy="756139"/>
            <a:chOff x="9822111" y="396896"/>
            <a:chExt cx="811308" cy="756139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22111" y="396896"/>
              <a:ext cx="811308" cy="756139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9883890" y="544691"/>
              <a:ext cx="677108" cy="550939"/>
            </a:xfrm>
            <a:prstGeom prst="rect">
              <a:avLst/>
            </a:prstGeom>
            <a:noFill/>
            <a:effectLst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华文新魏"/>
                  <a:cs typeface="+mn-ea"/>
                  <a:sym typeface="+mn-lt"/>
                </a:rPr>
                <a:t>历史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华文新魏"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华文新魏"/>
                  <a:cs typeface="+mn-ea"/>
                  <a:sym typeface="+mn-lt"/>
                </a:rPr>
                <a:t>文化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192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 xmlns:a14="http://schemas.microsoft.com/office/drawing/2010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3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2422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349930" y="2622971"/>
            <a:ext cx="2242152" cy="275243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25223" y="2632360"/>
            <a:ext cx="1762358" cy="2465570"/>
            <a:chOff x="625223" y="2632360"/>
            <a:chExt cx="1762358" cy="2465570"/>
          </a:xfrm>
        </p:grpSpPr>
        <p:sp>
          <p:nvSpPr>
            <p:cNvPr id="4" name="文本框 3"/>
            <p:cNvSpPr txBox="1"/>
            <p:nvPr/>
          </p:nvSpPr>
          <p:spPr>
            <a:xfrm>
              <a:off x="1188002" y="2789606"/>
              <a:ext cx="119957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dirty="0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芒种</a:t>
              </a:r>
              <a:endParaRPr lang="en-US" altLang="zh-CN" sz="7200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648971" y="2632360"/>
              <a:ext cx="0" cy="1725227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1091392" y="2632360"/>
              <a:ext cx="0" cy="1725227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625223" y="2844366"/>
              <a:ext cx="492443" cy="1382751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rPr>
                <a:t>六 月 六 日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41461" y="4242262"/>
            <a:ext cx="897295" cy="1396494"/>
            <a:chOff x="141461" y="4242262"/>
            <a:chExt cx="897295" cy="1396494"/>
          </a:xfrm>
        </p:grpSpPr>
        <p:sp>
          <p:nvSpPr>
            <p:cNvPr id="9" name="文本框 8"/>
            <p:cNvSpPr txBox="1"/>
            <p:nvPr/>
          </p:nvSpPr>
          <p:spPr>
            <a:xfrm>
              <a:off x="141461" y="4242262"/>
              <a:ext cx="545337" cy="101566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zh-CN" altLang="en-US" sz="6000" dirty="0">
                  <a:solidFill>
                    <a:schemeClr val="bg1"/>
                  </a:solidFill>
                  <a:cs typeface="+mn-ea"/>
                  <a:sym typeface="+mn-lt"/>
                </a:rPr>
                <a:t>争</a:t>
              </a:r>
              <a:endParaRPr lang="en-US" altLang="zh-CN" sz="6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93419" y="4623093"/>
              <a:ext cx="545337" cy="101566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zh-CN" altLang="en-US" sz="6000" dirty="0">
                  <a:solidFill>
                    <a:schemeClr val="bg1"/>
                  </a:solidFill>
                  <a:cs typeface="+mn-ea"/>
                  <a:sym typeface="+mn-lt"/>
                </a:rPr>
                <a:t>时</a:t>
              </a:r>
              <a:endParaRPr lang="en-US" altLang="zh-CN" sz="6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3038997" y="4549538"/>
            <a:ext cx="6980372" cy="20023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cs typeface="+mn-ea"/>
                <a:sym typeface="+mn-lt"/>
              </a:rPr>
              <a:t>    今年</a:t>
            </a:r>
            <a:r>
              <a:rPr lang="en-US" altLang="zh-CN" sz="1600" dirty="0">
                <a:cs typeface="+mn-ea"/>
                <a:sym typeface="+mn-lt"/>
              </a:rPr>
              <a:t>6</a:t>
            </a:r>
            <a:r>
              <a:rPr lang="zh-CN" altLang="en-US" sz="1600" dirty="0">
                <a:cs typeface="+mn-ea"/>
                <a:sym typeface="+mn-lt"/>
              </a:rPr>
              <a:t>月</a:t>
            </a:r>
            <a:r>
              <a:rPr lang="en-US" altLang="zh-CN" sz="1600" dirty="0">
                <a:cs typeface="+mn-ea"/>
                <a:sym typeface="+mn-lt"/>
              </a:rPr>
              <a:t>6</a:t>
            </a:r>
            <a:r>
              <a:rPr lang="zh-CN" altLang="en-US" sz="1600" dirty="0">
                <a:cs typeface="+mn-ea"/>
                <a:sym typeface="+mn-lt"/>
              </a:rPr>
              <a:t>日为芒种。芒种，是麦类等有芒作物成熟的意思。芒种是二十四节气中的第九个节气。每年的</a:t>
            </a:r>
            <a:r>
              <a:rPr lang="en-US" altLang="zh-CN" sz="1600" dirty="0">
                <a:cs typeface="+mn-ea"/>
                <a:sym typeface="+mn-lt"/>
              </a:rPr>
              <a:t>6</a:t>
            </a:r>
            <a:r>
              <a:rPr lang="zh-CN" altLang="en-US" sz="1600" dirty="0">
                <a:cs typeface="+mn-ea"/>
                <a:sym typeface="+mn-lt"/>
              </a:rPr>
              <a:t>月</a:t>
            </a:r>
            <a:r>
              <a:rPr lang="en-US" altLang="zh-CN" sz="1600" dirty="0">
                <a:cs typeface="+mn-ea"/>
                <a:sym typeface="+mn-lt"/>
              </a:rPr>
              <a:t>5</a:t>
            </a:r>
            <a:r>
              <a:rPr lang="zh-CN" altLang="en-US" sz="1600" dirty="0">
                <a:cs typeface="+mn-ea"/>
                <a:sym typeface="+mn-lt"/>
              </a:rPr>
              <a:t>日左右，太阳到达黄经</a:t>
            </a:r>
            <a:r>
              <a:rPr lang="en-US" altLang="zh-CN" sz="1600" dirty="0">
                <a:cs typeface="+mn-ea"/>
                <a:sym typeface="+mn-lt"/>
              </a:rPr>
              <a:t>75°</a:t>
            </a:r>
            <a:r>
              <a:rPr lang="zh-CN" altLang="en-US" sz="1600" dirty="0">
                <a:cs typeface="+mn-ea"/>
                <a:sym typeface="+mn-lt"/>
              </a:rPr>
              <a:t>时为芒种。</a:t>
            </a:r>
            <a:r>
              <a:rPr lang="en-US" altLang="zh-CN" sz="1600" dirty="0">
                <a:cs typeface="+mn-ea"/>
                <a:sym typeface="+mn-lt"/>
              </a:rPr>
              <a:t>《</a:t>
            </a:r>
            <a:r>
              <a:rPr lang="zh-CN" altLang="en-US" sz="1600" dirty="0">
                <a:cs typeface="+mn-ea"/>
                <a:sym typeface="+mn-lt"/>
              </a:rPr>
              <a:t>月令七十二候集解</a:t>
            </a:r>
            <a:r>
              <a:rPr lang="en-US" altLang="zh-CN" sz="1600" dirty="0">
                <a:cs typeface="+mn-ea"/>
                <a:sym typeface="+mn-lt"/>
              </a:rPr>
              <a:t>》</a:t>
            </a:r>
            <a:r>
              <a:rPr lang="zh-CN" altLang="en-US" sz="1600" dirty="0">
                <a:cs typeface="+mn-ea"/>
                <a:sym typeface="+mn-lt"/>
              </a:rPr>
              <a:t>：“五月节，谓有芒之种谷可稼种矣”。意指大麦、小麦等有芒作物种子已经成熟，抢收十分急迫。晚谷、黍、稷等夏播作物也正是播种最忙的季节，故又称“芒种”。春争日，夏争时，“争时”即指这个时节的收种农忙。人们常说“三夏”大忙季节，即指忙于夏收、夏种和春播作物的夏管。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4829" y="5550694"/>
            <a:ext cx="893052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31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 xmlns:a14="http://schemas.microsoft.com/office/drawing/2010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1066794"/>
            <a:ext cx="12192000" cy="271549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148934" y="202853"/>
            <a:ext cx="6480000" cy="6480000"/>
            <a:chOff x="5148934" y="202853"/>
            <a:chExt cx="6480000" cy="6480000"/>
          </a:xfrm>
        </p:grpSpPr>
        <p:sp>
          <p:nvSpPr>
            <p:cNvPr id="4" name="椭圆 3"/>
            <p:cNvSpPr/>
            <p:nvPr/>
          </p:nvSpPr>
          <p:spPr>
            <a:xfrm>
              <a:off x="5148934" y="202853"/>
              <a:ext cx="6480000" cy="64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5278589" y="332508"/>
              <a:ext cx="6220691" cy="6220691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193338" y="1236030"/>
            <a:ext cx="2273798" cy="2308324"/>
            <a:chOff x="1193338" y="1236030"/>
            <a:chExt cx="2273798" cy="2308324"/>
          </a:xfrm>
        </p:grpSpPr>
        <p:sp>
          <p:nvSpPr>
            <p:cNvPr id="6" name="文本框 5"/>
            <p:cNvSpPr txBox="1"/>
            <p:nvPr/>
          </p:nvSpPr>
          <p:spPr>
            <a:xfrm>
              <a:off x="1193338" y="1236030"/>
              <a:ext cx="119957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dirty="0">
                  <a:solidFill>
                    <a:srgbClr val="F69A30"/>
                  </a:solidFill>
                  <a:cs typeface="+mn-ea"/>
                  <a:sym typeface="+mn-lt"/>
                </a:rPr>
                <a:t>夏至</a:t>
              </a:r>
              <a:endParaRPr lang="en-US" altLang="zh-CN" sz="7200" dirty="0">
                <a:solidFill>
                  <a:srgbClr val="F69A30"/>
                </a:solidFill>
                <a:cs typeface="+mn-ea"/>
                <a:sym typeface="+mn-lt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2324629" y="1527579"/>
              <a:ext cx="0" cy="1725227"/>
            </a:xfrm>
            <a:prstGeom prst="line">
              <a:avLst/>
            </a:prstGeom>
            <a:ln w="19050">
              <a:solidFill>
                <a:srgbClr val="F69A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2767050" y="1527579"/>
              <a:ext cx="0" cy="1725227"/>
            </a:xfrm>
            <a:prstGeom prst="line">
              <a:avLst/>
            </a:prstGeom>
            <a:ln w="19050">
              <a:solidFill>
                <a:srgbClr val="F69A3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/>
          </p:nvSpPr>
          <p:spPr>
            <a:xfrm>
              <a:off x="2300909" y="1539318"/>
              <a:ext cx="492443" cy="1764266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F69A30"/>
                  </a:solidFill>
                  <a:cs typeface="+mn-ea"/>
                  <a:sym typeface="+mn-lt"/>
                </a:rPr>
                <a:t>六 月二十一日</a:t>
              </a: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22997" y="2729670"/>
              <a:ext cx="544139" cy="540000"/>
            </a:xfrm>
            <a:prstGeom prst="rect">
              <a:avLst/>
            </a:prstGeom>
          </p:spPr>
        </p:pic>
      </p:grpSp>
      <p:sp>
        <p:nvSpPr>
          <p:cNvPr id="11" name="文本框 10"/>
          <p:cNvSpPr txBox="1"/>
          <p:nvPr/>
        </p:nvSpPr>
        <p:spPr>
          <a:xfrm>
            <a:off x="-23229" y="4032849"/>
            <a:ext cx="5503045" cy="24985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cs typeface="+mn-ea"/>
                <a:sym typeface="+mn-lt"/>
              </a:rPr>
              <a:t>    夏至是二十四节气中最早被确定的一个节气。公元前七世纪，先人采用土圭测日影，就确定了夏至。每年的夏至从</a:t>
            </a:r>
            <a:r>
              <a:rPr lang="en-US" altLang="zh-CN" sz="1600" dirty="0">
                <a:cs typeface="+mn-ea"/>
                <a:sym typeface="+mn-lt"/>
              </a:rPr>
              <a:t>6</a:t>
            </a:r>
            <a:r>
              <a:rPr lang="zh-CN" altLang="en-US" sz="1600" dirty="0">
                <a:cs typeface="+mn-ea"/>
                <a:sym typeface="+mn-lt"/>
              </a:rPr>
              <a:t>月二</a:t>
            </a:r>
            <a:r>
              <a:rPr lang="en-US" altLang="zh-CN" sz="1600" dirty="0">
                <a:cs typeface="+mn-ea"/>
                <a:sym typeface="+mn-lt"/>
              </a:rPr>
              <a:t>1</a:t>
            </a:r>
            <a:r>
              <a:rPr lang="zh-CN" altLang="en-US" sz="1600" dirty="0">
                <a:cs typeface="+mn-ea"/>
                <a:sym typeface="+mn-lt"/>
              </a:rPr>
              <a:t>日（或二二日）开始，至</a:t>
            </a:r>
            <a:r>
              <a:rPr lang="en-US" altLang="zh-CN" sz="1600" dirty="0">
                <a:cs typeface="+mn-ea"/>
                <a:sym typeface="+mn-lt"/>
              </a:rPr>
              <a:t>7</a:t>
            </a:r>
            <a:r>
              <a:rPr lang="zh-CN" altLang="en-US" sz="1600" dirty="0">
                <a:cs typeface="+mn-ea"/>
                <a:sym typeface="+mn-lt"/>
              </a:rPr>
              <a:t>月</a:t>
            </a:r>
            <a:r>
              <a:rPr lang="en-US" altLang="zh-CN" sz="1600" dirty="0">
                <a:cs typeface="+mn-ea"/>
                <a:sym typeface="+mn-lt"/>
              </a:rPr>
              <a:t>7</a:t>
            </a:r>
            <a:r>
              <a:rPr lang="zh-CN" altLang="en-US" sz="1600" dirty="0">
                <a:cs typeface="+mn-ea"/>
                <a:sym typeface="+mn-lt"/>
              </a:rPr>
              <a:t>日（或八日）结束。据</a:t>
            </a:r>
            <a:r>
              <a:rPr lang="en-US" altLang="zh-CN" sz="1600" dirty="0">
                <a:cs typeface="+mn-ea"/>
                <a:sym typeface="+mn-lt"/>
              </a:rPr>
              <a:t>《</a:t>
            </a:r>
            <a:r>
              <a:rPr lang="zh-CN" altLang="en-US" sz="1600" dirty="0">
                <a:cs typeface="+mn-ea"/>
                <a:sym typeface="+mn-lt"/>
              </a:rPr>
              <a:t>恪遵宪度抄本</a:t>
            </a:r>
            <a:r>
              <a:rPr lang="en-US" altLang="zh-CN" sz="1600" dirty="0">
                <a:cs typeface="+mn-ea"/>
                <a:sym typeface="+mn-lt"/>
              </a:rPr>
              <a:t>》</a:t>
            </a:r>
            <a:r>
              <a:rPr lang="zh-CN" altLang="en-US" sz="1600" dirty="0">
                <a:cs typeface="+mn-ea"/>
                <a:sym typeface="+mn-lt"/>
              </a:rPr>
              <a:t>：“日北至，日长之至，日影短至，故曰夏至。至者，极也。”夏至这天，太阳直射地面的位置到达一年的最北端，几乎直射北回归线（北纬二</a:t>
            </a:r>
            <a:r>
              <a:rPr lang="en-US" altLang="zh-CN" sz="1600" dirty="0">
                <a:cs typeface="+mn-ea"/>
                <a:sym typeface="+mn-lt"/>
              </a:rPr>
              <a:t>3°</a:t>
            </a:r>
            <a:r>
              <a:rPr lang="zh-CN" altLang="en-US" sz="1600" dirty="0">
                <a:cs typeface="+mn-ea"/>
                <a:sym typeface="+mn-lt"/>
              </a:rPr>
              <a:t>二</a:t>
            </a:r>
            <a:r>
              <a:rPr lang="en-US" altLang="zh-CN" sz="1600" dirty="0">
                <a:cs typeface="+mn-ea"/>
                <a:sym typeface="+mn-lt"/>
              </a:rPr>
              <a:t>6\'</a:t>
            </a:r>
            <a:r>
              <a:rPr lang="zh-CN" altLang="en-US" sz="1600" dirty="0">
                <a:cs typeface="+mn-ea"/>
                <a:sym typeface="+mn-lt"/>
              </a:rPr>
              <a:t>），北半球的白昼达最长，且越往北昼越长。民间有“吃过夏至面，一天短一线”的说法。</a:t>
            </a:r>
          </a:p>
        </p:txBody>
      </p:sp>
    </p:spTree>
    <p:extLst>
      <p:ext uri="{BB962C8B-B14F-4D97-AF65-F5344CB8AC3E}">
        <p14:creationId xmlns:p14="http://schemas.microsoft.com/office/powerpoint/2010/main" val="45612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 xmlns:a14="http://schemas.microsoft.com/office/drawing/2010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734291"/>
            <a:ext cx="6068291" cy="566650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03629" y="1568537"/>
            <a:ext cx="1600043" cy="2308324"/>
            <a:chOff x="403629" y="1568537"/>
            <a:chExt cx="1600043" cy="2308324"/>
          </a:xfrm>
        </p:grpSpPr>
        <p:sp>
          <p:nvSpPr>
            <p:cNvPr id="4" name="文本框 3"/>
            <p:cNvSpPr txBox="1"/>
            <p:nvPr/>
          </p:nvSpPr>
          <p:spPr>
            <a:xfrm>
              <a:off x="403629" y="1568537"/>
              <a:ext cx="1199579" cy="230832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zh-CN" altLang="en-US" sz="7200" dirty="0">
                  <a:solidFill>
                    <a:srgbClr val="00D030"/>
                  </a:solidFill>
                  <a:cs typeface="+mn-ea"/>
                  <a:sym typeface="+mn-lt"/>
                </a:rPr>
                <a:t>小暑</a:t>
              </a:r>
              <a:endParaRPr lang="en-US" altLang="zh-CN" sz="7200" dirty="0">
                <a:solidFill>
                  <a:srgbClr val="00B050"/>
                </a:solidFill>
                <a:cs typeface="+mn-ea"/>
                <a:sym typeface="+mn-lt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1534920" y="1860086"/>
              <a:ext cx="0" cy="1725227"/>
            </a:xfrm>
            <a:prstGeom prst="line">
              <a:avLst/>
            </a:prstGeom>
            <a:ln w="19050">
              <a:solidFill>
                <a:srgbClr val="00D03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1977341" y="1860086"/>
              <a:ext cx="0" cy="1725227"/>
            </a:xfrm>
            <a:prstGeom prst="line">
              <a:avLst/>
            </a:prstGeom>
            <a:ln w="19050">
              <a:solidFill>
                <a:srgbClr val="00D03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1511229" y="2065783"/>
              <a:ext cx="492443" cy="1232069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eaVert"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00D030"/>
                  </a:solidFill>
                  <a:cs typeface="+mn-ea"/>
                  <a:sym typeface="+mn-lt"/>
                </a:rPr>
                <a:t>七 月七日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>
            <a:off x="850515" y="4046460"/>
            <a:ext cx="906898" cy="9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直接连接符 9"/>
          <p:cNvCxnSpPr/>
          <p:nvPr/>
        </p:nvCxnSpPr>
        <p:spPr>
          <a:xfrm>
            <a:off x="403629" y="3876861"/>
            <a:ext cx="1785389" cy="0"/>
          </a:xfrm>
          <a:prstGeom prst="line">
            <a:avLst/>
          </a:prstGeom>
          <a:ln w="25400">
            <a:solidFill>
              <a:srgbClr val="00D03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438036" y="1344481"/>
            <a:ext cx="3139321" cy="47629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cs typeface="+mn-ea"/>
                <a:sym typeface="+mn-lt"/>
              </a:rPr>
              <a:t>     每年</a:t>
            </a:r>
            <a:r>
              <a:rPr lang="en-US" altLang="zh-CN" sz="1600" dirty="0">
                <a:cs typeface="+mn-ea"/>
                <a:sym typeface="+mn-lt"/>
              </a:rPr>
              <a:t>7</a:t>
            </a:r>
            <a:r>
              <a:rPr lang="zh-CN" altLang="en-US" sz="1600" dirty="0">
                <a:cs typeface="+mn-ea"/>
                <a:sym typeface="+mn-lt"/>
              </a:rPr>
              <a:t>月</a:t>
            </a:r>
            <a:r>
              <a:rPr lang="en-US" altLang="zh-CN" sz="1600" dirty="0">
                <a:cs typeface="+mn-ea"/>
                <a:sym typeface="+mn-lt"/>
              </a:rPr>
              <a:t>7</a:t>
            </a:r>
            <a:r>
              <a:rPr lang="zh-CN" altLang="en-US" sz="1600" dirty="0">
                <a:cs typeface="+mn-ea"/>
                <a:sym typeface="+mn-lt"/>
              </a:rPr>
              <a:t>日或八日视太阳到达黄经</a:t>
            </a:r>
            <a:r>
              <a:rPr lang="en-US" altLang="zh-CN" sz="1600" dirty="0">
                <a:cs typeface="+mn-ea"/>
                <a:sym typeface="+mn-lt"/>
              </a:rPr>
              <a:t>105°</a:t>
            </a:r>
            <a:r>
              <a:rPr lang="zh-CN" altLang="en-US" sz="1600" dirty="0">
                <a:cs typeface="+mn-ea"/>
                <a:sym typeface="+mn-lt"/>
              </a:rPr>
              <a:t>时为小暑。</a:t>
            </a:r>
            <a:r>
              <a:rPr lang="en-US" altLang="zh-CN" sz="1600" dirty="0">
                <a:cs typeface="+mn-ea"/>
                <a:sym typeface="+mn-lt"/>
              </a:rPr>
              <a:t>《</a:t>
            </a:r>
            <a:r>
              <a:rPr lang="zh-CN" altLang="en-US" sz="1600" dirty="0">
                <a:cs typeface="+mn-ea"/>
                <a:sym typeface="+mn-lt"/>
              </a:rPr>
              <a:t>月令七十二候集解</a:t>
            </a:r>
            <a:r>
              <a:rPr lang="en-US" altLang="zh-CN" sz="1600" dirty="0">
                <a:cs typeface="+mn-ea"/>
                <a:sym typeface="+mn-lt"/>
              </a:rPr>
              <a:t>》</a:t>
            </a:r>
            <a:r>
              <a:rPr lang="zh-CN" altLang="en-US" sz="1600" dirty="0">
                <a:cs typeface="+mn-ea"/>
                <a:sym typeface="+mn-lt"/>
              </a:rPr>
              <a:t>：“六月节</a:t>
            </a:r>
            <a:r>
              <a:rPr lang="en-US" altLang="zh-CN" sz="1600" dirty="0">
                <a:cs typeface="+mn-ea"/>
                <a:sym typeface="+mn-lt"/>
              </a:rPr>
              <a:t>……</a:t>
            </a:r>
            <a:r>
              <a:rPr lang="zh-CN" altLang="en-US" sz="1600" dirty="0">
                <a:cs typeface="+mn-ea"/>
                <a:sym typeface="+mn-lt"/>
              </a:rPr>
              <a:t>暑，热也，就热之中分为大小，月初为小，月中为大，今则热气犹小也。”暑，表示炎热的意思，古人认为小暑期间，还不是一年中最热的时候，故称为小暑。也有节气歌谣曰：“小暑不算热，大暑三伏天。”指出一年中最热的时期已经到来，但还未达到极热的程度。俗话说：“热在三伏”。我国三伏天气一般出现在夏至的二八天之后，即所谓“夏至三庚数头伏”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588898" y="1344481"/>
            <a:ext cx="896807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禾</a:t>
            </a:r>
            <a:endParaRPr lang="en-US" altLang="zh-CN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707806" y="799096"/>
            <a:ext cx="653390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cs typeface="+mn-ea"/>
                <a:sym typeface="+mn-lt"/>
              </a:rPr>
              <a:t>小</a:t>
            </a:r>
            <a:endParaRPr lang="en-US" altLang="zh-CN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689159" y="2234144"/>
            <a:ext cx="653390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cs typeface="+mn-ea"/>
                <a:sym typeface="+mn-lt"/>
              </a:rPr>
              <a:t>黄</a:t>
            </a:r>
            <a:endParaRPr lang="en-US" altLang="zh-CN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611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 xmlns:a14="http://schemas.microsoft.com/office/drawing/2010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48140"/>
            <a:ext cx="12192000" cy="400396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787236" y="748140"/>
            <a:ext cx="3228109" cy="42117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66088" y="139503"/>
            <a:ext cx="545337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伏</a:t>
            </a:r>
            <a:endParaRPr lang="en-US" altLang="zh-CN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529912" y="139503"/>
            <a:ext cx="545337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雨</a:t>
            </a:r>
            <a:endParaRPr lang="en-US" altLang="zh-CN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209916" y="1376656"/>
            <a:ext cx="2242152" cy="2752434"/>
            <a:chOff x="2209916" y="1376656"/>
            <a:chExt cx="2242152" cy="2752434"/>
          </a:xfrm>
        </p:grpSpPr>
        <p:sp>
          <p:nvSpPr>
            <p:cNvPr id="6" name="矩形 5"/>
            <p:cNvSpPr/>
            <p:nvPr/>
          </p:nvSpPr>
          <p:spPr>
            <a:xfrm>
              <a:off x="2209916" y="1376656"/>
              <a:ext cx="2242152" cy="2752434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047988" y="1575508"/>
              <a:ext cx="119957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dirty="0">
                  <a:solidFill>
                    <a:schemeClr val="accent2">
                      <a:lumMod val="50000"/>
                    </a:schemeClr>
                  </a:solidFill>
                  <a:cs typeface="+mn-ea"/>
                  <a:sym typeface="+mn-lt"/>
                </a:rPr>
                <a:t>大暑</a:t>
              </a:r>
              <a:endParaRPr lang="en-US" altLang="zh-CN" sz="7200" dirty="0">
                <a:solidFill>
                  <a:schemeClr val="accent2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2485212" y="1552799"/>
              <a:ext cx="524953" cy="2353743"/>
              <a:chOff x="2485212" y="1566160"/>
              <a:chExt cx="524953" cy="2353743"/>
            </a:xfrm>
          </p:grpSpPr>
          <p:cxnSp>
            <p:nvCxnSpPr>
              <p:cNvPr id="8" name="直接连接符 7"/>
              <p:cNvCxnSpPr/>
              <p:nvPr/>
            </p:nvCxnSpPr>
            <p:spPr>
              <a:xfrm>
                <a:off x="2508957" y="1566160"/>
                <a:ext cx="0" cy="1725227"/>
              </a:xfrm>
              <a:prstGeom prst="line">
                <a:avLst/>
              </a:prstGeom>
              <a:ln w="190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2951378" y="1566160"/>
                <a:ext cx="0" cy="1725227"/>
              </a:xfrm>
              <a:prstGeom prst="line">
                <a:avLst/>
              </a:prstGeom>
              <a:ln w="190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文本框 9"/>
              <p:cNvSpPr txBox="1"/>
              <p:nvPr/>
            </p:nvSpPr>
            <p:spPr>
              <a:xfrm>
                <a:off x="2485212" y="1778166"/>
                <a:ext cx="492443" cy="13827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eaVert" wrap="none" rtlCol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accent2">
                        <a:lumMod val="50000"/>
                      </a:schemeClr>
                    </a:solidFill>
                    <a:cs typeface="+mn-ea"/>
                    <a:sym typeface="+mn-lt"/>
                  </a:rPr>
                  <a:t>六 月 六 日</a:t>
                </a:r>
              </a:p>
            </p:txBody>
          </p:sp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95102" y="3379903"/>
                <a:ext cx="515063" cy="540000"/>
              </a:xfrm>
              <a:prstGeom prst="rect">
                <a:avLst/>
              </a:prstGeom>
            </p:spPr>
          </p:pic>
        </p:grpSp>
      </p:grpSp>
      <p:sp>
        <p:nvSpPr>
          <p:cNvPr id="15" name="文本框 14"/>
          <p:cNvSpPr txBox="1"/>
          <p:nvPr/>
        </p:nvSpPr>
        <p:spPr>
          <a:xfrm>
            <a:off x="2027405" y="5066789"/>
            <a:ext cx="7887809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cs typeface="+mn-ea"/>
                <a:sym typeface="+mn-lt"/>
              </a:rPr>
              <a:t>每年</a:t>
            </a:r>
            <a:r>
              <a:rPr lang="en-US" altLang="zh-CN" sz="1600" dirty="0">
                <a:cs typeface="+mn-ea"/>
                <a:sym typeface="+mn-lt"/>
              </a:rPr>
              <a:t>7</a:t>
            </a:r>
            <a:r>
              <a:rPr lang="zh-CN" altLang="en-US" sz="1600" dirty="0">
                <a:cs typeface="+mn-ea"/>
                <a:sym typeface="+mn-lt"/>
              </a:rPr>
              <a:t>月二</a:t>
            </a:r>
            <a:r>
              <a:rPr lang="en-US" altLang="zh-CN" sz="1600" dirty="0">
                <a:cs typeface="+mn-ea"/>
                <a:sym typeface="+mn-lt"/>
              </a:rPr>
              <a:t>3</a:t>
            </a:r>
            <a:r>
              <a:rPr lang="zh-CN" altLang="en-US" sz="1600" dirty="0">
                <a:cs typeface="+mn-ea"/>
                <a:sym typeface="+mn-lt"/>
              </a:rPr>
              <a:t>日或二</a:t>
            </a:r>
            <a:r>
              <a:rPr lang="en-US" altLang="zh-CN" sz="1600" dirty="0">
                <a:cs typeface="+mn-ea"/>
                <a:sym typeface="+mn-lt"/>
              </a:rPr>
              <a:t>4</a:t>
            </a:r>
            <a:r>
              <a:rPr lang="zh-CN" altLang="en-US" sz="1600" dirty="0">
                <a:cs typeface="+mn-ea"/>
                <a:sym typeface="+mn-lt"/>
              </a:rPr>
              <a:t>日太阳到达黄经</a:t>
            </a:r>
            <a:r>
              <a:rPr lang="en-US" altLang="zh-CN" sz="1600" dirty="0">
                <a:cs typeface="+mn-ea"/>
                <a:sym typeface="+mn-lt"/>
              </a:rPr>
              <a:t>1</a:t>
            </a:r>
            <a:r>
              <a:rPr lang="zh-CN" altLang="en-US" sz="1600" dirty="0">
                <a:cs typeface="+mn-ea"/>
                <a:sym typeface="+mn-lt"/>
              </a:rPr>
              <a:t>二</a:t>
            </a:r>
            <a:r>
              <a:rPr lang="en-US" altLang="zh-CN" sz="1600" dirty="0">
                <a:cs typeface="+mn-ea"/>
                <a:sym typeface="+mn-lt"/>
              </a:rPr>
              <a:t>0°</a:t>
            </a:r>
            <a:r>
              <a:rPr lang="zh-CN" altLang="en-US" sz="1600" dirty="0">
                <a:cs typeface="+mn-ea"/>
                <a:sym typeface="+mn-lt"/>
              </a:rPr>
              <a:t>时为“大暑”节气。“大暑”与“小暑”一样，都是反映夏季炎热程度的节令，“大暑”表示炎热至极。</a:t>
            </a:r>
            <a:r>
              <a:rPr lang="en-US" altLang="zh-CN" sz="1600" dirty="0">
                <a:cs typeface="+mn-ea"/>
                <a:sym typeface="+mn-lt"/>
              </a:rPr>
              <a:t>《</a:t>
            </a:r>
            <a:r>
              <a:rPr lang="zh-CN" altLang="en-US" sz="1600" dirty="0">
                <a:cs typeface="+mn-ea"/>
                <a:sym typeface="+mn-lt"/>
              </a:rPr>
              <a:t>月令七十二候集解</a:t>
            </a:r>
            <a:r>
              <a:rPr lang="en-US" altLang="zh-CN" sz="1600" dirty="0">
                <a:cs typeface="+mn-ea"/>
                <a:sym typeface="+mn-lt"/>
              </a:rPr>
              <a:t>》</a:t>
            </a:r>
            <a:r>
              <a:rPr lang="zh-CN" altLang="en-US" sz="1600" dirty="0">
                <a:cs typeface="+mn-ea"/>
                <a:sym typeface="+mn-lt"/>
              </a:rPr>
              <a:t>：“六月中，</a:t>
            </a:r>
            <a:r>
              <a:rPr lang="en-US" altLang="zh-CN" sz="1600" dirty="0">
                <a:cs typeface="+mn-ea"/>
                <a:sym typeface="+mn-lt"/>
              </a:rPr>
              <a:t>……</a:t>
            </a:r>
            <a:r>
              <a:rPr lang="zh-CN" altLang="en-US" sz="1600" dirty="0">
                <a:cs typeface="+mn-ea"/>
                <a:sym typeface="+mn-lt"/>
              </a:rPr>
              <a:t>暑，热也，就热之中分为大小，月初为小，月中为大，</a:t>
            </a:r>
            <a:endParaRPr lang="en-US" altLang="zh-CN" sz="1600" dirty="0"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dirty="0">
                <a:cs typeface="+mn-ea"/>
                <a:sym typeface="+mn-lt"/>
              </a:rPr>
              <a:t>今则热气犹大也。”这时正值“中伏”前后，全国大部分地区进入</a:t>
            </a:r>
            <a:endParaRPr lang="en-US" altLang="zh-CN" sz="1600" dirty="0"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dirty="0">
                <a:cs typeface="+mn-ea"/>
                <a:sym typeface="+mn-lt"/>
              </a:rPr>
              <a:t>一年中最热时期，也是喜温作物生长最快的时期。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10154618" y="5592527"/>
            <a:ext cx="811308" cy="756139"/>
            <a:chOff x="9822111" y="396896"/>
            <a:chExt cx="811308" cy="756139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22111" y="396896"/>
              <a:ext cx="811308" cy="756139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9883890" y="544691"/>
              <a:ext cx="677108" cy="550939"/>
            </a:xfrm>
            <a:prstGeom prst="rect">
              <a:avLst/>
            </a:prstGeom>
            <a:noFill/>
            <a:effectLst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历史</a:t>
              </a:r>
              <a:endParaRPr lang="en-US" altLang="zh-CN" sz="16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文化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020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 xmlns:a14="http://schemas.microsoft.com/office/drawing/2010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8427131" y="1763988"/>
            <a:ext cx="2242152" cy="2752434"/>
            <a:chOff x="8427131" y="1763988"/>
            <a:chExt cx="2242152" cy="2752434"/>
          </a:xfrm>
        </p:grpSpPr>
        <p:sp>
          <p:nvSpPr>
            <p:cNvPr id="3" name="矩形 2"/>
            <p:cNvSpPr/>
            <p:nvPr/>
          </p:nvSpPr>
          <p:spPr>
            <a:xfrm>
              <a:off x="8427131" y="1763988"/>
              <a:ext cx="2242152" cy="2752434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8628849" y="1980436"/>
              <a:ext cx="119957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dirty="0">
                  <a:solidFill>
                    <a:srgbClr val="F97F00"/>
                  </a:solidFill>
                  <a:cs typeface="+mn-ea"/>
                  <a:sym typeface="+mn-lt"/>
                </a:rPr>
                <a:t>立秋</a:t>
              </a:r>
              <a:endParaRPr lang="en-US" altLang="zh-CN" sz="7200" dirty="0">
                <a:solidFill>
                  <a:srgbClr val="F97F00"/>
                </a:solidFill>
                <a:cs typeface="+mn-ea"/>
                <a:sym typeface="+mn-lt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9875797" y="1792675"/>
              <a:ext cx="0" cy="1725227"/>
            </a:xfrm>
            <a:prstGeom prst="line">
              <a:avLst/>
            </a:prstGeom>
            <a:ln w="19050">
              <a:solidFill>
                <a:srgbClr val="F97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10318218" y="1792675"/>
              <a:ext cx="0" cy="1725227"/>
            </a:xfrm>
            <a:prstGeom prst="line">
              <a:avLst/>
            </a:prstGeom>
            <a:ln w="19050">
              <a:solidFill>
                <a:srgbClr val="F97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9865833" y="1963118"/>
              <a:ext cx="492443" cy="1382751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F97F00"/>
                  </a:solidFill>
                  <a:cs typeface="+mn-ea"/>
                  <a:sym typeface="+mn-lt"/>
                </a:rPr>
                <a:t>八 月 七 日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92718" y="3835300"/>
              <a:ext cx="539985" cy="540000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/>
        </p:nvSpPr>
        <p:spPr>
          <a:xfrm>
            <a:off x="2027405" y="4774676"/>
            <a:ext cx="8641878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    据</a:t>
            </a: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月令七十二候集解</a:t>
            </a: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：“秋，揪也，物于此而揪敛也”。立秋不仅预示着炎热的夏天即将过去，秋天即将来临。也表示草木开始结果孕子，收获季节到了。此时我国中部地区早稻收割，晚稻移栽，大秋作物进入重要生长发育时期。古人把立秋当作夏秋之交的重要时刻，一直很重视这个节气。据记载，宋时立秋这天宫内要把栽在盆里的梧桐移入殿内，等到“立秋”时辰一到，太史官便高声奏道：“秋来了。”奏毕，梧桐应声落下一两片叶子，以寓报秋之意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579778" y="591537"/>
            <a:ext cx="653390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cs typeface="+mn-ea"/>
                <a:sym typeface="+mn-lt"/>
              </a:rPr>
              <a:t>叶</a:t>
            </a:r>
            <a:endParaRPr lang="en-US" altLang="zh-CN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975459" y="932921"/>
            <a:ext cx="653390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cs typeface="+mn-ea"/>
                <a:sym typeface="+mn-lt"/>
              </a:rPr>
              <a:t>落</a:t>
            </a:r>
            <a:endParaRPr lang="en-US" altLang="zh-CN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859262" y="1952515"/>
            <a:ext cx="896807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cs typeface="+mn-ea"/>
                <a:sym typeface="+mn-lt"/>
              </a:rPr>
              <a:t>桐</a:t>
            </a:r>
            <a:endParaRPr lang="en-US" altLang="zh-CN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382163" y="1256156"/>
            <a:ext cx="896807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梧</a:t>
            </a:r>
            <a:endParaRPr lang="en-US" altLang="zh-CN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945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 xmlns:a14="http://schemas.microsoft.com/office/drawing/2010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7542" y="0"/>
            <a:ext cx="5296917" cy="685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组合 1"/>
          <p:cNvGrpSpPr/>
          <p:nvPr/>
        </p:nvGrpSpPr>
        <p:grpSpPr>
          <a:xfrm>
            <a:off x="9202979" y="1971806"/>
            <a:ext cx="2242152" cy="2752434"/>
            <a:chOff x="9202979" y="1971806"/>
            <a:chExt cx="2242152" cy="2752434"/>
          </a:xfrm>
        </p:grpSpPr>
        <p:sp>
          <p:nvSpPr>
            <p:cNvPr id="4" name="矩形 3"/>
            <p:cNvSpPr/>
            <p:nvPr/>
          </p:nvSpPr>
          <p:spPr>
            <a:xfrm>
              <a:off x="9202979" y="1971806"/>
              <a:ext cx="2242152" cy="2752434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0157636" y="2193861"/>
              <a:ext cx="119957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dirty="0">
                  <a:solidFill>
                    <a:schemeClr val="accent6">
                      <a:lumMod val="75000"/>
                    </a:schemeClr>
                  </a:solidFill>
                  <a:cs typeface="+mn-ea"/>
                  <a:sym typeface="+mn-lt"/>
                </a:rPr>
                <a:t>处</a:t>
              </a:r>
              <a:endParaRPr lang="en-US" altLang="zh-CN" sz="72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endParaRPr>
            </a:p>
            <a:p>
              <a:r>
                <a:rPr lang="zh-CN" altLang="en-US" sz="7200" dirty="0">
                  <a:solidFill>
                    <a:schemeClr val="accent6">
                      <a:lumMod val="75000"/>
                    </a:schemeClr>
                  </a:solidFill>
                  <a:cs typeface="+mn-ea"/>
                  <a:sym typeface="+mn-lt"/>
                </a:rPr>
                <a:t>暑</a:t>
              </a:r>
              <a:endParaRPr lang="en-US" altLang="zh-CN" sz="72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9515099" y="2000493"/>
              <a:ext cx="0" cy="1725227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9957520" y="2000493"/>
              <a:ext cx="0" cy="1725227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9505158" y="2032386"/>
              <a:ext cx="492443" cy="1764266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accent6">
                      <a:lumMod val="75000"/>
                    </a:schemeClr>
                  </a:solidFill>
                  <a:cs typeface="+mn-ea"/>
                  <a:sym typeface="+mn-lt"/>
                </a:rPr>
                <a:t>八 月二十三日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11050" y="4011608"/>
              <a:ext cx="531678" cy="540000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/>
        </p:nvSpPr>
        <p:spPr>
          <a:xfrm>
            <a:off x="120526" y="1699389"/>
            <a:ext cx="3139321" cy="44935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cs typeface="+mn-ea"/>
                <a:sym typeface="+mn-lt"/>
              </a:rPr>
              <a:t>    每年的八月二十三日前后（八月二二日～二十四日），视太阳到达黄经</a:t>
            </a:r>
            <a:r>
              <a:rPr lang="en-US" altLang="zh-CN" sz="1600" dirty="0">
                <a:cs typeface="+mn-ea"/>
                <a:sym typeface="+mn-lt"/>
              </a:rPr>
              <a:t>150°</a:t>
            </a:r>
            <a:r>
              <a:rPr lang="zh-CN" altLang="en-US" sz="1600" dirty="0">
                <a:cs typeface="+mn-ea"/>
                <a:sym typeface="+mn-lt"/>
              </a:rPr>
              <a:t>时是二十四节气的处暑。处暑是反映气温变化的一个节气。“处”含有躲藏、终止意思，“处暑”表示炎热暑天结束了。</a:t>
            </a:r>
            <a:r>
              <a:rPr lang="en-US" altLang="zh-CN" sz="1600" dirty="0">
                <a:cs typeface="+mn-ea"/>
                <a:sym typeface="+mn-lt"/>
              </a:rPr>
              <a:t>《</a:t>
            </a:r>
            <a:r>
              <a:rPr lang="zh-CN" altLang="en-US" sz="1600" dirty="0">
                <a:cs typeface="+mn-ea"/>
                <a:sym typeface="+mn-lt"/>
              </a:rPr>
              <a:t>月令七十二候集解</a:t>
            </a:r>
            <a:r>
              <a:rPr lang="en-US" altLang="zh-CN" sz="1600" dirty="0">
                <a:cs typeface="+mn-ea"/>
                <a:sym typeface="+mn-lt"/>
              </a:rPr>
              <a:t>》</a:t>
            </a:r>
            <a:r>
              <a:rPr lang="zh-CN" altLang="en-US" sz="1600" dirty="0">
                <a:cs typeface="+mn-ea"/>
                <a:sym typeface="+mn-lt"/>
              </a:rPr>
              <a:t>说：“处，去也，暑气至此而止矣。”“处”是终止的意思，表示炎热即将过去，暑气将于这一天结束，我国大部分地区气温逐渐下降。处暑既不同于小暑、大暑、也不同于小寒、大寒节气，它是代表气温由炎热向寒冷过渡的节气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257319" y="507909"/>
            <a:ext cx="811308" cy="756139"/>
            <a:chOff x="9822111" y="396896"/>
            <a:chExt cx="811308" cy="756139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22111" y="396896"/>
              <a:ext cx="811308" cy="756139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9883890" y="544691"/>
              <a:ext cx="677108" cy="550939"/>
            </a:xfrm>
            <a:prstGeom prst="rect">
              <a:avLst/>
            </a:prstGeom>
            <a:noFill/>
            <a:effectLst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历史</a:t>
              </a:r>
              <a:endParaRPr lang="en-US" altLang="zh-CN" sz="16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文化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0918733" y="3866109"/>
            <a:ext cx="1046930" cy="1786588"/>
            <a:chOff x="10918733" y="3866109"/>
            <a:chExt cx="1046930" cy="1786588"/>
          </a:xfrm>
        </p:grpSpPr>
        <p:sp>
          <p:nvSpPr>
            <p:cNvPr id="14" name="文本框 13"/>
            <p:cNvSpPr txBox="1"/>
            <p:nvPr/>
          </p:nvSpPr>
          <p:spPr>
            <a:xfrm>
              <a:off x="11068856" y="3866109"/>
              <a:ext cx="896807" cy="83099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zh-CN" altLang="en-US" sz="4800" dirty="0">
                  <a:solidFill>
                    <a:schemeClr val="bg1"/>
                  </a:solidFill>
                  <a:cs typeface="+mn-ea"/>
                  <a:sym typeface="+mn-lt"/>
                </a:rPr>
                <a:t>炎</a:t>
              </a:r>
              <a:endParaRPr lang="en-US" altLang="zh-CN" sz="4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0918733" y="4436980"/>
              <a:ext cx="653390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zh-CN" altLang="en-US" sz="4000" dirty="0">
                  <a:solidFill>
                    <a:schemeClr val="bg1"/>
                  </a:solidFill>
                  <a:cs typeface="+mn-ea"/>
                  <a:sym typeface="+mn-lt"/>
                </a:rPr>
                <a:t>即</a:t>
              </a:r>
              <a:endParaRPr lang="en-US" altLang="zh-CN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1115503" y="4883256"/>
              <a:ext cx="653390" cy="76944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zh-CN" altLang="en-US" sz="4400" dirty="0">
                  <a:solidFill>
                    <a:schemeClr val="bg1"/>
                  </a:solidFill>
                  <a:cs typeface="+mn-ea"/>
                  <a:sym typeface="+mn-lt"/>
                </a:rPr>
                <a:t>止</a:t>
              </a:r>
              <a:endParaRPr lang="en-US" altLang="zh-CN" sz="4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649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 xmlns:a14="http://schemas.microsoft.com/office/drawing/2010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-1" y="5791200"/>
            <a:ext cx="12192001" cy="10668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34886"/>
            <a:ext cx="12192000" cy="55791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935" y="5958000"/>
            <a:ext cx="886129" cy="90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组合 9"/>
          <p:cNvGrpSpPr/>
          <p:nvPr/>
        </p:nvGrpSpPr>
        <p:grpSpPr>
          <a:xfrm>
            <a:off x="1087698" y="2152513"/>
            <a:ext cx="2242152" cy="2752434"/>
            <a:chOff x="1087698" y="2152513"/>
            <a:chExt cx="2242152" cy="2752434"/>
          </a:xfrm>
        </p:grpSpPr>
        <p:sp>
          <p:nvSpPr>
            <p:cNvPr id="4" name="矩形 3"/>
            <p:cNvSpPr/>
            <p:nvPr/>
          </p:nvSpPr>
          <p:spPr>
            <a:xfrm>
              <a:off x="1087698" y="2152513"/>
              <a:ext cx="2242152" cy="2752434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925770" y="2351365"/>
              <a:ext cx="119957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dirty="0">
                  <a:solidFill>
                    <a:srgbClr val="981E23"/>
                  </a:solidFill>
                  <a:cs typeface="+mn-ea"/>
                  <a:sym typeface="+mn-lt"/>
                </a:rPr>
                <a:t>白露</a:t>
              </a:r>
              <a:endParaRPr lang="en-US" altLang="zh-CN" sz="7200" dirty="0">
                <a:solidFill>
                  <a:srgbClr val="981E23"/>
                </a:solidFill>
                <a:cs typeface="+mn-ea"/>
                <a:sym typeface="+mn-lt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363017" y="2564179"/>
              <a:ext cx="492443" cy="1725227"/>
              <a:chOff x="2485235" y="1566160"/>
              <a:chExt cx="492443" cy="1725227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2508957" y="1566160"/>
                <a:ext cx="0" cy="1725227"/>
              </a:xfrm>
              <a:prstGeom prst="line">
                <a:avLst/>
              </a:prstGeom>
              <a:ln w="19050">
                <a:solidFill>
                  <a:srgbClr val="981E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2951378" y="1566160"/>
                <a:ext cx="0" cy="1725227"/>
              </a:xfrm>
              <a:prstGeom prst="line">
                <a:avLst/>
              </a:prstGeom>
              <a:ln w="19050">
                <a:solidFill>
                  <a:srgbClr val="981E2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文本框 8"/>
              <p:cNvSpPr txBox="1"/>
              <p:nvPr/>
            </p:nvSpPr>
            <p:spPr>
              <a:xfrm>
                <a:off x="2485235" y="1847441"/>
                <a:ext cx="492443" cy="11567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eaVert" wrap="none" rtlCol="0">
                <a:spAutoFit/>
              </a:bodyPr>
              <a:lstStyle/>
              <a:p>
                <a:r>
                  <a:rPr lang="zh-CN" altLang="en-US" sz="2000" dirty="0">
                    <a:solidFill>
                      <a:srgbClr val="981E23"/>
                    </a:solidFill>
                    <a:cs typeface="+mn-ea"/>
                    <a:sym typeface="+mn-lt"/>
                  </a:rPr>
                  <a:t>九月八日</a:t>
                </a:r>
              </a:p>
            </p:txBody>
          </p:sp>
        </p:grpSp>
      </p:grpSp>
      <p:sp>
        <p:nvSpPr>
          <p:cNvPr id="11" name="文本框 10"/>
          <p:cNvSpPr txBox="1"/>
          <p:nvPr/>
        </p:nvSpPr>
        <p:spPr>
          <a:xfrm>
            <a:off x="4248670" y="402731"/>
            <a:ext cx="545337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凉</a:t>
            </a:r>
            <a:endParaRPr lang="en-US" altLang="zh-CN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712494" y="402731"/>
            <a:ext cx="545337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风</a:t>
            </a:r>
            <a:endParaRPr lang="en-US" altLang="zh-CN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176318" y="402731"/>
            <a:ext cx="545337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至</a:t>
            </a:r>
            <a:endParaRPr lang="en-US" altLang="zh-CN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772270" y="2040560"/>
            <a:ext cx="6980372" cy="305946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    每年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9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8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日前后太阳到达黄经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165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度时，交“白露”节气。“白露”是反映自然界气温变化的节令。露是“白露”节气后特有的一种自然现象。此时的天气，正如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礼记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中所云的：“凉风至，白露降，寒蝉鸣。”据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月令七十二候集解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对“白露”的诠释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——“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水土湿气凝而为露，秋属金，金色白，白者露之色，而气始寒也”。古人在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孝纬经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中也云：“处暑后十五日为白露”，阴气渐重，露凝而白也。”其实，气象学表明：节气至此，由于天气逐渐转凉，白昼阳光尚热，然太阳一归山，气温便很快下降，至夜间空气中的水汽便遇冷凝结成细小的水滴，非常密集地附着在花草树木的绿色茎叶或花瓣上，呈白色，尤其是经早晨的太阳光照射，看上去更加晶莹剔透、洁白无瑕，煞是惹人喜爱，因而得“白露”美名。</a:t>
            </a:r>
          </a:p>
        </p:txBody>
      </p:sp>
    </p:spTree>
    <p:extLst>
      <p:ext uri="{BB962C8B-B14F-4D97-AF65-F5344CB8AC3E}">
        <p14:creationId xmlns:p14="http://schemas.microsoft.com/office/powerpoint/2010/main" val="106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 xmlns:a14="http://schemas.microsoft.com/office/drawing/2010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/>
      <p:bldP spid="12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31272"/>
            <a:ext cx="12192000" cy="60267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9" name="组合 8"/>
          <p:cNvGrpSpPr/>
          <p:nvPr/>
        </p:nvGrpSpPr>
        <p:grpSpPr>
          <a:xfrm>
            <a:off x="446913" y="239988"/>
            <a:ext cx="2242152" cy="2752434"/>
            <a:chOff x="446913" y="239988"/>
            <a:chExt cx="2242152" cy="2752434"/>
          </a:xfrm>
        </p:grpSpPr>
        <p:sp>
          <p:nvSpPr>
            <p:cNvPr id="4" name="矩形 3"/>
            <p:cNvSpPr/>
            <p:nvPr/>
          </p:nvSpPr>
          <p:spPr>
            <a:xfrm>
              <a:off x="446913" y="239988"/>
              <a:ext cx="2242152" cy="2752434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648631" y="456436"/>
              <a:ext cx="119957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dirty="0">
                  <a:solidFill>
                    <a:srgbClr val="ED7E46"/>
                  </a:solidFill>
                  <a:cs typeface="+mn-ea"/>
                  <a:sym typeface="+mn-lt"/>
                </a:rPr>
                <a:t>秋分</a:t>
              </a:r>
              <a:endParaRPr lang="en-US" altLang="zh-CN" sz="7200" dirty="0">
                <a:solidFill>
                  <a:srgbClr val="ED7E46"/>
                </a:solidFill>
                <a:cs typeface="+mn-ea"/>
                <a:sym typeface="+mn-lt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1895579" y="670456"/>
              <a:ext cx="0" cy="1725227"/>
            </a:xfrm>
            <a:prstGeom prst="line">
              <a:avLst/>
            </a:prstGeom>
            <a:ln w="19050">
              <a:solidFill>
                <a:srgbClr val="ED7E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2338000" y="670456"/>
              <a:ext cx="0" cy="1725227"/>
            </a:xfrm>
            <a:prstGeom prst="line">
              <a:avLst/>
            </a:prstGeom>
            <a:ln w="19050">
              <a:solidFill>
                <a:srgbClr val="ED7E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1885650" y="633078"/>
              <a:ext cx="492443" cy="1839606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ED7E46"/>
                  </a:solidFill>
                  <a:cs typeface="+mn-ea"/>
                  <a:sym typeface="+mn-lt"/>
                </a:rPr>
                <a:t>九月 二十三 日</a:t>
              </a: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9474" y="88566"/>
            <a:ext cx="893052" cy="9000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454197" y="2320680"/>
            <a:ext cx="653390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cs typeface="+mn-ea"/>
                <a:sym typeface="+mn-lt"/>
              </a:rPr>
              <a:t>寒</a:t>
            </a:r>
            <a:endParaRPr lang="en-US" altLang="zh-CN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338000" y="3340274"/>
            <a:ext cx="896807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cs typeface="+mn-ea"/>
                <a:sym typeface="+mn-lt"/>
              </a:rPr>
              <a:t>至</a:t>
            </a:r>
            <a:endParaRPr lang="en-US" altLang="zh-CN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860901" y="2643915"/>
            <a:ext cx="896807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雨</a:t>
            </a:r>
            <a:endParaRPr lang="en-US" altLang="zh-CN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48631" y="4597069"/>
            <a:ext cx="4754642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    每年的</a:t>
            </a: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9</a:t>
            </a: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23</a:t>
            </a: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日前后，太阳到达黄经</a:t>
            </a: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180</a:t>
            </a: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度时，进入“秋分”节气。“秋分”与“春分”一样，都是古人最早确立的节气。按</a:t>
            </a: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春秋繁露</a:t>
            </a: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·</a:t>
            </a: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阴阳出入上下篇</a:t>
            </a: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云：“秋分者，阴阳相伴也，故昼夜均而寒暑平。</a:t>
            </a:r>
          </a:p>
        </p:txBody>
      </p:sp>
    </p:spTree>
    <p:extLst>
      <p:ext uri="{BB962C8B-B14F-4D97-AF65-F5344CB8AC3E}">
        <p14:creationId xmlns:p14="http://schemas.microsoft.com/office/powerpoint/2010/main" val="379899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 xmlns:a14="http://schemas.microsoft.com/office/drawing/2010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871855" cy="6858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组合 1"/>
          <p:cNvGrpSpPr/>
          <p:nvPr/>
        </p:nvGrpSpPr>
        <p:grpSpPr>
          <a:xfrm>
            <a:off x="5750779" y="2110351"/>
            <a:ext cx="2242152" cy="2752434"/>
            <a:chOff x="5750779" y="2110351"/>
            <a:chExt cx="2242152" cy="2752434"/>
          </a:xfrm>
        </p:grpSpPr>
        <p:sp>
          <p:nvSpPr>
            <p:cNvPr id="6" name="矩形 5"/>
            <p:cNvSpPr/>
            <p:nvPr/>
          </p:nvSpPr>
          <p:spPr>
            <a:xfrm>
              <a:off x="5750779" y="2110351"/>
              <a:ext cx="2242152" cy="2752434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677726" y="2332406"/>
              <a:ext cx="119957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dirty="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rPr>
                <a:t>寒露</a:t>
              </a:r>
              <a:endParaRPr lang="en-US" altLang="zh-CN" sz="7200" dirty="0">
                <a:solidFill>
                  <a:schemeClr val="accent6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6118319" y="2319145"/>
              <a:ext cx="0" cy="1725227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6560740" y="2319145"/>
              <a:ext cx="0" cy="1725227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6108408" y="2572718"/>
              <a:ext cx="492443" cy="1232069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accent6">
                      <a:lumMod val="50000"/>
                    </a:schemeClr>
                  </a:solidFill>
                  <a:cs typeface="+mn-ea"/>
                  <a:sym typeface="+mn-lt"/>
                </a:rPr>
                <a:t>十 月八日</a:t>
              </a: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9891" y="4217117"/>
              <a:ext cx="539985" cy="540000"/>
            </a:xfrm>
            <a:prstGeom prst="rect">
              <a:avLst/>
            </a:prstGeom>
          </p:spPr>
        </p:pic>
      </p:grpSp>
      <p:sp>
        <p:nvSpPr>
          <p:cNvPr id="13" name="文本框 12"/>
          <p:cNvSpPr txBox="1"/>
          <p:nvPr/>
        </p:nvSpPr>
        <p:spPr>
          <a:xfrm>
            <a:off x="5483187" y="4606627"/>
            <a:ext cx="653390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cs typeface="+mn-ea"/>
                <a:sym typeface="+mn-lt"/>
              </a:rPr>
              <a:t>凝</a:t>
            </a:r>
            <a:endParaRPr lang="en-US" altLang="zh-CN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919157" y="4225231"/>
            <a:ext cx="896807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cs typeface="+mn-ea"/>
                <a:sym typeface="+mn-lt"/>
              </a:rPr>
              <a:t>为</a:t>
            </a:r>
            <a:endParaRPr lang="en-US" altLang="zh-CN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222903" y="4548396"/>
            <a:ext cx="896807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霜</a:t>
            </a:r>
            <a:endParaRPr lang="en-US" altLang="zh-CN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251543" y="683435"/>
            <a:ext cx="3434786" cy="44935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cs typeface="+mn-ea"/>
                <a:sym typeface="+mn-lt"/>
              </a:rPr>
              <a:t>    每年的</a:t>
            </a:r>
            <a:r>
              <a:rPr lang="en-US" altLang="zh-CN" sz="1600" dirty="0">
                <a:cs typeface="+mn-ea"/>
                <a:sym typeface="+mn-lt"/>
              </a:rPr>
              <a:t>10</a:t>
            </a:r>
            <a:r>
              <a:rPr lang="zh-CN" altLang="en-US" sz="1600" dirty="0">
                <a:cs typeface="+mn-ea"/>
                <a:sym typeface="+mn-lt"/>
              </a:rPr>
              <a:t>月</a:t>
            </a:r>
            <a:r>
              <a:rPr lang="en-US" altLang="zh-CN" sz="1600" dirty="0">
                <a:cs typeface="+mn-ea"/>
                <a:sym typeface="+mn-lt"/>
              </a:rPr>
              <a:t>8</a:t>
            </a:r>
            <a:r>
              <a:rPr lang="zh-CN" altLang="en-US" sz="1600" dirty="0">
                <a:cs typeface="+mn-ea"/>
                <a:sym typeface="+mn-lt"/>
              </a:rPr>
              <a:t>日前后（</a:t>
            </a:r>
            <a:r>
              <a:rPr lang="en-US" altLang="zh-CN" sz="1600" dirty="0">
                <a:cs typeface="+mn-ea"/>
                <a:sym typeface="+mn-lt"/>
              </a:rPr>
              <a:t>10</a:t>
            </a:r>
            <a:r>
              <a:rPr lang="zh-CN" altLang="en-US" sz="1600" dirty="0">
                <a:cs typeface="+mn-ea"/>
                <a:sym typeface="+mn-lt"/>
              </a:rPr>
              <a:t>月</a:t>
            </a:r>
            <a:r>
              <a:rPr lang="en-US" altLang="zh-CN" sz="1600" dirty="0">
                <a:cs typeface="+mn-ea"/>
                <a:sym typeface="+mn-lt"/>
              </a:rPr>
              <a:t>8</a:t>
            </a:r>
            <a:r>
              <a:rPr lang="zh-CN" altLang="en-US" sz="1600" dirty="0">
                <a:cs typeface="+mn-ea"/>
                <a:sym typeface="+mn-lt"/>
              </a:rPr>
              <a:t>日～</a:t>
            </a:r>
            <a:r>
              <a:rPr lang="en-US" altLang="zh-CN" sz="1600" dirty="0">
                <a:cs typeface="+mn-ea"/>
                <a:sym typeface="+mn-lt"/>
              </a:rPr>
              <a:t>9</a:t>
            </a:r>
            <a:r>
              <a:rPr lang="zh-CN" altLang="en-US" sz="1600" dirty="0">
                <a:cs typeface="+mn-ea"/>
                <a:sym typeface="+mn-lt"/>
              </a:rPr>
              <a:t>日），太阳移至黄经</a:t>
            </a:r>
            <a:r>
              <a:rPr lang="en-US" altLang="zh-CN" sz="1600" dirty="0">
                <a:cs typeface="+mn-ea"/>
                <a:sym typeface="+mn-lt"/>
              </a:rPr>
              <a:t>195</a:t>
            </a:r>
            <a:r>
              <a:rPr lang="zh-CN" altLang="en-US" sz="1600" dirty="0">
                <a:cs typeface="+mn-ea"/>
                <a:sym typeface="+mn-lt"/>
              </a:rPr>
              <a:t>度时为二十四节气的寒露。“寒露”的意思，是此时期的气温比“白露”时更低，地面的露水更冷，快要凝结成霜了。</a:t>
            </a:r>
            <a:r>
              <a:rPr lang="en-US" altLang="zh-CN" sz="1600" dirty="0">
                <a:cs typeface="+mn-ea"/>
                <a:sym typeface="+mn-lt"/>
              </a:rPr>
              <a:t>《</a:t>
            </a:r>
            <a:r>
              <a:rPr lang="zh-CN" altLang="en-US" sz="1600" dirty="0">
                <a:cs typeface="+mn-ea"/>
                <a:sym typeface="+mn-lt"/>
              </a:rPr>
              <a:t>月令七十二候集解</a:t>
            </a:r>
            <a:r>
              <a:rPr lang="en-US" altLang="zh-CN" sz="1600" dirty="0">
                <a:cs typeface="+mn-ea"/>
                <a:sym typeface="+mn-lt"/>
              </a:rPr>
              <a:t>》</a:t>
            </a:r>
            <a:r>
              <a:rPr lang="zh-CN" altLang="en-US" sz="1600" dirty="0">
                <a:cs typeface="+mn-ea"/>
                <a:sym typeface="+mn-lt"/>
              </a:rPr>
              <a:t>：“九月节，露气寒冷，将凝结也。”如果说“白露”节气标志着炎热向凉爽的过度，暑气尚不曾完全消尽，早晨可见露珠晶莹闪光。那么“寒露”节气则是天气转凉的象征，标志着天气由凉爽向寒冷过渡，露珠寒光四射，如俗语所说的那样，“寒露寒露，遍地冷露”。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9711014" y="5656332"/>
            <a:ext cx="811308" cy="756139"/>
            <a:chOff x="9822111" y="396896"/>
            <a:chExt cx="811308" cy="75613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22111" y="396896"/>
              <a:ext cx="811308" cy="756139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9883890" y="544691"/>
              <a:ext cx="677108" cy="550939"/>
            </a:xfrm>
            <a:prstGeom prst="rect">
              <a:avLst/>
            </a:prstGeom>
            <a:noFill/>
            <a:effectLst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历史</a:t>
              </a:r>
              <a:endParaRPr lang="en-US" altLang="zh-CN" sz="16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文化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644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 xmlns:a14="http://schemas.microsoft.com/office/drawing/2010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414655" y="0"/>
            <a:ext cx="3740727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741238" y="1080558"/>
            <a:ext cx="653390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cs typeface="+mn-ea"/>
                <a:sym typeface="+mn-lt"/>
              </a:rPr>
              <a:t>草</a:t>
            </a:r>
            <a:endParaRPr lang="en-US" altLang="zh-CN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625041" y="2100152"/>
            <a:ext cx="896807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cs typeface="+mn-ea"/>
                <a:sym typeface="+mn-lt"/>
              </a:rPr>
              <a:t>黄</a:t>
            </a:r>
            <a:endParaRPr lang="en-US" altLang="zh-CN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147942" y="1403793"/>
            <a:ext cx="896807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木</a:t>
            </a:r>
            <a:endParaRPr lang="en-US" altLang="zh-CN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698673" y="3863741"/>
            <a:ext cx="3200400" cy="275152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cs typeface="+mn-ea"/>
                <a:sym typeface="+mn-lt"/>
              </a:rPr>
              <a:t>    每年阳历</a:t>
            </a:r>
            <a:r>
              <a:rPr lang="en-US" altLang="zh-CN" sz="1600" dirty="0">
                <a:cs typeface="+mn-ea"/>
                <a:sym typeface="+mn-lt"/>
              </a:rPr>
              <a:t>10</a:t>
            </a:r>
            <a:r>
              <a:rPr lang="zh-CN" altLang="en-US" sz="1600" dirty="0">
                <a:cs typeface="+mn-ea"/>
                <a:sym typeface="+mn-lt"/>
              </a:rPr>
              <a:t>月</a:t>
            </a:r>
            <a:r>
              <a:rPr lang="en-US" altLang="zh-CN" sz="1600" dirty="0">
                <a:cs typeface="+mn-ea"/>
                <a:sym typeface="+mn-lt"/>
              </a:rPr>
              <a:t>23</a:t>
            </a:r>
            <a:r>
              <a:rPr lang="zh-CN" altLang="en-US" sz="1600" dirty="0">
                <a:cs typeface="+mn-ea"/>
                <a:sym typeface="+mn-lt"/>
              </a:rPr>
              <a:t>日前后，太阳到达黄经</a:t>
            </a:r>
            <a:r>
              <a:rPr lang="en-US" altLang="zh-CN" sz="1600" dirty="0">
                <a:cs typeface="+mn-ea"/>
                <a:sym typeface="+mn-lt"/>
              </a:rPr>
              <a:t>210</a:t>
            </a:r>
            <a:r>
              <a:rPr lang="zh-CN" altLang="en-US" sz="1600" dirty="0">
                <a:cs typeface="+mn-ea"/>
                <a:sym typeface="+mn-lt"/>
              </a:rPr>
              <a:t>度时为二十四节气中的霜降。霜降是秋季的最后一个节气，是秋季到冬季的过渡节气。秋晚地面上散热很多，温度骤然下降到</a:t>
            </a:r>
            <a:r>
              <a:rPr lang="en-US" altLang="zh-CN" sz="1600" dirty="0">
                <a:cs typeface="+mn-ea"/>
                <a:sym typeface="+mn-lt"/>
              </a:rPr>
              <a:t>0</a:t>
            </a:r>
            <a:r>
              <a:rPr lang="zh-CN" altLang="en-US" sz="1600" dirty="0">
                <a:cs typeface="+mn-ea"/>
                <a:sym typeface="+mn-lt"/>
              </a:rPr>
              <a:t>度以下，空气中的水蒸气在地面或植物上直接凝结形成细微的冰针，有的成为六角形的霜花，色白且结构疏松。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683932" y="702352"/>
            <a:ext cx="2242152" cy="2761125"/>
            <a:chOff x="5683932" y="702352"/>
            <a:chExt cx="2242152" cy="2761125"/>
          </a:xfrm>
        </p:grpSpPr>
        <p:sp>
          <p:nvSpPr>
            <p:cNvPr id="5" name="矩形 4"/>
            <p:cNvSpPr/>
            <p:nvPr/>
          </p:nvSpPr>
          <p:spPr>
            <a:xfrm>
              <a:off x="5683932" y="711043"/>
              <a:ext cx="2242152" cy="2752434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885650" y="927491"/>
              <a:ext cx="119957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dirty="0">
                  <a:solidFill>
                    <a:schemeClr val="accent5">
                      <a:lumMod val="50000"/>
                    </a:schemeClr>
                  </a:solidFill>
                  <a:cs typeface="+mn-ea"/>
                  <a:sym typeface="+mn-lt"/>
                </a:rPr>
                <a:t>霜降</a:t>
              </a:r>
              <a:endParaRPr lang="en-US" altLang="zh-CN" sz="7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7132598" y="739730"/>
              <a:ext cx="0" cy="1725227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7575019" y="739730"/>
              <a:ext cx="0" cy="1725227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/>
          </p:nvSpPr>
          <p:spPr>
            <a:xfrm>
              <a:off x="7122686" y="702352"/>
              <a:ext cx="492443" cy="1839606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accent5">
                      <a:lumMod val="50000"/>
                    </a:schemeClr>
                  </a:solidFill>
                  <a:cs typeface="+mn-ea"/>
                  <a:sym typeface="+mn-lt"/>
                </a:rPr>
                <a:t>十月 二十三 日</a:t>
              </a: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58846" y="2791413"/>
              <a:ext cx="527524" cy="5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939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 xmlns:a14="http://schemas.microsoft.com/office/drawing/2010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6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4">
            <a:extLst>
              <a:ext uri="{FF2B5EF4-FFF2-40B4-BE49-F238E27FC236}">
                <a16:creationId xmlns:a16="http://schemas.microsoft.com/office/drawing/2014/main" xmlns="" id="{EB684C7E-20A7-9694-F2D4-694B922B40F4}"/>
              </a:ext>
            </a:extLst>
          </p:cNvPr>
          <p:cNvSpPr txBox="1"/>
          <p:nvPr/>
        </p:nvSpPr>
        <p:spPr>
          <a:xfrm>
            <a:off x="305780" y="15960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www.ypppt.com/hangye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5"/>
            <a:ext cx="12192000" cy="685707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515379" y="1071262"/>
            <a:ext cx="2594503" cy="3369554"/>
            <a:chOff x="2515379" y="1071262"/>
            <a:chExt cx="2594503" cy="3369554"/>
          </a:xfrm>
        </p:grpSpPr>
        <p:sp>
          <p:nvSpPr>
            <p:cNvPr id="5" name="矩形 4"/>
            <p:cNvSpPr/>
            <p:nvPr/>
          </p:nvSpPr>
          <p:spPr>
            <a:xfrm>
              <a:off x="2515379" y="1246315"/>
              <a:ext cx="2594503" cy="3184976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654616" y="1071262"/>
              <a:ext cx="119957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500" dirty="0">
                  <a:solidFill>
                    <a:srgbClr val="00682F"/>
                  </a:solidFill>
                  <a:cs typeface="+mn-ea"/>
                  <a:sym typeface="+mn-lt"/>
                </a:rPr>
                <a:t>立</a:t>
              </a:r>
              <a:endParaRPr lang="en-US" altLang="zh-CN" sz="11500" dirty="0">
                <a:solidFill>
                  <a:srgbClr val="00682F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217775" y="2224825"/>
              <a:ext cx="1764119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3800" dirty="0">
                  <a:solidFill>
                    <a:srgbClr val="00682F"/>
                  </a:solidFill>
                  <a:cs typeface="+mn-ea"/>
                  <a:sym typeface="+mn-lt"/>
                </a:rPr>
                <a:t>春</a:t>
              </a:r>
              <a:endParaRPr lang="en-US" altLang="zh-CN" sz="13800" dirty="0">
                <a:solidFill>
                  <a:srgbClr val="00682F"/>
                </a:solidFill>
                <a:cs typeface="+mn-ea"/>
                <a:sym typeface="+mn-lt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31538" y="1395856"/>
              <a:ext cx="569406" cy="540000"/>
            </a:xfrm>
            <a:prstGeom prst="rect">
              <a:avLst/>
            </a:prstGeom>
          </p:spPr>
        </p:pic>
        <p:cxnSp>
          <p:nvCxnSpPr>
            <p:cNvPr id="9" name="直接连接符 8"/>
            <p:cNvCxnSpPr/>
            <p:nvPr/>
          </p:nvCxnSpPr>
          <p:spPr>
            <a:xfrm>
              <a:off x="2934586" y="2678169"/>
              <a:ext cx="0" cy="1725227"/>
            </a:xfrm>
            <a:prstGeom prst="line">
              <a:avLst/>
            </a:prstGeom>
            <a:ln w="19050">
              <a:solidFill>
                <a:srgbClr val="0068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3377007" y="2678169"/>
              <a:ext cx="0" cy="1725227"/>
            </a:xfrm>
            <a:prstGeom prst="line">
              <a:avLst/>
            </a:prstGeom>
            <a:ln w="19050">
              <a:solidFill>
                <a:srgbClr val="0068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2910718" y="2862467"/>
              <a:ext cx="492443" cy="1382751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00682F"/>
                  </a:solidFill>
                  <a:cs typeface="+mn-ea"/>
                  <a:sym typeface="+mn-lt"/>
                </a:rPr>
                <a:t>二 月 四 日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4873738" y="611428"/>
            <a:ext cx="653390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cs typeface="+mn-ea"/>
                <a:sym typeface="+mn-lt"/>
              </a:rPr>
              <a:t>万</a:t>
            </a:r>
            <a:endParaRPr lang="en-US" altLang="zh-CN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337265" y="817236"/>
            <a:ext cx="545337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物</a:t>
            </a:r>
            <a:endParaRPr lang="en-US" altLang="zh-CN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909649" y="986623"/>
            <a:ext cx="545337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生</a:t>
            </a:r>
            <a:endParaRPr lang="en-US" altLang="zh-CN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15542" y="4844189"/>
            <a:ext cx="68773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立春是一年中的第一个节气，揭开了春天的序幕，草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木开始萌芽，农人开始播种。立春是一年中的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第一个节气，揭开了春天的序幕，草木开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始萌芽，农人开始播种。</a:t>
            </a:r>
          </a:p>
        </p:txBody>
      </p:sp>
    </p:spTree>
    <p:extLst>
      <p:ext uri="{BB962C8B-B14F-4D97-AF65-F5344CB8AC3E}">
        <p14:creationId xmlns:p14="http://schemas.microsoft.com/office/powerpoint/2010/main" val="266358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 xmlns:a16="http://schemas.microsoft.com/office/drawing/2014/main" xmlns:a14="http://schemas.microsoft.com/office/drawing/2010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1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822454" y="1479707"/>
            <a:ext cx="1199579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rgbClr val="002060"/>
                </a:solidFill>
                <a:cs typeface="+mn-ea"/>
                <a:sym typeface="+mn-lt"/>
              </a:rPr>
              <a:t>立冬</a:t>
            </a:r>
            <a:endParaRPr lang="en-US" altLang="zh-CN" sz="7200" dirty="0">
              <a:solidFill>
                <a:srgbClr val="002060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169977" y="1767049"/>
            <a:ext cx="492443" cy="1796159"/>
            <a:chOff x="5169977" y="1767049"/>
            <a:chExt cx="492443" cy="1796159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5179917" y="1767049"/>
              <a:ext cx="0" cy="1725227"/>
            </a:xfrm>
            <a:prstGeom prst="line">
              <a:avLst/>
            </a:prstGeom>
            <a:ln w="19050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5622338" y="1767049"/>
              <a:ext cx="0" cy="1725227"/>
            </a:xfrm>
            <a:prstGeom prst="line">
              <a:avLst/>
            </a:prstGeom>
            <a:ln w="19050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文本框 5"/>
            <p:cNvSpPr txBox="1"/>
            <p:nvPr/>
          </p:nvSpPr>
          <p:spPr>
            <a:xfrm>
              <a:off x="5169977" y="1798942"/>
              <a:ext cx="492443" cy="176426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eaVert"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002060"/>
                  </a:solidFill>
                  <a:cs typeface="+mn-ea"/>
                  <a:sym typeface="+mn-lt"/>
                </a:rPr>
                <a:t>八 月二十三日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735181" y="2663686"/>
            <a:ext cx="3434786" cy="3279490"/>
          </a:xfrm>
          <a:prstGeom prst="rect">
            <a:avLst/>
          </a:prstGeom>
          <a:noFill/>
          <a:effectLst/>
        </p:spPr>
        <p:txBody>
          <a:bodyPr vert="eaVert"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cs typeface="+mn-ea"/>
                <a:sym typeface="+mn-lt"/>
              </a:rPr>
              <a:t>   “立冬”节气在每年的</a:t>
            </a:r>
            <a:r>
              <a:rPr lang="en-US" altLang="zh-CN" sz="1600" dirty="0">
                <a:cs typeface="+mn-ea"/>
                <a:sym typeface="+mn-lt"/>
              </a:rPr>
              <a:t>11</a:t>
            </a:r>
            <a:r>
              <a:rPr lang="zh-CN" altLang="en-US" sz="1600" dirty="0">
                <a:cs typeface="+mn-ea"/>
                <a:sym typeface="+mn-lt"/>
              </a:rPr>
              <a:t>月</a:t>
            </a:r>
            <a:r>
              <a:rPr lang="en-US" altLang="zh-CN" sz="1600" dirty="0">
                <a:cs typeface="+mn-ea"/>
                <a:sym typeface="+mn-lt"/>
              </a:rPr>
              <a:t>7</a:t>
            </a:r>
            <a:r>
              <a:rPr lang="zh-CN" altLang="en-US" sz="1600" dirty="0">
                <a:cs typeface="+mn-ea"/>
                <a:sym typeface="+mn-lt"/>
              </a:rPr>
              <a:t>日或</a:t>
            </a:r>
            <a:r>
              <a:rPr lang="en-US" altLang="zh-CN" sz="1600" dirty="0">
                <a:cs typeface="+mn-ea"/>
                <a:sym typeface="+mn-lt"/>
              </a:rPr>
              <a:t>8</a:t>
            </a:r>
            <a:r>
              <a:rPr lang="zh-CN" altLang="en-US" sz="1600" dirty="0">
                <a:cs typeface="+mn-ea"/>
                <a:sym typeface="+mn-lt"/>
              </a:rPr>
              <a:t>日，是</a:t>
            </a:r>
            <a:r>
              <a:rPr lang="en-US" altLang="zh-CN" sz="1600" dirty="0">
                <a:cs typeface="+mn-ea"/>
                <a:sym typeface="+mn-lt"/>
              </a:rPr>
              <a:t>24</a:t>
            </a:r>
            <a:r>
              <a:rPr lang="zh-CN" altLang="en-US" sz="1600" dirty="0">
                <a:cs typeface="+mn-ea"/>
                <a:sym typeface="+mn-lt"/>
              </a:rPr>
              <a:t>节气的第</a:t>
            </a:r>
            <a:r>
              <a:rPr lang="en-US" altLang="zh-CN" sz="1600" dirty="0">
                <a:cs typeface="+mn-ea"/>
                <a:sym typeface="+mn-lt"/>
              </a:rPr>
              <a:t>19</a:t>
            </a:r>
            <a:r>
              <a:rPr lang="zh-CN" altLang="en-US" sz="1600" dirty="0">
                <a:cs typeface="+mn-ea"/>
                <a:sym typeface="+mn-lt"/>
              </a:rPr>
              <a:t>个节气。我国古时民间习惯以立冬为冬季的开始。</a:t>
            </a:r>
            <a:r>
              <a:rPr lang="en-US" altLang="zh-CN" sz="1600" dirty="0">
                <a:cs typeface="+mn-ea"/>
                <a:sym typeface="+mn-lt"/>
              </a:rPr>
              <a:t>《</a:t>
            </a:r>
            <a:r>
              <a:rPr lang="zh-CN" altLang="en-US" sz="1600" dirty="0">
                <a:cs typeface="+mn-ea"/>
                <a:sym typeface="+mn-lt"/>
              </a:rPr>
              <a:t>月令七十二候集解</a:t>
            </a:r>
            <a:r>
              <a:rPr lang="en-US" altLang="zh-CN" sz="1600" dirty="0">
                <a:cs typeface="+mn-ea"/>
                <a:sym typeface="+mn-lt"/>
              </a:rPr>
              <a:t>》</a:t>
            </a:r>
            <a:r>
              <a:rPr lang="zh-CN" altLang="en-US" sz="1600" dirty="0">
                <a:cs typeface="+mn-ea"/>
                <a:sym typeface="+mn-lt"/>
              </a:rPr>
              <a:t>说：“立，建始也”，又说：“冬，终也，万物收藏也。”意思是说秋季作物全部收晒完毕，收藏入库，动物也已藏起来准备冬眠。看来，立冬不仅仅代表着冬天的来临。完整地说，立冬是表示冬季开始，万物收藏，归避寒冷的意思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7265" y="5239406"/>
            <a:ext cx="535831" cy="5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588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 xmlns:a14="http://schemas.microsoft.com/office/drawing/2010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1731818"/>
            <a:ext cx="12192000" cy="33943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36997" y="2293362"/>
            <a:ext cx="11995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小雪</a:t>
            </a:r>
            <a:endParaRPr lang="en-US" altLang="zh-CN" sz="7200" dirty="0">
              <a:solidFill>
                <a:schemeClr val="accent5">
                  <a:lumMod val="7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0836576" y="2093208"/>
            <a:ext cx="0" cy="1725227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1278997" y="2093208"/>
            <a:ext cx="0" cy="1725227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0812801" y="2097391"/>
            <a:ext cx="492443" cy="1914948"/>
          </a:xfrm>
          <a:prstGeom prst="rect">
            <a:avLst/>
          </a:prstGeom>
          <a:noFill/>
          <a:ln>
            <a:noFill/>
          </a:ln>
        </p:spPr>
        <p:txBody>
          <a:bodyPr vert="eaVert" wrap="none" rtlCol="0">
            <a:spAutoFit/>
          </a:bodyPr>
          <a:lstStyle/>
          <a:p>
            <a:r>
              <a:rPr lang="zh-CN" altLang="en-US" sz="2000" dirty="0">
                <a:solidFill>
                  <a:schemeClr val="accent5">
                    <a:lumMod val="75000"/>
                  </a:schemeClr>
                </a:solidFill>
                <a:cs typeface="+mn-ea"/>
                <a:sym typeface="+mn-lt"/>
              </a:rPr>
              <a:t>五 月 二十一 日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776177" y="4710621"/>
            <a:ext cx="653390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cs typeface="+mn-ea"/>
                <a:sym typeface="+mn-lt"/>
              </a:rPr>
              <a:t>甚</a:t>
            </a:r>
            <a:endParaRPr lang="en-US" altLang="zh-CN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167583" y="4398760"/>
            <a:ext cx="653390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寒</a:t>
            </a:r>
            <a:endParaRPr lang="en-US" altLang="zh-CN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021509" y="4810988"/>
            <a:ext cx="545337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cs typeface="+mn-ea"/>
                <a:sym typeface="+mn-lt"/>
              </a:rPr>
              <a:t>未</a:t>
            </a:r>
            <a:endParaRPr lang="en-US" altLang="zh-CN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819324" y="2126097"/>
            <a:ext cx="7275838" cy="26058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cs typeface="+mn-ea"/>
                <a:sym typeface="+mn-lt"/>
              </a:rPr>
              <a:t>    “小雪”是反映天气现象的节令。雪小，地面上又无积雪，这正是“小雪”这个节气的原本之意。古籍</a:t>
            </a:r>
            <a:r>
              <a:rPr lang="en-US" altLang="zh-CN" sz="1600" dirty="0">
                <a:cs typeface="+mn-ea"/>
                <a:sym typeface="+mn-lt"/>
              </a:rPr>
              <a:t>《</a:t>
            </a:r>
            <a:r>
              <a:rPr lang="zh-CN" altLang="en-US" sz="1600" dirty="0">
                <a:cs typeface="+mn-ea"/>
                <a:sym typeface="+mn-lt"/>
              </a:rPr>
              <a:t>群芳谱</a:t>
            </a:r>
            <a:r>
              <a:rPr lang="en-US" altLang="zh-CN" sz="1600" dirty="0">
                <a:cs typeface="+mn-ea"/>
                <a:sym typeface="+mn-lt"/>
              </a:rPr>
              <a:t>》</a:t>
            </a:r>
            <a:r>
              <a:rPr lang="zh-CN" altLang="en-US" sz="1600" dirty="0">
                <a:cs typeface="+mn-ea"/>
                <a:sym typeface="+mn-lt"/>
              </a:rPr>
              <a:t>中说：“小雪气寒而将雪矣，地寒未甚而雪未大也。”这就是说，到“小雪”节由于天气寒冷，降水形式由雨变为雪，但此时由于“地寒未甚”故雪下得次数少，雪量还不大，所以称为小雪。因此，小雪表示降雪的起始时间和程度，小雪和雨水、谷雨等节气一样，都是直接反映降水的节气。小雪节气，南方地区北部开始进入冬季。“荷尽已无擎雨盖，菊残犹有霜枝”，已呈初冬景象。因为北面有秦岭、大巴山屏障，阻挡冷空气入侵，刹减了寒潮的严威，致使华南“冬暖”显著。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407557" y="3845547"/>
            <a:ext cx="811308" cy="756139"/>
            <a:chOff x="9822111" y="396896"/>
            <a:chExt cx="811308" cy="756139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22111" y="396896"/>
              <a:ext cx="811308" cy="756139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9883890" y="544691"/>
              <a:ext cx="677108" cy="550939"/>
            </a:xfrm>
            <a:prstGeom prst="rect">
              <a:avLst/>
            </a:prstGeom>
            <a:noFill/>
            <a:effectLst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历史</a:t>
              </a:r>
              <a:endParaRPr lang="en-US" altLang="zh-CN" sz="16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文化</a:t>
              </a: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6177" y="3978348"/>
            <a:ext cx="55244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 xmlns:a14="http://schemas.microsoft.com/office/drawing/2010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9" grpId="0"/>
      <p:bldP spid="10" grpId="0"/>
      <p:bldP spid="11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066794"/>
            <a:ext cx="12192000" cy="271549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481818" y="1270380"/>
            <a:ext cx="11995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rgbClr val="0070C0"/>
                </a:solidFill>
                <a:cs typeface="+mn-ea"/>
                <a:sym typeface="+mn-lt"/>
              </a:rPr>
              <a:t>大雪</a:t>
            </a:r>
            <a:endParaRPr lang="en-US" altLang="zh-CN" sz="7200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8989428" y="1590533"/>
            <a:ext cx="492443" cy="1745749"/>
            <a:chOff x="8989428" y="1590533"/>
            <a:chExt cx="492443" cy="1745749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9455526" y="1590533"/>
              <a:ext cx="0" cy="1725227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组合 8"/>
            <p:cNvGrpSpPr/>
            <p:nvPr/>
          </p:nvGrpSpPr>
          <p:grpSpPr>
            <a:xfrm>
              <a:off x="8989428" y="1611055"/>
              <a:ext cx="492443" cy="1725227"/>
              <a:chOff x="8989428" y="1611055"/>
              <a:chExt cx="492443" cy="1725227"/>
            </a:xfrm>
          </p:grpSpPr>
          <p:cxnSp>
            <p:nvCxnSpPr>
              <p:cNvPr id="6" name="直接连接符 5"/>
              <p:cNvCxnSpPr/>
              <p:nvPr/>
            </p:nvCxnSpPr>
            <p:spPr>
              <a:xfrm>
                <a:off x="9011239" y="1611055"/>
                <a:ext cx="0" cy="1725227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文本框 7"/>
              <p:cNvSpPr txBox="1"/>
              <p:nvPr/>
            </p:nvSpPr>
            <p:spPr>
              <a:xfrm>
                <a:off x="8989428" y="1670512"/>
                <a:ext cx="492443" cy="14981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eaVert" wrap="none" rtlCol="0">
                <a:spAutoFit/>
              </a:bodyPr>
              <a:lstStyle/>
              <a:p>
                <a:r>
                  <a:rPr lang="zh-CN" altLang="en-US" sz="2000" dirty="0">
                    <a:solidFill>
                      <a:srgbClr val="0070C0"/>
                    </a:solidFill>
                    <a:cs typeface="+mn-ea"/>
                    <a:sym typeface="+mn-lt"/>
                  </a:rPr>
                  <a:t>十二 月七日</a:t>
                </a: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312320" y="358945"/>
            <a:ext cx="6480000" cy="6480000"/>
            <a:chOff x="312320" y="358945"/>
            <a:chExt cx="6480000" cy="6480000"/>
          </a:xfrm>
        </p:grpSpPr>
        <p:sp>
          <p:nvSpPr>
            <p:cNvPr id="11" name="椭圆 10"/>
            <p:cNvSpPr/>
            <p:nvPr/>
          </p:nvSpPr>
          <p:spPr>
            <a:xfrm>
              <a:off x="312320" y="358945"/>
              <a:ext cx="6480000" cy="64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476498" y="523123"/>
              <a:ext cx="6151644" cy="6151644"/>
            </a:xfrm>
            <a:prstGeom prst="ellipse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6792320" y="4463319"/>
            <a:ext cx="5217710" cy="1569660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cs typeface="+mn-ea"/>
                <a:sym typeface="+mn-lt"/>
              </a:rPr>
              <a:t>每年</a:t>
            </a:r>
            <a:r>
              <a:rPr lang="en-US" altLang="zh-CN" sz="1600" dirty="0">
                <a:cs typeface="+mn-ea"/>
                <a:sym typeface="+mn-lt"/>
              </a:rPr>
              <a:t>12</a:t>
            </a:r>
            <a:r>
              <a:rPr lang="zh-CN" altLang="en-US" sz="1600" dirty="0">
                <a:cs typeface="+mn-ea"/>
                <a:sym typeface="+mn-lt"/>
              </a:rPr>
              <a:t>月</a:t>
            </a:r>
            <a:r>
              <a:rPr lang="en-US" altLang="zh-CN" sz="1600" dirty="0">
                <a:cs typeface="+mn-ea"/>
                <a:sym typeface="+mn-lt"/>
              </a:rPr>
              <a:t>7</a:t>
            </a:r>
            <a:r>
              <a:rPr lang="zh-CN" altLang="en-US" sz="1600" dirty="0">
                <a:cs typeface="+mn-ea"/>
                <a:sym typeface="+mn-lt"/>
              </a:rPr>
              <a:t>日或</a:t>
            </a:r>
            <a:r>
              <a:rPr lang="en-US" altLang="zh-CN" sz="1600" dirty="0">
                <a:cs typeface="+mn-ea"/>
                <a:sym typeface="+mn-lt"/>
              </a:rPr>
              <a:t>8</a:t>
            </a:r>
            <a:r>
              <a:rPr lang="zh-CN" altLang="en-US" sz="1600" dirty="0">
                <a:cs typeface="+mn-ea"/>
                <a:sym typeface="+mn-lt"/>
              </a:rPr>
              <a:t>日，太阳黄经达</a:t>
            </a:r>
            <a:r>
              <a:rPr lang="en-US" altLang="zh-CN" sz="1600" dirty="0">
                <a:cs typeface="+mn-ea"/>
                <a:sym typeface="+mn-lt"/>
              </a:rPr>
              <a:t>255</a:t>
            </a:r>
            <a:r>
              <a:rPr lang="zh-CN" altLang="en-US" sz="1600" dirty="0">
                <a:cs typeface="+mn-ea"/>
                <a:sym typeface="+mn-lt"/>
              </a:rPr>
              <a:t>度时为二十四节气之一的“大雪”。大雪，顾名思义，雪量大。古人</a:t>
            </a:r>
            <a:endParaRPr lang="en-US" altLang="zh-CN" sz="1600" dirty="0"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dirty="0">
                <a:cs typeface="+mn-ea"/>
                <a:sym typeface="+mn-lt"/>
              </a:rPr>
              <a:t>云：“大者，盛也，至此而雪盛也”。到</a:t>
            </a:r>
            <a:endParaRPr lang="en-US" altLang="zh-CN" sz="1600" dirty="0"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dirty="0">
                <a:cs typeface="+mn-ea"/>
                <a:sym typeface="+mn-lt"/>
              </a:rPr>
              <a:t>了这个时段，雪往往下得大、范围</a:t>
            </a:r>
            <a:endParaRPr lang="en-US" altLang="zh-CN" sz="1600" dirty="0"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dirty="0">
                <a:cs typeface="+mn-ea"/>
                <a:sym typeface="+mn-lt"/>
              </a:rPr>
              <a:t>也广，故名大雪。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1059" y="2796282"/>
            <a:ext cx="54413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8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 xmlns:a14="http://schemas.microsoft.com/office/drawing/2010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1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4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046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1916" y="2431321"/>
            <a:ext cx="535832" cy="5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组合 1"/>
          <p:cNvGrpSpPr/>
          <p:nvPr/>
        </p:nvGrpSpPr>
        <p:grpSpPr>
          <a:xfrm>
            <a:off x="4784042" y="602028"/>
            <a:ext cx="525096" cy="2181046"/>
            <a:chOff x="606061" y="335277"/>
            <a:chExt cx="525096" cy="2181046"/>
          </a:xfrm>
        </p:grpSpPr>
        <p:sp>
          <p:nvSpPr>
            <p:cNvPr id="8" name="文本框 7"/>
            <p:cNvSpPr txBox="1"/>
            <p:nvPr/>
          </p:nvSpPr>
          <p:spPr>
            <a:xfrm>
              <a:off x="638714" y="335277"/>
              <a:ext cx="492443" cy="218104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eaVert"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55565A"/>
                  </a:solidFill>
                  <a:cs typeface="+mn-ea"/>
                  <a:sym typeface="+mn-lt"/>
                </a:rPr>
                <a:t>十二 月 二十二 日</a:t>
              </a:r>
            </a:p>
          </p:txBody>
        </p:sp>
        <p:cxnSp>
          <p:nvCxnSpPr>
            <p:cNvPr id="9" name="直接连接符 8"/>
            <p:cNvCxnSpPr>
              <a:cxnSpLocks/>
            </p:cNvCxnSpPr>
            <p:nvPr/>
          </p:nvCxnSpPr>
          <p:spPr>
            <a:xfrm>
              <a:off x="1131143" y="348552"/>
              <a:ext cx="0" cy="2072743"/>
            </a:xfrm>
            <a:prstGeom prst="line">
              <a:avLst/>
            </a:prstGeom>
            <a:ln w="19050">
              <a:solidFill>
                <a:srgbClr val="55565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>
              <a:cxnSpLocks/>
            </p:cNvCxnSpPr>
            <p:nvPr/>
          </p:nvCxnSpPr>
          <p:spPr>
            <a:xfrm>
              <a:off x="606061" y="348552"/>
              <a:ext cx="0" cy="2072743"/>
            </a:xfrm>
            <a:prstGeom prst="line">
              <a:avLst/>
            </a:prstGeom>
            <a:ln w="19050">
              <a:solidFill>
                <a:srgbClr val="55565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文本框 13"/>
          <p:cNvSpPr txBox="1"/>
          <p:nvPr/>
        </p:nvSpPr>
        <p:spPr>
          <a:xfrm>
            <a:off x="9051175" y="335277"/>
            <a:ext cx="2843855" cy="3543996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rgbClr val="56575B"/>
                </a:solidFill>
                <a:cs typeface="+mn-ea"/>
                <a:sym typeface="+mn-lt"/>
              </a:rPr>
              <a:t>    冬至，是我国农历中一个非常重要的节气，也是一个传统节日，至今仍有不少地方有过冬至节的习俗。冬至俗称“冬节”、“长至节”、“亚岁”等。早在二千五百多年前的春秋时代，我国已经用土圭观测太阳测定出冬至来了，它是二十四节气中最早制订出的一个。时间在每年的阳历</a:t>
            </a:r>
            <a:r>
              <a:rPr lang="en-US" altLang="zh-CN" sz="1600" dirty="0">
                <a:solidFill>
                  <a:srgbClr val="56575B"/>
                </a:solidFill>
                <a:cs typeface="+mn-ea"/>
                <a:sym typeface="+mn-lt"/>
              </a:rPr>
              <a:t>1</a:t>
            </a:r>
            <a:r>
              <a:rPr lang="zh-CN" altLang="en-US" sz="1600" dirty="0">
                <a:solidFill>
                  <a:srgbClr val="56575B"/>
                </a:solidFill>
                <a:cs typeface="+mn-ea"/>
                <a:sym typeface="+mn-lt"/>
              </a:rPr>
              <a:t>二月二二日或者二</a:t>
            </a:r>
            <a:r>
              <a:rPr lang="en-US" altLang="zh-CN" sz="1600" dirty="0">
                <a:solidFill>
                  <a:srgbClr val="56575B"/>
                </a:solidFill>
                <a:cs typeface="+mn-ea"/>
                <a:sym typeface="+mn-lt"/>
              </a:rPr>
              <a:t>3</a:t>
            </a:r>
            <a:r>
              <a:rPr lang="zh-CN" altLang="en-US" sz="1600" dirty="0">
                <a:solidFill>
                  <a:srgbClr val="56575B"/>
                </a:solidFill>
                <a:cs typeface="+mn-ea"/>
                <a:sym typeface="+mn-lt"/>
              </a:rPr>
              <a:t>日之间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526049" y="497512"/>
            <a:ext cx="11995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冬至</a:t>
            </a:r>
            <a:endParaRPr lang="en-US" altLang="zh-CN" sz="7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334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 xmlns:a14="http://schemas.microsoft.com/office/drawing/2010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0513" y="0"/>
            <a:ext cx="8311487" cy="68580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8" name="组合 7"/>
          <p:cNvGrpSpPr/>
          <p:nvPr/>
        </p:nvGrpSpPr>
        <p:grpSpPr>
          <a:xfrm>
            <a:off x="796642" y="322495"/>
            <a:ext cx="2242152" cy="2752434"/>
            <a:chOff x="796642" y="322495"/>
            <a:chExt cx="2242152" cy="2752434"/>
          </a:xfrm>
        </p:grpSpPr>
        <p:sp>
          <p:nvSpPr>
            <p:cNvPr id="3" name="矩形 2"/>
            <p:cNvSpPr/>
            <p:nvPr/>
          </p:nvSpPr>
          <p:spPr>
            <a:xfrm>
              <a:off x="796642" y="322495"/>
              <a:ext cx="2242152" cy="2752434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723589" y="544550"/>
              <a:ext cx="119957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dirty="0">
                  <a:solidFill>
                    <a:srgbClr val="2F5597"/>
                  </a:solidFill>
                  <a:cs typeface="+mn-ea"/>
                  <a:sym typeface="+mn-lt"/>
                </a:rPr>
                <a:t>小寒</a:t>
              </a:r>
              <a:endParaRPr lang="en-US" altLang="zh-CN" sz="7200" dirty="0">
                <a:solidFill>
                  <a:srgbClr val="2F5597"/>
                </a:solidFill>
                <a:cs typeface="+mn-ea"/>
                <a:sym typeface="+mn-lt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1164182" y="531289"/>
              <a:ext cx="0" cy="1725227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1606603" y="531289"/>
              <a:ext cx="0" cy="1725227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1154290" y="784862"/>
              <a:ext cx="492443" cy="1232069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accent1">
                      <a:lumMod val="75000"/>
                    </a:schemeClr>
                  </a:solidFill>
                  <a:cs typeface="+mn-ea"/>
                  <a:sym typeface="+mn-lt"/>
                </a:rPr>
                <a:t>一 月五日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8055" y="2436016"/>
              <a:ext cx="535831" cy="540000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/>
        </p:nvSpPr>
        <p:spPr>
          <a:xfrm>
            <a:off x="2385404" y="2788327"/>
            <a:ext cx="653390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cs typeface="+mn-ea"/>
                <a:sym typeface="+mn-lt"/>
              </a:rPr>
              <a:t>冬</a:t>
            </a:r>
            <a:endParaRPr lang="en-US" altLang="zh-CN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868080" y="2157384"/>
            <a:ext cx="896807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隆</a:t>
            </a:r>
            <a:endParaRPr lang="en-US" altLang="zh-CN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93407" y="3761834"/>
            <a:ext cx="3200400" cy="245605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cs typeface="+mn-ea"/>
                <a:sym typeface="+mn-lt"/>
              </a:rPr>
              <a:t>    小寒是一年二十四节气中的第</a:t>
            </a:r>
            <a:r>
              <a:rPr lang="en-US" altLang="zh-CN" sz="1600" dirty="0">
                <a:cs typeface="+mn-ea"/>
                <a:sym typeface="+mn-lt"/>
              </a:rPr>
              <a:t>23</a:t>
            </a:r>
            <a:r>
              <a:rPr lang="zh-CN" altLang="en-US" sz="1600" dirty="0">
                <a:cs typeface="+mn-ea"/>
                <a:sym typeface="+mn-lt"/>
              </a:rPr>
              <a:t>个节气。小寒时，太阳运行到黄经</a:t>
            </a:r>
            <a:r>
              <a:rPr lang="en-US" altLang="zh-CN" sz="1600" dirty="0">
                <a:cs typeface="+mn-ea"/>
                <a:sym typeface="+mn-lt"/>
              </a:rPr>
              <a:t>285</a:t>
            </a:r>
            <a:r>
              <a:rPr lang="zh-CN" altLang="en-US" sz="1600" dirty="0">
                <a:cs typeface="+mn-ea"/>
                <a:sym typeface="+mn-lt"/>
              </a:rPr>
              <a:t>度，时值公历</a:t>
            </a:r>
            <a:r>
              <a:rPr lang="en-US" altLang="zh-CN" sz="1600" dirty="0">
                <a:cs typeface="+mn-ea"/>
                <a:sym typeface="+mn-lt"/>
              </a:rPr>
              <a:t>1</a:t>
            </a:r>
            <a:r>
              <a:rPr lang="zh-CN" altLang="en-US" sz="1600" dirty="0">
                <a:cs typeface="+mn-ea"/>
                <a:sym typeface="+mn-lt"/>
              </a:rPr>
              <a:t>月</a:t>
            </a:r>
            <a:r>
              <a:rPr lang="en-US" altLang="zh-CN" sz="1600" dirty="0">
                <a:cs typeface="+mn-ea"/>
                <a:sym typeface="+mn-lt"/>
              </a:rPr>
              <a:t>6</a:t>
            </a:r>
            <a:r>
              <a:rPr lang="zh-CN" altLang="en-US" sz="1600" dirty="0">
                <a:cs typeface="+mn-ea"/>
                <a:sym typeface="+mn-lt"/>
              </a:rPr>
              <a:t>日左右（</a:t>
            </a:r>
            <a:r>
              <a:rPr lang="en-US" altLang="zh-CN" sz="1600" dirty="0">
                <a:cs typeface="+mn-ea"/>
                <a:sym typeface="+mn-lt"/>
              </a:rPr>
              <a:t>1</a:t>
            </a:r>
            <a:r>
              <a:rPr lang="zh-CN" altLang="en-US" sz="1600" dirty="0">
                <a:cs typeface="+mn-ea"/>
                <a:sym typeface="+mn-lt"/>
              </a:rPr>
              <a:t>月</a:t>
            </a:r>
            <a:r>
              <a:rPr lang="en-US" altLang="zh-CN" sz="1600" dirty="0">
                <a:cs typeface="+mn-ea"/>
                <a:sym typeface="+mn-lt"/>
              </a:rPr>
              <a:t>5</a:t>
            </a:r>
            <a:r>
              <a:rPr lang="zh-CN" altLang="en-US" sz="1600" dirty="0">
                <a:cs typeface="+mn-ea"/>
                <a:sym typeface="+mn-lt"/>
              </a:rPr>
              <a:t>日～</a:t>
            </a:r>
            <a:r>
              <a:rPr lang="en-US" altLang="zh-CN" sz="1600" dirty="0">
                <a:cs typeface="+mn-ea"/>
                <a:sym typeface="+mn-lt"/>
              </a:rPr>
              <a:t>7</a:t>
            </a:r>
            <a:r>
              <a:rPr lang="zh-CN" altLang="en-US" sz="1600" dirty="0">
                <a:cs typeface="+mn-ea"/>
                <a:sym typeface="+mn-lt"/>
              </a:rPr>
              <a:t>日）。小寒之后，我国气候开始进入一年中最寒冷的时段。俗话说，冷气积久而寒。此时，天气寒冷，大冷还未到达极点，所以称为小寒。</a:t>
            </a:r>
          </a:p>
        </p:txBody>
      </p:sp>
    </p:spTree>
    <p:extLst>
      <p:ext uri="{BB962C8B-B14F-4D97-AF65-F5344CB8AC3E}">
        <p14:creationId xmlns:p14="http://schemas.microsoft.com/office/powerpoint/2010/main" val="221418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 xmlns:a14="http://schemas.microsoft.com/office/drawing/2010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829402" y="0"/>
            <a:ext cx="3740727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791251" y="562648"/>
            <a:ext cx="11995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chemeClr val="accent1">
                    <a:lumMod val="50000"/>
                  </a:schemeClr>
                </a:solidFill>
                <a:cs typeface="+mn-ea"/>
                <a:sym typeface="+mn-lt"/>
              </a:rPr>
              <a:t>大寒</a:t>
            </a:r>
            <a:endParaRPr lang="en-US" altLang="zh-CN" sz="7200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028299" y="374887"/>
            <a:ext cx="492443" cy="1725227"/>
            <a:chOff x="4028299" y="374887"/>
            <a:chExt cx="492443" cy="1725227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4038199" y="374887"/>
              <a:ext cx="0" cy="1725227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4480620" y="374887"/>
              <a:ext cx="0" cy="1725227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4028299" y="430273"/>
              <a:ext cx="492443" cy="1573508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accent1">
                      <a:lumMod val="50000"/>
                    </a:schemeClr>
                  </a:solidFill>
                  <a:cs typeface="+mn-ea"/>
                  <a:sym typeface="+mn-lt"/>
                </a:rPr>
                <a:t>一月 二十 日</a:t>
              </a: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5232089" y="584653"/>
            <a:ext cx="653390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cs typeface="+mn-ea"/>
                <a:sym typeface="+mn-lt"/>
              </a:rPr>
              <a:t>寒</a:t>
            </a:r>
            <a:endParaRPr lang="en-US" altLang="zh-CN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311375" y="2111188"/>
            <a:ext cx="896807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cs typeface="+mn-ea"/>
                <a:sym typeface="+mn-lt"/>
              </a:rPr>
              <a:t>极</a:t>
            </a:r>
            <a:endParaRPr lang="en-US" altLang="zh-CN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819262" y="1237500"/>
            <a:ext cx="896807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逆</a:t>
            </a:r>
            <a:endParaRPr lang="en-US" altLang="zh-CN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081368" y="3167823"/>
            <a:ext cx="3200400" cy="36379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cs typeface="+mn-ea"/>
                <a:sym typeface="+mn-lt"/>
              </a:rPr>
              <a:t>    大寒是二十四节气中最后一个节气，每年</a:t>
            </a:r>
            <a:r>
              <a:rPr lang="en-US" altLang="zh-CN" sz="1600" dirty="0">
                <a:cs typeface="+mn-ea"/>
                <a:sym typeface="+mn-lt"/>
              </a:rPr>
              <a:t>1</a:t>
            </a:r>
            <a:r>
              <a:rPr lang="zh-CN" altLang="en-US" sz="1600" dirty="0">
                <a:cs typeface="+mn-ea"/>
                <a:sym typeface="+mn-lt"/>
              </a:rPr>
              <a:t>月</a:t>
            </a:r>
            <a:r>
              <a:rPr lang="en-US" altLang="zh-CN" sz="1600" dirty="0">
                <a:cs typeface="+mn-ea"/>
                <a:sym typeface="+mn-lt"/>
              </a:rPr>
              <a:t>20</a:t>
            </a:r>
            <a:r>
              <a:rPr lang="zh-CN" altLang="en-US" sz="1600" dirty="0">
                <a:cs typeface="+mn-ea"/>
                <a:sym typeface="+mn-lt"/>
              </a:rPr>
              <a:t>日前后太阳到达黄经</a:t>
            </a:r>
            <a:r>
              <a:rPr lang="en-US" altLang="zh-CN" sz="1600" dirty="0">
                <a:cs typeface="+mn-ea"/>
                <a:sym typeface="+mn-lt"/>
              </a:rPr>
              <a:t>300°</a:t>
            </a:r>
            <a:r>
              <a:rPr lang="zh-CN" altLang="en-US" sz="1600" dirty="0">
                <a:cs typeface="+mn-ea"/>
                <a:sym typeface="+mn-lt"/>
              </a:rPr>
              <a:t>时为“大寒”。大寒，是天气寒冷到极点的意思。</a:t>
            </a:r>
            <a:r>
              <a:rPr lang="en-US" altLang="zh-CN" sz="1600" dirty="0">
                <a:cs typeface="+mn-ea"/>
                <a:sym typeface="+mn-lt"/>
              </a:rPr>
              <a:t>《</a:t>
            </a:r>
            <a:r>
              <a:rPr lang="zh-CN" altLang="en-US" sz="1600" dirty="0">
                <a:cs typeface="+mn-ea"/>
                <a:sym typeface="+mn-lt"/>
              </a:rPr>
              <a:t>授时通考</a:t>
            </a:r>
            <a:r>
              <a:rPr lang="en-US" altLang="zh-CN" sz="1600" dirty="0">
                <a:cs typeface="+mn-ea"/>
                <a:sym typeface="+mn-lt"/>
              </a:rPr>
              <a:t>·</a:t>
            </a:r>
            <a:r>
              <a:rPr lang="zh-CN" altLang="en-US" sz="1600" dirty="0">
                <a:cs typeface="+mn-ea"/>
                <a:sym typeface="+mn-lt"/>
              </a:rPr>
              <a:t>天时</a:t>
            </a:r>
            <a:r>
              <a:rPr lang="en-US" altLang="zh-CN" sz="1600" dirty="0">
                <a:cs typeface="+mn-ea"/>
                <a:sym typeface="+mn-lt"/>
              </a:rPr>
              <a:t>》</a:t>
            </a:r>
            <a:r>
              <a:rPr lang="zh-CN" altLang="en-US" sz="1600" dirty="0">
                <a:cs typeface="+mn-ea"/>
                <a:sym typeface="+mn-lt"/>
              </a:rPr>
              <a:t>引</a:t>
            </a:r>
            <a:r>
              <a:rPr lang="en-US" altLang="zh-CN" sz="1600" dirty="0">
                <a:cs typeface="+mn-ea"/>
                <a:sym typeface="+mn-lt"/>
              </a:rPr>
              <a:t>《</a:t>
            </a:r>
            <a:r>
              <a:rPr lang="zh-CN" altLang="en-US" sz="1600" dirty="0">
                <a:cs typeface="+mn-ea"/>
                <a:sym typeface="+mn-lt"/>
              </a:rPr>
              <a:t>三礼义宗</a:t>
            </a:r>
            <a:r>
              <a:rPr lang="en-US" altLang="zh-CN" sz="1600" dirty="0">
                <a:cs typeface="+mn-ea"/>
                <a:sym typeface="+mn-lt"/>
              </a:rPr>
              <a:t>》</a:t>
            </a:r>
            <a:r>
              <a:rPr lang="zh-CN" altLang="en-US" sz="1600" dirty="0">
                <a:cs typeface="+mn-ea"/>
                <a:sym typeface="+mn-lt"/>
              </a:rPr>
              <a:t>：“大寒为中者，上形于小寒，故谓之大</a:t>
            </a:r>
            <a:r>
              <a:rPr lang="en-US" altLang="zh-CN" sz="1600" dirty="0">
                <a:cs typeface="+mn-ea"/>
                <a:sym typeface="+mn-lt"/>
              </a:rPr>
              <a:t>……</a:t>
            </a:r>
            <a:r>
              <a:rPr lang="zh-CN" altLang="en-US" sz="1600" dirty="0">
                <a:cs typeface="+mn-ea"/>
                <a:sym typeface="+mn-lt"/>
              </a:rPr>
              <a:t>寒气之逆极，故谓大寒。”这时寒潮南下频繁，是我国大部地区一年中的寒冷时期，风大，低温，地面积雪不化，呈现出冰天雪地、天寒地冻的严寒景象。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1126" y="2286948"/>
            <a:ext cx="53998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 xmlns:a14="http://schemas.microsoft.com/office/drawing/2010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9" grpId="0"/>
      <p:bldP spid="10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" y="0"/>
            <a:ext cx="12190526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599898" y="5271449"/>
            <a:ext cx="2992205" cy="420334"/>
          </a:xfrm>
          <a:prstGeom prst="rect">
            <a:avLst/>
          </a:prstGeom>
          <a:solidFill>
            <a:srgbClr val="3E6D62">
              <a:alpha val="80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中华民族伟大的文化遗产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421692" y="5741895"/>
            <a:ext cx="5348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经历了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4000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年以上的孕育期和成熟之后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2000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多年的使用期，至今仍是我国历法的核心内容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451142" y="1817771"/>
            <a:ext cx="5289716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rtlCol="0">
            <a:spAutoFit/>
          </a:bodyPr>
          <a:lstStyle/>
          <a:p>
            <a:r>
              <a:rPr lang="zh-CN" altLang="en-US" sz="9600" dirty="0">
                <a:solidFill>
                  <a:schemeClr val="bg1"/>
                </a:solidFill>
                <a:cs typeface="+mn-ea"/>
                <a:sym typeface="+mn-lt"/>
              </a:rPr>
              <a:t>谢谢观看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5690346" y="3871858"/>
            <a:ext cx="811308" cy="756139"/>
            <a:chOff x="9822111" y="396896"/>
            <a:chExt cx="811308" cy="756139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22111" y="396896"/>
              <a:ext cx="811308" cy="756139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9883890" y="544691"/>
              <a:ext cx="677108" cy="550939"/>
            </a:xfrm>
            <a:prstGeom prst="rect">
              <a:avLst/>
            </a:prstGeom>
            <a:noFill/>
            <a:effectLst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历史</a:t>
              </a:r>
              <a:endParaRPr lang="en-US" altLang="zh-CN" sz="16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文化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808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 xmlns:a14="http://schemas.microsoft.com/office/drawing/2010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3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4886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911549" cy="6858000"/>
          </a:xfrm>
          <a:prstGeom prst="rect">
            <a:avLst/>
          </a:prstGeom>
          <a:ln>
            <a:solidFill>
              <a:srgbClr val="5E9204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组合 9"/>
          <p:cNvGrpSpPr/>
          <p:nvPr/>
        </p:nvGrpSpPr>
        <p:grpSpPr>
          <a:xfrm>
            <a:off x="1084222" y="1459188"/>
            <a:ext cx="2242152" cy="2752434"/>
            <a:chOff x="1084222" y="1459188"/>
            <a:chExt cx="2242152" cy="2752434"/>
          </a:xfrm>
        </p:grpSpPr>
        <p:sp>
          <p:nvSpPr>
            <p:cNvPr id="3" name="矩形 2"/>
            <p:cNvSpPr/>
            <p:nvPr/>
          </p:nvSpPr>
          <p:spPr>
            <a:xfrm>
              <a:off x="1084222" y="1459188"/>
              <a:ext cx="2242152" cy="2752434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285940" y="1675636"/>
              <a:ext cx="119957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dirty="0">
                  <a:solidFill>
                    <a:srgbClr val="5E9204"/>
                  </a:solidFill>
                  <a:cs typeface="+mn-ea"/>
                  <a:sym typeface="+mn-lt"/>
                </a:rPr>
                <a:t>雨水</a:t>
              </a:r>
              <a:endParaRPr lang="en-US" altLang="zh-CN" sz="7200" dirty="0">
                <a:solidFill>
                  <a:srgbClr val="5E9204"/>
                </a:solidFill>
                <a:cs typeface="+mn-ea"/>
                <a:sym typeface="+mn-lt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2532888" y="1487875"/>
              <a:ext cx="0" cy="1725227"/>
            </a:xfrm>
            <a:prstGeom prst="line">
              <a:avLst/>
            </a:prstGeom>
            <a:ln w="19050">
              <a:solidFill>
                <a:srgbClr val="5E92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2975309" y="1487875"/>
              <a:ext cx="0" cy="1725227"/>
            </a:xfrm>
            <a:prstGeom prst="line">
              <a:avLst/>
            </a:prstGeom>
            <a:ln w="19050">
              <a:solidFill>
                <a:srgbClr val="5E92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2509049" y="1533623"/>
              <a:ext cx="492443" cy="1648849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5E9204"/>
                  </a:solidFill>
                  <a:cs typeface="+mn-ea"/>
                  <a:sym typeface="+mn-lt"/>
                </a:rPr>
                <a:t>二 月 十八 日</a:t>
              </a: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05178" y="3508240"/>
              <a:ext cx="539985" cy="540000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/>
        </p:nvSpPr>
        <p:spPr>
          <a:xfrm>
            <a:off x="8966685" y="1918640"/>
            <a:ext cx="2345257" cy="44948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    雨水是二十四节气中的第二个节气。每年的二月十八日或十九日前后，太阳黄经达叁百三十度时，是二十四节气中的雨水。此时，气温回升、冰雪融化、降水增多，故取名为雨水。雨水和谷雨、小雪、大雪一样，都是反映降水现象的节气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9738981" y="632426"/>
            <a:ext cx="811308" cy="756139"/>
            <a:chOff x="9822111" y="396896"/>
            <a:chExt cx="811308" cy="756139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22111" y="396896"/>
              <a:ext cx="811308" cy="756139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9883890" y="544691"/>
              <a:ext cx="677108" cy="550939"/>
            </a:xfrm>
            <a:prstGeom prst="rect">
              <a:avLst/>
            </a:prstGeom>
            <a:noFill/>
            <a:effectLst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历史</a:t>
              </a:r>
              <a:endParaRPr lang="en-US" altLang="zh-CN" sz="16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文化</a:t>
              </a: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867643" y="4095065"/>
            <a:ext cx="653390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cs typeface="+mn-ea"/>
                <a:sym typeface="+mn-lt"/>
              </a:rPr>
              <a:t>露</a:t>
            </a:r>
            <a:endParaRPr lang="en-US" altLang="zh-CN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39669" y="3679124"/>
            <a:ext cx="545337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甘</a:t>
            </a:r>
            <a:endParaRPr lang="en-US" altLang="zh-CN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584707" y="168676"/>
            <a:ext cx="132277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dirty="0">
                <a:solidFill>
                  <a:srgbClr val="F2F2F2"/>
                </a:solidFill>
              </a:rPr>
              <a:t>https://www.ypppt.com/</a:t>
            </a:r>
            <a:endParaRPr lang="zh-CN" altLang="en-US" sz="600" dirty="0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93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 xmlns:a14="http://schemas.microsoft.com/office/drawing/2010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70079"/>
            <a:ext cx="12192000" cy="378792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901445" y="219117"/>
            <a:ext cx="1137976" cy="19389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8FB001"/>
                </a:solidFill>
                <a:cs typeface="+mn-ea"/>
                <a:sym typeface="+mn-lt"/>
              </a:rPr>
              <a:t>惊蛰</a:t>
            </a:r>
            <a:endParaRPr lang="en-US" altLang="zh-CN" sz="6000" dirty="0">
              <a:solidFill>
                <a:srgbClr val="8FB001"/>
              </a:solidFill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 rot="16200000">
            <a:off x="1457593" y="1526560"/>
            <a:ext cx="492443" cy="1725227"/>
            <a:chOff x="1776473" y="3650316"/>
            <a:chExt cx="492443" cy="1725227"/>
          </a:xfrm>
          <a:effectLst/>
        </p:grpSpPr>
        <p:cxnSp>
          <p:nvCxnSpPr>
            <p:cNvPr id="5" name="直接连接符 4"/>
            <p:cNvCxnSpPr/>
            <p:nvPr/>
          </p:nvCxnSpPr>
          <p:spPr>
            <a:xfrm>
              <a:off x="1800321" y="3650316"/>
              <a:ext cx="0" cy="1725227"/>
            </a:xfrm>
            <a:prstGeom prst="line">
              <a:avLst/>
            </a:prstGeom>
            <a:ln w="19050">
              <a:solidFill>
                <a:srgbClr val="8FB0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2242742" y="3650316"/>
              <a:ext cx="0" cy="1725227"/>
            </a:xfrm>
            <a:prstGeom prst="line">
              <a:avLst/>
            </a:prstGeom>
            <a:ln w="19050">
              <a:solidFill>
                <a:srgbClr val="8FB0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1776473" y="3817094"/>
              <a:ext cx="492443" cy="1344279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8FB001"/>
                  </a:solidFill>
                  <a:cs typeface="+mn-ea"/>
                  <a:sym typeface="+mn-lt"/>
                </a:rPr>
                <a:t>三 月 五 日</a:t>
              </a: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353423" y="3775651"/>
            <a:ext cx="653390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cs typeface="+mn-ea"/>
                <a:sym typeface="+mn-lt"/>
              </a:rPr>
              <a:t>鸣</a:t>
            </a:r>
            <a:endParaRPr lang="en-US" altLang="zh-CN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73058" y="3232811"/>
            <a:ext cx="545337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始</a:t>
            </a:r>
            <a:endParaRPr lang="en-US" altLang="zh-CN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7895" y="1478807"/>
            <a:ext cx="527524" cy="540000"/>
          </a:xfrm>
          <a:prstGeom prst="rect">
            <a:avLst/>
          </a:prstGeom>
          <a:effectLst/>
        </p:spPr>
      </p:pic>
      <p:sp>
        <p:nvSpPr>
          <p:cNvPr id="14" name="文本框 13"/>
          <p:cNvSpPr txBox="1"/>
          <p:nvPr/>
        </p:nvSpPr>
        <p:spPr>
          <a:xfrm>
            <a:off x="3548446" y="425529"/>
            <a:ext cx="7829836" cy="223736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cs typeface="+mn-ea"/>
                <a:sym typeface="+mn-lt"/>
              </a:rPr>
              <a:t>惊蛰，是二十四节气中的第三个节气。每年三月五日或六日，太阳到达黄经三百四十五度时为“惊蛰”。惊蛰的意思是天气回暖，春雷始鸣，惊醒蛰伏于地下冬眠的昆虫。蛰是藏的意思。</a:t>
            </a: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月令七十二候集解</a:t>
            </a:r>
            <a:r>
              <a:rPr lang="en-US" altLang="zh-CN" dirty="0">
                <a:cs typeface="+mn-ea"/>
                <a:sym typeface="+mn-lt"/>
              </a:rPr>
              <a:t>》</a:t>
            </a:r>
            <a:r>
              <a:rPr lang="zh-CN" altLang="en-US" dirty="0">
                <a:cs typeface="+mn-ea"/>
                <a:sym typeface="+mn-lt"/>
              </a:rPr>
              <a:t>中说：“二月节，万物出乎震，震为雷，故曰惊蛰。是蛰虫惊而出走矣。”晋代诗人陶渊明有诗曰：“促春遘（</a:t>
            </a:r>
            <a:r>
              <a:rPr lang="en-US" altLang="zh-CN" dirty="0" err="1">
                <a:cs typeface="+mn-ea"/>
                <a:sym typeface="+mn-lt"/>
              </a:rPr>
              <a:t>gòu</a:t>
            </a:r>
            <a:r>
              <a:rPr lang="zh-CN" altLang="en-US" dirty="0">
                <a:cs typeface="+mn-ea"/>
                <a:sym typeface="+mn-lt"/>
              </a:rPr>
              <a:t>）时雨，始雷发东隅，众蛰各潜骇，草木纵横舒。”实际上，昆虫是听不到雷声的，大地回春，天气变暖才是使它们结束冬眠，“惊而出走”的原因。</a:t>
            </a:r>
          </a:p>
        </p:txBody>
      </p:sp>
    </p:spTree>
    <p:extLst>
      <p:ext uri="{BB962C8B-B14F-4D97-AF65-F5344CB8AC3E}">
        <p14:creationId xmlns:p14="http://schemas.microsoft.com/office/powerpoint/2010/main" val="168944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 xmlns:a14="http://schemas.microsoft.com/office/drawing/2010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1076" y="0"/>
            <a:ext cx="8360924" cy="68580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0" name="文本框 9"/>
          <p:cNvSpPr txBox="1"/>
          <p:nvPr/>
        </p:nvSpPr>
        <p:spPr>
          <a:xfrm>
            <a:off x="291255" y="388848"/>
            <a:ext cx="3139321" cy="44209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cs typeface="+mn-ea"/>
                <a:sym typeface="+mn-lt"/>
              </a:rPr>
              <a:t>    春分是春天的中间。我国古代习惯以立春、立夏、立秋、立冬表示四季的开始；春分、夏至、秋分、冬至则处于各季的中间。每年的三月二十一日二十二日，太阳到达黄经零度。直射赤道，地球各地的昼夜时间相等，所以在古代春分秋分又称为“日夜分”民间有“春分秋分，昼夜平分”的谚语。所以，春分的意义，一是指一天时间白天黑夜平分，各为十二小时；二是古时以立春至立夏为春季，春分正当春季三个月之中，平分了春季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1311" y="5525498"/>
            <a:ext cx="879207" cy="9000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9624762" y="5814218"/>
            <a:ext cx="653390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cs typeface="+mn-ea"/>
                <a:sym typeface="+mn-lt"/>
              </a:rPr>
              <a:t>至</a:t>
            </a:r>
            <a:endParaRPr lang="en-US" altLang="zh-CN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859918" y="5525498"/>
            <a:ext cx="545337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鸟</a:t>
            </a:r>
            <a:endParaRPr lang="en-US" altLang="zh-CN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930251" y="4979645"/>
            <a:ext cx="653390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cs typeface="+mn-ea"/>
                <a:sym typeface="+mn-lt"/>
              </a:rPr>
              <a:t>元</a:t>
            </a:r>
            <a:endParaRPr lang="en-US" altLang="zh-CN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291255" y="5142318"/>
            <a:ext cx="3269363" cy="0"/>
          </a:xfrm>
          <a:prstGeom prst="line">
            <a:avLst/>
          </a:prstGeom>
          <a:ln w="25400">
            <a:solidFill>
              <a:srgbClr val="7DAE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9549348" y="3253186"/>
            <a:ext cx="2242152" cy="2752434"/>
            <a:chOff x="9549348" y="3253186"/>
            <a:chExt cx="2242152" cy="2752434"/>
          </a:xfrm>
        </p:grpSpPr>
        <p:sp>
          <p:nvSpPr>
            <p:cNvPr id="11" name="矩形 10"/>
            <p:cNvSpPr/>
            <p:nvPr/>
          </p:nvSpPr>
          <p:spPr>
            <a:xfrm>
              <a:off x="9549348" y="3253186"/>
              <a:ext cx="2242152" cy="2752434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0478698" y="3434037"/>
              <a:ext cx="1137976" cy="132343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zh-CN" altLang="en-US" sz="8000" dirty="0">
                  <a:solidFill>
                    <a:srgbClr val="7DAE04"/>
                  </a:solidFill>
                  <a:cs typeface="+mn-ea"/>
                  <a:sym typeface="+mn-lt"/>
                </a:rPr>
                <a:t>春</a:t>
              </a:r>
              <a:endParaRPr lang="en-US" altLang="zh-CN" sz="8000" dirty="0">
                <a:solidFill>
                  <a:srgbClr val="7DAE04"/>
                </a:solidFill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9972596" y="3274709"/>
              <a:ext cx="0" cy="1725227"/>
            </a:xfrm>
            <a:prstGeom prst="line">
              <a:avLst/>
            </a:prstGeom>
            <a:ln w="19050">
              <a:solidFill>
                <a:srgbClr val="7DAE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10415017" y="3274709"/>
              <a:ext cx="0" cy="1725227"/>
            </a:xfrm>
            <a:prstGeom prst="line">
              <a:avLst/>
            </a:prstGeom>
            <a:ln w="19050">
              <a:solidFill>
                <a:srgbClr val="7DAE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文本框 5"/>
            <p:cNvSpPr txBox="1"/>
            <p:nvPr/>
          </p:nvSpPr>
          <p:spPr>
            <a:xfrm>
              <a:off x="9962678" y="3292747"/>
              <a:ext cx="492443" cy="1914948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7DAE04"/>
                  </a:solidFill>
                  <a:cs typeface="+mn-ea"/>
                  <a:sym typeface="+mn-lt"/>
                </a:rPr>
                <a:t>三 月 二十一 日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167129" y="4615844"/>
              <a:ext cx="1137976" cy="132343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zh-CN" altLang="en-US" sz="8000" dirty="0">
                  <a:solidFill>
                    <a:srgbClr val="7DAE04"/>
                  </a:solidFill>
                  <a:cs typeface="+mn-ea"/>
                  <a:sym typeface="+mn-lt"/>
                </a:rPr>
                <a:t>分</a:t>
              </a:r>
              <a:endParaRPr lang="en-US" altLang="zh-CN" sz="8000" dirty="0">
                <a:solidFill>
                  <a:srgbClr val="7DAE04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829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 xmlns:a14="http://schemas.microsoft.com/office/drawing/2010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64559"/>
            <a:ext cx="12192000" cy="35883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4" name="组合 3"/>
          <p:cNvGrpSpPr/>
          <p:nvPr/>
        </p:nvGrpSpPr>
        <p:grpSpPr>
          <a:xfrm>
            <a:off x="8773495" y="433952"/>
            <a:ext cx="2242152" cy="2752434"/>
            <a:chOff x="8773495" y="433952"/>
            <a:chExt cx="2242152" cy="2752434"/>
          </a:xfrm>
        </p:grpSpPr>
        <p:sp>
          <p:nvSpPr>
            <p:cNvPr id="5" name="矩形 4"/>
            <p:cNvSpPr/>
            <p:nvPr/>
          </p:nvSpPr>
          <p:spPr>
            <a:xfrm>
              <a:off x="8773495" y="433952"/>
              <a:ext cx="2242152" cy="2752434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9022582" y="462639"/>
              <a:ext cx="1668204" cy="2508478"/>
              <a:chOff x="9022582" y="462639"/>
              <a:chExt cx="1668204" cy="2508478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9022582" y="662793"/>
                <a:ext cx="1199579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7200" dirty="0">
                    <a:solidFill>
                      <a:schemeClr val="accent2">
                        <a:lumMod val="75000"/>
                      </a:schemeClr>
                    </a:solidFill>
                    <a:cs typeface="+mn-ea"/>
                    <a:sym typeface="+mn-lt"/>
                  </a:rPr>
                  <a:t>清明</a:t>
                </a:r>
                <a:endParaRPr lang="en-US" altLang="zh-CN" sz="7200" dirty="0">
                  <a:solidFill>
                    <a:schemeClr val="accent2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2" name="组合 11"/>
              <p:cNvGrpSpPr/>
              <p:nvPr/>
            </p:nvGrpSpPr>
            <p:grpSpPr>
              <a:xfrm>
                <a:off x="10198343" y="462639"/>
                <a:ext cx="492443" cy="1725227"/>
                <a:chOff x="10198343" y="462639"/>
                <a:chExt cx="492443" cy="1725227"/>
              </a:xfrm>
            </p:grpSpPr>
            <p:cxnSp>
              <p:nvCxnSpPr>
                <p:cNvPr id="7" name="直接连接符 6"/>
                <p:cNvCxnSpPr/>
                <p:nvPr/>
              </p:nvCxnSpPr>
              <p:spPr>
                <a:xfrm>
                  <a:off x="10222161" y="462639"/>
                  <a:ext cx="0" cy="1725227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直接连接符 7"/>
                <p:cNvCxnSpPr/>
                <p:nvPr/>
              </p:nvCxnSpPr>
              <p:spPr>
                <a:xfrm>
                  <a:off x="10664582" y="462639"/>
                  <a:ext cx="0" cy="1725227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文本框 8"/>
                <p:cNvSpPr txBox="1"/>
                <p:nvPr/>
              </p:nvSpPr>
              <p:spPr>
                <a:xfrm>
                  <a:off x="10198343" y="646937"/>
                  <a:ext cx="492443" cy="138275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eaVert" wrap="none" rtlCol="0">
                  <a:spAutoFit/>
                </a:bodyPr>
                <a:lstStyle/>
                <a:p>
                  <a:r>
                    <a:rPr lang="zh-CN" altLang="en-US" sz="2000" dirty="0">
                      <a:solidFill>
                        <a:schemeClr val="accent2">
                          <a:lumMod val="75000"/>
                        </a:schemeClr>
                      </a:solidFill>
                      <a:cs typeface="+mn-ea"/>
                      <a:sym typeface="+mn-lt"/>
                    </a:rPr>
                    <a:t>四 月 四 日</a:t>
                  </a:r>
                </a:p>
              </p:txBody>
            </p:sp>
          </p:grpSp>
        </p:grp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669" y="5777005"/>
            <a:ext cx="890722" cy="9000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371311" y="5006111"/>
            <a:ext cx="8827032" cy="17314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cs typeface="+mn-ea"/>
                <a:sym typeface="+mn-lt"/>
              </a:rPr>
              <a:t>    每年四月四日、五日或六日，太阳到达黄经十五度时为清明节气。在二十四个节气中，既是节气又是节日的只有清明。清明节的名称与此时天气物侯的特点有关。西汉时期的</a:t>
            </a: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淮南子</a:t>
            </a:r>
            <a:r>
              <a:rPr lang="en-US" altLang="zh-CN" dirty="0">
                <a:cs typeface="+mn-ea"/>
                <a:sym typeface="+mn-lt"/>
              </a:rPr>
              <a:t>•</a:t>
            </a:r>
            <a:r>
              <a:rPr lang="zh-CN" altLang="en-US" dirty="0">
                <a:cs typeface="+mn-ea"/>
                <a:sym typeface="+mn-lt"/>
              </a:rPr>
              <a:t>天文训</a:t>
            </a:r>
            <a:r>
              <a:rPr lang="en-US" altLang="zh-CN" dirty="0">
                <a:cs typeface="+mn-ea"/>
                <a:sym typeface="+mn-lt"/>
              </a:rPr>
              <a:t>》</a:t>
            </a:r>
            <a:r>
              <a:rPr lang="zh-CN" altLang="en-US" dirty="0">
                <a:cs typeface="+mn-ea"/>
                <a:sym typeface="+mn-lt"/>
              </a:rPr>
              <a:t>中说</a:t>
            </a:r>
            <a:r>
              <a:rPr lang="en-US" altLang="zh-CN" dirty="0">
                <a:cs typeface="+mn-ea"/>
                <a:sym typeface="+mn-lt"/>
              </a:rPr>
              <a:t>:“</a:t>
            </a:r>
            <a:r>
              <a:rPr lang="zh-CN" altLang="en-US" dirty="0">
                <a:cs typeface="+mn-ea"/>
                <a:sym typeface="+mn-lt"/>
              </a:rPr>
              <a:t>春分后十五日，斗指乙，则清明风至。”“清明风”即清爽明净之风。</a:t>
            </a: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岁时百问</a:t>
            </a:r>
            <a:r>
              <a:rPr lang="en-US" altLang="zh-CN" dirty="0">
                <a:cs typeface="+mn-ea"/>
                <a:sym typeface="+mn-lt"/>
              </a:rPr>
              <a:t>》</a:t>
            </a:r>
            <a:r>
              <a:rPr lang="zh-CN" altLang="en-US" dirty="0">
                <a:cs typeface="+mn-ea"/>
                <a:sym typeface="+mn-lt"/>
              </a:rPr>
              <a:t>则说“万物生长此时，皆清洁而明净。故谓之清明。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945094" y="2870380"/>
            <a:ext cx="653390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cs typeface="+mn-ea"/>
                <a:sym typeface="+mn-lt"/>
              </a:rPr>
              <a:t>灵</a:t>
            </a:r>
            <a:endParaRPr lang="en-US" altLang="zh-CN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519938" y="2672489"/>
            <a:ext cx="545337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祖</a:t>
            </a:r>
            <a:endParaRPr lang="en-US" altLang="zh-CN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714211" y="2147720"/>
            <a:ext cx="653390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cs typeface="+mn-ea"/>
                <a:sym typeface="+mn-lt"/>
              </a:rPr>
              <a:t>祭</a:t>
            </a:r>
            <a:endParaRPr lang="en-US" altLang="zh-CN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732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 xmlns:a14="http://schemas.microsoft.com/office/drawing/2010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7678986" y="1957952"/>
            <a:ext cx="2242152" cy="2752434"/>
            <a:chOff x="7678986" y="1957952"/>
            <a:chExt cx="2242152" cy="2752434"/>
          </a:xfrm>
        </p:grpSpPr>
        <p:sp>
          <p:nvSpPr>
            <p:cNvPr id="3" name="矩形 2"/>
            <p:cNvSpPr/>
            <p:nvPr/>
          </p:nvSpPr>
          <p:spPr>
            <a:xfrm>
              <a:off x="7678986" y="1957952"/>
              <a:ext cx="2242152" cy="2752434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28073" y="2180007"/>
              <a:ext cx="119957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200" dirty="0">
                  <a:solidFill>
                    <a:srgbClr val="D4CD01"/>
                  </a:solidFill>
                  <a:cs typeface="+mn-ea"/>
                  <a:sym typeface="+mn-lt"/>
                </a:rPr>
                <a:t>谷雨</a:t>
              </a:r>
              <a:endParaRPr lang="en-US" altLang="zh-CN" sz="7200" dirty="0">
                <a:solidFill>
                  <a:srgbClr val="D4CD01"/>
                </a:solidFill>
                <a:cs typeface="+mn-ea"/>
                <a:sym typeface="+mn-lt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9127652" y="2171757"/>
              <a:ext cx="0" cy="1725227"/>
            </a:xfrm>
            <a:prstGeom prst="line">
              <a:avLst/>
            </a:prstGeom>
            <a:ln w="19050">
              <a:solidFill>
                <a:srgbClr val="D4CD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9570073" y="2171757"/>
              <a:ext cx="0" cy="1725227"/>
            </a:xfrm>
            <a:prstGeom prst="line">
              <a:avLst/>
            </a:prstGeom>
            <a:ln w="19050">
              <a:solidFill>
                <a:srgbClr val="D4CD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9103855" y="2286780"/>
              <a:ext cx="492443" cy="1648849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D4CD01"/>
                  </a:solidFill>
                  <a:cs typeface="+mn-ea"/>
                  <a:sym typeface="+mn-lt"/>
                </a:rPr>
                <a:t>四 月 二十 日</a:t>
              </a: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88167" y="3988135"/>
              <a:ext cx="535831" cy="540000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/>
        </p:nvSpPr>
        <p:spPr>
          <a:xfrm>
            <a:off x="138856" y="659100"/>
            <a:ext cx="3139321" cy="582482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cs typeface="+mn-ea"/>
                <a:sym typeface="+mn-lt"/>
              </a:rPr>
              <a:t>    谷雨是“雨生百谷”的意思，每年</a:t>
            </a:r>
            <a:r>
              <a:rPr lang="en-US" altLang="zh-CN" sz="1600" dirty="0">
                <a:cs typeface="+mn-ea"/>
                <a:sym typeface="+mn-lt"/>
              </a:rPr>
              <a:t>4</a:t>
            </a:r>
            <a:r>
              <a:rPr lang="zh-CN" altLang="en-US" sz="1600" dirty="0">
                <a:cs typeface="+mn-ea"/>
                <a:sym typeface="+mn-lt"/>
              </a:rPr>
              <a:t>月二</a:t>
            </a:r>
            <a:r>
              <a:rPr lang="en-US" altLang="zh-CN" sz="1600" dirty="0">
                <a:cs typeface="+mn-ea"/>
                <a:sym typeface="+mn-lt"/>
              </a:rPr>
              <a:t>0</a:t>
            </a:r>
            <a:r>
              <a:rPr lang="zh-CN" altLang="en-US" sz="1600" dirty="0">
                <a:cs typeface="+mn-ea"/>
                <a:sym typeface="+mn-lt"/>
              </a:rPr>
              <a:t>日或二</a:t>
            </a:r>
            <a:r>
              <a:rPr lang="en-US" altLang="zh-CN" sz="1600" dirty="0">
                <a:cs typeface="+mn-ea"/>
                <a:sym typeface="+mn-lt"/>
              </a:rPr>
              <a:t>1</a:t>
            </a:r>
            <a:r>
              <a:rPr lang="zh-CN" altLang="en-US" sz="1600" dirty="0">
                <a:cs typeface="+mn-ea"/>
                <a:sym typeface="+mn-lt"/>
              </a:rPr>
              <a:t>日太阳到达黄经</a:t>
            </a:r>
            <a:r>
              <a:rPr lang="en-US" altLang="zh-CN" sz="1600" dirty="0">
                <a:cs typeface="+mn-ea"/>
                <a:sym typeface="+mn-lt"/>
              </a:rPr>
              <a:t>30°</a:t>
            </a:r>
            <a:r>
              <a:rPr lang="zh-CN" altLang="en-US" sz="1600" dirty="0">
                <a:cs typeface="+mn-ea"/>
                <a:sym typeface="+mn-lt"/>
              </a:rPr>
              <a:t>时为谷雨。</a:t>
            </a:r>
            <a:r>
              <a:rPr lang="en-US" altLang="zh-CN" sz="1600" dirty="0">
                <a:cs typeface="+mn-ea"/>
                <a:sym typeface="+mn-lt"/>
              </a:rPr>
              <a:t>《</a:t>
            </a:r>
            <a:r>
              <a:rPr lang="zh-CN" altLang="en-US" sz="1600" dirty="0">
                <a:cs typeface="+mn-ea"/>
                <a:sym typeface="+mn-lt"/>
              </a:rPr>
              <a:t>月令七十二候集解</a:t>
            </a:r>
            <a:r>
              <a:rPr lang="en-US" altLang="zh-CN" sz="1600" dirty="0">
                <a:cs typeface="+mn-ea"/>
                <a:sym typeface="+mn-lt"/>
              </a:rPr>
              <a:t>》</a:t>
            </a:r>
            <a:r>
              <a:rPr lang="zh-CN" altLang="en-US" sz="1600" dirty="0">
                <a:cs typeface="+mn-ea"/>
                <a:sym typeface="+mn-lt"/>
              </a:rPr>
              <a:t>中说，“三月中，自雨水后，土膏脉动，今又雨其谷于水也</a:t>
            </a:r>
            <a:r>
              <a:rPr lang="en-US" altLang="zh-CN" sz="1600" dirty="0">
                <a:cs typeface="+mn-ea"/>
                <a:sym typeface="+mn-lt"/>
              </a:rPr>
              <a:t>……</a:t>
            </a:r>
            <a:r>
              <a:rPr lang="zh-CN" altLang="en-US" sz="1600" dirty="0">
                <a:cs typeface="+mn-ea"/>
                <a:sym typeface="+mn-lt"/>
              </a:rPr>
              <a:t>盖谷以此时播种，自下而上也”，故此得名。谷雨时节，南方地区“杨花落尽子规啼”，柳絮飞落，杜鹃夜啼，牡丹吐蕊，樱桃红熟，自然景物告示人们：时至暮春了。这时，南方的气温升高较快，一般</a:t>
            </a:r>
            <a:r>
              <a:rPr lang="en-US" altLang="zh-CN" sz="1600" dirty="0">
                <a:cs typeface="+mn-ea"/>
                <a:sym typeface="+mn-lt"/>
              </a:rPr>
              <a:t>4</a:t>
            </a:r>
            <a:r>
              <a:rPr lang="zh-CN" altLang="en-US" sz="1600" dirty="0">
                <a:cs typeface="+mn-ea"/>
                <a:sym typeface="+mn-lt"/>
              </a:rPr>
              <a:t>月下旬平均气温，除了华南北部和西部部分地区外，已达二</a:t>
            </a:r>
            <a:r>
              <a:rPr lang="en-US" altLang="zh-CN" sz="1600" dirty="0">
                <a:cs typeface="+mn-ea"/>
                <a:sym typeface="+mn-lt"/>
              </a:rPr>
              <a:t>0℃</a:t>
            </a:r>
            <a:r>
              <a:rPr lang="zh-CN" altLang="en-US" sz="1600" dirty="0">
                <a:cs typeface="+mn-ea"/>
                <a:sym typeface="+mn-lt"/>
              </a:rPr>
              <a:t>至二二</a:t>
            </a:r>
            <a:r>
              <a:rPr lang="en-US" altLang="zh-CN" sz="1600" dirty="0">
                <a:cs typeface="+mn-ea"/>
                <a:sym typeface="+mn-lt"/>
              </a:rPr>
              <a:t>℃</a:t>
            </a:r>
            <a:r>
              <a:rPr lang="zh-CN" altLang="en-US" sz="1600" dirty="0">
                <a:cs typeface="+mn-ea"/>
                <a:sym typeface="+mn-lt"/>
              </a:rPr>
              <a:t>，比中旬增高二</a:t>
            </a:r>
            <a:r>
              <a:rPr lang="en-US" altLang="zh-CN" sz="1600" dirty="0">
                <a:cs typeface="+mn-ea"/>
                <a:sym typeface="+mn-lt"/>
              </a:rPr>
              <a:t>℃</a:t>
            </a:r>
            <a:r>
              <a:rPr lang="zh-CN" altLang="en-US" sz="1600" dirty="0">
                <a:cs typeface="+mn-ea"/>
                <a:sym typeface="+mn-lt"/>
              </a:rPr>
              <a:t>以上。华南东部常会有一、二天出现</a:t>
            </a:r>
            <a:r>
              <a:rPr lang="en-US" altLang="zh-CN" sz="1600" dirty="0">
                <a:cs typeface="+mn-ea"/>
                <a:sym typeface="+mn-lt"/>
              </a:rPr>
              <a:t>30</a:t>
            </a:r>
            <a:r>
              <a:rPr lang="zh-CN" altLang="en-US" sz="1600" dirty="0">
                <a:cs typeface="+mn-ea"/>
                <a:sym typeface="+mn-lt"/>
              </a:rPr>
              <a:t>以上的高温，使人开始有炎热之感。低海拔河谷地带业以进入夏季。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732884" y="2382423"/>
            <a:ext cx="653390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cs typeface="+mn-ea"/>
                <a:sym typeface="+mn-lt"/>
              </a:rPr>
              <a:t>谷</a:t>
            </a:r>
            <a:endParaRPr lang="en-US" altLang="zh-CN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732884" y="1634410"/>
            <a:ext cx="545337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夏</a:t>
            </a:r>
            <a:endParaRPr lang="en-US" altLang="zh-CN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515921" y="1249689"/>
            <a:ext cx="653390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cs typeface="+mn-ea"/>
                <a:sym typeface="+mn-lt"/>
              </a:rPr>
              <a:t>生</a:t>
            </a:r>
            <a:endParaRPr lang="en-US" altLang="zh-CN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990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 xmlns:a14="http://schemas.microsoft.com/office/drawing/2010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5242257" y="398375"/>
            <a:ext cx="1707487" cy="2356834"/>
            <a:chOff x="4630691" y="398375"/>
            <a:chExt cx="1707487" cy="2356834"/>
          </a:xfrm>
        </p:grpSpPr>
        <p:sp>
          <p:nvSpPr>
            <p:cNvPr id="3" name="文本框 2"/>
            <p:cNvSpPr txBox="1"/>
            <p:nvPr/>
          </p:nvSpPr>
          <p:spPr>
            <a:xfrm>
              <a:off x="4630691" y="406625"/>
              <a:ext cx="1199579" cy="230832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zh-CN" altLang="en-US" sz="7200" dirty="0">
                  <a:solidFill>
                    <a:srgbClr val="FFC000"/>
                  </a:solidFill>
                  <a:cs typeface="+mn-ea"/>
                  <a:sym typeface="+mn-lt"/>
                </a:rPr>
                <a:t>立夏</a:t>
              </a:r>
              <a:endParaRPr lang="en-US" altLang="zh-CN" sz="7200" dirty="0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5830270" y="398375"/>
              <a:ext cx="0" cy="1725227"/>
            </a:xfrm>
            <a:prstGeom prst="line">
              <a:avLst/>
            </a:prstGeom>
            <a:ln w="1905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6272691" y="398375"/>
              <a:ext cx="0" cy="1725227"/>
            </a:xfrm>
            <a:prstGeom prst="line">
              <a:avLst/>
            </a:prstGeom>
            <a:ln w="1905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文本框 5"/>
            <p:cNvSpPr txBox="1"/>
            <p:nvPr/>
          </p:nvSpPr>
          <p:spPr>
            <a:xfrm>
              <a:off x="5806501" y="638093"/>
              <a:ext cx="492443" cy="1307409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eaVert"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FFC000"/>
                  </a:solidFill>
                  <a:cs typeface="+mn-ea"/>
                  <a:sym typeface="+mn-lt"/>
                </a:rPr>
                <a:t>五 月 五日</a:t>
              </a: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2611" y="2215209"/>
              <a:ext cx="545567" cy="54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0" name="文本框 9"/>
          <p:cNvSpPr txBox="1"/>
          <p:nvPr/>
        </p:nvSpPr>
        <p:spPr>
          <a:xfrm>
            <a:off x="2497931" y="4460022"/>
            <a:ext cx="7887809" cy="21605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每年</a:t>
            </a: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5</a:t>
            </a: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5</a:t>
            </a: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日或</a:t>
            </a: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6</a:t>
            </a: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日，太阳到达黄经</a:t>
            </a: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45°</a:t>
            </a: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为“立夏”节气。这个季节，在战国末年（公元前二</a:t>
            </a: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39</a:t>
            </a: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年）就已经确立了，预示着季节的转换，为古时按农历划分四季之夏季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开始的日子。如</a:t>
            </a: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逸周书</a:t>
            </a: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·</a:t>
            </a: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时讯解</a:t>
            </a: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云：“立夏之日，蝼蝈鸣。又五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日，蚯蚓出。又五日，王瓜生。”描述的就是孟夏之初的物候景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象。</a:t>
            </a: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月令七十二候集解</a:t>
            </a: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中说：“立，建始也，夏，假也，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物至此时皆假大也。”这里的“假”，即“大”的意思，是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说春天播种的植物已经直立长大了。</a:t>
            </a:r>
          </a:p>
        </p:txBody>
      </p:sp>
    </p:spTree>
    <p:extLst>
      <p:ext uri="{BB962C8B-B14F-4D97-AF65-F5344CB8AC3E}">
        <p14:creationId xmlns:p14="http://schemas.microsoft.com/office/powerpoint/2010/main" val="330899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 xmlns:a14="http://schemas.microsoft.com/office/drawing/2010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1731818"/>
            <a:ext cx="12192000" cy="33943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8476" y="988134"/>
            <a:ext cx="2242152" cy="275243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37563" y="1216975"/>
            <a:ext cx="11995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chemeClr val="accent4"/>
                </a:solidFill>
                <a:cs typeface="+mn-ea"/>
                <a:sym typeface="+mn-lt"/>
              </a:rPr>
              <a:t>小满</a:t>
            </a:r>
            <a:endParaRPr lang="en-US" altLang="zh-CN" sz="7200" dirty="0">
              <a:solidFill>
                <a:schemeClr val="accent4"/>
              </a:solidFill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937142" y="1016821"/>
            <a:ext cx="0" cy="1725227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379563" y="1016821"/>
            <a:ext cx="0" cy="1725227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913366" y="1021004"/>
            <a:ext cx="492443" cy="1914948"/>
          </a:xfrm>
          <a:prstGeom prst="rect">
            <a:avLst/>
          </a:prstGeom>
          <a:noFill/>
          <a:ln>
            <a:noFill/>
          </a:ln>
        </p:spPr>
        <p:txBody>
          <a:bodyPr vert="eaVert" wrap="none" rtlCol="0">
            <a:spAutoFit/>
          </a:bodyPr>
          <a:lstStyle/>
          <a:p>
            <a:r>
              <a:rPr lang="zh-CN" altLang="en-US" sz="2000" dirty="0">
                <a:solidFill>
                  <a:schemeClr val="accent4"/>
                </a:solidFill>
                <a:cs typeface="+mn-ea"/>
                <a:sym typeface="+mn-lt"/>
              </a:rPr>
              <a:t>五 月 二十一 日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066475" y="3615062"/>
            <a:ext cx="653390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cs typeface="+mn-ea"/>
                <a:sym typeface="+mn-lt"/>
              </a:rPr>
              <a:t>死</a:t>
            </a:r>
            <a:endParaRPr lang="en-US" altLang="zh-CN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572324" y="2622128"/>
            <a:ext cx="653390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cs typeface="+mn-ea"/>
                <a:sym typeface="+mn-lt"/>
              </a:rPr>
              <a:t>靡</a:t>
            </a:r>
            <a:endParaRPr lang="en-US" altLang="zh-CN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2402" y="2867719"/>
            <a:ext cx="539985" cy="5400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493906" y="3145978"/>
            <a:ext cx="545337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草</a:t>
            </a:r>
            <a:endParaRPr lang="en-US" altLang="zh-CN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328824" y="2104816"/>
            <a:ext cx="6980372" cy="26058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cs typeface="+mn-ea"/>
                <a:sym typeface="+mn-lt"/>
              </a:rPr>
              <a:t>    小满是二十四节气之一，夏季的第二个节气。每年</a:t>
            </a:r>
            <a:r>
              <a:rPr lang="en-US" altLang="zh-CN" sz="1600" dirty="0">
                <a:cs typeface="+mn-ea"/>
                <a:sym typeface="+mn-lt"/>
              </a:rPr>
              <a:t>5</a:t>
            </a:r>
            <a:r>
              <a:rPr lang="zh-CN" altLang="en-US" sz="1600" dirty="0">
                <a:cs typeface="+mn-ea"/>
                <a:sym typeface="+mn-lt"/>
              </a:rPr>
              <a:t>月二</a:t>
            </a:r>
            <a:r>
              <a:rPr lang="en-US" altLang="zh-CN" sz="1600" dirty="0">
                <a:cs typeface="+mn-ea"/>
                <a:sym typeface="+mn-lt"/>
              </a:rPr>
              <a:t>1</a:t>
            </a:r>
            <a:r>
              <a:rPr lang="zh-CN" altLang="en-US" sz="1600" dirty="0">
                <a:cs typeface="+mn-ea"/>
                <a:sym typeface="+mn-lt"/>
              </a:rPr>
              <a:t>日或二二日视太阳到达黄径</a:t>
            </a:r>
            <a:r>
              <a:rPr lang="en-US" altLang="zh-CN" sz="1600" dirty="0">
                <a:cs typeface="+mn-ea"/>
                <a:sym typeface="+mn-lt"/>
              </a:rPr>
              <a:t>60°</a:t>
            </a:r>
            <a:r>
              <a:rPr lang="zh-CN" altLang="en-US" sz="1600" dirty="0">
                <a:cs typeface="+mn-ea"/>
                <a:sym typeface="+mn-lt"/>
              </a:rPr>
              <a:t>时为小满。</a:t>
            </a:r>
            <a:r>
              <a:rPr lang="en-US" altLang="zh-CN" sz="1600" dirty="0">
                <a:cs typeface="+mn-ea"/>
                <a:sym typeface="+mn-lt"/>
              </a:rPr>
              <a:t>《</a:t>
            </a:r>
            <a:r>
              <a:rPr lang="zh-CN" altLang="en-US" sz="1600" dirty="0">
                <a:cs typeface="+mn-ea"/>
                <a:sym typeface="+mn-lt"/>
              </a:rPr>
              <a:t>月令七十二候集解</a:t>
            </a:r>
            <a:r>
              <a:rPr lang="en-US" altLang="zh-CN" sz="1600" dirty="0">
                <a:cs typeface="+mn-ea"/>
                <a:sym typeface="+mn-lt"/>
              </a:rPr>
              <a:t>》</a:t>
            </a:r>
            <a:r>
              <a:rPr lang="zh-CN" altLang="en-US" sz="1600" dirty="0">
                <a:cs typeface="+mn-ea"/>
                <a:sym typeface="+mn-lt"/>
              </a:rPr>
              <a:t>：“四月中，小满者，物致于此小得盈满。”这时全国北方地区麦类等夏熟作物籽粒已开始饱满，但还没有成熟，约相当乳熟后期，所以叫小满。此时宜抓紧麦田虫害的防治，预防干热风和突如其来的雷雨大风、冰雹的袭击。南方宜抓紧水稻的追肥、耘禾，促进分孽，抓紧晴天进行夏熟作物的收打和晾晒。小满以后，黄河以南到长江中下游地区开始出现</a:t>
            </a:r>
            <a:r>
              <a:rPr lang="en-US" altLang="zh-CN" sz="1600" dirty="0">
                <a:cs typeface="+mn-ea"/>
                <a:sym typeface="+mn-lt"/>
              </a:rPr>
              <a:t>35℃</a:t>
            </a:r>
            <a:r>
              <a:rPr lang="zh-CN" altLang="en-US" sz="1600" dirty="0">
                <a:cs typeface="+mn-ea"/>
                <a:sym typeface="+mn-lt"/>
              </a:rPr>
              <a:t>以上的高温天气，有关部门和单位应注意防暑工作。“小满”时节谨防灾。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10907291" y="3954482"/>
            <a:ext cx="811308" cy="756139"/>
            <a:chOff x="9822111" y="396896"/>
            <a:chExt cx="811308" cy="756139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22111" y="396896"/>
              <a:ext cx="811308" cy="756139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9883890" y="544691"/>
              <a:ext cx="677108" cy="550939"/>
            </a:xfrm>
            <a:prstGeom prst="rect">
              <a:avLst/>
            </a:prstGeom>
            <a:noFill/>
            <a:effectLst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历史</a:t>
              </a:r>
              <a:endParaRPr lang="en-US" altLang="zh-CN" sz="16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文化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460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 xmlns:a14="http://schemas.microsoft.com/office/drawing/2010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9" grpId="0"/>
      <p:bldP spid="10" grpId="0"/>
      <p:bldP spid="11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二十四节气动态中国风PPT模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22hvn5v">
      <a:majorFont>
        <a:latin typeface="微软雅黑"/>
        <a:ea typeface="华文新魏"/>
        <a:cs typeface=""/>
      </a:majorFont>
      <a:minorFont>
        <a:latin typeface="微软雅黑"/>
        <a:ea typeface="华文新魏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3222</Words>
  <Application>Microsoft Office PowerPoint</Application>
  <PresentationFormat>宽屏</PresentationFormat>
  <Paragraphs>201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27</vt:i4>
      </vt:variant>
    </vt:vector>
  </HeadingPairs>
  <TitlesOfParts>
    <vt:vector size="38" baseType="lpstr">
      <vt:lpstr>Meiryo</vt:lpstr>
      <vt:lpstr>等线</vt:lpstr>
      <vt:lpstr>华文新魏</vt:lpstr>
      <vt:lpstr>宋体</vt:lpstr>
      <vt:lpstr>微软雅黑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10</cp:revision>
  <dcterms:created xsi:type="dcterms:W3CDTF">2016-12-27T02:20:15Z</dcterms:created>
  <dcterms:modified xsi:type="dcterms:W3CDTF">2023-04-23T06:33:28Z</dcterms:modified>
</cp:coreProperties>
</file>