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92" r:id="rId2"/>
    <p:sldMasterId id="2147483696" r:id="rId3"/>
  </p:sldMasterIdLst>
  <p:notesMasterIdLst>
    <p:notesMasterId r:id="rId31"/>
  </p:notesMasterIdLst>
  <p:sldIdLst>
    <p:sldId id="3164" r:id="rId4"/>
    <p:sldId id="257" r:id="rId5"/>
    <p:sldId id="258" r:id="rId6"/>
    <p:sldId id="259" r:id="rId7"/>
    <p:sldId id="260" r:id="rId8"/>
    <p:sldId id="261" r:id="rId9"/>
    <p:sldId id="262" r:id="rId10"/>
    <p:sldId id="263" r:id="rId11"/>
    <p:sldId id="264" r:id="rId12"/>
    <p:sldId id="265" r:id="rId13"/>
    <p:sldId id="266" r:id="rId14"/>
    <p:sldId id="3165" r:id="rId15"/>
    <p:sldId id="268" r:id="rId16"/>
    <p:sldId id="269" r:id="rId17"/>
    <p:sldId id="270" r:id="rId18"/>
    <p:sldId id="271" r:id="rId19"/>
    <p:sldId id="272" r:id="rId20"/>
    <p:sldId id="3166" r:id="rId21"/>
    <p:sldId id="274" r:id="rId22"/>
    <p:sldId id="275" r:id="rId23"/>
    <p:sldId id="276" r:id="rId24"/>
    <p:sldId id="277" r:id="rId25"/>
    <p:sldId id="278" r:id="rId26"/>
    <p:sldId id="279" r:id="rId27"/>
    <p:sldId id="280" r:id="rId28"/>
    <p:sldId id="3167" r:id="rId29"/>
    <p:sldId id="316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790" userDrawn="1">
          <p15:clr>
            <a:srgbClr val="A4A3A4"/>
          </p15:clr>
        </p15:guide>
        <p15:guide id="4" pos="701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1440"/>
    <a:srgbClr val="CA0803"/>
    <a:srgbClr val="F1C40F"/>
    <a:srgbClr val="CE0B17"/>
    <a:srgbClr val="FFE74A"/>
    <a:srgbClr val="FFFFFF"/>
    <a:srgbClr val="C03727"/>
    <a:srgbClr val="C0EB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5600" autoAdjust="0"/>
  </p:normalViewPr>
  <p:slideViewPr>
    <p:cSldViewPr snapToGrid="0" showGuides="1">
      <p:cViewPr varScale="1">
        <p:scale>
          <a:sx n="108" d="100"/>
          <a:sy n="108" d="100"/>
        </p:scale>
        <p:origin x="582" y="96"/>
      </p:cViewPr>
      <p:guideLst>
        <p:guide orient="horz" pos="2160"/>
        <p:guide pos="3840"/>
        <p:guide pos="5790"/>
        <p:guide pos="7015"/>
      </p:guideLst>
    </p:cSldViewPr>
  </p:slideViewPr>
  <p:notesTextViewPr>
    <p:cViewPr>
      <p:scale>
        <a:sx n="1" d="1"/>
        <a:sy n="1" d="1"/>
      </p:scale>
      <p:origin x="0" y="0"/>
    </p:cViewPr>
  </p:notesTextViewPr>
  <p:notesViewPr>
    <p:cSldViewPr snapToGrid="0" showGuides="1">
      <p:cViewPr varScale="1">
        <p:scale>
          <a:sx n="87" d="100"/>
          <a:sy n="87" d="100"/>
        </p:scale>
        <p:origin x="89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39D6B-3B0B-46FE-B8BE-0F0A56ED4D23}" type="datetimeFigureOut">
              <a:rPr lang="zh-CN" altLang="en-US" smtClean="0"/>
              <a:t>2023/4/23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1B22D-B9B7-460C-AFF5-E4A2A2B766A2}" type="slidenum">
              <a:rPr lang="zh-CN" altLang="en-US" smtClean="0"/>
              <a:t>‹#›</a:t>
            </a:fld>
            <a:endParaRPr lang="zh-CN" altLang="en-US"/>
          </a:p>
        </p:txBody>
      </p:sp>
    </p:spTree>
    <p:extLst>
      <p:ext uri="{BB962C8B-B14F-4D97-AF65-F5344CB8AC3E}">
        <p14:creationId xmlns:p14="http://schemas.microsoft.com/office/powerpoint/2010/main" val="365012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F9A0C37-6905-41B6-98F9-C65E1F087BBE}" type="slidenum">
              <a:rPr lang="zh-CN" altLang="en-US" smtClean="0"/>
              <a:t>2</a:t>
            </a:fld>
            <a:endParaRPr lang="zh-CN" altLang="en-US"/>
          </a:p>
        </p:txBody>
      </p:sp>
    </p:spTree>
    <p:extLst>
      <p:ext uri="{BB962C8B-B14F-4D97-AF65-F5344CB8AC3E}">
        <p14:creationId xmlns:p14="http://schemas.microsoft.com/office/powerpoint/2010/main" val="31337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11</a:t>
            </a:fld>
            <a:endParaRPr lang="zh-CN" altLang="en-US"/>
          </a:p>
        </p:txBody>
      </p:sp>
    </p:spTree>
    <p:extLst>
      <p:ext uri="{BB962C8B-B14F-4D97-AF65-F5344CB8AC3E}">
        <p14:creationId xmlns:p14="http://schemas.microsoft.com/office/powerpoint/2010/main" val="250683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12</a:t>
            </a:fld>
            <a:endParaRPr lang="zh-CN" altLang="en-US"/>
          </a:p>
        </p:txBody>
      </p:sp>
    </p:spTree>
    <p:extLst>
      <p:ext uri="{BB962C8B-B14F-4D97-AF65-F5344CB8AC3E}">
        <p14:creationId xmlns:p14="http://schemas.microsoft.com/office/powerpoint/2010/main" val="1106878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E2D46C12-1888-42CC-A66B-654673F0A0B3}" type="slidenum">
              <a:rPr lang="zh-CN" altLang="en-US" smtClean="0"/>
              <a:t>13</a:t>
            </a:fld>
            <a:endParaRPr lang="zh-CN" altLang="en-US"/>
          </a:p>
        </p:txBody>
      </p:sp>
    </p:spTree>
    <p:extLst>
      <p:ext uri="{BB962C8B-B14F-4D97-AF65-F5344CB8AC3E}">
        <p14:creationId xmlns:p14="http://schemas.microsoft.com/office/powerpoint/2010/main" val="210031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14</a:t>
            </a:fld>
            <a:endParaRPr lang="zh-CN" altLang="en-US"/>
          </a:p>
        </p:txBody>
      </p:sp>
    </p:spTree>
    <p:extLst>
      <p:ext uri="{BB962C8B-B14F-4D97-AF65-F5344CB8AC3E}">
        <p14:creationId xmlns:p14="http://schemas.microsoft.com/office/powerpoint/2010/main" val="3599360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15</a:t>
            </a:fld>
            <a:endParaRPr lang="zh-CN" altLang="en-US"/>
          </a:p>
        </p:txBody>
      </p:sp>
    </p:spTree>
    <p:extLst>
      <p:ext uri="{BB962C8B-B14F-4D97-AF65-F5344CB8AC3E}">
        <p14:creationId xmlns:p14="http://schemas.microsoft.com/office/powerpoint/2010/main" val="122215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16</a:t>
            </a:fld>
            <a:endParaRPr lang="zh-CN" altLang="en-US"/>
          </a:p>
        </p:txBody>
      </p:sp>
    </p:spTree>
    <p:extLst>
      <p:ext uri="{BB962C8B-B14F-4D97-AF65-F5344CB8AC3E}">
        <p14:creationId xmlns:p14="http://schemas.microsoft.com/office/powerpoint/2010/main" val="343236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17</a:t>
            </a:fld>
            <a:endParaRPr lang="zh-CN" altLang="en-US"/>
          </a:p>
        </p:txBody>
      </p:sp>
    </p:spTree>
    <p:extLst>
      <p:ext uri="{BB962C8B-B14F-4D97-AF65-F5344CB8AC3E}">
        <p14:creationId xmlns:p14="http://schemas.microsoft.com/office/powerpoint/2010/main" val="2624054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18</a:t>
            </a:fld>
            <a:endParaRPr lang="zh-CN" altLang="en-US"/>
          </a:p>
        </p:txBody>
      </p:sp>
    </p:spTree>
    <p:extLst>
      <p:ext uri="{BB962C8B-B14F-4D97-AF65-F5344CB8AC3E}">
        <p14:creationId xmlns:p14="http://schemas.microsoft.com/office/powerpoint/2010/main" val="4042938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19</a:t>
            </a:fld>
            <a:endParaRPr lang="zh-CN" altLang="en-US"/>
          </a:p>
        </p:txBody>
      </p:sp>
    </p:spTree>
    <p:extLst>
      <p:ext uri="{BB962C8B-B14F-4D97-AF65-F5344CB8AC3E}">
        <p14:creationId xmlns:p14="http://schemas.microsoft.com/office/powerpoint/2010/main" val="398551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20</a:t>
            </a:fld>
            <a:endParaRPr lang="zh-CN" altLang="en-US"/>
          </a:p>
        </p:txBody>
      </p:sp>
    </p:spTree>
    <p:extLst>
      <p:ext uri="{BB962C8B-B14F-4D97-AF65-F5344CB8AC3E}">
        <p14:creationId xmlns:p14="http://schemas.microsoft.com/office/powerpoint/2010/main" val="169507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846ECFB-F193-4D85-8888-C6DBDD6D355B}" type="slidenum">
              <a:rPr lang="zh-CN" altLang="en-US" smtClean="0"/>
              <a:t>3</a:t>
            </a:fld>
            <a:endParaRPr lang="zh-CN" altLang="en-US"/>
          </a:p>
        </p:txBody>
      </p:sp>
    </p:spTree>
    <p:extLst>
      <p:ext uri="{BB962C8B-B14F-4D97-AF65-F5344CB8AC3E}">
        <p14:creationId xmlns:p14="http://schemas.microsoft.com/office/powerpoint/2010/main" val="934687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21</a:t>
            </a:fld>
            <a:endParaRPr lang="zh-CN" altLang="en-US"/>
          </a:p>
        </p:txBody>
      </p:sp>
    </p:spTree>
    <p:extLst>
      <p:ext uri="{BB962C8B-B14F-4D97-AF65-F5344CB8AC3E}">
        <p14:creationId xmlns:p14="http://schemas.microsoft.com/office/powerpoint/2010/main" val="2763126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22</a:t>
            </a:fld>
            <a:endParaRPr lang="zh-CN" altLang="en-US"/>
          </a:p>
        </p:txBody>
      </p:sp>
    </p:spTree>
    <p:extLst>
      <p:ext uri="{BB962C8B-B14F-4D97-AF65-F5344CB8AC3E}">
        <p14:creationId xmlns:p14="http://schemas.microsoft.com/office/powerpoint/2010/main" val="1978446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23</a:t>
            </a:fld>
            <a:endParaRPr lang="zh-CN" altLang="en-US"/>
          </a:p>
        </p:txBody>
      </p:sp>
    </p:spTree>
    <p:extLst>
      <p:ext uri="{BB962C8B-B14F-4D97-AF65-F5344CB8AC3E}">
        <p14:creationId xmlns:p14="http://schemas.microsoft.com/office/powerpoint/2010/main" val="3112968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24</a:t>
            </a:fld>
            <a:endParaRPr lang="zh-CN" altLang="en-US"/>
          </a:p>
        </p:txBody>
      </p:sp>
    </p:spTree>
    <p:extLst>
      <p:ext uri="{BB962C8B-B14F-4D97-AF65-F5344CB8AC3E}">
        <p14:creationId xmlns:p14="http://schemas.microsoft.com/office/powerpoint/2010/main" val="3168373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25</a:t>
            </a:fld>
            <a:endParaRPr lang="zh-CN" altLang="en-US"/>
          </a:p>
        </p:txBody>
      </p:sp>
    </p:spTree>
    <p:extLst>
      <p:ext uri="{BB962C8B-B14F-4D97-AF65-F5344CB8AC3E}">
        <p14:creationId xmlns:p14="http://schemas.microsoft.com/office/powerpoint/2010/main" val="187293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9462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4</a:t>
            </a:fld>
            <a:endParaRPr lang="zh-CN" altLang="en-US"/>
          </a:p>
        </p:txBody>
      </p:sp>
    </p:spTree>
    <p:extLst>
      <p:ext uri="{BB962C8B-B14F-4D97-AF65-F5344CB8AC3E}">
        <p14:creationId xmlns:p14="http://schemas.microsoft.com/office/powerpoint/2010/main" val="359143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5</a:t>
            </a:fld>
            <a:endParaRPr lang="zh-CN" altLang="en-US"/>
          </a:p>
        </p:txBody>
      </p:sp>
    </p:spTree>
    <p:extLst>
      <p:ext uri="{BB962C8B-B14F-4D97-AF65-F5344CB8AC3E}">
        <p14:creationId xmlns:p14="http://schemas.microsoft.com/office/powerpoint/2010/main" val="64733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6</a:t>
            </a:fld>
            <a:endParaRPr lang="zh-CN" altLang="en-US"/>
          </a:p>
        </p:txBody>
      </p:sp>
    </p:spTree>
    <p:extLst>
      <p:ext uri="{BB962C8B-B14F-4D97-AF65-F5344CB8AC3E}">
        <p14:creationId xmlns:p14="http://schemas.microsoft.com/office/powerpoint/2010/main" val="340553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7</a:t>
            </a:fld>
            <a:endParaRPr lang="zh-CN" altLang="en-US"/>
          </a:p>
        </p:txBody>
      </p:sp>
    </p:spTree>
    <p:extLst>
      <p:ext uri="{BB962C8B-B14F-4D97-AF65-F5344CB8AC3E}">
        <p14:creationId xmlns:p14="http://schemas.microsoft.com/office/powerpoint/2010/main" val="62001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8</a:t>
            </a:fld>
            <a:endParaRPr lang="zh-CN" altLang="en-US"/>
          </a:p>
        </p:txBody>
      </p:sp>
    </p:spTree>
    <p:extLst>
      <p:ext uri="{BB962C8B-B14F-4D97-AF65-F5344CB8AC3E}">
        <p14:creationId xmlns:p14="http://schemas.microsoft.com/office/powerpoint/2010/main" val="388993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9</a:t>
            </a:fld>
            <a:endParaRPr lang="zh-CN" altLang="en-US"/>
          </a:p>
        </p:txBody>
      </p:sp>
    </p:spTree>
    <p:extLst>
      <p:ext uri="{BB962C8B-B14F-4D97-AF65-F5344CB8AC3E}">
        <p14:creationId xmlns:p14="http://schemas.microsoft.com/office/powerpoint/2010/main" val="383842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46C12-1888-42CC-A66B-654673F0A0B3}" type="slidenum">
              <a:rPr lang="zh-CN" altLang="en-US" smtClean="0"/>
              <a:t>10</a:t>
            </a:fld>
            <a:endParaRPr lang="zh-CN" altLang="en-US"/>
          </a:p>
        </p:txBody>
      </p:sp>
    </p:spTree>
    <p:extLst>
      <p:ext uri="{BB962C8B-B14F-4D97-AF65-F5344CB8AC3E}">
        <p14:creationId xmlns:p14="http://schemas.microsoft.com/office/powerpoint/2010/main" val="213489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5B0A8670-1AAA-4668-B897-81BE2AC1C52A}"/>
              </a:ext>
            </a:extLst>
          </p:cNvPr>
          <p:cNvSpPr txBox="1"/>
          <p:nvPr userDrawn="1"/>
        </p:nvSpPr>
        <p:spPr>
          <a:xfrm>
            <a:off x="900683" y="458313"/>
            <a:ext cx="2726547" cy="592085"/>
          </a:xfrm>
          <a:prstGeom prst="rect">
            <a:avLst/>
          </a:prstGeom>
          <a:noFill/>
        </p:spPr>
        <p:txBody>
          <a:bodyPr wrap="square" rtlCol="0">
            <a:spAutoFit/>
          </a:bodyPr>
          <a:lstStyle/>
          <a:p>
            <a:pPr algn="ctr">
              <a:lnSpc>
                <a:spcPct val="150000"/>
              </a:lnSpc>
            </a:pPr>
            <a:r>
              <a:rPr lang="zh-CN" altLang="en-US" sz="2400" dirty="0">
                <a:ln w="57150">
                  <a:noFill/>
                </a:ln>
                <a:solidFill>
                  <a:srgbClr val="CA0803"/>
                </a:solidFill>
                <a:latin typeface="汉仪雅酷黑 75W" panose="020B0804020202020204" pitchFamily="34" charset="-122"/>
                <a:ea typeface="汉仪雅酷黑 75W" panose="020B0804020202020204" pitchFamily="34" charset="-122"/>
                <a:sym typeface="Arial" panose="020B0604020202020204" pitchFamily="34" charset="0"/>
              </a:rPr>
              <a:t>什么是国家安全</a:t>
            </a:r>
          </a:p>
        </p:txBody>
      </p:sp>
    </p:spTree>
    <p:extLst>
      <p:ext uri="{BB962C8B-B14F-4D97-AF65-F5344CB8AC3E}">
        <p14:creationId xmlns:p14="http://schemas.microsoft.com/office/powerpoint/2010/main" val="309216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0107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203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728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02637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52937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41162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11265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56195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83247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7242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4EF3E35B-BA41-4906-9975-D1999700EF7A}"/>
              </a:ext>
            </a:extLst>
          </p:cNvPr>
          <p:cNvSpPr txBox="1"/>
          <p:nvPr userDrawn="1"/>
        </p:nvSpPr>
        <p:spPr>
          <a:xfrm>
            <a:off x="754379" y="458313"/>
            <a:ext cx="2726547" cy="592085"/>
          </a:xfrm>
          <a:prstGeom prst="rect">
            <a:avLst/>
          </a:prstGeom>
          <a:noFill/>
        </p:spPr>
        <p:txBody>
          <a:bodyPr wrap="square" rtlCol="0">
            <a:spAutoFit/>
          </a:bodyPr>
          <a:lstStyle/>
          <a:p>
            <a:pPr algn="ctr">
              <a:lnSpc>
                <a:spcPct val="150000"/>
              </a:lnSpc>
            </a:pPr>
            <a:r>
              <a:rPr lang="zh-CN" altLang="en-US" sz="2400">
                <a:ln w="57150">
                  <a:noFill/>
                </a:ln>
                <a:solidFill>
                  <a:srgbClr val="CA0803"/>
                </a:solidFill>
                <a:latin typeface="汉仪雅酷黑 75W" panose="020B0804020202020204" pitchFamily="34" charset="-122"/>
                <a:ea typeface="汉仪雅酷黑 75W" panose="020B0804020202020204" pitchFamily="34" charset="-122"/>
                <a:sym typeface="Arial" panose="020B0604020202020204" pitchFamily="34" charset="0"/>
              </a:rPr>
              <a:t>国家安全法律</a:t>
            </a:r>
            <a:endParaRPr lang="zh-CN" altLang="en-US" sz="2400" dirty="0">
              <a:ln w="57150">
                <a:noFill/>
              </a:ln>
              <a:solidFill>
                <a:srgbClr val="CA0803"/>
              </a:solidFill>
              <a:latin typeface="汉仪雅酷黑 75W" panose="020B0804020202020204" pitchFamily="34" charset="-122"/>
              <a:ea typeface="汉仪雅酷黑 75W" panose="020B0804020202020204" pitchFamily="34" charset="-122"/>
              <a:sym typeface="Arial" panose="020B0604020202020204" pitchFamily="34" charset="0"/>
            </a:endParaRPr>
          </a:p>
        </p:txBody>
      </p:sp>
    </p:spTree>
    <p:extLst>
      <p:ext uri="{BB962C8B-B14F-4D97-AF65-F5344CB8AC3E}">
        <p14:creationId xmlns:p14="http://schemas.microsoft.com/office/powerpoint/2010/main" val="1450548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74224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22293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69354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82629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88633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04314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36486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93158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65726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4330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18210160-4DDB-48A2-8BA0-C15734814B78}"/>
              </a:ext>
            </a:extLst>
          </p:cNvPr>
          <p:cNvSpPr txBox="1"/>
          <p:nvPr userDrawn="1"/>
        </p:nvSpPr>
        <p:spPr>
          <a:xfrm>
            <a:off x="1046987" y="458313"/>
            <a:ext cx="4683253" cy="592085"/>
          </a:xfrm>
          <a:prstGeom prst="rect">
            <a:avLst/>
          </a:prstGeom>
          <a:noFill/>
        </p:spPr>
        <p:txBody>
          <a:bodyPr wrap="square" rtlCol="0">
            <a:spAutoFit/>
          </a:bodyPr>
          <a:lstStyle/>
          <a:p>
            <a:pPr algn="ctr">
              <a:lnSpc>
                <a:spcPct val="150000"/>
              </a:lnSpc>
            </a:pPr>
            <a:r>
              <a:rPr lang="zh-CN" altLang="en-US" sz="2400">
                <a:ln w="57150">
                  <a:noFill/>
                </a:ln>
                <a:solidFill>
                  <a:srgbClr val="CA0803"/>
                </a:solidFill>
                <a:latin typeface="汉仪雅酷黑 75W" panose="020B0804020202020204" pitchFamily="34" charset="-122"/>
                <a:ea typeface="汉仪雅酷黑 75W" panose="020B0804020202020204" pitchFamily="34" charset="-122"/>
                <a:sym typeface="Arial" panose="020B0604020202020204" pitchFamily="34" charset="0"/>
              </a:rPr>
              <a:t>维护国家安全，个人能做什么？</a:t>
            </a:r>
            <a:endParaRPr lang="zh-CN" altLang="en-US" sz="2400" dirty="0">
              <a:ln w="57150">
                <a:noFill/>
              </a:ln>
              <a:solidFill>
                <a:srgbClr val="CA0803"/>
              </a:solidFill>
              <a:latin typeface="汉仪雅酷黑 75W" panose="020B0804020202020204" pitchFamily="34" charset="-122"/>
              <a:ea typeface="汉仪雅酷黑 75W" panose="020B0804020202020204" pitchFamily="34" charset="-122"/>
              <a:sym typeface="Arial" panose="020B0604020202020204" pitchFamily="34" charset="0"/>
            </a:endParaRPr>
          </a:p>
        </p:txBody>
      </p:sp>
    </p:spTree>
    <p:extLst>
      <p:ext uri="{BB962C8B-B14F-4D97-AF65-F5344CB8AC3E}">
        <p14:creationId xmlns:p14="http://schemas.microsoft.com/office/powerpoint/2010/main" val="852477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19628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68715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TextBox 2"/>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行业</a:t>
            </a: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en-US" altLang="zh-CN" sz="100" dirty="0">
                <a:latin typeface="微软雅黑" panose="020B0503020204020204" pitchFamily="34" charset="-122"/>
                <a:ea typeface="微软雅黑" panose="020B0503020204020204" pitchFamily="34" charset="-122"/>
              </a:rPr>
              <a:t>http://</a:t>
            </a:r>
            <a:r>
              <a:rPr lang="en-US" altLang="zh-CN" sz="100" dirty="0" smtClean="0">
                <a:latin typeface="微软雅黑" panose="020B0503020204020204" pitchFamily="34" charset="-122"/>
                <a:ea typeface="微软雅黑" panose="020B0503020204020204" pitchFamily="34" charset="-122"/>
              </a:rPr>
              <a:t>www.ypppt.com/hangye</a:t>
            </a:r>
            <a:r>
              <a:rPr lang="en-US" altLang="zh-CN" sz="1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896326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69706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49161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2023/4/23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37094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2023/4/23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39389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336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9655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892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xmlns="" id="{EA7233F5-B439-4E6E-96C1-3563A187F6B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xmlns="" id="{1B94C224-E35F-470A-8338-3CBC45D88DE4}"/>
              </a:ext>
            </a:extLst>
          </p:cNvPr>
          <p:cNvPicPr>
            <a:picLocks noChangeAspect="1" noChangeArrowheads="1"/>
          </p:cNvPicPr>
          <p:nvPr userDrawn="1"/>
        </p:nvPicPr>
        <p:blipFill rotWithShape="1">
          <a:blip r:embed="rId3">
            <a:extLst>
              <a:ext uri="{28A0092B-C50C-407E-A947-70E740481C1C}">
                <a14:useLocalDpi xmlns:a14="http://schemas.microsoft.com/office/drawing/2010/main"/>
              </a:ext>
            </a:extLst>
          </a:blip>
          <a:srcRect/>
          <a:stretch/>
        </p:blipFill>
        <p:spPr bwMode="auto">
          <a:xfrm>
            <a:off x="-39522" y="0"/>
            <a:ext cx="1223152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a:extLst>
              <a:ext uri="{FF2B5EF4-FFF2-40B4-BE49-F238E27FC236}">
                <a16:creationId xmlns:a16="http://schemas.microsoft.com/office/drawing/2014/main" xmlns="" id="{780B310E-BE40-4B41-A1E1-A26D804F25C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9523" y="-19213"/>
            <a:ext cx="4182218" cy="1658256"/>
          </a:xfrm>
          <a:prstGeom prst="rect">
            <a:avLst/>
          </a:prstGeom>
        </p:spPr>
      </p:pic>
      <p:pic>
        <p:nvPicPr>
          <p:cNvPr id="24" name="图片 23">
            <a:extLst>
              <a:ext uri="{FF2B5EF4-FFF2-40B4-BE49-F238E27FC236}">
                <a16:creationId xmlns:a16="http://schemas.microsoft.com/office/drawing/2014/main" xmlns="" id="{E4333247-0610-473D-AC2A-5F3F1B302A7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8699"/>
          <a:stretch/>
        </p:blipFill>
        <p:spPr>
          <a:xfrm>
            <a:off x="1586" y="2436236"/>
            <a:ext cx="12188828" cy="4421764"/>
          </a:xfrm>
          <a:prstGeom prst="rect">
            <a:avLst/>
          </a:prstGeom>
        </p:spPr>
      </p:pic>
      <p:pic>
        <p:nvPicPr>
          <p:cNvPr id="27" name="图片 26">
            <a:extLst>
              <a:ext uri="{FF2B5EF4-FFF2-40B4-BE49-F238E27FC236}">
                <a16:creationId xmlns:a16="http://schemas.microsoft.com/office/drawing/2014/main" xmlns="" id="{729D57C9-9235-4664-9B35-36D3CC70811A}"/>
              </a:ext>
            </a:extLst>
          </p:cNvPr>
          <p:cNvPicPr>
            <a:picLocks noChangeAspect="1"/>
          </p:cNvPicPr>
          <p:nvPr userDrawn="1"/>
        </p:nvPicPr>
        <p:blipFill>
          <a:blip r:embed="rId6">
            <a:lum bright="70000" contrast="-70000"/>
            <a:extLst>
              <a:ext uri="{28A0092B-C50C-407E-A947-70E740481C1C}">
                <a14:useLocalDpi xmlns:a14="http://schemas.microsoft.com/office/drawing/2010/main"/>
              </a:ext>
            </a:extLst>
          </a:blip>
          <a:stretch>
            <a:fillRect/>
          </a:stretch>
        </p:blipFill>
        <p:spPr>
          <a:xfrm>
            <a:off x="10045511" y="815651"/>
            <a:ext cx="1429935" cy="1073986"/>
          </a:xfrm>
          <a:prstGeom prst="rect">
            <a:avLst/>
          </a:prstGeom>
        </p:spPr>
      </p:pic>
    </p:spTree>
    <p:extLst>
      <p:ext uri="{BB962C8B-B14F-4D97-AF65-F5344CB8AC3E}">
        <p14:creationId xmlns:p14="http://schemas.microsoft.com/office/powerpoint/2010/main" val="869670594"/>
      </p:ext>
    </p:extLst>
  </p:cSld>
  <p:clrMapOvr>
    <a:masterClrMapping/>
  </p:clrMapOvr>
  <mc:AlternateContent xmlns:mc="http://schemas.openxmlformats.org/markup-compatibility/2006" xmlns:p14="http://schemas.microsoft.com/office/powerpoint/2010/main">
    <mc:Choice Requires="p14">
      <p:transition p14:dur="25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49033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969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3086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3820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81068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193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4219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1939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380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06C38C0-BB2D-44F0-98C8-26C283B174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34088404"/>
      </p:ext>
    </p:extLst>
  </p:cSld>
  <p:clrMapOvr>
    <a:masterClrMapping/>
  </p:clrMapOvr>
  <mc:AlternateContent xmlns:mc="http://schemas.openxmlformats.org/markup-compatibility/2006" xmlns:p14="http://schemas.microsoft.com/office/powerpoint/2010/main">
    <mc:Choice Requires="p14">
      <p:transition p14:dur="250" advClick="0" advTm="0">
        <p:fade/>
      </p:transition>
    </mc:Choice>
    <mc:Fallback xmlns="">
      <p:transition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4435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0402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0993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081072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4.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40"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F49BF6EC-9F95-42F5-A3A5-EA2ECC0298CB}"/>
              </a:ext>
            </a:extLst>
          </p:cNvPr>
          <p:cNvPicPr>
            <a:picLocks noChangeAspect="1" noChangeArrowheads="1"/>
          </p:cNvPicPr>
          <p:nvPr userDrawn="1"/>
        </p:nvPicPr>
        <p:blipFill>
          <a:blip r:embed="rId36">
            <a:extLst>
              <a:ext uri="{28A0092B-C50C-407E-A947-70E740481C1C}">
                <a14:useLocalDpi xmlns:a14="http://schemas.microsoft.com/office/drawing/2010/main"/>
              </a:ext>
            </a:extLst>
          </a:blip>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xmlns="" id="{9903ED48-8D13-4120-AB5D-C8B408A1F8FD}"/>
              </a:ext>
            </a:extLst>
          </p:cNvPr>
          <p:cNvPicPr>
            <a:picLocks noChangeAspect="1" noChangeArrowheads="1"/>
          </p:cNvPicPr>
          <p:nvPr userDrawn="1"/>
        </p:nvPicPr>
        <p:blipFill rotWithShape="1">
          <a:blip r:embed="rId37">
            <a:extLst>
              <a:ext uri="{28A0092B-C50C-407E-A947-70E740481C1C}">
                <a14:useLocalDpi xmlns:a14="http://schemas.microsoft.com/office/drawing/2010/main"/>
              </a:ext>
            </a:extLst>
          </a:blip>
          <a:srcRect/>
          <a:stretch/>
        </p:blipFill>
        <p:spPr bwMode="auto">
          <a:xfrm>
            <a:off x="-39522" y="0"/>
            <a:ext cx="1223152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xmlns="" id="{668AA4D9-6029-40D5-B62D-29CC59CF1CE7}"/>
              </a:ext>
            </a:extLst>
          </p:cNvPr>
          <p:cNvPicPr>
            <a:picLocks noChangeAspect="1"/>
          </p:cNvPicPr>
          <p:nvPr userDrawn="1"/>
        </p:nvPicPr>
        <p:blipFill>
          <a:blip r:embed="rId38">
            <a:extLst>
              <a:ext uri="{28A0092B-C50C-407E-A947-70E740481C1C}">
                <a14:useLocalDpi xmlns:a14="http://schemas.microsoft.com/office/drawing/2010/main"/>
              </a:ext>
            </a:extLst>
          </a:blip>
          <a:stretch>
            <a:fillRect/>
          </a:stretch>
        </p:blipFill>
        <p:spPr>
          <a:xfrm>
            <a:off x="-39523" y="-19213"/>
            <a:ext cx="4182218" cy="1658256"/>
          </a:xfrm>
          <a:prstGeom prst="rect">
            <a:avLst/>
          </a:prstGeom>
        </p:spPr>
      </p:pic>
      <p:pic>
        <p:nvPicPr>
          <p:cNvPr id="9" name="图片 8">
            <a:extLst>
              <a:ext uri="{FF2B5EF4-FFF2-40B4-BE49-F238E27FC236}">
                <a16:creationId xmlns:a16="http://schemas.microsoft.com/office/drawing/2014/main" xmlns="" id="{20C40B70-E422-44F8-9F48-107113E08F04}"/>
              </a:ext>
            </a:extLst>
          </p:cNvPr>
          <p:cNvPicPr>
            <a:picLocks noChangeAspect="1"/>
          </p:cNvPicPr>
          <p:nvPr userDrawn="1"/>
        </p:nvPicPr>
        <p:blipFill rotWithShape="1">
          <a:blip r:embed="rId39" cstate="screen">
            <a:extLst>
              <a:ext uri="{28A0092B-C50C-407E-A947-70E740481C1C}">
                <a14:useLocalDpi xmlns:a14="http://schemas.microsoft.com/office/drawing/2010/main"/>
              </a:ext>
            </a:extLst>
          </a:blip>
          <a:srcRect b="8699"/>
          <a:stretch/>
        </p:blipFill>
        <p:spPr>
          <a:xfrm>
            <a:off x="1586" y="2436236"/>
            <a:ext cx="12188828" cy="4421764"/>
          </a:xfrm>
          <a:prstGeom prst="rect">
            <a:avLst/>
          </a:prstGeom>
        </p:spPr>
      </p:pic>
      <p:pic>
        <p:nvPicPr>
          <p:cNvPr id="10" name="图片 9">
            <a:extLst>
              <a:ext uri="{FF2B5EF4-FFF2-40B4-BE49-F238E27FC236}">
                <a16:creationId xmlns:a16="http://schemas.microsoft.com/office/drawing/2014/main" xmlns="" id="{89E03505-12AA-4E81-BF16-1BE7FCE368F5}"/>
              </a:ext>
            </a:extLst>
          </p:cNvPr>
          <p:cNvPicPr>
            <a:picLocks noChangeAspect="1"/>
          </p:cNvPicPr>
          <p:nvPr userDrawn="1"/>
        </p:nvPicPr>
        <p:blipFill>
          <a:blip r:embed="rId40">
            <a:lum bright="70000" contrast="-70000"/>
            <a:extLst>
              <a:ext uri="{28A0092B-C50C-407E-A947-70E740481C1C}">
                <a14:useLocalDpi xmlns:a14="http://schemas.microsoft.com/office/drawing/2010/main"/>
              </a:ext>
            </a:extLst>
          </a:blip>
          <a:stretch>
            <a:fillRect/>
          </a:stretch>
        </p:blipFill>
        <p:spPr>
          <a:xfrm>
            <a:off x="10045511" y="815651"/>
            <a:ext cx="1429935" cy="1073986"/>
          </a:xfrm>
          <a:prstGeom prst="rect">
            <a:avLst/>
          </a:prstGeom>
        </p:spPr>
      </p:pic>
      <p:sp>
        <p:nvSpPr>
          <p:cNvPr id="2" name="矩形 1">
            <a:extLst>
              <a:ext uri="{FF2B5EF4-FFF2-40B4-BE49-F238E27FC236}">
                <a16:creationId xmlns:a16="http://schemas.microsoft.com/office/drawing/2014/main" xmlns="" id="{BC466FEB-4D32-4B3E-A766-AB1A0E609FA6}"/>
              </a:ext>
            </a:extLst>
          </p:cNvPr>
          <p:cNvSpPr/>
          <p:nvPr userDrawn="1"/>
        </p:nvSpPr>
        <p:spPr>
          <a:xfrm>
            <a:off x="362857" y="371475"/>
            <a:ext cx="11466286" cy="6115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xmlns="" id="{E4B63F53-AE57-4715-BC9B-CBB30E1A1143}"/>
              </a:ext>
            </a:extLst>
          </p:cNvPr>
          <p:cNvPicPr>
            <a:picLocks noChangeAspect="1"/>
          </p:cNvPicPr>
          <p:nvPr userDrawn="1"/>
        </p:nvPicPr>
        <p:blipFill>
          <a:blip r:embed="rId41" cstate="screen">
            <a:extLst>
              <a:ext uri="{28A0092B-C50C-407E-A947-70E740481C1C}">
                <a14:useLocalDpi xmlns:a14="http://schemas.microsoft.com/office/drawing/2010/main"/>
              </a:ext>
            </a:extLst>
          </a:blip>
          <a:srcRect/>
          <a:stretch/>
        </p:blipFill>
        <p:spPr>
          <a:xfrm>
            <a:off x="399220" y="434342"/>
            <a:ext cx="700710" cy="700710"/>
          </a:xfrm>
          <a:prstGeom prst="rect">
            <a:avLst/>
          </a:prstGeom>
        </p:spPr>
      </p:pic>
    </p:spTree>
    <p:extLst>
      <p:ext uri="{BB962C8B-B14F-4D97-AF65-F5344CB8AC3E}">
        <p14:creationId xmlns:p14="http://schemas.microsoft.com/office/powerpoint/2010/main" val="249960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79916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40094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4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xmlns="" id="{24E528F0-4B34-4E8B-A1F6-B36D0C411D7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a:extLst>
              <a:ext uri="{FF2B5EF4-FFF2-40B4-BE49-F238E27FC236}">
                <a16:creationId xmlns:a16="http://schemas.microsoft.com/office/drawing/2014/main" xmlns="" id="{98854E90-1795-4486-906F-F518AF6A9804}"/>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39522" y="0"/>
            <a:ext cx="1223152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图片 22">
            <a:extLst>
              <a:ext uri="{FF2B5EF4-FFF2-40B4-BE49-F238E27FC236}">
                <a16:creationId xmlns:a16="http://schemas.microsoft.com/office/drawing/2014/main" xmlns="" id="{D55FBB45-7AAE-4510-A23E-9F023928DC8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9523" y="-19213"/>
            <a:ext cx="4182218" cy="1658256"/>
          </a:xfrm>
          <a:prstGeom prst="rect">
            <a:avLst/>
          </a:prstGeom>
        </p:spPr>
      </p:pic>
      <p:pic>
        <p:nvPicPr>
          <p:cNvPr id="24" name="图片 23">
            <a:extLst>
              <a:ext uri="{FF2B5EF4-FFF2-40B4-BE49-F238E27FC236}">
                <a16:creationId xmlns:a16="http://schemas.microsoft.com/office/drawing/2014/main" xmlns="" id="{198A8F56-97E3-4D01-932D-4925CDBB48D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8699"/>
          <a:stretch/>
        </p:blipFill>
        <p:spPr>
          <a:xfrm>
            <a:off x="1586" y="2436236"/>
            <a:ext cx="12188828" cy="4421764"/>
          </a:xfrm>
          <a:prstGeom prst="rect">
            <a:avLst/>
          </a:prstGeom>
        </p:spPr>
      </p:pic>
      <p:pic>
        <p:nvPicPr>
          <p:cNvPr id="25" name="图片 24">
            <a:extLst>
              <a:ext uri="{FF2B5EF4-FFF2-40B4-BE49-F238E27FC236}">
                <a16:creationId xmlns:a16="http://schemas.microsoft.com/office/drawing/2014/main" xmlns="" id="{690F0E86-3048-45EB-8AC1-BEC235596F97}"/>
              </a:ext>
            </a:extLst>
          </p:cNvPr>
          <p:cNvPicPr>
            <a:picLocks noChangeAspect="1"/>
          </p:cNvPicPr>
          <p:nvPr/>
        </p:nvPicPr>
        <p:blipFill>
          <a:blip r:embed="rId9">
            <a:lum bright="70000" contrast="-70000"/>
            <a:extLst>
              <a:ext uri="{28A0092B-C50C-407E-A947-70E740481C1C}">
                <a14:useLocalDpi xmlns:a14="http://schemas.microsoft.com/office/drawing/2010/main"/>
              </a:ext>
            </a:extLst>
          </a:blip>
          <a:stretch>
            <a:fillRect/>
          </a:stretch>
        </p:blipFill>
        <p:spPr>
          <a:xfrm>
            <a:off x="10045511" y="815651"/>
            <a:ext cx="1429935" cy="1073986"/>
          </a:xfrm>
          <a:prstGeom prst="rect">
            <a:avLst/>
          </a:prstGeom>
        </p:spPr>
      </p:pic>
      <p:sp>
        <p:nvSpPr>
          <p:cNvPr id="14" name="subtitle">
            <a:extLst>
              <a:ext uri="{FF2B5EF4-FFF2-40B4-BE49-F238E27FC236}">
                <a16:creationId xmlns:a16="http://schemas.microsoft.com/office/drawing/2014/main" xmlns="" id="{E084FE5D-F8B5-4010-8BDB-9F18F4A70648}"/>
              </a:ext>
            </a:extLst>
          </p:cNvPr>
          <p:cNvSpPr txBox="1"/>
          <p:nvPr/>
        </p:nvSpPr>
        <p:spPr>
          <a:xfrm>
            <a:off x="1942861" y="2852583"/>
            <a:ext cx="7899879" cy="497957"/>
          </a:xfrm>
          <a:prstGeom prst="rect">
            <a:avLst/>
          </a:prstGeom>
          <a:noFill/>
        </p:spPr>
        <p:txBody>
          <a:bodyPr wrap="square" rtlCol="0">
            <a:spAutoFit/>
          </a:bodyPr>
          <a:lstStyle/>
          <a:p>
            <a:pPr lvl="0" algn="dist">
              <a:lnSpc>
                <a:spcPct val="120000"/>
              </a:lnSpc>
              <a:defRPr/>
            </a:pPr>
            <a:r>
              <a:rPr lang="en-US" altLang="zh-CN" sz="2400" dirty="0">
                <a:solidFill>
                  <a:srgbClr val="FFFFFF"/>
                </a:solidFill>
                <a:effectLst>
                  <a:glow>
                    <a:srgbClr val="2E0000"/>
                  </a:glow>
                </a:effectLst>
                <a:cs typeface="+mn-ea"/>
                <a:sym typeface="+mn-lt"/>
              </a:rPr>
              <a:t>【</a:t>
            </a:r>
            <a:r>
              <a:rPr lang="zh-CN" altLang="en-US" sz="2400" dirty="0">
                <a:solidFill>
                  <a:srgbClr val="FFFFFF"/>
                </a:solidFill>
                <a:effectLst>
                  <a:glow>
                    <a:srgbClr val="2E0000"/>
                  </a:glow>
                </a:effectLst>
                <a:cs typeface="+mn-ea"/>
                <a:sym typeface="+mn-lt"/>
              </a:rPr>
              <a:t>国家利益</a:t>
            </a:r>
            <a:r>
              <a:rPr lang="en-US" altLang="zh-CN" sz="2400" dirty="0">
                <a:solidFill>
                  <a:srgbClr val="FFFFFF"/>
                </a:solidFill>
                <a:effectLst>
                  <a:glow>
                    <a:srgbClr val="2E0000"/>
                  </a:glow>
                </a:effectLst>
                <a:cs typeface="+mn-ea"/>
                <a:sym typeface="+mn-lt"/>
              </a:rPr>
              <a:t>】</a:t>
            </a:r>
            <a:r>
              <a:rPr lang="zh-CN" altLang="en-US" sz="2400" dirty="0">
                <a:solidFill>
                  <a:srgbClr val="FFFFFF"/>
                </a:solidFill>
                <a:effectLst>
                  <a:glow>
                    <a:srgbClr val="2E0000"/>
                  </a:glow>
                </a:effectLst>
                <a:cs typeface="+mn-ea"/>
                <a:sym typeface="+mn-lt"/>
              </a:rPr>
              <a:t> </a:t>
            </a:r>
            <a:r>
              <a:rPr lang="en-US" altLang="zh-CN" sz="2400" dirty="0">
                <a:solidFill>
                  <a:srgbClr val="FFFFFF"/>
                </a:solidFill>
                <a:effectLst>
                  <a:glow>
                    <a:srgbClr val="2E0000"/>
                  </a:glow>
                </a:effectLst>
                <a:cs typeface="+mn-ea"/>
                <a:sym typeface="+mn-lt"/>
              </a:rPr>
              <a:t>【</a:t>
            </a:r>
            <a:r>
              <a:rPr lang="zh-CN" altLang="en-US" sz="2400" dirty="0">
                <a:solidFill>
                  <a:srgbClr val="FFFFFF"/>
                </a:solidFill>
                <a:effectLst>
                  <a:glow>
                    <a:srgbClr val="2E0000"/>
                  </a:glow>
                </a:effectLst>
                <a:cs typeface="+mn-ea"/>
                <a:sym typeface="+mn-lt"/>
              </a:rPr>
              <a:t>高于一切</a:t>
            </a:r>
            <a:r>
              <a:rPr lang="en-US" altLang="zh-CN" sz="2400" dirty="0">
                <a:solidFill>
                  <a:srgbClr val="FFFFFF"/>
                </a:solidFill>
                <a:effectLst>
                  <a:glow>
                    <a:srgbClr val="2E0000"/>
                  </a:glow>
                </a:effectLst>
                <a:cs typeface="+mn-ea"/>
                <a:sym typeface="+mn-lt"/>
              </a:rPr>
              <a:t>】</a:t>
            </a:r>
            <a:r>
              <a:rPr lang="zh-CN" altLang="en-US" sz="2400" dirty="0">
                <a:solidFill>
                  <a:srgbClr val="FFFFFF"/>
                </a:solidFill>
                <a:effectLst>
                  <a:glow>
                    <a:srgbClr val="2E0000"/>
                  </a:glow>
                </a:effectLst>
                <a:cs typeface="+mn-ea"/>
                <a:sym typeface="+mn-lt"/>
              </a:rPr>
              <a:t> </a:t>
            </a:r>
            <a:r>
              <a:rPr lang="en-US" altLang="zh-CN" sz="2400" dirty="0">
                <a:solidFill>
                  <a:srgbClr val="FFFFFF"/>
                </a:solidFill>
                <a:effectLst>
                  <a:glow>
                    <a:srgbClr val="2E0000"/>
                  </a:glow>
                </a:effectLst>
                <a:cs typeface="+mn-ea"/>
                <a:sym typeface="+mn-lt"/>
              </a:rPr>
              <a:t>【</a:t>
            </a:r>
            <a:r>
              <a:rPr lang="zh-CN" altLang="en-US" sz="2400" dirty="0">
                <a:solidFill>
                  <a:srgbClr val="FFFFFF"/>
                </a:solidFill>
                <a:effectLst>
                  <a:glow>
                    <a:srgbClr val="2E0000"/>
                  </a:glow>
                </a:effectLst>
                <a:cs typeface="+mn-ea"/>
                <a:sym typeface="+mn-lt"/>
              </a:rPr>
              <a:t>国家安全</a:t>
            </a:r>
            <a:r>
              <a:rPr lang="en-US" altLang="zh-CN" sz="2400" dirty="0">
                <a:solidFill>
                  <a:srgbClr val="FFFFFF"/>
                </a:solidFill>
                <a:effectLst>
                  <a:glow>
                    <a:srgbClr val="2E0000"/>
                  </a:glow>
                </a:effectLst>
                <a:cs typeface="+mn-ea"/>
                <a:sym typeface="+mn-lt"/>
              </a:rPr>
              <a:t>】</a:t>
            </a:r>
            <a:r>
              <a:rPr lang="zh-CN" altLang="en-US" sz="2400" dirty="0">
                <a:solidFill>
                  <a:srgbClr val="FFFFFF"/>
                </a:solidFill>
                <a:effectLst>
                  <a:glow>
                    <a:srgbClr val="2E0000"/>
                  </a:glow>
                </a:effectLst>
                <a:cs typeface="+mn-ea"/>
                <a:sym typeface="+mn-lt"/>
              </a:rPr>
              <a:t> </a:t>
            </a:r>
            <a:r>
              <a:rPr lang="en-US" altLang="zh-CN" sz="2400" dirty="0">
                <a:solidFill>
                  <a:srgbClr val="FFFFFF"/>
                </a:solidFill>
                <a:effectLst>
                  <a:glow>
                    <a:srgbClr val="2E0000"/>
                  </a:glow>
                </a:effectLst>
                <a:cs typeface="+mn-ea"/>
                <a:sym typeface="+mn-lt"/>
              </a:rPr>
              <a:t>【</a:t>
            </a:r>
            <a:r>
              <a:rPr lang="zh-CN" altLang="en-US" sz="2400" dirty="0">
                <a:solidFill>
                  <a:srgbClr val="FFFFFF"/>
                </a:solidFill>
                <a:effectLst>
                  <a:glow>
                    <a:srgbClr val="2E0000"/>
                  </a:glow>
                </a:effectLst>
                <a:cs typeface="+mn-ea"/>
                <a:sym typeface="+mn-lt"/>
              </a:rPr>
              <a:t>人人有责</a:t>
            </a:r>
            <a:r>
              <a:rPr lang="en-US" altLang="zh-CN" sz="2400" dirty="0">
                <a:solidFill>
                  <a:srgbClr val="FFFFFF"/>
                </a:solidFill>
                <a:effectLst>
                  <a:glow>
                    <a:srgbClr val="2E0000"/>
                  </a:glow>
                </a:effectLst>
                <a:cs typeface="+mn-ea"/>
                <a:sym typeface="+mn-lt"/>
              </a:rPr>
              <a:t>】</a:t>
            </a:r>
            <a:endParaRPr kumimoji="0" lang="en-US" sz="2400" i="0" u="none" strike="noStrike" kern="1200" cap="none" spc="0" normalizeH="0" baseline="0" noProof="0" dirty="0">
              <a:ln>
                <a:noFill/>
              </a:ln>
              <a:solidFill>
                <a:srgbClr val="FFFFFF"/>
              </a:solidFill>
              <a:effectLst>
                <a:glow>
                  <a:srgbClr val="2E0000"/>
                </a:glow>
              </a:effectLst>
              <a:uLnTx/>
              <a:uFillTx/>
              <a:cs typeface="+mn-ea"/>
              <a:sym typeface="+mn-lt"/>
            </a:endParaRPr>
          </a:p>
        </p:txBody>
      </p:sp>
      <p:grpSp>
        <p:nvGrpSpPr>
          <p:cNvPr id="18" name="组合 17">
            <a:extLst>
              <a:ext uri="{FF2B5EF4-FFF2-40B4-BE49-F238E27FC236}">
                <a16:creationId xmlns:a16="http://schemas.microsoft.com/office/drawing/2014/main" xmlns="" id="{1A9D78DA-F22F-4BDA-BB93-E1190E8CB6EF}"/>
              </a:ext>
            </a:extLst>
          </p:cNvPr>
          <p:cNvGrpSpPr/>
          <p:nvPr/>
        </p:nvGrpSpPr>
        <p:grpSpPr>
          <a:xfrm>
            <a:off x="3977252" y="4187522"/>
            <a:ext cx="3831097" cy="475891"/>
            <a:chOff x="4469020" y="4403867"/>
            <a:chExt cx="3831097" cy="475891"/>
          </a:xfrm>
        </p:grpSpPr>
        <p:sp>
          <p:nvSpPr>
            <p:cNvPr id="15" name="PA-10227">
              <a:extLst>
                <a:ext uri="{FF2B5EF4-FFF2-40B4-BE49-F238E27FC236}">
                  <a16:creationId xmlns:a16="http://schemas.microsoft.com/office/drawing/2014/main" xmlns="" id="{82DE0341-37F4-4DBD-80CC-0A6D9D1CAB13}"/>
                </a:ext>
              </a:extLst>
            </p:cNvPr>
            <p:cNvSpPr/>
            <p:nvPr>
              <p:custDataLst>
                <p:tags r:id="rId2"/>
              </p:custDataLst>
            </p:nvPr>
          </p:nvSpPr>
          <p:spPr>
            <a:xfrm>
              <a:off x="4469020" y="4403867"/>
              <a:ext cx="1763756" cy="475891"/>
            </a:xfrm>
            <a:prstGeom prst="roundRect">
              <a:avLst>
                <a:gd name="adj" fmla="val 50000"/>
              </a:avLst>
            </a:prstGeom>
            <a:solidFill>
              <a:srgbClr val="FFE74A"/>
            </a:solidFill>
            <a:ln w="12700">
              <a:noFill/>
              <a:prstDash val="solid"/>
            </a:ln>
          </p:spPr>
          <p:txBody>
            <a:bodyPr wrap="square">
              <a:spAutoFit/>
            </a:bodyPr>
            <a:lstStyle/>
            <a:p>
              <a:pPr algn="ctr">
                <a:defRPr/>
              </a:pPr>
              <a:r>
                <a:rPr lang="zh-CN" altLang="en-US" sz="1599" dirty="0">
                  <a:solidFill>
                    <a:srgbClr val="CE0B17"/>
                  </a:solidFill>
                  <a:cs typeface="+mn-ea"/>
                  <a:sym typeface="+mn-lt"/>
                </a:rPr>
                <a:t>汇报</a:t>
              </a:r>
              <a:r>
                <a:rPr lang="zh-CN" altLang="en-US" sz="1599" dirty="0" smtClean="0">
                  <a:solidFill>
                    <a:srgbClr val="CE0B17"/>
                  </a:solidFill>
                  <a:cs typeface="+mn-ea"/>
                  <a:sym typeface="+mn-lt"/>
                </a:rPr>
                <a:t>：</a:t>
              </a:r>
              <a:r>
                <a:rPr lang="zh-CN" altLang="en-US" sz="1599" dirty="0">
                  <a:solidFill>
                    <a:srgbClr val="CE0B17"/>
                  </a:solidFill>
                  <a:cs typeface="+mn-ea"/>
                  <a:sym typeface="+mn-lt"/>
                </a:rPr>
                <a:t>优品</a:t>
              </a:r>
              <a:r>
                <a:rPr lang="en-US" altLang="zh-CN" sz="1599" dirty="0" smtClean="0">
                  <a:solidFill>
                    <a:srgbClr val="CE0B17"/>
                  </a:solidFill>
                  <a:cs typeface="+mn-ea"/>
                  <a:sym typeface="+mn-lt"/>
                </a:rPr>
                <a:t>PPT</a:t>
              </a:r>
              <a:endParaRPr lang="zh-CN" altLang="en-US" sz="1599" dirty="0">
                <a:solidFill>
                  <a:srgbClr val="CE0B17"/>
                </a:solidFill>
                <a:cs typeface="+mn-ea"/>
                <a:sym typeface="+mn-lt"/>
              </a:endParaRPr>
            </a:p>
          </p:txBody>
        </p:sp>
        <p:sp>
          <p:nvSpPr>
            <p:cNvPr id="16" name="PA-102210">
              <a:extLst>
                <a:ext uri="{FF2B5EF4-FFF2-40B4-BE49-F238E27FC236}">
                  <a16:creationId xmlns:a16="http://schemas.microsoft.com/office/drawing/2014/main" xmlns="" id="{D7D6B149-0885-4313-ABD2-61D49E2E16CC}"/>
                </a:ext>
              </a:extLst>
            </p:cNvPr>
            <p:cNvSpPr/>
            <p:nvPr>
              <p:custDataLst>
                <p:tags r:id="rId3"/>
              </p:custDataLst>
            </p:nvPr>
          </p:nvSpPr>
          <p:spPr>
            <a:xfrm>
              <a:off x="6536361" y="4403867"/>
              <a:ext cx="1763756" cy="475891"/>
            </a:xfrm>
            <a:prstGeom prst="roundRect">
              <a:avLst>
                <a:gd name="adj" fmla="val 50000"/>
              </a:avLst>
            </a:prstGeom>
            <a:solidFill>
              <a:srgbClr val="FFE74A"/>
            </a:solidFill>
            <a:ln w="12700">
              <a:noFill/>
              <a:prstDash val="solid"/>
            </a:ln>
          </p:spPr>
          <p:txBody>
            <a:bodyPr wrap="square">
              <a:spAutoFit/>
            </a:bodyPr>
            <a:lstStyle/>
            <a:p>
              <a:pPr algn="ctr">
                <a:defRPr/>
              </a:pPr>
              <a:r>
                <a:rPr lang="zh-CN" altLang="en-US" sz="1599" dirty="0">
                  <a:solidFill>
                    <a:srgbClr val="CE0B17"/>
                  </a:solidFill>
                  <a:cs typeface="+mn-ea"/>
                  <a:sym typeface="+mn-lt"/>
                </a:rPr>
                <a:t>时间：</a:t>
              </a:r>
              <a:r>
                <a:rPr lang="en-US" altLang="zh-CN" sz="1599" dirty="0">
                  <a:solidFill>
                    <a:srgbClr val="CE0B17"/>
                  </a:solidFill>
                  <a:cs typeface="+mn-ea"/>
                  <a:sym typeface="+mn-lt"/>
                </a:rPr>
                <a:t>20XX</a:t>
              </a:r>
              <a:endParaRPr lang="zh-CN" altLang="en-US" sz="1599" dirty="0">
                <a:solidFill>
                  <a:srgbClr val="CE0B17"/>
                </a:solidFill>
                <a:cs typeface="+mn-ea"/>
                <a:sym typeface="+mn-lt"/>
              </a:endParaRPr>
            </a:p>
          </p:txBody>
        </p:sp>
      </p:grpSp>
      <p:sp>
        <p:nvSpPr>
          <p:cNvPr id="17" name="PA-102210">
            <a:extLst>
              <a:ext uri="{FF2B5EF4-FFF2-40B4-BE49-F238E27FC236}">
                <a16:creationId xmlns:a16="http://schemas.microsoft.com/office/drawing/2014/main" xmlns="" id="{D7544025-37F4-435B-90F1-EFF8F4032C12}"/>
              </a:ext>
            </a:extLst>
          </p:cNvPr>
          <p:cNvSpPr/>
          <p:nvPr>
            <p:custDataLst>
              <p:tags r:id="rId1"/>
            </p:custDataLst>
          </p:nvPr>
        </p:nvSpPr>
        <p:spPr>
          <a:xfrm>
            <a:off x="2125999" y="3402170"/>
            <a:ext cx="7533602" cy="552331"/>
          </a:xfrm>
          <a:prstGeom prst="rect">
            <a:avLst/>
          </a:prstGeom>
          <a:noFill/>
          <a:ln>
            <a:noFill/>
            <a:prstDash val="sysDot"/>
          </a:ln>
        </p:spPr>
        <p:txBody>
          <a:bodyPr wrap="square">
            <a:spAutoFit/>
          </a:bodyPr>
          <a:lstStyle/>
          <a:p>
            <a:pPr algn="ctr">
              <a:lnSpc>
                <a:spcPts val="1899"/>
              </a:lnSpc>
              <a:defRPr/>
            </a:pPr>
            <a:r>
              <a:rPr lang="zh-CN" altLang="en-US" sz="1100" dirty="0">
                <a:solidFill>
                  <a:srgbClr val="FFFFFF"/>
                </a:solidFill>
                <a:cs typeface="+mn-ea"/>
                <a:sym typeface="+mn-lt"/>
              </a:rPr>
              <a:t>国家安全工作应当坚持总体国家安全观，以人民安全为宗旨，以政治安全为根本，以经济安全为基础，以军事、文化、社会安全为保障，以促进国际安全为依托，维护各领域国家安全，构建国家安全体系，走中国特色国家安全道路。</a:t>
            </a:r>
          </a:p>
        </p:txBody>
      </p:sp>
      <p:grpSp>
        <p:nvGrpSpPr>
          <p:cNvPr id="2" name="组合 1">
            <a:extLst>
              <a:ext uri="{FF2B5EF4-FFF2-40B4-BE49-F238E27FC236}">
                <a16:creationId xmlns:a16="http://schemas.microsoft.com/office/drawing/2014/main" xmlns="" id="{2F98C257-B01C-49A2-82EC-B6B10D1F4700}"/>
              </a:ext>
            </a:extLst>
          </p:cNvPr>
          <p:cNvGrpSpPr/>
          <p:nvPr/>
        </p:nvGrpSpPr>
        <p:grpSpPr>
          <a:xfrm>
            <a:off x="-254000" y="1059765"/>
            <a:ext cx="12446000" cy="1884362"/>
            <a:chOff x="729478" y="1059765"/>
            <a:chExt cx="12446000" cy="1884362"/>
          </a:xfrm>
        </p:grpSpPr>
        <p:sp>
          <p:nvSpPr>
            <p:cNvPr id="13" name="矩形 12">
              <a:extLst>
                <a:ext uri="{FF2B5EF4-FFF2-40B4-BE49-F238E27FC236}">
                  <a16:creationId xmlns:a16="http://schemas.microsoft.com/office/drawing/2014/main" xmlns="" id="{295E7486-A336-4E33-AF82-C9D36BD8F86A}"/>
                </a:ext>
              </a:extLst>
            </p:cNvPr>
            <p:cNvSpPr/>
            <p:nvPr/>
          </p:nvSpPr>
          <p:spPr>
            <a:xfrm>
              <a:off x="729478" y="1059765"/>
              <a:ext cx="12446000" cy="1884362"/>
            </a:xfrm>
            <a:prstGeom prst="rect">
              <a:avLst/>
            </a:prstGeom>
            <a:noFill/>
          </p:spPr>
          <p:txBody>
            <a:bodyPr wrap="square" rtlCol="0">
              <a:spAutoFit/>
            </a:bodyPr>
            <a:lstStyle/>
            <a:p>
              <a:pPr algn="ctr">
                <a:lnSpc>
                  <a:spcPct val="150000"/>
                </a:lnSpc>
              </a:pPr>
              <a:r>
                <a:rPr lang="zh-CN" altLang="en-US" sz="8800" b="1" spc="600" dirty="0">
                  <a:ln w="152400">
                    <a:solidFill>
                      <a:schemeClr val="bg1"/>
                    </a:solidFill>
                  </a:ln>
                  <a:solidFill>
                    <a:schemeClr val="bg1"/>
                  </a:solidFill>
                  <a:effectLst>
                    <a:outerShdw blurRad="50800" dist="76200" dir="5400000" algn="t" rotWithShape="0">
                      <a:prstClr val="black">
                        <a:alpha val="20000"/>
                      </a:prstClr>
                    </a:outerShdw>
                  </a:effectLst>
                  <a:cs typeface="+mn-ea"/>
                  <a:sym typeface="+mn-lt"/>
                </a:rPr>
                <a:t>国家安全教育日</a:t>
              </a:r>
              <a:endParaRPr lang="en-US" altLang="zh-CN" sz="8800" b="1" spc="600" dirty="0">
                <a:ln w="152400">
                  <a:solidFill>
                    <a:schemeClr val="bg1"/>
                  </a:solidFill>
                </a:ln>
                <a:solidFill>
                  <a:schemeClr val="bg1"/>
                </a:solidFill>
                <a:effectLst>
                  <a:outerShdw blurRad="50800" dist="76200" dir="5400000" algn="t" rotWithShape="0">
                    <a:prstClr val="black">
                      <a:alpha val="20000"/>
                    </a:prstClr>
                  </a:outerShdw>
                </a:effectLst>
                <a:cs typeface="+mn-ea"/>
                <a:sym typeface="+mn-lt"/>
              </a:endParaRPr>
            </a:p>
          </p:txBody>
        </p:sp>
        <p:sp>
          <p:nvSpPr>
            <p:cNvPr id="20" name="矩形 19">
              <a:extLst>
                <a:ext uri="{FF2B5EF4-FFF2-40B4-BE49-F238E27FC236}">
                  <a16:creationId xmlns:a16="http://schemas.microsoft.com/office/drawing/2014/main" xmlns="" id="{E5C1FEA1-1BA7-4223-9869-C73D1331E558}"/>
                </a:ext>
              </a:extLst>
            </p:cNvPr>
            <p:cNvSpPr/>
            <p:nvPr/>
          </p:nvSpPr>
          <p:spPr>
            <a:xfrm>
              <a:off x="729478" y="1059765"/>
              <a:ext cx="12446000" cy="1884362"/>
            </a:xfrm>
            <a:prstGeom prst="rect">
              <a:avLst/>
            </a:prstGeom>
            <a:noFill/>
          </p:spPr>
          <p:txBody>
            <a:bodyPr wrap="square" rtlCol="0">
              <a:spAutoFit/>
            </a:bodyPr>
            <a:lstStyle/>
            <a:p>
              <a:pPr algn="ctr">
                <a:lnSpc>
                  <a:spcPct val="150000"/>
                </a:lnSpc>
              </a:pPr>
              <a:r>
                <a:rPr lang="zh-CN" altLang="en-US" sz="8800" b="1" spc="600" dirty="0">
                  <a:ln w="12700">
                    <a:noFill/>
                  </a:ln>
                  <a:solidFill>
                    <a:srgbClr val="CE0B17"/>
                  </a:solidFill>
                  <a:cs typeface="+mn-ea"/>
                  <a:sym typeface="+mn-lt"/>
                </a:rPr>
                <a:t>国家安全教育日</a:t>
              </a:r>
              <a:endParaRPr lang="en-US" altLang="zh-CN" sz="8800" b="1" spc="600" dirty="0">
                <a:ln w="12700">
                  <a:noFill/>
                </a:ln>
                <a:solidFill>
                  <a:srgbClr val="CE0B17"/>
                </a:solidFill>
                <a:cs typeface="+mn-ea"/>
                <a:sym typeface="+mn-lt"/>
              </a:endParaRPr>
            </a:p>
          </p:txBody>
        </p:sp>
      </p:grpSp>
    </p:spTree>
    <p:extLst>
      <p:ext uri="{BB962C8B-B14F-4D97-AF65-F5344CB8AC3E}">
        <p14:creationId xmlns:p14="http://schemas.microsoft.com/office/powerpoint/2010/main" val="29501764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1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750"/>
                                        <p:tgtEl>
                                          <p:spTgt spid="17"/>
                                        </p:tgtEl>
                                        <p:attrNameLst>
                                          <p:attrName>ppt_y</p:attrName>
                                        </p:attrNameLst>
                                      </p:cBhvr>
                                      <p:tavLst>
                                        <p:tav tm="0">
                                          <p:val>
                                            <p:strVal val="#ppt_y+#ppt_h*1.125000"/>
                                          </p:val>
                                        </p:tav>
                                        <p:tav tm="100000">
                                          <p:val>
                                            <p:strVal val="#ppt_y"/>
                                          </p:val>
                                        </p:tav>
                                      </p:tavLst>
                                    </p:anim>
                                    <p:animEffect transition="in" filter="wipe(up)">
                                      <p:cBhvr>
                                        <p:cTn id="14" dur="750"/>
                                        <p:tgtEl>
                                          <p:spTgt spid="17"/>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750"/>
                                        <p:tgtEl>
                                          <p:spTgt spid="14"/>
                                        </p:tgtEl>
                                      </p:cBhvr>
                                    </p:animEffect>
                                  </p:childTnLst>
                                </p:cTn>
                              </p:par>
                            </p:childTnLst>
                          </p:cTn>
                        </p:par>
                        <p:par>
                          <p:cTn id="19" fill="hold">
                            <p:stCondLst>
                              <p:cond delay="2250"/>
                            </p:stCondLst>
                            <p:childTnLst>
                              <p:par>
                                <p:cTn id="20" presetID="42"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750"/>
                                        <p:tgtEl>
                                          <p:spTgt spid="18"/>
                                        </p:tgtEl>
                                      </p:cBhvr>
                                    </p:animEffect>
                                    <p:anim calcmode="lin" valueType="num">
                                      <p:cBhvr>
                                        <p:cTn id="23" dur="750" fill="hold"/>
                                        <p:tgtEl>
                                          <p:spTgt spid="18"/>
                                        </p:tgtEl>
                                        <p:attrNameLst>
                                          <p:attrName>ppt_x</p:attrName>
                                        </p:attrNameLst>
                                      </p:cBhvr>
                                      <p:tavLst>
                                        <p:tav tm="0">
                                          <p:val>
                                            <p:strVal val="#ppt_x"/>
                                          </p:val>
                                        </p:tav>
                                        <p:tav tm="100000">
                                          <p:val>
                                            <p:strVal val="#ppt_x"/>
                                          </p:val>
                                        </p:tav>
                                      </p:tavLst>
                                    </p:anim>
                                    <p:anim calcmode="lin" valueType="num">
                                      <p:cBhvr>
                                        <p:cTn id="24" dur="750" fill="hold"/>
                                        <p:tgtEl>
                                          <p:spTgt spid="18"/>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588001" y="2655965"/>
            <a:ext cx="5747656" cy="1546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1219170" fontAlgn="base">
              <a:lnSpc>
                <a:spcPct val="150000"/>
              </a:lnSpc>
              <a:spcBef>
                <a:spcPct val="0"/>
              </a:spcBef>
              <a:spcAft>
                <a:spcPct val="0"/>
              </a:spcAft>
              <a:buClr>
                <a:srgbClr val="C00000"/>
              </a:buClr>
            </a:pPr>
            <a:r>
              <a:rPr lang="en-US" altLang="zh-CN" sz="2100" dirty="0">
                <a:cs typeface="+mn-ea"/>
                <a:sym typeface="+mn-lt"/>
              </a:rPr>
              <a:t>2015</a:t>
            </a:r>
            <a:r>
              <a:rPr lang="zh-CN" altLang="en-US" sz="2100" dirty="0">
                <a:cs typeface="+mn-ea"/>
                <a:sym typeface="+mn-lt"/>
              </a:rPr>
              <a:t>年</a:t>
            </a:r>
            <a:r>
              <a:rPr lang="en-US" altLang="zh-CN" sz="2100" dirty="0">
                <a:cs typeface="+mn-ea"/>
                <a:sym typeface="+mn-lt"/>
              </a:rPr>
              <a:t>11</a:t>
            </a:r>
            <a:r>
              <a:rPr lang="zh-CN" altLang="en-US" sz="2100" dirty="0">
                <a:cs typeface="+mn-ea"/>
                <a:sym typeface="+mn-lt"/>
              </a:rPr>
              <a:t>月，全国国家安全机关向社会发出通告，“</a:t>
            </a:r>
            <a:r>
              <a:rPr lang="en-US" altLang="zh-CN" sz="2100" dirty="0">
                <a:cs typeface="+mn-ea"/>
                <a:sym typeface="+mn-lt"/>
              </a:rPr>
              <a:t>12339”</a:t>
            </a:r>
            <a:r>
              <a:rPr lang="zh-CN" altLang="en-US" sz="2100" dirty="0">
                <a:cs typeface="+mn-ea"/>
                <a:sym typeface="+mn-lt"/>
              </a:rPr>
              <a:t>是国家安全机关受理公民和组织举报电话。</a:t>
            </a:r>
          </a:p>
        </p:txBody>
      </p:sp>
      <p:sp>
        <p:nvSpPr>
          <p:cNvPr id="6" name="矩形 5"/>
          <p:cNvSpPr/>
          <p:nvPr/>
        </p:nvSpPr>
        <p:spPr>
          <a:xfrm>
            <a:off x="5568633" y="4599690"/>
            <a:ext cx="5567680" cy="10046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1219170" fontAlgn="base">
              <a:lnSpc>
                <a:spcPct val="150000"/>
              </a:lnSpc>
              <a:spcBef>
                <a:spcPct val="0"/>
              </a:spcBef>
              <a:spcAft>
                <a:spcPct val="0"/>
              </a:spcAft>
              <a:buClr>
                <a:srgbClr val="C00000"/>
              </a:buClr>
            </a:pPr>
            <a:r>
              <a:rPr lang="zh-CN" altLang="en-US" sz="2100" dirty="0">
                <a:cs typeface="+mn-ea"/>
                <a:sym typeface="+mn-lt"/>
              </a:rPr>
              <a:t>这条热线是由国家安全部设立的，以方便公民和组织向国家安全机关举报间谍行为或线索。</a:t>
            </a:r>
          </a:p>
        </p:txBody>
      </p:sp>
      <p:sp>
        <p:nvSpPr>
          <p:cNvPr id="5" name="标题 1">
            <a:extLst>
              <a:ext uri="{FF2B5EF4-FFF2-40B4-BE49-F238E27FC236}">
                <a16:creationId xmlns:a16="http://schemas.microsoft.com/office/drawing/2014/main" xmlns="" id="{63D2CA52-37E2-4C44-9F37-8A64CCB65AF4}"/>
              </a:ext>
            </a:extLst>
          </p:cNvPr>
          <p:cNvSpPr txBox="1">
            <a:spLocks/>
          </p:cNvSpPr>
          <p:nvPr/>
        </p:nvSpPr>
        <p:spPr>
          <a:xfrm>
            <a:off x="2532063" y="1680474"/>
            <a:ext cx="7127875" cy="69215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4000" b="1">
                <a:latin typeface="+mn-lt"/>
                <a:ea typeface="+mn-ea"/>
                <a:cs typeface="+mn-ea"/>
                <a:sym typeface="+mn-lt"/>
              </a:rPr>
              <a:t>什么是</a:t>
            </a:r>
            <a:r>
              <a:rPr lang="en-US" altLang="zh-CN" sz="4000" b="1">
                <a:latin typeface="+mn-lt"/>
                <a:ea typeface="+mn-ea"/>
                <a:cs typeface="+mn-ea"/>
                <a:sym typeface="+mn-lt"/>
              </a:rPr>
              <a:t>12339</a:t>
            </a:r>
            <a:r>
              <a:rPr lang="zh-CN" altLang="en-US" sz="4000" b="1">
                <a:latin typeface="+mn-lt"/>
                <a:ea typeface="+mn-ea"/>
                <a:cs typeface="+mn-ea"/>
                <a:sym typeface="+mn-lt"/>
              </a:rPr>
              <a:t>？</a:t>
            </a:r>
            <a:endParaRPr lang="zh-CN" altLang="en-US" sz="4000" b="1" dirty="0">
              <a:latin typeface="+mn-lt"/>
              <a:ea typeface="+mn-ea"/>
              <a:cs typeface="+mn-ea"/>
              <a:sym typeface="+mn-lt"/>
            </a:endParaRPr>
          </a:p>
        </p:txBody>
      </p:sp>
      <p:grpSp>
        <p:nvGrpSpPr>
          <p:cNvPr id="7" name="组合 6">
            <a:extLst>
              <a:ext uri="{FF2B5EF4-FFF2-40B4-BE49-F238E27FC236}">
                <a16:creationId xmlns:a16="http://schemas.microsoft.com/office/drawing/2014/main" xmlns="" id="{2ADA9940-45AB-4231-8AE6-7FBA54254698}"/>
              </a:ext>
            </a:extLst>
          </p:cNvPr>
          <p:cNvGrpSpPr/>
          <p:nvPr/>
        </p:nvGrpSpPr>
        <p:grpSpPr>
          <a:xfrm>
            <a:off x="1098327" y="2819414"/>
            <a:ext cx="4212999" cy="1162036"/>
            <a:chOff x="1092200" y="3168101"/>
            <a:chExt cx="2077720" cy="2218944"/>
          </a:xfrm>
        </p:grpSpPr>
        <p:sp>
          <p:nvSpPr>
            <p:cNvPr id="8" name="矩形: 圆角 7">
              <a:extLst>
                <a:ext uri="{FF2B5EF4-FFF2-40B4-BE49-F238E27FC236}">
                  <a16:creationId xmlns:a16="http://schemas.microsoft.com/office/drawing/2014/main" xmlns="" id="{6C7B1C5B-7CD7-4B7F-9855-C719A08DA08E}"/>
                </a:ext>
              </a:extLst>
            </p:cNvPr>
            <p:cNvSpPr/>
            <p:nvPr/>
          </p:nvSpPr>
          <p:spPr>
            <a:xfrm>
              <a:off x="1092200" y="3168101"/>
              <a:ext cx="2077720" cy="221894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xmlns="" id="{270DA5B5-30D7-4D1B-8B74-B2D7B1814AF5}"/>
                </a:ext>
              </a:extLst>
            </p:cNvPr>
            <p:cNvSpPr txBox="1"/>
            <p:nvPr/>
          </p:nvSpPr>
          <p:spPr>
            <a:xfrm>
              <a:off x="1472692" y="3841831"/>
              <a:ext cx="1316736" cy="1116646"/>
            </a:xfrm>
            <a:prstGeom prst="rect">
              <a:avLst/>
            </a:prstGeom>
            <a:noFill/>
          </p:spPr>
          <p:txBody>
            <a:bodyPr wrap="square">
              <a:spAutoFit/>
            </a:bodyPr>
            <a:lstStyle/>
            <a:p>
              <a:r>
                <a:rPr lang="en-US" altLang="zh-CN" sz="3200" b="1" dirty="0">
                  <a:solidFill>
                    <a:schemeClr val="bg1"/>
                  </a:solidFill>
                  <a:cs typeface="+mn-ea"/>
                  <a:sym typeface="+mn-lt"/>
                </a:rPr>
                <a:t>2015</a:t>
              </a:r>
              <a:r>
                <a:rPr lang="zh-CN" altLang="en-US" sz="3200" b="1" dirty="0">
                  <a:solidFill>
                    <a:schemeClr val="bg1"/>
                  </a:solidFill>
                  <a:cs typeface="+mn-ea"/>
                  <a:sym typeface="+mn-lt"/>
                </a:rPr>
                <a:t>年</a:t>
              </a:r>
              <a:r>
                <a:rPr lang="en-US" altLang="zh-CN" sz="3200" b="1" dirty="0">
                  <a:solidFill>
                    <a:schemeClr val="bg1"/>
                  </a:solidFill>
                  <a:cs typeface="+mn-ea"/>
                  <a:sym typeface="+mn-lt"/>
                </a:rPr>
                <a:t>11</a:t>
              </a:r>
              <a:r>
                <a:rPr lang="zh-CN" altLang="en-US" sz="3200" b="1" dirty="0">
                  <a:solidFill>
                    <a:schemeClr val="bg1"/>
                  </a:solidFill>
                  <a:cs typeface="+mn-ea"/>
                  <a:sym typeface="+mn-lt"/>
                </a:rPr>
                <a:t>月</a:t>
              </a:r>
              <a:endParaRPr lang="zh-CN" altLang="en-US" sz="3200" dirty="0">
                <a:solidFill>
                  <a:schemeClr val="bg1"/>
                </a:solidFill>
                <a:cs typeface="+mn-ea"/>
                <a:sym typeface="+mn-lt"/>
              </a:endParaRPr>
            </a:p>
          </p:txBody>
        </p:sp>
      </p:grpSp>
      <p:grpSp>
        <p:nvGrpSpPr>
          <p:cNvPr id="11" name="组合 10">
            <a:extLst>
              <a:ext uri="{FF2B5EF4-FFF2-40B4-BE49-F238E27FC236}">
                <a16:creationId xmlns:a16="http://schemas.microsoft.com/office/drawing/2014/main" xmlns="" id="{B7CE9A79-A8D7-4050-B037-22344757ACBF}"/>
              </a:ext>
            </a:extLst>
          </p:cNvPr>
          <p:cNvGrpSpPr/>
          <p:nvPr/>
        </p:nvGrpSpPr>
        <p:grpSpPr>
          <a:xfrm>
            <a:off x="1098327" y="4520765"/>
            <a:ext cx="4212999" cy="1162036"/>
            <a:chOff x="1092200" y="3168101"/>
            <a:chExt cx="2077720" cy="2218944"/>
          </a:xfrm>
        </p:grpSpPr>
        <p:sp>
          <p:nvSpPr>
            <p:cNvPr id="12" name="矩形: 圆角 11">
              <a:extLst>
                <a:ext uri="{FF2B5EF4-FFF2-40B4-BE49-F238E27FC236}">
                  <a16:creationId xmlns:a16="http://schemas.microsoft.com/office/drawing/2014/main" xmlns="" id="{7B03AA58-A8FD-472C-9215-B17794C6B98B}"/>
                </a:ext>
              </a:extLst>
            </p:cNvPr>
            <p:cNvSpPr/>
            <p:nvPr/>
          </p:nvSpPr>
          <p:spPr>
            <a:xfrm>
              <a:off x="1092200" y="3168101"/>
              <a:ext cx="2077720" cy="221894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2800">
                <a:cs typeface="+mn-ea"/>
                <a:sym typeface="+mn-lt"/>
              </a:endParaRPr>
            </a:p>
          </p:txBody>
        </p:sp>
        <p:sp>
          <p:nvSpPr>
            <p:cNvPr id="13" name="文本框 12">
              <a:extLst>
                <a:ext uri="{FF2B5EF4-FFF2-40B4-BE49-F238E27FC236}">
                  <a16:creationId xmlns:a16="http://schemas.microsoft.com/office/drawing/2014/main" xmlns="" id="{DDBF876E-7592-4547-B604-1B74E4E69B49}"/>
                </a:ext>
              </a:extLst>
            </p:cNvPr>
            <p:cNvSpPr txBox="1"/>
            <p:nvPr/>
          </p:nvSpPr>
          <p:spPr>
            <a:xfrm>
              <a:off x="1472692" y="3704229"/>
              <a:ext cx="1316736" cy="1469272"/>
            </a:xfrm>
            <a:prstGeom prst="rect">
              <a:avLst/>
            </a:prstGeom>
            <a:noFill/>
          </p:spPr>
          <p:txBody>
            <a:bodyPr wrap="square">
              <a:spAutoFit/>
            </a:bodyPr>
            <a:lstStyle/>
            <a:p>
              <a:pPr algn="dist"/>
              <a:r>
                <a:rPr lang="en-US" altLang="zh-CN" sz="4400" b="1">
                  <a:solidFill>
                    <a:schemeClr val="bg1"/>
                  </a:solidFill>
                  <a:cs typeface="+mn-ea"/>
                  <a:sym typeface="+mn-lt"/>
                </a:rPr>
                <a:t>12339</a:t>
              </a:r>
              <a:endParaRPr lang="zh-CN" altLang="en-US" sz="4400">
                <a:solidFill>
                  <a:schemeClr val="bg1"/>
                </a:solidFill>
                <a:cs typeface="+mn-ea"/>
                <a:sym typeface="+mn-lt"/>
              </a:endParaRPr>
            </a:p>
          </p:txBody>
        </p:sp>
      </p:grpSp>
    </p:spTree>
    <p:extLst>
      <p:ext uri="{BB962C8B-B14F-4D97-AF65-F5344CB8AC3E}">
        <p14:creationId xmlns:p14="http://schemas.microsoft.com/office/powerpoint/2010/main" val="1000899826"/>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p:tgtEl>
                                          <p:spTgt spid="9"/>
                                        </p:tgtEl>
                                        <p:attrNameLst>
                                          <p:attrName>ppt_y</p:attrName>
                                        </p:attrNameLst>
                                      </p:cBhvr>
                                      <p:tavLst>
                                        <p:tav tm="0">
                                          <p:val>
                                            <p:strVal val="#ppt_y+#ppt_h*1.125000"/>
                                          </p:val>
                                        </p:tav>
                                        <p:tav tm="100000">
                                          <p:val>
                                            <p:strVal val="#ppt_y"/>
                                          </p:val>
                                        </p:tav>
                                      </p:tavLst>
                                    </p:anim>
                                    <p:animEffect transition="in" filter="wipe(up)">
                                      <p:cBhvr>
                                        <p:cTn id="12" dur="750"/>
                                        <p:tgtEl>
                                          <p:spTgt spid="9"/>
                                        </p:tgtEl>
                                      </p:cBhvr>
                                    </p:animEffect>
                                  </p:childTnLst>
                                </p:cTn>
                              </p:par>
                            </p:childTnLst>
                          </p:cTn>
                        </p:par>
                        <p:par>
                          <p:cTn id="13" fill="hold">
                            <p:stCondLst>
                              <p:cond delay="15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p:tgtEl>
                                          <p:spTgt spid="6"/>
                                        </p:tgtEl>
                                        <p:attrNameLst>
                                          <p:attrName>ppt_y</p:attrName>
                                        </p:attrNameLst>
                                      </p:cBhvr>
                                      <p:tavLst>
                                        <p:tav tm="0">
                                          <p:val>
                                            <p:strVal val="#ppt_y+#ppt_h*1.125000"/>
                                          </p:val>
                                        </p:tav>
                                        <p:tav tm="100000">
                                          <p:val>
                                            <p:strVal val="#ppt_y"/>
                                          </p:val>
                                        </p:tav>
                                      </p:tavLst>
                                    </p:anim>
                                    <p:animEffect transition="in" filter="wipe(up)">
                                      <p:cBhvr>
                                        <p:cTn id="17" dur="750"/>
                                        <p:tgtEl>
                                          <p:spTgt spid="6"/>
                                        </p:tgtEl>
                                      </p:cBhvr>
                                    </p:animEffect>
                                  </p:childTnLst>
                                </p:cTn>
                              </p:par>
                            </p:childTnLst>
                          </p:cTn>
                        </p:par>
                        <p:par>
                          <p:cTn id="18" fill="hold">
                            <p:stCondLst>
                              <p:cond delay="225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750" fill="hold"/>
                                        <p:tgtEl>
                                          <p:spTgt spid="7"/>
                                        </p:tgtEl>
                                        <p:attrNameLst>
                                          <p:attrName>ppt_w</p:attrName>
                                        </p:attrNameLst>
                                      </p:cBhvr>
                                      <p:tavLst>
                                        <p:tav tm="0">
                                          <p:val>
                                            <p:fltVal val="0"/>
                                          </p:val>
                                        </p:tav>
                                        <p:tav tm="100000">
                                          <p:val>
                                            <p:strVal val="#ppt_w"/>
                                          </p:val>
                                        </p:tav>
                                      </p:tavLst>
                                    </p:anim>
                                    <p:anim calcmode="lin" valueType="num">
                                      <p:cBhvr>
                                        <p:cTn id="22" dur="750" fill="hold"/>
                                        <p:tgtEl>
                                          <p:spTgt spid="7"/>
                                        </p:tgtEl>
                                        <p:attrNameLst>
                                          <p:attrName>ppt_h</p:attrName>
                                        </p:attrNameLst>
                                      </p:cBhvr>
                                      <p:tavLst>
                                        <p:tav tm="0">
                                          <p:val>
                                            <p:fltVal val="0"/>
                                          </p:val>
                                        </p:tav>
                                        <p:tav tm="100000">
                                          <p:val>
                                            <p:strVal val="#ppt_h"/>
                                          </p:val>
                                        </p:tav>
                                      </p:tavLst>
                                    </p:anim>
                                    <p:animEffect transition="in" filter="fade">
                                      <p:cBhvr>
                                        <p:cTn id="23" dur="750"/>
                                        <p:tgtEl>
                                          <p:spTgt spid="7"/>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750" fill="hold"/>
                                        <p:tgtEl>
                                          <p:spTgt spid="11"/>
                                        </p:tgtEl>
                                        <p:attrNameLst>
                                          <p:attrName>ppt_w</p:attrName>
                                        </p:attrNameLst>
                                      </p:cBhvr>
                                      <p:tavLst>
                                        <p:tav tm="0">
                                          <p:val>
                                            <p:fltVal val="0"/>
                                          </p:val>
                                        </p:tav>
                                        <p:tav tm="100000">
                                          <p:val>
                                            <p:strVal val="#ppt_w"/>
                                          </p:val>
                                        </p:tav>
                                      </p:tavLst>
                                    </p:anim>
                                    <p:anim calcmode="lin" valueType="num">
                                      <p:cBhvr>
                                        <p:cTn id="28" dur="750" fill="hold"/>
                                        <p:tgtEl>
                                          <p:spTgt spid="11"/>
                                        </p:tgtEl>
                                        <p:attrNameLst>
                                          <p:attrName>ppt_h</p:attrName>
                                        </p:attrNameLst>
                                      </p:cBhvr>
                                      <p:tavLst>
                                        <p:tav tm="0">
                                          <p:val>
                                            <p:fltVal val="0"/>
                                          </p:val>
                                        </p:tav>
                                        <p:tav tm="100000">
                                          <p:val>
                                            <p:strVal val="#ppt_h"/>
                                          </p:val>
                                        </p:tav>
                                      </p:tavLst>
                                    </p:anim>
                                    <p:animEffect transition="in" filter="fade">
                                      <p:cBhvr>
                                        <p:cTn id="2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76086" y="2466784"/>
            <a:ext cx="10477692" cy="1477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1219170" fontAlgn="base">
              <a:lnSpc>
                <a:spcPct val="150000"/>
              </a:lnSpc>
              <a:spcBef>
                <a:spcPct val="0"/>
              </a:spcBef>
              <a:spcAft>
                <a:spcPct val="0"/>
              </a:spcAft>
              <a:buClr>
                <a:srgbClr val="C00000"/>
              </a:buClr>
            </a:pPr>
            <a:r>
              <a:rPr lang="en-US" altLang="zh-CN" sz="2000" dirty="0">
                <a:cs typeface="+mn-ea"/>
                <a:sym typeface="+mn-lt"/>
              </a:rPr>
              <a:t>《</a:t>
            </a:r>
            <a:r>
              <a:rPr lang="zh-CN" altLang="en-US" sz="2000" dirty="0">
                <a:cs typeface="+mn-ea"/>
                <a:sym typeface="+mn-lt"/>
              </a:rPr>
              <a:t>中华人民共和国国家安全法</a:t>
            </a:r>
            <a:r>
              <a:rPr lang="en-US" altLang="zh-CN" sz="2000" dirty="0">
                <a:cs typeface="+mn-ea"/>
                <a:sym typeface="+mn-lt"/>
              </a:rPr>
              <a:t>》</a:t>
            </a:r>
            <a:r>
              <a:rPr lang="zh-CN" altLang="en-US" sz="2000" dirty="0">
                <a:cs typeface="+mn-ea"/>
                <a:sym typeface="+mn-lt"/>
              </a:rPr>
              <a:t>规定：本法所称危害国家安全的行为，是指境外机构、组织、个人实施或者指使、资助他人实施的，或者境内组织、个人与境外机构、组织、个人相勾结实施的下列危害中华人民共和国国家安全的行为：</a:t>
            </a:r>
          </a:p>
        </p:txBody>
      </p:sp>
      <p:sp>
        <p:nvSpPr>
          <p:cNvPr id="6" name="矩形 5">
            <a:extLst>
              <a:ext uri="{FF2B5EF4-FFF2-40B4-BE49-F238E27FC236}">
                <a16:creationId xmlns:a16="http://schemas.microsoft.com/office/drawing/2014/main" xmlns="" id="{6C85B019-D554-4F66-9590-209DC6DC1752}"/>
              </a:ext>
            </a:extLst>
          </p:cNvPr>
          <p:cNvSpPr/>
          <p:nvPr/>
        </p:nvSpPr>
        <p:spPr>
          <a:xfrm>
            <a:off x="882468" y="4034905"/>
            <a:ext cx="6984637" cy="22852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1219170" fontAlgn="base">
              <a:lnSpc>
                <a:spcPct val="150000"/>
              </a:lnSpc>
              <a:spcBef>
                <a:spcPct val="0"/>
              </a:spcBef>
              <a:spcAft>
                <a:spcPct val="0"/>
              </a:spcAft>
              <a:buClr>
                <a:srgbClr val="0551A1"/>
              </a:buClr>
            </a:pPr>
            <a:r>
              <a:rPr lang="zh-CN" altLang="en-US" sz="1900" dirty="0">
                <a:cs typeface="+mn-ea"/>
                <a:sym typeface="+mn-lt"/>
              </a:rPr>
              <a:t>（一）阴谋颠覆政府，分裂国家，推翻社会主义制度的；</a:t>
            </a:r>
          </a:p>
          <a:p>
            <a:pPr defTabSz="1219170" fontAlgn="base">
              <a:lnSpc>
                <a:spcPct val="150000"/>
              </a:lnSpc>
              <a:spcBef>
                <a:spcPct val="0"/>
              </a:spcBef>
              <a:spcAft>
                <a:spcPct val="0"/>
              </a:spcAft>
              <a:buClr>
                <a:srgbClr val="0551A1"/>
              </a:buClr>
            </a:pPr>
            <a:r>
              <a:rPr lang="zh-CN" altLang="en-US" sz="1900" dirty="0">
                <a:cs typeface="+mn-ea"/>
                <a:sym typeface="+mn-lt"/>
              </a:rPr>
              <a:t>（二）参加间谍组织或者接受间谍组织及其代理人的任务的；</a:t>
            </a:r>
          </a:p>
          <a:p>
            <a:pPr defTabSz="1219170" fontAlgn="base">
              <a:lnSpc>
                <a:spcPct val="150000"/>
              </a:lnSpc>
              <a:spcBef>
                <a:spcPct val="0"/>
              </a:spcBef>
              <a:spcAft>
                <a:spcPct val="0"/>
              </a:spcAft>
              <a:buClr>
                <a:srgbClr val="0551A1"/>
              </a:buClr>
            </a:pPr>
            <a:r>
              <a:rPr lang="zh-CN" altLang="en-US" sz="1900" dirty="0">
                <a:cs typeface="+mn-ea"/>
                <a:sym typeface="+mn-lt"/>
              </a:rPr>
              <a:t>（三）窃取、刺探、收买、非法提供国家秘密的；</a:t>
            </a:r>
          </a:p>
          <a:p>
            <a:pPr defTabSz="1219170" fontAlgn="base">
              <a:lnSpc>
                <a:spcPct val="150000"/>
              </a:lnSpc>
              <a:spcBef>
                <a:spcPct val="0"/>
              </a:spcBef>
              <a:spcAft>
                <a:spcPct val="0"/>
              </a:spcAft>
              <a:buClr>
                <a:srgbClr val="0551A1"/>
              </a:buClr>
            </a:pPr>
            <a:r>
              <a:rPr lang="zh-CN" altLang="en-US" sz="1900" dirty="0">
                <a:cs typeface="+mn-ea"/>
                <a:sym typeface="+mn-lt"/>
              </a:rPr>
              <a:t>（四）策动、勾引、收买国家工作人员叛变的；</a:t>
            </a:r>
          </a:p>
          <a:p>
            <a:pPr defTabSz="1219170" fontAlgn="base">
              <a:lnSpc>
                <a:spcPct val="150000"/>
              </a:lnSpc>
              <a:spcBef>
                <a:spcPct val="0"/>
              </a:spcBef>
              <a:spcAft>
                <a:spcPct val="0"/>
              </a:spcAft>
              <a:buClr>
                <a:srgbClr val="0551A1"/>
              </a:buClr>
            </a:pPr>
            <a:r>
              <a:rPr lang="zh-CN" altLang="en-US" sz="1900" dirty="0">
                <a:cs typeface="+mn-ea"/>
                <a:sym typeface="+mn-lt"/>
              </a:rPr>
              <a:t>（五）进行危害国家安全的其他破坏活动的。</a:t>
            </a:r>
          </a:p>
        </p:txBody>
      </p:sp>
      <p:sp>
        <p:nvSpPr>
          <p:cNvPr id="5" name="标题 1">
            <a:extLst>
              <a:ext uri="{FF2B5EF4-FFF2-40B4-BE49-F238E27FC236}">
                <a16:creationId xmlns:a16="http://schemas.microsoft.com/office/drawing/2014/main" xmlns="" id="{8CFC408B-73F1-4750-9B28-611FD8563FB6}"/>
              </a:ext>
            </a:extLst>
          </p:cNvPr>
          <p:cNvSpPr txBox="1">
            <a:spLocks/>
          </p:cNvSpPr>
          <p:nvPr/>
        </p:nvSpPr>
        <p:spPr>
          <a:xfrm>
            <a:off x="2532063" y="1680474"/>
            <a:ext cx="7127875" cy="69215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4000" b="1">
                <a:latin typeface="+mn-lt"/>
                <a:ea typeface="+mn-ea"/>
                <a:cs typeface="+mn-ea"/>
                <a:sym typeface="+mn-lt"/>
              </a:rPr>
              <a:t>破坏国家安全的行为有哪些？</a:t>
            </a:r>
            <a:endParaRPr lang="zh-CN" altLang="en-US" sz="4000" b="1" dirty="0">
              <a:latin typeface="+mn-lt"/>
              <a:ea typeface="+mn-ea"/>
              <a:cs typeface="+mn-ea"/>
              <a:sym typeface="+mn-lt"/>
            </a:endParaRPr>
          </a:p>
        </p:txBody>
      </p:sp>
      <p:pic>
        <p:nvPicPr>
          <p:cNvPr id="4" name="图片 3">
            <a:extLst>
              <a:ext uri="{FF2B5EF4-FFF2-40B4-BE49-F238E27FC236}">
                <a16:creationId xmlns:a16="http://schemas.microsoft.com/office/drawing/2014/main" xmlns="" id="{79D761AF-45F5-4B1E-86D2-4C42D1FE5B1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071180" y="3277678"/>
            <a:ext cx="3958770" cy="2847192"/>
          </a:xfrm>
          <a:prstGeom prst="rect">
            <a:avLst/>
          </a:prstGeom>
        </p:spPr>
      </p:pic>
    </p:spTree>
    <p:extLst>
      <p:ext uri="{BB962C8B-B14F-4D97-AF65-F5344CB8AC3E}">
        <p14:creationId xmlns:p14="http://schemas.microsoft.com/office/powerpoint/2010/main" val="976960746"/>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p:tgtEl>
                                          <p:spTgt spid="9"/>
                                        </p:tgtEl>
                                        <p:attrNameLst>
                                          <p:attrName>ppt_y</p:attrName>
                                        </p:attrNameLst>
                                      </p:cBhvr>
                                      <p:tavLst>
                                        <p:tav tm="0">
                                          <p:val>
                                            <p:strVal val="#ppt_y+#ppt_h*1.125000"/>
                                          </p:val>
                                        </p:tav>
                                        <p:tav tm="100000">
                                          <p:val>
                                            <p:strVal val="#ppt_y"/>
                                          </p:val>
                                        </p:tav>
                                      </p:tavLst>
                                    </p:anim>
                                    <p:animEffect transition="in" filter="wipe(up)">
                                      <p:cBhvr>
                                        <p:cTn id="12" dur="750"/>
                                        <p:tgtEl>
                                          <p:spTgt spid="9"/>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750"/>
                                        <p:tgtEl>
                                          <p:spTgt spid="6"/>
                                        </p:tgtEl>
                                      </p:cBhvr>
                                    </p:animEffect>
                                  </p:childTnLst>
                                </p:cTn>
                              </p:par>
                            </p:childTnLst>
                          </p:cTn>
                        </p:par>
                        <p:par>
                          <p:cTn id="17" fill="hold">
                            <p:stCondLst>
                              <p:cond delay="225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anim calcmode="lin" valueType="num">
                                      <p:cBhvr>
                                        <p:cTn id="21" dur="750" fill="hold"/>
                                        <p:tgtEl>
                                          <p:spTgt spid="4"/>
                                        </p:tgtEl>
                                        <p:attrNameLst>
                                          <p:attrName>ppt_x</p:attrName>
                                        </p:attrNameLst>
                                      </p:cBhvr>
                                      <p:tavLst>
                                        <p:tav tm="0">
                                          <p:val>
                                            <p:strVal val="#ppt_x"/>
                                          </p:val>
                                        </p:tav>
                                        <p:tav tm="100000">
                                          <p:val>
                                            <p:strVal val="#ppt_x"/>
                                          </p:val>
                                        </p:tav>
                                      </p:tavLst>
                                    </p:anim>
                                    <p:anim calcmode="lin" valueType="num">
                                      <p:cBhvr>
                                        <p:cTn id="22"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37267" y="2633205"/>
            <a:ext cx="7717466" cy="1558568"/>
          </a:xfrm>
          <a:prstGeom prst="rect">
            <a:avLst/>
          </a:prstGeom>
          <a:noFill/>
        </p:spPr>
        <p:txBody>
          <a:bodyPr wrap="square" rtlCol="0">
            <a:spAutoFit/>
          </a:bodyPr>
          <a:lstStyle/>
          <a:p>
            <a:pPr algn="ctr">
              <a:lnSpc>
                <a:spcPct val="150000"/>
              </a:lnSpc>
            </a:pPr>
            <a:r>
              <a:rPr lang="zh-CN" altLang="en-US" sz="7200">
                <a:ln w="57150">
                  <a:noFill/>
                </a:ln>
                <a:solidFill>
                  <a:srgbClr val="FFFFFF"/>
                </a:solidFill>
                <a:cs typeface="+mn-ea"/>
                <a:sym typeface="+mn-lt"/>
              </a:rPr>
              <a:t>国家安全法律</a:t>
            </a:r>
            <a:endParaRPr lang="zh-CN" altLang="en-US" sz="7200" dirty="0">
              <a:ln w="57150">
                <a:noFill/>
              </a:ln>
              <a:solidFill>
                <a:srgbClr val="FFFFFF"/>
              </a:solidFill>
              <a:cs typeface="+mn-ea"/>
              <a:sym typeface="+mn-lt"/>
            </a:endParaRPr>
          </a:p>
        </p:txBody>
      </p:sp>
      <p:sp>
        <p:nvSpPr>
          <p:cNvPr id="9" name="矩形: 圆角 8"/>
          <p:cNvSpPr/>
          <p:nvPr/>
        </p:nvSpPr>
        <p:spPr>
          <a:xfrm>
            <a:off x="4502592" y="2006209"/>
            <a:ext cx="3186817" cy="72339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CA0803"/>
                </a:solidFill>
                <a:cs typeface="+mn-ea"/>
                <a:sym typeface="+mn-lt"/>
              </a:rPr>
              <a:t>第二部分</a:t>
            </a:r>
          </a:p>
        </p:txBody>
      </p:sp>
    </p:spTree>
    <p:extLst>
      <p:ext uri="{BB962C8B-B14F-4D97-AF65-F5344CB8AC3E}">
        <p14:creationId xmlns:p14="http://schemas.microsoft.com/office/powerpoint/2010/main" val="340548552"/>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675" decel="100000" fill="hold"/>
                                        <p:tgtEl>
                                          <p:spTgt spid="9"/>
                                        </p:tgtEl>
                                        <p:attrNameLst>
                                          <p:attrName>ppt_y</p:attrName>
                                        </p:attrNameLst>
                                      </p:cBhvr>
                                      <p:tavLst>
                                        <p:tav tm="0">
                                          <p:val>
                                            <p:strVal val="#ppt_y+1"/>
                                          </p:val>
                                        </p:tav>
                                        <p:tav tm="100000">
                                          <p:val>
                                            <p:strVal val="#ppt_y-.03"/>
                                          </p:val>
                                        </p:tav>
                                      </p:tavLst>
                                    </p:anim>
                                    <p:anim calcmode="lin" valueType="num">
                                      <p:cBhvr>
                                        <p:cTn id="10" dur="1" accel="100000" fill="hold">
                                          <p:stCondLst>
                                            <p:cond delay="749"/>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2" presetClass="entr" presetSubtype="2"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1+#ppt_w/2"/>
                                          </p:val>
                                        </p:tav>
                                        <p:tav tm="100000">
                                          <p:val>
                                            <p:strVal val="#ppt_x"/>
                                          </p:val>
                                        </p:tav>
                                      </p:tavLst>
                                    </p:anim>
                                    <p:anim calcmode="lin" valueType="num">
                                      <p:cBhvr additive="base">
                                        <p:cTn id="15"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a:extLst>
              <a:ext uri="{FF2B5EF4-FFF2-40B4-BE49-F238E27FC236}">
                <a16:creationId xmlns:a16="http://schemas.microsoft.com/office/drawing/2014/main" xmlns="" id="{AFF53CF6-75F1-4C9D-8500-964B5AB85B5F}"/>
              </a:ext>
            </a:extLst>
          </p:cNvPr>
          <p:cNvSpPr/>
          <p:nvPr/>
        </p:nvSpPr>
        <p:spPr>
          <a:xfrm>
            <a:off x="1232783" y="2552700"/>
            <a:ext cx="408575" cy="378361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idx="4294967295"/>
          </p:nvPr>
        </p:nvSpPr>
        <p:spPr>
          <a:xfrm>
            <a:off x="930366" y="1464435"/>
            <a:ext cx="4515394" cy="1325563"/>
          </a:xfrm>
          <a:prstGeom prst="rect">
            <a:avLst/>
          </a:prstGeom>
        </p:spPr>
        <p:txBody>
          <a:bodyPr>
            <a:normAutofit/>
          </a:bodyPr>
          <a:lstStyle/>
          <a:p>
            <a:pPr algn="ctr">
              <a:lnSpc>
                <a:spcPct val="100000"/>
              </a:lnSpc>
            </a:pPr>
            <a:r>
              <a:rPr lang="zh-CN" altLang="en-US" sz="4000" b="1" dirty="0">
                <a:latin typeface="+mn-lt"/>
                <a:ea typeface="+mn-ea"/>
                <a:cs typeface="+mn-ea"/>
                <a:sym typeface="+mn-lt"/>
              </a:rPr>
              <a:t>国家安全法律</a:t>
            </a:r>
          </a:p>
        </p:txBody>
      </p:sp>
      <p:sp>
        <p:nvSpPr>
          <p:cNvPr id="6" name="矩形 5">
            <a:extLst>
              <a:ext uri="{FF2B5EF4-FFF2-40B4-BE49-F238E27FC236}">
                <a16:creationId xmlns:a16="http://schemas.microsoft.com/office/drawing/2014/main" xmlns="" id="{6C85B019-D554-4F66-9590-209DC6DC1752}"/>
              </a:ext>
            </a:extLst>
          </p:cNvPr>
          <p:cNvSpPr/>
          <p:nvPr/>
        </p:nvSpPr>
        <p:spPr>
          <a:xfrm>
            <a:off x="1282036" y="2153283"/>
            <a:ext cx="4515394" cy="762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250000"/>
              </a:lnSpc>
              <a:spcBef>
                <a:spcPct val="0"/>
              </a:spcBef>
              <a:spcAft>
                <a:spcPct val="0"/>
              </a:spcAft>
              <a:buClr>
                <a:schemeClr val="bg1"/>
              </a:buClr>
              <a:buFont typeface="Wingdings" panose="05000000000000000000" pitchFamily="2" charset="2"/>
              <a:buChar char="l"/>
            </a:pPr>
            <a:r>
              <a:rPr lang="en-US" altLang="zh-CN" sz="2100" dirty="0">
                <a:cs typeface="+mn-ea"/>
                <a:sym typeface="+mn-lt"/>
              </a:rPr>
              <a:t>2014</a:t>
            </a:r>
            <a:r>
              <a:rPr lang="zh-CN" altLang="en-US" sz="2100" dirty="0">
                <a:cs typeface="+mn-ea"/>
                <a:sym typeface="+mn-lt"/>
              </a:rPr>
              <a:t>年</a:t>
            </a:r>
            <a:r>
              <a:rPr lang="en-US" altLang="zh-CN" sz="2100" dirty="0">
                <a:cs typeface="+mn-ea"/>
                <a:sym typeface="+mn-lt"/>
              </a:rPr>
              <a:t>11</a:t>
            </a:r>
            <a:r>
              <a:rPr lang="zh-CN" altLang="en-US" sz="2100" dirty="0">
                <a:cs typeface="+mn-ea"/>
                <a:sym typeface="+mn-lt"/>
              </a:rPr>
              <a:t>月</a:t>
            </a:r>
            <a:r>
              <a:rPr lang="en-US" altLang="zh-CN" sz="2100" dirty="0">
                <a:cs typeface="+mn-ea"/>
                <a:sym typeface="+mn-lt"/>
              </a:rPr>
              <a:t>1</a:t>
            </a:r>
            <a:r>
              <a:rPr lang="zh-CN" altLang="en-US" sz="2100" dirty="0">
                <a:cs typeface="+mn-ea"/>
                <a:sym typeface="+mn-lt"/>
              </a:rPr>
              <a:t>日 施行</a:t>
            </a:r>
            <a:r>
              <a:rPr lang="en-US" altLang="zh-CN" sz="2100" dirty="0">
                <a:cs typeface="+mn-ea"/>
                <a:sym typeface="+mn-lt"/>
              </a:rPr>
              <a:t>《</a:t>
            </a:r>
            <a:r>
              <a:rPr lang="zh-CN" altLang="en-US" sz="2100" dirty="0">
                <a:cs typeface="+mn-ea"/>
                <a:sym typeface="+mn-lt"/>
              </a:rPr>
              <a:t>反间谍法</a:t>
            </a:r>
            <a:r>
              <a:rPr lang="en-US" altLang="zh-CN" sz="2100" dirty="0">
                <a:cs typeface="+mn-ea"/>
                <a:sym typeface="+mn-lt"/>
              </a:rPr>
              <a:t>》</a:t>
            </a:r>
          </a:p>
        </p:txBody>
      </p:sp>
      <p:sp>
        <p:nvSpPr>
          <p:cNvPr id="7" name="矩形 6">
            <a:extLst>
              <a:ext uri="{FF2B5EF4-FFF2-40B4-BE49-F238E27FC236}">
                <a16:creationId xmlns:a16="http://schemas.microsoft.com/office/drawing/2014/main" xmlns="" id="{6C85B019-D554-4F66-9590-209DC6DC1752}"/>
              </a:ext>
            </a:extLst>
          </p:cNvPr>
          <p:cNvSpPr/>
          <p:nvPr/>
        </p:nvSpPr>
        <p:spPr>
          <a:xfrm>
            <a:off x="1282036" y="5877834"/>
            <a:ext cx="9854277" cy="5199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150000"/>
              </a:lnSpc>
              <a:spcBef>
                <a:spcPct val="0"/>
              </a:spcBef>
              <a:spcAft>
                <a:spcPct val="0"/>
              </a:spcAft>
              <a:buClr>
                <a:schemeClr val="bg1"/>
              </a:buClr>
              <a:buFont typeface="Wingdings" panose="05000000000000000000" pitchFamily="2" charset="2"/>
              <a:buChar char="l"/>
            </a:pPr>
            <a:r>
              <a:rPr lang="en-US" altLang="zh-CN" sz="2100" dirty="0">
                <a:cs typeface="+mn-ea"/>
                <a:sym typeface="+mn-lt"/>
              </a:rPr>
              <a:t>2017</a:t>
            </a:r>
            <a:r>
              <a:rPr lang="zh-CN" altLang="en-US" sz="2100" dirty="0">
                <a:cs typeface="+mn-ea"/>
                <a:sym typeface="+mn-lt"/>
              </a:rPr>
              <a:t>年</a:t>
            </a:r>
            <a:r>
              <a:rPr lang="en-US" altLang="zh-CN" sz="2100" dirty="0">
                <a:cs typeface="+mn-ea"/>
                <a:sym typeface="+mn-lt"/>
              </a:rPr>
              <a:t>1</a:t>
            </a:r>
            <a:r>
              <a:rPr lang="zh-CN" altLang="en-US" sz="2100" dirty="0">
                <a:cs typeface="+mn-ea"/>
                <a:sym typeface="+mn-lt"/>
              </a:rPr>
              <a:t>月</a:t>
            </a:r>
            <a:r>
              <a:rPr lang="en-US" altLang="zh-CN" sz="2100" dirty="0">
                <a:cs typeface="+mn-ea"/>
                <a:sym typeface="+mn-lt"/>
              </a:rPr>
              <a:t>1</a:t>
            </a:r>
            <a:r>
              <a:rPr lang="zh-CN" altLang="en-US" sz="2100" dirty="0">
                <a:cs typeface="+mn-ea"/>
                <a:sym typeface="+mn-lt"/>
              </a:rPr>
              <a:t>日 施行</a:t>
            </a:r>
            <a:r>
              <a:rPr lang="en-US" altLang="zh-CN" sz="2100" dirty="0">
                <a:cs typeface="+mn-ea"/>
                <a:sym typeface="+mn-lt"/>
              </a:rPr>
              <a:t>《</a:t>
            </a:r>
            <a:r>
              <a:rPr lang="zh-CN" altLang="en-US" sz="2100" dirty="0">
                <a:cs typeface="+mn-ea"/>
                <a:sym typeface="+mn-lt"/>
              </a:rPr>
              <a:t>境外非政府组织境内活动管理法</a:t>
            </a:r>
            <a:r>
              <a:rPr lang="en-US" altLang="zh-CN" sz="2100" dirty="0">
                <a:cs typeface="+mn-ea"/>
                <a:sym typeface="+mn-lt"/>
              </a:rPr>
              <a:t>》</a:t>
            </a:r>
          </a:p>
        </p:txBody>
      </p:sp>
      <p:sp>
        <p:nvSpPr>
          <p:cNvPr id="10" name="矩形 9">
            <a:extLst>
              <a:ext uri="{FF2B5EF4-FFF2-40B4-BE49-F238E27FC236}">
                <a16:creationId xmlns:a16="http://schemas.microsoft.com/office/drawing/2014/main" xmlns="" id="{6C85B019-D554-4F66-9590-209DC6DC1752}"/>
              </a:ext>
            </a:extLst>
          </p:cNvPr>
          <p:cNvSpPr/>
          <p:nvPr/>
        </p:nvSpPr>
        <p:spPr>
          <a:xfrm>
            <a:off x="1282036" y="3084421"/>
            <a:ext cx="5003074" cy="762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250000"/>
              </a:lnSpc>
              <a:spcBef>
                <a:spcPct val="0"/>
              </a:spcBef>
              <a:spcAft>
                <a:spcPct val="0"/>
              </a:spcAft>
              <a:buClr>
                <a:schemeClr val="bg1"/>
              </a:buClr>
              <a:buFont typeface="Wingdings" panose="05000000000000000000" pitchFamily="2" charset="2"/>
              <a:buChar char="l"/>
            </a:pPr>
            <a:r>
              <a:rPr lang="en-US" altLang="zh-CN" sz="2100" dirty="0">
                <a:cs typeface="+mn-ea"/>
                <a:sym typeface="+mn-lt"/>
              </a:rPr>
              <a:t>2015</a:t>
            </a:r>
            <a:r>
              <a:rPr lang="zh-CN" altLang="en-US" sz="2100" dirty="0">
                <a:cs typeface="+mn-ea"/>
                <a:sym typeface="+mn-lt"/>
              </a:rPr>
              <a:t>年</a:t>
            </a:r>
            <a:r>
              <a:rPr lang="en-US" altLang="zh-CN" sz="2100" dirty="0">
                <a:cs typeface="+mn-ea"/>
                <a:sym typeface="+mn-lt"/>
              </a:rPr>
              <a:t>7</a:t>
            </a:r>
            <a:r>
              <a:rPr lang="zh-CN" altLang="en-US" sz="2100" dirty="0">
                <a:cs typeface="+mn-ea"/>
                <a:sym typeface="+mn-lt"/>
              </a:rPr>
              <a:t>月</a:t>
            </a:r>
            <a:r>
              <a:rPr lang="en-US" altLang="zh-CN" sz="2100" dirty="0">
                <a:cs typeface="+mn-ea"/>
                <a:sym typeface="+mn-lt"/>
              </a:rPr>
              <a:t>1</a:t>
            </a:r>
            <a:r>
              <a:rPr lang="zh-CN" altLang="en-US" sz="2100" dirty="0">
                <a:cs typeface="+mn-ea"/>
                <a:sym typeface="+mn-lt"/>
              </a:rPr>
              <a:t>日 施行</a:t>
            </a:r>
            <a:r>
              <a:rPr lang="en-US" altLang="zh-CN" sz="2100" dirty="0">
                <a:cs typeface="+mn-ea"/>
                <a:sym typeface="+mn-lt"/>
              </a:rPr>
              <a:t>《</a:t>
            </a:r>
            <a:r>
              <a:rPr lang="zh-CN" altLang="en-US" sz="2100" dirty="0">
                <a:cs typeface="+mn-ea"/>
                <a:sym typeface="+mn-lt"/>
              </a:rPr>
              <a:t>国家安全法</a:t>
            </a:r>
            <a:r>
              <a:rPr lang="en-US" altLang="zh-CN" sz="2100" dirty="0">
                <a:cs typeface="+mn-ea"/>
                <a:sym typeface="+mn-lt"/>
              </a:rPr>
              <a:t>》</a:t>
            </a:r>
          </a:p>
        </p:txBody>
      </p:sp>
      <p:sp>
        <p:nvSpPr>
          <p:cNvPr id="12" name="矩形 11">
            <a:extLst>
              <a:ext uri="{FF2B5EF4-FFF2-40B4-BE49-F238E27FC236}">
                <a16:creationId xmlns:a16="http://schemas.microsoft.com/office/drawing/2014/main" xmlns="" id="{6C85B019-D554-4F66-9590-209DC6DC1752}"/>
              </a:ext>
            </a:extLst>
          </p:cNvPr>
          <p:cNvSpPr/>
          <p:nvPr/>
        </p:nvSpPr>
        <p:spPr>
          <a:xfrm>
            <a:off x="1282036" y="4015559"/>
            <a:ext cx="4891314" cy="762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250000"/>
              </a:lnSpc>
              <a:spcBef>
                <a:spcPct val="0"/>
              </a:spcBef>
              <a:spcAft>
                <a:spcPct val="0"/>
              </a:spcAft>
              <a:buClr>
                <a:schemeClr val="bg1"/>
              </a:buClr>
              <a:buFont typeface="Wingdings" panose="05000000000000000000" pitchFamily="2" charset="2"/>
              <a:buChar char="l"/>
            </a:pPr>
            <a:r>
              <a:rPr lang="en-US" altLang="zh-CN" sz="2100" dirty="0">
                <a:cs typeface="+mn-ea"/>
                <a:sym typeface="+mn-lt"/>
              </a:rPr>
              <a:t>2016</a:t>
            </a:r>
            <a:r>
              <a:rPr lang="zh-CN" altLang="en-US" sz="2100" dirty="0">
                <a:cs typeface="+mn-ea"/>
                <a:sym typeface="+mn-lt"/>
              </a:rPr>
              <a:t>年</a:t>
            </a:r>
            <a:r>
              <a:rPr lang="en-US" altLang="zh-CN" sz="2100" dirty="0">
                <a:cs typeface="+mn-ea"/>
                <a:sym typeface="+mn-lt"/>
              </a:rPr>
              <a:t>1</a:t>
            </a:r>
            <a:r>
              <a:rPr lang="zh-CN" altLang="en-US" sz="2100" dirty="0">
                <a:cs typeface="+mn-ea"/>
                <a:sym typeface="+mn-lt"/>
              </a:rPr>
              <a:t>月</a:t>
            </a:r>
            <a:r>
              <a:rPr lang="en-US" altLang="zh-CN" sz="2100" dirty="0">
                <a:cs typeface="+mn-ea"/>
                <a:sym typeface="+mn-lt"/>
              </a:rPr>
              <a:t>1</a:t>
            </a:r>
            <a:r>
              <a:rPr lang="zh-CN" altLang="en-US" sz="2100" dirty="0">
                <a:cs typeface="+mn-ea"/>
                <a:sym typeface="+mn-lt"/>
              </a:rPr>
              <a:t>日 施行</a:t>
            </a:r>
            <a:r>
              <a:rPr lang="en-US" altLang="zh-CN" sz="2100" dirty="0">
                <a:cs typeface="+mn-ea"/>
                <a:sym typeface="+mn-lt"/>
              </a:rPr>
              <a:t>《</a:t>
            </a:r>
            <a:r>
              <a:rPr lang="zh-CN" altLang="en-US" sz="2100" dirty="0">
                <a:cs typeface="+mn-ea"/>
                <a:sym typeface="+mn-lt"/>
              </a:rPr>
              <a:t>反恐怖主义法</a:t>
            </a:r>
            <a:r>
              <a:rPr lang="en-US" altLang="zh-CN" sz="2100" dirty="0">
                <a:cs typeface="+mn-ea"/>
                <a:sym typeface="+mn-lt"/>
              </a:rPr>
              <a:t>》</a:t>
            </a:r>
          </a:p>
        </p:txBody>
      </p:sp>
      <p:sp>
        <p:nvSpPr>
          <p:cNvPr id="14" name="矩形 13">
            <a:extLst>
              <a:ext uri="{FF2B5EF4-FFF2-40B4-BE49-F238E27FC236}">
                <a16:creationId xmlns:a16="http://schemas.microsoft.com/office/drawing/2014/main" xmlns="" id="{6C85B019-D554-4F66-9590-209DC6DC1752}"/>
              </a:ext>
            </a:extLst>
          </p:cNvPr>
          <p:cNvSpPr/>
          <p:nvPr/>
        </p:nvSpPr>
        <p:spPr>
          <a:xfrm>
            <a:off x="1282036" y="4946697"/>
            <a:ext cx="4891314" cy="762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250000"/>
              </a:lnSpc>
              <a:spcBef>
                <a:spcPct val="0"/>
              </a:spcBef>
              <a:spcAft>
                <a:spcPct val="0"/>
              </a:spcAft>
              <a:buClr>
                <a:schemeClr val="bg1"/>
              </a:buClr>
              <a:buFont typeface="Wingdings" panose="05000000000000000000" pitchFamily="2" charset="2"/>
              <a:buChar char="l"/>
            </a:pPr>
            <a:r>
              <a:rPr lang="en-US" altLang="zh-CN" sz="2100" dirty="0">
                <a:cs typeface="+mn-ea"/>
                <a:sym typeface="+mn-lt"/>
              </a:rPr>
              <a:t>2017</a:t>
            </a:r>
            <a:r>
              <a:rPr lang="zh-CN" altLang="en-US" sz="2100" dirty="0">
                <a:cs typeface="+mn-ea"/>
                <a:sym typeface="+mn-lt"/>
              </a:rPr>
              <a:t>年</a:t>
            </a:r>
            <a:r>
              <a:rPr lang="en-US" altLang="zh-CN" sz="2100" dirty="0">
                <a:cs typeface="+mn-ea"/>
                <a:sym typeface="+mn-lt"/>
              </a:rPr>
              <a:t>6</a:t>
            </a:r>
            <a:r>
              <a:rPr lang="zh-CN" altLang="en-US" sz="2100" dirty="0">
                <a:cs typeface="+mn-ea"/>
                <a:sym typeface="+mn-lt"/>
              </a:rPr>
              <a:t>月</a:t>
            </a:r>
            <a:r>
              <a:rPr lang="en-US" altLang="zh-CN" sz="2100">
                <a:cs typeface="+mn-ea"/>
                <a:sym typeface="+mn-lt"/>
              </a:rPr>
              <a:t>1</a:t>
            </a:r>
            <a:r>
              <a:rPr lang="zh-CN" altLang="en-US" sz="2100">
                <a:cs typeface="+mn-ea"/>
                <a:sym typeface="+mn-lt"/>
              </a:rPr>
              <a:t>日 将</a:t>
            </a:r>
            <a:r>
              <a:rPr lang="zh-CN" altLang="en-US" sz="2100" dirty="0">
                <a:cs typeface="+mn-ea"/>
                <a:sym typeface="+mn-lt"/>
              </a:rPr>
              <a:t>施行</a:t>
            </a:r>
            <a:r>
              <a:rPr lang="en-US" altLang="zh-CN" sz="2100" dirty="0">
                <a:cs typeface="+mn-ea"/>
                <a:sym typeface="+mn-lt"/>
              </a:rPr>
              <a:t>《</a:t>
            </a:r>
            <a:r>
              <a:rPr lang="zh-CN" altLang="en-US" sz="2100" dirty="0">
                <a:cs typeface="+mn-ea"/>
                <a:sym typeface="+mn-lt"/>
              </a:rPr>
              <a:t>网络安全法</a:t>
            </a:r>
            <a:r>
              <a:rPr lang="en-US" altLang="zh-CN" sz="2100" dirty="0">
                <a:cs typeface="+mn-ea"/>
                <a:sym typeface="+mn-lt"/>
              </a:rPr>
              <a:t>》</a:t>
            </a:r>
          </a:p>
        </p:txBody>
      </p:sp>
      <p:grpSp>
        <p:nvGrpSpPr>
          <p:cNvPr id="5" name="组合 4">
            <a:extLst>
              <a:ext uri="{FF2B5EF4-FFF2-40B4-BE49-F238E27FC236}">
                <a16:creationId xmlns:a16="http://schemas.microsoft.com/office/drawing/2014/main" xmlns="" id="{5C6AFE28-4621-4269-8924-472324327F9A}"/>
              </a:ext>
            </a:extLst>
          </p:cNvPr>
          <p:cNvGrpSpPr/>
          <p:nvPr/>
        </p:nvGrpSpPr>
        <p:grpSpPr>
          <a:xfrm>
            <a:off x="1110341" y="1549779"/>
            <a:ext cx="408575" cy="518160"/>
            <a:chOff x="1110341" y="1599482"/>
            <a:chExt cx="408575" cy="518160"/>
          </a:xfrm>
        </p:grpSpPr>
        <p:sp>
          <p:nvSpPr>
            <p:cNvPr id="4" name="矩形 3">
              <a:extLst>
                <a:ext uri="{FF2B5EF4-FFF2-40B4-BE49-F238E27FC236}">
                  <a16:creationId xmlns:a16="http://schemas.microsoft.com/office/drawing/2014/main" xmlns="" id="{C54C564A-916B-464E-8194-1980E440DC94}"/>
                </a:ext>
              </a:extLst>
            </p:cNvPr>
            <p:cNvSpPr/>
            <p:nvPr/>
          </p:nvSpPr>
          <p:spPr>
            <a:xfrm>
              <a:off x="1110341" y="1599482"/>
              <a:ext cx="228600" cy="5181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xmlns="" id="{6D5BA35E-37C3-4417-8C53-AF8F5E81678B}"/>
                </a:ext>
              </a:extLst>
            </p:cNvPr>
            <p:cNvSpPr/>
            <p:nvPr/>
          </p:nvSpPr>
          <p:spPr>
            <a:xfrm>
              <a:off x="1404616" y="1599482"/>
              <a:ext cx="114300" cy="5181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1" name="图片 20">
            <a:extLst>
              <a:ext uri="{FF2B5EF4-FFF2-40B4-BE49-F238E27FC236}">
                <a16:creationId xmlns:a16="http://schemas.microsoft.com/office/drawing/2014/main" xmlns="" id="{BD97241E-0AF1-4CBD-B97E-84600EAC8D7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46242" y="1925811"/>
            <a:ext cx="3855720" cy="3855720"/>
          </a:xfrm>
          <a:prstGeom prst="rect">
            <a:avLst/>
          </a:prstGeom>
        </p:spPr>
      </p:pic>
    </p:spTree>
    <p:extLst>
      <p:ext uri="{BB962C8B-B14F-4D97-AF65-F5344CB8AC3E}">
        <p14:creationId xmlns:p14="http://schemas.microsoft.com/office/powerpoint/2010/main" val="625708022"/>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p:tgtEl>
                                          <p:spTgt spid="6"/>
                                        </p:tgtEl>
                                        <p:attrNameLst>
                                          <p:attrName>ppt_y</p:attrName>
                                        </p:attrNameLst>
                                      </p:cBhvr>
                                      <p:tavLst>
                                        <p:tav tm="0">
                                          <p:val>
                                            <p:strVal val="#ppt_y+#ppt_h*1.125000"/>
                                          </p:val>
                                        </p:tav>
                                        <p:tav tm="100000">
                                          <p:val>
                                            <p:strVal val="#ppt_y"/>
                                          </p:val>
                                        </p:tav>
                                      </p:tavLst>
                                    </p:anim>
                                    <p:animEffect transition="in" filter="wipe(up)">
                                      <p:cBhvr>
                                        <p:cTn id="16" dur="750"/>
                                        <p:tgtEl>
                                          <p:spTgt spid="6"/>
                                        </p:tgtEl>
                                      </p:cBhvr>
                                    </p:animEffect>
                                  </p:childTnLst>
                                </p:cTn>
                              </p:par>
                            </p:childTnLst>
                          </p:cTn>
                        </p:par>
                        <p:par>
                          <p:cTn id="17" fill="hold">
                            <p:stCondLst>
                              <p:cond delay="2250"/>
                            </p:stCondLst>
                            <p:childTnLst>
                              <p:par>
                                <p:cTn id="18" presetID="1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p:tgtEl>
                                          <p:spTgt spid="10"/>
                                        </p:tgtEl>
                                        <p:attrNameLst>
                                          <p:attrName>ppt_y</p:attrName>
                                        </p:attrNameLst>
                                      </p:cBhvr>
                                      <p:tavLst>
                                        <p:tav tm="0">
                                          <p:val>
                                            <p:strVal val="#ppt_y+#ppt_h*1.125000"/>
                                          </p:val>
                                        </p:tav>
                                        <p:tav tm="100000">
                                          <p:val>
                                            <p:strVal val="#ppt_y"/>
                                          </p:val>
                                        </p:tav>
                                      </p:tavLst>
                                    </p:anim>
                                    <p:animEffect transition="in" filter="wipe(up)">
                                      <p:cBhvr>
                                        <p:cTn id="21" dur="750"/>
                                        <p:tgtEl>
                                          <p:spTgt spid="10"/>
                                        </p:tgtEl>
                                      </p:cBhvr>
                                    </p:animEffect>
                                  </p:childTnLst>
                                </p:cTn>
                              </p:par>
                            </p:childTnLst>
                          </p:cTn>
                        </p:par>
                        <p:par>
                          <p:cTn id="22" fill="hold">
                            <p:stCondLst>
                              <p:cond delay="300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p:tgtEl>
                                          <p:spTgt spid="12"/>
                                        </p:tgtEl>
                                        <p:attrNameLst>
                                          <p:attrName>ppt_y</p:attrName>
                                        </p:attrNameLst>
                                      </p:cBhvr>
                                      <p:tavLst>
                                        <p:tav tm="0">
                                          <p:val>
                                            <p:strVal val="#ppt_y+#ppt_h*1.125000"/>
                                          </p:val>
                                        </p:tav>
                                        <p:tav tm="100000">
                                          <p:val>
                                            <p:strVal val="#ppt_y"/>
                                          </p:val>
                                        </p:tav>
                                      </p:tavLst>
                                    </p:anim>
                                    <p:animEffect transition="in" filter="wipe(up)">
                                      <p:cBhvr>
                                        <p:cTn id="26" dur="750"/>
                                        <p:tgtEl>
                                          <p:spTgt spid="12"/>
                                        </p:tgtEl>
                                      </p:cBhvr>
                                    </p:animEffect>
                                  </p:childTnLst>
                                </p:cTn>
                              </p:par>
                            </p:childTnLst>
                          </p:cTn>
                        </p:par>
                        <p:par>
                          <p:cTn id="27" fill="hold">
                            <p:stCondLst>
                              <p:cond delay="375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750"/>
                                        <p:tgtEl>
                                          <p:spTgt spid="7"/>
                                        </p:tgtEl>
                                      </p:cBhvr>
                                    </p:animEffect>
                                    <p:anim calcmode="lin" valueType="num">
                                      <p:cBhvr>
                                        <p:cTn id="31" dur="750" fill="hold"/>
                                        <p:tgtEl>
                                          <p:spTgt spid="7"/>
                                        </p:tgtEl>
                                        <p:attrNameLst>
                                          <p:attrName>ppt_x</p:attrName>
                                        </p:attrNameLst>
                                      </p:cBhvr>
                                      <p:tavLst>
                                        <p:tav tm="0">
                                          <p:val>
                                            <p:strVal val="#ppt_x"/>
                                          </p:val>
                                        </p:tav>
                                        <p:tav tm="100000">
                                          <p:val>
                                            <p:strVal val="#ppt_x"/>
                                          </p:val>
                                        </p:tav>
                                      </p:tavLst>
                                    </p:anim>
                                    <p:anim calcmode="lin" valueType="num">
                                      <p:cBhvr>
                                        <p:cTn id="32" dur="75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750"/>
                                        <p:tgtEl>
                                          <p:spTgt spid="14"/>
                                        </p:tgtEl>
                                      </p:cBhvr>
                                    </p:animEffect>
                                    <p:anim calcmode="lin" valueType="num">
                                      <p:cBhvr>
                                        <p:cTn id="37" dur="750" fill="hold"/>
                                        <p:tgtEl>
                                          <p:spTgt spid="14"/>
                                        </p:tgtEl>
                                        <p:attrNameLst>
                                          <p:attrName>ppt_x</p:attrName>
                                        </p:attrNameLst>
                                      </p:cBhvr>
                                      <p:tavLst>
                                        <p:tav tm="0">
                                          <p:val>
                                            <p:strVal val="#ppt_x"/>
                                          </p:val>
                                        </p:tav>
                                        <p:tav tm="100000">
                                          <p:val>
                                            <p:strVal val="#ppt_x"/>
                                          </p:val>
                                        </p:tav>
                                      </p:tavLst>
                                    </p:anim>
                                    <p:anim calcmode="lin" valueType="num">
                                      <p:cBhvr>
                                        <p:cTn id="38" dur="75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 presetClass="entr" presetSubtype="4"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750" fill="hold"/>
                                        <p:tgtEl>
                                          <p:spTgt spid="19"/>
                                        </p:tgtEl>
                                        <p:attrNameLst>
                                          <p:attrName>ppt_x</p:attrName>
                                        </p:attrNameLst>
                                      </p:cBhvr>
                                      <p:tavLst>
                                        <p:tav tm="0">
                                          <p:val>
                                            <p:strVal val="#ppt_x"/>
                                          </p:val>
                                        </p:tav>
                                        <p:tav tm="100000">
                                          <p:val>
                                            <p:strVal val="#ppt_x"/>
                                          </p:val>
                                        </p:tav>
                                      </p:tavLst>
                                    </p:anim>
                                    <p:anim calcmode="lin" valueType="num">
                                      <p:cBhvr additive="base">
                                        <p:cTn id="43" dur="750" fill="hold"/>
                                        <p:tgtEl>
                                          <p:spTgt spid="19"/>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750"/>
                                        <p:tgtEl>
                                          <p:spTgt spid="21"/>
                                        </p:tgtEl>
                                      </p:cBhvr>
                                    </p:animEffect>
                                    <p:anim calcmode="lin" valueType="num">
                                      <p:cBhvr>
                                        <p:cTn id="48" dur="750" fill="hold"/>
                                        <p:tgtEl>
                                          <p:spTgt spid="21"/>
                                        </p:tgtEl>
                                        <p:attrNameLst>
                                          <p:attrName>ppt_x</p:attrName>
                                        </p:attrNameLst>
                                      </p:cBhvr>
                                      <p:tavLst>
                                        <p:tav tm="0">
                                          <p:val>
                                            <p:strVal val="#ppt_x"/>
                                          </p:val>
                                        </p:tav>
                                        <p:tav tm="100000">
                                          <p:val>
                                            <p:strVal val="#ppt_x"/>
                                          </p:val>
                                        </p:tav>
                                      </p:tavLst>
                                    </p:anim>
                                    <p:anim calcmode="lin" valueType="num">
                                      <p:cBhvr>
                                        <p:cTn id="49"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6" grpId="0"/>
      <p:bldP spid="7"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531112" y="1526267"/>
            <a:ext cx="9453562" cy="1325563"/>
          </a:xfrm>
          <a:prstGeom prst="rect">
            <a:avLst/>
          </a:prstGeom>
        </p:spPr>
        <p:txBody>
          <a:bodyPr>
            <a:normAutofit/>
          </a:bodyPr>
          <a:lstStyle/>
          <a:p>
            <a:pPr algn="dist"/>
            <a:r>
              <a:rPr lang="zh-CN" altLang="en-US" sz="4000" b="1" dirty="0">
                <a:latin typeface="+mn-lt"/>
                <a:ea typeface="+mn-ea"/>
                <a:cs typeface="+mn-ea"/>
                <a:sym typeface="+mn-lt"/>
              </a:rPr>
              <a:t>新的国家安全法对军事安全做了哪些规定？</a:t>
            </a:r>
          </a:p>
        </p:txBody>
      </p:sp>
      <p:grpSp>
        <p:nvGrpSpPr>
          <p:cNvPr id="3" name="组合 2">
            <a:extLst>
              <a:ext uri="{FF2B5EF4-FFF2-40B4-BE49-F238E27FC236}">
                <a16:creationId xmlns:a16="http://schemas.microsoft.com/office/drawing/2014/main" xmlns="" id="{32F18D82-F064-45BC-A8F7-F618AF8489D3}"/>
              </a:ext>
            </a:extLst>
          </p:cNvPr>
          <p:cNvGrpSpPr/>
          <p:nvPr/>
        </p:nvGrpSpPr>
        <p:grpSpPr>
          <a:xfrm>
            <a:off x="4063091" y="2436787"/>
            <a:ext cx="6558427" cy="3888140"/>
            <a:chOff x="1110341" y="2436787"/>
            <a:chExt cx="6558427" cy="3888140"/>
          </a:xfrm>
        </p:grpSpPr>
        <p:sp>
          <p:nvSpPr>
            <p:cNvPr id="6" name="矩形 5">
              <a:extLst>
                <a:ext uri="{FF2B5EF4-FFF2-40B4-BE49-F238E27FC236}">
                  <a16:creationId xmlns:a16="http://schemas.microsoft.com/office/drawing/2014/main" xmlns="" id="{6C85B019-D554-4F66-9590-209DC6DC1752}"/>
                </a:ext>
              </a:extLst>
            </p:cNvPr>
            <p:cNvSpPr/>
            <p:nvPr/>
          </p:nvSpPr>
          <p:spPr>
            <a:xfrm>
              <a:off x="1110341" y="2436787"/>
              <a:ext cx="6558427" cy="961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150000"/>
                </a:lnSpc>
                <a:spcBef>
                  <a:spcPct val="0"/>
                </a:spcBef>
                <a:spcAft>
                  <a:spcPct val="0"/>
                </a:spcAft>
                <a:buClr>
                  <a:srgbClr val="C00000"/>
                </a:buClr>
                <a:buFont typeface="Wingdings" panose="05000000000000000000" pitchFamily="2" charset="2"/>
                <a:buChar char="n"/>
              </a:pPr>
              <a:r>
                <a:rPr lang="zh-CN" altLang="en-US" sz="2000" dirty="0">
                  <a:cs typeface="+mn-ea"/>
                  <a:sym typeface="+mn-lt"/>
                </a:rPr>
                <a:t>国家加强武装力量革命化、现代化、正规化建设，建设与保卫国家安全和发展利益需要相适应的武装力量；</a:t>
              </a:r>
            </a:p>
          </p:txBody>
        </p:sp>
        <p:sp>
          <p:nvSpPr>
            <p:cNvPr id="7" name="矩形 6">
              <a:extLst>
                <a:ext uri="{FF2B5EF4-FFF2-40B4-BE49-F238E27FC236}">
                  <a16:creationId xmlns:a16="http://schemas.microsoft.com/office/drawing/2014/main" xmlns="" id="{6C85B019-D554-4F66-9590-209DC6DC1752}"/>
                </a:ext>
              </a:extLst>
            </p:cNvPr>
            <p:cNvSpPr/>
            <p:nvPr/>
          </p:nvSpPr>
          <p:spPr>
            <a:xfrm>
              <a:off x="1110341" y="3734383"/>
              <a:ext cx="6558427" cy="961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150000"/>
                </a:lnSpc>
                <a:spcBef>
                  <a:spcPct val="0"/>
                </a:spcBef>
                <a:spcAft>
                  <a:spcPct val="0"/>
                </a:spcAft>
                <a:buClr>
                  <a:srgbClr val="C00000"/>
                </a:buClr>
                <a:buFont typeface="Wingdings" panose="05000000000000000000" pitchFamily="2" charset="2"/>
                <a:buChar char="n"/>
              </a:pPr>
              <a:r>
                <a:rPr lang="zh-CN" altLang="en-US" sz="2000" dirty="0">
                  <a:cs typeface="+mn-ea"/>
                  <a:sym typeface="+mn-lt"/>
                </a:rPr>
                <a:t>实施积极防御军事战略方针，防备和抵御侵略，制止武装颠覆和分裂；</a:t>
              </a:r>
            </a:p>
          </p:txBody>
        </p:sp>
        <p:sp>
          <p:nvSpPr>
            <p:cNvPr id="8" name="矩形 7">
              <a:extLst>
                <a:ext uri="{FF2B5EF4-FFF2-40B4-BE49-F238E27FC236}">
                  <a16:creationId xmlns:a16="http://schemas.microsoft.com/office/drawing/2014/main" xmlns="" id="{6C85B019-D554-4F66-9590-209DC6DC1752}"/>
                </a:ext>
              </a:extLst>
            </p:cNvPr>
            <p:cNvSpPr/>
            <p:nvPr/>
          </p:nvSpPr>
          <p:spPr>
            <a:xfrm>
              <a:off x="1110341" y="4847599"/>
              <a:ext cx="6558427" cy="1477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150000"/>
                </a:lnSpc>
                <a:spcBef>
                  <a:spcPct val="0"/>
                </a:spcBef>
                <a:spcAft>
                  <a:spcPct val="0"/>
                </a:spcAft>
                <a:buClr>
                  <a:srgbClr val="C00000"/>
                </a:buClr>
                <a:buFont typeface="Wingdings" panose="05000000000000000000" pitchFamily="2" charset="2"/>
                <a:buChar char="n"/>
              </a:pPr>
              <a:r>
                <a:rPr lang="zh-CN" altLang="en-US" sz="2000" dirty="0">
                  <a:cs typeface="+mn-ea"/>
                  <a:sym typeface="+mn-lt"/>
                </a:rPr>
                <a:t>开展国际军事安全合作，实施联合国维和、国际救援、海上护航和维护国家海外利益的军事行动，维护国家主权、安全、领土完整、发展利益和世界和平。</a:t>
              </a:r>
            </a:p>
          </p:txBody>
        </p:sp>
      </p:grpSp>
      <p:grpSp>
        <p:nvGrpSpPr>
          <p:cNvPr id="9" name="组合 8">
            <a:extLst>
              <a:ext uri="{FF2B5EF4-FFF2-40B4-BE49-F238E27FC236}">
                <a16:creationId xmlns:a16="http://schemas.microsoft.com/office/drawing/2014/main" xmlns="" id="{52FD00AD-45C3-42B1-A60A-8715D26A485C}"/>
              </a:ext>
            </a:extLst>
          </p:cNvPr>
          <p:cNvGrpSpPr/>
          <p:nvPr/>
        </p:nvGrpSpPr>
        <p:grpSpPr>
          <a:xfrm>
            <a:off x="1110341" y="1549779"/>
            <a:ext cx="408575" cy="518160"/>
            <a:chOff x="1110341" y="1599482"/>
            <a:chExt cx="408575" cy="518160"/>
          </a:xfrm>
        </p:grpSpPr>
        <p:sp>
          <p:nvSpPr>
            <p:cNvPr id="10" name="矩形 9">
              <a:extLst>
                <a:ext uri="{FF2B5EF4-FFF2-40B4-BE49-F238E27FC236}">
                  <a16:creationId xmlns:a16="http://schemas.microsoft.com/office/drawing/2014/main" xmlns="" id="{F73AB395-3894-494B-8A4B-4F95E58DA8C5}"/>
                </a:ext>
              </a:extLst>
            </p:cNvPr>
            <p:cNvSpPr/>
            <p:nvPr/>
          </p:nvSpPr>
          <p:spPr>
            <a:xfrm>
              <a:off x="1110341" y="1599482"/>
              <a:ext cx="228600" cy="5181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xmlns="" id="{A22B156A-F948-41C2-BED7-C0BFBA2ADA75}"/>
                </a:ext>
              </a:extLst>
            </p:cNvPr>
            <p:cNvSpPr/>
            <p:nvPr/>
          </p:nvSpPr>
          <p:spPr>
            <a:xfrm>
              <a:off x="1404616" y="1599482"/>
              <a:ext cx="114300" cy="5181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 name="图片 4">
            <a:extLst>
              <a:ext uri="{FF2B5EF4-FFF2-40B4-BE49-F238E27FC236}">
                <a16:creationId xmlns:a16="http://schemas.microsoft.com/office/drawing/2014/main" xmlns="" id="{E28392DA-0441-4985-8FE3-BA2418280DE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572" y="2274659"/>
            <a:ext cx="4583341" cy="4583341"/>
          </a:xfrm>
          <a:prstGeom prst="rect">
            <a:avLst/>
          </a:prstGeom>
        </p:spPr>
      </p:pic>
    </p:spTree>
    <p:extLst>
      <p:ext uri="{BB962C8B-B14F-4D97-AF65-F5344CB8AC3E}">
        <p14:creationId xmlns:p14="http://schemas.microsoft.com/office/powerpoint/2010/main" val="3648443516"/>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750"/>
                                        <p:tgtEl>
                                          <p:spTgt spid="3"/>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anim calcmode="lin" valueType="num">
                                      <p:cBhvr>
                                        <p:cTn id="20" dur="750" fill="hold"/>
                                        <p:tgtEl>
                                          <p:spTgt spid="5"/>
                                        </p:tgtEl>
                                        <p:attrNameLst>
                                          <p:attrName>ppt_x</p:attrName>
                                        </p:attrNameLst>
                                      </p:cBhvr>
                                      <p:tavLst>
                                        <p:tav tm="0">
                                          <p:val>
                                            <p:strVal val="#ppt_x"/>
                                          </p:val>
                                        </p:tav>
                                        <p:tav tm="100000">
                                          <p:val>
                                            <p:strVal val="#ppt_x"/>
                                          </p:val>
                                        </p:tav>
                                      </p:tavLst>
                                    </p:anim>
                                    <p:anim calcmode="lin" valueType="num">
                                      <p:cBhvr>
                                        <p:cTn id="21"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6C85B019-D554-4F66-9590-209DC6DC1752}"/>
              </a:ext>
            </a:extLst>
          </p:cNvPr>
          <p:cNvSpPr/>
          <p:nvPr/>
        </p:nvSpPr>
        <p:spPr>
          <a:xfrm>
            <a:off x="980948" y="2655000"/>
            <a:ext cx="5853974" cy="19337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1219170" fontAlgn="base">
              <a:lnSpc>
                <a:spcPct val="200000"/>
              </a:lnSpc>
              <a:spcBef>
                <a:spcPct val="0"/>
              </a:spcBef>
              <a:spcAft>
                <a:spcPct val="0"/>
              </a:spcAft>
              <a:buClr>
                <a:srgbClr val="0551A1"/>
              </a:buClr>
            </a:pPr>
            <a:r>
              <a:rPr lang="zh-CN" altLang="en-US" sz="2100" dirty="0">
                <a:cs typeface="+mn-ea"/>
                <a:sym typeface="+mn-lt"/>
              </a:rPr>
              <a:t>（</a:t>
            </a:r>
            <a:r>
              <a:rPr lang="en-US" altLang="zh-CN" sz="2100" dirty="0">
                <a:cs typeface="+mn-ea"/>
                <a:sym typeface="+mn-lt"/>
              </a:rPr>
              <a:t>1</a:t>
            </a:r>
            <a:r>
              <a:rPr lang="zh-CN" altLang="en-US" sz="2100" dirty="0">
                <a:cs typeface="+mn-ea"/>
                <a:sym typeface="+mn-lt"/>
              </a:rPr>
              <a:t>）确立了以总体国家安全观为指导思想；</a:t>
            </a:r>
          </a:p>
          <a:p>
            <a:pPr defTabSz="1219170" fontAlgn="base">
              <a:lnSpc>
                <a:spcPct val="200000"/>
              </a:lnSpc>
              <a:spcBef>
                <a:spcPct val="0"/>
              </a:spcBef>
              <a:spcAft>
                <a:spcPct val="0"/>
              </a:spcAft>
              <a:buClr>
                <a:srgbClr val="0551A1"/>
              </a:buClr>
            </a:pPr>
            <a:r>
              <a:rPr lang="zh-CN" altLang="en-US" sz="2100" dirty="0">
                <a:cs typeface="+mn-ea"/>
                <a:sym typeface="+mn-lt"/>
              </a:rPr>
              <a:t>（</a:t>
            </a:r>
            <a:r>
              <a:rPr lang="en-US" altLang="zh-CN" sz="2100" dirty="0">
                <a:cs typeface="+mn-ea"/>
                <a:sym typeface="+mn-lt"/>
              </a:rPr>
              <a:t>2</a:t>
            </a:r>
            <a:r>
              <a:rPr lang="zh-CN" altLang="en-US" sz="2100" dirty="0">
                <a:cs typeface="+mn-ea"/>
                <a:sym typeface="+mn-lt"/>
              </a:rPr>
              <a:t>）突出强调以人民安全为宗旨；</a:t>
            </a:r>
          </a:p>
          <a:p>
            <a:pPr defTabSz="1219170" fontAlgn="base">
              <a:lnSpc>
                <a:spcPct val="200000"/>
              </a:lnSpc>
              <a:spcBef>
                <a:spcPct val="0"/>
              </a:spcBef>
              <a:spcAft>
                <a:spcPct val="0"/>
              </a:spcAft>
              <a:buClr>
                <a:srgbClr val="0551A1"/>
              </a:buClr>
            </a:pPr>
            <a:r>
              <a:rPr lang="zh-CN" altLang="en-US" sz="2100" dirty="0">
                <a:cs typeface="+mn-ea"/>
                <a:sym typeface="+mn-lt"/>
              </a:rPr>
              <a:t>（</a:t>
            </a:r>
            <a:r>
              <a:rPr lang="en-US" altLang="zh-CN" sz="2100" dirty="0">
                <a:cs typeface="+mn-ea"/>
                <a:sym typeface="+mn-lt"/>
              </a:rPr>
              <a:t>3</a:t>
            </a:r>
            <a:r>
              <a:rPr lang="zh-CN" altLang="en-US" sz="2100" dirty="0">
                <a:cs typeface="+mn-ea"/>
                <a:sym typeface="+mn-lt"/>
              </a:rPr>
              <a:t>）首次界定国家安全；</a:t>
            </a:r>
          </a:p>
        </p:txBody>
      </p:sp>
      <p:sp>
        <p:nvSpPr>
          <p:cNvPr id="7" name="矩形 6">
            <a:extLst>
              <a:ext uri="{FF2B5EF4-FFF2-40B4-BE49-F238E27FC236}">
                <a16:creationId xmlns:a16="http://schemas.microsoft.com/office/drawing/2014/main" xmlns="" id="{6C85B019-D554-4F66-9590-209DC6DC1752}"/>
              </a:ext>
            </a:extLst>
          </p:cNvPr>
          <p:cNvSpPr/>
          <p:nvPr/>
        </p:nvSpPr>
        <p:spPr>
          <a:xfrm>
            <a:off x="6390350" y="2655000"/>
            <a:ext cx="5234214" cy="19337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1219170" fontAlgn="base">
              <a:lnSpc>
                <a:spcPct val="200000"/>
              </a:lnSpc>
              <a:spcBef>
                <a:spcPct val="0"/>
              </a:spcBef>
              <a:spcAft>
                <a:spcPct val="0"/>
              </a:spcAft>
              <a:buClr>
                <a:srgbClr val="0551A1"/>
              </a:buClr>
            </a:pPr>
            <a:r>
              <a:rPr lang="zh-CN" altLang="en-US" sz="2100" dirty="0">
                <a:cs typeface="+mn-ea"/>
                <a:sym typeface="+mn-lt"/>
              </a:rPr>
              <a:t>（</a:t>
            </a:r>
            <a:r>
              <a:rPr lang="en-US" altLang="zh-CN" sz="2100" dirty="0">
                <a:cs typeface="+mn-ea"/>
                <a:sym typeface="+mn-lt"/>
              </a:rPr>
              <a:t>4</a:t>
            </a:r>
            <a:r>
              <a:rPr lang="zh-CN" altLang="en-US" sz="2100" dirty="0">
                <a:cs typeface="+mn-ea"/>
                <a:sym typeface="+mn-lt"/>
              </a:rPr>
              <a:t>）确立了国家安全领导体制；</a:t>
            </a:r>
          </a:p>
          <a:p>
            <a:pPr defTabSz="1219170" fontAlgn="base">
              <a:lnSpc>
                <a:spcPct val="200000"/>
              </a:lnSpc>
              <a:spcBef>
                <a:spcPct val="0"/>
              </a:spcBef>
              <a:spcAft>
                <a:spcPct val="0"/>
              </a:spcAft>
              <a:buClr>
                <a:srgbClr val="0551A1"/>
              </a:buClr>
            </a:pPr>
            <a:r>
              <a:rPr lang="zh-CN" altLang="en-US" sz="2100" dirty="0">
                <a:cs typeface="+mn-ea"/>
                <a:sym typeface="+mn-lt"/>
              </a:rPr>
              <a:t>（</a:t>
            </a:r>
            <a:r>
              <a:rPr lang="en-US" altLang="zh-CN" sz="2100" dirty="0">
                <a:cs typeface="+mn-ea"/>
                <a:sym typeface="+mn-lt"/>
              </a:rPr>
              <a:t>5</a:t>
            </a:r>
            <a:r>
              <a:rPr lang="zh-CN" altLang="en-US" sz="2100" dirty="0">
                <a:cs typeface="+mn-ea"/>
                <a:sym typeface="+mn-lt"/>
              </a:rPr>
              <a:t>）首次提出网络空间主权这一概念；</a:t>
            </a:r>
          </a:p>
          <a:p>
            <a:pPr defTabSz="1219170" fontAlgn="base">
              <a:lnSpc>
                <a:spcPct val="200000"/>
              </a:lnSpc>
              <a:spcBef>
                <a:spcPct val="0"/>
              </a:spcBef>
              <a:spcAft>
                <a:spcPct val="0"/>
              </a:spcAft>
              <a:buClr>
                <a:srgbClr val="0551A1"/>
              </a:buClr>
            </a:pPr>
            <a:r>
              <a:rPr lang="zh-CN" altLang="en-US" sz="2100" dirty="0">
                <a:cs typeface="+mn-ea"/>
                <a:sym typeface="+mn-lt"/>
              </a:rPr>
              <a:t>（</a:t>
            </a:r>
            <a:r>
              <a:rPr lang="en-US" altLang="zh-CN" sz="2100" dirty="0">
                <a:cs typeface="+mn-ea"/>
                <a:sym typeface="+mn-lt"/>
              </a:rPr>
              <a:t>6</a:t>
            </a:r>
            <a:r>
              <a:rPr lang="zh-CN" altLang="en-US" sz="2100" dirty="0">
                <a:cs typeface="+mn-ea"/>
                <a:sym typeface="+mn-lt"/>
              </a:rPr>
              <a:t>）首次规定全民国家安全教育日。</a:t>
            </a:r>
          </a:p>
        </p:txBody>
      </p:sp>
      <p:grpSp>
        <p:nvGrpSpPr>
          <p:cNvPr id="20" name="组合 19">
            <a:extLst>
              <a:ext uri="{FF2B5EF4-FFF2-40B4-BE49-F238E27FC236}">
                <a16:creationId xmlns:a16="http://schemas.microsoft.com/office/drawing/2014/main" xmlns="" id="{8925B38B-B820-4EDB-BBE4-9A072EA6645E}"/>
              </a:ext>
            </a:extLst>
          </p:cNvPr>
          <p:cNvGrpSpPr/>
          <p:nvPr/>
        </p:nvGrpSpPr>
        <p:grpSpPr>
          <a:xfrm>
            <a:off x="1165697" y="2886075"/>
            <a:ext cx="499017" cy="1797379"/>
            <a:chOff x="1025997" y="3248025"/>
            <a:chExt cx="499017" cy="1797379"/>
          </a:xfrm>
        </p:grpSpPr>
        <p:grpSp>
          <p:nvGrpSpPr>
            <p:cNvPr id="19" name="组合 18">
              <a:extLst>
                <a:ext uri="{FF2B5EF4-FFF2-40B4-BE49-F238E27FC236}">
                  <a16:creationId xmlns:a16="http://schemas.microsoft.com/office/drawing/2014/main" xmlns="" id="{82E66998-E8E3-4990-B3B9-DE83684D604E}"/>
                </a:ext>
              </a:extLst>
            </p:cNvPr>
            <p:cNvGrpSpPr/>
            <p:nvPr/>
          </p:nvGrpSpPr>
          <p:grpSpPr>
            <a:xfrm>
              <a:off x="1025997" y="3248025"/>
              <a:ext cx="499017" cy="503886"/>
              <a:chOff x="1019899" y="3248025"/>
              <a:chExt cx="499017" cy="503886"/>
            </a:xfrm>
          </p:grpSpPr>
          <p:sp>
            <p:nvSpPr>
              <p:cNvPr id="8" name="椭圆 7">
                <a:extLst>
                  <a:ext uri="{FF2B5EF4-FFF2-40B4-BE49-F238E27FC236}">
                    <a16:creationId xmlns:a16="http://schemas.microsoft.com/office/drawing/2014/main" xmlns="" id="{945ED50A-AE60-40E2-A128-43054156BFBC}"/>
                  </a:ext>
                </a:extLst>
              </p:cNvPr>
              <p:cNvSpPr/>
              <p:nvPr/>
            </p:nvSpPr>
            <p:spPr>
              <a:xfrm flipH="1">
                <a:off x="1019899" y="3248025"/>
                <a:ext cx="499017" cy="503886"/>
              </a:xfrm>
              <a:prstGeom prst="ellipse">
                <a:avLst/>
              </a:prstGeom>
              <a:solidFill>
                <a:schemeClr val="accent1"/>
              </a:solidFill>
              <a:ln w="25400" cap="flat" cmpd="sng" algn="ctr">
                <a:noFill/>
                <a:prstDash val="solid"/>
              </a:ln>
              <a:effectLst/>
            </p:spPr>
            <p:txBody>
              <a:bodyPr rtlCol="0" anchor="ctr"/>
              <a:lstStyle/>
              <a:p>
                <a:pPr algn="ctr" defTabSz="1219140">
                  <a:defRPr/>
                </a:pPr>
                <a:endParaRPr lang="zh-CN" altLang="en-US" sz="2000" b="1" kern="0">
                  <a:solidFill>
                    <a:srgbClr val="FFFFFF"/>
                  </a:solidFill>
                  <a:cs typeface="+mn-ea"/>
                  <a:sym typeface="+mn-lt"/>
                </a:endParaRPr>
              </a:p>
            </p:txBody>
          </p:sp>
          <p:sp>
            <p:nvSpPr>
              <p:cNvPr id="12" name="TextBox 20">
                <a:extLst>
                  <a:ext uri="{FF2B5EF4-FFF2-40B4-BE49-F238E27FC236}">
                    <a16:creationId xmlns:a16="http://schemas.microsoft.com/office/drawing/2014/main" xmlns="" id="{54A819EC-562D-4F71-9149-5DE99E8A9283}"/>
                  </a:ext>
                </a:extLst>
              </p:cNvPr>
              <p:cNvSpPr txBox="1"/>
              <p:nvPr/>
            </p:nvSpPr>
            <p:spPr>
              <a:xfrm>
                <a:off x="1134753" y="3355364"/>
                <a:ext cx="269306" cy="276999"/>
              </a:xfrm>
              <a:prstGeom prst="rect">
                <a:avLst/>
              </a:prstGeom>
              <a:noFill/>
            </p:spPr>
            <p:txBody>
              <a:bodyPr wrap="none" lIns="0" tIns="0" rIns="0" bIns="0" rtlCol="0">
                <a:spAutoFit/>
              </a:bodyPr>
              <a:lstStyle/>
              <a:p>
                <a:pPr algn="ctr" defTabSz="1219140">
                  <a:defRPr/>
                </a:pPr>
                <a:r>
                  <a:rPr lang="en-US" altLang="zh-CN" kern="0" dirty="0">
                    <a:solidFill>
                      <a:schemeClr val="bg1"/>
                    </a:solidFill>
                    <a:cs typeface="+mn-ea"/>
                    <a:sym typeface="+mn-lt"/>
                  </a:rPr>
                  <a:t>01</a:t>
                </a:r>
                <a:endParaRPr lang="zh-CN" altLang="en-US" kern="0" dirty="0">
                  <a:solidFill>
                    <a:schemeClr val="bg1"/>
                  </a:solidFill>
                  <a:cs typeface="+mn-ea"/>
                  <a:sym typeface="+mn-lt"/>
                </a:endParaRPr>
              </a:p>
            </p:txBody>
          </p:sp>
        </p:grpSp>
        <p:grpSp>
          <p:nvGrpSpPr>
            <p:cNvPr id="4" name="组合 3">
              <a:extLst>
                <a:ext uri="{FF2B5EF4-FFF2-40B4-BE49-F238E27FC236}">
                  <a16:creationId xmlns:a16="http://schemas.microsoft.com/office/drawing/2014/main" xmlns="" id="{6870F1A3-CCE4-46C7-B9B5-1835F976B78F}"/>
                </a:ext>
              </a:extLst>
            </p:cNvPr>
            <p:cNvGrpSpPr/>
            <p:nvPr/>
          </p:nvGrpSpPr>
          <p:grpSpPr>
            <a:xfrm>
              <a:off x="1025997" y="3894771"/>
              <a:ext cx="499017" cy="503886"/>
              <a:chOff x="1019899" y="4074307"/>
              <a:chExt cx="499017" cy="503886"/>
            </a:xfrm>
          </p:grpSpPr>
          <p:sp>
            <p:nvSpPr>
              <p:cNvPr id="9" name="椭圆 8">
                <a:extLst>
                  <a:ext uri="{FF2B5EF4-FFF2-40B4-BE49-F238E27FC236}">
                    <a16:creationId xmlns:a16="http://schemas.microsoft.com/office/drawing/2014/main" xmlns="" id="{A79ACC55-4C62-4851-8B4E-6E844CB988E5}"/>
                  </a:ext>
                </a:extLst>
              </p:cNvPr>
              <p:cNvSpPr/>
              <p:nvPr/>
            </p:nvSpPr>
            <p:spPr>
              <a:xfrm flipH="1">
                <a:off x="1019899" y="4074307"/>
                <a:ext cx="499017" cy="503886"/>
              </a:xfrm>
              <a:prstGeom prst="ellipse">
                <a:avLst/>
              </a:prstGeom>
              <a:solidFill>
                <a:schemeClr val="accent1"/>
              </a:solidFill>
              <a:ln w="25400" cap="flat" cmpd="sng" algn="ctr">
                <a:noFill/>
                <a:prstDash val="solid"/>
              </a:ln>
              <a:effectLst/>
            </p:spPr>
            <p:txBody>
              <a:bodyPr rtlCol="0" anchor="ctr"/>
              <a:lstStyle/>
              <a:p>
                <a:pPr algn="ctr" defTabSz="1219140">
                  <a:defRPr/>
                </a:pPr>
                <a:endParaRPr lang="zh-CN" altLang="en-US" sz="2000" b="1" kern="0">
                  <a:solidFill>
                    <a:srgbClr val="FFFFFF"/>
                  </a:solidFill>
                  <a:cs typeface="+mn-ea"/>
                  <a:sym typeface="+mn-lt"/>
                </a:endParaRPr>
              </a:p>
            </p:txBody>
          </p:sp>
          <p:sp>
            <p:nvSpPr>
              <p:cNvPr id="13" name="TextBox 20">
                <a:extLst>
                  <a:ext uri="{FF2B5EF4-FFF2-40B4-BE49-F238E27FC236}">
                    <a16:creationId xmlns:a16="http://schemas.microsoft.com/office/drawing/2014/main" xmlns="" id="{22E1AF07-43FB-4E78-BEE8-D3EFC2279B48}"/>
                  </a:ext>
                </a:extLst>
              </p:cNvPr>
              <p:cNvSpPr txBox="1"/>
              <p:nvPr/>
            </p:nvSpPr>
            <p:spPr>
              <a:xfrm>
                <a:off x="1134753" y="4181647"/>
                <a:ext cx="269306" cy="276999"/>
              </a:xfrm>
              <a:prstGeom prst="rect">
                <a:avLst/>
              </a:prstGeom>
              <a:noFill/>
            </p:spPr>
            <p:txBody>
              <a:bodyPr wrap="none" lIns="0" tIns="0" rIns="0" bIns="0" rtlCol="0">
                <a:spAutoFit/>
              </a:bodyPr>
              <a:lstStyle/>
              <a:p>
                <a:pPr algn="ctr" defTabSz="1219140">
                  <a:defRPr/>
                </a:pPr>
                <a:r>
                  <a:rPr lang="en-US" altLang="zh-CN" kern="0" dirty="0">
                    <a:solidFill>
                      <a:schemeClr val="bg1"/>
                    </a:solidFill>
                    <a:cs typeface="+mn-ea"/>
                    <a:sym typeface="+mn-lt"/>
                  </a:rPr>
                  <a:t>02</a:t>
                </a:r>
                <a:endParaRPr lang="zh-CN" altLang="en-US" kern="0" dirty="0">
                  <a:solidFill>
                    <a:schemeClr val="bg1"/>
                  </a:solidFill>
                  <a:cs typeface="+mn-ea"/>
                  <a:sym typeface="+mn-lt"/>
                </a:endParaRPr>
              </a:p>
            </p:txBody>
          </p:sp>
        </p:grpSp>
        <p:grpSp>
          <p:nvGrpSpPr>
            <p:cNvPr id="3" name="组合 2">
              <a:extLst>
                <a:ext uri="{FF2B5EF4-FFF2-40B4-BE49-F238E27FC236}">
                  <a16:creationId xmlns:a16="http://schemas.microsoft.com/office/drawing/2014/main" xmlns="" id="{6262578A-E13C-4836-AFE0-49DFCE99391C}"/>
                </a:ext>
              </a:extLst>
            </p:cNvPr>
            <p:cNvGrpSpPr/>
            <p:nvPr/>
          </p:nvGrpSpPr>
          <p:grpSpPr>
            <a:xfrm>
              <a:off x="1025997" y="4541518"/>
              <a:ext cx="499017" cy="503886"/>
              <a:chOff x="1019899" y="4882745"/>
              <a:chExt cx="499017" cy="503886"/>
            </a:xfrm>
          </p:grpSpPr>
          <p:sp>
            <p:nvSpPr>
              <p:cNvPr id="10" name="椭圆 9">
                <a:extLst>
                  <a:ext uri="{FF2B5EF4-FFF2-40B4-BE49-F238E27FC236}">
                    <a16:creationId xmlns:a16="http://schemas.microsoft.com/office/drawing/2014/main" xmlns="" id="{49C00507-6456-42E5-9518-16732ECFF16B}"/>
                  </a:ext>
                </a:extLst>
              </p:cNvPr>
              <p:cNvSpPr/>
              <p:nvPr/>
            </p:nvSpPr>
            <p:spPr>
              <a:xfrm flipH="1">
                <a:off x="1019899" y="4882745"/>
                <a:ext cx="499017" cy="503886"/>
              </a:xfrm>
              <a:prstGeom prst="ellipse">
                <a:avLst/>
              </a:prstGeom>
              <a:solidFill>
                <a:schemeClr val="accent1"/>
              </a:solidFill>
              <a:ln w="25400" cap="flat" cmpd="sng" algn="ctr">
                <a:noFill/>
                <a:prstDash val="solid"/>
              </a:ln>
              <a:effectLst/>
            </p:spPr>
            <p:txBody>
              <a:bodyPr rtlCol="0" anchor="ctr"/>
              <a:lstStyle/>
              <a:p>
                <a:pPr algn="ctr" defTabSz="1219140">
                  <a:defRPr/>
                </a:pPr>
                <a:endParaRPr lang="zh-CN" altLang="en-US" sz="2000" b="1" kern="0">
                  <a:solidFill>
                    <a:srgbClr val="FFFFFF"/>
                  </a:solidFill>
                  <a:cs typeface="+mn-ea"/>
                  <a:sym typeface="+mn-lt"/>
                </a:endParaRPr>
              </a:p>
            </p:txBody>
          </p:sp>
          <p:sp>
            <p:nvSpPr>
              <p:cNvPr id="14" name="TextBox 20">
                <a:extLst>
                  <a:ext uri="{FF2B5EF4-FFF2-40B4-BE49-F238E27FC236}">
                    <a16:creationId xmlns:a16="http://schemas.microsoft.com/office/drawing/2014/main" xmlns="" id="{B2AAAC30-7DCE-490D-B04B-3780F445B516}"/>
                  </a:ext>
                </a:extLst>
              </p:cNvPr>
              <p:cNvSpPr txBox="1"/>
              <p:nvPr/>
            </p:nvSpPr>
            <p:spPr>
              <a:xfrm>
                <a:off x="1134753" y="4990084"/>
                <a:ext cx="269306" cy="276999"/>
              </a:xfrm>
              <a:prstGeom prst="rect">
                <a:avLst/>
              </a:prstGeom>
              <a:noFill/>
            </p:spPr>
            <p:txBody>
              <a:bodyPr wrap="none" lIns="0" tIns="0" rIns="0" bIns="0" rtlCol="0">
                <a:spAutoFit/>
              </a:bodyPr>
              <a:lstStyle/>
              <a:p>
                <a:pPr algn="ctr" defTabSz="1219140">
                  <a:defRPr/>
                </a:pPr>
                <a:r>
                  <a:rPr lang="en-US" altLang="zh-CN" kern="0" dirty="0">
                    <a:solidFill>
                      <a:schemeClr val="bg1"/>
                    </a:solidFill>
                    <a:cs typeface="+mn-ea"/>
                    <a:sym typeface="+mn-lt"/>
                  </a:rPr>
                  <a:t>03</a:t>
                </a:r>
                <a:endParaRPr lang="zh-CN" altLang="en-US" kern="0" dirty="0">
                  <a:solidFill>
                    <a:schemeClr val="bg1"/>
                  </a:solidFill>
                  <a:cs typeface="+mn-ea"/>
                  <a:sym typeface="+mn-lt"/>
                </a:endParaRPr>
              </a:p>
            </p:txBody>
          </p:sp>
        </p:grpSp>
      </p:grpSp>
      <p:grpSp>
        <p:nvGrpSpPr>
          <p:cNvPr id="15" name="组合 14">
            <a:extLst>
              <a:ext uri="{FF2B5EF4-FFF2-40B4-BE49-F238E27FC236}">
                <a16:creationId xmlns:a16="http://schemas.microsoft.com/office/drawing/2014/main" xmlns="" id="{B02634D3-D2E6-4308-B6D8-E8C9F7FF51C6}"/>
              </a:ext>
            </a:extLst>
          </p:cNvPr>
          <p:cNvGrpSpPr/>
          <p:nvPr/>
        </p:nvGrpSpPr>
        <p:grpSpPr>
          <a:xfrm>
            <a:off x="1110341" y="1549779"/>
            <a:ext cx="408575" cy="518160"/>
            <a:chOff x="1110341" y="1599482"/>
            <a:chExt cx="408575" cy="518160"/>
          </a:xfrm>
        </p:grpSpPr>
        <p:sp>
          <p:nvSpPr>
            <p:cNvPr id="16" name="矩形 15">
              <a:extLst>
                <a:ext uri="{FF2B5EF4-FFF2-40B4-BE49-F238E27FC236}">
                  <a16:creationId xmlns:a16="http://schemas.microsoft.com/office/drawing/2014/main" xmlns="" id="{20C0446C-F90B-4018-A656-1C4C9E005EE3}"/>
                </a:ext>
              </a:extLst>
            </p:cNvPr>
            <p:cNvSpPr/>
            <p:nvPr/>
          </p:nvSpPr>
          <p:spPr>
            <a:xfrm>
              <a:off x="1110341" y="1599482"/>
              <a:ext cx="228600" cy="5181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xmlns="" id="{48627037-C377-4C42-AF24-FF37E0CBC48A}"/>
                </a:ext>
              </a:extLst>
            </p:cNvPr>
            <p:cNvSpPr/>
            <p:nvPr/>
          </p:nvSpPr>
          <p:spPr>
            <a:xfrm>
              <a:off x="1404616" y="1599482"/>
              <a:ext cx="114300" cy="5181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标题 1">
            <a:extLst>
              <a:ext uri="{FF2B5EF4-FFF2-40B4-BE49-F238E27FC236}">
                <a16:creationId xmlns:a16="http://schemas.microsoft.com/office/drawing/2014/main" xmlns="" id="{2D03B11C-7FE9-455D-9139-57477B916419}"/>
              </a:ext>
            </a:extLst>
          </p:cNvPr>
          <p:cNvSpPr txBox="1">
            <a:spLocks/>
          </p:cNvSpPr>
          <p:nvPr/>
        </p:nvSpPr>
        <p:spPr>
          <a:xfrm>
            <a:off x="1531112" y="1526267"/>
            <a:ext cx="5351923"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4000" b="1">
                <a:latin typeface="+mn-lt"/>
                <a:ea typeface="+mn-ea"/>
                <a:cs typeface="+mn-ea"/>
                <a:sym typeface="+mn-lt"/>
              </a:rPr>
              <a:t>国家安全法的六大亮点</a:t>
            </a:r>
            <a:endParaRPr lang="zh-CN" altLang="en-US" sz="4000" b="1" dirty="0">
              <a:latin typeface="+mn-lt"/>
              <a:ea typeface="+mn-ea"/>
              <a:cs typeface="+mn-ea"/>
              <a:sym typeface="+mn-lt"/>
            </a:endParaRPr>
          </a:p>
        </p:txBody>
      </p:sp>
      <p:grpSp>
        <p:nvGrpSpPr>
          <p:cNvPr id="21" name="组合 20">
            <a:extLst>
              <a:ext uri="{FF2B5EF4-FFF2-40B4-BE49-F238E27FC236}">
                <a16:creationId xmlns:a16="http://schemas.microsoft.com/office/drawing/2014/main" xmlns="" id="{DACC5CAB-C9CB-4240-90F1-45CA348D0D38}"/>
              </a:ext>
            </a:extLst>
          </p:cNvPr>
          <p:cNvGrpSpPr/>
          <p:nvPr/>
        </p:nvGrpSpPr>
        <p:grpSpPr>
          <a:xfrm>
            <a:off x="6585413" y="2867025"/>
            <a:ext cx="499017" cy="1797379"/>
            <a:chOff x="1025997" y="3248025"/>
            <a:chExt cx="499017" cy="1797379"/>
          </a:xfrm>
        </p:grpSpPr>
        <p:grpSp>
          <p:nvGrpSpPr>
            <p:cNvPr id="22" name="组合 21">
              <a:extLst>
                <a:ext uri="{FF2B5EF4-FFF2-40B4-BE49-F238E27FC236}">
                  <a16:creationId xmlns:a16="http://schemas.microsoft.com/office/drawing/2014/main" xmlns="" id="{4D3F9100-9C51-4404-8E51-FC9E2A8ABDE7}"/>
                </a:ext>
              </a:extLst>
            </p:cNvPr>
            <p:cNvGrpSpPr/>
            <p:nvPr/>
          </p:nvGrpSpPr>
          <p:grpSpPr>
            <a:xfrm>
              <a:off x="1025997" y="3248025"/>
              <a:ext cx="499017" cy="503886"/>
              <a:chOff x="1019899" y="3248025"/>
              <a:chExt cx="499017" cy="503886"/>
            </a:xfrm>
          </p:grpSpPr>
          <p:sp>
            <p:nvSpPr>
              <p:cNvPr id="29" name="椭圆 28">
                <a:extLst>
                  <a:ext uri="{FF2B5EF4-FFF2-40B4-BE49-F238E27FC236}">
                    <a16:creationId xmlns:a16="http://schemas.microsoft.com/office/drawing/2014/main" xmlns="" id="{02DC1517-A46E-448D-9AD7-049875FE7A20}"/>
                  </a:ext>
                </a:extLst>
              </p:cNvPr>
              <p:cNvSpPr/>
              <p:nvPr/>
            </p:nvSpPr>
            <p:spPr>
              <a:xfrm flipH="1">
                <a:off x="1019899" y="3248025"/>
                <a:ext cx="499017" cy="503886"/>
              </a:xfrm>
              <a:prstGeom prst="ellipse">
                <a:avLst/>
              </a:prstGeom>
              <a:solidFill>
                <a:schemeClr val="accent1"/>
              </a:solidFill>
              <a:ln w="25400" cap="flat" cmpd="sng" algn="ctr">
                <a:noFill/>
                <a:prstDash val="solid"/>
              </a:ln>
              <a:effectLst/>
            </p:spPr>
            <p:txBody>
              <a:bodyPr rtlCol="0" anchor="ctr"/>
              <a:lstStyle/>
              <a:p>
                <a:pPr algn="ctr" defTabSz="1219140">
                  <a:defRPr/>
                </a:pPr>
                <a:endParaRPr lang="zh-CN" altLang="en-US" sz="2000" b="1" kern="0">
                  <a:solidFill>
                    <a:srgbClr val="FFFFFF"/>
                  </a:solidFill>
                  <a:cs typeface="+mn-ea"/>
                  <a:sym typeface="+mn-lt"/>
                </a:endParaRPr>
              </a:p>
            </p:txBody>
          </p:sp>
          <p:sp>
            <p:nvSpPr>
              <p:cNvPr id="30" name="TextBox 20">
                <a:extLst>
                  <a:ext uri="{FF2B5EF4-FFF2-40B4-BE49-F238E27FC236}">
                    <a16:creationId xmlns:a16="http://schemas.microsoft.com/office/drawing/2014/main" xmlns="" id="{CFC6FDE8-2514-4453-85D1-6073D089C7B9}"/>
                  </a:ext>
                </a:extLst>
              </p:cNvPr>
              <p:cNvSpPr txBox="1"/>
              <p:nvPr/>
            </p:nvSpPr>
            <p:spPr>
              <a:xfrm>
                <a:off x="1134753" y="3355364"/>
                <a:ext cx="269306" cy="276999"/>
              </a:xfrm>
              <a:prstGeom prst="rect">
                <a:avLst/>
              </a:prstGeom>
              <a:noFill/>
            </p:spPr>
            <p:txBody>
              <a:bodyPr wrap="none" lIns="0" tIns="0" rIns="0" bIns="0" rtlCol="0">
                <a:spAutoFit/>
              </a:bodyPr>
              <a:lstStyle/>
              <a:p>
                <a:pPr algn="ctr" defTabSz="1219140">
                  <a:defRPr/>
                </a:pPr>
                <a:r>
                  <a:rPr lang="en-US" altLang="zh-CN" kern="0">
                    <a:solidFill>
                      <a:schemeClr val="bg1"/>
                    </a:solidFill>
                    <a:cs typeface="+mn-ea"/>
                    <a:sym typeface="+mn-lt"/>
                  </a:rPr>
                  <a:t>04</a:t>
                </a:r>
                <a:endParaRPr lang="zh-CN" altLang="en-US" kern="0" dirty="0">
                  <a:solidFill>
                    <a:schemeClr val="bg1"/>
                  </a:solidFill>
                  <a:cs typeface="+mn-ea"/>
                  <a:sym typeface="+mn-lt"/>
                </a:endParaRPr>
              </a:p>
            </p:txBody>
          </p:sp>
        </p:grpSp>
        <p:grpSp>
          <p:nvGrpSpPr>
            <p:cNvPr id="23" name="组合 22">
              <a:extLst>
                <a:ext uri="{FF2B5EF4-FFF2-40B4-BE49-F238E27FC236}">
                  <a16:creationId xmlns:a16="http://schemas.microsoft.com/office/drawing/2014/main" xmlns="" id="{E806C7B4-CE23-4DDF-9C2B-E52EB9C8FBDD}"/>
                </a:ext>
              </a:extLst>
            </p:cNvPr>
            <p:cNvGrpSpPr/>
            <p:nvPr/>
          </p:nvGrpSpPr>
          <p:grpSpPr>
            <a:xfrm>
              <a:off x="1025997" y="3894771"/>
              <a:ext cx="499017" cy="503886"/>
              <a:chOff x="1019899" y="4074307"/>
              <a:chExt cx="499017" cy="503886"/>
            </a:xfrm>
          </p:grpSpPr>
          <p:sp>
            <p:nvSpPr>
              <p:cNvPr id="27" name="椭圆 26">
                <a:extLst>
                  <a:ext uri="{FF2B5EF4-FFF2-40B4-BE49-F238E27FC236}">
                    <a16:creationId xmlns:a16="http://schemas.microsoft.com/office/drawing/2014/main" xmlns="" id="{A3145BE8-2BBD-4921-AAE4-DA1A5CCF7193}"/>
                  </a:ext>
                </a:extLst>
              </p:cNvPr>
              <p:cNvSpPr/>
              <p:nvPr/>
            </p:nvSpPr>
            <p:spPr>
              <a:xfrm flipH="1">
                <a:off x="1019899" y="4074307"/>
                <a:ext cx="499017" cy="503886"/>
              </a:xfrm>
              <a:prstGeom prst="ellipse">
                <a:avLst/>
              </a:prstGeom>
              <a:solidFill>
                <a:schemeClr val="accent1"/>
              </a:solidFill>
              <a:ln w="25400" cap="flat" cmpd="sng" algn="ctr">
                <a:noFill/>
                <a:prstDash val="solid"/>
              </a:ln>
              <a:effectLst/>
            </p:spPr>
            <p:txBody>
              <a:bodyPr rtlCol="0" anchor="ctr"/>
              <a:lstStyle/>
              <a:p>
                <a:pPr algn="ctr" defTabSz="1219140">
                  <a:defRPr/>
                </a:pPr>
                <a:endParaRPr lang="zh-CN" altLang="en-US" sz="2000" b="1" kern="0">
                  <a:solidFill>
                    <a:srgbClr val="FFFFFF"/>
                  </a:solidFill>
                  <a:cs typeface="+mn-ea"/>
                  <a:sym typeface="+mn-lt"/>
                </a:endParaRPr>
              </a:p>
            </p:txBody>
          </p:sp>
          <p:sp>
            <p:nvSpPr>
              <p:cNvPr id="28" name="TextBox 20">
                <a:extLst>
                  <a:ext uri="{FF2B5EF4-FFF2-40B4-BE49-F238E27FC236}">
                    <a16:creationId xmlns:a16="http://schemas.microsoft.com/office/drawing/2014/main" xmlns="" id="{78A93C7B-5266-4476-9280-1406C4278692}"/>
                  </a:ext>
                </a:extLst>
              </p:cNvPr>
              <p:cNvSpPr txBox="1"/>
              <p:nvPr/>
            </p:nvSpPr>
            <p:spPr>
              <a:xfrm>
                <a:off x="1134753" y="4181647"/>
                <a:ext cx="269306" cy="276999"/>
              </a:xfrm>
              <a:prstGeom prst="rect">
                <a:avLst/>
              </a:prstGeom>
              <a:noFill/>
            </p:spPr>
            <p:txBody>
              <a:bodyPr wrap="none" lIns="0" tIns="0" rIns="0" bIns="0" rtlCol="0">
                <a:spAutoFit/>
              </a:bodyPr>
              <a:lstStyle/>
              <a:p>
                <a:pPr algn="ctr" defTabSz="1219140">
                  <a:defRPr/>
                </a:pPr>
                <a:r>
                  <a:rPr lang="en-US" altLang="zh-CN" kern="0">
                    <a:solidFill>
                      <a:schemeClr val="bg1"/>
                    </a:solidFill>
                    <a:cs typeface="+mn-ea"/>
                    <a:sym typeface="+mn-lt"/>
                  </a:rPr>
                  <a:t>05</a:t>
                </a:r>
                <a:endParaRPr lang="zh-CN" altLang="en-US" kern="0" dirty="0">
                  <a:solidFill>
                    <a:schemeClr val="bg1"/>
                  </a:solidFill>
                  <a:cs typeface="+mn-ea"/>
                  <a:sym typeface="+mn-lt"/>
                </a:endParaRPr>
              </a:p>
            </p:txBody>
          </p:sp>
        </p:grpSp>
        <p:grpSp>
          <p:nvGrpSpPr>
            <p:cNvPr id="24" name="组合 23">
              <a:extLst>
                <a:ext uri="{FF2B5EF4-FFF2-40B4-BE49-F238E27FC236}">
                  <a16:creationId xmlns:a16="http://schemas.microsoft.com/office/drawing/2014/main" xmlns="" id="{33AB2227-F600-4AD2-AC41-263F5868254C}"/>
                </a:ext>
              </a:extLst>
            </p:cNvPr>
            <p:cNvGrpSpPr/>
            <p:nvPr/>
          </p:nvGrpSpPr>
          <p:grpSpPr>
            <a:xfrm>
              <a:off x="1025997" y="4541518"/>
              <a:ext cx="499017" cy="503886"/>
              <a:chOff x="1019899" y="4882745"/>
              <a:chExt cx="499017" cy="503886"/>
            </a:xfrm>
          </p:grpSpPr>
          <p:sp>
            <p:nvSpPr>
              <p:cNvPr id="25" name="椭圆 24">
                <a:extLst>
                  <a:ext uri="{FF2B5EF4-FFF2-40B4-BE49-F238E27FC236}">
                    <a16:creationId xmlns:a16="http://schemas.microsoft.com/office/drawing/2014/main" xmlns="" id="{3DC499BC-575B-43E3-81C2-2A7AD5F412E0}"/>
                  </a:ext>
                </a:extLst>
              </p:cNvPr>
              <p:cNvSpPr/>
              <p:nvPr/>
            </p:nvSpPr>
            <p:spPr>
              <a:xfrm flipH="1">
                <a:off x="1019899" y="4882745"/>
                <a:ext cx="499017" cy="503886"/>
              </a:xfrm>
              <a:prstGeom prst="ellipse">
                <a:avLst/>
              </a:prstGeom>
              <a:solidFill>
                <a:schemeClr val="accent1"/>
              </a:solidFill>
              <a:ln w="25400" cap="flat" cmpd="sng" algn="ctr">
                <a:noFill/>
                <a:prstDash val="solid"/>
              </a:ln>
              <a:effectLst/>
            </p:spPr>
            <p:txBody>
              <a:bodyPr rtlCol="0" anchor="ctr"/>
              <a:lstStyle/>
              <a:p>
                <a:pPr algn="ctr" defTabSz="1219140">
                  <a:defRPr/>
                </a:pPr>
                <a:endParaRPr lang="zh-CN" altLang="en-US" sz="2000" b="1" kern="0">
                  <a:solidFill>
                    <a:srgbClr val="FFFFFF"/>
                  </a:solidFill>
                  <a:cs typeface="+mn-ea"/>
                  <a:sym typeface="+mn-lt"/>
                </a:endParaRPr>
              </a:p>
            </p:txBody>
          </p:sp>
          <p:sp>
            <p:nvSpPr>
              <p:cNvPr id="26" name="TextBox 20">
                <a:extLst>
                  <a:ext uri="{FF2B5EF4-FFF2-40B4-BE49-F238E27FC236}">
                    <a16:creationId xmlns:a16="http://schemas.microsoft.com/office/drawing/2014/main" xmlns="" id="{5B4E6295-C557-4DEB-8C53-D5FC8C627BEF}"/>
                  </a:ext>
                </a:extLst>
              </p:cNvPr>
              <p:cNvSpPr txBox="1"/>
              <p:nvPr/>
            </p:nvSpPr>
            <p:spPr>
              <a:xfrm>
                <a:off x="1134753" y="4990084"/>
                <a:ext cx="269306" cy="276999"/>
              </a:xfrm>
              <a:prstGeom prst="rect">
                <a:avLst/>
              </a:prstGeom>
              <a:noFill/>
            </p:spPr>
            <p:txBody>
              <a:bodyPr wrap="none" lIns="0" tIns="0" rIns="0" bIns="0" rtlCol="0">
                <a:spAutoFit/>
              </a:bodyPr>
              <a:lstStyle/>
              <a:p>
                <a:pPr algn="ctr" defTabSz="1219140">
                  <a:defRPr/>
                </a:pPr>
                <a:r>
                  <a:rPr lang="en-US" altLang="zh-CN" kern="0">
                    <a:solidFill>
                      <a:schemeClr val="bg1"/>
                    </a:solidFill>
                    <a:cs typeface="+mn-ea"/>
                    <a:sym typeface="+mn-lt"/>
                  </a:rPr>
                  <a:t>06</a:t>
                </a:r>
                <a:endParaRPr lang="zh-CN" altLang="en-US" kern="0" dirty="0">
                  <a:solidFill>
                    <a:schemeClr val="bg1"/>
                  </a:solidFill>
                  <a:cs typeface="+mn-ea"/>
                  <a:sym typeface="+mn-lt"/>
                </a:endParaRPr>
              </a:p>
            </p:txBody>
          </p:sp>
        </p:grpSp>
      </p:grpSp>
      <p:pic>
        <p:nvPicPr>
          <p:cNvPr id="5" name="图片 4">
            <a:extLst>
              <a:ext uri="{FF2B5EF4-FFF2-40B4-BE49-F238E27FC236}">
                <a16:creationId xmlns:a16="http://schemas.microsoft.com/office/drawing/2014/main" xmlns="" id="{9BD45B82-758B-4915-869A-9904780149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5749" y="4814861"/>
            <a:ext cx="11620502" cy="1724078"/>
          </a:xfrm>
          <a:prstGeom prst="rect">
            <a:avLst/>
          </a:prstGeom>
        </p:spPr>
      </p:pic>
    </p:spTree>
    <p:extLst>
      <p:ext uri="{BB962C8B-B14F-4D97-AF65-F5344CB8AC3E}">
        <p14:creationId xmlns:p14="http://schemas.microsoft.com/office/powerpoint/2010/main" val="2677039759"/>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750"/>
                                        <p:tgtEl>
                                          <p:spTgt spid="18"/>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750"/>
                                        <p:tgtEl>
                                          <p:spTgt spid="20"/>
                                        </p:tgtEl>
                                      </p:cBhvr>
                                    </p:animEffect>
                                    <p:anim calcmode="lin" valueType="num">
                                      <p:cBhvr>
                                        <p:cTn id="16" dur="750" fill="hold"/>
                                        <p:tgtEl>
                                          <p:spTgt spid="20"/>
                                        </p:tgtEl>
                                        <p:attrNameLst>
                                          <p:attrName>ppt_x</p:attrName>
                                        </p:attrNameLst>
                                      </p:cBhvr>
                                      <p:tavLst>
                                        <p:tav tm="0">
                                          <p:val>
                                            <p:strVal val="#ppt_x"/>
                                          </p:val>
                                        </p:tav>
                                        <p:tav tm="100000">
                                          <p:val>
                                            <p:strVal val="#ppt_x"/>
                                          </p:val>
                                        </p:tav>
                                      </p:tavLst>
                                    </p:anim>
                                    <p:anim calcmode="lin" valueType="num">
                                      <p:cBhvr>
                                        <p:cTn id="17" dur="75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42"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750"/>
                                        <p:tgtEl>
                                          <p:spTgt spid="21"/>
                                        </p:tgtEl>
                                      </p:cBhvr>
                                    </p:animEffect>
                                    <p:anim calcmode="lin" valueType="num">
                                      <p:cBhvr>
                                        <p:cTn id="22" dur="750" fill="hold"/>
                                        <p:tgtEl>
                                          <p:spTgt spid="21"/>
                                        </p:tgtEl>
                                        <p:attrNameLst>
                                          <p:attrName>ppt_x</p:attrName>
                                        </p:attrNameLst>
                                      </p:cBhvr>
                                      <p:tavLst>
                                        <p:tav tm="0">
                                          <p:val>
                                            <p:strVal val="#ppt_x"/>
                                          </p:val>
                                        </p:tav>
                                        <p:tav tm="100000">
                                          <p:val>
                                            <p:strVal val="#ppt_x"/>
                                          </p:val>
                                        </p:tav>
                                      </p:tavLst>
                                    </p:anim>
                                    <p:anim calcmode="lin" valueType="num">
                                      <p:cBhvr>
                                        <p:cTn id="23" dur="75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p:tgtEl>
                                          <p:spTgt spid="6"/>
                                        </p:tgtEl>
                                        <p:attrNameLst>
                                          <p:attrName>ppt_y</p:attrName>
                                        </p:attrNameLst>
                                      </p:cBhvr>
                                      <p:tavLst>
                                        <p:tav tm="0">
                                          <p:val>
                                            <p:strVal val="#ppt_y+#ppt_h*1.125000"/>
                                          </p:val>
                                        </p:tav>
                                        <p:tav tm="100000">
                                          <p:val>
                                            <p:strVal val="#ppt_y"/>
                                          </p:val>
                                        </p:tav>
                                      </p:tavLst>
                                    </p:anim>
                                    <p:animEffect transition="in" filter="wipe(up)">
                                      <p:cBhvr>
                                        <p:cTn id="28" dur="750"/>
                                        <p:tgtEl>
                                          <p:spTgt spid="6"/>
                                        </p:tgtEl>
                                      </p:cBhvr>
                                    </p:animEffect>
                                  </p:childTnLst>
                                </p:cTn>
                              </p:par>
                            </p:childTnLst>
                          </p:cTn>
                        </p:par>
                        <p:par>
                          <p:cTn id="29" fill="hold">
                            <p:stCondLst>
                              <p:cond delay="3750"/>
                            </p:stCondLst>
                            <p:childTnLst>
                              <p:par>
                                <p:cTn id="30" presetID="1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750"/>
                                        <p:tgtEl>
                                          <p:spTgt spid="7"/>
                                        </p:tgtEl>
                                        <p:attrNameLst>
                                          <p:attrName>ppt_y</p:attrName>
                                        </p:attrNameLst>
                                      </p:cBhvr>
                                      <p:tavLst>
                                        <p:tav tm="0">
                                          <p:val>
                                            <p:strVal val="#ppt_y+#ppt_h*1.125000"/>
                                          </p:val>
                                        </p:tav>
                                        <p:tav tm="100000">
                                          <p:val>
                                            <p:strVal val="#ppt_y"/>
                                          </p:val>
                                        </p:tav>
                                      </p:tavLst>
                                    </p:anim>
                                    <p:animEffect transition="in" filter="wipe(up)">
                                      <p:cBhvr>
                                        <p:cTn id="3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1326AAE-9092-4521-829B-73E913DFA3C4}"/>
              </a:ext>
            </a:extLst>
          </p:cNvPr>
          <p:cNvGrpSpPr/>
          <p:nvPr/>
        </p:nvGrpSpPr>
        <p:grpSpPr>
          <a:xfrm>
            <a:off x="1110341" y="3429000"/>
            <a:ext cx="10025972" cy="2617524"/>
            <a:chOff x="1110341" y="3429000"/>
            <a:chExt cx="10025972" cy="2617524"/>
          </a:xfrm>
        </p:grpSpPr>
        <p:sp>
          <p:nvSpPr>
            <p:cNvPr id="13" name="矩形: 圆角 12">
              <a:extLst>
                <a:ext uri="{FF2B5EF4-FFF2-40B4-BE49-F238E27FC236}">
                  <a16:creationId xmlns:a16="http://schemas.microsoft.com/office/drawing/2014/main" xmlns="" id="{AD62F1E2-E564-4857-9CEA-D313E93F60A5}"/>
                </a:ext>
              </a:extLst>
            </p:cNvPr>
            <p:cNvSpPr/>
            <p:nvPr/>
          </p:nvSpPr>
          <p:spPr>
            <a:xfrm>
              <a:off x="1110341" y="3429000"/>
              <a:ext cx="7030359" cy="2592124"/>
            </a:xfrm>
            <a:prstGeom prst="roundRect">
              <a:avLst>
                <a:gd name="adj" fmla="val 882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圆角 2">
              <a:extLst>
                <a:ext uri="{FF2B5EF4-FFF2-40B4-BE49-F238E27FC236}">
                  <a16:creationId xmlns:a16="http://schemas.microsoft.com/office/drawing/2014/main" xmlns="" id="{B2F324B5-0DA1-4721-94A4-E4D328E93F35}"/>
                </a:ext>
              </a:extLst>
            </p:cNvPr>
            <p:cNvSpPr/>
            <p:nvPr/>
          </p:nvSpPr>
          <p:spPr>
            <a:xfrm>
              <a:off x="6550842" y="3454400"/>
              <a:ext cx="4585471" cy="2592124"/>
            </a:xfrm>
            <a:prstGeom prst="roundRect">
              <a:avLst>
                <a:gd name="adj" fmla="val 882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矩形 5">
            <a:extLst>
              <a:ext uri="{FF2B5EF4-FFF2-40B4-BE49-F238E27FC236}">
                <a16:creationId xmlns:a16="http://schemas.microsoft.com/office/drawing/2014/main" xmlns="" id="{6C85B019-D554-4F66-9590-209DC6DC1752}"/>
              </a:ext>
            </a:extLst>
          </p:cNvPr>
          <p:cNvSpPr/>
          <p:nvPr/>
        </p:nvSpPr>
        <p:spPr>
          <a:xfrm>
            <a:off x="871329" y="2378044"/>
            <a:ext cx="9846854" cy="641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1219170" fontAlgn="base">
              <a:lnSpc>
                <a:spcPct val="200000"/>
              </a:lnSpc>
              <a:spcBef>
                <a:spcPct val="0"/>
              </a:spcBef>
              <a:spcAft>
                <a:spcPct val="0"/>
              </a:spcAft>
              <a:buClr>
                <a:srgbClr val="C00000"/>
              </a:buClr>
            </a:pPr>
            <a:r>
              <a:rPr lang="en-US" altLang="zh-CN" sz="2100" dirty="0">
                <a:solidFill>
                  <a:schemeClr val="accent1"/>
                </a:solidFill>
                <a:cs typeface="+mn-ea"/>
                <a:sym typeface="+mn-lt"/>
              </a:rPr>
              <a:t>《</a:t>
            </a:r>
            <a:r>
              <a:rPr lang="zh-CN" altLang="en-US" sz="2100" dirty="0">
                <a:solidFill>
                  <a:schemeClr val="accent1"/>
                </a:solidFill>
                <a:cs typeface="+mn-ea"/>
                <a:sym typeface="+mn-lt"/>
              </a:rPr>
              <a:t>国家安全法</a:t>
            </a:r>
            <a:r>
              <a:rPr lang="en-US" altLang="zh-CN" sz="2100" dirty="0">
                <a:solidFill>
                  <a:schemeClr val="accent1"/>
                </a:solidFill>
                <a:cs typeface="+mn-ea"/>
                <a:sym typeface="+mn-lt"/>
              </a:rPr>
              <a:t>》</a:t>
            </a:r>
            <a:r>
              <a:rPr lang="zh-CN" altLang="en-US" sz="2100" dirty="0">
                <a:solidFill>
                  <a:schemeClr val="accent1"/>
                </a:solidFill>
                <a:cs typeface="+mn-ea"/>
                <a:sym typeface="+mn-lt"/>
              </a:rPr>
              <a:t>第七十七条规定：公民和组织应当履行下列维护国家安全的义务：</a:t>
            </a:r>
          </a:p>
        </p:txBody>
      </p:sp>
      <p:sp>
        <p:nvSpPr>
          <p:cNvPr id="7" name="矩形 6">
            <a:extLst>
              <a:ext uri="{FF2B5EF4-FFF2-40B4-BE49-F238E27FC236}">
                <a16:creationId xmlns:a16="http://schemas.microsoft.com/office/drawing/2014/main" xmlns="" id="{997DAA28-8086-4362-A33A-71D5D0043EFA}"/>
              </a:ext>
            </a:extLst>
          </p:cNvPr>
          <p:cNvSpPr/>
          <p:nvPr/>
        </p:nvSpPr>
        <p:spPr>
          <a:xfrm>
            <a:off x="1155700" y="3538962"/>
            <a:ext cx="6496050" cy="24006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1219170" fontAlgn="base">
              <a:lnSpc>
                <a:spcPts val="4500"/>
              </a:lnSpc>
              <a:spcBef>
                <a:spcPct val="0"/>
              </a:spcBef>
              <a:spcAft>
                <a:spcPct val="0"/>
              </a:spcAft>
              <a:buClr>
                <a:srgbClr val="0551A1"/>
              </a:buClr>
            </a:pPr>
            <a:r>
              <a:rPr lang="en-US" altLang="zh-CN" dirty="0">
                <a:cs typeface="+mn-ea"/>
                <a:sym typeface="+mn-lt"/>
              </a:rPr>
              <a:t>(1) </a:t>
            </a:r>
            <a:r>
              <a:rPr lang="zh-CN" altLang="en-US" dirty="0">
                <a:cs typeface="+mn-ea"/>
                <a:sym typeface="+mn-lt"/>
              </a:rPr>
              <a:t>遵守宪法、法律法规关于国家安全的有关规定；</a:t>
            </a:r>
          </a:p>
          <a:p>
            <a:pPr defTabSz="1219170" fontAlgn="base">
              <a:lnSpc>
                <a:spcPts val="4500"/>
              </a:lnSpc>
              <a:spcBef>
                <a:spcPct val="0"/>
              </a:spcBef>
              <a:spcAft>
                <a:spcPct val="0"/>
              </a:spcAft>
              <a:buClr>
                <a:srgbClr val="0551A1"/>
              </a:buClr>
            </a:pPr>
            <a:r>
              <a:rPr lang="en-US" altLang="zh-CN" dirty="0">
                <a:cs typeface="+mn-ea"/>
                <a:sym typeface="+mn-lt"/>
              </a:rPr>
              <a:t>(2) </a:t>
            </a:r>
            <a:r>
              <a:rPr lang="zh-CN" altLang="en-US" dirty="0">
                <a:cs typeface="+mn-ea"/>
                <a:sym typeface="+mn-lt"/>
              </a:rPr>
              <a:t>及时报告危害国家安全活动的线索；</a:t>
            </a:r>
          </a:p>
          <a:p>
            <a:pPr defTabSz="1219170" fontAlgn="base">
              <a:lnSpc>
                <a:spcPts val="4500"/>
              </a:lnSpc>
              <a:spcBef>
                <a:spcPct val="0"/>
              </a:spcBef>
              <a:spcAft>
                <a:spcPct val="0"/>
              </a:spcAft>
              <a:buClr>
                <a:srgbClr val="0551A1"/>
              </a:buClr>
            </a:pPr>
            <a:r>
              <a:rPr lang="en-US" altLang="zh-CN" dirty="0">
                <a:cs typeface="+mn-ea"/>
                <a:sym typeface="+mn-lt"/>
              </a:rPr>
              <a:t>(3) </a:t>
            </a:r>
            <a:r>
              <a:rPr lang="zh-CN" altLang="en-US" dirty="0">
                <a:cs typeface="+mn-ea"/>
                <a:sym typeface="+mn-lt"/>
              </a:rPr>
              <a:t>如实提供所知悉的涉及危害国家安全活动的证据；</a:t>
            </a:r>
          </a:p>
          <a:p>
            <a:pPr defTabSz="1219170" fontAlgn="base">
              <a:lnSpc>
                <a:spcPts val="4500"/>
              </a:lnSpc>
              <a:spcBef>
                <a:spcPct val="0"/>
              </a:spcBef>
              <a:spcAft>
                <a:spcPct val="0"/>
              </a:spcAft>
              <a:buClr>
                <a:srgbClr val="0551A1"/>
              </a:buClr>
            </a:pPr>
            <a:r>
              <a:rPr lang="en-US" altLang="zh-CN" dirty="0">
                <a:cs typeface="+mn-ea"/>
                <a:sym typeface="+mn-lt"/>
              </a:rPr>
              <a:t>(4) </a:t>
            </a:r>
            <a:r>
              <a:rPr lang="zh-CN" altLang="en-US" dirty="0">
                <a:cs typeface="+mn-ea"/>
                <a:sym typeface="+mn-lt"/>
              </a:rPr>
              <a:t>为国家安全工作提供便利条件或者其他协助；</a:t>
            </a:r>
          </a:p>
        </p:txBody>
      </p:sp>
      <p:sp>
        <p:nvSpPr>
          <p:cNvPr id="8" name="矩形 7">
            <a:extLst>
              <a:ext uri="{FF2B5EF4-FFF2-40B4-BE49-F238E27FC236}">
                <a16:creationId xmlns:a16="http://schemas.microsoft.com/office/drawing/2014/main" xmlns="" id="{997DAA28-8086-4362-A33A-71D5D0043EFA}"/>
              </a:ext>
            </a:extLst>
          </p:cNvPr>
          <p:cNvSpPr/>
          <p:nvPr/>
        </p:nvSpPr>
        <p:spPr>
          <a:xfrm>
            <a:off x="6569892" y="3517900"/>
            <a:ext cx="4566421" cy="24006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1219170" fontAlgn="base">
              <a:lnSpc>
                <a:spcPts val="4500"/>
              </a:lnSpc>
              <a:spcBef>
                <a:spcPct val="0"/>
              </a:spcBef>
              <a:spcAft>
                <a:spcPct val="0"/>
              </a:spcAft>
              <a:buClr>
                <a:srgbClr val="0551A1"/>
              </a:buClr>
            </a:pPr>
            <a:r>
              <a:rPr lang="en-US" altLang="zh-CN" dirty="0">
                <a:solidFill>
                  <a:schemeClr val="bg1"/>
                </a:solidFill>
                <a:cs typeface="+mn-ea"/>
                <a:sym typeface="+mn-lt"/>
              </a:rPr>
              <a:t>(5) </a:t>
            </a:r>
            <a:r>
              <a:rPr lang="zh-CN" altLang="en-US" dirty="0">
                <a:solidFill>
                  <a:schemeClr val="bg1"/>
                </a:solidFill>
                <a:cs typeface="+mn-ea"/>
                <a:sym typeface="+mn-lt"/>
              </a:rPr>
              <a:t>向国家安全机关、公安机关和有关军事机关提供必要的支持和协助；</a:t>
            </a:r>
          </a:p>
          <a:p>
            <a:pPr defTabSz="1219170" fontAlgn="base">
              <a:lnSpc>
                <a:spcPts val="4500"/>
              </a:lnSpc>
              <a:spcBef>
                <a:spcPct val="0"/>
              </a:spcBef>
              <a:spcAft>
                <a:spcPct val="0"/>
              </a:spcAft>
              <a:buClr>
                <a:srgbClr val="0551A1"/>
              </a:buClr>
            </a:pPr>
            <a:r>
              <a:rPr lang="en-US" altLang="zh-CN" dirty="0">
                <a:solidFill>
                  <a:schemeClr val="bg1"/>
                </a:solidFill>
                <a:cs typeface="+mn-ea"/>
                <a:sym typeface="+mn-lt"/>
              </a:rPr>
              <a:t>(6) </a:t>
            </a:r>
            <a:r>
              <a:rPr lang="zh-CN" altLang="en-US" dirty="0">
                <a:solidFill>
                  <a:schemeClr val="bg1"/>
                </a:solidFill>
                <a:cs typeface="+mn-ea"/>
                <a:sym typeface="+mn-lt"/>
              </a:rPr>
              <a:t>保守所知悉的国家秘密；</a:t>
            </a:r>
          </a:p>
          <a:p>
            <a:pPr defTabSz="1219170" fontAlgn="base">
              <a:lnSpc>
                <a:spcPts val="4500"/>
              </a:lnSpc>
              <a:spcBef>
                <a:spcPct val="0"/>
              </a:spcBef>
              <a:spcAft>
                <a:spcPct val="0"/>
              </a:spcAft>
              <a:buClr>
                <a:srgbClr val="0551A1"/>
              </a:buClr>
            </a:pPr>
            <a:r>
              <a:rPr lang="en-US" altLang="zh-CN" dirty="0">
                <a:solidFill>
                  <a:schemeClr val="bg1"/>
                </a:solidFill>
                <a:cs typeface="+mn-ea"/>
                <a:sym typeface="+mn-lt"/>
              </a:rPr>
              <a:t>(7) </a:t>
            </a:r>
            <a:r>
              <a:rPr lang="zh-CN" altLang="en-US" dirty="0">
                <a:solidFill>
                  <a:schemeClr val="bg1"/>
                </a:solidFill>
                <a:cs typeface="+mn-ea"/>
                <a:sym typeface="+mn-lt"/>
              </a:rPr>
              <a:t>法律、行政法规规定的其他义务。</a:t>
            </a:r>
          </a:p>
        </p:txBody>
      </p:sp>
      <p:grpSp>
        <p:nvGrpSpPr>
          <p:cNvPr id="9" name="组合 8">
            <a:extLst>
              <a:ext uri="{FF2B5EF4-FFF2-40B4-BE49-F238E27FC236}">
                <a16:creationId xmlns:a16="http://schemas.microsoft.com/office/drawing/2014/main" xmlns="" id="{7E148483-71ED-44E0-8902-B50897147D3F}"/>
              </a:ext>
            </a:extLst>
          </p:cNvPr>
          <p:cNvGrpSpPr/>
          <p:nvPr/>
        </p:nvGrpSpPr>
        <p:grpSpPr>
          <a:xfrm>
            <a:off x="1110341" y="1549779"/>
            <a:ext cx="408575" cy="518160"/>
            <a:chOff x="1110341" y="1599482"/>
            <a:chExt cx="408575" cy="518160"/>
          </a:xfrm>
        </p:grpSpPr>
        <p:sp>
          <p:nvSpPr>
            <p:cNvPr id="10" name="矩形 9">
              <a:extLst>
                <a:ext uri="{FF2B5EF4-FFF2-40B4-BE49-F238E27FC236}">
                  <a16:creationId xmlns:a16="http://schemas.microsoft.com/office/drawing/2014/main" xmlns="" id="{C1905427-54D9-48AD-B47B-AA0648439EBD}"/>
                </a:ext>
              </a:extLst>
            </p:cNvPr>
            <p:cNvSpPr/>
            <p:nvPr/>
          </p:nvSpPr>
          <p:spPr>
            <a:xfrm>
              <a:off x="1110341" y="1599482"/>
              <a:ext cx="228600" cy="5181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xmlns="" id="{44573CCD-321E-47B5-9E6A-5F9895F6284D}"/>
                </a:ext>
              </a:extLst>
            </p:cNvPr>
            <p:cNvSpPr/>
            <p:nvPr/>
          </p:nvSpPr>
          <p:spPr>
            <a:xfrm>
              <a:off x="1404616" y="1599482"/>
              <a:ext cx="114300" cy="5181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标题 1">
            <a:extLst>
              <a:ext uri="{FF2B5EF4-FFF2-40B4-BE49-F238E27FC236}">
                <a16:creationId xmlns:a16="http://schemas.microsoft.com/office/drawing/2014/main" xmlns="" id="{13667A57-259B-4302-B6ED-8D426D604E03}"/>
              </a:ext>
            </a:extLst>
          </p:cNvPr>
          <p:cNvSpPr txBox="1">
            <a:spLocks/>
          </p:cNvSpPr>
          <p:nvPr/>
        </p:nvSpPr>
        <p:spPr>
          <a:xfrm>
            <a:off x="1531112" y="1526267"/>
            <a:ext cx="852728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4000" b="1">
                <a:latin typeface="+mn-lt"/>
                <a:ea typeface="+mn-ea"/>
                <a:cs typeface="+mn-ea"/>
                <a:sym typeface="+mn-lt"/>
              </a:rPr>
              <a:t>公民在维护国家安全中的义务有哪些？</a:t>
            </a:r>
            <a:endParaRPr lang="zh-CN" altLang="en-US" sz="4000" b="1" dirty="0">
              <a:latin typeface="+mn-lt"/>
              <a:ea typeface="+mn-ea"/>
              <a:cs typeface="+mn-ea"/>
              <a:sym typeface="+mn-lt"/>
            </a:endParaRPr>
          </a:p>
        </p:txBody>
      </p:sp>
    </p:spTree>
    <p:extLst>
      <p:ext uri="{BB962C8B-B14F-4D97-AF65-F5344CB8AC3E}">
        <p14:creationId xmlns:p14="http://schemas.microsoft.com/office/powerpoint/2010/main" val="427467302"/>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p:tgtEl>
                                          <p:spTgt spid="6"/>
                                        </p:tgtEl>
                                        <p:attrNameLst>
                                          <p:attrName>ppt_y</p:attrName>
                                        </p:attrNameLst>
                                      </p:cBhvr>
                                      <p:tavLst>
                                        <p:tav tm="0">
                                          <p:val>
                                            <p:strVal val="#ppt_y+#ppt_h*1.125000"/>
                                          </p:val>
                                        </p:tav>
                                        <p:tav tm="100000">
                                          <p:val>
                                            <p:strVal val="#ppt_y"/>
                                          </p:val>
                                        </p:tav>
                                      </p:tavLst>
                                    </p:anim>
                                    <p:animEffect transition="in" filter="wipe(up)">
                                      <p:cBhvr>
                                        <p:cTn id="16" dur="750"/>
                                        <p:tgtEl>
                                          <p:spTgt spid="6"/>
                                        </p:tgtEl>
                                      </p:cBhvr>
                                    </p:animEffect>
                                  </p:childTnLst>
                                </p:cTn>
                              </p:par>
                            </p:childTnLst>
                          </p:cTn>
                        </p:par>
                        <p:par>
                          <p:cTn id="17" fill="hold">
                            <p:stCondLst>
                              <p:cond delay="2250"/>
                            </p:stCondLst>
                            <p:childTnLst>
                              <p:par>
                                <p:cTn id="18" presetID="20" presetClass="entr" presetSubtype="0" fill="hold" grpId="1"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edge">
                                      <p:cBhvr>
                                        <p:cTn id="20" dur="750"/>
                                        <p:tgtEl>
                                          <p:spTgt spid="7"/>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997DAA28-8086-4362-A33A-71D5D0043EFA}"/>
              </a:ext>
            </a:extLst>
          </p:cNvPr>
          <p:cNvSpPr/>
          <p:nvPr/>
        </p:nvSpPr>
        <p:spPr>
          <a:xfrm>
            <a:off x="1163316" y="4188688"/>
            <a:ext cx="10203184" cy="961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1219170" fontAlgn="base">
              <a:lnSpc>
                <a:spcPct val="150000"/>
              </a:lnSpc>
              <a:spcBef>
                <a:spcPct val="0"/>
              </a:spcBef>
              <a:spcAft>
                <a:spcPct val="0"/>
              </a:spcAft>
              <a:buClr>
                <a:srgbClr val="0551A1"/>
              </a:buClr>
            </a:pPr>
            <a:r>
              <a:rPr lang="en-US" altLang="zh-CN" sz="2000" dirty="0">
                <a:cs typeface="+mn-ea"/>
                <a:sym typeface="+mn-lt"/>
              </a:rPr>
              <a:t>(2) </a:t>
            </a:r>
            <a:r>
              <a:rPr lang="zh-CN" altLang="en-US" sz="2000" dirty="0">
                <a:cs typeface="+mn-ea"/>
                <a:sym typeface="+mn-lt"/>
              </a:rPr>
              <a:t>公民和组织因支持、协助国家安全工作导致财产损失的，按照国家有关规定给予补偿；造成人身伤害或者死亡的，按照国家有关规定给予抚恤优待。</a:t>
            </a:r>
          </a:p>
        </p:txBody>
      </p:sp>
      <p:sp>
        <p:nvSpPr>
          <p:cNvPr id="6" name="矩形 5">
            <a:extLst>
              <a:ext uri="{FF2B5EF4-FFF2-40B4-BE49-F238E27FC236}">
                <a16:creationId xmlns:a16="http://schemas.microsoft.com/office/drawing/2014/main" xmlns="" id="{997DAA28-8086-4362-A33A-71D5D0043EFA}"/>
              </a:ext>
            </a:extLst>
          </p:cNvPr>
          <p:cNvSpPr/>
          <p:nvPr/>
        </p:nvSpPr>
        <p:spPr>
          <a:xfrm>
            <a:off x="1163316" y="2528843"/>
            <a:ext cx="10203184" cy="1477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1219170" fontAlgn="base">
              <a:lnSpc>
                <a:spcPct val="150000"/>
              </a:lnSpc>
              <a:spcBef>
                <a:spcPct val="0"/>
              </a:spcBef>
              <a:spcAft>
                <a:spcPct val="0"/>
              </a:spcAft>
              <a:buClr>
                <a:srgbClr val="0551A1"/>
              </a:buClr>
            </a:pPr>
            <a:r>
              <a:rPr lang="en-US" altLang="zh-CN" sz="2000" dirty="0">
                <a:cs typeface="+mn-ea"/>
                <a:sym typeface="+mn-lt"/>
              </a:rPr>
              <a:t>(1) </a:t>
            </a:r>
            <a:r>
              <a:rPr lang="zh-CN" altLang="en-US" sz="2000" dirty="0">
                <a:cs typeface="+mn-ea"/>
                <a:sym typeface="+mn-lt"/>
              </a:rPr>
              <a:t>公民和组织支持、协助国家安全工作的行为受法律保护。因支持、协助国家安全工作，本人或者其近亲属的人身安全面临危险的，可以向公安机关、国家安全机关请求予以保护。公安机关、国家安全机关应当会同有关部门依法采取保护措施。</a:t>
            </a:r>
          </a:p>
        </p:txBody>
      </p:sp>
      <p:sp>
        <p:nvSpPr>
          <p:cNvPr id="8" name="矩形 7">
            <a:extLst>
              <a:ext uri="{FF2B5EF4-FFF2-40B4-BE49-F238E27FC236}">
                <a16:creationId xmlns:a16="http://schemas.microsoft.com/office/drawing/2014/main" xmlns="" id="{997DAA28-8086-4362-A33A-71D5D0043EFA}"/>
              </a:ext>
            </a:extLst>
          </p:cNvPr>
          <p:cNvSpPr/>
          <p:nvPr/>
        </p:nvSpPr>
        <p:spPr>
          <a:xfrm>
            <a:off x="1163316" y="5386868"/>
            <a:ext cx="10203184" cy="961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1219170" fontAlgn="base">
              <a:lnSpc>
                <a:spcPct val="150000"/>
              </a:lnSpc>
              <a:spcBef>
                <a:spcPct val="0"/>
              </a:spcBef>
              <a:spcAft>
                <a:spcPct val="0"/>
              </a:spcAft>
              <a:buClr>
                <a:srgbClr val="0551A1"/>
              </a:buClr>
            </a:pPr>
            <a:r>
              <a:rPr lang="en-US" altLang="zh-CN" sz="2000" dirty="0">
                <a:cs typeface="+mn-ea"/>
                <a:sym typeface="+mn-lt"/>
              </a:rPr>
              <a:t>(3) </a:t>
            </a:r>
            <a:r>
              <a:rPr lang="zh-CN" altLang="en-US" sz="2000" dirty="0">
                <a:cs typeface="+mn-ea"/>
                <a:sym typeface="+mn-lt"/>
              </a:rPr>
              <a:t>公民和组织对国家安全工作有向国家机关提出批评建议的权利，对国家机关及其工作人员在国家安全工作中的违法失职行为有提出申诉、控告和检举的权利。</a:t>
            </a:r>
          </a:p>
        </p:txBody>
      </p:sp>
      <p:grpSp>
        <p:nvGrpSpPr>
          <p:cNvPr id="9" name="组合 8">
            <a:extLst>
              <a:ext uri="{FF2B5EF4-FFF2-40B4-BE49-F238E27FC236}">
                <a16:creationId xmlns:a16="http://schemas.microsoft.com/office/drawing/2014/main" xmlns="" id="{DA712EA4-29D9-4C69-AB9A-A9142BCBCE9E}"/>
              </a:ext>
            </a:extLst>
          </p:cNvPr>
          <p:cNvGrpSpPr/>
          <p:nvPr/>
        </p:nvGrpSpPr>
        <p:grpSpPr>
          <a:xfrm>
            <a:off x="1110341" y="1549779"/>
            <a:ext cx="408575" cy="518160"/>
            <a:chOff x="1110341" y="1599482"/>
            <a:chExt cx="408575" cy="518160"/>
          </a:xfrm>
        </p:grpSpPr>
        <p:sp>
          <p:nvSpPr>
            <p:cNvPr id="10" name="矩形 9">
              <a:extLst>
                <a:ext uri="{FF2B5EF4-FFF2-40B4-BE49-F238E27FC236}">
                  <a16:creationId xmlns:a16="http://schemas.microsoft.com/office/drawing/2014/main" xmlns="" id="{67E249DE-4CB6-4737-9584-56EC0DB6B2F2}"/>
                </a:ext>
              </a:extLst>
            </p:cNvPr>
            <p:cNvSpPr/>
            <p:nvPr/>
          </p:nvSpPr>
          <p:spPr>
            <a:xfrm>
              <a:off x="1110341" y="1599482"/>
              <a:ext cx="228600" cy="5181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xmlns="" id="{F7469A7B-3795-4143-9349-42C05CBDFBC1}"/>
                </a:ext>
              </a:extLst>
            </p:cNvPr>
            <p:cNvSpPr/>
            <p:nvPr/>
          </p:nvSpPr>
          <p:spPr>
            <a:xfrm>
              <a:off x="1404616" y="1599482"/>
              <a:ext cx="114300" cy="51816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标题 1">
            <a:extLst>
              <a:ext uri="{FF2B5EF4-FFF2-40B4-BE49-F238E27FC236}">
                <a16:creationId xmlns:a16="http://schemas.microsoft.com/office/drawing/2014/main" xmlns="" id="{A36ABE8B-C3B3-48E7-8763-5F539475B4F9}"/>
              </a:ext>
            </a:extLst>
          </p:cNvPr>
          <p:cNvSpPr txBox="1">
            <a:spLocks/>
          </p:cNvSpPr>
          <p:nvPr/>
        </p:nvSpPr>
        <p:spPr>
          <a:xfrm>
            <a:off x="1531112" y="1526267"/>
            <a:ext cx="80396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4000" b="1">
                <a:latin typeface="+mn-lt"/>
                <a:ea typeface="+mn-ea"/>
                <a:cs typeface="+mn-ea"/>
                <a:sym typeface="+mn-lt"/>
              </a:rPr>
              <a:t>公民在维护国家安全中有哪些权利？</a:t>
            </a:r>
            <a:endParaRPr lang="zh-CN" altLang="en-US" sz="4000" b="1" dirty="0">
              <a:latin typeface="+mn-lt"/>
              <a:ea typeface="+mn-ea"/>
              <a:cs typeface="+mn-ea"/>
              <a:sym typeface="+mn-lt"/>
            </a:endParaRPr>
          </a:p>
        </p:txBody>
      </p:sp>
      <p:grpSp>
        <p:nvGrpSpPr>
          <p:cNvPr id="14" name="组合 13">
            <a:extLst>
              <a:ext uri="{FF2B5EF4-FFF2-40B4-BE49-F238E27FC236}">
                <a16:creationId xmlns:a16="http://schemas.microsoft.com/office/drawing/2014/main" xmlns="" id="{C4C0BCAD-ACAC-4C6E-B1B2-961DCDD3785F}"/>
              </a:ext>
            </a:extLst>
          </p:cNvPr>
          <p:cNvGrpSpPr/>
          <p:nvPr/>
        </p:nvGrpSpPr>
        <p:grpSpPr>
          <a:xfrm>
            <a:off x="1089432" y="2637654"/>
            <a:ext cx="499017" cy="503886"/>
            <a:chOff x="1019899" y="3248025"/>
            <a:chExt cx="499017" cy="503886"/>
          </a:xfrm>
        </p:grpSpPr>
        <p:sp>
          <p:nvSpPr>
            <p:cNvPr id="21" name="椭圆 20">
              <a:extLst>
                <a:ext uri="{FF2B5EF4-FFF2-40B4-BE49-F238E27FC236}">
                  <a16:creationId xmlns:a16="http://schemas.microsoft.com/office/drawing/2014/main" xmlns="" id="{9885E55E-CFB6-4B0D-B441-197854B0C9D4}"/>
                </a:ext>
              </a:extLst>
            </p:cNvPr>
            <p:cNvSpPr/>
            <p:nvPr/>
          </p:nvSpPr>
          <p:spPr>
            <a:xfrm flipH="1">
              <a:off x="1019899" y="3248025"/>
              <a:ext cx="499017" cy="503886"/>
            </a:xfrm>
            <a:prstGeom prst="ellipse">
              <a:avLst/>
            </a:prstGeom>
            <a:solidFill>
              <a:schemeClr val="accent1"/>
            </a:solidFill>
            <a:ln w="25400" cap="flat" cmpd="sng" algn="ctr">
              <a:noFill/>
              <a:prstDash val="solid"/>
            </a:ln>
            <a:effectLst/>
          </p:spPr>
          <p:txBody>
            <a:bodyPr rtlCol="0" anchor="ctr"/>
            <a:lstStyle/>
            <a:p>
              <a:pPr algn="ctr" defTabSz="1219140">
                <a:defRPr/>
              </a:pPr>
              <a:endParaRPr lang="zh-CN" altLang="en-US" sz="2000" b="1" kern="0">
                <a:solidFill>
                  <a:srgbClr val="FFFFFF"/>
                </a:solidFill>
                <a:cs typeface="+mn-ea"/>
                <a:sym typeface="+mn-lt"/>
              </a:endParaRPr>
            </a:p>
          </p:txBody>
        </p:sp>
        <p:sp>
          <p:nvSpPr>
            <p:cNvPr id="22" name="TextBox 20">
              <a:extLst>
                <a:ext uri="{FF2B5EF4-FFF2-40B4-BE49-F238E27FC236}">
                  <a16:creationId xmlns:a16="http://schemas.microsoft.com/office/drawing/2014/main" xmlns="" id="{B37D7CFB-3D69-40C9-B85F-845DF1CAE29F}"/>
                </a:ext>
              </a:extLst>
            </p:cNvPr>
            <p:cNvSpPr txBox="1"/>
            <p:nvPr/>
          </p:nvSpPr>
          <p:spPr>
            <a:xfrm>
              <a:off x="1134753" y="3355364"/>
              <a:ext cx="269306" cy="276999"/>
            </a:xfrm>
            <a:prstGeom prst="rect">
              <a:avLst/>
            </a:prstGeom>
            <a:noFill/>
          </p:spPr>
          <p:txBody>
            <a:bodyPr wrap="none" lIns="0" tIns="0" rIns="0" bIns="0" rtlCol="0">
              <a:spAutoFit/>
            </a:bodyPr>
            <a:lstStyle/>
            <a:p>
              <a:pPr algn="ctr" defTabSz="1219140">
                <a:defRPr/>
              </a:pPr>
              <a:r>
                <a:rPr lang="en-US" altLang="zh-CN" kern="0" dirty="0">
                  <a:solidFill>
                    <a:schemeClr val="bg1"/>
                  </a:solidFill>
                  <a:cs typeface="+mn-ea"/>
                  <a:sym typeface="+mn-lt"/>
                </a:rPr>
                <a:t>01</a:t>
              </a:r>
              <a:endParaRPr lang="zh-CN" altLang="en-US" kern="0" dirty="0">
                <a:solidFill>
                  <a:schemeClr val="bg1"/>
                </a:solidFill>
                <a:cs typeface="+mn-ea"/>
                <a:sym typeface="+mn-lt"/>
              </a:endParaRPr>
            </a:p>
          </p:txBody>
        </p:sp>
      </p:grpSp>
      <p:grpSp>
        <p:nvGrpSpPr>
          <p:cNvPr id="15" name="组合 14">
            <a:extLst>
              <a:ext uri="{FF2B5EF4-FFF2-40B4-BE49-F238E27FC236}">
                <a16:creationId xmlns:a16="http://schemas.microsoft.com/office/drawing/2014/main" xmlns="" id="{20620852-AFD1-448E-A15F-8647A40F2EC8}"/>
              </a:ext>
            </a:extLst>
          </p:cNvPr>
          <p:cNvGrpSpPr/>
          <p:nvPr/>
        </p:nvGrpSpPr>
        <p:grpSpPr>
          <a:xfrm>
            <a:off x="1089432" y="4236522"/>
            <a:ext cx="499017" cy="503886"/>
            <a:chOff x="1019899" y="4074307"/>
            <a:chExt cx="499017" cy="503886"/>
          </a:xfrm>
        </p:grpSpPr>
        <p:sp>
          <p:nvSpPr>
            <p:cNvPr id="19" name="椭圆 18">
              <a:extLst>
                <a:ext uri="{FF2B5EF4-FFF2-40B4-BE49-F238E27FC236}">
                  <a16:creationId xmlns:a16="http://schemas.microsoft.com/office/drawing/2014/main" xmlns="" id="{26C48240-06EB-4C11-87ED-77B2650659D7}"/>
                </a:ext>
              </a:extLst>
            </p:cNvPr>
            <p:cNvSpPr/>
            <p:nvPr/>
          </p:nvSpPr>
          <p:spPr>
            <a:xfrm flipH="1">
              <a:off x="1019899" y="4074307"/>
              <a:ext cx="499017" cy="503886"/>
            </a:xfrm>
            <a:prstGeom prst="ellipse">
              <a:avLst/>
            </a:prstGeom>
            <a:solidFill>
              <a:schemeClr val="accent1"/>
            </a:solidFill>
            <a:ln w="25400" cap="flat" cmpd="sng" algn="ctr">
              <a:noFill/>
              <a:prstDash val="solid"/>
            </a:ln>
            <a:effectLst/>
          </p:spPr>
          <p:txBody>
            <a:bodyPr rtlCol="0" anchor="ctr"/>
            <a:lstStyle/>
            <a:p>
              <a:pPr algn="ctr" defTabSz="1219140">
                <a:defRPr/>
              </a:pPr>
              <a:endParaRPr lang="zh-CN" altLang="en-US" sz="2000" b="1" kern="0">
                <a:solidFill>
                  <a:srgbClr val="FFFFFF"/>
                </a:solidFill>
                <a:cs typeface="+mn-ea"/>
                <a:sym typeface="+mn-lt"/>
              </a:endParaRPr>
            </a:p>
          </p:txBody>
        </p:sp>
        <p:sp>
          <p:nvSpPr>
            <p:cNvPr id="20" name="TextBox 20">
              <a:extLst>
                <a:ext uri="{FF2B5EF4-FFF2-40B4-BE49-F238E27FC236}">
                  <a16:creationId xmlns:a16="http://schemas.microsoft.com/office/drawing/2014/main" xmlns="" id="{7598419F-D843-4AD2-B4BE-80E134FC6E29}"/>
                </a:ext>
              </a:extLst>
            </p:cNvPr>
            <p:cNvSpPr txBox="1"/>
            <p:nvPr/>
          </p:nvSpPr>
          <p:spPr>
            <a:xfrm>
              <a:off x="1134753" y="4181647"/>
              <a:ext cx="269306" cy="276999"/>
            </a:xfrm>
            <a:prstGeom prst="rect">
              <a:avLst/>
            </a:prstGeom>
            <a:noFill/>
          </p:spPr>
          <p:txBody>
            <a:bodyPr wrap="none" lIns="0" tIns="0" rIns="0" bIns="0" rtlCol="0">
              <a:spAutoFit/>
            </a:bodyPr>
            <a:lstStyle/>
            <a:p>
              <a:pPr algn="ctr" defTabSz="1219140">
                <a:defRPr/>
              </a:pPr>
              <a:r>
                <a:rPr lang="en-US" altLang="zh-CN" kern="0" dirty="0">
                  <a:solidFill>
                    <a:schemeClr val="bg1"/>
                  </a:solidFill>
                  <a:cs typeface="+mn-ea"/>
                  <a:sym typeface="+mn-lt"/>
                </a:rPr>
                <a:t>02</a:t>
              </a:r>
              <a:endParaRPr lang="zh-CN" altLang="en-US" kern="0"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 id="{54705947-0383-42CD-BDCB-67B3005307DB}"/>
              </a:ext>
            </a:extLst>
          </p:cNvPr>
          <p:cNvGrpSpPr/>
          <p:nvPr/>
        </p:nvGrpSpPr>
        <p:grpSpPr>
          <a:xfrm>
            <a:off x="1110341" y="5441598"/>
            <a:ext cx="499017" cy="503886"/>
            <a:chOff x="1019899" y="4882745"/>
            <a:chExt cx="499017" cy="503886"/>
          </a:xfrm>
        </p:grpSpPr>
        <p:sp>
          <p:nvSpPr>
            <p:cNvPr id="17" name="椭圆 16">
              <a:extLst>
                <a:ext uri="{FF2B5EF4-FFF2-40B4-BE49-F238E27FC236}">
                  <a16:creationId xmlns:a16="http://schemas.microsoft.com/office/drawing/2014/main" xmlns="" id="{02B5ABB9-5E37-49DF-A06A-312048B1182F}"/>
                </a:ext>
              </a:extLst>
            </p:cNvPr>
            <p:cNvSpPr/>
            <p:nvPr/>
          </p:nvSpPr>
          <p:spPr>
            <a:xfrm flipH="1">
              <a:off x="1019899" y="4882745"/>
              <a:ext cx="499017" cy="503886"/>
            </a:xfrm>
            <a:prstGeom prst="ellipse">
              <a:avLst/>
            </a:prstGeom>
            <a:solidFill>
              <a:schemeClr val="accent1"/>
            </a:solidFill>
            <a:ln w="25400" cap="flat" cmpd="sng" algn="ctr">
              <a:noFill/>
              <a:prstDash val="solid"/>
            </a:ln>
            <a:effectLst/>
          </p:spPr>
          <p:txBody>
            <a:bodyPr rtlCol="0" anchor="ctr"/>
            <a:lstStyle/>
            <a:p>
              <a:pPr algn="ctr" defTabSz="1219140">
                <a:defRPr/>
              </a:pPr>
              <a:endParaRPr lang="zh-CN" altLang="en-US" sz="2000" b="1" kern="0">
                <a:solidFill>
                  <a:srgbClr val="FFFFFF"/>
                </a:solidFill>
                <a:cs typeface="+mn-ea"/>
                <a:sym typeface="+mn-lt"/>
              </a:endParaRPr>
            </a:p>
          </p:txBody>
        </p:sp>
        <p:sp>
          <p:nvSpPr>
            <p:cNvPr id="18" name="TextBox 20">
              <a:extLst>
                <a:ext uri="{FF2B5EF4-FFF2-40B4-BE49-F238E27FC236}">
                  <a16:creationId xmlns:a16="http://schemas.microsoft.com/office/drawing/2014/main" xmlns="" id="{43ABA68B-D5C0-4544-B1F7-16967F68E93E}"/>
                </a:ext>
              </a:extLst>
            </p:cNvPr>
            <p:cNvSpPr txBox="1"/>
            <p:nvPr/>
          </p:nvSpPr>
          <p:spPr>
            <a:xfrm>
              <a:off x="1134753" y="4990084"/>
              <a:ext cx="269306" cy="276999"/>
            </a:xfrm>
            <a:prstGeom prst="rect">
              <a:avLst/>
            </a:prstGeom>
            <a:noFill/>
          </p:spPr>
          <p:txBody>
            <a:bodyPr wrap="none" lIns="0" tIns="0" rIns="0" bIns="0" rtlCol="0">
              <a:spAutoFit/>
            </a:bodyPr>
            <a:lstStyle/>
            <a:p>
              <a:pPr algn="ctr" defTabSz="1219140">
                <a:defRPr/>
              </a:pPr>
              <a:r>
                <a:rPr lang="en-US" altLang="zh-CN" kern="0" dirty="0">
                  <a:solidFill>
                    <a:schemeClr val="bg1"/>
                  </a:solidFill>
                  <a:cs typeface="+mn-ea"/>
                  <a:sym typeface="+mn-lt"/>
                </a:rPr>
                <a:t>03</a:t>
              </a:r>
              <a:endParaRPr lang="zh-CN" altLang="en-US" kern="0" dirty="0">
                <a:solidFill>
                  <a:schemeClr val="bg1"/>
                </a:solidFill>
                <a:cs typeface="+mn-ea"/>
                <a:sym typeface="+mn-lt"/>
              </a:endParaRPr>
            </a:p>
          </p:txBody>
        </p:sp>
      </p:grpSp>
    </p:spTree>
    <p:extLst>
      <p:ext uri="{BB962C8B-B14F-4D97-AF65-F5344CB8AC3E}">
        <p14:creationId xmlns:p14="http://schemas.microsoft.com/office/powerpoint/2010/main" val="1193425026"/>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750" fill="hold"/>
                                        <p:tgtEl>
                                          <p:spTgt spid="14"/>
                                        </p:tgtEl>
                                        <p:attrNameLst>
                                          <p:attrName>ppt_w</p:attrName>
                                        </p:attrNameLst>
                                      </p:cBhvr>
                                      <p:tavLst>
                                        <p:tav tm="0">
                                          <p:val>
                                            <p:fltVal val="0"/>
                                          </p:val>
                                        </p:tav>
                                        <p:tav tm="100000">
                                          <p:val>
                                            <p:strVal val="#ppt_w"/>
                                          </p:val>
                                        </p:tav>
                                      </p:tavLst>
                                    </p:anim>
                                    <p:anim calcmode="lin" valueType="num">
                                      <p:cBhvr>
                                        <p:cTn id="16" dur="750" fill="hold"/>
                                        <p:tgtEl>
                                          <p:spTgt spid="14"/>
                                        </p:tgtEl>
                                        <p:attrNameLst>
                                          <p:attrName>ppt_h</p:attrName>
                                        </p:attrNameLst>
                                      </p:cBhvr>
                                      <p:tavLst>
                                        <p:tav tm="0">
                                          <p:val>
                                            <p:fltVal val="0"/>
                                          </p:val>
                                        </p:tav>
                                        <p:tav tm="100000">
                                          <p:val>
                                            <p:strVal val="#ppt_h"/>
                                          </p:val>
                                        </p:tav>
                                      </p:tavLst>
                                    </p:anim>
                                    <p:animEffect transition="in" filter="fade">
                                      <p:cBhvr>
                                        <p:cTn id="17" dur="750"/>
                                        <p:tgtEl>
                                          <p:spTgt spid="14"/>
                                        </p:tgtEl>
                                      </p:cBhvr>
                                    </p:animEffect>
                                  </p:childTnLst>
                                </p:cTn>
                              </p:par>
                            </p:childTnLst>
                          </p:cTn>
                        </p:par>
                        <p:par>
                          <p:cTn id="18" fill="hold">
                            <p:stCondLst>
                              <p:cond delay="2250"/>
                            </p:stCondLst>
                            <p:childTnLst>
                              <p:par>
                                <p:cTn id="19" presetID="53" presetClass="entr" presetSubtype="16"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750" fill="hold"/>
                                        <p:tgtEl>
                                          <p:spTgt spid="15"/>
                                        </p:tgtEl>
                                        <p:attrNameLst>
                                          <p:attrName>ppt_w</p:attrName>
                                        </p:attrNameLst>
                                      </p:cBhvr>
                                      <p:tavLst>
                                        <p:tav tm="0">
                                          <p:val>
                                            <p:fltVal val="0"/>
                                          </p:val>
                                        </p:tav>
                                        <p:tav tm="100000">
                                          <p:val>
                                            <p:strVal val="#ppt_w"/>
                                          </p:val>
                                        </p:tav>
                                      </p:tavLst>
                                    </p:anim>
                                    <p:anim calcmode="lin" valueType="num">
                                      <p:cBhvr>
                                        <p:cTn id="22" dur="750" fill="hold"/>
                                        <p:tgtEl>
                                          <p:spTgt spid="15"/>
                                        </p:tgtEl>
                                        <p:attrNameLst>
                                          <p:attrName>ppt_h</p:attrName>
                                        </p:attrNameLst>
                                      </p:cBhvr>
                                      <p:tavLst>
                                        <p:tav tm="0">
                                          <p:val>
                                            <p:fltVal val="0"/>
                                          </p:val>
                                        </p:tav>
                                        <p:tav tm="100000">
                                          <p:val>
                                            <p:strVal val="#ppt_h"/>
                                          </p:val>
                                        </p:tav>
                                      </p:tavLst>
                                    </p:anim>
                                    <p:animEffect transition="in" filter="fade">
                                      <p:cBhvr>
                                        <p:cTn id="23" dur="750"/>
                                        <p:tgtEl>
                                          <p:spTgt spid="15"/>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750" fill="hold"/>
                                        <p:tgtEl>
                                          <p:spTgt spid="16"/>
                                        </p:tgtEl>
                                        <p:attrNameLst>
                                          <p:attrName>ppt_w</p:attrName>
                                        </p:attrNameLst>
                                      </p:cBhvr>
                                      <p:tavLst>
                                        <p:tav tm="0">
                                          <p:val>
                                            <p:fltVal val="0"/>
                                          </p:val>
                                        </p:tav>
                                        <p:tav tm="100000">
                                          <p:val>
                                            <p:strVal val="#ppt_w"/>
                                          </p:val>
                                        </p:tav>
                                      </p:tavLst>
                                    </p:anim>
                                    <p:anim calcmode="lin" valueType="num">
                                      <p:cBhvr>
                                        <p:cTn id="28" dur="750" fill="hold"/>
                                        <p:tgtEl>
                                          <p:spTgt spid="16"/>
                                        </p:tgtEl>
                                        <p:attrNameLst>
                                          <p:attrName>ppt_h</p:attrName>
                                        </p:attrNameLst>
                                      </p:cBhvr>
                                      <p:tavLst>
                                        <p:tav tm="0">
                                          <p:val>
                                            <p:fltVal val="0"/>
                                          </p:val>
                                        </p:tav>
                                        <p:tav tm="100000">
                                          <p:val>
                                            <p:strVal val="#ppt_h"/>
                                          </p:val>
                                        </p:tav>
                                      </p:tavLst>
                                    </p:anim>
                                    <p:animEffect transition="in" filter="fade">
                                      <p:cBhvr>
                                        <p:cTn id="29" dur="750"/>
                                        <p:tgtEl>
                                          <p:spTgt spid="16"/>
                                        </p:tgtEl>
                                      </p:cBhvr>
                                    </p:animEffect>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750"/>
                                        <p:tgtEl>
                                          <p:spTgt spid="7"/>
                                        </p:tgtEl>
                                        <p:attrNameLst>
                                          <p:attrName>ppt_y</p:attrName>
                                        </p:attrNameLst>
                                      </p:cBhvr>
                                      <p:tavLst>
                                        <p:tav tm="0">
                                          <p:val>
                                            <p:strVal val="#ppt_y+#ppt_h*1.125000"/>
                                          </p:val>
                                        </p:tav>
                                        <p:tav tm="100000">
                                          <p:val>
                                            <p:strVal val="#ppt_y"/>
                                          </p:val>
                                        </p:tav>
                                      </p:tavLst>
                                    </p:anim>
                                    <p:animEffect transition="in" filter="wipe(up)">
                                      <p:cBhvr>
                                        <p:cTn id="34" dur="750"/>
                                        <p:tgtEl>
                                          <p:spTgt spid="7"/>
                                        </p:tgtEl>
                                      </p:cBhvr>
                                    </p:animEffect>
                                  </p:childTnLst>
                                </p:cTn>
                              </p:par>
                            </p:childTnLst>
                          </p:cTn>
                        </p:par>
                        <p:par>
                          <p:cTn id="35" fill="hold">
                            <p:stCondLst>
                              <p:cond delay="4500"/>
                            </p:stCondLst>
                            <p:childTnLst>
                              <p:par>
                                <p:cTn id="36" presetID="1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750"/>
                                        <p:tgtEl>
                                          <p:spTgt spid="6"/>
                                        </p:tgtEl>
                                        <p:attrNameLst>
                                          <p:attrName>ppt_y</p:attrName>
                                        </p:attrNameLst>
                                      </p:cBhvr>
                                      <p:tavLst>
                                        <p:tav tm="0">
                                          <p:val>
                                            <p:strVal val="#ppt_y+#ppt_h*1.125000"/>
                                          </p:val>
                                        </p:tav>
                                        <p:tav tm="100000">
                                          <p:val>
                                            <p:strVal val="#ppt_y"/>
                                          </p:val>
                                        </p:tav>
                                      </p:tavLst>
                                    </p:anim>
                                    <p:animEffect transition="in" filter="wipe(up)">
                                      <p:cBhvr>
                                        <p:cTn id="39" dur="750"/>
                                        <p:tgtEl>
                                          <p:spTgt spid="6"/>
                                        </p:tgtEl>
                                      </p:cBhvr>
                                    </p:animEffect>
                                  </p:childTnLst>
                                </p:cTn>
                              </p:par>
                            </p:childTnLst>
                          </p:cTn>
                        </p:par>
                        <p:par>
                          <p:cTn id="40" fill="hold">
                            <p:stCondLst>
                              <p:cond delay="5250"/>
                            </p:stCondLst>
                            <p:childTnLst>
                              <p:par>
                                <p:cTn id="41" presetID="1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750"/>
                                        <p:tgtEl>
                                          <p:spTgt spid="8"/>
                                        </p:tgtEl>
                                        <p:attrNameLst>
                                          <p:attrName>ppt_y</p:attrName>
                                        </p:attrNameLst>
                                      </p:cBhvr>
                                      <p:tavLst>
                                        <p:tav tm="0">
                                          <p:val>
                                            <p:strVal val="#ppt_y+#ppt_h*1.125000"/>
                                          </p:val>
                                        </p:tav>
                                        <p:tav tm="100000">
                                          <p:val>
                                            <p:strVal val="#ppt_y"/>
                                          </p:val>
                                        </p:tav>
                                      </p:tavLst>
                                    </p:anim>
                                    <p:animEffect transition="in" filter="wipe(up)">
                                      <p:cBhvr>
                                        <p:cTn id="4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71547" y="2572426"/>
            <a:ext cx="5600447" cy="2123658"/>
          </a:xfrm>
          <a:prstGeom prst="rect">
            <a:avLst/>
          </a:prstGeom>
          <a:noFill/>
        </p:spPr>
        <p:txBody>
          <a:bodyPr wrap="square" rtlCol="0">
            <a:spAutoFit/>
          </a:bodyPr>
          <a:lstStyle/>
          <a:p>
            <a:pPr algn="ctr"/>
            <a:r>
              <a:rPr lang="zh-CN" altLang="en-US" sz="6600">
                <a:ln w="57150">
                  <a:noFill/>
                </a:ln>
                <a:solidFill>
                  <a:srgbClr val="FFFFFF"/>
                </a:solidFill>
                <a:cs typeface="+mn-ea"/>
                <a:sym typeface="+mn-lt"/>
              </a:rPr>
              <a:t>维护国家安全，</a:t>
            </a:r>
            <a:endParaRPr lang="en-US" altLang="zh-CN" sz="6600">
              <a:ln w="57150">
                <a:noFill/>
              </a:ln>
              <a:solidFill>
                <a:srgbClr val="FFFFFF"/>
              </a:solidFill>
              <a:cs typeface="+mn-ea"/>
              <a:sym typeface="+mn-lt"/>
            </a:endParaRPr>
          </a:p>
          <a:p>
            <a:pPr algn="ctr"/>
            <a:r>
              <a:rPr lang="zh-CN" altLang="en-US" sz="6600">
                <a:ln w="57150">
                  <a:noFill/>
                </a:ln>
                <a:solidFill>
                  <a:srgbClr val="FFFFFF"/>
                </a:solidFill>
                <a:cs typeface="+mn-ea"/>
                <a:sym typeface="+mn-lt"/>
              </a:rPr>
              <a:t>个人能做什么？</a:t>
            </a:r>
            <a:endParaRPr lang="zh-CN" altLang="en-US" sz="6600" dirty="0">
              <a:ln w="57150">
                <a:noFill/>
              </a:ln>
              <a:solidFill>
                <a:srgbClr val="FFFFFF"/>
              </a:solidFill>
              <a:cs typeface="+mn-ea"/>
              <a:sym typeface="+mn-lt"/>
            </a:endParaRPr>
          </a:p>
        </p:txBody>
      </p:sp>
      <p:sp>
        <p:nvSpPr>
          <p:cNvPr id="9" name="矩形: 圆角 8"/>
          <p:cNvSpPr/>
          <p:nvPr/>
        </p:nvSpPr>
        <p:spPr>
          <a:xfrm>
            <a:off x="4502592" y="1568059"/>
            <a:ext cx="3186817" cy="72339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CA0803"/>
                </a:solidFill>
                <a:cs typeface="+mn-ea"/>
                <a:sym typeface="+mn-lt"/>
              </a:rPr>
              <a:t>第三部分</a:t>
            </a:r>
          </a:p>
        </p:txBody>
      </p:sp>
    </p:spTree>
    <p:extLst>
      <p:ext uri="{BB962C8B-B14F-4D97-AF65-F5344CB8AC3E}">
        <p14:creationId xmlns:p14="http://schemas.microsoft.com/office/powerpoint/2010/main" val="3352511775"/>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675" decel="100000" fill="hold"/>
                                        <p:tgtEl>
                                          <p:spTgt spid="9"/>
                                        </p:tgtEl>
                                        <p:attrNameLst>
                                          <p:attrName>ppt_y</p:attrName>
                                        </p:attrNameLst>
                                      </p:cBhvr>
                                      <p:tavLst>
                                        <p:tav tm="0">
                                          <p:val>
                                            <p:strVal val="#ppt_y+1"/>
                                          </p:val>
                                        </p:tav>
                                        <p:tav tm="100000">
                                          <p:val>
                                            <p:strVal val="#ppt_y-.03"/>
                                          </p:val>
                                        </p:tav>
                                      </p:tavLst>
                                    </p:anim>
                                    <p:anim calcmode="lin" valueType="num">
                                      <p:cBhvr>
                                        <p:cTn id="10" dur="1" accel="100000" fill="hold">
                                          <p:stCondLst>
                                            <p:cond delay="749"/>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2" presetClass="entr" presetSubtype="2"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1+#ppt_w/2"/>
                                          </p:val>
                                        </p:tav>
                                        <p:tav tm="100000">
                                          <p:val>
                                            <p:strVal val="#ppt_x"/>
                                          </p:val>
                                        </p:tav>
                                      </p:tavLst>
                                    </p:anim>
                                    <p:anim calcmode="lin" valueType="num">
                                      <p:cBhvr additive="base">
                                        <p:cTn id="15"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997DAA28-8086-4362-A33A-71D5D0043EFA}"/>
              </a:ext>
            </a:extLst>
          </p:cNvPr>
          <p:cNvSpPr/>
          <p:nvPr/>
        </p:nvSpPr>
        <p:spPr>
          <a:xfrm>
            <a:off x="4292600" y="2461270"/>
            <a:ext cx="6844792" cy="26776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200000"/>
              </a:lnSpc>
              <a:spcBef>
                <a:spcPct val="0"/>
              </a:spcBef>
              <a:spcAft>
                <a:spcPct val="0"/>
              </a:spcAft>
              <a:buClr>
                <a:srgbClr val="C00000"/>
              </a:buClr>
              <a:buFont typeface="Wingdings" panose="05000000000000000000" pitchFamily="2" charset="2"/>
              <a:buChar char="u"/>
            </a:pPr>
            <a:r>
              <a:rPr lang="zh-CN" altLang="en-US" sz="2100" b="1" dirty="0">
                <a:solidFill>
                  <a:schemeClr val="accent1"/>
                </a:solidFill>
                <a:cs typeface="+mn-ea"/>
                <a:sym typeface="+mn-lt"/>
              </a:rPr>
              <a:t>危害国家安全的行为，是指</a:t>
            </a:r>
            <a:r>
              <a:rPr lang="zh-CN" altLang="en-US" sz="2100" dirty="0">
                <a:cs typeface="+mn-ea"/>
                <a:sym typeface="+mn-lt"/>
              </a:rPr>
              <a:t>境外机构、组织、个人实施或者指使、资助他人实施的、或者境内组织、个人与境外机构、组织、个人相勾结实施的下列危害中华人民共和国国家安全的行为。</a:t>
            </a:r>
            <a:endParaRPr lang="zh-CN" altLang="en-US" sz="2100" b="1" dirty="0">
              <a:solidFill>
                <a:schemeClr val="accent1"/>
              </a:solidFill>
              <a:cs typeface="+mn-ea"/>
              <a:sym typeface="+mn-lt"/>
            </a:endParaRPr>
          </a:p>
        </p:txBody>
      </p:sp>
      <p:sp>
        <p:nvSpPr>
          <p:cNvPr id="4" name="矩形: 圆角 3">
            <a:extLst>
              <a:ext uri="{FF2B5EF4-FFF2-40B4-BE49-F238E27FC236}">
                <a16:creationId xmlns:a16="http://schemas.microsoft.com/office/drawing/2014/main" xmlns="" id="{8F665647-8E69-4712-9CA4-FB7E86882492}"/>
              </a:ext>
            </a:extLst>
          </p:cNvPr>
          <p:cNvSpPr/>
          <p:nvPr/>
        </p:nvSpPr>
        <p:spPr>
          <a:xfrm rot="5400000">
            <a:off x="5751956" y="-1570606"/>
            <a:ext cx="688089" cy="663347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idx="4294967295"/>
          </p:nvPr>
        </p:nvSpPr>
        <p:spPr>
          <a:xfrm>
            <a:off x="2842419" y="1457815"/>
            <a:ext cx="6507162" cy="1325563"/>
          </a:xfrm>
          <a:prstGeom prst="rect">
            <a:avLst/>
          </a:prstGeom>
        </p:spPr>
        <p:txBody>
          <a:bodyPr>
            <a:normAutofit/>
          </a:bodyPr>
          <a:lstStyle/>
          <a:p>
            <a:pPr algn="ctr"/>
            <a:r>
              <a:rPr lang="zh-CN" altLang="en-US" sz="4000" b="1" dirty="0">
                <a:solidFill>
                  <a:schemeClr val="bg1"/>
                </a:solidFill>
                <a:latin typeface="+mn-lt"/>
                <a:ea typeface="+mn-ea"/>
                <a:cs typeface="+mn-ea"/>
                <a:sym typeface="+mn-lt"/>
              </a:rPr>
              <a:t>辨别危害国家安全的行为</a:t>
            </a:r>
          </a:p>
        </p:txBody>
      </p:sp>
      <p:sp>
        <p:nvSpPr>
          <p:cNvPr id="6" name="文本框 5">
            <a:extLst>
              <a:ext uri="{FF2B5EF4-FFF2-40B4-BE49-F238E27FC236}">
                <a16:creationId xmlns:a16="http://schemas.microsoft.com/office/drawing/2014/main" xmlns="" id="{67832106-354B-4473-A7D2-86EA2CBC99FF}"/>
              </a:ext>
            </a:extLst>
          </p:cNvPr>
          <p:cNvSpPr txBox="1"/>
          <p:nvPr/>
        </p:nvSpPr>
        <p:spPr>
          <a:xfrm>
            <a:off x="999744" y="4620750"/>
            <a:ext cx="10449306" cy="1384995"/>
          </a:xfrm>
          <a:prstGeom prst="rect">
            <a:avLst/>
          </a:prstGeom>
          <a:noFill/>
        </p:spPr>
        <p:txBody>
          <a:bodyPr wrap="square">
            <a:spAutoFit/>
          </a:bodyPr>
          <a:lstStyle/>
          <a:p>
            <a:pPr defTabSz="1219170" fontAlgn="base">
              <a:lnSpc>
                <a:spcPct val="200000"/>
              </a:lnSpc>
              <a:spcBef>
                <a:spcPct val="0"/>
              </a:spcBef>
              <a:spcAft>
                <a:spcPct val="0"/>
              </a:spcAft>
              <a:buClr>
                <a:srgbClr val="C00000"/>
              </a:buClr>
            </a:pPr>
            <a:endParaRPr lang="en-US" altLang="zh-CN" sz="2100" dirty="0">
              <a:cs typeface="+mn-ea"/>
              <a:sym typeface="+mn-lt"/>
            </a:endParaRPr>
          </a:p>
          <a:p>
            <a:pPr marL="342900" indent="-342900" defTabSz="1219170" fontAlgn="base">
              <a:lnSpc>
                <a:spcPct val="200000"/>
              </a:lnSpc>
              <a:spcBef>
                <a:spcPct val="0"/>
              </a:spcBef>
              <a:spcAft>
                <a:spcPct val="0"/>
              </a:spcAft>
              <a:buClr>
                <a:srgbClr val="C00000"/>
              </a:buClr>
              <a:buFont typeface="Wingdings" panose="05000000000000000000" pitchFamily="2" charset="2"/>
              <a:buChar char="u"/>
            </a:pPr>
            <a:r>
              <a:rPr lang="zh-CN" altLang="en-US" sz="2100" b="1" dirty="0">
                <a:solidFill>
                  <a:schemeClr val="accent1"/>
                </a:solidFill>
                <a:cs typeface="+mn-ea"/>
                <a:sym typeface="+mn-lt"/>
              </a:rPr>
              <a:t>在发现此行为时均可以拨打</a:t>
            </a:r>
            <a:r>
              <a:rPr lang="en-US" altLang="zh-CN" sz="2100" b="1" dirty="0">
                <a:solidFill>
                  <a:schemeClr val="accent1"/>
                </a:solidFill>
                <a:cs typeface="+mn-ea"/>
                <a:sym typeface="+mn-lt"/>
              </a:rPr>
              <a:t>12399</a:t>
            </a:r>
            <a:r>
              <a:rPr lang="zh-CN" altLang="en-US" sz="2100" b="1" dirty="0">
                <a:solidFill>
                  <a:schemeClr val="accent1"/>
                </a:solidFill>
                <a:cs typeface="+mn-ea"/>
                <a:sym typeface="+mn-lt"/>
              </a:rPr>
              <a:t>或</a:t>
            </a:r>
            <a:r>
              <a:rPr lang="en-US" altLang="zh-CN" sz="2100" b="1" dirty="0">
                <a:solidFill>
                  <a:schemeClr val="accent1"/>
                </a:solidFill>
                <a:cs typeface="+mn-ea"/>
                <a:sym typeface="+mn-lt"/>
              </a:rPr>
              <a:t>110</a:t>
            </a:r>
            <a:r>
              <a:rPr lang="zh-CN" altLang="en-US" sz="2100" b="1" dirty="0">
                <a:solidFill>
                  <a:schemeClr val="accent1"/>
                </a:solidFill>
                <a:cs typeface="+mn-ea"/>
                <a:sym typeface="+mn-lt"/>
              </a:rPr>
              <a:t>分别向国家安全机关或国家公安机关举报。</a:t>
            </a:r>
          </a:p>
        </p:txBody>
      </p:sp>
      <p:pic>
        <p:nvPicPr>
          <p:cNvPr id="8" name="图片 7">
            <a:extLst>
              <a:ext uri="{FF2B5EF4-FFF2-40B4-BE49-F238E27FC236}">
                <a16:creationId xmlns:a16="http://schemas.microsoft.com/office/drawing/2014/main" xmlns="" id="{B3002A01-AFFB-49CC-B8C9-733FEB3CA6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53070" y="2503562"/>
            <a:ext cx="3409380" cy="2847970"/>
          </a:xfrm>
          <a:prstGeom prst="rect">
            <a:avLst/>
          </a:prstGeom>
        </p:spPr>
      </p:pic>
    </p:spTree>
    <p:extLst>
      <p:ext uri="{BB962C8B-B14F-4D97-AF65-F5344CB8AC3E}">
        <p14:creationId xmlns:p14="http://schemas.microsoft.com/office/powerpoint/2010/main" val="2911140329"/>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p:tgtEl>
                                          <p:spTgt spid="7"/>
                                        </p:tgtEl>
                                        <p:attrNameLst>
                                          <p:attrName>ppt_y</p:attrName>
                                        </p:attrNameLst>
                                      </p:cBhvr>
                                      <p:tavLst>
                                        <p:tav tm="0">
                                          <p:val>
                                            <p:strVal val="#ppt_y+#ppt_h*1.125000"/>
                                          </p:val>
                                        </p:tav>
                                        <p:tav tm="100000">
                                          <p:val>
                                            <p:strVal val="#ppt_y"/>
                                          </p:val>
                                        </p:tav>
                                      </p:tavLst>
                                    </p:anim>
                                    <p:animEffect transition="in" filter="wipe(up)">
                                      <p:cBhvr>
                                        <p:cTn id="14" dur="750"/>
                                        <p:tgtEl>
                                          <p:spTgt spid="7"/>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anim calcmode="lin" valueType="num">
                                      <p:cBhvr>
                                        <p:cTn id="19" dur="750" fill="hold"/>
                                        <p:tgtEl>
                                          <p:spTgt spid="6"/>
                                        </p:tgtEl>
                                        <p:attrNameLst>
                                          <p:attrName>ppt_x</p:attrName>
                                        </p:attrNameLst>
                                      </p:cBhvr>
                                      <p:tavLst>
                                        <p:tav tm="0">
                                          <p:val>
                                            <p:strVal val="#ppt_x"/>
                                          </p:val>
                                        </p:tav>
                                        <p:tav tm="100000">
                                          <p:val>
                                            <p:strVal val="#ppt_x"/>
                                          </p:val>
                                        </p:tav>
                                      </p:tavLst>
                                    </p:anim>
                                    <p:anim calcmode="lin" valueType="num">
                                      <p:cBhvr>
                                        <p:cTn id="20" dur="75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Effect transition="in" filter="fade">
                                      <p:cBhvr>
                                        <p:cTn id="2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xmlns="" id="{B177F945-2773-4BE8-9FEF-79B430EEB58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a:extLst>
              <a:ext uri="{FF2B5EF4-FFF2-40B4-BE49-F238E27FC236}">
                <a16:creationId xmlns:a16="http://schemas.microsoft.com/office/drawing/2014/main" xmlns="" id="{A0F40FE8-4A83-4CA0-BE90-1CACFA16362E}"/>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39522" y="0"/>
            <a:ext cx="1223152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a:extLst>
              <a:ext uri="{FF2B5EF4-FFF2-40B4-BE49-F238E27FC236}">
                <a16:creationId xmlns:a16="http://schemas.microsoft.com/office/drawing/2014/main" xmlns="" id="{C35AB2A2-F0DF-4D1C-87A3-137F106CA86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9523" y="-19213"/>
            <a:ext cx="4182218" cy="1658256"/>
          </a:xfrm>
          <a:prstGeom prst="rect">
            <a:avLst/>
          </a:prstGeom>
        </p:spPr>
      </p:pic>
      <p:pic>
        <p:nvPicPr>
          <p:cNvPr id="18" name="图片 17">
            <a:extLst>
              <a:ext uri="{FF2B5EF4-FFF2-40B4-BE49-F238E27FC236}">
                <a16:creationId xmlns:a16="http://schemas.microsoft.com/office/drawing/2014/main" xmlns="" id="{C61C7FDD-1288-4FFE-9A79-A9DA69D64F9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8699"/>
          <a:stretch/>
        </p:blipFill>
        <p:spPr>
          <a:xfrm>
            <a:off x="1586" y="2436236"/>
            <a:ext cx="12188828" cy="4421764"/>
          </a:xfrm>
          <a:prstGeom prst="rect">
            <a:avLst/>
          </a:prstGeom>
        </p:spPr>
      </p:pic>
      <p:pic>
        <p:nvPicPr>
          <p:cNvPr id="19" name="图片 18">
            <a:extLst>
              <a:ext uri="{FF2B5EF4-FFF2-40B4-BE49-F238E27FC236}">
                <a16:creationId xmlns:a16="http://schemas.microsoft.com/office/drawing/2014/main" xmlns="" id="{2928CD12-42B1-4406-9F5C-B9B9520CC084}"/>
              </a:ext>
            </a:extLst>
          </p:cNvPr>
          <p:cNvPicPr>
            <a:picLocks noChangeAspect="1"/>
          </p:cNvPicPr>
          <p:nvPr/>
        </p:nvPicPr>
        <p:blipFill>
          <a:blip r:embed="rId9">
            <a:lum bright="70000" contrast="-70000"/>
            <a:extLst>
              <a:ext uri="{28A0092B-C50C-407E-A947-70E740481C1C}">
                <a14:useLocalDpi xmlns:a14="http://schemas.microsoft.com/office/drawing/2010/main"/>
              </a:ext>
            </a:extLst>
          </a:blip>
          <a:stretch>
            <a:fillRect/>
          </a:stretch>
        </p:blipFill>
        <p:spPr>
          <a:xfrm>
            <a:off x="10045511" y="815651"/>
            <a:ext cx="1429935" cy="1073986"/>
          </a:xfrm>
          <a:prstGeom prst="rect">
            <a:avLst/>
          </a:prstGeom>
        </p:spPr>
      </p:pic>
      <p:sp>
        <p:nvSpPr>
          <p:cNvPr id="17" name="PA-102245">
            <a:extLst>
              <a:ext uri="{FF2B5EF4-FFF2-40B4-BE49-F238E27FC236}">
                <a16:creationId xmlns:a16="http://schemas.microsoft.com/office/drawing/2014/main" xmlns="" id="{71A3939D-EA48-4DF3-BAA2-B6B2CA366A59}"/>
              </a:ext>
            </a:extLst>
          </p:cNvPr>
          <p:cNvSpPr/>
          <p:nvPr>
            <p:custDataLst>
              <p:tags r:id="rId1"/>
            </p:custDataLst>
          </p:nvPr>
        </p:nvSpPr>
        <p:spPr>
          <a:xfrm>
            <a:off x="1610131" y="2253780"/>
            <a:ext cx="8971740" cy="1938992"/>
          </a:xfrm>
          <a:prstGeom prst="rect">
            <a:avLst/>
          </a:prstGeom>
        </p:spPr>
        <p:txBody>
          <a:bodyPr wrap="square">
            <a:spAutoFit/>
          </a:bodyPr>
          <a:lstStyle/>
          <a:p>
            <a:pPr indent="457189" fontAlgn="base">
              <a:lnSpc>
                <a:spcPct val="150000"/>
              </a:lnSpc>
              <a:spcBef>
                <a:spcPct val="0"/>
              </a:spcBef>
              <a:spcAft>
                <a:spcPct val="0"/>
              </a:spcAft>
            </a:pPr>
            <a:r>
              <a:rPr lang="en-US" altLang="zh-CN" sz="2000" dirty="0">
                <a:solidFill>
                  <a:srgbClr val="FFFFFF"/>
                </a:solidFill>
                <a:cs typeface="+mn-ea"/>
                <a:sym typeface="+mn-lt"/>
              </a:rPr>
              <a:t>2015</a:t>
            </a:r>
            <a:r>
              <a:rPr lang="zh-CN" altLang="en-US" sz="2000" dirty="0">
                <a:solidFill>
                  <a:srgbClr val="FFFFFF"/>
                </a:solidFill>
                <a:cs typeface="+mn-ea"/>
                <a:sym typeface="+mn-lt"/>
              </a:rPr>
              <a:t>年</a:t>
            </a:r>
            <a:r>
              <a:rPr lang="en-US" altLang="zh-CN" sz="2000" dirty="0">
                <a:solidFill>
                  <a:srgbClr val="FFFFFF"/>
                </a:solidFill>
                <a:cs typeface="+mn-ea"/>
                <a:sym typeface="+mn-lt"/>
              </a:rPr>
              <a:t>7</a:t>
            </a:r>
            <a:r>
              <a:rPr lang="zh-CN" altLang="en-US" sz="2000" dirty="0">
                <a:solidFill>
                  <a:srgbClr val="FFFFFF"/>
                </a:solidFill>
                <a:cs typeface="+mn-ea"/>
                <a:sym typeface="+mn-lt"/>
              </a:rPr>
              <a:t>月</a:t>
            </a:r>
            <a:r>
              <a:rPr lang="en-US" altLang="zh-CN" sz="2000" dirty="0">
                <a:solidFill>
                  <a:srgbClr val="FFFFFF"/>
                </a:solidFill>
                <a:cs typeface="+mn-ea"/>
                <a:sym typeface="+mn-lt"/>
              </a:rPr>
              <a:t>1</a:t>
            </a:r>
            <a:r>
              <a:rPr lang="zh-CN" altLang="en-US" sz="2000" dirty="0">
                <a:solidFill>
                  <a:srgbClr val="FFFFFF"/>
                </a:solidFill>
                <a:cs typeface="+mn-ea"/>
                <a:sym typeface="+mn-lt"/>
              </a:rPr>
              <a:t>日，全国人大常委会通过的国家安全法规定，国家加强国家安全新闻宣传和舆论引导，通过多种形式开展国家安全宣传教育活动，将国家安全教育纳入国民教育体系和公务员教育培训体系，增强全民国家安全意识。</a:t>
            </a:r>
          </a:p>
          <a:p>
            <a:pPr indent="457189" fontAlgn="base">
              <a:lnSpc>
                <a:spcPct val="150000"/>
              </a:lnSpc>
              <a:spcBef>
                <a:spcPct val="0"/>
              </a:spcBef>
              <a:spcAft>
                <a:spcPct val="0"/>
              </a:spcAft>
            </a:pPr>
            <a:r>
              <a:rPr lang="zh-CN" altLang="en-US" sz="2000" dirty="0">
                <a:solidFill>
                  <a:srgbClr val="FFFFFF"/>
                </a:solidFill>
                <a:cs typeface="+mn-ea"/>
                <a:sym typeface="+mn-lt"/>
              </a:rPr>
              <a:t>每年</a:t>
            </a:r>
            <a:r>
              <a:rPr lang="en-US" altLang="zh-CN" sz="2000" dirty="0">
                <a:solidFill>
                  <a:srgbClr val="FFFFFF"/>
                </a:solidFill>
                <a:cs typeface="+mn-ea"/>
                <a:sym typeface="+mn-lt"/>
              </a:rPr>
              <a:t>4</a:t>
            </a:r>
            <a:r>
              <a:rPr lang="zh-CN" altLang="en-US" sz="2000" dirty="0">
                <a:solidFill>
                  <a:srgbClr val="FFFFFF"/>
                </a:solidFill>
                <a:cs typeface="+mn-ea"/>
                <a:sym typeface="+mn-lt"/>
              </a:rPr>
              <a:t>月</a:t>
            </a:r>
            <a:r>
              <a:rPr lang="en-US" altLang="zh-CN" sz="2000" dirty="0">
                <a:solidFill>
                  <a:srgbClr val="FFFFFF"/>
                </a:solidFill>
                <a:cs typeface="+mn-ea"/>
                <a:sym typeface="+mn-lt"/>
              </a:rPr>
              <a:t>15</a:t>
            </a:r>
            <a:r>
              <a:rPr lang="zh-CN" altLang="en-US" sz="2000" dirty="0">
                <a:solidFill>
                  <a:srgbClr val="FFFFFF"/>
                </a:solidFill>
                <a:cs typeface="+mn-ea"/>
                <a:sym typeface="+mn-lt"/>
              </a:rPr>
              <a:t>日为全民国家安全教育日。今年是第五个全民国家安全教育日！</a:t>
            </a:r>
          </a:p>
        </p:txBody>
      </p:sp>
      <p:sp>
        <p:nvSpPr>
          <p:cNvPr id="5" name="PA-102239">
            <a:extLst>
              <a:ext uri="{FF2B5EF4-FFF2-40B4-BE49-F238E27FC236}">
                <a16:creationId xmlns:a16="http://schemas.microsoft.com/office/drawing/2014/main" xmlns="" id="{5F5DB12A-BCE8-4180-8790-90D50C7DA413}"/>
              </a:ext>
            </a:extLst>
          </p:cNvPr>
          <p:cNvSpPr txBox="1"/>
          <p:nvPr>
            <p:custDataLst>
              <p:tags r:id="rId2"/>
            </p:custDataLst>
          </p:nvPr>
        </p:nvSpPr>
        <p:spPr>
          <a:xfrm>
            <a:off x="4207303" y="991356"/>
            <a:ext cx="3777394" cy="1131656"/>
          </a:xfrm>
          <a:prstGeom prst="rect">
            <a:avLst/>
          </a:prstGeom>
          <a:noFill/>
          <a:ln>
            <a:noFill/>
          </a:ln>
          <a:effectLst>
            <a:innerShdw blurRad="63500" dist="50800" dir="16200000">
              <a:prstClr val="black">
                <a:alpha val="50000"/>
              </a:prstClr>
            </a:innerShdw>
          </a:effectLst>
        </p:spPr>
        <p:txBody>
          <a:bodyPr wrap="square" rtlCol="0">
            <a:spAutoFit/>
          </a:bodyPr>
          <a:lstStyle/>
          <a:p>
            <a:pPr algn="dist">
              <a:lnSpc>
                <a:spcPct val="110000"/>
              </a:lnSpc>
            </a:pPr>
            <a:r>
              <a:rPr lang="zh-CN" altLang="en-US" sz="6600" dirty="0">
                <a:ln w="28575">
                  <a:noFill/>
                </a:ln>
                <a:solidFill>
                  <a:srgbClr val="FFFFFF"/>
                </a:solidFill>
                <a:cs typeface="+mn-ea"/>
                <a:sym typeface="+mn-lt"/>
              </a:rPr>
              <a:t>前言导读</a:t>
            </a:r>
          </a:p>
        </p:txBody>
      </p:sp>
      <p:sp>
        <p:nvSpPr>
          <p:cNvPr id="2" name="文本框 1"/>
          <p:cNvSpPr txBox="1"/>
          <p:nvPr/>
        </p:nvSpPr>
        <p:spPr>
          <a:xfrm>
            <a:off x="5983550" y="301841"/>
            <a:ext cx="1100831" cy="169277"/>
          </a:xfrm>
          <a:prstGeom prst="rect">
            <a:avLst/>
          </a:prstGeom>
          <a:noFill/>
        </p:spPr>
        <p:txBody>
          <a:bodyPr wrap="square" rtlCol="0">
            <a:spAutoFit/>
          </a:bodyPr>
          <a:lstStyle/>
          <a:p>
            <a:r>
              <a:rPr lang="en-US" altLang="zh-CN" sz="500" dirty="0">
                <a:solidFill>
                  <a:srgbClr val="951440"/>
                </a:solidFill>
              </a:rPr>
              <a:t>https://www.ypppt.com/</a:t>
            </a:r>
            <a:endParaRPr lang="zh-CN" altLang="en-US" sz="500" dirty="0">
              <a:solidFill>
                <a:srgbClr val="951440"/>
              </a:solidFill>
            </a:endParaRPr>
          </a:p>
        </p:txBody>
      </p:sp>
    </p:spTree>
    <p:extLst>
      <p:ext uri="{BB962C8B-B14F-4D97-AF65-F5344CB8AC3E}">
        <p14:creationId xmlns:p14="http://schemas.microsoft.com/office/powerpoint/2010/main" val="871145191"/>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75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xmlns="" id="{9B7B038A-47D8-4AFA-8E3F-F6C681C8A3B2}"/>
              </a:ext>
            </a:extLst>
          </p:cNvPr>
          <p:cNvSpPr/>
          <p:nvPr/>
        </p:nvSpPr>
        <p:spPr>
          <a:xfrm>
            <a:off x="1147827" y="2528316"/>
            <a:ext cx="395224" cy="378361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xmlns="" id="{997DAA28-8086-4362-A33A-71D5D0043EFA}"/>
              </a:ext>
            </a:extLst>
          </p:cNvPr>
          <p:cNvSpPr/>
          <p:nvPr/>
        </p:nvSpPr>
        <p:spPr>
          <a:xfrm>
            <a:off x="1154685" y="2635548"/>
            <a:ext cx="7893303" cy="23083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150000"/>
              </a:lnSpc>
              <a:spcBef>
                <a:spcPct val="0"/>
              </a:spcBef>
              <a:spcAft>
                <a:spcPct val="0"/>
              </a:spcAft>
              <a:buClr>
                <a:schemeClr val="bg1"/>
              </a:buClr>
              <a:buFont typeface="Wingdings" panose="05000000000000000000" pitchFamily="2" charset="2"/>
              <a:buChar char="u"/>
            </a:pPr>
            <a:r>
              <a:rPr lang="zh-CN" altLang="en-US" sz="2400" dirty="0">
                <a:cs typeface="+mn-ea"/>
                <a:sym typeface="+mn-lt"/>
              </a:rPr>
              <a:t>要树立国家利益高于一切的观念和原则，维护国家利益。</a:t>
            </a:r>
          </a:p>
          <a:p>
            <a:pPr marL="342900" indent="-342900" defTabSz="1219170" fontAlgn="base">
              <a:lnSpc>
                <a:spcPct val="150000"/>
              </a:lnSpc>
              <a:spcBef>
                <a:spcPct val="0"/>
              </a:spcBef>
              <a:spcAft>
                <a:spcPct val="0"/>
              </a:spcAft>
              <a:buClr>
                <a:schemeClr val="bg1"/>
              </a:buClr>
              <a:buFont typeface="Wingdings" panose="05000000000000000000" pitchFamily="2" charset="2"/>
              <a:buChar char="u"/>
            </a:pPr>
            <a:r>
              <a:rPr lang="zh-CN" altLang="en-US" sz="2400" dirty="0">
                <a:cs typeface="+mn-ea"/>
                <a:sym typeface="+mn-lt"/>
              </a:rPr>
              <a:t>要熟悉有关国家安全的活动、法规，与危害国家安全的行为斗争。</a:t>
            </a:r>
          </a:p>
          <a:p>
            <a:pPr marL="342900" indent="-342900" defTabSz="1219170" fontAlgn="base">
              <a:lnSpc>
                <a:spcPct val="150000"/>
              </a:lnSpc>
              <a:spcBef>
                <a:spcPct val="0"/>
              </a:spcBef>
              <a:spcAft>
                <a:spcPct val="0"/>
              </a:spcAft>
              <a:buClr>
                <a:schemeClr val="bg1"/>
              </a:buClr>
              <a:buFont typeface="Wingdings" panose="05000000000000000000" pitchFamily="2" charset="2"/>
              <a:buChar char="u"/>
            </a:pPr>
            <a:r>
              <a:rPr lang="zh-CN" altLang="en-US" sz="2400" dirty="0">
                <a:cs typeface="+mn-ea"/>
                <a:sym typeface="+mn-lt"/>
              </a:rPr>
              <a:t>要善于识到各种伪装。</a:t>
            </a:r>
          </a:p>
        </p:txBody>
      </p:sp>
      <p:sp>
        <p:nvSpPr>
          <p:cNvPr id="8" name="矩形 7">
            <a:extLst>
              <a:ext uri="{FF2B5EF4-FFF2-40B4-BE49-F238E27FC236}">
                <a16:creationId xmlns:a16="http://schemas.microsoft.com/office/drawing/2014/main" xmlns="" id="{997DAA28-8086-4362-A33A-71D5D0043EFA}"/>
              </a:ext>
            </a:extLst>
          </p:cNvPr>
          <p:cNvSpPr/>
          <p:nvPr/>
        </p:nvSpPr>
        <p:spPr>
          <a:xfrm>
            <a:off x="1154684" y="4767826"/>
            <a:ext cx="9014968" cy="11350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150000"/>
              </a:lnSpc>
              <a:spcBef>
                <a:spcPct val="0"/>
              </a:spcBef>
              <a:spcAft>
                <a:spcPct val="0"/>
              </a:spcAft>
              <a:buClr>
                <a:schemeClr val="bg1"/>
              </a:buClr>
              <a:buFont typeface="Wingdings" panose="05000000000000000000" pitchFamily="2" charset="2"/>
              <a:buChar char="u"/>
            </a:pPr>
            <a:r>
              <a:rPr lang="zh-CN" altLang="en-US" sz="2400" dirty="0">
                <a:cs typeface="+mn-ea"/>
                <a:sym typeface="+mn-lt"/>
              </a:rPr>
              <a:t>要克服妄自菲薄等不正确思想，热爱祖国，忠于人民。</a:t>
            </a:r>
          </a:p>
          <a:p>
            <a:pPr marL="342900" indent="-342900" defTabSz="1219170" fontAlgn="base">
              <a:lnSpc>
                <a:spcPct val="150000"/>
              </a:lnSpc>
              <a:spcBef>
                <a:spcPct val="0"/>
              </a:spcBef>
              <a:spcAft>
                <a:spcPct val="0"/>
              </a:spcAft>
              <a:buClr>
                <a:schemeClr val="bg1"/>
              </a:buClr>
              <a:buFont typeface="Wingdings" panose="05000000000000000000" pitchFamily="2" charset="2"/>
              <a:buChar char="u"/>
            </a:pPr>
            <a:r>
              <a:rPr lang="zh-CN" altLang="en-US" sz="2400" dirty="0">
                <a:cs typeface="+mn-ea"/>
                <a:sym typeface="+mn-lt"/>
              </a:rPr>
              <a:t>要积极配合国家安全机关的工作，支持和理解其工作。</a:t>
            </a:r>
          </a:p>
        </p:txBody>
      </p:sp>
      <p:sp>
        <p:nvSpPr>
          <p:cNvPr id="5" name="矩形: 圆角 4">
            <a:extLst>
              <a:ext uri="{FF2B5EF4-FFF2-40B4-BE49-F238E27FC236}">
                <a16:creationId xmlns:a16="http://schemas.microsoft.com/office/drawing/2014/main" xmlns="" id="{C085413A-C2FA-43D5-987F-B0332B939DBA}"/>
              </a:ext>
            </a:extLst>
          </p:cNvPr>
          <p:cNvSpPr/>
          <p:nvPr/>
        </p:nvSpPr>
        <p:spPr>
          <a:xfrm rot="5400000">
            <a:off x="5751956" y="-1570606"/>
            <a:ext cx="688089" cy="663347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标题 1">
            <a:extLst>
              <a:ext uri="{FF2B5EF4-FFF2-40B4-BE49-F238E27FC236}">
                <a16:creationId xmlns:a16="http://schemas.microsoft.com/office/drawing/2014/main" xmlns="" id="{EB53DB36-0356-4F1E-B375-AF4DA692AD78}"/>
              </a:ext>
            </a:extLst>
          </p:cNvPr>
          <p:cNvSpPr txBox="1">
            <a:spLocks/>
          </p:cNvSpPr>
          <p:nvPr/>
        </p:nvSpPr>
        <p:spPr>
          <a:xfrm>
            <a:off x="2842419" y="1457815"/>
            <a:ext cx="650716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4000" b="1">
                <a:solidFill>
                  <a:schemeClr val="bg1"/>
                </a:solidFill>
                <a:latin typeface="+mn-lt"/>
                <a:ea typeface="+mn-ea"/>
                <a:cs typeface="+mn-ea"/>
                <a:sym typeface="+mn-lt"/>
              </a:rPr>
              <a:t>提升国家安全防范意识</a:t>
            </a:r>
            <a:endParaRPr lang="zh-CN" altLang="en-US" sz="4000" b="1" dirty="0">
              <a:solidFill>
                <a:schemeClr val="bg1"/>
              </a:solidFill>
              <a:latin typeface="+mn-lt"/>
              <a:ea typeface="+mn-ea"/>
              <a:cs typeface="+mn-ea"/>
              <a:sym typeface="+mn-lt"/>
            </a:endParaRPr>
          </a:p>
        </p:txBody>
      </p:sp>
      <p:pic>
        <p:nvPicPr>
          <p:cNvPr id="4" name="图片 3">
            <a:extLst>
              <a:ext uri="{FF2B5EF4-FFF2-40B4-BE49-F238E27FC236}">
                <a16:creationId xmlns:a16="http://schemas.microsoft.com/office/drawing/2014/main" xmlns="" id="{256E736F-780D-4954-B351-CE0F7D073E4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67411" y="1866900"/>
            <a:ext cx="2508926" cy="4637568"/>
          </a:xfrm>
          <a:prstGeom prst="rect">
            <a:avLst/>
          </a:prstGeom>
        </p:spPr>
      </p:pic>
    </p:spTree>
    <p:extLst>
      <p:ext uri="{BB962C8B-B14F-4D97-AF65-F5344CB8AC3E}">
        <p14:creationId xmlns:p14="http://schemas.microsoft.com/office/powerpoint/2010/main" val="2281839284"/>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p:tgtEl>
                                          <p:spTgt spid="7"/>
                                        </p:tgtEl>
                                        <p:attrNameLst>
                                          <p:attrName>ppt_y</p:attrName>
                                        </p:attrNameLst>
                                      </p:cBhvr>
                                      <p:tavLst>
                                        <p:tav tm="0">
                                          <p:val>
                                            <p:strVal val="#ppt_y+#ppt_h*1.125000"/>
                                          </p:val>
                                        </p:tav>
                                        <p:tav tm="100000">
                                          <p:val>
                                            <p:strVal val="#ppt_y"/>
                                          </p:val>
                                        </p:tav>
                                      </p:tavLst>
                                    </p:anim>
                                    <p:animEffect transition="in" filter="wipe(up)">
                                      <p:cBhvr>
                                        <p:cTn id="14" dur="750"/>
                                        <p:tgtEl>
                                          <p:spTgt spid="7"/>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50"/>
                                        <p:tgtEl>
                                          <p:spTgt spid="8"/>
                                        </p:tgtEl>
                                      </p:cBhvr>
                                    </p:animEffect>
                                    <p:anim calcmode="lin" valueType="num">
                                      <p:cBhvr>
                                        <p:cTn id="19" dur="750" fill="hold"/>
                                        <p:tgtEl>
                                          <p:spTgt spid="8"/>
                                        </p:tgtEl>
                                        <p:attrNameLst>
                                          <p:attrName>ppt_x</p:attrName>
                                        </p:attrNameLst>
                                      </p:cBhvr>
                                      <p:tavLst>
                                        <p:tav tm="0">
                                          <p:val>
                                            <p:strVal val="#ppt_x"/>
                                          </p:val>
                                        </p:tav>
                                        <p:tav tm="100000">
                                          <p:val>
                                            <p:strVal val="#ppt_x"/>
                                          </p:val>
                                        </p:tav>
                                      </p:tavLst>
                                    </p:anim>
                                    <p:anim calcmode="lin" valueType="num">
                                      <p:cBhvr>
                                        <p:cTn id="20" dur="75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997DAA28-8086-4362-A33A-71D5D0043EFA}"/>
              </a:ext>
            </a:extLst>
          </p:cNvPr>
          <p:cNvSpPr/>
          <p:nvPr/>
        </p:nvSpPr>
        <p:spPr>
          <a:xfrm>
            <a:off x="1152843" y="3110271"/>
            <a:ext cx="6421120" cy="20215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200000"/>
              </a:lnSpc>
              <a:spcBef>
                <a:spcPct val="0"/>
              </a:spcBef>
              <a:spcAft>
                <a:spcPct val="0"/>
              </a:spcAft>
              <a:buClr>
                <a:schemeClr val="accent1"/>
              </a:buClr>
              <a:buFont typeface="Wingdings" panose="05000000000000000000" pitchFamily="2" charset="2"/>
              <a:buChar char="l"/>
            </a:pPr>
            <a:r>
              <a:rPr lang="zh-CN" altLang="en-US" sz="2200" dirty="0">
                <a:cs typeface="+mn-ea"/>
                <a:sym typeface="+mn-lt"/>
              </a:rPr>
              <a:t>遵守宪法、法律法规关于国家安全的有关规定；</a:t>
            </a:r>
          </a:p>
          <a:p>
            <a:pPr marL="342900" indent="-342900" defTabSz="1219170" fontAlgn="base">
              <a:lnSpc>
                <a:spcPct val="200000"/>
              </a:lnSpc>
              <a:spcBef>
                <a:spcPct val="0"/>
              </a:spcBef>
              <a:spcAft>
                <a:spcPct val="0"/>
              </a:spcAft>
              <a:buClr>
                <a:schemeClr val="accent1"/>
              </a:buClr>
              <a:buFont typeface="Wingdings" panose="05000000000000000000" pitchFamily="2" charset="2"/>
              <a:buChar char="l"/>
            </a:pPr>
            <a:r>
              <a:rPr lang="zh-CN" altLang="en-US" sz="2200" dirty="0">
                <a:cs typeface="+mn-ea"/>
                <a:sym typeface="+mn-lt"/>
              </a:rPr>
              <a:t>及时报告危害国家安全活动的线索；</a:t>
            </a:r>
          </a:p>
          <a:p>
            <a:pPr marL="342900" indent="-342900" defTabSz="1219170" fontAlgn="base">
              <a:lnSpc>
                <a:spcPct val="200000"/>
              </a:lnSpc>
              <a:spcBef>
                <a:spcPct val="0"/>
              </a:spcBef>
              <a:spcAft>
                <a:spcPct val="0"/>
              </a:spcAft>
              <a:buClr>
                <a:schemeClr val="accent1"/>
              </a:buClr>
              <a:buFont typeface="Wingdings" panose="05000000000000000000" pitchFamily="2" charset="2"/>
              <a:buChar char="l"/>
            </a:pPr>
            <a:r>
              <a:rPr lang="zh-CN" altLang="en-US" sz="2200" dirty="0">
                <a:cs typeface="+mn-ea"/>
                <a:sym typeface="+mn-lt"/>
              </a:rPr>
              <a:t>如实提供所知悉的涉及危害国家安全活动的证据；</a:t>
            </a:r>
          </a:p>
        </p:txBody>
      </p:sp>
      <p:sp>
        <p:nvSpPr>
          <p:cNvPr id="4" name="矩形: 圆角 3">
            <a:extLst>
              <a:ext uri="{FF2B5EF4-FFF2-40B4-BE49-F238E27FC236}">
                <a16:creationId xmlns:a16="http://schemas.microsoft.com/office/drawing/2014/main" xmlns="" id="{9CF7A1F4-C340-4B09-89D5-AAC6F5080FF0}"/>
              </a:ext>
            </a:extLst>
          </p:cNvPr>
          <p:cNvSpPr/>
          <p:nvPr/>
        </p:nvSpPr>
        <p:spPr>
          <a:xfrm rot="5400000">
            <a:off x="5751956" y="-1570606"/>
            <a:ext cx="688089" cy="663347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标题 1">
            <a:extLst>
              <a:ext uri="{FF2B5EF4-FFF2-40B4-BE49-F238E27FC236}">
                <a16:creationId xmlns:a16="http://schemas.microsoft.com/office/drawing/2014/main" xmlns="" id="{E51BEA6B-269B-402E-AB7C-5734F684AD10}"/>
              </a:ext>
            </a:extLst>
          </p:cNvPr>
          <p:cNvSpPr txBox="1">
            <a:spLocks/>
          </p:cNvSpPr>
          <p:nvPr/>
        </p:nvSpPr>
        <p:spPr>
          <a:xfrm>
            <a:off x="2842419" y="1457815"/>
            <a:ext cx="650716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buFont typeface="Wingdings" panose="05000000000000000000" pitchFamily="2" charset="2"/>
              <a:buChar char="u"/>
            </a:pPr>
            <a:r>
              <a:rPr lang="zh-CN" altLang="en-US" sz="4000" b="1">
                <a:solidFill>
                  <a:schemeClr val="bg1"/>
                </a:solidFill>
                <a:latin typeface="+mn-lt"/>
                <a:ea typeface="+mn-ea"/>
                <a:cs typeface="+mn-ea"/>
                <a:sym typeface="+mn-lt"/>
              </a:rPr>
              <a:t>不触碰法律红线</a:t>
            </a:r>
            <a:endParaRPr lang="zh-CN" altLang="en-US" sz="4000" b="1" dirty="0">
              <a:solidFill>
                <a:schemeClr val="bg1"/>
              </a:solidFill>
              <a:latin typeface="+mn-lt"/>
              <a:ea typeface="+mn-ea"/>
              <a:cs typeface="+mn-ea"/>
              <a:sym typeface="+mn-lt"/>
            </a:endParaRPr>
          </a:p>
        </p:txBody>
      </p:sp>
      <p:pic>
        <p:nvPicPr>
          <p:cNvPr id="6" name="图片 5">
            <a:extLst>
              <a:ext uri="{FF2B5EF4-FFF2-40B4-BE49-F238E27FC236}">
                <a16:creationId xmlns:a16="http://schemas.microsoft.com/office/drawing/2014/main" xmlns="" id="{69116D7F-4D52-4FC1-86E0-3717E683ACC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158387" y="2521578"/>
            <a:ext cx="4017264" cy="2889263"/>
          </a:xfrm>
          <a:prstGeom prst="rect">
            <a:avLst/>
          </a:prstGeom>
        </p:spPr>
      </p:pic>
    </p:spTree>
    <p:extLst>
      <p:ext uri="{BB962C8B-B14F-4D97-AF65-F5344CB8AC3E}">
        <p14:creationId xmlns:p14="http://schemas.microsoft.com/office/powerpoint/2010/main" val="1475148951"/>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6"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750"/>
                                        <p:tgtEl>
                                          <p:spTgt spid="6"/>
                                        </p:tgtEl>
                                      </p:cBhvr>
                                    </p:animEffect>
                                  </p:childTnLst>
                                </p:cTn>
                              </p:par>
                            </p:childTnLst>
                          </p:cTn>
                        </p:par>
                        <p:par>
                          <p:cTn id="14" fill="hold">
                            <p:stCondLst>
                              <p:cond delay="1500"/>
                            </p:stCondLst>
                            <p:childTnLst>
                              <p:par>
                                <p:cTn id="15" presetID="18" presetClass="entr" presetSubtype="12" fill="hold" grpId="1"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997DAA28-8086-4362-A33A-71D5D0043EFA}"/>
              </a:ext>
            </a:extLst>
          </p:cNvPr>
          <p:cNvSpPr/>
          <p:nvPr/>
        </p:nvSpPr>
        <p:spPr>
          <a:xfrm>
            <a:off x="1429274" y="2667658"/>
            <a:ext cx="5973239" cy="28007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200000"/>
              </a:lnSpc>
              <a:spcBef>
                <a:spcPct val="0"/>
              </a:spcBef>
              <a:spcAft>
                <a:spcPct val="0"/>
              </a:spcAft>
              <a:buClr>
                <a:schemeClr val="accent1"/>
              </a:buClr>
              <a:buFont typeface="Wingdings" panose="05000000000000000000" pitchFamily="2" charset="2"/>
              <a:buChar char="l"/>
            </a:pPr>
            <a:r>
              <a:rPr lang="zh-CN" altLang="en-US" sz="2200" dirty="0">
                <a:cs typeface="+mn-ea"/>
                <a:sym typeface="+mn-lt"/>
              </a:rPr>
              <a:t>为国家安全工作提供便利条件或者其他协助；</a:t>
            </a:r>
          </a:p>
          <a:p>
            <a:pPr marL="342900" indent="-342900" defTabSz="1219170" fontAlgn="base">
              <a:lnSpc>
                <a:spcPct val="200000"/>
              </a:lnSpc>
              <a:spcBef>
                <a:spcPct val="0"/>
              </a:spcBef>
              <a:spcAft>
                <a:spcPct val="0"/>
              </a:spcAft>
              <a:buClr>
                <a:schemeClr val="accent1"/>
              </a:buClr>
              <a:buFont typeface="Wingdings" panose="05000000000000000000" pitchFamily="2" charset="2"/>
              <a:buChar char="l"/>
            </a:pPr>
            <a:r>
              <a:rPr lang="zh-CN" altLang="en-US" sz="2200" dirty="0">
                <a:cs typeface="+mn-ea"/>
                <a:sym typeface="+mn-lt"/>
              </a:rPr>
              <a:t>向国家安全机关、公安机关和有关军事机关提供必要的支持和协助；</a:t>
            </a:r>
          </a:p>
          <a:p>
            <a:pPr marL="342900" indent="-342900" defTabSz="1219170" fontAlgn="base">
              <a:lnSpc>
                <a:spcPct val="200000"/>
              </a:lnSpc>
              <a:spcBef>
                <a:spcPct val="0"/>
              </a:spcBef>
              <a:spcAft>
                <a:spcPct val="0"/>
              </a:spcAft>
              <a:buClr>
                <a:schemeClr val="accent1"/>
              </a:buClr>
              <a:buFont typeface="Wingdings" panose="05000000000000000000" pitchFamily="2" charset="2"/>
              <a:buChar char="l"/>
            </a:pPr>
            <a:r>
              <a:rPr lang="zh-CN" altLang="en-US" sz="2200" dirty="0">
                <a:cs typeface="+mn-ea"/>
                <a:sym typeface="+mn-lt"/>
              </a:rPr>
              <a:t>保守所知悉的国家秘密等。</a:t>
            </a:r>
          </a:p>
        </p:txBody>
      </p:sp>
      <p:sp>
        <p:nvSpPr>
          <p:cNvPr id="4" name="矩形: 圆角 3">
            <a:extLst>
              <a:ext uri="{FF2B5EF4-FFF2-40B4-BE49-F238E27FC236}">
                <a16:creationId xmlns:a16="http://schemas.microsoft.com/office/drawing/2014/main" xmlns="" id="{99692661-41F4-43F1-9E10-87AF9EF275B8}"/>
              </a:ext>
            </a:extLst>
          </p:cNvPr>
          <p:cNvSpPr/>
          <p:nvPr/>
        </p:nvSpPr>
        <p:spPr>
          <a:xfrm rot="5400000">
            <a:off x="5751956" y="-1570606"/>
            <a:ext cx="688089" cy="663347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标题 1">
            <a:extLst>
              <a:ext uri="{FF2B5EF4-FFF2-40B4-BE49-F238E27FC236}">
                <a16:creationId xmlns:a16="http://schemas.microsoft.com/office/drawing/2014/main" xmlns="" id="{50C6669B-7751-4E5A-964C-06F051DF5414}"/>
              </a:ext>
            </a:extLst>
          </p:cNvPr>
          <p:cNvSpPr txBox="1">
            <a:spLocks/>
          </p:cNvSpPr>
          <p:nvPr/>
        </p:nvSpPr>
        <p:spPr>
          <a:xfrm>
            <a:off x="2842419" y="1457815"/>
            <a:ext cx="650716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buFont typeface="Wingdings" panose="05000000000000000000" pitchFamily="2" charset="2"/>
              <a:buChar char="u"/>
            </a:pPr>
            <a:r>
              <a:rPr lang="zh-CN" altLang="en-US" sz="4000" b="1">
                <a:solidFill>
                  <a:schemeClr val="bg1"/>
                </a:solidFill>
                <a:latin typeface="+mn-lt"/>
                <a:ea typeface="+mn-ea"/>
                <a:cs typeface="+mn-ea"/>
                <a:sym typeface="+mn-lt"/>
              </a:rPr>
              <a:t>不触碰法律红线</a:t>
            </a:r>
            <a:endParaRPr lang="zh-CN" altLang="en-US" sz="4000" b="1" dirty="0">
              <a:solidFill>
                <a:schemeClr val="bg1"/>
              </a:solidFill>
              <a:latin typeface="+mn-lt"/>
              <a:ea typeface="+mn-ea"/>
              <a:cs typeface="+mn-ea"/>
              <a:sym typeface="+mn-lt"/>
            </a:endParaRPr>
          </a:p>
        </p:txBody>
      </p:sp>
      <p:pic>
        <p:nvPicPr>
          <p:cNvPr id="6" name="图片 5">
            <a:extLst>
              <a:ext uri="{FF2B5EF4-FFF2-40B4-BE49-F238E27FC236}">
                <a16:creationId xmlns:a16="http://schemas.microsoft.com/office/drawing/2014/main" xmlns="" id="{EDF38ECE-89A5-4D2F-996B-CF56F92CE7F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80109" y="2523507"/>
            <a:ext cx="3735769" cy="3735769"/>
          </a:xfrm>
          <a:prstGeom prst="rect">
            <a:avLst/>
          </a:prstGeom>
        </p:spPr>
      </p:pic>
    </p:spTree>
    <p:extLst>
      <p:ext uri="{BB962C8B-B14F-4D97-AF65-F5344CB8AC3E}">
        <p14:creationId xmlns:p14="http://schemas.microsoft.com/office/powerpoint/2010/main" val="2561454410"/>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750"/>
                                        <p:tgtEl>
                                          <p:spTgt spid="6"/>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p:tgtEl>
                                          <p:spTgt spid="7"/>
                                        </p:tgtEl>
                                        <p:attrNameLst>
                                          <p:attrName>ppt_y</p:attrName>
                                        </p:attrNameLst>
                                      </p:cBhvr>
                                      <p:tavLst>
                                        <p:tav tm="0">
                                          <p:val>
                                            <p:strVal val="#ppt_y+#ppt_h*1.125000"/>
                                          </p:val>
                                        </p:tav>
                                        <p:tav tm="100000">
                                          <p:val>
                                            <p:strVal val="#ppt_y"/>
                                          </p:val>
                                        </p:tav>
                                      </p:tavLst>
                                    </p:anim>
                                    <p:animEffect transition="in" filter="wipe(up)">
                                      <p:cBhvr>
                                        <p:cTn id="18"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997DAA28-8086-4362-A33A-71D5D0043EFA}"/>
              </a:ext>
            </a:extLst>
          </p:cNvPr>
          <p:cNvSpPr/>
          <p:nvPr/>
        </p:nvSpPr>
        <p:spPr>
          <a:xfrm>
            <a:off x="3014727" y="2783378"/>
            <a:ext cx="5991352" cy="332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200000"/>
              </a:lnSpc>
              <a:spcBef>
                <a:spcPct val="0"/>
              </a:spcBef>
              <a:spcAft>
                <a:spcPct val="0"/>
              </a:spcAft>
              <a:buClr>
                <a:schemeClr val="accent1"/>
              </a:buClr>
              <a:buFont typeface="Wingdings" panose="05000000000000000000" pitchFamily="2" charset="2"/>
              <a:buChar char="u"/>
            </a:pPr>
            <a:r>
              <a:rPr lang="zh-CN" altLang="en-US" sz="2100" dirty="0">
                <a:cs typeface="+mn-ea"/>
                <a:sym typeface="+mn-lt"/>
              </a:rPr>
              <a:t>机关单位的电脑内外网不混用；</a:t>
            </a:r>
          </a:p>
          <a:p>
            <a:pPr marL="342900" indent="-342900" defTabSz="1219170" fontAlgn="base">
              <a:lnSpc>
                <a:spcPct val="200000"/>
              </a:lnSpc>
              <a:spcBef>
                <a:spcPct val="0"/>
              </a:spcBef>
              <a:spcAft>
                <a:spcPct val="0"/>
              </a:spcAft>
              <a:buClr>
                <a:schemeClr val="accent1"/>
              </a:buClr>
              <a:buFont typeface="Wingdings" panose="05000000000000000000" pitchFamily="2" charset="2"/>
              <a:buChar char="u"/>
            </a:pPr>
            <a:r>
              <a:rPr lang="zh-CN" altLang="en-US" sz="2100" dirty="0">
                <a:cs typeface="+mn-ea"/>
                <a:sym typeface="+mn-lt"/>
              </a:rPr>
              <a:t>不在内网专用电脑上使用无线网卡、无线鼠标、无线键盘等无线设备以及外单位的存储介质；</a:t>
            </a:r>
          </a:p>
          <a:p>
            <a:pPr marL="342900" indent="-342900" defTabSz="1219170" fontAlgn="base">
              <a:lnSpc>
                <a:spcPct val="200000"/>
              </a:lnSpc>
              <a:spcBef>
                <a:spcPct val="0"/>
              </a:spcBef>
              <a:spcAft>
                <a:spcPct val="0"/>
              </a:spcAft>
              <a:buClr>
                <a:schemeClr val="accent1"/>
              </a:buClr>
              <a:buFont typeface="Wingdings" panose="05000000000000000000" pitchFamily="2" charset="2"/>
              <a:buChar char="u"/>
            </a:pPr>
            <a:r>
              <a:rPr lang="zh-CN" altLang="en-US" sz="2100" dirty="0">
                <a:cs typeface="+mn-ea"/>
                <a:sym typeface="+mn-lt"/>
              </a:rPr>
              <a:t>及时更新杀毒软件，加强对病毒的防范，不把一些涉密信息随意发到互联网上；</a:t>
            </a:r>
          </a:p>
        </p:txBody>
      </p:sp>
      <p:sp>
        <p:nvSpPr>
          <p:cNvPr id="4" name="矩形: 圆角 3">
            <a:extLst>
              <a:ext uri="{FF2B5EF4-FFF2-40B4-BE49-F238E27FC236}">
                <a16:creationId xmlns:a16="http://schemas.microsoft.com/office/drawing/2014/main" xmlns="" id="{7997D39E-0747-4FA9-9E75-CF150D161D74}"/>
              </a:ext>
            </a:extLst>
          </p:cNvPr>
          <p:cNvSpPr/>
          <p:nvPr/>
        </p:nvSpPr>
        <p:spPr>
          <a:xfrm rot="5400000">
            <a:off x="5751956" y="-1570606"/>
            <a:ext cx="688089" cy="663347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标题 1">
            <a:extLst>
              <a:ext uri="{FF2B5EF4-FFF2-40B4-BE49-F238E27FC236}">
                <a16:creationId xmlns:a16="http://schemas.microsoft.com/office/drawing/2014/main" xmlns="" id="{BA606474-29E2-4D4A-B4C4-988C7FCC0504}"/>
              </a:ext>
            </a:extLst>
          </p:cNvPr>
          <p:cNvSpPr txBox="1">
            <a:spLocks/>
          </p:cNvSpPr>
          <p:nvPr/>
        </p:nvSpPr>
        <p:spPr>
          <a:xfrm>
            <a:off x="2842419" y="1457815"/>
            <a:ext cx="6507162" cy="1325563"/>
          </a:xfrm>
          <a:prstGeom prst="rect">
            <a:avLst/>
          </a:prstGeom>
        </p:spPr>
        <p:txBody>
          <a:bodyPr>
            <a:normAutofit/>
          </a:bodyPr>
          <a:lstStyle>
            <a:defPPr>
              <a:defRPr lang="zh-CN"/>
            </a:defPPr>
            <a:lvl1pPr marL="571500" indent="-571500" algn="ctr">
              <a:lnSpc>
                <a:spcPct val="90000"/>
              </a:lnSpc>
              <a:spcBef>
                <a:spcPct val="0"/>
              </a:spcBef>
              <a:buFont typeface="Wingdings" panose="05000000000000000000" pitchFamily="2" charset="2"/>
              <a:buChar char="l"/>
              <a:defRPr sz="3600" b="1">
                <a:solidFill>
                  <a:schemeClr val="bg1"/>
                </a:solidFill>
                <a:latin typeface="Arial" panose="020B0604020202020204" pitchFamily="34" charset="0"/>
                <a:ea typeface="微软雅黑" panose="020B0503020204020204" pitchFamily="34" charset="-122"/>
                <a:cs typeface="+mj-cs"/>
              </a:defRPr>
            </a:lvl1pPr>
          </a:lstStyle>
          <a:p>
            <a:r>
              <a:rPr lang="zh-CN" altLang="en-US">
                <a:latin typeface="+mn-lt"/>
                <a:ea typeface="+mn-ea"/>
                <a:cs typeface="+mn-ea"/>
                <a:sym typeface="+mn-lt"/>
              </a:rPr>
              <a:t>从小事做起，防范于阿未然</a:t>
            </a:r>
            <a:endParaRPr lang="zh-CN" altLang="en-US" dirty="0">
              <a:latin typeface="+mn-lt"/>
              <a:ea typeface="+mn-ea"/>
              <a:cs typeface="+mn-ea"/>
              <a:sym typeface="+mn-lt"/>
            </a:endParaRPr>
          </a:p>
        </p:txBody>
      </p:sp>
      <p:pic>
        <p:nvPicPr>
          <p:cNvPr id="6" name="图片 5">
            <a:extLst>
              <a:ext uri="{FF2B5EF4-FFF2-40B4-BE49-F238E27FC236}">
                <a16:creationId xmlns:a16="http://schemas.microsoft.com/office/drawing/2014/main" xmlns="" id="{4EBDE30C-7331-4FE9-8722-578459FC67F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949158" y="2441888"/>
            <a:ext cx="2557042" cy="1920524"/>
          </a:xfrm>
          <a:prstGeom prst="rect">
            <a:avLst/>
          </a:prstGeom>
        </p:spPr>
      </p:pic>
      <p:pic>
        <p:nvPicPr>
          <p:cNvPr id="9" name="图片 8">
            <a:extLst>
              <a:ext uri="{FF2B5EF4-FFF2-40B4-BE49-F238E27FC236}">
                <a16:creationId xmlns:a16="http://schemas.microsoft.com/office/drawing/2014/main" xmlns="" id="{EDFA4C5A-5003-437A-B20B-FBC71BC87E9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70685" y="914401"/>
            <a:ext cx="3939642" cy="6872728"/>
          </a:xfrm>
          <a:prstGeom prst="rect">
            <a:avLst/>
          </a:prstGeom>
        </p:spPr>
      </p:pic>
    </p:spTree>
    <p:extLst>
      <p:ext uri="{BB962C8B-B14F-4D97-AF65-F5344CB8AC3E}">
        <p14:creationId xmlns:p14="http://schemas.microsoft.com/office/powerpoint/2010/main" val="782567781"/>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750"/>
                                        <p:tgtEl>
                                          <p:spTgt spid="9"/>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750"/>
                                        <p:tgtEl>
                                          <p:spTgt spid="7"/>
                                        </p:tgtEl>
                                      </p:cBhvr>
                                    </p:animEffect>
                                  </p:childTnLst>
                                </p:cTn>
                              </p:par>
                            </p:childTnLst>
                          </p:cTn>
                        </p:par>
                        <p:par>
                          <p:cTn id="18" fill="hold">
                            <p:stCondLst>
                              <p:cond delay="225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anim calcmode="lin" valueType="num">
                                      <p:cBhvr>
                                        <p:cTn id="22" dur="750" fill="hold"/>
                                        <p:tgtEl>
                                          <p:spTgt spid="6"/>
                                        </p:tgtEl>
                                        <p:attrNameLst>
                                          <p:attrName>ppt_x</p:attrName>
                                        </p:attrNameLst>
                                      </p:cBhvr>
                                      <p:tavLst>
                                        <p:tav tm="0">
                                          <p:val>
                                            <p:strVal val="#ppt_x"/>
                                          </p:val>
                                        </p:tav>
                                        <p:tav tm="100000">
                                          <p:val>
                                            <p:strVal val="#ppt_x"/>
                                          </p:val>
                                        </p:tav>
                                      </p:tavLst>
                                    </p:anim>
                                    <p:anim calcmode="lin" valueType="num">
                                      <p:cBhvr>
                                        <p:cTn id="2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xmlns="" id="{942AC6C4-BC9C-43DB-849F-B126F879DFC5}"/>
              </a:ext>
            </a:extLst>
          </p:cNvPr>
          <p:cNvSpPr/>
          <p:nvPr/>
        </p:nvSpPr>
        <p:spPr>
          <a:xfrm rot="5400000">
            <a:off x="5898388" y="1838215"/>
            <a:ext cx="395224" cy="8242304"/>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xmlns="" id="{997DAA28-8086-4362-A33A-71D5D0043EFA}"/>
              </a:ext>
            </a:extLst>
          </p:cNvPr>
          <p:cNvSpPr/>
          <p:nvPr/>
        </p:nvSpPr>
        <p:spPr>
          <a:xfrm>
            <a:off x="974054" y="2636156"/>
            <a:ext cx="6633472" cy="26776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200000"/>
              </a:lnSpc>
              <a:spcBef>
                <a:spcPct val="0"/>
              </a:spcBef>
              <a:spcAft>
                <a:spcPct val="0"/>
              </a:spcAft>
              <a:buClr>
                <a:schemeClr val="accent1"/>
              </a:buClr>
              <a:buFont typeface="Wingdings" panose="05000000000000000000" pitchFamily="2" charset="2"/>
              <a:buChar char="u"/>
            </a:pPr>
            <a:r>
              <a:rPr lang="zh-CN" altLang="en-US" sz="2100" dirty="0">
                <a:cs typeface="+mn-ea"/>
                <a:sym typeface="+mn-lt"/>
              </a:rPr>
              <a:t>在微信朋友圈晒照片，要注意照片中的背景，不能在军事基地、军用港口等地未经允许拍摄；</a:t>
            </a:r>
          </a:p>
          <a:p>
            <a:pPr marL="342900" indent="-342900" defTabSz="1219170" fontAlgn="base">
              <a:lnSpc>
                <a:spcPct val="200000"/>
              </a:lnSpc>
              <a:spcBef>
                <a:spcPct val="0"/>
              </a:spcBef>
              <a:spcAft>
                <a:spcPct val="0"/>
              </a:spcAft>
              <a:buClr>
                <a:schemeClr val="accent1"/>
              </a:buClr>
              <a:buFont typeface="Wingdings" panose="05000000000000000000" pitchFamily="2" charset="2"/>
              <a:buChar char="u"/>
            </a:pPr>
            <a:r>
              <a:rPr lang="zh-CN" altLang="en-US" sz="2100" dirty="0">
                <a:cs typeface="+mn-ea"/>
                <a:sym typeface="+mn-lt"/>
              </a:rPr>
              <a:t>表达爱国行为，脑子要多一根弦，不能被不怀好意的人挑唆，在社交平台发布不该发的言论和</a:t>
            </a:r>
            <a:r>
              <a:rPr lang="zh-CN" altLang="en-US" sz="2100">
                <a:cs typeface="+mn-ea"/>
                <a:sym typeface="+mn-lt"/>
              </a:rPr>
              <a:t>照片。</a:t>
            </a:r>
            <a:endParaRPr lang="zh-CN" altLang="en-US" sz="2100" dirty="0">
              <a:cs typeface="+mn-ea"/>
              <a:sym typeface="+mn-lt"/>
            </a:endParaRPr>
          </a:p>
        </p:txBody>
      </p:sp>
      <p:sp>
        <p:nvSpPr>
          <p:cNvPr id="6" name="标题 1"/>
          <p:cNvSpPr txBox="1">
            <a:spLocks/>
          </p:cNvSpPr>
          <p:nvPr/>
        </p:nvSpPr>
        <p:spPr>
          <a:xfrm>
            <a:off x="2832100" y="365125"/>
            <a:ext cx="652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endParaRPr lang="zh-CN" altLang="en-US" sz="4000" dirty="0">
              <a:latin typeface="+mn-lt"/>
              <a:ea typeface="+mn-ea"/>
              <a:cs typeface="+mn-ea"/>
              <a:sym typeface="+mn-lt"/>
            </a:endParaRPr>
          </a:p>
        </p:txBody>
      </p:sp>
      <p:sp>
        <p:nvSpPr>
          <p:cNvPr id="4" name="矩形: 圆角 3">
            <a:extLst>
              <a:ext uri="{FF2B5EF4-FFF2-40B4-BE49-F238E27FC236}">
                <a16:creationId xmlns:a16="http://schemas.microsoft.com/office/drawing/2014/main" xmlns="" id="{279B5594-3AE7-451E-B947-641D3F9D7BF4}"/>
              </a:ext>
            </a:extLst>
          </p:cNvPr>
          <p:cNvSpPr/>
          <p:nvPr/>
        </p:nvSpPr>
        <p:spPr>
          <a:xfrm rot="5400000">
            <a:off x="5751956" y="-1570606"/>
            <a:ext cx="688089" cy="663347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标题 1">
            <a:extLst>
              <a:ext uri="{FF2B5EF4-FFF2-40B4-BE49-F238E27FC236}">
                <a16:creationId xmlns:a16="http://schemas.microsoft.com/office/drawing/2014/main" xmlns="" id="{BBE3556A-1E8D-476A-ACF7-CBC43AF31614}"/>
              </a:ext>
            </a:extLst>
          </p:cNvPr>
          <p:cNvSpPr txBox="1">
            <a:spLocks/>
          </p:cNvSpPr>
          <p:nvPr/>
        </p:nvSpPr>
        <p:spPr>
          <a:xfrm>
            <a:off x="2842419" y="1457815"/>
            <a:ext cx="650716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buFont typeface="Wingdings" panose="05000000000000000000" pitchFamily="2" charset="2"/>
              <a:buChar char="l"/>
            </a:pPr>
            <a:r>
              <a:rPr lang="zh-CN" altLang="en-US" sz="3600" b="1">
                <a:solidFill>
                  <a:schemeClr val="bg1"/>
                </a:solidFill>
                <a:latin typeface="+mn-lt"/>
                <a:ea typeface="+mn-ea"/>
                <a:cs typeface="+mn-ea"/>
                <a:sym typeface="+mn-lt"/>
              </a:rPr>
              <a:t>从小事做起，防范于阿未然</a:t>
            </a:r>
          </a:p>
        </p:txBody>
      </p:sp>
      <p:sp>
        <p:nvSpPr>
          <p:cNvPr id="8" name="文本框 7">
            <a:extLst>
              <a:ext uri="{FF2B5EF4-FFF2-40B4-BE49-F238E27FC236}">
                <a16:creationId xmlns:a16="http://schemas.microsoft.com/office/drawing/2014/main" xmlns="" id="{BCBB9BD8-549C-4E15-BA30-1C956F180383}"/>
              </a:ext>
            </a:extLst>
          </p:cNvPr>
          <p:cNvSpPr txBox="1"/>
          <p:nvPr/>
        </p:nvSpPr>
        <p:spPr>
          <a:xfrm>
            <a:off x="2070100" y="5761755"/>
            <a:ext cx="8051800" cy="415498"/>
          </a:xfrm>
          <a:prstGeom prst="rect">
            <a:avLst/>
          </a:prstGeom>
          <a:noFill/>
        </p:spPr>
        <p:txBody>
          <a:bodyPr wrap="square">
            <a:spAutoFit/>
          </a:bodyPr>
          <a:lstStyle/>
          <a:p>
            <a:r>
              <a:rPr lang="en-US" altLang="zh-CN" sz="2100">
                <a:solidFill>
                  <a:schemeClr val="bg1"/>
                </a:solidFill>
                <a:cs typeface="+mn-ea"/>
                <a:sym typeface="+mn-lt"/>
              </a:rPr>
              <a:t>………………</a:t>
            </a:r>
            <a:r>
              <a:rPr lang="zh-CN" altLang="en-US" sz="2100">
                <a:solidFill>
                  <a:schemeClr val="bg1"/>
                </a:solidFill>
                <a:cs typeface="+mn-ea"/>
                <a:sym typeface="+mn-lt"/>
              </a:rPr>
              <a:t>凡此种种，对于有风险的事情，我们要高度警惕。</a:t>
            </a:r>
          </a:p>
        </p:txBody>
      </p:sp>
      <p:pic>
        <p:nvPicPr>
          <p:cNvPr id="10" name="图片 9">
            <a:extLst>
              <a:ext uri="{FF2B5EF4-FFF2-40B4-BE49-F238E27FC236}">
                <a16:creationId xmlns:a16="http://schemas.microsoft.com/office/drawing/2014/main" xmlns="" id="{7A62F03C-E477-415D-BB74-640B5967D0F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87276" y="1866385"/>
            <a:ext cx="6023924" cy="4517944"/>
          </a:xfrm>
          <a:prstGeom prst="rect">
            <a:avLst/>
          </a:prstGeom>
        </p:spPr>
      </p:pic>
    </p:spTree>
    <p:extLst>
      <p:ext uri="{BB962C8B-B14F-4D97-AF65-F5344CB8AC3E}">
        <p14:creationId xmlns:p14="http://schemas.microsoft.com/office/powerpoint/2010/main" val="3859807935"/>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750"/>
                                        <p:tgtEl>
                                          <p:spTgt spid="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Effect transition="in" filter="fade">
                                      <p:cBhvr>
                                        <p:cTn id="19" dur="750"/>
                                        <p:tgtEl>
                                          <p:spTgt spid="10"/>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750" fill="hold"/>
                                        <p:tgtEl>
                                          <p:spTgt spid="9"/>
                                        </p:tgtEl>
                                        <p:attrNameLst>
                                          <p:attrName>ppt_w</p:attrName>
                                        </p:attrNameLst>
                                      </p:cBhvr>
                                      <p:tavLst>
                                        <p:tav tm="0">
                                          <p:val>
                                            <p:fltVal val="0"/>
                                          </p:val>
                                        </p:tav>
                                        <p:tav tm="100000">
                                          <p:val>
                                            <p:strVal val="#ppt_w"/>
                                          </p:val>
                                        </p:tav>
                                      </p:tavLst>
                                    </p:anim>
                                    <p:anim calcmode="lin" valueType="num">
                                      <p:cBhvr>
                                        <p:cTn id="24" dur="750" fill="hold"/>
                                        <p:tgtEl>
                                          <p:spTgt spid="9"/>
                                        </p:tgtEl>
                                        <p:attrNameLst>
                                          <p:attrName>ppt_h</p:attrName>
                                        </p:attrNameLst>
                                      </p:cBhvr>
                                      <p:tavLst>
                                        <p:tav tm="0">
                                          <p:val>
                                            <p:fltVal val="0"/>
                                          </p:val>
                                        </p:tav>
                                        <p:tav tm="100000">
                                          <p:val>
                                            <p:strVal val="#ppt_h"/>
                                          </p:val>
                                        </p:tav>
                                      </p:tavLst>
                                    </p:anim>
                                    <p:animEffect transition="in" filter="fade">
                                      <p:cBhvr>
                                        <p:cTn id="2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19B53B3F-93E2-4DD5-B36A-09A1DEB987CE}"/>
              </a:ext>
            </a:extLst>
          </p:cNvPr>
          <p:cNvGrpSpPr/>
          <p:nvPr/>
        </p:nvGrpSpPr>
        <p:grpSpPr>
          <a:xfrm>
            <a:off x="7951244" y="2661888"/>
            <a:ext cx="3163525" cy="3373151"/>
            <a:chOff x="1168400" y="2661888"/>
            <a:chExt cx="3796792" cy="3373151"/>
          </a:xfrm>
        </p:grpSpPr>
        <p:sp>
          <p:nvSpPr>
            <p:cNvPr id="9" name="矩形: 圆角 8">
              <a:extLst>
                <a:ext uri="{FF2B5EF4-FFF2-40B4-BE49-F238E27FC236}">
                  <a16:creationId xmlns:a16="http://schemas.microsoft.com/office/drawing/2014/main" xmlns="" id="{752EE77C-6697-409A-B4CD-CDEEDB60EA7E}"/>
                </a:ext>
              </a:extLst>
            </p:cNvPr>
            <p:cNvSpPr/>
            <p:nvPr/>
          </p:nvSpPr>
          <p:spPr>
            <a:xfrm>
              <a:off x="1168400" y="2661888"/>
              <a:ext cx="3796792" cy="3373151"/>
            </a:xfrm>
            <a:prstGeom prst="roundRect">
              <a:avLst>
                <a:gd name="adj" fmla="val 943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圆角 9">
              <a:extLst>
                <a:ext uri="{FF2B5EF4-FFF2-40B4-BE49-F238E27FC236}">
                  <a16:creationId xmlns:a16="http://schemas.microsoft.com/office/drawing/2014/main" xmlns="" id="{56BCC3AF-8E40-4E25-9D0E-1199B9B9DDBC}"/>
                </a:ext>
              </a:extLst>
            </p:cNvPr>
            <p:cNvSpPr/>
            <p:nvPr/>
          </p:nvSpPr>
          <p:spPr>
            <a:xfrm>
              <a:off x="1332484" y="2807663"/>
              <a:ext cx="3468624" cy="3081600"/>
            </a:xfrm>
            <a:prstGeom prst="roundRect">
              <a:avLst>
                <a:gd name="adj" fmla="val 9438"/>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矩形 6">
            <a:extLst>
              <a:ext uri="{FF2B5EF4-FFF2-40B4-BE49-F238E27FC236}">
                <a16:creationId xmlns:a16="http://schemas.microsoft.com/office/drawing/2014/main" xmlns="" id="{997DAA28-8086-4362-A33A-71D5D0043EFA}"/>
              </a:ext>
            </a:extLst>
          </p:cNvPr>
          <p:cNvSpPr/>
          <p:nvPr/>
        </p:nvSpPr>
        <p:spPr>
          <a:xfrm>
            <a:off x="8053219" y="2946085"/>
            <a:ext cx="2959574" cy="30008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defTabSz="1219170" fontAlgn="base">
              <a:lnSpc>
                <a:spcPct val="150000"/>
              </a:lnSpc>
              <a:spcBef>
                <a:spcPct val="0"/>
              </a:spcBef>
              <a:spcAft>
                <a:spcPct val="0"/>
              </a:spcAft>
              <a:buClr>
                <a:srgbClr val="C00000"/>
              </a:buClr>
            </a:pPr>
            <a:r>
              <a:rPr lang="zh-CN" altLang="en-US" sz="2100" b="1" dirty="0">
                <a:solidFill>
                  <a:schemeClr val="bg1"/>
                </a:solidFill>
                <a:cs typeface="+mn-ea"/>
                <a:sym typeface="+mn-lt"/>
              </a:rPr>
              <a:t>任何组织和个人发现危害国家安全的情况和线索，均可以拨打</a:t>
            </a:r>
            <a:r>
              <a:rPr lang="en-US" altLang="zh-CN" sz="2100" b="1" dirty="0">
                <a:solidFill>
                  <a:schemeClr val="bg1"/>
                </a:solidFill>
                <a:cs typeface="+mn-ea"/>
                <a:sym typeface="+mn-lt"/>
              </a:rPr>
              <a:t>12339</a:t>
            </a:r>
            <a:r>
              <a:rPr lang="zh-CN" altLang="en-US" sz="2100" b="1" dirty="0">
                <a:solidFill>
                  <a:schemeClr val="bg1"/>
                </a:solidFill>
                <a:cs typeface="+mn-ea"/>
                <a:sym typeface="+mn-lt"/>
              </a:rPr>
              <a:t>向国家安全机关</a:t>
            </a:r>
            <a:r>
              <a:rPr lang="zh-CN" altLang="en-US" sz="2100" b="1">
                <a:solidFill>
                  <a:schemeClr val="bg1"/>
                </a:solidFill>
                <a:cs typeface="+mn-ea"/>
                <a:sym typeface="+mn-lt"/>
              </a:rPr>
              <a:t>举报。</a:t>
            </a:r>
            <a:endParaRPr lang="en-US" altLang="zh-CN" sz="2100" b="1">
              <a:solidFill>
                <a:schemeClr val="bg1"/>
              </a:solidFill>
              <a:cs typeface="+mn-ea"/>
              <a:sym typeface="+mn-lt"/>
            </a:endParaRPr>
          </a:p>
          <a:p>
            <a:pPr algn="ctr" defTabSz="1219170" fontAlgn="base">
              <a:lnSpc>
                <a:spcPct val="150000"/>
              </a:lnSpc>
              <a:spcBef>
                <a:spcPct val="0"/>
              </a:spcBef>
              <a:spcAft>
                <a:spcPct val="0"/>
              </a:spcAft>
              <a:buClr>
                <a:srgbClr val="C00000"/>
              </a:buClr>
            </a:pPr>
            <a:r>
              <a:rPr lang="zh-CN" altLang="en-US" sz="2100">
                <a:solidFill>
                  <a:schemeClr val="bg1"/>
                </a:solidFill>
                <a:cs typeface="+mn-ea"/>
                <a:sym typeface="+mn-lt"/>
              </a:rPr>
              <a:t>发现</a:t>
            </a:r>
            <a:r>
              <a:rPr lang="zh-CN" altLang="en-US" sz="2100" dirty="0">
                <a:solidFill>
                  <a:schemeClr val="bg1"/>
                </a:solidFill>
                <a:cs typeface="+mn-ea"/>
                <a:sym typeface="+mn-lt"/>
              </a:rPr>
              <a:t>可疑</a:t>
            </a:r>
            <a:r>
              <a:rPr lang="zh-CN" altLang="en-US" sz="2100">
                <a:solidFill>
                  <a:schemeClr val="bg1"/>
                </a:solidFill>
                <a:cs typeface="+mn-ea"/>
                <a:sym typeface="+mn-lt"/>
              </a:rPr>
              <a:t>人员，</a:t>
            </a:r>
            <a:endParaRPr lang="en-US" altLang="zh-CN" sz="2100">
              <a:solidFill>
                <a:schemeClr val="bg1"/>
              </a:solidFill>
              <a:cs typeface="+mn-ea"/>
              <a:sym typeface="+mn-lt"/>
            </a:endParaRPr>
          </a:p>
          <a:p>
            <a:pPr algn="ctr" defTabSz="1219170" fontAlgn="base">
              <a:lnSpc>
                <a:spcPct val="150000"/>
              </a:lnSpc>
              <a:spcBef>
                <a:spcPct val="0"/>
              </a:spcBef>
              <a:spcAft>
                <a:spcPct val="0"/>
              </a:spcAft>
              <a:buClr>
                <a:srgbClr val="C00000"/>
              </a:buClr>
            </a:pPr>
            <a:r>
              <a:rPr lang="zh-CN" altLang="en-US" sz="2100">
                <a:solidFill>
                  <a:schemeClr val="bg1"/>
                </a:solidFill>
                <a:cs typeface="+mn-ea"/>
                <a:sym typeface="+mn-lt"/>
              </a:rPr>
              <a:t>记得</a:t>
            </a:r>
            <a:r>
              <a:rPr lang="zh-CN" altLang="en-US" sz="2100" dirty="0">
                <a:solidFill>
                  <a:schemeClr val="bg1"/>
                </a:solidFill>
                <a:cs typeface="+mn-ea"/>
                <a:sym typeface="+mn-lt"/>
              </a:rPr>
              <a:t>这么做：</a:t>
            </a:r>
            <a:endParaRPr lang="en-US" altLang="zh-CN" sz="2100" dirty="0">
              <a:solidFill>
                <a:schemeClr val="bg1"/>
              </a:solidFill>
              <a:cs typeface="+mn-ea"/>
              <a:sym typeface="+mn-lt"/>
            </a:endParaRPr>
          </a:p>
        </p:txBody>
      </p:sp>
      <p:sp>
        <p:nvSpPr>
          <p:cNvPr id="6" name="矩形 5">
            <a:extLst>
              <a:ext uri="{FF2B5EF4-FFF2-40B4-BE49-F238E27FC236}">
                <a16:creationId xmlns:a16="http://schemas.microsoft.com/office/drawing/2014/main" xmlns="" id="{D77B60A9-01DA-42D4-A749-CD7A86697B1C}"/>
              </a:ext>
            </a:extLst>
          </p:cNvPr>
          <p:cNvSpPr/>
          <p:nvPr/>
        </p:nvSpPr>
        <p:spPr>
          <a:xfrm>
            <a:off x="878156" y="2414152"/>
            <a:ext cx="7069610" cy="37856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1219170" fontAlgn="base">
              <a:lnSpc>
                <a:spcPct val="200000"/>
              </a:lnSpc>
              <a:spcBef>
                <a:spcPct val="0"/>
              </a:spcBef>
              <a:spcAft>
                <a:spcPct val="0"/>
              </a:spcAft>
              <a:buClr>
                <a:srgbClr val="C00000"/>
              </a:buClr>
            </a:pPr>
            <a:r>
              <a:rPr lang="en-US" altLang="zh-CN" sz="2000" dirty="0">
                <a:cs typeface="+mn-ea"/>
                <a:sym typeface="+mn-lt"/>
              </a:rPr>
              <a:t>①</a:t>
            </a:r>
            <a:r>
              <a:rPr lang="zh-CN" altLang="en-US" sz="2000" dirty="0">
                <a:cs typeface="+mn-ea"/>
                <a:sym typeface="+mn-lt"/>
              </a:rPr>
              <a:t>保持镇静：不要引起对方警觉；</a:t>
            </a:r>
          </a:p>
          <a:p>
            <a:pPr defTabSz="1219170" fontAlgn="base">
              <a:lnSpc>
                <a:spcPct val="200000"/>
              </a:lnSpc>
              <a:spcBef>
                <a:spcPct val="0"/>
              </a:spcBef>
              <a:spcAft>
                <a:spcPct val="0"/>
              </a:spcAft>
              <a:buClr>
                <a:srgbClr val="C00000"/>
              </a:buClr>
            </a:pPr>
            <a:r>
              <a:rPr lang="zh-CN" altLang="en-US" sz="2000" dirty="0">
                <a:cs typeface="+mn-ea"/>
                <a:sym typeface="+mn-lt"/>
              </a:rPr>
              <a:t>②迅速报警：直接拨打</a:t>
            </a:r>
            <a:r>
              <a:rPr lang="en-US" altLang="zh-CN" sz="2000" dirty="0">
                <a:cs typeface="+mn-ea"/>
                <a:sym typeface="+mn-lt"/>
              </a:rPr>
              <a:t>110</a:t>
            </a:r>
            <a:r>
              <a:rPr lang="zh-CN" altLang="en-US" sz="2000" dirty="0">
                <a:cs typeface="+mn-ea"/>
                <a:sym typeface="+mn-lt"/>
              </a:rPr>
              <a:t>，反映可疑情况；</a:t>
            </a:r>
          </a:p>
          <a:p>
            <a:pPr defTabSz="1219170" fontAlgn="base">
              <a:lnSpc>
                <a:spcPct val="200000"/>
              </a:lnSpc>
              <a:spcBef>
                <a:spcPct val="0"/>
              </a:spcBef>
              <a:spcAft>
                <a:spcPct val="0"/>
              </a:spcAft>
              <a:buClr>
                <a:srgbClr val="C00000"/>
              </a:buClr>
            </a:pPr>
            <a:r>
              <a:rPr lang="zh-CN" altLang="en-US" sz="2000" dirty="0">
                <a:cs typeface="+mn-ea"/>
                <a:sym typeface="+mn-lt"/>
              </a:rPr>
              <a:t>③牢记特征：尽可能记住嫌疑人及交往人员体貌特征，</a:t>
            </a:r>
            <a:endParaRPr lang="en-US" altLang="zh-CN" sz="2000" dirty="0">
              <a:cs typeface="+mn-ea"/>
              <a:sym typeface="+mn-lt"/>
            </a:endParaRPr>
          </a:p>
          <a:p>
            <a:pPr defTabSz="1219170" fontAlgn="base">
              <a:lnSpc>
                <a:spcPct val="200000"/>
              </a:lnSpc>
              <a:spcBef>
                <a:spcPct val="0"/>
              </a:spcBef>
              <a:spcAft>
                <a:spcPct val="0"/>
              </a:spcAft>
              <a:buClr>
                <a:srgbClr val="C00000"/>
              </a:buClr>
            </a:pPr>
            <a:r>
              <a:rPr lang="en-US" altLang="zh-CN" sz="2000">
                <a:cs typeface="+mn-ea"/>
                <a:sym typeface="+mn-lt"/>
              </a:rPr>
              <a:t>   </a:t>
            </a:r>
            <a:r>
              <a:rPr lang="zh-CN" altLang="en-US" sz="2000">
                <a:cs typeface="+mn-ea"/>
                <a:sym typeface="+mn-lt"/>
              </a:rPr>
              <a:t>在</a:t>
            </a:r>
            <a:r>
              <a:rPr lang="zh-CN" altLang="en-US" sz="2000" dirty="0">
                <a:cs typeface="+mn-ea"/>
                <a:sym typeface="+mn-lt"/>
              </a:rPr>
              <a:t>确保不被发现的情况下，可用手机对人和物品进行拍照；</a:t>
            </a:r>
          </a:p>
          <a:p>
            <a:pPr defTabSz="1219170" fontAlgn="base">
              <a:lnSpc>
                <a:spcPct val="200000"/>
              </a:lnSpc>
              <a:spcBef>
                <a:spcPct val="0"/>
              </a:spcBef>
              <a:spcAft>
                <a:spcPct val="0"/>
              </a:spcAft>
              <a:buClr>
                <a:srgbClr val="C00000"/>
              </a:buClr>
            </a:pPr>
            <a:r>
              <a:rPr lang="zh-CN" altLang="en-US" sz="2000" dirty="0">
                <a:cs typeface="+mn-ea"/>
                <a:sym typeface="+mn-lt"/>
              </a:rPr>
              <a:t>④确保安全：做好自身保护，防止被可疑人发觉；</a:t>
            </a:r>
          </a:p>
          <a:p>
            <a:pPr defTabSz="1219170" fontAlgn="base">
              <a:lnSpc>
                <a:spcPct val="200000"/>
              </a:lnSpc>
              <a:spcBef>
                <a:spcPct val="0"/>
              </a:spcBef>
              <a:spcAft>
                <a:spcPct val="0"/>
              </a:spcAft>
              <a:buClr>
                <a:srgbClr val="C00000"/>
              </a:buClr>
            </a:pPr>
            <a:r>
              <a:rPr lang="zh-CN" altLang="en-US" sz="2000" dirty="0">
                <a:cs typeface="+mn-ea"/>
                <a:sym typeface="+mn-lt"/>
              </a:rPr>
              <a:t>⑤拨打</a:t>
            </a:r>
            <a:r>
              <a:rPr lang="en-US" altLang="zh-CN" sz="2000" dirty="0">
                <a:cs typeface="+mn-ea"/>
                <a:sym typeface="+mn-lt"/>
              </a:rPr>
              <a:t>12339</a:t>
            </a:r>
            <a:r>
              <a:rPr lang="zh-CN" altLang="en-US" sz="2000" dirty="0">
                <a:cs typeface="+mn-ea"/>
                <a:sym typeface="+mn-lt"/>
              </a:rPr>
              <a:t>进行举报。</a:t>
            </a:r>
          </a:p>
        </p:txBody>
      </p:sp>
      <p:sp>
        <p:nvSpPr>
          <p:cNvPr id="5" name="矩形: 圆角 4">
            <a:extLst>
              <a:ext uri="{FF2B5EF4-FFF2-40B4-BE49-F238E27FC236}">
                <a16:creationId xmlns:a16="http://schemas.microsoft.com/office/drawing/2014/main" xmlns="" id="{AF445270-DBBE-4807-A956-3A24DAFAA502}"/>
              </a:ext>
            </a:extLst>
          </p:cNvPr>
          <p:cNvSpPr/>
          <p:nvPr/>
        </p:nvSpPr>
        <p:spPr>
          <a:xfrm rot="5400000">
            <a:off x="5751956" y="-1570606"/>
            <a:ext cx="688089" cy="663347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标题 1">
            <a:extLst>
              <a:ext uri="{FF2B5EF4-FFF2-40B4-BE49-F238E27FC236}">
                <a16:creationId xmlns:a16="http://schemas.microsoft.com/office/drawing/2014/main" xmlns="" id="{4F5657D2-36EB-4BF2-BA13-ED6BBCD22671}"/>
              </a:ext>
            </a:extLst>
          </p:cNvPr>
          <p:cNvSpPr txBox="1">
            <a:spLocks/>
          </p:cNvSpPr>
          <p:nvPr/>
        </p:nvSpPr>
        <p:spPr>
          <a:xfrm>
            <a:off x="2842419" y="1457815"/>
            <a:ext cx="6507162" cy="1325563"/>
          </a:xfrm>
          <a:prstGeom prst="rect">
            <a:avLst/>
          </a:prstGeom>
        </p:spPr>
        <p:txBody>
          <a:bodyPr>
            <a:normAutofit/>
          </a:bodyPr>
          <a:lstStyle>
            <a:defPPr>
              <a:defRPr lang="zh-CN"/>
            </a:defPPr>
            <a:lvl1pPr marL="571500" indent="-571500" algn="ctr">
              <a:lnSpc>
                <a:spcPct val="90000"/>
              </a:lnSpc>
              <a:spcBef>
                <a:spcPct val="0"/>
              </a:spcBef>
              <a:buFont typeface="Wingdings" panose="05000000000000000000" pitchFamily="2" charset="2"/>
              <a:buChar char="l"/>
              <a:defRPr sz="3600" b="1">
                <a:solidFill>
                  <a:schemeClr val="bg1"/>
                </a:solidFill>
                <a:latin typeface="Arial" panose="020B0604020202020204" pitchFamily="34" charset="0"/>
                <a:ea typeface="微软雅黑" panose="020B0503020204020204" pitchFamily="34" charset="-122"/>
                <a:cs typeface="+mj-cs"/>
              </a:defRPr>
            </a:lvl1pPr>
          </a:lstStyle>
          <a:p>
            <a:r>
              <a:rPr lang="zh-CN" altLang="en-US">
                <a:latin typeface="+mn-lt"/>
                <a:ea typeface="+mn-ea"/>
                <a:cs typeface="+mn-ea"/>
                <a:sym typeface="+mn-lt"/>
              </a:rPr>
              <a:t>从小事做起，防范于阿未然</a:t>
            </a:r>
          </a:p>
        </p:txBody>
      </p:sp>
      <p:cxnSp>
        <p:nvCxnSpPr>
          <p:cNvPr id="11" name="直接连接符 10">
            <a:extLst>
              <a:ext uri="{FF2B5EF4-FFF2-40B4-BE49-F238E27FC236}">
                <a16:creationId xmlns:a16="http://schemas.microsoft.com/office/drawing/2014/main" xmlns="" id="{DB41CF33-3B3A-4969-8DE7-A01C45957E38}"/>
              </a:ext>
            </a:extLst>
          </p:cNvPr>
          <p:cNvCxnSpPr>
            <a:cxnSpLocks/>
          </p:cNvCxnSpPr>
          <p:nvPr/>
        </p:nvCxnSpPr>
        <p:spPr>
          <a:xfrm>
            <a:off x="8196205" y="4947781"/>
            <a:ext cx="260541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663573"/>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p:tgtEl>
                                          <p:spTgt spid="6"/>
                                        </p:tgtEl>
                                        <p:attrNameLst>
                                          <p:attrName>ppt_y</p:attrName>
                                        </p:attrNameLst>
                                      </p:cBhvr>
                                      <p:tavLst>
                                        <p:tav tm="0">
                                          <p:val>
                                            <p:strVal val="#ppt_y+#ppt_h*1.125000"/>
                                          </p:val>
                                        </p:tav>
                                        <p:tav tm="100000">
                                          <p:val>
                                            <p:strVal val="#ppt_y"/>
                                          </p:val>
                                        </p:tav>
                                      </p:tavLst>
                                    </p:anim>
                                    <p:animEffect transition="in" filter="wipe(up)">
                                      <p:cBhvr>
                                        <p:cTn id="2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xmlns="" id="{D956AC52-DDC8-4079-969A-9F0BF7700DD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a:extLst>
              <a:ext uri="{FF2B5EF4-FFF2-40B4-BE49-F238E27FC236}">
                <a16:creationId xmlns:a16="http://schemas.microsoft.com/office/drawing/2014/main" xmlns="" id="{2F2E38D0-7D24-4CAE-A978-1A7BAD78FD54}"/>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39522" y="0"/>
            <a:ext cx="1223152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图片 34">
            <a:extLst>
              <a:ext uri="{FF2B5EF4-FFF2-40B4-BE49-F238E27FC236}">
                <a16:creationId xmlns:a16="http://schemas.microsoft.com/office/drawing/2014/main" xmlns="" id="{9CD076B9-872C-4C3F-A7CA-03233A5A082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9523" y="-19213"/>
            <a:ext cx="4182218" cy="1658256"/>
          </a:xfrm>
          <a:prstGeom prst="rect">
            <a:avLst/>
          </a:prstGeom>
        </p:spPr>
      </p:pic>
      <p:pic>
        <p:nvPicPr>
          <p:cNvPr id="36" name="图片 35">
            <a:extLst>
              <a:ext uri="{FF2B5EF4-FFF2-40B4-BE49-F238E27FC236}">
                <a16:creationId xmlns:a16="http://schemas.microsoft.com/office/drawing/2014/main" xmlns="" id="{91A41187-05BF-4494-99D9-3EBF24E291D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8699"/>
          <a:stretch/>
        </p:blipFill>
        <p:spPr>
          <a:xfrm>
            <a:off x="1586" y="2436236"/>
            <a:ext cx="12188828" cy="4421764"/>
          </a:xfrm>
          <a:prstGeom prst="rect">
            <a:avLst/>
          </a:prstGeom>
        </p:spPr>
      </p:pic>
      <p:pic>
        <p:nvPicPr>
          <p:cNvPr id="37" name="图片 36">
            <a:extLst>
              <a:ext uri="{FF2B5EF4-FFF2-40B4-BE49-F238E27FC236}">
                <a16:creationId xmlns:a16="http://schemas.microsoft.com/office/drawing/2014/main" xmlns="" id="{1B7AC084-9A23-4BD4-BA83-B63FB0C81AB3}"/>
              </a:ext>
            </a:extLst>
          </p:cNvPr>
          <p:cNvPicPr>
            <a:picLocks noChangeAspect="1"/>
          </p:cNvPicPr>
          <p:nvPr/>
        </p:nvPicPr>
        <p:blipFill>
          <a:blip r:embed="rId9">
            <a:lum bright="70000" contrast="-70000"/>
            <a:extLst>
              <a:ext uri="{28A0092B-C50C-407E-A947-70E740481C1C}">
                <a14:useLocalDpi xmlns:a14="http://schemas.microsoft.com/office/drawing/2010/main"/>
              </a:ext>
            </a:extLst>
          </a:blip>
          <a:stretch>
            <a:fillRect/>
          </a:stretch>
        </p:blipFill>
        <p:spPr>
          <a:xfrm>
            <a:off x="10045511" y="815651"/>
            <a:ext cx="1429935" cy="1073986"/>
          </a:xfrm>
          <a:prstGeom prst="rect">
            <a:avLst/>
          </a:prstGeom>
        </p:spPr>
      </p:pic>
      <p:sp>
        <p:nvSpPr>
          <p:cNvPr id="38" name="subtitle">
            <a:extLst>
              <a:ext uri="{FF2B5EF4-FFF2-40B4-BE49-F238E27FC236}">
                <a16:creationId xmlns:a16="http://schemas.microsoft.com/office/drawing/2014/main" xmlns="" id="{B9E0A354-6AEC-46C9-99A7-93CC12B4EF00}"/>
              </a:ext>
            </a:extLst>
          </p:cNvPr>
          <p:cNvSpPr txBox="1"/>
          <p:nvPr/>
        </p:nvSpPr>
        <p:spPr>
          <a:xfrm>
            <a:off x="1942861" y="2852583"/>
            <a:ext cx="7899879" cy="497957"/>
          </a:xfrm>
          <a:prstGeom prst="rect">
            <a:avLst/>
          </a:prstGeom>
          <a:noFill/>
        </p:spPr>
        <p:txBody>
          <a:bodyPr wrap="square" rtlCol="0">
            <a:spAutoFit/>
          </a:bodyPr>
          <a:lstStyle/>
          <a:p>
            <a:pPr lvl="0" algn="dist">
              <a:lnSpc>
                <a:spcPct val="120000"/>
              </a:lnSpc>
              <a:defRPr/>
            </a:pPr>
            <a:r>
              <a:rPr lang="en-US" altLang="zh-CN" sz="2400">
                <a:solidFill>
                  <a:srgbClr val="FFFFFF"/>
                </a:solidFill>
                <a:effectLst>
                  <a:glow>
                    <a:srgbClr val="2E0000"/>
                  </a:glow>
                </a:effectLst>
                <a:cs typeface="+mn-ea"/>
                <a:sym typeface="+mn-lt"/>
              </a:rPr>
              <a:t>【</a:t>
            </a:r>
            <a:r>
              <a:rPr lang="zh-CN" altLang="en-US" sz="2400">
                <a:solidFill>
                  <a:srgbClr val="FFFFFF"/>
                </a:solidFill>
                <a:effectLst>
                  <a:glow>
                    <a:srgbClr val="2E0000"/>
                  </a:glow>
                </a:effectLst>
                <a:cs typeface="+mn-ea"/>
                <a:sym typeface="+mn-lt"/>
              </a:rPr>
              <a:t>国家利益</a:t>
            </a:r>
            <a:r>
              <a:rPr lang="en-US" altLang="zh-CN" sz="2400">
                <a:solidFill>
                  <a:srgbClr val="FFFFFF"/>
                </a:solidFill>
                <a:effectLst>
                  <a:glow>
                    <a:srgbClr val="2E0000"/>
                  </a:glow>
                </a:effectLst>
                <a:cs typeface="+mn-ea"/>
                <a:sym typeface="+mn-lt"/>
              </a:rPr>
              <a:t>】</a:t>
            </a:r>
            <a:r>
              <a:rPr lang="zh-CN" altLang="en-US" sz="2400">
                <a:solidFill>
                  <a:srgbClr val="FFFFFF"/>
                </a:solidFill>
                <a:effectLst>
                  <a:glow>
                    <a:srgbClr val="2E0000"/>
                  </a:glow>
                </a:effectLst>
                <a:cs typeface="+mn-ea"/>
                <a:sym typeface="+mn-lt"/>
              </a:rPr>
              <a:t> </a:t>
            </a:r>
            <a:r>
              <a:rPr lang="en-US" altLang="zh-CN" sz="2400">
                <a:solidFill>
                  <a:srgbClr val="FFFFFF"/>
                </a:solidFill>
                <a:effectLst>
                  <a:glow>
                    <a:srgbClr val="2E0000"/>
                  </a:glow>
                </a:effectLst>
                <a:cs typeface="+mn-ea"/>
                <a:sym typeface="+mn-lt"/>
              </a:rPr>
              <a:t>【</a:t>
            </a:r>
            <a:r>
              <a:rPr lang="zh-CN" altLang="en-US" sz="2400">
                <a:solidFill>
                  <a:srgbClr val="FFFFFF"/>
                </a:solidFill>
                <a:effectLst>
                  <a:glow>
                    <a:srgbClr val="2E0000"/>
                  </a:glow>
                </a:effectLst>
                <a:cs typeface="+mn-ea"/>
                <a:sym typeface="+mn-lt"/>
              </a:rPr>
              <a:t>高于一切</a:t>
            </a:r>
            <a:r>
              <a:rPr lang="en-US" altLang="zh-CN" sz="2400">
                <a:solidFill>
                  <a:srgbClr val="FFFFFF"/>
                </a:solidFill>
                <a:effectLst>
                  <a:glow>
                    <a:srgbClr val="2E0000"/>
                  </a:glow>
                </a:effectLst>
                <a:cs typeface="+mn-ea"/>
                <a:sym typeface="+mn-lt"/>
              </a:rPr>
              <a:t>】</a:t>
            </a:r>
            <a:r>
              <a:rPr lang="zh-CN" altLang="en-US" sz="2400">
                <a:solidFill>
                  <a:srgbClr val="FFFFFF"/>
                </a:solidFill>
                <a:effectLst>
                  <a:glow>
                    <a:srgbClr val="2E0000"/>
                  </a:glow>
                </a:effectLst>
                <a:cs typeface="+mn-ea"/>
                <a:sym typeface="+mn-lt"/>
              </a:rPr>
              <a:t> </a:t>
            </a:r>
            <a:r>
              <a:rPr lang="en-US" altLang="zh-CN" sz="2400">
                <a:solidFill>
                  <a:srgbClr val="FFFFFF"/>
                </a:solidFill>
                <a:effectLst>
                  <a:glow>
                    <a:srgbClr val="2E0000"/>
                  </a:glow>
                </a:effectLst>
                <a:cs typeface="+mn-ea"/>
                <a:sym typeface="+mn-lt"/>
              </a:rPr>
              <a:t>【</a:t>
            </a:r>
            <a:r>
              <a:rPr lang="zh-CN" altLang="en-US" sz="2400">
                <a:solidFill>
                  <a:srgbClr val="FFFFFF"/>
                </a:solidFill>
                <a:effectLst>
                  <a:glow>
                    <a:srgbClr val="2E0000"/>
                  </a:glow>
                </a:effectLst>
                <a:cs typeface="+mn-ea"/>
                <a:sym typeface="+mn-lt"/>
              </a:rPr>
              <a:t>国家安全</a:t>
            </a:r>
            <a:r>
              <a:rPr lang="en-US" altLang="zh-CN" sz="2400">
                <a:solidFill>
                  <a:srgbClr val="FFFFFF"/>
                </a:solidFill>
                <a:effectLst>
                  <a:glow>
                    <a:srgbClr val="2E0000"/>
                  </a:glow>
                </a:effectLst>
                <a:cs typeface="+mn-ea"/>
                <a:sym typeface="+mn-lt"/>
              </a:rPr>
              <a:t>】</a:t>
            </a:r>
            <a:r>
              <a:rPr lang="zh-CN" altLang="en-US" sz="2400">
                <a:solidFill>
                  <a:srgbClr val="FFFFFF"/>
                </a:solidFill>
                <a:effectLst>
                  <a:glow>
                    <a:srgbClr val="2E0000"/>
                  </a:glow>
                </a:effectLst>
                <a:cs typeface="+mn-ea"/>
                <a:sym typeface="+mn-lt"/>
              </a:rPr>
              <a:t> </a:t>
            </a:r>
            <a:r>
              <a:rPr lang="en-US" altLang="zh-CN" sz="2400">
                <a:solidFill>
                  <a:srgbClr val="FFFFFF"/>
                </a:solidFill>
                <a:effectLst>
                  <a:glow>
                    <a:srgbClr val="2E0000"/>
                  </a:glow>
                </a:effectLst>
                <a:cs typeface="+mn-ea"/>
                <a:sym typeface="+mn-lt"/>
              </a:rPr>
              <a:t>【</a:t>
            </a:r>
            <a:r>
              <a:rPr lang="zh-CN" altLang="en-US" sz="2400">
                <a:solidFill>
                  <a:srgbClr val="FFFFFF"/>
                </a:solidFill>
                <a:effectLst>
                  <a:glow>
                    <a:srgbClr val="2E0000"/>
                  </a:glow>
                </a:effectLst>
                <a:cs typeface="+mn-ea"/>
                <a:sym typeface="+mn-lt"/>
              </a:rPr>
              <a:t>人人有责</a:t>
            </a:r>
            <a:r>
              <a:rPr lang="en-US" altLang="zh-CN" sz="2400">
                <a:solidFill>
                  <a:srgbClr val="FFFFFF"/>
                </a:solidFill>
                <a:effectLst>
                  <a:glow>
                    <a:srgbClr val="2E0000"/>
                  </a:glow>
                </a:effectLst>
                <a:cs typeface="+mn-ea"/>
                <a:sym typeface="+mn-lt"/>
              </a:rPr>
              <a:t>】</a:t>
            </a:r>
            <a:endParaRPr kumimoji="0" lang="en-US" sz="2400" i="0" u="none" strike="noStrike" kern="1200" cap="none" spc="0" normalizeH="0" baseline="0" noProof="0" dirty="0">
              <a:ln>
                <a:noFill/>
              </a:ln>
              <a:solidFill>
                <a:srgbClr val="FFFFFF"/>
              </a:solidFill>
              <a:effectLst>
                <a:glow>
                  <a:srgbClr val="2E0000"/>
                </a:glow>
              </a:effectLst>
              <a:uLnTx/>
              <a:uFillTx/>
              <a:cs typeface="+mn-ea"/>
              <a:sym typeface="+mn-lt"/>
            </a:endParaRPr>
          </a:p>
        </p:txBody>
      </p:sp>
      <p:grpSp>
        <p:nvGrpSpPr>
          <p:cNvPr id="39" name="组合 38">
            <a:extLst>
              <a:ext uri="{FF2B5EF4-FFF2-40B4-BE49-F238E27FC236}">
                <a16:creationId xmlns:a16="http://schemas.microsoft.com/office/drawing/2014/main" xmlns="" id="{5D2914F4-22CB-4C00-91E4-7C69A325A9D3}"/>
              </a:ext>
            </a:extLst>
          </p:cNvPr>
          <p:cNvGrpSpPr/>
          <p:nvPr/>
        </p:nvGrpSpPr>
        <p:grpSpPr>
          <a:xfrm>
            <a:off x="3977252" y="4187522"/>
            <a:ext cx="3831097" cy="475891"/>
            <a:chOff x="4469020" y="4403867"/>
            <a:chExt cx="3831097" cy="475891"/>
          </a:xfrm>
        </p:grpSpPr>
        <p:sp>
          <p:nvSpPr>
            <p:cNvPr id="40" name="PA-10227">
              <a:extLst>
                <a:ext uri="{FF2B5EF4-FFF2-40B4-BE49-F238E27FC236}">
                  <a16:creationId xmlns:a16="http://schemas.microsoft.com/office/drawing/2014/main" xmlns="" id="{FB320781-0BC4-4C12-8327-4E2172470F13}"/>
                </a:ext>
              </a:extLst>
            </p:cNvPr>
            <p:cNvSpPr/>
            <p:nvPr>
              <p:custDataLst>
                <p:tags r:id="rId2"/>
              </p:custDataLst>
            </p:nvPr>
          </p:nvSpPr>
          <p:spPr>
            <a:xfrm>
              <a:off x="4469020" y="4403867"/>
              <a:ext cx="1763756" cy="475891"/>
            </a:xfrm>
            <a:prstGeom prst="roundRect">
              <a:avLst>
                <a:gd name="adj" fmla="val 50000"/>
              </a:avLst>
            </a:prstGeom>
            <a:solidFill>
              <a:srgbClr val="FFE74A"/>
            </a:solidFill>
            <a:ln w="12700">
              <a:noFill/>
              <a:prstDash val="solid"/>
            </a:ln>
          </p:spPr>
          <p:txBody>
            <a:bodyPr wrap="square">
              <a:spAutoFit/>
            </a:bodyPr>
            <a:lstStyle/>
            <a:p>
              <a:pPr algn="ctr">
                <a:defRPr/>
              </a:pPr>
              <a:r>
                <a:rPr lang="zh-CN" altLang="en-US" sz="1599" dirty="0">
                  <a:solidFill>
                    <a:srgbClr val="CE0B17"/>
                  </a:solidFill>
                  <a:cs typeface="+mn-ea"/>
                  <a:sym typeface="+mn-lt"/>
                </a:rPr>
                <a:t>汇报</a:t>
              </a:r>
              <a:r>
                <a:rPr lang="zh-CN" altLang="en-US" sz="1599" dirty="0" smtClean="0">
                  <a:solidFill>
                    <a:srgbClr val="CE0B17"/>
                  </a:solidFill>
                  <a:cs typeface="+mn-ea"/>
                  <a:sym typeface="+mn-lt"/>
                </a:rPr>
                <a:t>：</a:t>
              </a:r>
              <a:r>
                <a:rPr lang="zh-CN" altLang="en-US" sz="1599" dirty="0">
                  <a:solidFill>
                    <a:srgbClr val="CE0B17"/>
                  </a:solidFill>
                  <a:cs typeface="+mn-ea"/>
                  <a:sym typeface="+mn-lt"/>
                </a:rPr>
                <a:t>优品</a:t>
              </a:r>
              <a:r>
                <a:rPr lang="en-US" altLang="zh-CN" sz="1599" dirty="0" smtClean="0">
                  <a:solidFill>
                    <a:srgbClr val="CE0B17"/>
                  </a:solidFill>
                  <a:cs typeface="+mn-ea"/>
                  <a:sym typeface="+mn-lt"/>
                </a:rPr>
                <a:t>PPT</a:t>
              </a:r>
              <a:endParaRPr lang="zh-CN" altLang="en-US" sz="1599" dirty="0">
                <a:solidFill>
                  <a:srgbClr val="CE0B17"/>
                </a:solidFill>
                <a:cs typeface="+mn-ea"/>
                <a:sym typeface="+mn-lt"/>
              </a:endParaRPr>
            </a:p>
          </p:txBody>
        </p:sp>
        <p:sp>
          <p:nvSpPr>
            <p:cNvPr id="41" name="PA-102210">
              <a:extLst>
                <a:ext uri="{FF2B5EF4-FFF2-40B4-BE49-F238E27FC236}">
                  <a16:creationId xmlns:a16="http://schemas.microsoft.com/office/drawing/2014/main" xmlns="" id="{4B4A0B72-AD2C-48E1-82FC-0525AF9C5204}"/>
                </a:ext>
              </a:extLst>
            </p:cNvPr>
            <p:cNvSpPr/>
            <p:nvPr>
              <p:custDataLst>
                <p:tags r:id="rId3"/>
              </p:custDataLst>
            </p:nvPr>
          </p:nvSpPr>
          <p:spPr>
            <a:xfrm>
              <a:off x="6536361" y="4403867"/>
              <a:ext cx="1763756" cy="475891"/>
            </a:xfrm>
            <a:prstGeom prst="roundRect">
              <a:avLst>
                <a:gd name="adj" fmla="val 50000"/>
              </a:avLst>
            </a:prstGeom>
            <a:solidFill>
              <a:srgbClr val="FFE74A"/>
            </a:solidFill>
            <a:ln w="12700">
              <a:noFill/>
              <a:prstDash val="solid"/>
            </a:ln>
          </p:spPr>
          <p:txBody>
            <a:bodyPr wrap="square">
              <a:spAutoFit/>
            </a:bodyPr>
            <a:lstStyle/>
            <a:p>
              <a:pPr algn="ctr">
                <a:defRPr/>
              </a:pPr>
              <a:r>
                <a:rPr lang="zh-CN" altLang="en-US" sz="1599" dirty="0">
                  <a:solidFill>
                    <a:srgbClr val="CE0B17"/>
                  </a:solidFill>
                  <a:cs typeface="+mn-ea"/>
                  <a:sym typeface="+mn-lt"/>
                </a:rPr>
                <a:t>时间：</a:t>
              </a:r>
              <a:r>
                <a:rPr lang="en-US" altLang="zh-CN" sz="1599" dirty="0">
                  <a:solidFill>
                    <a:srgbClr val="CE0B17"/>
                  </a:solidFill>
                  <a:cs typeface="+mn-ea"/>
                  <a:sym typeface="+mn-lt"/>
                </a:rPr>
                <a:t>20XX</a:t>
              </a:r>
              <a:endParaRPr lang="zh-CN" altLang="en-US" sz="1599" dirty="0">
                <a:solidFill>
                  <a:srgbClr val="CE0B17"/>
                </a:solidFill>
                <a:cs typeface="+mn-ea"/>
                <a:sym typeface="+mn-lt"/>
              </a:endParaRPr>
            </a:p>
          </p:txBody>
        </p:sp>
      </p:grpSp>
      <p:sp>
        <p:nvSpPr>
          <p:cNvPr id="42" name="PA-102210">
            <a:extLst>
              <a:ext uri="{FF2B5EF4-FFF2-40B4-BE49-F238E27FC236}">
                <a16:creationId xmlns:a16="http://schemas.microsoft.com/office/drawing/2014/main" xmlns="" id="{0DA7CF14-0FFB-499B-9355-733ED4A842A1}"/>
              </a:ext>
            </a:extLst>
          </p:cNvPr>
          <p:cNvSpPr/>
          <p:nvPr>
            <p:custDataLst>
              <p:tags r:id="rId1"/>
            </p:custDataLst>
          </p:nvPr>
        </p:nvSpPr>
        <p:spPr>
          <a:xfrm>
            <a:off x="2125999" y="3402170"/>
            <a:ext cx="7533602" cy="552331"/>
          </a:xfrm>
          <a:prstGeom prst="rect">
            <a:avLst/>
          </a:prstGeom>
          <a:noFill/>
          <a:ln>
            <a:noFill/>
            <a:prstDash val="sysDot"/>
          </a:ln>
        </p:spPr>
        <p:txBody>
          <a:bodyPr wrap="square">
            <a:spAutoFit/>
          </a:bodyPr>
          <a:lstStyle/>
          <a:p>
            <a:pPr algn="ctr">
              <a:lnSpc>
                <a:spcPts val="1899"/>
              </a:lnSpc>
              <a:defRPr/>
            </a:pPr>
            <a:r>
              <a:rPr lang="zh-CN" altLang="en-US" sz="1100" dirty="0">
                <a:solidFill>
                  <a:srgbClr val="FFFFFF"/>
                </a:solidFill>
                <a:cs typeface="+mn-ea"/>
                <a:sym typeface="+mn-lt"/>
              </a:rPr>
              <a:t>国家安全工作应当坚持总体国家安全观，以人民安全为宗旨，以政治安全为根本，以经济安全为基础，以军事、文化、社会安全为保障，以促进国际安全为依托，维护各领域国家安全，构建国家安全体系，走中国特色国家安全道路。</a:t>
            </a:r>
          </a:p>
        </p:txBody>
      </p:sp>
      <p:grpSp>
        <p:nvGrpSpPr>
          <p:cNvPr id="43" name="组合 42">
            <a:extLst>
              <a:ext uri="{FF2B5EF4-FFF2-40B4-BE49-F238E27FC236}">
                <a16:creationId xmlns:a16="http://schemas.microsoft.com/office/drawing/2014/main" xmlns="" id="{DCA574C1-8AF1-4346-9E22-D294BF4488B4}"/>
              </a:ext>
            </a:extLst>
          </p:cNvPr>
          <p:cNvGrpSpPr/>
          <p:nvPr/>
        </p:nvGrpSpPr>
        <p:grpSpPr>
          <a:xfrm>
            <a:off x="-254000" y="1059765"/>
            <a:ext cx="12446000" cy="1884362"/>
            <a:chOff x="729478" y="1059765"/>
            <a:chExt cx="12446000" cy="1884362"/>
          </a:xfrm>
        </p:grpSpPr>
        <p:sp>
          <p:nvSpPr>
            <p:cNvPr id="44" name="矩形 43">
              <a:extLst>
                <a:ext uri="{FF2B5EF4-FFF2-40B4-BE49-F238E27FC236}">
                  <a16:creationId xmlns:a16="http://schemas.microsoft.com/office/drawing/2014/main" xmlns="" id="{8E0DC278-8D95-40C4-95BB-E069CE83F28C}"/>
                </a:ext>
              </a:extLst>
            </p:cNvPr>
            <p:cNvSpPr/>
            <p:nvPr/>
          </p:nvSpPr>
          <p:spPr>
            <a:xfrm>
              <a:off x="729478" y="1059765"/>
              <a:ext cx="12446000" cy="1884362"/>
            </a:xfrm>
            <a:prstGeom prst="rect">
              <a:avLst/>
            </a:prstGeom>
            <a:noFill/>
          </p:spPr>
          <p:txBody>
            <a:bodyPr wrap="square" rtlCol="0">
              <a:spAutoFit/>
            </a:bodyPr>
            <a:lstStyle/>
            <a:p>
              <a:pPr algn="ctr">
                <a:lnSpc>
                  <a:spcPct val="150000"/>
                </a:lnSpc>
              </a:pPr>
              <a:r>
                <a:rPr lang="zh-CN" altLang="en-US" sz="8800" b="1" spc="600" dirty="0">
                  <a:ln w="152400">
                    <a:solidFill>
                      <a:schemeClr val="bg1"/>
                    </a:solidFill>
                  </a:ln>
                  <a:solidFill>
                    <a:schemeClr val="bg1"/>
                  </a:solidFill>
                  <a:effectLst>
                    <a:outerShdw blurRad="50800" dist="76200" dir="5400000" algn="t" rotWithShape="0">
                      <a:prstClr val="black">
                        <a:alpha val="20000"/>
                      </a:prstClr>
                    </a:outerShdw>
                  </a:effectLst>
                  <a:cs typeface="+mn-ea"/>
                  <a:sym typeface="+mn-lt"/>
                </a:rPr>
                <a:t>国家安全教育日</a:t>
              </a:r>
              <a:endParaRPr lang="en-US" altLang="zh-CN" sz="8800" b="1" spc="600" dirty="0">
                <a:ln w="152400">
                  <a:solidFill>
                    <a:schemeClr val="bg1"/>
                  </a:solidFill>
                </a:ln>
                <a:solidFill>
                  <a:schemeClr val="bg1"/>
                </a:solidFill>
                <a:effectLst>
                  <a:outerShdw blurRad="50800" dist="76200" dir="5400000" algn="t" rotWithShape="0">
                    <a:prstClr val="black">
                      <a:alpha val="20000"/>
                    </a:prstClr>
                  </a:outerShdw>
                </a:effectLst>
                <a:cs typeface="+mn-ea"/>
                <a:sym typeface="+mn-lt"/>
              </a:endParaRPr>
            </a:p>
          </p:txBody>
        </p:sp>
        <p:sp>
          <p:nvSpPr>
            <p:cNvPr id="45" name="矩形 44">
              <a:extLst>
                <a:ext uri="{FF2B5EF4-FFF2-40B4-BE49-F238E27FC236}">
                  <a16:creationId xmlns:a16="http://schemas.microsoft.com/office/drawing/2014/main" xmlns="" id="{E6D33477-E441-403C-9B90-0CD30F0B7331}"/>
                </a:ext>
              </a:extLst>
            </p:cNvPr>
            <p:cNvSpPr/>
            <p:nvPr/>
          </p:nvSpPr>
          <p:spPr>
            <a:xfrm>
              <a:off x="729478" y="1059765"/>
              <a:ext cx="12446000" cy="1884362"/>
            </a:xfrm>
            <a:prstGeom prst="rect">
              <a:avLst/>
            </a:prstGeom>
            <a:noFill/>
          </p:spPr>
          <p:txBody>
            <a:bodyPr wrap="square" rtlCol="0">
              <a:spAutoFit/>
            </a:bodyPr>
            <a:lstStyle/>
            <a:p>
              <a:pPr algn="ctr">
                <a:lnSpc>
                  <a:spcPct val="150000"/>
                </a:lnSpc>
              </a:pPr>
              <a:r>
                <a:rPr lang="zh-CN" altLang="en-US" sz="8800" b="1" spc="600" dirty="0">
                  <a:ln w="12700">
                    <a:noFill/>
                  </a:ln>
                  <a:solidFill>
                    <a:srgbClr val="CE0B17"/>
                  </a:solidFill>
                  <a:cs typeface="+mn-ea"/>
                  <a:sym typeface="+mn-lt"/>
                </a:rPr>
                <a:t>国家安全教育日</a:t>
              </a:r>
              <a:endParaRPr lang="en-US" altLang="zh-CN" sz="8800" b="1" spc="600" dirty="0">
                <a:ln w="12700">
                  <a:noFill/>
                </a:ln>
                <a:solidFill>
                  <a:srgbClr val="CE0B17"/>
                </a:solidFill>
                <a:cs typeface="+mn-ea"/>
                <a:sym typeface="+mn-lt"/>
              </a:endParaRPr>
            </a:p>
          </p:txBody>
        </p:sp>
      </p:grpSp>
    </p:spTree>
    <p:extLst>
      <p:ext uri="{BB962C8B-B14F-4D97-AF65-F5344CB8AC3E}">
        <p14:creationId xmlns:p14="http://schemas.microsoft.com/office/powerpoint/2010/main" val="12030267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750" fill="hold"/>
                                        <p:tgtEl>
                                          <p:spTgt spid="43"/>
                                        </p:tgtEl>
                                        <p:attrNameLst>
                                          <p:attrName>ppt_w</p:attrName>
                                        </p:attrNameLst>
                                      </p:cBhvr>
                                      <p:tavLst>
                                        <p:tav tm="0">
                                          <p:val>
                                            <p:fltVal val="0"/>
                                          </p:val>
                                        </p:tav>
                                        <p:tav tm="100000">
                                          <p:val>
                                            <p:strVal val="#ppt_w"/>
                                          </p:val>
                                        </p:tav>
                                      </p:tavLst>
                                    </p:anim>
                                    <p:anim calcmode="lin" valueType="num">
                                      <p:cBhvr>
                                        <p:cTn id="8" dur="750" fill="hold"/>
                                        <p:tgtEl>
                                          <p:spTgt spid="43"/>
                                        </p:tgtEl>
                                        <p:attrNameLst>
                                          <p:attrName>ppt_h</p:attrName>
                                        </p:attrNameLst>
                                      </p:cBhvr>
                                      <p:tavLst>
                                        <p:tav tm="0">
                                          <p:val>
                                            <p:fltVal val="0"/>
                                          </p:val>
                                        </p:tav>
                                        <p:tav tm="100000">
                                          <p:val>
                                            <p:strVal val="#ppt_h"/>
                                          </p:val>
                                        </p:tav>
                                      </p:tavLst>
                                    </p:anim>
                                    <p:animEffect transition="in" filter="fade">
                                      <p:cBhvr>
                                        <p:cTn id="9" dur="750"/>
                                        <p:tgtEl>
                                          <p:spTgt spid="43"/>
                                        </p:tgtEl>
                                      </p:cBhvr>
                                    </p:animEffect>
                                  </p:childTnLst>
                                </p:cTn>
                              </p:par>
                            </p:childTnLst>
                          </p:cTn>
                        </p:par>
                        <p:par>
                          <p:cTn id="10" fill="hold">
                            <p:stCondLst>
                              <p:cond delay="750"/>
                            </p:stCondLst>
                            <p:childTnLst>
                              <p:par>
                                <p:cTn id="11" presetID="12" presetClass="entr" presetSubtype="4"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750"/>
                                        <p:tgtEl>
                                          <p:spTgt spid="42"/>
                                        </p:tgtEl>
                                        <p:attrNameLst>
                                          <p:attrName>ppt_y</p:attrName>
                                        </p:attrNameLst>
                                      </p:cBhvr>
                                      <p:tavLst>
                                        <p:tav tm="0">
                                          <p:val>
                                            <p:strVal val="#ppt_y+#ppt_h*1.125000"/>
                                          </p:val>
                                        </p:tav>
                                        <p:tav tm="100000">
                                          <p:val>
                                            <p:strVal val="#ppt_y"/>
                                          </p:val>
                                        </p:tav>
                                      </p:tavLst>
                                    </p:anim>
                                    <p:animEffect transition="in" filter="wipe(up)">
                                      <p:cBhvr>
                                        <p:cTn id="14" dur="750"/>
                                        <p:tgtEl>
                                          <p:spTgt spid="42"/>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750"/>
                                        <p:tgtEl>
                                          <p:spTgt spid="38"/>
                                        </p:tgtEl>
                                      </p:cBhvr>
                                    </p:animEffect>
                                  </p:childTnLst>
                                </p:cTn>
                              </p:par>
                            </p:childTnLst>
                          </p:cTn>
                        </p:par>
                        <p:par>
                          <p:cTn id="19" fill="hold">
                            <p:stCondLst>
                              <p:cond delay="2250"/>
                            </p:stCondLst>
                            <p:childTnLst>
                              <p:par>
                                <p:cTn id="20" presetID="42"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750"/>
                                        <p:tgtEl>
                                          <p:spTgt spid="39"/>
                                        </p:tgtEl>
                                      </p:cBhvr>
                                    </p:animEffect>
                                    <p:anim calcmode="lin" valueType="num">
                                      <p:cBhvr>
                                        <p:cTn id="23" dur="750" fill="hold"/>
                                        <p:tgtEl>
                                          <p:spTgt spid="39"/>
                                        </p:tgtEl>
                                        <p:attrNameLst>
                                          <p:attrName>ppt_x</p:attrName>
                                        </p:attrNameLst>
                                      </p:cBhvr>
                                      <p:tavLst>
                                        <p:tav tm="0">
                                          <p:val>
                                            <p:strVal val="#ppt_x"/>
                                          </p:val>
                                        </p:tav>
                                        <p:tav tm="100000">
                                          <p:val>
                                            <p:strVal val="#ppt_x"/>
                                          </p:val>
                                        </p:tav>
                                      </p:tavLst>
                                    </p:anim>
                                    <p:anim calcmode="lin" valueType="num">
                                      <p:cBhvr>
                                        <p:cTn id="24" dur="750" fill="hold"/>
                                        <p:tgtEl>
                                          <p:spTgt spid="39"/>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52382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4">
            <a:extLst>
              <a:ext uri="{FF2B5EF4-FFF2-40B4-BE49-F238E27FC236}">
                <a16:creationId xmlns:a16="http://schemas.microsoft.com/office/drawing/2014/main" xmlns="" id="{EB684C7E-20A7-9694-F2D4-694B922B40F4}"/>
              </a:ext>
            </a:extLst>
          </p:cNvPr>
          <p:cNvSpPr txBox="1"/>
          <p:nvPr/>
        </p:nvSpPr>
        <p:spPr>
          <a:xfrm>
            <a:off x="-36512" y="-1798"/>
            <a:ext cx="453650" cy="123111"/>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rPr>
              <a:t>行业</a:t>
            </a:r>
            <a:r>
              <a:rPr lang="en-US" altLang="zh-CN" sz="100" dirty="0">
                <a:latin typeface="微软雅黑" panose="020B0503020204020204" pitchFamily="34" charset="-122"/>
                <a:ea typeface="微软雅黑" panose="020B0503020204020204" pitchFamily="34" charset="-122"/>
              </a:rPr>
              <a:t>PPT</a:t>
            </a:r>
            <a:r>
              <a:rPr lang="zh-CN" altLang="en-US" sz="100" dirty="0">
                <a:latin typeface="微软雅黑" panose="020B0503020204020204" pitchFamily="34" charset="-122"/>
                <a:ea typeface="微软雅黑" panose="020B0503020204020204" pitchFamily="34" charset="-122"/>
              </a:rPr>
              <a:t>模板</a:t>
            </a:r>
            <a:r>
              <a:rPr lang="en-US" altLang="zh-CN" sz="100" dirty="0">
                <a:latin typeface="微软雅黑" panose="020B0503020204020204" pitchFamily="34" charset="-122"/>
                <a:ea typeface="微软雅黑" panose="020B0503020204020204" pitchFamily="34" charset="-122"/>
              </a:rPr>
              <a:t>http://</a:t>
            </a:r>
            <a:r>
              <a:rPr lang="en-US" altLang="zh-CN" sz="100" dirty="0" smtClean="0">
                <a:latin typeface="微软雅黑" panose="020B0503020204020204" pitchFamily="34" charset="-122"/>
                <a:ea typeface="微软雅黑" panose="020B0503020204020204" pitchFamily="34" charset="-122"/>
              </a:rPr>
              <a:t>www.ypppt.com/hangye</a:t>
            </a:r>
            <a:r>
              <a:rPr lang="en-US" altLang="zh-CN" sz="100" dirty="0">
                <a:latin typeface="微软雅黑" panose="020B0503020204020204" pitchFamily="34" charset="-122"/>
                <a:ea typeface="微软雅黑" panose="020B0503020204020204" pitchFamily="34" charset="-122"/>
              </a:rPr>
              <a:t>/</a:t>
            </a:r>
          </a:p>
        </p:txBody>
      </p:sp>
      <p:pic>
        <p:nvPicPr>
          <p:cNvPr id="19" name="Picture 2">
            <a:extLst>
              <a:ext uri="{FF2B5EF4-FFF2-40B4-BE49-F238E27FC236}">
                <a16:creationId xmlns:a16="http://schemas.microsoft.com/office/drawing/2014/main" xmlns="" id="{3C9DC027-F759-4D8E-90E3-E8B29325461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a:extLst>
              <a:ext uri="{FF2B5EF4-FFF2-40B4-BE49-F238E27FC236}">
                <a16:creationId xmlns:a16="http://schemas.microsoft.com/office/drawing/2014/main" xmlns="" id="{2AC049AC-8A6E-49E2-930F-0E2B2314ACBC}"/>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39522" y="0"/>
            <a:ext cx="1223152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0">
            <a:extLst>
              <a:ext uri="{FF2B5EF4-FFF2-40B4-BE49-F238E27FC236}">
                <a16:creationId xmlns:a16="http://schemas.microsoft.com/office/drawing/2014/main" xmlns="" id="{2D2F9B35-AFA2-4E48-96E3-3D81322DDD6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523" y="-19213"/>
            <a:ext cx="4182218" cy="1658256"/>
          </a:xfrm>
          <a:prstGeom prst="rect">
            <a:avLst/>
          </a:prstGeom>
        </p:spPr>
      </p:pic>
      <p:pic>
        <p:nvPicPr>
          <p:cNvPr id="23" name="图片 22">
            <a:extLst>
              <a:ext uri="{FF2B5EF4-FFF2-40B4-BE49-F238E27FC236}">
                <a16:creationId xmlns:a16="http://schemas.microsoft.com/office/drawing/2014/main" xmlns="" id="{9E172F1B-5958-41A5-9B33-7DB5A306B1B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8699"/>
          <a:stretch/>
        </p:blipFill>
        <p:spPr>
          <a:xfrm>
            <a:off x="1586" y="2436236"/>
            <a:ext cx="12188828" cy="4421764"/>
          </a:xfrm>
          <a:prstGeom prst="rect">
            <a:avLst/>
          </a:prstGeom>
        </p:spPr>
      </p:pic>
      <p:pic>
        <p:nvPicPr>
          <p:cNvPr id="24" name="图片 23">
            <a:extLst>
              <a:ext uri="{FF2B5EF4-FFF2-40B4-BE49-F238E27FC236}">
                <a16:creationId xmlns:a16="http://schemas.microsoft.com/office/drawing/2014/main" xmlns="" id="{5D008A9B-5389-44C8-BE8A-5B8018F66627}"/>
              </a:ext>
            </a:extLst>
          </p:cNvPr>
          <p:cNvPicPr>
            <a:picLocks noChangeAspect="1"/>
          </p:cNvPicPr>
          <p:nvPr/>
        </p:nvPicPr>
        <p:blipFill>
          <a:blip r:embed="rId7">
            <a:lum bright="70000" contrast="-70000"/>
            <a:extLst>
              <a:ext uri="{28A0092B-C50C-407E-A947-70E740481C1C}">
                <a14:useLocalDpi xmlns:a14="http://schemas.microsoft.com/office/drawing/2010/main"/>
              </a:ext>
            </a:extLst>
          </a:blip>
          <a:stretch>
            <a:fillRect/>
          </a:stretch>
        </p:blipFill>
        <p:spPr>
          <a:xfrm>
            <a:off x="10045511" y="815651"/>
            <a:ext cx="1429935" cy="1073986"/>
          </a:xfrm>
          <a:prstGeom prst="rect">
            <a:avLst/>
          </a:prstGeom>
        </p:spPr>
      </p:pic>
      <p:grpSp>
        <p:nvGrpSpPr>
          <p:cNvPr id="11" name="组合 10">
            <a:extLst>
              <a:ext uri="{FF2B5EF4-FFF2-40B4-BE49-F238E27FC236}">
                <a16:creationId xmlns:a16="http://schemas.microsoft.com/office/drawing/2014/main" xmlns="" id="{9922B6CD-872E-4231-8CE1-4BD395DFB08B}"/>
              </a:ext>
            </a:extLst>
          </p:cNvPr>
          <p:cNvGrpSpPr/>
          <p:nvPr/>
        </p:nvGrpSpPr>
        <p:grpSpPr>
          <a:xfrm>
            <a:off x="1518308" y="1568751"/>
            <a:ext cx="1885929" cy="3132703"/>
            <a:chOff x="1627491" y="1692973"/>
            <a:chExt cx="1885929" cy="3132703"/>
          </a:xfrm>
        </p:grpSpPr>
        <p:sp>
          <p:nvSpPr>
            <p:cNvPr id="50" name="TextBox 33"/>
            <p:cNvSpPr txBox="1"/>
            <p:nvPr/>
          </p:nvSpPr>
          <p:spPr>
            <a:xfrm>
              <a:off x="1627491" y="1692973"/>
              <a:ext cx="1538883" cy="2682786"/>
            </a:xfrm>
            <a:prstGeom prst="rect">
              <a:avLst/>
            </a:prstGeom>
            <a:noFill/>
            <a:effectLst/>
          </p:spPr>
          <p:txBody>
            <a:bodyPr vert="eaVert" wrap="none" lIns="91440" tIns="45720" rIns="91440" bIns="45720" rtlCol="0">
              <a:spAutoFit/>
            </a:bodyPr>
            <a:lstStyle/>
            <a:p>
              <a:pPr defTabSz="1218565">
                <a:defRPr/>
              </a:pPr>
              <a:r>
                <a:rPr lang="zh-CN" altLang="en-US" sz="8800" kern="0" dirty="0">
                  <a:ln w="38100">
                    <a:noFill/>
                  </a:ln>
                  <a:solidFill>
                    <a:srgbClr val="FFFFFF"/>
                  </a:solidFill>
                  <a:effectLst/>
                  <a:cs typeface="+mn-ea"/>
                  <a:sym typeface="+mn-lt"/>
                </a:rPr>
                <a:t>目 录</a:t>
              </a:r>
            </a:p>
          </p:txBody>
        </p:sp>
        <p:sp>
          <p:nvSpPr>
            <p:cNvPr id="51" name="矩形 50"/>
            <p:cNvSpPr/>
            <p:nvPr/>
          </p:nvSpPr>
          <p:spPr>
            <a:xfrm>
              <a:off x="2836312" y="2431431"/>
              <a:ext cx="677108" cy="2394245"/>
            </a:xfrm>
            <a:prstGeom prst="rect">
              <a:avLst/>
            </a:prstGeom>
            <a:effectLst/>
          </p:spPr>
          <p:txBody>
            <a:bodyPr vert="eaVert" wrap="none" lIns="91440" tIns="45720" rIns="91440" bIns="45720">
              <a:spAutoFit/>
            </a:bodyPr>
            <a:lstStyle/>
            <a:p>
              <a:pPr defTabSz="1218565"/>
              <a:r>
                <a:rPr lang="en-US" altLang="zh-CN" sz="3200" b="1" kern="0" dirty="0">
                  <a:ln w="38100">
                    <a:noFill/>
                  </a:ln>
                  <a:solidFill>
                    <a:srgbClr val="FFFFFF"/>
                  </a:solidFill>
                  <a:effectLst/>
                  <a:cs typeface="+mn-ea"/>
                  <a:sym typeface="+mn-lt"/>
                </a:rPr>
                <a:t>CONTENTS</a:t>
              </a:r>
            </a:p>
          </p:txBody>
        </p:sp>
      </p:grpSp>
      <p:grpSp>
        <p:nvGrpSpPr>
          <p:cNvPr id="12" name="组合 11">
            <a:extLst>
              <a:ext uri="{FF2B5EF4-FFF2-40B4-BE49-F238E27FC236}">
                <a16:creationId xmlns:a16="http://schemas.microsoft.com/office/drawing/2014/main" xmlns="" id="{67FCCDF2-863F-4399-84C2-C920FB6CB883}"/>
              </a:ext>
            </a:extLst>
          </p:cNvPr>
          <p:cNvGrpSpPr/>
          <p:nvPr/>
        </p:nvGrpSpPr>
        <p:grpSpPr>
          <a:xfrm>
            <a:off x="3737102" y="2185642"/>
            <a:ext cx="5593442" cy="2221906"/>
            <a:chOff x="3570517" y="2280836"/>
            <a:chExt cx="5593442" cy="2221906"/>
          </a:xfrm>
        </p:grpSpPr>
        <p:sp>
          <p:nvSpPr>
            <p:cNvPr id="63" name="圆角矩形 62"/>
            <p:cNvSpPr/>
            <p:nvPr/>
          </p:nvSpPr>
          <p:spPr>
            <a:xfrm>
              <a:off x="3583299" y="2280836"/>
              <a:ext cx="5472882" cy="399977"/>
            </a:xfrm>
            <a:prstGeom prst="roundRect">
              <a:avLst>
                <a:gd name="adj" fmla="val 50000"/>
              </a:avLst>
            </a:prstGeom>
            <a:solidFill>
              <a:schemeClr val="bg1"/>
            </a:solidFill>
            <a:ln w="25400" cap="flat" cmpd="sng" algn="ctr">
              <a:solidFill>
                <a:schemeClr val="bg1"/>
              </a:solidFill>
              <a:prstDash val="solid"/>
            </a:ln>
            <a:effectLst/>
          </p:spPr>
          <p:txBody>
            <a:bodyPr rtlCol="0" anchor="ctr"/>
            <a:lstStyle/>
            <a:p>
              <a:pPr algn="ctr"/>
              <a:r>
                <a:rPr lang="en-US" altLang="zh-CN" sz="2400" b="1" dirty="0">
                  <a:solidFill>
                    <a:srgbClr val="CA0803"/>
                  </a:solidFill>
                  <a:cs typeface="+mn-ea"/>
                  <a:sym typeface="+mn-lt"/>
                </a:rPr>
                <a:t>01 </a:t>
              </a:r>
              <a:r>
                <a:rPr lang="zh-CN" altLang="en-US" sz="2400" b="1" dirty="0">
                  <a:solidFill>
                    <a:srgbClr val="CA0803"/>
                  </a:solidFill>
                  <a:cs typeface="+mn-ea"/>
                  <a:sym typeface="+mn-lt"/>
                </a:rPr>
                <a:t>什么是国家安全</a:t>
              </a:r>
            </a:p>
          </p:txBody>
        </p:sp>
        <p:sp>
          <p:nvSpPr>
            <p:cNvPr id="68" name="圆角矩形 67"/>
            <p:cNvSpPr/>
            <p:nvPr/>
          </p:nvSpPr>
          <p:spPr>
            <a:xfrm>
              <a:off x="3570517" y="3201745"/>
              <a:ext cx="5549900" cy="399977"/>
            </a:xfrm>
            <a:prstGeom prst="roundRect">
              <a:avLst>
                <a:gd name="adj" fmla="val 50000"/>
              </a:avLst>
            </a:prstGeom>
            <a:solidFill>
              <a:schemeClr val="bg1"/>
            </a:solidFill>
            <a:ln w="25400" cap="flat" cmpd="sng" algn="ctr">
              <a:solidFill>
                <a:schemeClr val="bg1"/>
              </a:solidFill>
              <a:prstDash val="solid"/>
            </a:ln>
            <a:effectLst/>
          </p:spPr>
          <p:txBody>
            <a:bodyPr rtlCol="0" anchor="ctr"/>
            <a:lstStyle/>
            <a:p>
              <a:pPr algn="ctr"/>
              <a:r>
                <a:rPr lang="en-US" altLang="zh-CN" sz="2400" b="1" spc="300">
                  <a:solidFill>
                    <a:srgbClr val="CA0803"/>
                  </a:solidFill>
                  <a:cs typeface="+mn-ea"/>
                  <a:sym typeface="+mn-lt"/>
                </a:rPr>
                <a:t>02 </a:t>
              </a:r>
              <a:r>
                <a:rPr lang="zh-CN" altLang="en-US" sz="2400" b="1" spc="300">
                  <a:solidFill>
                    <a:srgbClr val="CA0803"/>
                  </a:solidFill>
                  <a:cs typeface="+mn-ea"/>
                  <a:sym typeface="+mn-lt"/>
                </a:rPr>
                <a:t>国家安全法律</a:t>
              </a:r>
            </a:p>
          </p:txBody>
        </p:sp>
        <p:sp>
          <p:nvSpPr>
            <p:cNvPr id="31" name="圆角矩形 30"/>
            <p:cNvSpPr/>
            <p:nvPr/>
          </p:nvSpPr>
          <p:spPr>
            <a:xfrm>
              <a:off x="3614059" y="4102765"/>
              <a:ext cx="5549900" cy="399977"/>
            </a:xfrm>
            <a:prstGeom prst="roundRect">
              <a:avLst>
                <a:gd name="adj" fmla="val 50000"/>
              </a:avLst>
            </a:prstGeom>
            <a:solidFill>
              <a:schemeClr val="bg1"/>
            </a:solidFill>
            <a:ln w="25400" cap="flat" cmpd="sng" algn="ctr">
              <a:solidFill>
                <a:schemeClr val="bg1"/>
              </a:solidFill>
              <a:prstDash val="solid"/>
            </a:ln>
            <a:effectLst/>
          </p:spPr>
          <p:txBody>
            <a:bodyPr rtlCol="0" anchor="ctr"/>
            <a:lstStyle/>
            <a:p>
              <a:pPr algn="r"/>
              <a:r>
                <a:rPr lang="en-US" altLang="zh-CN" sz="2400" b="1">
                  <a:solidFill>
                    <a:srgbClr val="CA0803"/>
                  </a:solidFill>
                  <a:cs typeface="+mn-ea"/>
                  <a:sym typeface="+mn-lt"/>
                </a:rPr>
                <a:t>03 </a:t>
              </a:r>
              <a:r>
                <a:rPr lang="zh-CN" altLang="en-US" sz="2400" b="1">
                  <a:solidFill>
                    <a:srgbClr val="CA0803"/>
                  </a:solidFill>
                  <a:cs typeface="+mn-ea"/>
                  <a:sym typeface="+mn-lt"/>
                </a:rPr>
                <a:t>维护国家安全，个人能做什么？</a:t>
              </a:r>
            </a:p>
          </p:txBody>
        </p:sp>
        <p:grpSp>
          <p:nvGrpSpPr>
            <p:cNvPr id="8" name="组合 7">
              <a:extLst>
                <a:ext uri="{FF2B5EF4-FFF2-40B4-BE49-F238E27FC236}">
                  <a16:creationId xmlns:a16="http://schemas.microsoft.com/office/drawing/2014/main" xmlns="" id="{28D1E378-4BD0-45F7-9F2D-EB0016FC0B14}"/>
                </a:ext>
              </a:extLst>
            </p:cNvPr>
            <p:cNvGrpSpPr/>
            <p:nvPr/>
          </p:nvGrpSpPr>
          <p:grpSpPr>
            <a:xfrm>
              <a:off x="3679155" y="2400777"/>
              <a:ext cx="269525" cy="2006741"/>
              <a:chOff x="4209216" y="2400777"/>
              <a:chExt cx="269525" cy="2006741"/>
            </a:xfrm>
            <a:solidFill>
              <a:srgbClr val="CA0803"/>
            </a:solidFill>
          </p:grpSpPr>
          <p:sp>
            <p:nvSpPr>
              <p:cNvPr id="45" name="任意多边形 44"/>
              <p:cNvSpPr/>
              <p:nvPr/>
            </p:nvSpPr>
            <p:spPr>
              <a:xfrm rot="18900000" flipH="1">
                <a:off x="4209216" y="2400777"/>
                <a:ext cx="225983"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pFill/>
              <a:ln w="25400" cap="flat" cmpd="sng" algn="ctr">
                <a:noFill/>
                <a:prstDash val="solid"/>
              </a:ln>
              <a:effectLst/>
            </p:spPr>
            <p:txBody>
              <a:bodyPr lIns="91440" tIns="45720" rIns="91440" bIns="45720" rtlCol="0" anchor="ctr"/>
              <a:lstStyle/>
              <a:p>
                <a:pPr algn="ctr" defTabSz="1219140">
                  <a:defRPr/>
                </a:pPr>
                <a:endParaRPr lang="zh-CN" altLang="en-US" sz="3200" b="1" kern="0">
                  <a:solidFill>
                    <a:srgbClr val="FFFFFF"/>
                  </a:solidFill>
                  <a:cs typeface="+mn-ea"/>
                  <a:sym typeface="+mn-lt"/>
                </a:endParaRPr>
              </a:p>
            </p:txBody>
          </p:sp>
          <p:sp>
            <p:nvSpPr>
              <p:cNvPr id="64" name="任意多边形 63"/>
              <p:cNvSpPr/>
              <p:nvPr/>
            </p:nvSpPr>
            <p:spPr>
              <a:xfrm rot="18900000" flipH="1">
                <a:off x="4209216" y="3301802"/>
                <a:ext cx="225983"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pFill/>
              <a:ln w="25400" cap="flat" cmpd="sng" algn="ctr">
                <a:noFill/>
                <a:prstDash val="solid"/>
              </a:ln>
              <a:effectLst/>
            </p:spPr>
            <p:txBody>
              <a:bodyPr lIns="91440" tIns="45720" rIns="91440" bIns="45720" rtlCol="0" anchor="ctr"/>
              <a:lstStyle/>
              <a:p>
                <a:pPr algn="ctr" defTabSz="1219140">
                  <a:defRPr/>
                </a:pPr>
                <a:endParaRPr lang="zh-CN" altLang="en-US" sz="3200" b="1" kern="0">
                  <a:solidFill>
                    <a:srgbClr val="FFFFFF"/>
                  </a:solidFill>
                  <a:cs typeface="+mn-ea"/>
                  <a:sym typeface="+mn-lt"/>
                </a:endParaRPr>
              </a:p>
            </p:txBody>
          </p:sp>
          <p:sp>
            <p:nvSpPr>
              <p:cNvPr id="25" name="任意多边形 24"/>
              <p:cNvSpPr/>
              <p:nvPr/>
            </p:nvSpPr>
            <p:spPr>
              <a:xfrm rot="18900000" flipH="1">
                <a:off x="4252758" y="4202827"/>
                <a:ext cx="225983"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pFill/>
              <a:ln w="25400" cap="flat" cmpd="sng" algn="ctr">
                <a:noFill/>
                <a:prstDash val="solid"/>
              </a:ln>
              <a:effectLst/>
            </p:spPr>
            <p:txBody>
              <a:bodyPr lIns="91440" tIns="45720" rIns="91440" bIns="45720" rtlCol="0" anchor="ctr"/>
              <a:lstStyle/>
              <a:p>
                <a:pPr algn="ctr" defTabSz="1219140">
                  <a:defRPr/>
                </a:pPr>
                <a:endParaRPr lang="zh-CN" altLang="en-US" sz="3200" b="1" kern="0">
                  <a:solidFill>
                    <a:srgbClr val="FFFFFF"/>
                  </a:solidFill>
                  <a:cs typeface="+mn-ea"/>
                  <a:sym typeface="+mn-lt"/>
                </a:endParaRPr>
              </a:p>
            </p:txBody>
          </p:sp>
        </p:grpSp>
      </p:grpSp>
    </p:spTree>
    <p:extLst>
      <p:ext uri="{BB962C8B-B14F-4D97-AF65-F5344CB8AC3E}">
        <p14:creationId xmlns:p14="http://schemas.microsoft.com/office/powerpoint/2010/main" val="1369348436"/>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37267" y="2633205"/>
            <a:ext cx="7717466" cy="1558568"/>
          </a:xfrm>
          <a:prstGeom prst="rect">
            <a:avLst/>
          </a:prstGeom>
          <a:noFill/>
        </p:spPr>
        <p:txBody>
          <a:bodyPr wrap="square" rtlCol="0">
            <a:spAutoFit/>
          </a:bodyPr>
          <a:lstStyle/>
          <a:p>
            <a:pPr algn="ctr">
              <a:lnSpc>
                <a:spcPct val="150000"/>
              </a:lnSpc>
            </a:pPr>
            <a:r>
              <a:rPr lang="zh-CN" altLang="en-US" sz="7200" dirty="0">
                <a:ln w="57150">
                  <a:noFill/>
                </a:ln>
                <a:solidFill>
                  <a:srgbClr val="FFFFFF"/>
                </a:solidFill>
                <a:cs typeface="+mn-ea"/>
                <a:sym typeface="+mn-lt"/>
              </a:rPr>
              <a:t>什么是国家安全</a:t>
            </a:r>
          </a:p>
        </p:txBody>
      </p:sp>
      <p:sp>
        <p:nvSpPr>
          <p:cNvPr id="9" name="矩形: 圆角 8"/>
          <p:cNvSpPr/>
          <p:nvPr/>
        </p:nvSpPr>
        <p:spPr>
          <a:xfrm>
            <a:off x="4502592" y="2006209"/>
            <a:ext cx="3186817" cy="72339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CA0803"/>
                </a:solidFill>
                <a:cs typeface="+mn-ea"/>
                <a:sym typeface="+mn-lt"/>
              </a:rPr>
              <a:t>第一部分</a:t>
            </a:r>
          </a:p>
        </p:txBody>
      </p:sp>
    </p:spTree>
    <p:extLst>
      <p:ext uri="{BB962C8B-B14F-4D97-AF65-F5344CB8AC3E}">
        <p14:creationId xmlns:p14="http://schemas.microsoft.com/office/powerpoint/2010/main" val="3500133673"/>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675" decel="100000" fill="hold"/>
                                        <p:tgtEl>
                                          <p:spTgt spid="9"/>
                                        </p:tgtEl>
                                        <p:attrNameLst>
                                          <p:attrName>ppt_y</p:attrName>
                                        </p:attrNameLst>
                                      </p:cBhvr>
                                      <p:tavLst>
                                        <p:tav tm="0">
                                          <p:val>
                                            <p:strVal val="#ppt_y+1"/>
                                          </p:val>
                                        </p:tav>
                                        <p:tav tm="100000">
                                          <p:val>
                                            <p:strVal val="#ppt_y-.03"/>
                                          </p:val>
                                        </p:tav>
                                      </p:tavLst>
                                    </p:anim>
                                    <p:anim calcmode="lin" valueType="num">
                                      <p:cBhvr>
                                        <p:cTn id="10" dur="1" accel="100000" fill="hold">
                                          <p:stCondLst>
                                            <p:cond delay="749"/>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2" presetClass="entr" presetSubtype="2"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1+#ppt_w/2"/>
                                          </p:val>
                                        </p:tav>
                                        <p:tav tm="100000">
                                          <p:val>
                                            <p:strVal val="#ppt_x"/>
                                          </p:val>
                                        </p:tav>
                                      </p:tavLst>
                                    </p:anim>
                                    <p:anim calcmode="lin" valueType="num">
                                      <p:cBhvr additive="base">
                                        <p:cTn id="15"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15126" y="1543045"/>
            <a:ext cx="5473482" cy="30008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150000"/>
              </a:lnSpc>
              <a:spcBef>
                <a:spcPct val="0"/>
              </a:spcBef>
              <a:spcAft>
                <a:spcPct val="0"/>
              </a:spcAft>
              <a:buClr>
                <a:schemeClr val="accent1"/>
              </a:buClr>
              <a:buFont typeface="Wingdings" panose="05000000000000000000" pitchFamily="2" charset="2"/>
              <a:buChar char="u"/>
            </a:pPr>
            <a:r>
              <a:rPr lang="en-US" altLang="zh-CN" sz="2100" dirty="0">
                <a:cs typeface="+mn-ea"/>
                <a:sym typeface="+mn-lt"/>
              </a:rPr>
              <a:t>20</a:t>
            </a:r>
            <a:r>
              <a:rPr lang="zh-CN" altLang="en-US" sz="2100" dirty="0">
                <a:cs typeface="+mn-ea"/>
                <a:sym typeface="+mn-lt"/>
              </a:rPr>
              <a:t>多年前，我国曾制定过一部国家安全法，但没有明确国家安全的含义。</a:t>
            </a:r>
            <a:endParaRPr lang="en-US" altLang="zh-CN" sz="2100" dirty="0">
              <a:cs typeface="+mn-ea"/>
              <a:sym typeface="+mn-lt"/>
            </a:endParaRPr>
          </a:p>
          <a:p>
            <a:pPr marL="342900" indent="-342900" defTabSz="1219170" fontAlgn="base">
              <a:lnSpc>
                <a:spcPct val="150000"/>
              </a:lnSpc>
              <a:spcBef>
                <a:spcPct val="0"/>
              </a:spcBef>
              <a:spcAft>
                <a:spcPct val="0"/>
              </a:spcAft>
              <a:buClr>
                <a:schemeClr val="accent1"/>
              </a:buClr>
              <a:buFont typeface="Wingdings" panose="05000000000000000000" pitchFamily="2" charset="2"/>
              <a:buChar char="u"/>
            </a:pPr>
            <a:r>
              <a:rPr lang="en-US" altLang="zh-CN" sz="2100" dirty="0">
                <a:cs typeface="+mn-ea"/>
                <a:sym typeface="+mn-lt"/>
              </a:rPr>
              <a:t>2015</a:t>
            </a:r>
            <a:r>
              <a:rPr lang="zh-CN" altLang="en-US" sz="2100" dirty="0">
                <a:cs typeface="+mn-ea"/>
                <a:sym typeface="+mn-lt"/>
              </a:rPr>
              <a:t>年</a:t>
            </a:r>
            <a:r>
              <a:rPr lang="en-US" altLang="zh-CN" sz="2100" dirty="0">
                <a:cs typeface="+mn-ea"/>
                <a:sym typeface="+mn-lt"/>
              </a:rPr>
              <a:t>7</a:t>
            </a:r>
            <a:r>
              <a:rPr lang="zh-CN" altLang="en-US" sz="2100" dirty="0">
                <a:cs typeface="+mn-ea"/>
                <a:sym typeface="+mn-lt"/>
              </a:rPr>
              <a:t>月</a:t>
            </a:r>
            <a:r>
              <a:rPr lang="en-US" altLang="zh-CN" sz="2100" dirty="0">
                <a:cs typeface="+mn-ea"/>
                <a:sym typeface="+mn-lt"/>
              </a:rPr>
              <a:t>1</a:t>
            </a:r>
            <a:r>
              <a:rPr lang="zh-CN" altLang="en-US" sz="2100" dirty="0">
                <a:cs typeface="+mn-ea"/>
                <a:sym typeface="+mn-lt"/>
              </a:rPr>
              <a:t>日，全国人大常委会通过了</a:t>
            </a:r>
            <a:r>
              <a:rPr lang="en-US" altLang="zh-CN" sz="2100" dirty="0">
                <a:cs typeface="+mn-ea"/>
                <a:sym typeface="+mn-lt"/>
              </a:rPr>
              <a:t>《</a:t>
            </a:r>
            <a:r>
              <a:rPr lang="zh-CN" altLang="en-US" sz="2100" dirty="0">
                <a:cs typeface="+mn-ea"/>
                <a:sym typeface="+mn-lt"/>
              </a:rPr>
              <a:t>中华人民共和国国家安全法</a:t>
            </a:r>
            <a:r>
              <a:rPr lang="en-US" altLang="zh-CN" sz="2100" dirty="0">
                <a:cs typeface="+mn-ea"/>
                <a:sym typeface="+mn-lt"/>
              </a:rPr>
              <a:t>》</a:t>
            </a:r>
            <a:r>
              <a:rPr lang="zh-CN" altLang="en-US" sz="2100" dirty="0">
                <a:cs typeface="+mn-ea"/>
                <a:sym typeface="+mn-lt"/>
              </a:rPr>
              <a:t>，规定每年</a:t>
            </a:r>
            <a:r>
              <a:rPr lang="en-US" altLang="zh-CN" sz="2100" dirty="0">
                <a:cs typeface="+mn-ea"/>
                <a:sym typeface="+mn-lt"/>
              </a:rPr>
              <a:t>4</a:t>
            </a:r>
            <a:r>
              <a:rPr lang="zh-CN" altLang="en-US" sz="2100" dirty="0">
                <a:cs typeface="+mn-ea"/>
                <a:sym typeface="+mn-lt"/>
              </a:rPr>
              <a:t>月</a:t>
            </a:r>
            <a:r>
              <a:rPr lang="en-US" altLang="zh-CN" sz="2100" dirty="0">
                <a:cs typeface="+mn-ea"/>
                <a:sym typeface="+mn-lt"/>
              </a:rPr>
              <a:t>15</a:t>
            </a:r>
            <a:r>
              <a:rPr lang="zh-CN" altLang="en-US" sz="2100" dirty="0">
                <a:cs typeface="+mn-ea"/>
                <a:sym typeface="+mn-lt"/>
              </a:rPr>
              <a:t>日为全民国家安全教育日，并对国家安全进行了首次界定。</a:t>
            </a:r>
          </a:p>
        </p:txBody>
      </p:sp>
      <p:sp>
        <p:nvSpPr>
          <p:cNvPr id="8" name="矩形 7">
            <a:extLst>
              <a:ext uri="{FF2B5EF4-FFF2-40B4-BE49-F238E27FC236}">
                <a16:creationId xmlns:a16="http://schemas.microsoft.com/office/drawing/2014/main" xmlns="" id="{81BA61A9-770E-4EE9-8953-5B126BB45479}"/>
              </a:ext>
            </a:extLst>
          </p:cNvPr>
          <p:cNvSpPr/>
          <p:nvPr/>
        </p:nvSpPr>
        <p:spPr>
          <a:xfrm>
            <a:off x="915126" y="4471857"/>
            <a:ext cx="10654573" cy="1546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150000"/>
              </a:lnSpc>
              <a:spcBef>
                <a:spcPct val="0"/>
              </a:spcBef>
              <a:spcAft>
                <a:spcPct val="0"/>
              </a:spcAft>
              <a:buClr>
                <a:schemeClr val="accent1"/>
              </a:buClr>
              <a:buFont typeface="Wingdings" panose="05000000000000000000" pitchFamily="2" charset="2"/>
              <a:buChar char="u"/>
            </a:pPr>
            <a:r>
              <a:rPr lang="zh-CN" altLang="en-US" sz="2100" dirty="0">
                <a:cs typeface="+mn-ea"/>
                <a:sym typeface="+mn-lt"/>
              </a:rPr>
              <a:t>国家安全是指国家政权、主权、统一和领土完整、人民福祉、经济社会可持续发展和国家其他重大利益相对处于没有危险和不受内外威胁的状态，以及保障持续安全状态的能力。</a:t>
            </a:r>
          </a:p>
        </p:txBody>
      </p:sp>
      <p:pic>
        <p:nvPicPr>
          <p:cNvPr id="5" name="图片 4">
            <a:extLst>
              <a:ext uri="{FF2B5EF4-FFF2-40B4-BE49-F238E27FC236}">
                <a16:creationId xmlns:a16="http://schemas.microsoft.com/office/drawing/2014/main" xmlns="" id="{6166C94C-A818-4352-A61E-292292F8A8D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02551" y="723674"/>
            <a:ext cx="4221481" cy="4221481"/>
          </a:xfrm>
          <a:prstGeom prst="rect">
            <a:avLst/>
          </a:prstGeom>
        </p:spPr>
      </p:pic>
    </p:spTree>
    <p:extLst>
      <p:ext uri="{BB962C8B-B14F-4D97-AF65-F5344CB8AC3E}">
        <p14:creationId xmlns:p14="http://schemas.microsoft.com/office/powerpoint/2010/main" val="831736579"/>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p:tgtEl>
                                          <p:spTgt spid="9"/>
                                        </p:tgtEl>
                                        <p:attrNameLst>
                                          <p:attrName>ppt_y</p:attrName>
                                        </p:attrNameLst>
                                      </p:cBhvr>
                                      <p:tavLst>
                                        <p:tav tm="0">
                                          <p:val>
                                            <p:strVal val="#ppt_y+#ppt_h*1.125000"/>
                                          </p:val>
                                        </p:tav>
                                        <p:tav tm="100000">
                                          <p:val>
                                            <p:strVal val="#ppt_y"/>
                                          </p:val>
                                        </p:tav>
                                      </p:tavLst>
                                    </p:anim>
                                    <p:animEffect transition="in" filter="wipe(up)">
                                      <p:cBhvr>
                                        <p:cTn id="8" dur="750"/>
                                        <p:tgtEl>
                                          <p:spTgt spid="9"/>
                                        </p:tgtEl>
                                      </p:cBhvr>
                                    </p:animEffect>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1"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532063" y="1693418"/>
            <a:ext cx="7127875" cy="692150"/>
          </a:xfrm>
          <a:prstGeom prst="rect">
            <a:avLst/>
          </a:prstGeom>
        </p:spPr>
        <p:txBody>
          <a:bodyPr>
            <a:normAutofit fontScale="90000"/>
          </a:bodyPr>
          <a:lstStyle/>
          <a:p>
            <a:pPr algn="ctr"/>
            <a:r>
              <a:rPr lang="zh-CN" altLang="en-US" b="1" dirty="0">
                <a:latin typeface="+mn-lt"/>
                <a:ea typeface="+mn-ea"/>
                <a:cs typeface="+mn-ea"/>
                <a:sym typeface="+mn-lt"/>
              </a:rPr>
              <a:t>国家安全体系涵盖</a:t>
            </a:r>
            <a:r>
              <a:rPr lang="en-US" altLang="zh-CN" b="1" dirty="0">
                <a:latin typeface="+mn-lt"/>
                <a:ea typeface="+mn-ea"/>
                <a:cs typeface="+mn-ea"/>
                <a:sym typeface="+mn-lt"/>
              </a:rPr>
              <a:t>11</a:t>
            </a:r>
            <a:r>
              <a:rPr lang="zh-CN" altLang="en-US" b="1" dirty="0">
                <a:latin typeface="+mn-lt"/>
                <a:ea typeface="+mn-ea"/>
                <a:cs typeface="+mn-ea"/>
                <a:sym typeface="+mn-lt"/>
              </a:rPr>
              <a:t>种安全</a:t>
            </a:r>
          </a:p>
        </p:txBody>
      </p:sp>
      <p:sp>
        <p:nvSpPr>
          <p:cNvPr id="9" name="矩形 8"/>
          <p:cNvSpPr/>
          <p:nvPr/>
        </p:nvSpPr>
        <p:spPr>
          <a:xfrm>
            <a:off x="1211200" y="2918805"/>
            <a:ext cx="7562913" cy="25545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1219170" fontAlgn="base">
              <a:lnSpc>
                <a:spcPct val="200000"/>
              </a:lnSpc>
              <a:spcBef>
                <a:spcPct val="0"/>
              </a:spcBef>
              <a:spcAft>
                <a:spcPct val="0"/>
              </a:spcAft>
              <a:buClr>
                <a:srgbClr val="C00000"/>
              </a:buClr>
            </a:pPr>
            <a:r>
              <a:rPr lang="en-US" altLang="zh-CN" sz="2000" dirty="0">
                <a:cs typeface="+mn-ea"/>
                <a:sym typeface="+mn-lt"/>
              </a:rPr>
              <a:t>2014</a:t>
            </a:r>
            <a:r>
              <a:rPr lang="zh-CN" altLang="en-US" sz="2000" dirty="0">
                <a:cs typeface="+mn-ea"/>
                <a:sym typeface="+mn-lt"/>
              </a:rPr>
              <a:t>年</a:t>
            </a:r>
            <a:r>
              <a:rPr lang="en-US" altLang="zh-CN" sz="2000" dirty="0">
                <a:cs typeface="+mn-ea"/>
                <a:sym typeface="+mn-lt"/>
              </a:rPr>
              <a:t>4</a:t>
            </a:r>
            <a:r>
              <a:rPr lang="zh-CN" altLang="en-US" sz="2000" dirty="0">
                <a:cs typeface="+mn-ea"/>
                <a:sym typeface="+mn-lt"/>
              </a:rPr>
              <a:t>月</a:t>
            </a:r>
            <a:r>
              <a:rPr lang="en-US" altLang="zh-CN" sz="2000" dirty="0">
                <a:cs typeface="+mn-ea"/>
                <a:sym typeface="+mn-lt"/>
              </a:rPr>
              <a:t>15</a:t>
            </a:r>
            <a:r>
              <a:rPr lang="zh-CN" altLang="en-US" sz="2000" dirty="0">
                <a:cs typeface="+mn-ea"/>
                <a:sym typeface="+mn-lt"/>
              </a:rPr>
              <a:t>日，习近平在主持召开中央国家安全委员会第一次会议时提出，坚持总体国家安全观，走出一条中国特色国家安全道路。在这次会议上，习近平首次提出总体国家安全观，并首次系统提出</a:t>
            </a:r>
            <a:r>
              <a:rPr lang="zh-CN" altLang="en-US" sz="2000" b="1" dirty="0">
                <a:solidFill>
                  <a:schemeClr val="accent1"/>
                </a:solidFill>
                <a:cs typeface="+mn-ea"/>
                <a:sym typeface="+mn-lt"/>
              </a:rPr>
              <a:t>“</a:t>
            </a:r>
            <a:r>
              <a:rPr lang="en-US" altLang="zh-CN" sz="2000" b="1" dirty="0">
                <a:solidFill>
                  <a:schemeClr val="accent1"/>
                </a:solidFill>
                <a:cs typeface="+mn-ea"/>
                <a:sym typeface="+mn-lt"/>
              </a:rPr>
              <a:t>11</a:t>
            </a:r>
            <a:r>
              <a:rPr lang="zh-CN" altLang="en-US" sz="2000" b="1" dirty="0">
                <a:solidFill>
                  <a:schemeClr val="accent1"/>
                </a:solidFill>
                <a:cs typeface="+mn-ea"/>
                <a:sym typeface="+mn-lt"/>
              </a:rPr>
              <a:t>种安全”</a:t>
            </a:r>
            <a:r>
              <a:rPr lang="zh-CN" altLang="en-US" sz="2000" dirty="0">
                <a:solidFill>
                  <a:schemeClr val="accent1"/>
                </a:solidFill>
                <a:cs typeface="+mn-ea"/>
                <a:sym typeface="+mn-lt"/>
              </a:rPr>
              <a:t>。</a:t>
            </a:r>
          </a:p>
        </p:txBody>
      </p:sp>
      <p:grpSp>
        <p:nvGrpSpPr>
          <p:cNvPr id="6" name="组合 5">
            <a:extLst>
              <a:ext uri="{FF2B5EF4-FFF2-40B4-BE49-F238E27FC236}">
                <a16:creationId xmlns:a16="http://schemas.microsoft.com/office/drawing/2014/main" xmlns="" id="{29615C67-5933-4B27-8B41-5365BAC77410}"/>
              </a:ext>
            </a:extLst>
          </p:cNvPr>
          <p:cNvGrpSpPr/>
          <p:nvPr/>
        </p:nvGrpSpPr>
        <p:grpSpPr>
          <a:xfrm>
            <a:off x="9017000" y="3168101"/>
            <a:ext cx="2077720" cy="2218944"/>
            <a:chOff x="1092200" y="3168101"/>
            <a:chExt cx="2077720" cy="2218944"/>
          </a:xfrm>
        </p:grpSpPr>
        <p:sp>
          <p:nvSpPr>
            <p:cNvPr id="4" name="矩形: 圆角 3">
              <a:extLst>
                <a:ext uri="{FF2B5EF4-FFF2-40B4-BE49-F238E27FC236}">
                  <a16:creationId xmlns:a16="http://schemas.microsoft.com/office/drawing/2014/main" xmlns="" id="{81203D13-29F8-459E-9D94-4F967B9BCED8}"/>
                </a:ext>
              </a:extLst>
            </p:cNvPr>
            <p:cNvSpPr/>
            <p:nvPr/>
          </p:nvSpPr>
          <p:spPr>
            <a:xfrm>
              <a:off x="1092200" y="3168101"/>
              <a:ext cx="2077720" cy="221894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xmlns="" id="{75A4DB9A-DF73-449C-ABD0-720A8C476A6A}"/>
                </a:ext>
              </a:extLst>
            </p:cNvPr>
            <p:cNvSpPr txBox="1"/>
            <p:nvPr/>
          </p:nvSpPr>
          <p:spPr>
            <a:xfrm>
              <a:off x="1560576" y="3614316"/>
              <a:ext cx="1316736" cy="1077218"/>
            </a:xfrm>
            <a:prstGeom prst="rect">
              <a:avLst/>
            </a:prstGeom>
            <a:noFill/>
          </p:spPr>
          <p:txBody>
            <a:bodyPr wrap="square">
              <a:spAutoFit/>
            </a:bodyPr>
            <a:lstStyle/>
            <a:p>
              <a:r>
                <a:rPr lang="en-US" altLang="zh-CN" sz="3200" b="1" dirty="0">
                  <a:solidFill>
                    <a:schemeClr val="bg1"/>
                  </a:solidFill>
                  <a:cs typeface="+mn-ea"/>
                  <a:sym typeface="+mn-lt"/>
                </a:rPr>
                <a:t>11</a:t>
              </a:r>
              <a:r>
                <a:rPr lang="zh-CN" altLang="en-US" sz="3200" b="1" dirty="0">
                  <a:solidFill>
                    <a:schemeClr val="bg1"/>
                  </a:solidFill>
                  <a:cs typeface="+mn-ea"/>
                  <a:sym typeface="+mn-lt"/>
                </a:rPr>
                <a:t>种安全</a:t>
              </a:r>
              <a:endParaRPr lang="zh-CN" altLang="en-US" sz="3200" dirty="0">
                <a:solidFill>
                  <a:schemeClr val="bg1"/>
                </a:solidFill>
                <a:cs typeface="+mn-ea"/>
                <a:sym typeface="+mn-lt"/>
              </a:endParaRPr>
            </a:p>
          </p:txBody>
        </p:sp>
      </p:grpSp>
    </p:spTree>
    <p:extLst>
      <p:ext uri="{BB962C8B-B14F-4D97-AF65-F5344CB8AC3E}">
        <p14:creationId xmlns:p14="http://schemas.microsoft.com/office/powerpoint/2010/main" val="2048596854"/>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p:tgtEl>
                                          <p:spTgt spid="9"/>
                                        </p:tgtEl>
                                        <p:attrNameLst>
                                          <p:attrName>ppt_y</p:attrName>
                                        </p:attrNameLst>
                                      </p:cBhvr>
                                      <p:tavLst>
                                        <p:tav tm="0">
                                          <p:val>
                                            <p:strVal val="#ppt_y+#ppt_h*1.125000"/>
                                          </p:val>
                                        </p:tav>
                                        <p:tav tm="100000">
                                          <p:val>
                                            <p:strVal val="#ppt_y"/>
                                          </p:val>
                                        </p:tav>
                                      </p:tavLst>
                                    </p:anim>
                                    <p:animEffect transition="in" filter="wipe(up)">
                                      <p:cBhvr>
                                        <p:cTn id="1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F9C57230-B906-4B4B-830B-4D9B19A02AC2}"/>
              </a:ext>
            </a:extLst>
          </p:cNvPr>
          <p:cNvSpPr/>
          <p:nvPr/>
        </p:nvSpPr>
        <p:spPr>
          <a:xfrm>
            <a:off x="2231135" y="3010516"/>
            <a:ext cx="8905177" cy="2818022"/>
          </a:xfrm>
          <a:prstGeom prst="roundRect">
            <a:avLst>
              <a:gd name="adj" fmla="val 1234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a:extLst>
              <a:ext uri="{FF2B5EF4-FFF2-40B4-BE49-F238E27FC236}">
                <a16:creationId xmlns:a16="http://schemas.microsoft.com/office/drawing/2014/main" xmlns="" id="{823349B5-DC4B-4BA3-A5A9-0CF3A1D0503B}"/>
              </a:ext>
            </a:extLst>
          </p:cNvPr>
          <p:cNvGrpSpPr/>
          <p:nvPr/>
        </p:nvGrpSpPr>
        <p:grpSpPr>
          <a:xfrm>
            <a:off x="1109472" y="2689435"/>
            <a:ext cx="7813872" cy="3398263"/>
            <a:chOff x="1109472" y="2822785"/>
            <a:chExt cx="7813872" cy="3398263"/>
          </a:xfrm>
        </p:grpSpPr>
        <p:sp>
          <p:nvSpPr>
            <p:cNvPr id="7" name="圆角矩形 6"/>
            <p:cNvSpPr/>
            <p:nvPr/>
          </p:nvSpPr>
          <p:spPr>
            <a:xfrm>
              <a:off x="1109472" y="2822785"/>
              <a:ext cx="2437892" cy="642871"/>
            </a:xfrm>
            <a:prstGeom prst="roundRect">
              <a:avLst/>
            </a:prstGeom>
            <a:solidFill>
              <a:schemeClr val="accent1"/>
            </a:solidFill>
          </p:spPr>
          <p:txBody>
            <a:bodyPr wrap="square" rtlCol="0">
              <a:spAutoFit/>
            </a:bodyPr>
            <a:lstStyle/>
            <a:p>
              <a:pPr algn="dist" defTabSz="1219170" fontAlgn="base">
                <a:lnSpc>
                  <a:spcPct val="150000"/>
                </a:lnSpc>
                <a:spcBef>
                  <a:spcPct val="0"/>
                </a:spcBef>
                <a:spcAft>
                  <a:spcPct val="0"/>
                </a:spcAft>
                <a:buClr>
                  <a:srgbClr val="C00000"/>
                </a:buClr>
              </a:pPr>
              <a:r>
                <a:rPr lang="en-US" altLang="zh-CN" sz="2400" b="1">
                  <a:solidFill>
                    <a:srgbClr val="FFFFFF"/>
                  </a:solidFill>
                  <a:cs typeface="+mn-ea"/>
                  <a:sym typeface="+mn-lt"/>
                </a:rPr>
                <a:t>01</a:t>
              </a:r>
              <a:r>
                <a:rPr lang="zh-CN" altLang="en-US" sz="2400" b="1">
                  <a:solidFill>
                    <a:srgbClr val="FFFFFF"/>
                  </a:solidFill>
                  <a:cs typeface="+mn-ea"/>
                  <a:sym typeface="+mn-lt"/>
                </a:rPr>
                <a:t>政治</a:t>
              </a:r>
              <a:r>
                <a:rPr lang="zh-CN" altLang="en-US" sz="2400" b="1" dirty="0">
                  <a:solidFill>
                    <a:srgbClr val="FFFFFF"/>
                  </a:solidFill>
                  <a:cs typeface="+mn-ea"/>
                  <a:sym typeface="+mn-lt"/>
                </a:rPr>
                <a:t>安全</a:t>
              </a:r>
              <a:endParaRPr lang="en-US" altLang="zh-CN" sz="2400" b="1" dirty="0">
                <a:solidFill>
                  <a:srgbClr val="FFFFFF"/>
                </a:solidFill>
                <a:cs typeface="+mn-ea"/>
                <a:sym typeface="+mn-lt"/>
              </a:endParaRPr>
            </a:p>
          </p:txBody>
        </p:sp>
        <p:sp>
          <p:nvSpPr>
            <p:cNvPr id="8" name="圆角矩形 7"/>
            <p:cNvSpPr/>
            <p:nvPr/>
          </p:nvSpPr>
          <p:spPr>
            <a:xfrm>
              <a:off x="6486144" y="3744046"/>
              <a:ext cx="2437200" cy="642871"/>
            </a:xfrm>
            <a:prstGeom prst="roundRect">
              <a:avLst/>
            </a:prstGeom>
            <a:solidFill>
              <a:schemeClr val="accent1"/>
            </a:solidFill>
          </p:spPr>
          <p:txBody>
            <a:bodyPr wrap="square" rtlCol="0">
              <a:spAutoFit/>
            </a:bodyPr>
            <a:lstStyle/>
            <a:p>
              <a:pPr algn="dist" defTabSz="1219170" fontAlgn="base">
                <a:lnSpc>
                  <a:spcPct val="150000"/>
                </a:lnSpc>
                <a:spcBef>
                  <a:spcPct val="0"/>
                </a:spcBef>
                <a:spcAft>
                  <a:spcPct val="0"/>
                </a:spcAft>
                <a:buClr>
                  <a:srgbClr val="C00000"/>
                </a:buClr>
              </a:pPr>
              <a:r>
                <a:rPr lang="en-US" altLang="zh-CN" sz="2400" b="1">
                  <a:solidFill>
                    <a:srgbClr val="FFFFFF"/>
                  </a:solidFill>
                  <a:cs typeface="+mn-ea"/>
                  <a:sym typeface="+mn-lt"/>
                </a:rPr>
                <a:t>10 </a:t>
              </a:r>
              <a:r>
                <a:rPr lang="zh-CN" altLang="en-US" sz="2400" b="1">
                  <a:solidFill>
                    <a:srgbClr val="FFFFFF"/>
                  </a:solidFill>
                  <a:cs typeface="+mn-ea"/>
                  <a:sym typeface="+mn-lt"/>
                </a:rPr>
                <a:t>国土</a:t>
              </a:r>
              <a:r>
                <a:rPr lang="zh-CN" altLang="en-US" sz="2400" b="1" dirty="0">
                  <a:solidFill>
                    <a:srgbClr val="FFFFFF"/>
                  </a:solidFill>
                  <a:cs typeface="+mn-ea"/>
                  <a:sym typeface="+mn-lt"/>
                </a:rPr>
                <a:t>安全</a:t>
              </a:r>
              <a:endParaRPr lang="en-US" altLang="zh-CN" sz="2400" b="1" dirty="0">
                <a:solidFill>
                  <a:srgbClr val="FFFFFF"/>
                </a:solidFill>
                <a:cs typeface="+mn-ea"/>
                <a:sym typeface="+mn-lt"/>
              </a:endParaRPr>
            </a:p>
          </p:txBody>
        </p:sp>
        <p:sp>
          <p:nvSpPr>
            <p:cNvPr id="10" name="圆角矩形 9"/>
            <p:cNvSpPr/>
            <p:nvPr/>
          </p:nvSpPr>
          <p:spPr>
            <a:xfrm>
              <a:off x="1109472" y="3741249"/>
              <a:ext cx="2437892" cy="642871"/>
            </a:xfrm>
            <a:prstGeom prst="roundRect">
              <a:avLst/>
            </a:prstGeom>
            <a:solidFill>
              <a:schemeClr val="accent1"/>
            </a:solidFill>
          </p:spPr>
          <p:txBody>
            <a:bodyPr wrap="square" rtlCol="0">
              <a:spAutoFit/>
            </a:bodyPr>
            <a:lstStyle/>
            <a:p>
              <a:pPr algn="dist" defTabSz="1219170" fontAlgn="base">
                <a:lnSpc>
                  <a:spcPct val="150000"/>
                </a:lnSpc>
                <a:spcBef>
                  <a:spcPct val="0"/>
                </a:spcBef>
                <a:spcAft>
                  <a:spcPct val="0"/>
                </a:spcAft>
                <a:buClr>
                  <a:srgbClr val="C00000"/>
                </a:buClr>
              </a:pPr>
              <a:r>
                <a:rPr lang="en-US" altLang="zh-CN" sz="2400" b="1">
                  <a:solidFill>
                    <a:srgbClr val="FFFFFF"/>
                  </a:solidFill>
                  <a:cs typeface="+mn-ea"/>
                  <a:sym typeface="+mn-lt"/>
                </a:rPr>
                <a:t>02 </a:t>
              </a:r>
              <a:r>
                <a:rPr lang="zh-CN" altLang="en-US" sz="2400" b="1">
                  <a:solidFill>
                    <a:srgbClr val="FFFFFF"/>
                  </a:solidFill>
                  <a:cs typeface="+mn-ea"/>
                  <a:sym typeface="+mn-lt"/>
                </a:rPr>
                <a:t>军事</a:t>
              </a:r>
              <a:r>
                <a:rPr lang="zh-CN" altLang="en-US" sz="2400" b="1" dirty="0">
                  <a:solidFill>
                    <a:srgbClr val="FFFFFF"/>
                  </a:solidFill>
                  <a:cs typeface="+mn-ea"/>
                  <a:sym typeface="+mn-lt"/>
                </a:rPr>
                <a:t>安全</a:t>
              </a:r>
              <a:endParaRPr lang="en-US" altLang="zh-CN" sz="2400" b="1" dirty="0">
                <a:solidFill>
                  <a:srgbClr val="FFFFFF"/>
                </a:solidFill>
                <a:cs typeface="+mn-ea"/>
                <a:sym typeface="+mn-lt"/>
              </a:endParaRPr>
            </a:p>
          </p:txBody>
        </p:sp>
        <p:sp>
          <p:nvSpPr>
            <p:cNvPr id="11" name="圆角矩形 10"/>
            <p:cNvSpPr/>
            <p:nvPr/>
          </p:nvSpPr>
          <p:spPr>
            <a:xfrm>
              <a:off x="1109472" y="5578177"/>
              <a:ext cx="2437892" cy="642871"/>
            </a:xfrm>
            <a:prstGeom prst="roundRect">
              <a:avLst/>
            </a:prstGeom>
            <a:solidFill>
              <a:schemeClr val="accent1"/>
            </a:solidFill>
          </p:spPr>
          <p:txBody>
            <a:bodyPr wrap="square" rtlCol="0">
              <a:spAutoFit/>
            </a:bodyPr>
            <a:lstStyle/>
            <a:p>
              <a:pPr algn="dist" defTabSz="1219170" fontAlgn="base">
                <a:lnSpc>
                  <a:spcPct val="150000"/>
                </a:lnSpc>
                <a:spcBef>
                  <a:spcPct val="0"/>
                </a:spcBef>
                <a:spcAft>
                  <a:spcPct val="0"/>
                </a:spcAft>
                <a:buClr>
                  <a:srgbClr val="C00000"/>
                </a:buClr>
              </a:pPr>
              <a:r>
                <a:rPr lang="en-US" altLang="zh-CN" sz="2400" b="1">
                  <a:solidFill>
                    <a:srgbClr val="FFFFFF"/>
                  </a:solidFill>
                  <a:cs typeface="+mn-ea"/>
                  <a:sym typeface="+mn-lt"/>
                </a:rPr>
                <a:t>04 </a:t>
              </a:r>
              <a:r>
                <a:rPr lang="zh-CN" altLang="en-US" sz="2400" b="1">
                  <a:solidFill>
                    <a:srgbClr val="FFFFFF"/>
                  </a:solidFill>
                  <a:cs typeface="+mn-ea"/>
                  <a:sym typeface="+mn-lt"/>
                </a:rPr>
                <a:t>社会</a:t>
              </a:r>
              <a:r>
                <a:rPr lang="zh-CN" altLang="en-US" sz="2400" b="1" dirty="0">
                  <a:solidFill>
                    <a:srgbClr val="FFFFFF"/>
                  </a:solidFill>
                  <a:cs typeface="+mn-ea"/>
                  <a:sym typeface="+mn-lt"/>
                </a:rPr>
                <a:t>安全</a:t>
              </a:r>
              <a:endParaRPr lang="en-US" altLang="zh-CN" sz="2400" b="1" dirty="0">
                <a:solidFill>
                  <a:srgbClr val="FFFFFF"/>
                </a:solidFill>
                <a:cs typeface="+mn-ea"/>
                <a:sym typeface="+mn-lt"/>
              </a:endParaRPr>
            </a:p>
          </p:txBody>
        </p:sp>
        <p:sp>
          <p:nvSpPr>
            <p:cNvPr id="12" name="圆角矩形 11"/>
            <p:cNvSpPr/>
            <p:nvPr/>
          </p:nvSpPr>
          <p:spPr>
            <a:xfrm>
              <a:off x="3798154" y="2822785"/>
              <a:ext cx="2437200" cy="642871"/>
            </a:xfrm>
            <a:prstGeom prst="roundRect">
              <a:avLst/>
            </a:prstGeom>
            <a:solidFill>
              <a:schemeClr val="accent1"/>
            </a:solidFill>
          </p:spPr>
          <p:txBody>
            <a:bodyPr wrap="square" rtlCol="0">
              <a:spAutoFit/>
            </a:bodyPr>
            <a:lstStyle/>
            <a:p>
              <a:pPr algn="dist" defTabSz="1219170" fontAlgn="base">
                <a:lnSpc>
                  <a:spcPct val="150000"/>
                </a:lnSpc>
                <a:spcBef>
                  <a:spcPct val="0"/>
                </a:spcBef>
                <a:spcAft>
                  <a:spcPct val="0"/>
                </a:spcAft>
                <a:buClr>
                  <a:srgbClr val="C00000"/>
                </a:buClr>
              </a:pPr>
              <a:r>
                <a:rPr lang="en-US" altLang="zh-CN" sz="2400" b="1">
                  <a:solidFill>
                    <a:srgbClr val="FFFFFF"/>
                  </a:solidFill>
                  <a:cs typeface="+mn-ea"/>
                  <a:sym typeface="+mn-lt"/>
                </a:rPr>
                <a:t>05 </a:t>
              </a:r>
              <a:r>
                <a:rPr lang="zh-CN" altLang="en-US" sz="2400" b="1">
                  <a:solidFill>
                    <a:srgbClr val="FFFFFF"/>
                  </a:solidFill>
                  <a:cs typeface="+mn-ea"/>
                  <a:sym typeface="+mn-lt"/>
                </a:rPr>
                <a:t>文化</a:t>
              </a:r>
              <a:r>
                <a:rPr lang="zh-CN" altLang="en-US" sz="2400" b="1" dirty="0">
                  <a:solidFill>
                    <a:srgbClr val="FFFFFF"/>
                  </a:solidFill>
                  <a:cs typeface="+mn-ea"/>
                  <a:sym typeface="+mn-lt"/>
                </a:rPr>
                <a:t>安全</a:t>
              </a:r>
              <a:endParaRPr lang="en-US" altLang="zh-CN" sz="2400" b="1" dirty="0">
                <a:solidFill>
                  <a:srgbClr val="FFFFFF"/>
                </a:solidFill>
                <a:cs typeface="+mn-ea"/>
                <a:sym typeface="+mn-lt"/>
              </a:endParaRPr>
            </a:p>
          </p:txBody>
        </p:sp>
        <p:sp>
          <p:nvSpPr>
            <p:cNvPr id="13" name="圆角矩形 12"/>
            <p:cNvSpPr/>
            <p:nvPr/>
          </p:nvSpPr>
          <p:spPr>
            <a:xfrm>
              <a:off x="1109472" y="4659713"/>
              <a:ext cx="2437892" cy="642871"/>
            </a:xfrm>
            <a:prstGeom prst="roundRect">
              <a:avLst/>
            </a:prstGeom>
            <a:solidFill>
              <a:schemeClr val="accent1"/>
            </a:solidFill>
          </p:spPr>
          <p:txBody>
            <a:bodyPr wrap="square" rtlCol="0">
              <a:spAutoFit/>
            </a:bodyPr>
            <a:lstStyle/>
            <a:p>
              <a:pPr algn="dist" defTabSz="1219170" fontAlgn="base">
                <a:lnSpc>
                  <a:spcPct val="150000"/>
                </a:lnSpc>
                <a:spcBef>
                  <a:spcPct val="0"/>
                </a:spcBef>
                <a:spcAft>
                  <a:spcPct val="0"/>
                </a:spcAft>
                <a:buClr>
                  <a:srgbClr val="C00000"/>
                </a:buClr>
              </a:pPr>
              <a:r>
                <a:rPr lang="en-US" altLang="zh-CN" sz="2400" b="1">
                  <a:solidFill>
                    <a:srgbClr val="FFFFFF"/>
                  </a:solidFill>
                  <a:cs typeface="+mn-ea"/>
                  <a:sym typeface="+mn-lt"/>
                </a:rPr>
                <a:t>03 </a:t>
              </a:r>
              <a:r>
                <a:rPr lang="zh-CN" altLang="en-US" sz="2400" b="1">
                  <a:solidFill>
                    <a:srgbClr val="FFFFFF"/>
                  </a:solidFill>
                  <a:cs typeface="+mn-ea"/>
                  <a:sym typeface="+mn-lt"/>
                </a:rPr>
                <a:t>经济</a:t>
              </a:r>
              <a:r>
                <a:rPr lang="zh-CN" altLang="en-US" sz="2400" b="1" dirty="0">
                  <a:solidFill>
                    <a:srgbClr val="FFFFFF"/>
                  </a:solidFill>
                  <a:cs typeface="+mn-ea"/>
                  <a:sym typeface="+mn-lt"/>
                </a:rPr>
                <a:t>安全</a:t>
              </a:r>
              <a:endParaRPr lang="en-US" altLang="zh-CN" sz="2400" b="1" dirty="0">
                <a:solidFill>
                  <a:srgbClr val="FFFFFF"/>
                </a:solidFill>
                <a:cs typeface="+mn-ea"/>
                <a:sym typeface="+mn-lt"/>
              </a:endParaRPr>
            </a:p>
          </p:txBody>
        </p:sp>
        <p:sp>
          <p:nvSpPr>
            <p:cNvPr id="14" name="圆角矩形 13"/>
            <p:cNvSpPr/>
            <p:nvPr/>
          </p:nvSpPr>
          <p:spPr>
            <a:xfrm>
              <a:off x="3798154" y="4655873"/>
              <a:ext cx="2437200" cy="642871"/>
            </a:xfrm>
            <a:prstGeom prst="roundRect">
              <a:avLst/>
            </a:prstGeom>
            <a:solidFill>
              <a:schemeClr val="accent1"/>
            </a:solidFill>
          </p:spPr>
          <p:txBody>
            <a:bodyPr wrap="square" rtlCol="0">
              <a:spAutoFit/>
            </a:bodyPr>
            <a:lstStyle/>
            <a:p>
              <a:pPr algn="dist" defTabSz="1219170" fontAlgn="base">
                <a:lnSpc>
                  <a:spcPct val="150000"/>
                </a:lnSpc>
                <a:spcBef>
                  <a:spcPct val="0"/>
                </a:spcBef>
                <a:spcAft>
                  <a:spcPct val="0"/>
                </a:spcAft>
                <a:buClr>
                  <a:srgbClr val="C00000"/>
                </a:buClr>
              </a:pPr>
              <a:r>
                <a:rPr lang="en-US" altLang="zh-CN" sz="2400" b="1">
                  <a:solidFill>
                    <a:srgbClr val="FFFFFF"/>
                  </a:solidFill>
                  <a:cs typeface="+mn-ea"/>
                  <a:sym typeface="+mn-lt"/>
                </a:rPr>
                <a:t>07 </a:t>
              </a:r>
              <a:r>
                <a:rPr lang="zh-CN" altLang="en-US" sz="2400" b="1">
                  <a:solidFill>
                    <a:srgbClr val="FFFFFF"/>
                  </a:solidFill>
                  <a:cs typeface="+mn-ea"/>
                  <a:sym typeface="+mn-lt"/>
                </a:rPr>
                <a:t>科技</a:t>
              </a:r>
              <a:r>
                <a:rPr lang="zh-CN" altLang="en-US" sz="2400" b="1" dirty="0">
                  <a:solidFill>
                    <a:srgbClr val="FFFFFF"/>
                  </a:solidFill>
                  <a:cs typeface="+mn-ea"/>
                  <a:sym typeface="+mn-lt"/>
                </a:rPr>
                <a:t>安全</a:t>
              </a:r>
              <a:endParaRPr lang="en-US" altLang="zh-CN" sz="2400" b="1" dirty="0">
                <a:solidFill>
                  <a:srgbClr val="FFFFFF"/>
                </a:solidFill>
                <a:cs typeface="+mn-ea"/>
                <a:sym typeface="+mn-lt"/>
              </a:endParaRPr>
            </a:p>
          </p:txBody>
        </p:sp>
        <p:sp>
          <p:nvSpPr>
            <p:cNvPr id="15" name="圆角矩形 14"/>
            <p:cNvSpPr/>
            <p:nvPr/>
          </p:nvSpPr>
          <p:spPr>
            <a:xfrm>
              <a:off x="3798154" y="5572418"/>
              <a:ext cx="2437200" cy="642871"/>
            </a:xfrm>
            <a:prstGeom prst="roundRect">
              <a:avLst/>
            </a:prstGeom>
            <a:solidFill>
              <a:schemeClr val="accent1"/>
            </a:solidFill>
          </p:spPr>
          <p:txBody>
            <a:bodyPr wrap="square" rtlCol="0">
              <a:spAutoFit/>
            </a:bodyPr>
            <a:lstStyle/>
            <a:p>
              <a:pPr algn="dist" defTabSz="1219170" fontAlgn="base">
                <a:lnSpc>
                  <a:spcPct val="150000"/>
                </a:lnSpc>
                <a:spcBef>
                  <a:spcPct val="0"/>
                </a:spcBef>
                <a:spcAft>
                  <a:spcPct val="0"/>
                </a:spcAft>
                <a:buClr>
                  <a:srgbClr val="C00000"/>
                </a:buClr>
              </a:pPr>
              <a:r>
                <a:rPr lang="en-US" altLang="zh-CN" sz="2400" b="1">
                  <a:solidFill>
                    <a:srgbClr val="FFFFFF"/>
                  </a:solidFill>
                  <a:cs typeface="+mn-ea"/>
                  <a:sym typeface="+mn-lt"/>
                </a:rPr>
                <a:t>08 </a:t>
              </a:r>
              <a:r>
                <a:rPr lang="zh-CN" altLang="en-US" sz="2400" b="1">
                  <a:solidFill>
                    <a:srgbClr val="FFFFFF"/>
                  </a:solidFill>
                  <a:cs typeface="+mn-ea"/>
                  <a:sym typeface="+mn-lt"/>
                </a:rPr>
                <a:t>信息</a:t>
              </a:r>
              <a:r>
                <a:rPr lang="zh-CN" altLang="en-US" sz="2400" b="1" dirty="0">
                  <a:solidFill>
                    <a:srgbClr val="FFFFFF"/>
                  </a:solidFill>
                  <a:cs typeface="+mn-ea"/>
                  <a:sym typeface="+mn-lt"/>
                </a:rPr>
                <a:t>安全</a:t>
              </a:r>
              <a:endParaRPr lang="en-US" altLang="zh-CN" sz="2400" b="1" dirty="0">
                <a:solidFill>
                  <a:srgbClr val="FFFFFF"/>
                </a:solidFill>
                <a:cs typeface="+mn-ea"/>
                <a:sym typeface="+mn-lt"/>
              </a:endParaRPr>
            </a:p>
          </p:txBody>
        </p:sp>
        <p:sp>
          <p:nvSpPr>
            <p:cNvPr id="16" name="圆角矩形 15"/>
            <p:cNvSpPr/>
            <p:nvPr/>
          </p:nvSpPr>
          <p:spPr>
            <a:xfrm>
              <a:off x="6486144" y="4655873"/>
              <a:ext cx="2437200" cy="642871"/>
            </a:xfrm>
            <a:prstGeom prst="roundRect">
              <a:avLst/>
            </a:prstGeom>
            <a:solidFill>
              <a:schemeClr val="accent1"/>
            </a:solidFill>
          </p:spPr>
          <p:txBody>
            <a:bodyPr wrap="square" rtlCol="0">
              <a:spAutoFit/>
            </a:bodyPr>
            <a:lstStyle/>
            <a:p>
              <a:pPr algn="dist" defTabSz="1219170" fontAlgn="base">
                <a:lnSpc>
                  <a:spcPct val="150000"/>
                </a:lnSpc>
                <a:spcBef>
                  <a:spcPct val="0"/>
                </a:spcBef>
                <a:spcAft>
                  <a:spcPct val="0"/>
                </a:spcAft>
                <a:buClr>
                  <a:srgbClr val="C00000"/>
                </a:buClr>
              </a:pPr>
              <a:r>
                <a:rPr lang="en-US" altLang="zh-CN" sz="2400" b="1">
                  <a:solidFill>
                    <a:srgbClr val="FFFFFF"/>
                  </a:solidFill>
                  <a:cs typeface="+mn-ea"/>
                  <a:sym typeface="+mn-lt"/>
                </a:rPr>
                <a:t>11 </a:t>
              </a:r>
              <a:r>
                <a:rPr lang="zh-CN" altLang="en-US" sz="2400" b="1">
                  <a:solidFill>
                    <a:srgbClr val="FFFFFF"/>
                  </a:solidFill>
                  <a:cs typeface="+mn-ea"/>
                  <a:sym typeface="+mn-lt"/>
                </a:rPr>
                <a:t>生态</a:t>
              </a:r>
              <a:r>
                <a:rPr lang="zh-CN" altLang="en-US" sz="2400" b="1" dirty="0">
                  <a:solidFill>
                    <a:srgbClr val="FFFFFF"/>
                  </a:solidFill>
                  <a:cs typeface="+mn-ea"/>
                  <a:sym typeface="+mn-lt"/>
                </a:rPr>
                <a:t>安全</a:t>
              </a:r>
              <a:endParaRPr lang="en-US" altLang="zh-CN" sz="2400" b="1" dirty="0">
                <a:solidFill>
                  <a:srgbClr val="FFFFFF"/>
                </a:solidFill>
                <a:cs typeface="+mn-ea"/>
                <a:sym typeface="+mn-lt"/>
              </a:endParaRPr>
            </a:p>
          </p:txBody>
        </p:sp>
        <p:sp>
          <p:nvSpPr>
            <p:cNvPr id="17" name="圆角矩形 16"/>
            <p:cNvSpPr/>
            <p:nvPr/>
          </p:nvSpPr>
          <p:spPr>
            <a:xfrm>
              <a:off x="3798154" y="3739329"/>
              <a:ext cx="2437200" cy="642871"/>
            </a:xfrm>
            <a:prstGeom prst="roundRect">
              <a:avLst/>
            </a:prstGeom>
            <a:solidFill>
              <a:schemeClr val="accent1"/>
            </a:solidFill>
          </p:spPr>
          <p:txBody>
            <a:bodyPr wrap="square" rtlCol="0">
              <a:spAutoFit/>
            </a:bodyPr>
            <a:lstStyle/>
            <a:p>
              <a:pPr algn="dist" defTabSz="1219170" fontAlgn="base">
                <a:lnSpc>
                  <a:spcPct val="150000"/>
                </a:lnSpc>
                <a:spcBef>
                  <a:spcPct val="0"/>
                </a:spcBef>
                <a:spcAft>
                  <a:spcPct val="0"/>
                </a:spcAft>
                <a:buClr>
                  <a:srgbClr val="C00000"/>
                </a:buClr>
              </a:pPr>
              <a:r>
                <a:rPr lang="en-US" altLang="zh-CN" sz="2400" b="1">
                  <a:solidFill>
                    <a:srgbClr val="FFFFFF"/>
                  </a:solidFill>
                  <a:cs typeface="+mn-ea"/>
                  <a:sym typeface="+mn-lt"/>
                </a:rPr>
                <a:t>06 </a:t>
              </a:r>
              <a:r>
                <a:rPr lang="zh-CN" altLang="en-US" sz="2400" b="1">
                  <a:solidFill>
                    <a:srgbClr val="FFFFFF"/>
                  </a:solidFill>
                  <a:cs typeface="+mn-ea"/>
                  <a:sym typeface="+mn-lt"/>
                </a:rPr>
                <a:t>资源</a:t>
              </a:r>
              <a:r>
                <a:rPr lang="zh-CN" altLang="en-US" sz="2400" b="1" dirty="0">
                  <a:solidFill>
                    <a:srgbClr val="FFFFFF"/>
                  </a:solidFill>
                  <a:cs typeface="+mn-ea"/>
                  <a:sym typeface="+mn-lt"/>
                </a:rPr>
                <a:t>安全</a:t>
              </a:r>
              <a:endParaRPr lang="en-US" altLang="zh-CN" sz="2400" b="1" dirty="0">
                <a:solidFill>
                  <a:srgbClr val="FFFFFF"/>
                </a:solidFill>
                <a:cs typeface="+mn-ea"/>
                <a:sym typeface="+mn-lt"/>
              </a:endParaRPr>
            </a:p>
          </p:txBody>
        </p:sp>
        <p:sp>
          <p:nvSpPr>
            <p:cNvPr id="18" name="圆角矩形 17"/>
            <p:cNvSpPr/>
            <p:nvPr/>
          </p:nvSpPr>
          <p:spPr>
            <a:xfrm>
              <a:off x="6486144" y="2822785"/>
              <a:ext cx="2437200" cy="642871"/>
            </a:xfrm>
            <a:prstGeom prst="roundRect">
              <a:avLst/>
            </a:prstGeom>
            <a:solidFill>
              <a:schemeClr val="accent1"/>
            </a:solidFill>
          </p:spPr>
          <p:txBody>
            <a:bodyPr wrap="square" rtlCol="0">
              <a:spAutoFit/>
            </a:bodyPr>
            <a:lstStyle/>
            <a:p>
              <a:pPr algn="dist" defTabSz="1219170" fontAlgn="base">
                <a:lnSpc>
                  <a:spcPct val="150000"/>
                </a:lnSpc>
                <a:spcBef>
                  <a:spcPct val="0"/>
                </a:spcBef>
                <a:spcAft>
                  <a:spcPct val="0"/>
                </a:spcAft>
                <a:buClr>
                  <a:srgbClr val="C00000"/>
                </a:buClr>
              </a:pPr>
              <a:r>
                <a:rPr lang="en-US" altLang="zh-CN" sz="2400" b="1">
                  <a:solidFill>
                    <a:srgbClr val="FFFFFF"/>
                  </a:solidFill>
                  <a:cs typeface="+mn-ea"/>
                  <a:sym typeface="+mn-lt"/>
                </a:rPr>
                <a:t>09 </a:t>
              </a:r>
              <a:r>
                <a:rPr lang="zh-CN" altLang="en-US" sz="2400" b="1">
                  <a:solidFill>
                    <a:srgbClr val="FFFFFF"/>
                  </a:solidFill>
                  <a:cs typeface="+mn-ea"/>
                  <a:sym typeface="+mn-lt"/>
                </a:rPr>
                <a:t>核</a:t>
              </a:r>
              <a:r>
                <a:rPr lang="zh-CN" altLang="en-US" sz="2400" b="1" dirty="0">
                  <a:solidFill>
                    <a:srgbClr val="FFFFFF"/>
                  </a:solidFill>
                  <a:cs typeface="+mn-ea"/>
                  <a:sym typeface="+mn-lt"/>
                </a:rPr>
                <a:t>安全</a:t>
              </a:r>
              <a:endParaRPr lang="en-US" altLang="zh-CN" sz="2400" b="1" dirty="0">
                <a:solidFill>
                  <a:srgbClr val="FFFFFF"/>
                </a:solidFill>
                <a:cs typeface="+mn-ea"/>
                <a:sym typeface="+mn-lt"/>
              </a:endParaRPr>
            </a:p>
          </p:txBody>
        </p:sp>
      </p:grpSp>
      <p:sp>
        <p:nvSpPr>
          <p:cNvPr id="20" name="标题 1"/>
          <p:cNvSpPr>
            <a:spLocks noGrp="1"/>
          </p:cNvSpPr>
          <p:nvPr>
            <p:ph type="title" idx="4294967295"/>
          </p:nvPr>
        </p:nvSpPr>
        <p:spPr>
          <a:xfrm>
            <a:off x="2532063" y="1680474"/>
            <a:ext cx="7127875" cy="692150"/>
          </a:xfrm>
          <a:prstGeom prst="rect">
            <a:avLst/>
          </a:prstGeom>
        </p:spPr>
        <p:txBody>
          <a:bodyPr>
            <a:normAutofit fontScale="90000"/>
          </a:bodyPr>
          <a:lstStyle/>
          <a:p>
            <a:pPr algn="ctr"/>
            <a:r>
              <a:rPr lang="zh-CN" altLang="en-US" b="1" dirty="0">
                <a:latin typeface="+mn-lt"/>
                <a:ea typeface="+mn-ea"/>
                <a:cs typeface="+mn-ea"/>
                <a:sym typeface="+mn-lt"/>
              </a:rPr>
              <a:t>国家安全体系涵盖</a:t>
            </a:r>
            <a:r>
              <a:rPr lang="en-US" altLang="zh-CN" b="1" dirty="0">
                <a:latin typeface="+mn-lt"/>
                <a:ea typeface="+mn-ea"/>
                <a:cs typeface="+mn-ea"/>
                <a:sym typeface="+mn-lt"/>
              </a:rPr>
              <a:t>11</a:t>
            </a:r>
            <a:r>
              <a:rPr lang="zh-CN" altLang="en-US" b="1" dirty="0">
                <a:latin typeface="+mn-lt"/>
                <a:ea typeface="+mn-ea"/>
                <a:cs typeface="+mn-ea"/>
                <a:sym typeface="+mn-lt"/>
              </a:rPr>
              <a:t>种安全</a:t>
            </a:r>
          </a:p>
        </p:txBody>
      </p:sp>
      <p:pic>
        <p:nvPicPr>
          <p:cNvPr id="4" name="图片 3">
            <a:extLst>
              <a:ext uri="{FF2B5EF4-FFF2-40B4-BE49-F238E27FC236}">
                <a16:creationId xmlns:a16="http://schemas.microsoft.com/office/drawing/2014/main" xmlns="" id="{12A07E93-8A9B-45D8-8FE5-3EB5BC6F17F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79526" y="3913578"/>
            <a:ext cx="2540630" cy="1931452"/>
          </a:xfrm>
          <a:prstGeom prst="rect">
            <a:avLst/>
          </a:prstGeom>
          <a:solidFill>
            <a:schemeClr val="bg1"/>
          </a:solidFill>
        </p:spPr>
      </p:pic>
    </p:spTree>
    <p:extLst>
      <p:ext uri="{BB962C8B-B14F-4D97-AF65-F5344CB8AC3E}">
        <p14:creationId xmlns:p14="http://schemas.microsoft.com/office/powerpoint/2010/main" val="603172034"/>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750"/>
                                        <p:tgtEl>
                                          <p:spTgt spid="20"/>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75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anim calcmode="lin" valueType="num">
                                      <p:cBhvr>
                                        <p:cTn id="20" dur="750" fill="hold"/>
                                        <p:tgtEl>
                                          <p:spTgt spid="4"/>
                                        </p:tgtEl>
                                        <p:attrNameLst>
                                          <p:attrName>ppt_x</p:attrName>
                                        </p:attrNameLst>
                                      </p:cBhvr>
                                      <p:tavLst>
                                        <p:tav tm="0">
                                          <p:val>
                                            <p:strVal val="#ppt_x"/>
                                          </p:val>
                                        </p:tav>
                                        <p:tav tm="100000">
                                          <p:val>
                                            <p:strVal val="#ppt_x"/>
                                          </p:val>
                                        </p:tav>
                                      </p:tavLst>
                                    </p:anim>
                                    <p:anim calcmode="lin" valueType="num">
                                      <p:cBhvr>
                                        <p:cTn id="21"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7DAEF90B-7960-498B-A0F3-ACEA1BDC21BC}"/>
              </a:ext>
            </a:extLst>
          </p:cNvPr>
          <p:cNvSpPr/>
          <p:nvPr/>
        </p:nvSpPr>
        <p:spPr>
          <a:xfrm>
            <a:off x="1009346" y="2695445"/>
            <a:ext cx="8338724" cy="6921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036984" y="2641677"/>
            <a:ext cx="8564867" cy="2985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200000"/>
              </a:lnSpc>
              <a:spcBef>
                <a:spcPct val="0"/>
              </a:spcBef>
              <a:spcAft>
                <a:spcPct val="0"/>
              </a:spcAft>
              <a:buClr>
                <a:schemeClr val="bg1"/>
              </a:buClr>
              <a:buFont typeface="Wingdings" panose="05000000000000000000" pitchFamily="2" charset="2"/>
              <a:buChar char="Ø"/>
            </a:pPr>
            <a:r>
              <a:rPr lang="zh-CN" altLang="en-US" sz="2100" b="1" spc="600" dirty="0">
                <a:solidFill>
                  <a:schemeClr val="bg1"/>
                </a:solidFill>
                <a:cs typeface="+mn-ea"/>
                <a:sym typeface="+mn-lt"/>
              </a:rPr>
              <a:t>维护国家安全的核心</a:t>
            </a:r>
            <a:endParaRPr lang="en-US" altLang="zh-CN" sz="2100" b="1" spc="600" dirty="0">
              <a:solidFill>
                <a:schemeClr val="bg1"/>
              </a:solidFill>
              <a:cs typeface="+mn-ea"/>
              <a:sym typeface="+mn-lt"/>
            </a:endParaRPr>
          </a:p>
          <a:p>
            <a:pPr defTabSz="1219170" fontAlgn="base">
              <a:lnSpc>
                <a:spcPct val="200000"/>
              </a:lnSpc>
              <a:spcBef>
                <a:spcPct val="0"/>
              </a:spcBef>
              <a:spcAft>
                <a:spcPct val="0"/>
              </a:spcAft>
              <a:buClr>
                <a:srgbClr val="C00000"/>
              </a:buClr>
            </a:pPr>
            <a:endParaRPr lang="en-US" altLang="zh-CN" sz="1000" b="1" dirty="0">
              <a:cs typeface="+mn-ea"/>
              <a:sym typeface="+mn-lt"/>
            </a:endParaRPr>
          </a:p>
          <a:p>
            <a:pPr defTabSz="1219170" fontAlgn="base">
              <a:lnSpc>
                <a:spcPct val="200000"/>
              </a:lnSpc>
              <a:spcBef>
                <a:spcPct val="0"/>
              </a:spcBef>
              <a:spcAft>
                <a:spcPct val="0"/>
              </a:spcAft>
              <a:buClr>
                <a:srgbClr val="C00000"/>
              </a:buClr>
            </a:pPr>
            <a:r>
              <a:rPr lang="zh-CN" altLang="en-US" sz="2100" dirty="0">
                <a:cs typeface="+mn-ea"/>
                <a:sym typeface="+mn-lt"/>
              </a:rPr>
              <a:t>是维护国家核心利益和其他重大利益的安全，包括国家政权、主权、统一和领土完整、人民福祉、经济社会可持续发展以及国家其他重大利益的安全。</a:t>
            </a:r>
          </a:p>
        </p:txBody>
      </p:sp>
      <p:sp>
        <p:nvSpPr>
          <p:cNvPr id="4" name="标题 1">
            <a:extLst>
              <a:ext uri="{FF2B5EF4-FFF2-40B4-BE49-F238E27FC236}">
                <a16:creationId xmlns:a16="http://schemas.microsoft.com/office/drawing/2014/main" xmlns="" id="{F9B84BFF-F0C5-4DAD-91D1-F95EE1F6C8F4}"/>
              </a:ext>
            </a:extLst>
          </p:cNvPr>
          <p:cNvSpPr txBox="1">
            <a:spLocks/>
          </p:cNvSpPr>
          <p:nvPr/>
        </p:nvSpPr>
        <p:spPr>
          <a:xfrm>
            <a:off x="2532063" y="1680474"/>
            <a:ext cx="7127875" cy="69215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4000" b="1">
                <a:latin typeface="+mn-lt"/>
                <a:ea typeface="+mn-ea"/>
                <a:cs typeface="+mn-ea"/>
                <a:sym typeface="+mn-lt"/>
              </a:rPr>
              <a:t>国家安全体系涵盖</a:t>
            </a:r>
            <a:r>
              <a:rPr lang="en-US" altLang="zh-CN" sz="4000" b="1">
                <a:latin typeface="+mn-lt"/>
                <a:ea typeface="+mn-ea"/>
                <a:cs typeface="+mn-ea"/>
                <a:sym typeface="+mn-lt"/>
              </a:rPr>
              <a:t>11</a:t>
            </a:r>
            <a:r>
              <a:rPr lang="zh-CN" altLang="en-US" sz="4000" b="1">
                <a:latin typeface="+mn-lt"/>
                <a:ea typeface="+mn-ea"/>
                <a:cs typeface="+mn-ea"/>
                <a:sym typeface="+mn-lt"/>
              </a:rPr>
              <a:t>种安全</a:t>
            </a:r>
            <a:endParaRPr lang="zh-CN" altLang="en-US" sz="4000" b="1" dirty="0">
              <a:latin typeface="+mn-lt"/>
              <a:ea typeface="+mn-ea"/>
              <a:cs typeface="+mn-ea"/>
              <a:sym typeface="+mn-lt"/>
            </a:endParaRPr>
          </a:p>
        </p:txBody>
      </p:sp>
      <p:pic>
        <p:nvPicPr>
          <p:cNvPr id="5" name="图片 4">
            <a:extLst>
              <a:ext uri="{FF2B5EF4-FFF2-40B4-BE49-F238E27FC236}">
                <a16:creationId xmlns:a16="http://schemas.microsoft.com/office/drawing/2014/main" xmlns="" id="{458D6E5C-EC99-4EF7-A2AE-51F2ED64A0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090150" y="694937"/>
            <a:ext cx="3746000" cy="6534925"/>
          </a:xfrm>
          <a:prstGeom prst="rect">
            <a:avLst/>
          </a:prstGeom>
        </p:spPr>
      </p:pic>
    </p:spTree>
    <p:extLst>
      <p:ext uri="{BB962C8B-B14F-4D97-AF65-F5344CB8AC3E}">
        <p14:creationId xmlns:p14="http://schemas.microsoft.com/office/powerpoint/2010/main" val="3843104726"/>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750"/>
                                        <p:tgtEl>
                                          <p:spTgt spid="2"/>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p:tgtEl>
                                          <p:spTgt spid="9"/>
                                        </p:tgtEl>
                                        <p:attrNameLst>
                                          <p:attrName>ppt_y</p:attrName>
                                        </p:attrNameLst>
                                      </p:cBhvr>
                                      <p:tavLst>
                                        <p:tav tm="0">
                                          <p:val>
                                            <p:strVal val="#ppt_y+#ppt_h*1.125000"/>
                                          </p:val>
                                        </p:tav>
                                        <p:tav tm="100000">
                                          <p:val>
                                            <p:strVal val="#ppt_y"/>
                                          </p:val>
                                        </p:tav>
                                      </p:tavLst>
                                    </p:anim>
                                    <p:animEffect transition="in" filter="wipe(up)">
                                      <p:cBhvr>
                                        <p:cTn id="1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xmlns="" id="{1E1F63B9-3B01-4E47-A4CB-ACD388B67906}"/>
              </a:ext>
            </a:extLst>
          </p:cNvPr>
          <p:cNvSpPr txBox="1">
            <a:spLocks/>
          </p:cNvSpPr>
          <p:nvPr/>
        </p:nvSpPr>
        <p:spPr>
          <a:xfrm>
            <a:off x="2532063" y="1680474"/>
            <a:ext cx="7127875" cy="69215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4000" b="1">
                <a:latin typeface="+mn-lt"/>
                <a:ea typeface="+mn-ea"/>
                <a:cs typeface="+mn-ea"/>
                <a:sym typeface="+mn-lt"/>
              </a:rPr>
              <a:t>什么是国家安全意识？</a:t>
            </a:r>
            <a:endParaRPr lang="zh-CN" altLang="en-US" sz="4000" b="1" dirty="0">
              <a:latin typeface="+mn-lt"/>
              <a:ea typeface="+mn-ea"/>
              <a:cs typeface="+mn-ea"/>
              <a:sym typeface="+mn-lt"/>
            </a:endParaRPr>
          </a:p>
        </p:txBody>
      </p:sp>
      <p:sp>
        <p:nvSpPr>
          <p:cNvPr id="6" name="矩形 5">
            <a:extLst>
              <a:ext uri="{FF2B5EF4-FFF2-40B4-BE49-F238E27FC236}">
                <a16:creationId xmlns:a16="http://schemas.microsoft.com/office/drawing/2014/main" xmlns="" id="{4416AEDC-6CE3-4D50-B86E-42490B3982DE}"/>
              </a:ext>
            </a:extLst>
          </p:cNvPr>
          <p:cNvSpPr/>
          <p:nvPr/>
        </p:nvSpPr>
        <p:spPr>
          <a:xfrm>
            <a:off x="1085546" y="2981195"/>
            <a:ext cx="8338724" cy="6921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085545" y="2937653"/>
            <a:ext cx="8564867" cy="2985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defTabSz="1219170" fontAlgn="base">
              <a:lnSpc>
                <a:spcPct val="200000"/>
              </a:lnSpc>
              <a:spcBef>
                <a:spcPct val="0"/>
              </a:spcBef>
              <a:spcAft>
                <a:spcPct val="0"/>
              </a:spcAft>
              <a:buClr>
                <a:schemeClr val="bg1"/>
              </a:buClr>
              <a:buFont typeface="Wingdings" panose="05000000000000000000" pitchFamily="2" charset="2"/>
              <a:buChar char="Ø"/>
            </a:pPr>
            <a:r>
              <a:rPr lang="zh-CN" altLang="en-US" sz="2100" b="1" spc="600" dirty="0">
                <a:solidFill>
                  <a:schemeClr val="bg1"/>
                </a:solidFill>
                <a:cs typeface="+mn-ea"/>
                <a:sym typeface="+mn-lt"/>
              </a:rPr>
              <a:t>国家安全意识</a:t>
            </a:r>
            <a:r>
              <a:rPr lang="zh-CN" altLang="en-US" sz="2100" b="1" spc="600">
                <a:solidFill>
                  <a:schemeClr val="bg1"/>
                </a:solidFill>
                <a:cs typeface="+mn-ea"/>
                <a:sym typeface="+mn-lt"/>
              </a:rPr>
              <a:t>是指</a:t>
            </a:r>
            <a:endParaRPr lang="en-US" altLang="zh-CN" sz="2100" b="1" spc="600">
              <a:solidFill>
                <a:schemeClr val="bg1"/>
              </a:solidFill>
              <a:cs typeface="+mn-ea"/>
              <a:sym typeface="+mn-lt"/>
            </a:endParaRPr>
          </a:p>
          <a:p>
            <a:pPr defTabSz="1219170" fontAlgn="base">
              <a:lnSpc>
                <a:spcPct val="200000"/>
              </a:lnSpc>
              <a:spcBef>
                <a:spcPct val="0"/>
              </a:spcBef>
              <a:spcAft>
                <a:spcPct val="0"/>
              </a:spcAft>
              <a:buClr>
                <a:srgbClr val="C00000"/>
              </a:buClr>
            </a:pPr>
            <a:endParaRPr lang="en-US" altLang="zh-CN" sz="1000">
              <a:cs typeface="+mn-ea"/>
              <a:sym typeface="+mn-lt"/>
            </a:endParaRPr>
          </a:p>
          <a:p>
            <a:pPr defTabSz="1219170" fontAlgn="base">
              <a:lnSpc>
                <a:spcPct val="200000"/>
              </a:lnSpc>
              <a:spcBef>
                <a:spcPct val="0"/>
              </a:spcBef>
              <a:spcAft>
                <a:spcPct val="0"/>
              </a:spcAft>
              <a:buClr>
                <a:srgbClr val="C00000"/>
              </a:buClr>
            </a:pPr>
            <a:r>
              <a:rPr lang="zh-CN" altLang="en-US" sz="2100">
                <a:cs typeface="+mn-ea"/>
                <a:sym typeface="+mn-lt"/>
              </a:rPr>
              <a:t>公民</a:t>
            </a:r>
            <a:r>
              <a:rPr lang="zh-CN" altLang="en-US" sz="2100" dirty="0">
                <a:cs typeface="+mn-ea"/>
                <a:sym typeface="+mn-lt"/>
              </a:rPr>
              <a:t>在履行维护国家安全、荣誉和利益的义务方面所应具备的观念和总和，主要包括爱国主义精神、国家利益至上观念、法纪观念、敌情观念、保密观念、安全防范观念等。</a:t>
            </a:r>
          </a:p>
        </p:txBody>
      </p:sp>
      <p:pic>
        <p:nvPicPr>
          <p:cNvPr id="3" name="图片 2">
            <a:extLst>
              <a:ext uri="{FF2B5EF4-FFF2-40B4-BE49-F238E27FC236}">
                <a16:creationId xmlns:a16="http://schemas.microsoft.com/office/drawing/2014/main" xmlns="" id="{09FABB4F-727A-4D5D-8583-BC6A4E96C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45032" y="1695449"/>
            <a:ext cx="2615359" cy="5254495"/>
          </a:xfrm>
          <a:prstGeom prst="rect">
            <a:avLst/>
          </a:prstGeom>
        </p:spPr>
      </p:pic>
    </p:spTree>
    <p:extLst>
      <p:ext uri="{BB962C8B-B14F-4D97-AF65-F5344CB8AC3E}">
        <p14:creationId xmlns:p14="http://schemas.microsoft.com/office/powerpoint/2010/main" val="521087978"/>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750"/>
                                        <p:tgtEl>
                                          <p:spTgt spid="6"/>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p:tgtEl>
                                          <p:spTgt spid="9"/>
                                        </p:tgtEl>
                                        <p:attrNameLst>
                                          <p:attrName>ppt_y</p:attrName>
                                        </p:attrNameLst>
                                      </p:cBhvr>
                                      <p:tavLst>
                                        <p:tav tm="0">
                                          <p:val>
                                            <p:strVal val="#ppt_y+#ppt_h*1.125000"/>
                                          </p:val>
                                        </p:tav>
                                        <p:tav tm="100000">
                                          <p:val>
                                            <p:strVal val="#ppt_y"/>
                                          </p:val>
                                        </p:tav>
                                      </p:tavLst>
                                    </p:anim>
                                    <p:animEffect transition="in" filter="wipe(up)">
                                      <p:cBhvr>
                                        <p:cTn id="1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8"/>
</p:tagLst>
</file>

<file path=ppt/tags/tag5.xml><?xml version="1.0" encoding="utf-8"?>
<p:tagLst xmlns:a="http://schemas.openxmlformats.org/drawingml/2006/main" xmlns:r="http://schemas.openxmlformats.org/officeDocument/2006/relationships" xmlns:p="http://schemas.openxmlformats.org/presentationml/2006/main">
  <p:tag name="PA" val="v5.2.8"/>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www.1ppt.com">
  <a:themeElements>
    <a:clrScheme name="自定义 1038">
      <a:dk1>
        <a:sysClr val="windowText" lastClr="000000"/>
      </a:dk1>
      <a:lt1>
        <a:sysClr val="window" lastClr="FFFFFF"/>
      </a:lt1>
      <a:dk2>
        <a:srgbClr val="44546A"/>
      </a:dk2>
      <a:lt2>
        <a:srgbClr val="E7E6E6"/>
      </a:lt2>
      <a:accent1>
        <a:srgbClr val="CA0803"/>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bfxc3w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1944</Words>
  <Application>Microsoft Office PowerPoint</Application>
  <PresentationFormat>宽屏</PresentationFormat>
  <Paragraphs>176</Paragraphs>
  <Slides>27</Slides>
  <Notes>25</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27</vt:i4>
      </vt:variant>
    </vt:vector>
  </HeadingPairs>
  <TitlesOfParts>
    <vt:vector size="39" baseType="lpstr">
      <vt:lpstr>Meiryo</vt:lpstr>
      <vt:lpstr>等线</vt:lpstr>
      <vt:lpstr>汉仪雅酷黑 75W</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国家安全体系涵盖11种安全</vt:lpstr>
      <vt:lpstr>国家安全体系涵盖11种安全</vt:lpstr>
      <vt:lpstr>PowerPoint 演示文稿</vt:lpstr>
      <vt:lpstr>PowerPoint 演示文稿</vt:lpstr>
      <vt:lpstr>PowerPoint 演示文稿</vt:lpstr>
      <vt:lpstr>PowerPoint 演示文稿</vt:lpstr>
      <vt:lpstr>PowerPoint 演示文稿</vt:lpstr>
      <vt:lpstr>国家安全法律</vt:lpstr>
      <vt:lpstr>新的国家安全法对军事安全做了哪些规定？</vt:lpstr>
      <vt:lpstr>PowerPoint 演示文稿</vt:lpstr>
      <vt:lpstr>PowerPoint 演示文稿</vt:lpstr>
      <vt:lpstr>PowerPoint 演示文稿</vt:lpstr>
      <vt:lpstr>PowerPoint 演示文稿</vt:lpstr>
      <vt:lpstr>辨别危害国家安全的行为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2021-04-08T00:41:10Z</dcterms:created>
  <dcterms:modified xsi:type="dcterms:W3CDTF">2023-04-23T02:01:11Z</dcterms:modified>
</cp:coreProperties>
</file>