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74" r:id="rId4"/>
  </p:sldMasterIdLst>
  <p:notesMasterIdLst>
    <p:notesMasterId r:id="rId28"/>
  </p:notesMasterIdLst>
  <p:sldIdLst>
    <p:sldId id="293" r:id="rId5"/>
    <p:sldId id="285" r:id="rId6"/>
    <p:sldId id="292" r:id="rId7"/>
    <p:sldId id="259" r:id="rId8"/>
    <p:sldId id="272" r:id="rId9"/>
    <p:sldId id="271" r:id="rId10"/>
    <p:sldId id="267" r:id="rId11"/>
    <p:sldId id="264" r:id="rId12"/>
    <p:sldId id="265" r:id="rId13"/>
    <p:sldId id="260" r:id="rId14"/>
    <p:sldId id="266" r:id="rId15"/>
    <p:sldId id="291" r:id="rId16"/>
    <p:sldId id="261" r:id="rId17"/>
    <p:sldId id="290" r:id="rId18"/>
    <p:sldId id="263" r:id="rId19"/>
    <p:sldId id="273" r:id="rId20"/>
    <p:sldId id="262" r:id="rId21"/>
    <p:sldId id="288" r:id="rId22"/>
    <p:sldId id="268" r:id="rId23"/>
    <p:sldId id="270" r:id="rId24"/>
    <p:sldId id="269" r:id="rId25"/>
    <p:sldId id="294" r:id="rId26"/>
    <p:sldId id="295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6F1"/>
    <a:srgbClr val="284633"/>
    <a:srgbClr val="01819C"/>
    <a:srgbClr val="35B795"/>
    <a:srgbClr val="525B6C"/>
    <a:srgbClr val="FEFFF9"/>
    <a:srgbClr val="BFA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195" autoAdjust="0"/>
  </p:normalViewPr>
  <p:slideViewPr>
    <p:cSldViewPr snapToGrid="0" showGuides="1">
      <p:cViewPr varScale="1">
        <p:scale>
          <a:sx n="108" d="100"/>
          <a:sy n="108" d="100"/>
        </p:scale>
        <p:origin x="708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21A5-7747-4A92-906F-35CFFF309398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A2FDA-ACE3-4735-90B1-2AA3D84857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1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8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661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241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06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963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06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11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693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78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706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9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119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569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83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042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0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19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47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76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642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09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72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C578-E9F1-4D79-8E60-9395B3D1BC12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CB4F4-9197-46B4-BBA1-616D07B6A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1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C578-E9F1-4D79-8E60-9395B3D1BC12}" type="datetimeFigureOut">
              <a:rPr lang="zh-CN" altLang="en-US" smtClean="0">
                <a:solidFill>
                  <a:prstClr val="black"/>
                </a:solidFill>
              </a:rPr>
              <a:pPr/>
              <a:t>2023/4/23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CB4F4-9197-46B4-BBA1-616D07B6AE75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55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745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98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5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8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79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77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7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6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7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15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23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5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69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18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356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578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27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557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73267" y="-2673269"/>
            <a:ext cx="6845464" cy="121920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6093" y="5165735"/>
            <a:ext cx="1875737" cy="18757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38151" y="5425899"/>
            <a:ext cx="1711008" cy="17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73267" y="-2673269"/>
            <a:ext cx="6845464" cy="121920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6093" y="5165735"/>
            <a:ext cx="1875737" cy="18757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38151" y="5425899"/>
            <a:ext cx="1711008" cy="17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3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58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9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692900" y="1"/>
            <a:ext cx="5994400" cy="686435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7173"/>
            <a:ext cx="7981950" cy="604100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4868" y="5515851"/>
            <a:ext cx="2474334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306323" y="1774678"/>
            <a:ext cx="5382757" cy="3231654"/>
            <a:chOff x="457973" y="845047"/>
            <a:chExt cx="5382757" cy="3231654"/>
          </a:xfrm>
        </p:grpSpPr>
        <p:sp>
          <p:nvSpPr>
            <p:cNvPr id="7" name="文本框 6"/>
            <p:cNvSpPr txBox="1"/>
            <p:nvPr/>
          </p:nvSpPr>
          <p:spPr>
            <a:xfrm>
              <a:off x="563811" y="1768377"/>
              <a:ext cx="52769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的天气最主要的特点多雨，有利于谷物生长。谷雨时节，南方地区“杨花落尽子规啼”，柳絮飞落，杜鹃夜啼，牡丹吐蕊，樱桃红熟，自然景物告示人们：时至暮春了。低海拔河谷地带也已进入夏季。谷雨是春季的最后一个节气，这时田中的秧苗初插、作物新种，最需要雨水的滋润，所以说“春雨贵如油”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57973" y="845047"/>
              <a:ext cx="2247267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谷雨简介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33" y="1027904"/>
            <a:ext cx="4248665" cy="492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99651" y="2070527"/>
            <a:ext cx="5009376" cy="2862322"/>
            <a:chOff x="457974" y="845047"/>
            <a:chExt cx="5009376" cy="2862322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49035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谷雨节气后降雨增多，空气中的湿度逐渐加大。雨生百谷。雨量充足而及时，谷类作物能茁壮成长。这时，南方的气温升高较快，一般</a:t>
              </a:r>
              <a:r>
                <a:rPr lang="en-US" altLang="zh-CN" sz="1600" dirty="0"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cs typeface="+mn-ea"/>
                  <a:sym typeface="+mn-lt"/>
                </a:rPr>
                <a:t>月下旬平均气温，除了华南北部和西部部分地区外，已达</a:t>
              </a:r>
              <a:r>
                <a:rPr lang="en-US" altLang="zh-CN" sz="1600" dirty="0">
                  <a:cs typeface="+mn-ea"/>
                  <a:sym typeface="+mn-lt"/>
                </a:rPr>
                <a:t>20℃~22℃</a:t>
              </a:r>
              <a:r>
                <a:rPr lang="zh-CN" altLang="en-US" sz="1600" dirty="0">
                  <a:cs typeface="+mn-ea"/>
                  <a:sym typeface="+mn-lt"/>
                </a:rPr>
                <a:t>，比中旬增高</a:t>
              </a:r>
              <a:r>
                <a:rPr lang="en-US" altLang="zh-CN" sz="1600" dirty="0">
                  <a:cs typeface="+mn-ea"/>
                  <a:sym typeface="+mn-lt"/>
                </a:rPr>
                <a:t>2℃</a:t>
              </a:r>
              <a:r>
                <a:rPr lang="zh-CN" altLang="en-US" sz="1600" dirty="0">
                  <a:cs typeface="+mn-ea"/>
                  <a:sym typeface="+mn-lt"/>
                </a:rPr>
                <a:t>以上。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4" y="845047"/>
              <a:ext cx="2143674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谷雨简介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5478903-5A1D-4209-8376-A0996A7FA0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842" y="1038086"/>
            <a:ext cx="4351143" cy="54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20120" y="1271182"/>
            <a:ext cx="5159383" cy="3439589"/>
            <a:chOff x="6850736" y="1595033"/>
            <a:chExt cx="5159383" cy="343958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0736" y="1595033"/>
              <a:ext cx="5159383" cy="3439589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7820827" y="2346048"/>
              <a:ext cx="2931994" cy="10947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800" dirty="0">
                  <a:solidFill>
                    <a:srgbClr val="284633"/>
                  </a:solidFill>
                  <a:cs typeface="+mn-ea"/>
                  <a:sym typeface="+mn-lt"/>
                </a:rPr>
                <a:t>谷雨习俗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431657" y="3494357"/>
              <a:ext cx="3845943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第一候萍始生；</a:t>
              </a:r>
              <a:endParaRPr lang="en-US" altLang="zh-CN" sz="16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第二候呜鸠拂其羽；</a:t>
              </a:r>
              <a:endParaRPr lang="en-US" altLang="zh-CN" sz="16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第三候为戴任降于桑。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450036" y="1595033"/>
              <a:ext cx="1673576" cy="10947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800" b="1" dirty="0">
                  <a:solidFill>
                    <a:srgbClr val="284633"/>
                  </a:solidFill>
                  <a:cs typeface="+mn-ea"/>
                  <a:sym typeface="+mn-lt"/>
                </a:rPr>
                <a:t>02</a:t>
              </a:r>
              <a:endParaRPr lang="zh-CN" altLang="en-US" sz="4800" b="1" dirty="0">
                <a:solidFill>
                  <a:srgbClr val="284633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1" y="0"/>
            <a:ext cx="6850737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58376" y="1237551"/>
            <a:ext cx="5840269" cy="3600986"/>
            <a:chOff x="457973" y="845047"/>
            <a:chExt cx="5840269" cy="3600986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573443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祭海的习俗。谷雨节也叫做渔民出海捕鱼的“壮行节”。谷雨时节海水回暖，百鱼行至浅海地带，是下海捕鱼的好日子。俗话说：“骑着谷雨上网场。”为了能够出海平安、满载而归，渔民们在谷雨这天要举行海祭，祈求海神保佑。因此，谷雨节也叫作渔民出海捕鱼的“壮行节”。旧时海边，村村都有海神庙或娘娘庙，祭祀时刻一到，渔民便抬着供品到庙前摆供祭祀，有的则将供品抬至海边，敲锣打鼓，燃放鞭炮，面海祭祀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1408927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cs typeface="+mn-ea"/>
                  <a:sym typeface="+mn-lt"/>
                </a:rPr>
                <a:t>祭海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467" y="-602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20120" y="1271182"/>
            <a:ext cx="5159383" cy="3439589"/>
            <a:chOff x="6850736" y="1595033"/>
            <a:chExt cx="5159383" cy="343958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0736" y="1595033"/>
              <a:ext cx="5159383" cy="3439589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7820827" y="2346048"/>
              <a:ext cx="2931994" cy="10947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800" dirty="0">
                  <a:solidFill>
                    <a:srgbClr val="284633"/>
                  </a:solidFill>
                  <a:cs typeface="+mn-ea"/>
                  <a:sym typeface="+mn-lt"/>
                </a:rPr>
                <a:t>谷雨食物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431657" y="3494357"/>
              <a:ext cx="3845943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第一候萍始生；</a:t>
              </a:r>
              <a:endParaRPr lang="en-US" altLang="zh-CN" sz="16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第二候呜鸠拂其羽；</a:t>
              </a:r>
              <a:endParaRPr lang="en-US" altLang="zh-CN" sz="16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第三候为戴任降于桑。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450036" y="1595033"/>
              <a:ext cx="1673576" cy="10947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800" b="1" dirty="0">
                  <a:solidFill>
                    <a:srgbClr val="284633"/>
                  </a:solidFill>
                  <a:cs typeface="+mn-ea"/>
                  <a:sym typeface="+mn-lt"/>
                </a:rPr>
                <a:t>03</a:t>
              </a:r>
              <a:endParaRPr lang="zh-CN" altLang="en-US" sz="4800" b="1" dirty="0">
                <a:solidFill>
                  <a:srgbClr val="284633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1" y="0"/>
            <a:ext cx="6850737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077860" y="1766259"/>
            <a:ext cx="4399777" cy="2492990"/>
            <a:chOff x="457973" y="845047"/>
            <a:chExt cx="4399777" cy="2492990"/>
          </a:xfrm>
        </p:grpSpPr>
        <p:sp>
          <p:nvSpPr>
            <p:cNvPr id="4" name="文本框 3"/>
            <p:cNvSpPr txBox="1"/>
            <p:nvPr/>
          </p:nvSpPr>
          <p:spPr>
            <a:xfrm>
              <a:off x="563812" y="1768377"/>
              <a:ext cx="429393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传说谷雨这天的茶喝了会清火，辟邪，明目等，所以南方有谷雨摘茶习俗，谷雨这天不管是什么天气，人们都会去茶山摘一些新茶回来喝，以祈求健康。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2247267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喝谷雨茶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73" y="358175"/>
            <a:ext cx="5153155" cy="51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36606" y="2267851"/>
            <a:ext cx="4999851" cy="2276859"/>
            <a:chOff x="457973" y="1061178"/>
            <a:chExt cx="4999851" cy="2276859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48940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北方则有谷雨食香椿的习俗，谷雨前后是香椿上市的时节，这时的香椿醇香爽口营养价值高，有“雨前香椿嫩如丝”之说。香椿具有提高机体免疫力，健胃、理气、止泻、润肤、抗菌、消炎、杀虫之功效。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1061178"/>
              <a:ext cx="1797893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食香椿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010" y="1128824"/>
            <a:ext cx="5219920" cy="52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90037" y="1038722"/>
            <a:ext cx="5164721" cy="3970318"/>
            <a:chOff x="457973" y="845047"/>
            <a:chExt cx="5164721" cy="3970318"/>
          </a:xfrm>
        </p:grpSpPr>
        <p:sp>
          <p:nvSpPr>
            <p:cNvPr id="4" name="文本框 3"/>
            <p:cNvSpPr txBox="1"/>
            <p:nvPr/>
          </p:nvSpPr>
          <p:spPr>
            <a:xfrm>
              <a:off x="563812" y="1768377"/>
              <a:ext cx="505888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“吃春”的习俗。谷雨前后，香椿醇香爽口营养价值高，故有“雨前香椿嫩如丝”之说。人们把春天采摘、食用香椿说成是“吃春”。</a:t>
              </a:r>
              <a:endParaRPr lang="en-US" altLang="zh-CN" sz="16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6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香椿一般分为紫椿芽、绿椿芽，尤以紫椿芽最佳。鲜椿芽中含丰富的蛋白质、胡萝卜素和大量的维生素</a:t>
              </a:r>
              <a:r>
                <a:rPr lang="en-US" altLang="zh-CN" sz="1600" dirty="0">
                  <a:cs typeface="+mn-ea"/>
                  <a:sym typeface="+mn-lt"/>
                </a:rPr>
                <a:t>C</a:t>
              </a:r>
              <a:r>
                <a:rPr lang="zh-CN" altLang="en-US" sz="1600" dirty="0">
                  <a:cs typeface="+mn-ea"/>
                  <a:sym typeface="+mn-lt"/>
                </a:rPr>
                <a:t>，其叶、芽、根、皮和果实均可入药，具有健胃理气，止泻润肤等多种功效。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1365805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吃春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72" y="902305"/>
            <a:ext cx="4862286" cy="48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20120" y="1271182"/>
            <a:ext cx="5159383" cy="3439589"/>
            <a:chOff x="6850736" y="1595033"/>
            <a:chExt cx="5159383" cy="343958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0736" y="1595033"/>
              <a:ext cx="5159383" cy="3439589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7820827" y="2346048"/>
              <a:ext cx="2931994" cy="10947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800" dirty="0">
                  <a:solidFill>
                    <a:srgbClr val="284633"/>
                  </a:solidFill>
                  <a:cs typeface="+mn-ea"/>
                  <a:sym typeface="+mn-lt"/>
                </a:rPr>
                <a:t>谷雨养生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431657" y="3494357"/>
              <a:ext cx="3845943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第一候萍始生；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第二候呜鸠拂其羽；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第三候为戴任降于桑。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450036" y="1595033"/>
              <a:ext cx="1673576" cy="10947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800" b="1" dirty="0">
                  <a:solidFill>
                    <a:srgbClr val="284633"/>
                  </a:solidFill>
                  <a:cs typeface="+mn-ea"/>
                  <a:sym typeface="+mn-lt"/>
                </a:rPr>
                <a:t>04</a:t>
              </a:r>
              <a:endParaRPr lang="zh-CN" altLang="en-US" sz="4800" b="1" dirty="0">
                <a:solidFill>
                  <a:srgbClr val="284633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1" y="0"/>
            <a:ext cx="6850737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91423" y="1222872"/>
            <a:ext cx="4399777" cy="3600986"/>
            <a:chOff x="457973" y="845047"/>
            <a:chExt cx="4399777" cy="3600986"/>
          </a:xfrm>
        </p:grpSpPr>
        <p:sp>
          <p:nvSpPr>
            <p:cNvPr id="4" name="文本框 3"/>
            <p:cNvSpPr txBox="1"/>
            <p:nvPr/>
          </p:nvSpPr>
          <p:spPr>
            <a:xfrm>
              <a:off x="563812" y="1768377"/>
              <a:ext cx="429393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由于谷雨节气后降雨增多，空气中的湿度逐渐加大。谷雨节气后是神经痛的发病期，如肋间神经痛、坐骨神经痛、三叉神经痛等。同时天气转温，室外活动增加，北方地区的桃花、杏花等开放；杨絮、柳絮四处飞扬，过敏体质的朋友应注意防止花粉症及过敏性鼻炎、过敏性哮喘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3113902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谷雨养生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13" y="530519"/>
            <a:ext cx="2588393" cy="52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00150" y="1725364"/>
            <a:ext cx="4123421" cy="1631922"/>
            <a:chOff x="2181225" y="1928266"/>
            <a:chExt cx="4123421" cy="1631922"/>
          </a:xfrm>
        </p:grpSpPr>
        <p:sp>
          <p:nvSpPr>
            <p:cNvPr id="23" name="椭圆 22"/>
            <p:cNvSpPr/>
            <p:nvPr/>
          </p:nvSpPr>
          <p:spPr>
            <a:xfrm>
              <a:off x="2181225" y="2019300"/>
              <a:ext cx="1114425" cy="1114425"/>
            </a:xfrm>
            <a:prstGeom prst="ellipse">
              <a:avLst/>
            </a:prstGeom>
            <a:gradFill>
              <a:gsLst>
                <a:gs pos="0">
                  <a:srgbClr val="35B795"/>
                </a:gs>
                <a:gs pos="100000">
                  <a:srgbClr val="01819C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373882" y="1928266"/>
              <a:ext cx="3930764" cy="1631922"/>
              <a:chOff x="-80987" y="1505374"/>
              <a:chExt cx="3930764" cy="1631922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917783" y="1505374"/>
                <a:ext cx="2931994" cy="10947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4800" dirty="0">
                    <a:solidFill>
                      <a:srgbClr val="284633"/>
                    </a:solidFill>
                    <a:cs typeface="+mn-ea"/>
                    <a:sym typeface="+mn-lt"/>
                  </a:rPr>
                  <a:t>谷雨简介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-80987" y="2710833"/>
                <a:ext cx="3845943" cy="4264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春分雨脚落声微，柳岸斜风带客归。</a:t>
                </a: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2516450" y="1928266"/>
              <a:ext cx="443973" cy="10947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96075" y="1725364"/>
            <a:ext cx="4123421" cy="1631922"/>
            <a:chOff x="2181225" y="1928266"/>
            <a:chExt cx="4123421" cy="1631922"/>
          </a:xfrm>
        </p:grpSpPr>
        <p:sp>
          <p:nvSpPr>
            <p:cNvPr id="31" name="椭圆 30"/>
            <p:cNvSpPr/>
            <p:nvPr/>
          </p:nvSpPr>
          <p:spPr>
            <a:xfrm>
              <a:off x="2181225" y="2019300"/>
              <a:ext cx="1114425" cy="1114425"/>
            </a:xfrm>
            <a:prstGeom prst="ellipse">
              <a:avLst/>
            </a:prstGeom>
            <a:gradFill>
              <a:gsLst>
                <a:gs pos="0">
                  <a:srgbClr val="35B795"/>
                </a:gs>
                <a:gs pos="100000">
                  <a:srgbClr val="01819C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373882" y="1928266"/>
              <a:ext cx="3930764" cy="1631922"/>
              <a:chOff x="-80987" y="1505374"/>
              <a:chExt cx="3930764" cy="1631922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917783" y="1505374"/>
                <a:ext cx="2931994" cy="10947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4800" dirty="0">
                    <a:solidFill>
                      <a:srgbClr val="284633"/>
                    </a:solidFill>
                    <a:cs typeface="+mn-ea"/>
                    <a:sym typeface="+mn-lt"/>
                  </a:rPr>
                  <a:t>谷雨习俗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-80987" y="2710833"/>
                <a:ext cx="3845943" cy="4264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春分雨脚落声微，柳岸斜风带客归。</a:t>
                </a: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16450" y="1928266"/>
              <a:ext cx="443973" cy="10947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00150" y="3663606"/>
            <a:ext cx="4123421" cy="1631922"/>
            <a:chOff x="2181225" y="1928266"/>
            <a:chExt cx="4123421" cy="1631922"/>
          </a:xfrm>
        </p:grpSpPr>
        <p:sp>
          <p:nvSpPr>
            <p:cNvPr id="37" name="椭圆 36"/>
            <p:cNvSpPr/>
            <p:nvPr/>
          </p:nvSpPr>
          <p:spPr>
            <a:xfrm>
              <a:off x="2181225" y="2019300"/>
              <a:ext cx="1114425" cy="1114425"/>
            </a:xfrm>
            <a:prstGeom prst="ellipse">
              <a:avLst/>
            </a:prstGeom>
            <a:gradFill>
              <a:gsLst>
                <a:gs pos="0">
                  <a:srgbClr val="35B795"/>
                </a:gs>
                <a:gs pos="100000">
                  <a:srgbClr val="01819C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373882" y="1928266"/>
              <a:ext cx="3930764" cy="1631922"/>
              <a:chOff x="-80987" y="1505374"/>
              <a:chExt cx="3930764" cy="1631922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917783" y="1505374"/>
                <a:ext cx="2931994" cy="10947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4800" dirty="0">
                    <a:solidFill>
                      <a:srgbClr val="284633"/>
                    </a:solidFill>
                    <a:cs typeface="+mn-ea"/>
                    <a:sym typeface="+mn-lt"/>
                  </a:rPr>
                  <a:t>谷雨食物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-80987" y="2710833"/>
                <a:ext cx="3845943" cy="4264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春分雨脚落声微，柳岸斜风带客归。</a:t>
                </a: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2516450" y="1928266"/>
              <a:ext cx="443973" cy="10947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96075" y="3663606"/>
            <a:ext cx="4123421" cy="1631922"/>
            <a:chOff x="2181225" y="1928266"/>
            <a:chExt cx="4123421" cy="1631922"/>
          </a:xfrm>
        </p:grpSpPr>
        <p:sp>
          <p:nvSpPr>
            <p:cNvPr id="43" name="椭圆 42"/>
            <p:cNvSpPr/>
            <p:nvPr/>
          </p:nvSpPr>
          <p:spPr>
            <a:xfrm>
              <a:off x="2181225" y="2019300"/>
              <a:ext cx="1114425" cy="1114425"/>
            </a:xfrm>
            <a:prstGeom prst="ellipse">
              <a:avLst/>
            </a:prstGeom>
            <a:gradFill>
              <a:gsLst>
                <a:gs pos="0">
                  <a:srgbClr val="35B795"/>
                </a:gs>
                <a:gs pos="100000">
                  <a:srgbClr val="01819C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373882" y="1928266"/>
              <a:ext cx="3930764" cy="1631922"/>
              <a:chOff x="-80987" y="1505374"/>
              <a:chExt cx="3930764" cy="1631922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917783" y="1505374"/>
                <a:ext cx="2931994" cy="10947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4800" dirty="0">
                    <a:solidFill>
                      <a:srgbClr val="284633"/>
                    </a:solidFill>
                    <a:cs typeface="+mn-ea"/>
                    <a:sym typeface="+mn-lt"/>
                  </a:rPr>
                  <a:t>谷雨养生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-80987" y="2710833"/>
                <a:ext cx="3845943" cy="4264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春分雨脚落声微，柳岸斜风带客归。</a:t>
                </a: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2516450" y="1928266"/>
              <a:ext cx="443973" cy="10947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5020149" y="31219"/>
            <a:ext cx="2151702" cy="14629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dirty="0">
                <a:solidFill>
                  <a:srgbClr val="284633"/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526" y="5312651"/>
            <a:ext cx="1644650" cy="1644650"/>
          </a:xfrm>
          <a:prstGeom prst="rect">
            <a:avLst/>
          </a:prstGeom>
        </p:spPr>
      </p:pic>
      <p:sp>
        <p:nvSpPr>
          <p:cNvPr id="49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-36512" y="-1798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06858" y="435006"/>
            <a:ext cx="1811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5F6F1"/>
                </a:solidFill>
              </a:rPr>
              <a:t>https://www.ypppt.com/</a:t>
            </a:r>
            <a:endParaRPr lang="zh-CN" altLang="en-US" sz="900" dirty="0">
              <a:solidFill>
                <a:srgbClr val="F5F6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823723" y="1260972"/>
            <a:ext cx="4953959" cy="3231654"/>
            <a:chOff x="457973" y="845047"/>
            <a:chExt cx="4953959" cy="3231654"/>
          </a:xfrm>
        </p:grpSpPr>
        <p:sp>
          <p:nvSpPr>
            <p:cNvPr id="6" name="文本框 5"/>
            <p:cNvSpPr txBox="1"/>
            <p:nvPr/>
          </p:nvSpPr>
          <p:spPr>
            <a:xfrm>
              <a:off x="563812" y="1768377"/>
              <a:ext cx="48481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在饮食上应减少高蛋白质、高热量食物的摄入。  春季，肝木旺盛，脾衰弱，谷雨前后</a:t>
              </a:r>
              <a:r>
                <a:rPr lang="en-US" altLang="zh-CN" sz="1600" dirty="0">
                  <a:cs typeface="+mn-ea"/>
                  <a:sym typeface="+mn-lt"/>
                </a:rPr>
                <a:t>15</a:t>
              </a:r>
              <a:r>
                <a:rPr lang="zh-CN" altLang="en-US" sz="1600" dirty="0">
                  <a:cs typeface="+mn-ea"/>
                  <a:sym typeface="+mn-lt"/>
                </a:rPr>
                <a:t>天及清明的最后</a:t>
              </a:r>
              <a:r>
                <a:rPr lang="en-US" altLang="zh-CN" sz="1600" dirty="0"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cs typeface="+mn-ea"/>
                  <a:sym typeface="+mn-lt"/>
                </a:rPr>
                <a:t>天中，脾处于旺盛时期。脾的旺盛会使胃强健起来，从而使消化功能处于旺盛的状态，消化功能旺盛有利于营养的吸收，因此这时正是补身的大好时机。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57973" y="845047"/>
              <a:ext cx="2247267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谷雨养生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00" y="793051"/>
            <a:ext cx="4445327" cy="492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6822" y="2100986"/>
            <a:ext cx="4703513" cy="2782659"/>
            <a:chOff x="563811" y="924710"/>
            <a:chExt cx="4703513" cy="2782659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470351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由于谷雨节气后降雨增多，空气中的湿度逐渐加大，针对其气候特点进行调养，适宜的膳食有：参蒸鳝段、菊花鳝鱼等，具有祛风湿、舒筋骨、温补气血的功效；草菇豆腐羹、生地鸭蛋汤具有滋阴养胃、降压降脂、抗菌消炎、清热解毒、养血润燥的功效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3811" y="924710"/>
              <a:ext cx="2665015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谷雨养生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04" y="1022348"/>
            <a:ext cx="4704080" cy="49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0" y="504362"/>
            <a:ext cx="7835900" cy="593046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4868" y="5515851"/>
            <a:ext cx="2474334" cy="1644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7054850" y="0"/>
            <a:ext cx="5143500" cy="68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8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20120" y="1271182"/>
            <a:ext cx="5159383" cy="3439589"/>
            <a:chOff x="6850736" y="1595033"/>
            <a:chExt cx="5159383" cy="343958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0736" y="1595033"/>
              <a:ext cx="5159383" cy="3439589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7820827" y="2346048"/>
              <a:ext cx="2931994" cy="10947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800" dirty="0">
                  <a:solidFill>
                    <a:srgbClr val="284633"/>
                  </a:solidFill>
                  <a:cs typeface="+mn-ea"/>
                  <a:sym typeface="+mn-lt"/>
                </a:rPr>
                <a:t>谷雨简介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431657" y="3494357"/>
              <a:ext cx="3845943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第一候萍始生；</a:t>
              </a:r>
              <a:endParaRPr lang="en-US" altLang="zh-CN" sz="16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第二候呜鸠拂其羽；</a:t>
              </a:r>
              <a:endParaRPr lang="en-US" altLang="zh-CN" sz="16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第三候为戴任降于桑。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450036" y="1595033"/>
              <a:ext cx="1673576" cy="10947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800" b="1" dirty="0">
                  <a:solidFill>
                    <a:srgbClr val="284633"/>
                  </a:solidFill>
                  <a:cs typeface="+mn-ea"/>
                  <a:sym typeface="+mn-lt"/>
                </a:rPr>
                <a:t>01</a:t>
              </a:r>
              <a:endParaRPr lang="zh-CN" altLang="en-US" sz="4800" b="1" dirty="0">
                <a:solidFill>
                  <a:srgbClr val="284633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1" y="0"/>
            <a:ext cx="6850737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050" y="1851866"/>
            <a:ext cx="6096012" cy="45718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275258" y="1601760"/>
            <a:ext cx="4914127" cy="3970318"/>
            <a:chOff x="457973" y="845047"/>
            <a:chExt cx="4914127" cy="3970318"/>
          </a:xfrm>
        </p:grpSpPr>
        <p:sp>
          <p:nvSpPr>
            <p:cNvPr id="3" name="文本框 2"/>
            <p:cNvSpPr txBox="1"/>
            <p:nvPr/>
          </p:nvSpPr>
          <p:spPr>
            <a:xfrm>
              <a:off x="563812" y="1768377"/>
              <a:ext cx="48082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谷雨，是二十四节气之第</a:t>
              </a:r>
              <a:r>
                <a:rPr lang="en-US" altLang="zh-CN" sz="1600" dirty="0">
                  <a:cs typeface="+mn-ea"/>
                  <a:sym typeface="+mn-lt"/>
                </a:rPr>
                <a:t>6</a:t>
              </a:r>
              <a:r>
                <a:rPr lang="zh-CN" altLang="en-US" sz="1600" dirty="0">
                  <a:cs typeface="+mn-ea"/>
                  <a:sym typeface="+mn-lt"/>
                </a:rPr>
                <a:t>个节气，春季的最后一个节气。斗指辰；太阳黄经为</a:t>
              </a:r>
              <a:r>
                <a:rPr lang="en-US" altLang="zh-CN" sz="1600" dirty="0">
                  <a:cs typeface="+mn-ea"/>
                  <a:sym typeface="+mn-lt"/>
                </a:rPr>
                <a:t>30° </a:t>
              </a:r>
              <a:r>
                <a:rPr lang="zh-CN" altLang="en-US" sz="1600" dirty="0">
                  <a:cs typeface="+mn-ea"/>
                  <a:sym typeface="+mn-lt"/>
                </a:rPr>
                <a:t>；于每年公历</a:t>
              </a:r>
              <a:r>
                <a:rPr lang="en-US" altLang="zh-CN" sz="1600" dirty="0"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cs typeface="+mn-ea"/>
                  <a:sym typeface="+mn-lt"/>
                </a:rPr>
                <a:t>19</a:t>
              </a:r>
              <a:r>
                <a:rPr lang="zh-CN" altLang="en-US" sz="1600" dirty="0">
                  <a:cs typeface="+mn-ea"/>
                  <a:sym typeface="+mn-lt"/>
                </a:rPr>
                <a:t>日－</a:t>
              </a:r>
              <a:r>
                <a:rPr lang="en-US" altLang="zh-CN" sz="1600" dirty="0">
                  <a:cs typeface="+mn-ea"/>
                  <a:sym typeface="+mn-lt"/>
                </a:rPr>
                <a:t>21</a:t>
              </a:r>
              <a:r>
                <a:rPr lang="zh-CN" altLang="en-US" sz="1600" dirty="0">
                  <a:cs typeface="+mn-ea"/>
                  <a:sym typeface="+mn-lt"/>
                </a:rPr>
                <a:t>日交节。谷雨是“雨生百谷”的意思，此时降水明显增加，田中的秧苗初插、作物新种，最需要雨水的滋润，正所谓“春雨贵如油”。降雨量充足而及时，谷类作物能茁壮成长。谷雨与雨水、小满、小雪、大雪等节气一样，都是反映降水现象的节气，是古代农耕文化对于节令的反映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57973" y="845047"/>
              <a:ext cx="2247267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谷雨简介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5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42866" y="2021471"/>
            <a:ext cx="4999851" cy="2492990"/>
            <a:chOff x="457973" y="845047"/>
            <a:chExt cx="4999851" cy="2492990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48940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谷雨前后也是牡丹花开的重要时段，因此，牡丹花也被称为“谷雨花”。“谷雨三朝看牡丹”，赏牡丹成为人们闲暇重要的娱乐活动。至今，山东、河南、四川等地还于谷雨时节举行牡丹花会，供人们游乐聚会。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2247267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赏牡丹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0695A2F-DB31-4300-A341-560548039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982" y="1390113"/>
            <a:ext cx="2948704" cy="44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95093" y="1636445"/>
            <a:ext cx="4399777" cy="2862322"/>
            <a:chOff x="457973" y="845047"/>
            <a:chExt cx="4399777" cy="2862322"/>
          </a:xfrm>
        </p:grpSpPr>
        <p:sp>
          <p:nvSpPr>
            <p:cNvPr id="5" name="文本框 4"/>
            <p:cNvSpPr txBox="1"/>
            <p:nvPr/>
          </p:nvSpPr>
          <p:spPr>
            <a:xfrm>
              <a:off x="563812" y="1768377"/>
              <a:ext cx="429393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的天气最主要的特点多雨，有利于谷物生长。“时雨乃降，五谷百果乃登”。雨生百谷，反映了“谷雨”的农业气候意义。谷雨节气，古时人们有“走谷雨”、“祭海”、“品谷雨茶”、“赏牡丹花”等习俗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7973" y="845047"/>
              <a:ext cx="2247267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谷雨简介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115" y="735416"/>
            <a:ext cx="4862286" cy="48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10423" y="1819772"/>
            <a:ext cx="4714101" cy="2123659"/>
            <a:chOff x="457973" y="845047"/>
            <a:chExt cx="4714101" cy="2123659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46082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古时有“走谷雨”的风俗，谷雨这天青年妇女走村串亲，有的到野外走一圈就回来。寓意与自然相融合，强身健体。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2247267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cs typeface="+mn-ea"/>
                  <a:sym typeface="+mn-lt"/>
                </a:rPr>
                <a:t>走谷雨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524" y="891116"/>
            <a:ext cx="5139267" cy="51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4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49248" y="1292722"/>
            <a:ext cx="4708791" cy="3231654"/>
            <a:chOff x="457973" y="845047"/>
            <a:chExt cx="4708791" cy="3231654"/>
          </a:xfrm>
        </p:grpSpPr>
        <p:sp>
          <p:nvSpPr>
            <p:cNvPr id="4" name="文本框 3"/>
            <p:cNvSpPr txBox="1"/>
            <p:nvPr/>
          </p:nvSpPr>
          <p:spPr>
            <a:xfrm>
              <a:off x="563812" y="1768377"/>
              <a:ext cx="460295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谷雨以后气温升高，病虫害进入高繁衍期，为了减轻病虫害对作物及人的伤害，农家一边进田灭虫，一边张贴谷雨贴，进行驱凶纳吉的祈祷。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谷雨贴，属于年画的一种，上面刻绘神鸡捉蝎、天师除五毒形象或道教神符，，寄托人们查杀害虫、盼望丰收、安宁的心理。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2247267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600" dirty="0">
                  <a:cs typeface="+mn-ea"/>
                  <a:sym typeface="+mn-lt"/>
                </a:rPr>
                <a:t>禁杀五毒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54" y="1076483"/>
            <a:ext cx="4763711" cy="40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31023" y="2243337"/>
            <a:ext cx="4923651" cy="2492990"/>
            <a:chOff x="457973" y="845047"/>
            <a:chExt cx="4923651" cy="2492990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48178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谷雨，是“雨生百谷”的意思，此时降水明显增加，田中的秧苗初插、作物新种，最需要雨水的滋润。降雨量充足而及时，谷类作物能茁壮成长。它是古代农耕文化对于节令的反映。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2247267" cy="8441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谷雨简介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023" y="1289189"/>
            <a:ext cx="5219920" cy="48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thq4pqt">
      <a:majorFont>
        <a:latin typeface="微软雅黑"/>
        <a:ea typeface="华文新魏"/>
        <a:cs typeface=""/>
      </a:majorFont>
      <a:minorFont>
        <a:latin typeface="微软雅黑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thq4pqt">
      <a:majorFont>
        <a:latin typeface="微软雅黑"/>
        <a:ea typeface="华文新魏"/>
        <a:cs typeface=""/>
      </a:majorFont>
      <a:minorFont>
        <a:latin typeface="微软雅黑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1343</Words>
  <Application>Microsoft Office PowerPoint</Application>
  <PresentationFormat>宽屏</PresentationFormat>
  <Paragraphs>100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Meiryo</vt:lpstr>
      <vt:lpstr>华文新魏</vt:lpstr>
      <vt:lpstr>宋体</vt:lpstr>
      <vt:lpstr>微软雅黑</vt:lpstr>
      <vt:lpstr>Arial</vt:lpstr>
      <vt:lpstr>Calibri</vt:lpstr>
      <vt:lpstr>Calibri Light</vt:lpstr>
      <vt:lpstr>第一PPT，www.1ppt.com</vt:lpstr>
      <vt:lpstr>第一PPT，www.1ppt.com   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56</cp:revision>
  <dcterms:created xsi:type="dcterms:W3CDTF">2020-03-04T02:02:00Z</dcterms:created>
  <dcterms:modified xsi:type="dcterms:W3CDTF">2023-04-23T01:32:21Z</dcterms:modified>
</cp:coreProperties>
</file>