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5" r:id="rId2"/>
  </p:sldMasterIdLst>
  <p:notesMasterIdLst>
    <p:notesMasterId r:id="rId24"/>
  </p:notesMasterIdLst>
  <p:handoutMasterIdLst>
    <p:handoutMasterId r:id="rId25"/>
  </p:handoutMasterIdLst>
  <p:sldIdLst>
    <p:sldId id="259" r:id="rId3"/>
    <p:sldId id="260" r:id="rId4"/>
    <p:sldId id="261" r:id="rId5"/>
    <p:sldId id="262" r:id="rId6"/>
    <p:sldId id="284" r:id="rId7"/>
    <p:sldId id="263" r:id="rId8"/>
    <p:sldId id="264" r:id="rId9"/>
    <p:sldId id="265" r:id="rId10"/>
    <p:sldId id="285" r:id="rId11"/>
    <p:sldId id="266" r:id="rId12"/>
    <p:sldId id="286" r:id="rId13"/>
    <p:sldId id="267" r:id="rId14"/>
    <p:sldId id="287" r:id="rId15"/>
    <p:sldId id="268" r:id="rId16"/>
    <p:sldId id="288" r:id="rId17"/>
    <p:sldId id="269" r:id="rId18"/>
    <p:sldId id="270" r:id="rId19"/>
    <p:sldId id="271" r:id="rId20"/>
    <p:sldId id="272" r:id="rId21"/>
    <p:sldId id="289" r:id="rId22"/>
    <p:sldId id="290" r:id="rId23"/>
  </p:sldIdLst>
  <p:sldSz cx="9144000" cy="5143500" type="screen16x9"/>
  <p:notesSz cx="6858000" cy="9144000"/>
  <p:custDataLst>
    <p:tags r:id="rId26"/>
  </p:custDataLst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7E2"/>
    <a:srgbClr val="DC453C"/>
    <a:srgbClr val="F08C23"/>
    <a:srgbClr val="DF626F"/>
    <a:srgbClr val="13A211"/>
    <a:srgbClr val="E37C26"/>
    <a:srgbClr val="00B195"/>
    <a:srgbClr val="F57B7A"/>
    <a:srgbClr val="FCD800"/>
    <a:srgbClr val="E16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>
      <p:cViewPr varScale="1">
        <p:scale>
          <a:sx n="143" d="100"/>
          <a:sy n="143" d="100"/>
        </p:scale>
        <p:origin x="720" y="132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2023/4/17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709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2023/4/17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5186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9705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6386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11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1630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068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13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6891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82543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15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8410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4982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17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4702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18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771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19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464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5830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20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4946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7230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9621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8669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5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1086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732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7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682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8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64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9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189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CF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97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56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620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636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779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2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97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6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矩形 2"/>
          <p:cNvSpPr/>
          <p:nvPr userDrawn="1"/>
        </p:nvSpPr>
        <p:spPr>
          <a:xfrm>
            <a:off x="0" y="4400665"/>
            <a:ext cx="4572000" cy="931024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zh-CN" altLang="en-US" sz="140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不得将</a:t>
            </a:r>
            <a:r>
              <a:rPr lang="en-US" altLang="zh-CN" sz="140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牛的</a:t>
            </a:r>
            <a:r>
              <a:rPr lang="en-US" altLang="zh-CN" sz="140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模板、</a:t>
            </a:r>
            <a:r>
              <a:rPr lang="en-US" altLang="zh-CN" sz="140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素材，本身用于再出售，或者出租、出借、转让、分销、发布或者作为礼物供他人使用，不得转授权、出卖、转让本协议或者本协议中的权利。</a:t>
            </a:r>
            <a:endParaRPr lang="zh-CN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55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92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82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jpe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8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57757" y="1985650"/>
            <a:ext cx="3398940" cy="2949081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23F63082-5B8D-41A8-8F19-E6A15FA553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83505" y="1483127"/>
            <a:ext cx="1763051" cy="92753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01038">
            <a:off x="6503455" y="637874"/>
            <a:ext cx="994841" cy="98418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B2F92203-F734-4580-A609-CFEF535B35D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1873"/>
          <a:stretch/>
        </p:blipFill>
        <p:spPr>
          <a:xfrm rot="20801038">
            <a:off x="4744089" y="3493202"/>
            <a:ext cx="1200150" cy="45215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83" y="1008129"/>
            <a:ext cx="2467360" cy="2491858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="" xmlns:a16="http://schemas.microsoft.com/office/drawing/2014/main" id="{E08EBD17-7894-44A3-B7FF-10FE7E7F1658}"/>
              </a:ext>
            </a:extLst>
          </p:cNvPr>
          <p:cNvGrpSpPr/>
          <p:nvPr/>
        </p:nvGrpSpPr>
        <p:grpSpPr>
          <a:xfrm>
            <a:off x="1880156" y="450638"/>
            <a:ext cx="3284545" cy="2545523"/>
            <a:chOff x="-332483" y="-160075"/>
            <a:chExt cx="5788890" cy="4084213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32483" y="-160075"/>
              <a:ext cx="5788890" cy="4084213"/>
            </a:xfrm>
            <a:prstGeom prst="rect">
              <a:avLst/>
            </a:prstGeom>
          </p:spPr>
        </p:pic>
        <p:sp>
          <p:nvSpPr>
            <p:cNvPr id="29" name="Freeform 7">
              <a:extLst>
                <a:ext uri="{FF2B5EF4-FFF2-40B4-BE49-F238E27FC236}">
                  <a16:creationId xmlns="" xmlns:a16="http://schemas.microsoft.com/office/drawing/2014/main" id="{48329DAE-802D-4396-90AC-4B40A2FDEFE0}"/>
                </a:ext>
              </a:extLst>
            </p:cNvPr>
            <p:cNvSpPr>
              <a:spLocks/>
            </p:cNvSpPr>
            <p:nvPr/>
          </p:nvSpPr>
          <p:spPr bwMode="auto">
            <a:xfrm rot="11935297">
              <a:off x="1937975" y="2463853"/>
              <a:ext cx="792163" cy="747713"/>
            </a:xfrm>
            <a:custGeom>
              <a:avLst/>
              <a:gdLst>
                <a:gd name="T0" fmla="*/ 133 w 187"/>
                <a:gd name="T1" fmla="*/ 2 h 176"/>
                <a:gd name="T2" fmla="*/ 84 w 187"/>
                <a:gd name="T3" fmla="*/ 176 h 176"/>
                <a:gd name="T4" fmla="*/ 118 w 187"/>
                <a:gd name="T5" fmla="*/ 0 h 176"/>
                <a:gd name="T6" fmla="*/ 98 w 187"/>
                <a:gd name="T7" fmla="*/ 95 h 176"/>
                <a:gd name="T8" fmla="*/ 133 w 187"/>
                <a:gd name="T9" fmla="*/ 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76">
                  <a:moveTo>
                    <a:pt x="133" y="2"/>
                  </a:moveTo>
                  <a:cubicBezTo>
                    <a:pt x="133" y="2"/>
                    <a:pt x="187" y="89"/>
                    <a:pt x="84" y="176"/>
                  </a:cubicBezTo>
                  <a:cubicBezTo>
                    <a:pt x="84" y="176"/>
                    <a:pt x="0" y="66"/>
                    <a:pt x="118" y="0"/>
                  </a:cubicBezTo>
                  <a:cubicBezTo>
                    <a:pt x="118" y="0"/>
                    <a:pt x="112" y="68"/>
                    <a:pt x="98" y="95"/>
                  </a:cubicBezTo>
                  <a:cubicBezTo>
                    <a:pt x="98" y="95"/>
                    <a:pt x="135" y="36"/>
                    <a:pt x="133" y="2"/>
                  </a:cubicBez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CD800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30" name="Freeform 7">
              <a:extLst>
                <a:ext uri="{FF2B5EF4-FFF2-40B4-BE49-F238E27FC236}">
                  <a16:creationId xmlns="" xmlns:a16="http://schemas.microsoft.com/office/drawing/2014/main" id="{2A41F3CD-E53A-4341-85CF-D7011C36B2AB}"/>
                </a:ext>
              </a:extLst>
            </p:cNvPr>
            <p:cNvSpPr>
              <a:spLocks/>
            </p:cNvSpPr>
            <p:nvPr/>
          </p:nvSpPr>
          <p:spPr bwMode="auto">
            <a:xfrm rot="10262243">
              <a:off x="4006638" y="2338052"/>
              <a:ext cx="792163" cy="550849"/>
            </a:xfrm>
            <a:custGeom>
              <a:avLst/>
              <a:gdLst>
                <a:gd name="T0" fmla="*/ 133 w 187"/>
                <a:gd name="T1" fmla="*/ 2 h 176"/>
                <a:gd name="T2" fmla="*/ 84 w 187"/>
                <a:gd name="T3" fmla="*/ 176 h 176"/>
                <a:gd name="T4" fmla="*/ 118 w 187"/>
                <a:gd name="T5" fmla="*/ 0 h 176"/>
                <a:gd name="T6" fmla="*/ 98 w 187"/>
                <a:gd name="T7" fmla="*/ 95 h 176"/>
                <a:gd name="T8" fmla="*/ 133 w 187"/>
                <a:gd name="T9" fmla="*/ 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76">
                  <a:moveTo>
                    <a:pt x="133" y="2"/>
                  </a:moveTo>
                  <a:cubicBezTo>
                    <a:pt x="133" y="2"/>
                    <a:pt x="187" y="89"/>
                    <a:pt x="84" y="176"/>
                  </a:cubicBezTo>
                  <a:cubicBezTo>
                    <a:pt x="84" y="176"/>
                    <a:pt x="0" y="66"/>
                    <a:pt x="118" y="0"/>
                  </a:cubicBezTo>
                  <a:cubicBezTo>
                    <a:pt x="118" y="0"/>
                    <a:pt x="112" y="68"/>
                    <a:pt x="98" y="95"/>
                  </a:cubicBezTo>
                  <a:cubicBezTo>
                    <a:pt x="98" y="95"/>
                    <a:pt x="135" y="36"/>
                    <a:pt x="133" y="2"/>
                  </a:cubicBez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CD800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0850" y="0"/>
            <a:ext cx="2343150" cy="2063551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791164" y="2858116"/>
            <a:ext cx="4553000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3200" b="1" dirty="0">
                <a:solidFill>
                  <a:srgbClr val="00B195"/>
                </a:solidFill>
                <a:latin typeface="微软雅黑"/>
                <a:ea typeface="微软雅黑"/>
                <a:cs typeface="+mn-ea"/>
                <a:sym typeface="微软雅黑"/>
              </a:rPr>
              <a:t>多一片绿叶 多一份温馨 </a:t>
            </a: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9391" y="-49251"/>
            <a:ext cx="1414652" cy="1483127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64370" y="4195306"/>
            <a:ext cx="3467447" cy="94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7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988219" y="330994"/>
            <a:ext cx="2155722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节徽的意义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8" descr="2484163_123658072_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0519" y="1418869"/>
            <a:ext cx="2415827" cy="2414588"/>
          </a:xfrm>
          <a:custGeom>
            <a:avLst/>
            <a:gdLst>
              <a:gd name="connsiteX0" fmla="*/ 0 w 3097213"/>
              <a:gd name="connsiteY0" fmla="*/ 0 h 3095625"/>
              <a:gd name="connsiteX1" fmla="*/ 3097213 w 3097213"/>
              <a:gd name="connsiteY1" fmla="*/ 0 h 3095625"/>
              <a:gd name="connsiteX2" fmla="*/ 3097213 w 3097213"/>
              <a:gd name="connsiteY2" fmla="*/ 3095625 h 3095625"/>
              <a:gd name="connsiteX3" fmla="*/ 663475 w 3097213"/>
              <a:gd name="connsiteY3" fmla="*/ 3095625 h 3095625"/>
              <a:gd name="connsiteX4" fmla="*/ 663475 w 3097213"/>
              <a:gd name="connsiteY4" fmla="*/ 2868910 h 3095625"/>
              <a:gd name="connsiteX5" fmla="*/ 0 w 3097213"/>
              <a:gd name="connsiteY5" fmla="*/ 2868910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97213" h="3095625">
                <a:moveTo>
                  <a:pt x="0" y="0"/>
                </a:moveTo>
                <a:lnTo>
                  <a:pt x="3097213" y="0"/>
                </a:lnTo>
                <a:lnTo>
                  <a:pt x="3097213" y="3095625"/>
                </a:lnTo>
                <a:lnTo>
                  <a:pt x="663475" y="3095625"/>
                </a:lnTo>
                <a:lnTo>
                  <a:pt x="663475" y="2868910"/>
                </a:lnTo>
                <a:lnTo>
                  <a:pt x="0" y="286891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/>
        </p:nvSpPr>
        <p:spPr>
          <a:xfrm>
            <a:off x="4842577" y="1008926"/>
            <a:ext cx="3071813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200000"/>
              </a:lnSpc>
              <a:defRPr/>
            </a:pPr>
            <a:r>
              <a:rPr lang="en-US" altLang="zh-CN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1. </a:t>
            </a:r>
            <a:r>
              <a:rPr lang="zh-CN" altLang="en-US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树形，表示全民义务植树</a:t>
            </a:r>
            <a:r>
              <a:rPr lang="en-US" altLang="zh-CN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至</a:t>
            </a:r>
            <a:r>
              <a:rPr lang="en-US" altLang="zh-CN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5</a:t>
            </a:r>
            <a:r>
              <a:rPr lang="zh-CN" altLang="en-US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棵，人人动手，绿化祖国大地。 </a:t>
            </a:r>
          </a:p>
        </p:txBody>
      </p:sp>
      <p:sp>
        <p:nvSpPr>
          <p:cNvPr id="11" name="矩形 10"/>
          <p:cNvSpPr/>
          <p:nvPr/>
        </p:nvSpPr>
        <p:spPr>
          <a:xfrm>
            <a:off x="4842577" y="2192881"/>
            <a:ext cx="3175397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200000"/>
              </a:lnSpc>
              <a:defRPr/>
            </a:pPr>
            <a:r>
              <a:rPr lang="en-US" altLang="zh-CN" sz="1200" b="1" kern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2. “</a:t>
            </a:r>
            <a:r>
              <a:rPr lang="zh-CN" altLang="en-US" sz="1200" b="1" kern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中国植树节”和“</a:t>
            </a:r>
            <a:r>
              <a:rPr lang="en-US" altLang="zh-CN" sz="1200" b="1" kern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3.12”</a:t>
            </a:r>
            <a:r>
              <a:rPr lang="zh-CN" altLang="en-US" sz="1200" b="1" kern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，表示改造自然，造福人类，年年植树，坚韧不拔的决心。 </a:t>
            </a:r>
            <a:endParaRPr lang="zh-CN" altLang="en-US" sz="1200" b="1" kern="0" dirty="0">
              <a:solidFill>
                <a:srgbClr val="F08C23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42577" y="3376837"/>
            <a:ext cx="3123605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200000"/>
              </a:lnSpc>
              <a:defRPr/>
            </a:pPr>
            <a:r>
              <a:rPr lang="en-US" altLang="zh-CN" sz="1200" b="1" kern="0">
                <a:solidFill>
                  <a:srgbClr val="13A211"/>
                </a:solidFill>
                <a:latin typeface="微软雅黑"/>
                <a:ea typeface="微软雅黑"/>
                <a:cs typeface="+mn-ea"/>
                <a:sym typeface="微软雅黑"/>
              </a:rPr>
              <a:t>3. </a:t>
            </a:r>
            <a:r>
              <a:rPr lang="zh-CN" altLang="en-US" sz="1200" b="1" kern="0">
                <a:solidFill>
                  <a:srgbClr val="13A211"/>
                </a:solidFill>
                <a:latin typeface="微软雅黑"/>
                <a:ea typeface="微软雅黑"/>
                <a:cs typeface="+mn-ea"/>
                <a:sym typeface="微软雅黑"/>
              </a:rPr>
              <a:t>五棵树可会意为“森林”，由此引伸连接着外圈，显示着绿化祖国，实现以森林为主体的自然生态体系的良性循环。 </a:t>
            </a:r>
            <a:endParaRPr lang="zh-CN" altLang="en-US" sz="1200" b="1" kern="0" dirty="0">
              <a:solidFill>
                <a:srgbClr val="13A21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3" name="任意形状 11"/>
          <p:cNvSpPr/>
          <p:nvPr/>
        </p:nvSpPr>
        <p:spPr>
          <a:xfrm>
            <a:off x="3439716" y="1388545"/>
            <a:ext cx="1168003" cy="182165"/>
          </a:xfrm>
          <a:custGeom>
            <a:avLst/>
            <a:gdLst>
              <a:gd name="connsiteX0" fmla="*/ 0 w 1557337"/>
              <a:gd name="connsiteY0" fmla="*/ 242887 h 242887"/>
              <a:gd name="connsiteX1" fmla="*/ 242887 w 1557337"/>
              <a:gd name="connsiteY1" fmla="*/ 0 h 242887"/>
              <a:gd name="connsiteX2" fmla="*/ 1557337 w 1557337"/>
              <a:gd name="connsiteY2" fmla="*/ 0 h 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7337" h="242887">
                <a:moveTo>
                  <a:pt x="0" y="242887"/>
                </a:moveTo>
                <a:lnTo>
                  <a:pt x="242887" y="0"/>
                </a:lnTo>
                <a:lnTo>
                  <a:pt x="1557337" y="0"/>
                </a:lnTo>
              </a:path>
            </a:pathLst>
          </a:custGeom>
          <a:noFill/>
          <a:ln w="28575" cap="flat" cmpd="sng" algn="ctr">
            <a:solidFill>
              <a:srgbClr val="34AE51">
                <a:shade val="50000"/>
              </a:srgbClr>
            </a:solidFill>
            <a:prstDash val="solid"/>
            <a:miter lim="800000"/>
          </a:ln>
          <a:effectLst/>
        </p:spPr>
        <p:txBody>
          <a:bodyPr lIns="68580" tIns="34290" rIns="68580" bIns="34290" rtlCol="0" anchor="ctr"/>
          <a:lstStyle/>
          <a:p>
            <a:pPr algn="ctr" defTabSz="685800">
              <a:defRPr/>
            </a:pPr>
            <a:endParaRPr kumimoji="1" lang="zh-CN" altLang="en-US" kern="0">
              <a:solidFill>
                <a:srgbClr val="FFFFF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4" name="任意形状 12"/>
          <p:cNvSpPr/>
          <p:nvPr/>
        </p:nvSpPr>
        <p:spPr>
          <a:xfrm flipV="1">
            <a:off x="3439716" y="3768213"/>
            <a:ext cx="1168003" cy="182165"/>
          </a:xfrm>
          <a:custGeom>
            <a:avLst/>
            <a:gdLst>
              <a:gd name="connsiteX0" fmla="*/ 0 w 1557337"/>
              <a:gd name="connsiteY0" fmla="*/ 242887 h 242887"/>
              <a:gd name="connsiteX1" fmla="*/ 242887 w 1557337"/>
              <a:gd name="connsiteY1" fmla="*/ 0 h 242887"/>
              <a:gd name="connsiteX2" fmla="*/ 1557337 w 1557337"/>
              <a:gd name="connsiteY2" fmla="*/ 0 h 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7337" h="242887">
                <a:moveTo>
                  <a:pt x="0" y="242887"/>
                </a:moveTo>
                <a:lnTo>
                  <a:pt x="242887" y="0"/>
                </a:lnTo>
                <a:lnTo>
                  <a:pt x="1557337" y="0"/>
                </a:lnTo>
              </a:path>
            </a:pathLst>
          </a:custGeom>
          <a:noFill/>
          <a:ln w="28575" cap="flat" cmpd="sng" algn="ctr">
            <a:solidFill>
              <a:srgbClr val="34AE51">
                <a:shade val="50000"/>
              </a:srgbClr>
            </a:solidFill>
            <a:prstDash val="solid"/>
            <a:miter lim="800000"/>
          </a:ln>
          <a:effectLst/>
        </p:spPr>
        <p:txBody>
          <a:bodyPr lIns="68580" tIns="34290" rIns="68580" bIns="34290" rtlCol="0" anchor="ctr"/>
          <a:lstStyle/>
          <a:p>
            <a:pPr algn="ctr" defTabSz="685800">
              <a:defRPr/>
            </a:pPr>
            <a:endParaRPr kumimoji="1" lang="zh-CN" altLang="en-US" kern="0">
              <a:solidFill>
                <a:srgbClr val="FFFFF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cxnSp>
        <p:nvCxnSpPr>
          <p:cNvPr id="15" name="直线连接符 14"/>
          <p:cNvCxnSpPr/>
          <p:nvPr/>
        </p:nvCxnSpPr>
        <p:spPr>
          <a:xfrm>
            <a:off x="3546873" y="2642272"/>
            <a:ext cx="1060846" cy="0"/>
          </a:xfrm>
          <a:prstGeom prst="line">
            <a:avLst/>
          </a:prstGeom>
          <a:noFill/>
          <a:ln w="28575" cap="flat" cmpd="sng" algn="ctr">
            <a:solidFill>
              <a:srgbClr val="108458"/>
            </a:solidFill>
            <a:prstDash val="solid"/>
            <a:miter lim="800000"/>
          </a:ln>
          <a:effectLst/>
        </p:spPr>
      </p:cxnSp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ACD9CBEC-05D7-4FC6-A073-31632C5E7CA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图片 17">
            <a:extLst>
              <a:ext uri="{FF2B5EF4-FFF2-40B4-BE49-F238E27FC236}">
                <a16:creationId xmlns="" xmlns:a16="http://schemas.microsoft.com/office/drawing/2014/main" id="{AB65AAAC-68B8-41F7-9FE0-54E3C9E966F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图片 18">
            <a:extLst>
              <a:ext uri="{FF2B5EF4-FFF2-40B4-BE49-F238E27FC236}">
                <a16:creationId xmlns="" xmlns:a16="http://schemas.microsoft.com/office/drawing/2014/main" id="{20564FB1-65CD-4EB9-B580-B722BA3DC98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图片 4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0706" y="2709674"/>
            <a:ext cx="2111157" cy="2111157"/>
          </a:xfrm>
          <a:custGeom>
            <a:avLst/>
            <a:gdLst>
              <a:gd name="connsiteX0" fmla="*/ 0 w 5337325"/>
              <a:gd name="connsiteY0" fmla="*/ 0 h 2371678"/>
              <a:gd name="connsiteX1" fmla="*/ 376655 w 5337325"/>
              <a:gd name="connsiteY1" fmla="*/ 0 h 2371678"/>
              <a:gd name="connsiteX2" fmla="*/ 500062 w 5337325"/>
              <a:gd name="connsiteY2" fmla="*/ 45091 h 2371678"/>
              <a:gd name="connsiteX3" fmla="*/ 1413156 w 5337325"/>
              <a:gd name="connsiteY3" fmla="*/ 0 h 2371678"/>
              <a:gd name="connsiteX4" fmla="*/ 5039551 w 5337325"/>
              <a:gd name="connsiteY4" fmla="*/ 0 h 2371678"/>
              <a:gd name="connsiteX5" fmla="*/ 5337325 w 5337325"/>
              <a:gd name="connsiteY5" fmla="*/ 60564 h 2371678"/>
              <a:gd name="connsiteX6" fmla="*/ 5337325 w 5337325"/>
              <a:gd name="connsiteY6" fmla="*/ 2371678 h 2371678"/>
              <a:gd name="connsiteX7" fmla="*/ 0 w 5337325"/>
              <a:gd name="connsiteY7" fmla="*/ 2371678 h 237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7325" h="2371678">
                <a:moveTo>
                  <a:pt x="0" y="0"/>
                </a:moveTo>
                <a:lnTo>
                  <a:pt x="376655" y="0"/>
                </a:lnTo>
                <a:lnTo>
                  <a:pt x="500062" y="45091"/>
                </a:lnTo>
                <a:lnTo>
                  <a:pt x="1413156" y="0"/>
                </a:lnTo>
                <a:lnTo>
                  <a:pt x="5039551" y="0"/>
                </a:lnTo>
                <a:lnTo>
                  <a:pt x="5337325" y="60564"/>
                </a:lnTo>
                <a:lnTo>
                  <a:pt x="5337325" y="2371678"/>
                </a:lnTo>
                <a:lnTo>
                  <a:pt x="0" y="2371678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8947" y="0"/>
            <a:ext cx="1626931" cy="1495269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007" y="425604"/>
            <a:ext cx="1162307" cy="794815"/>
          </a:xfrm>
          <a:custGeom>
            <a:avLst/>
            <a:gdLst>
              <a:gd name="connsiteX0" fmla="*/ 210336 w 1549742"/>
              <a:gd name="connsiteY0" fmla="*/ 0 h 1059753"/>
              <a:gd name="connsiteX1" fmla="*/ 1549742 w 1549742"/>
              <a:gd name="connsiteY1" fmla="*/ 0 h 1059753"/>
              <a:gd name="connsiteX2" fmla="*/ 1549742 w 1549742"/>
              <a:gd name="connsiteY2" fmla="*/ 1059753 h 1059753"/>
              <a:gd name="connsiteX3" fmla="*/ 77740 w 1549742"/>
              <a:gd name="connsiteY3" fmla="*/ 1059753 h 1059753"/>
              <a:gd name="connsiteX4" fmla="*/ 0 w 1549742"/>
              <a:gd name="connsiteY4" fmla="*/ 925476 h 105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42" h="1059753">
                <a:moveTo>
                  <a:pt x="210336" y="0"/>
                </a:moveTo>
                <a:lnTo>
                  <a:pt x="1549742" y="0"/>
                </a:lnTo>
                <a:lnTo>
                  <a:pt x="1549742" y="1059753"/>
                </a:lnTo>
                <a:lnTo>
                  <a:pt x="77740" y="1059753"/>
                </a:lnTo>
                <a:lnTo>
                  <a:pt x="0" y="925476"/>
                </a:lnTo>
                <a:close/>
              </a:path>
            </a:pathLst>
          </a:custGeom>
        </p:spPr>
      </p:pic>
      <p:pic>
        <p:nvPicPr>
          <p:cNvPr id="53" name="图片 52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6344" y="2588230"/>
            <a:ext cx="1027124" cy="834447"/>
          </a:xfrm>
          <a:custGeom>
            <a:avLst/>
            <a:gdLst>
              <a:gd name="connsiteX0" fmla="*/ 0 w 1650131"/>
              <a:gd name="connsiteY0" fmla="*/ 0 h 1340585"/>
              <a:gd name="connsiteX1" fmla="*/ 1650131 w 1650131"/>
              <a:gd name="connsiteY1" fmla="*/ 0 h 1340585"/>
              <a:gd name="connsiteX2" fmla="*/ 1650131 w 1650131"/>
              <a:gd name="connsiteY2" fmla="*/ 1340585 h 1340585"/>
              <a:gd name="connsiteX3" fmla="*/ 0 w 1650131"/>
              <a:gd name="connsiteY3" fmla="*/ 1340585 h 1340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0131" h="1340585">
                <a:moveTo>
                  <a:pt x="0" y="0"/>
                </a:moveTo>
                <a:lnTo>
                  <a:pt x="1650131" y="0"/>
                </a:lnTo>
                <a:lnTo>
                  <a:pt x="1650131" y="1340585"/>
                </a:lnTo>
                <a:lnTo>
                  <a:pt x="0" y="1340585"/>
                </a:lnTo>
                <a:close/>
              </a:path>
            </a:pathLst>
          </a:custGeom>
        </p:spPr>
      </p:pic>
      <p:sp>
        <p:nvSpPr>
          <p:cNvPr id="54" name="文本框 17"/>
          <p:cNvSpPr txBox="1"/>
          <p:nvPr/>
        </p:nvSpPr>
        <p:spPr>
          <a:xfrm>
            <a:off x="3995852" y="1730870"/>
            <a:ext cx="3831818" cy="80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 rtlCol="0">
            <a:sp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4800" b="1" i="0" u="none" strike="noStrike" kern="0" cap="none" spc="0" normalizeH="0" baseline="0">
                <a:ln>
                  <a:noFill/>
                </a:ln>
                <a:solidFill>
                  <a:srgbClr val="E37C26"/>
                </a:solidFill>
                <a:effectLst/>
                <a:uLnTx/>
                <a:uFillTx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植树节的意义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9207" y="241082"/>
            <a:ext cx="2651810" cy="2353159"/>
          </a:xfrm>
          <a:prstGeom prst="rect">
            <a:avLst/>
          </a:prstGeom>
        </p:spPr>
      </p:pic>
      <p:sp>
        <p:nvSpPr>
          <p:cNvPr id="56" name="文本框 5"/>
          <p:cNvSpPr txBox="1"/>
          <p:nvPr/>
        </p:nvSpPr>
        <p:spPr>
          <a:xfrm>
            <a:off x="2134461" y="1863747"/>
            <a:ext cx="903132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b="1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rPr>
              <a:t>PART 04</a:t>
            </a:r>
            <a:endParaRPr kumimoji="1" lang="zh-CN" altLang="en-US" sz="2700" b="1" kern="0" dirty="0">
              <a:solidFill>
                <a:srgbClr val="FFFFF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3" name="图片 6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2463930"/>
            <a:ext cx="9144001" cy="271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14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图片 6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40255" y="3068275"/>
            <a:ext cx="4002994" cy="1778759"/>
          </a:xfrm>
          <a:custGeom>
            <a:avLst/>
            <a:gdLst>
              <a:gd name="connsiteX0" fmla="*/ 0 w 5337325"/>
              <a:gd name="connsiteY0" fmla="*/ 0 h 2371678"/>
              <a:gd name="connsiteX1" fmla="*/ 376655 w 5337325"/>
              <a:gd name="connsiteY1" fmla="*/ 0 h 2371678"/>
              <a:gd name="connsiteX2" fmla="*/ 500062 w 5337325"/>
              <a:gd name="connsiteY2" fmla="*/ 45091 h 2371678"/>
              <a:gd name="connsiteX3" fmla="*/ 1413156 w 5337325"/>
              <a:gd name="connsiteY3" fmla="*/ 0 h 2371678"/>
              <a:gd name="connsiteX4" fmla="*/ 5039551 w 5337325"/>
              <a:gd name="connsiteY4" fmla="*/ 0 h 2371678"/>
              <a:gd name="connsiteX5" fmla="*/ 5337325 w 5337325"/>
              <a:gd name="connsiteY5" fmla="*/ 60564 h 2371678"/>
              <a:gd name="connsiteX6" fmla="*/ 5337325 w 5337325"/>
              <a:gd name="connsiteY6" fmla="*/ 2371678 h 2371678"/>
              <a:gd name="connsiteX7" fmla="*/ 0 w 5337325"/>
              <a:gd name="connsiteY7" fmla="*/ 2371678 h 237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7325" h="2371678">
                <a:moveTo>
                  <a:pt x="0" y="0"/>
                </a:moveTo>
                <a:lnTo>
                  <a:pt x="376655" y="0"/>
                </a:lnTo>
                <a:lnTo>
                  <a:pt x="500062" y="45091"/>
                </a:lnTo>
                <a:lnTo>
                  <a:pt x="1413156" y="0"/>
                </a:lnTo>
                <a:lnTo>
                  <a:pt x="5039551" y="0"/>
                </a:lnTo>
                <a:lnTo>
                  <a:pt x="5337325" y="60564"/>
                </a:lnTo>
                <a:lnTo>
                  <a:pt x="5337325" y="2371678"/>
                </a:lnTo>
                <a:lnTo>
                  <a:pt x="0" y="2371678"/>
                </a:lnTo>
                <a:close/>
              </a:path>
            </a:pathLst>
          </a:custGeom>
        </p:spPr>
      </p:pic>
      <p:sp>
        <p:nvSpPr>
          <p:cNvPr id="11" name="矩形 3"/>
          <p:cNvSpPr>
            <a:spLocks noChangeArrowheads="1"/>
          </p:cNvSpPr>
          <p:nvPr/>
        </p:nvSpPr>
        <p:spPr bwMode="auto">
          <a:xfrm>
            <a:off x="988219" y="330994"/>
            <a:ext cx="2566091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植树节的意义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2" name="组合 41"/>
          <p:cNvGrpSpPr>
            <a:grpSpLocks/>
          </p:cNvGrpSpPr>
          <p:nvPr/>
        </p:nvGrpSpPr>
        <p:grpSpPr bwMode="auto">
          <a:xfrm>
            <a:off x="726076" y="1306865"/>
            <a:ext cx="2328459" cy="2326557"/>
            <a:chOff x="693907" y="2255264"/>
            <a:chExt cx="3068198" cy="3068198"/>
          </a:xfrm>
        </p:grpSpPr>
        <p:grpSp>
          <p:nvGrpSpPr>
            <p:cNvPr id="43" name="组合 30"/>
            <p:cNvGrpSpPr>
              <a:grpSpLocks/>
            </p:cNvGrpSpPr>
            <p:nvPr/>
          </p:nvGrpSpPr>
          <p:grpSpPr bwMode="auto">
            <a:xfrm>
              <a:off x="693907" y="2255264"/>
              <a:ext cx="3068198" cy="3068198"/>
              <a:chOff x="515938" y="1828800"/>
              <a:chExt cx="3424136" cy="342413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515938" y="1828800"/>
                <a:ext cx="3424136" cy="3424136"/>
              </a:xfrm>
              <a:prstGeom prst="ellipse">
                <a:avLst/>
              </a:prstGeom>
              <a:noFill/>
              <a:ln w="38100">
                <a:solidFill>
                  <a:srgbClr val="00A4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54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2994760" y="1828800"/>
                <a:ext cx="777258" cy="777787"/>
              </a:xfrm>
              <a:prstGeom prst="ellipse">
                <a:avLst/>
              </a:prstGeom>
              <a:solidFill>
                <a:srgbClr val="00A48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54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sp>
          <p:nvSpPr>
            <p:cNvPr id="44" name="文本框 38"/>
            <p:cNvSpPr txBox="1">
              <a:spLocks noChangeArrowheads="1"/>
            </p:cNvSpPr>
            <p:nvPr/>
          </p:nvSpPr>
          <p:spPr bwMode="auto">
            <a:xfrm>
              <a:off x="2934713" y="2263932"/>
              <a:ext cx="657866" cy="527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685549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01</a:t>
              </a:r>
              <a:endParaRPr lang="zh-CN" altLang="en-US" sz="2000" b="1" dirty="0">
                <a:solidFill>
                  <a:prstClr val="white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grpSp>
        <p:nvGrpSpPr>
          <p:cNvPr id="47" name="组合 46"/>
          <p:cNvGrpSpPr>
            <a:grpSpLocks/>
          </p:cNvGrpSpPr>
          <p:nvPr/>
        </p:nvGrpSpPr>
        <p:grpSpPr bwMode="auto">
          <a:xfrm>
            <a:off x="3419596" y="1271327"/>
            <a:ext cx="2328458" cy="2326557"/>
            <a:chOff x="693907" y="2255264"/>
            <a:chExt cx="3068198" cy="3068198"/>
          </a:xfrm>
        </p:grpSpPr>
        <p:grpSp>
          <p:nvGrpSpPr>
            <p:cNvPr id="48" name="组合 46"/>
            <p:cNvGrpSpPr>
              <a:grpSpLocks/>
            </p:cNvGrpSpPr>
            <p:nvPr/>
          </p:nvGrpSpPr>
          <p:grpSpPr bwMode="auto">
            <a:xfrm>
              <a:off x="693907" y="2255264"/>
              <a:ext cx="3068198" cy="3068198"/>
              <a:chOff x="515938" y="1828800"/>
              <a:chExt cx="3424136" cy="3424136"/>
            </a:xfrm>
          </p:grpSpPr>
          <p:sp>
            <p:nvSpPr>
              <p:cNvPr id="50" name="椭圆 49"/>
              <p:cNvSpPr/>
              <p:nvPr/>
            </p:nvSpPr>
            <p:spPr>
              <a:xfrm>
                <a:off x="515938" y="1828800"/>
                <a:ext cx="3424136" cy="3424136"/>
              </a:xfrm>
              <a:prstGeom prst="ellipse">
                <a:avLst/>
              </a:prstGeom>
              <a:noFill/>
              <a:ln w="38100">
                <a:solidFill>
                  <a:srgbClr val="00A4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54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2994761" y="1828800"/>
                <a:ext cx="777257" cy="777787"/>
              </a:xfrm>
              <a:prstGeom prst="ellipse">
                <a:avLst/>
              </a:prstGeom>
              <a:solidFill>
                <a:srgbClr val="00A48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54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sp>
          <p:nvSpPr>
            <p:cNvPr id="49" name="文本框 38"/>
            <p:cNvSpPr txBox="1">
              <a:spLocks noChangeArrowheads="1"/>
            </p:cNvSpPr>
            <p:nvPr/>
          </p:nvSpPr>
          <p:spPr bwMode="auto">
            <a:xfrm>
              <a:off x="2934714" y="2279525"/>
              <a:ext cx="657866" cy="527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685549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dirty="0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02</a:t>
              </a:r>
              <a:endParaRPr lang="zh-CN" altLang="en-US" sz="2000" b="1" dirty="0">
                <a:solidFill>
                  <a:prstClr val="white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grpSp>
        <p:nvGrpSpPr>
          <p:cNvPr id="52" name="组合 51"/>
          <p:cNvGrpSpPr>
            <a:grpSpLocks/>
          </p:cNvGrpSpPr>
          <p:nvPr/>
        </p:nvGrpSpPr>
        <p:grpSpPr bwMode="auto">
          <a:xfrm>
            <a:off x="6133751" y="1254494"/>
            <a:ext cx="2326871" cy="2328144"/>
            <a:chOff x="693907" y="2255264"/>
            <a:chExt cx="3068198" cy="3068198"/>
          </a:xfrm>
        </p:grpSpPr>
        <p:grpSp>
          <p:nvGrpSpPr>
            <p:cNvPr id="53" name="组合 54"/>
            <p:cNvGrpSpPr>
              <a:grpSpLocks/>
            </p:cNvGrpSpPr>
            <p:nvPr/>
          </p:nvGrpSpPr>
          <p:grpSpPr bwMode="auto">
            <a:xfrm>
              <a:off x="693907" y="2255264"/>
              <a:ext cx="3068198" cy="3068198"/>
              <a:chOff x="515938" y="1828800"/>
              <a:chExt cx="3424136" cy="3424136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515938" y="1828800"/>
                <a:ext cx="3424136" cy="3424136"/>
              </a:xfrm>
              <a:prstGeom prst="ellipse">
                <a:avLst/>
              </a:prstGeom>
              <a:noFill/>
              <a:ln w="38100">
                <a:solidFill>
                  <a:srgbClr val="00A4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54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994115" y="1898364"/>
                <a:ext cx="777789" cy="777258"/>
              </a:xfrm>
              <a:prstGeom prst="ellipse">
                <a:avLst/>
              </a:prstGeom>
              <a:solidFill>
                <a:srgbClr val="00A48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8554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sp>
          <p:nvSpPr>
            <p:cNvPr id="54" name="文本框 38"/>
            <p:cNvSpPr txBox="1">
              <a:spLocks noChangeArrowheads="1"/>
            </p:cNvSpPr>
            <p:nvPr/>
          </p:nvSpPr>
          <p:spPr bwMode="auto">
            <a:xfrm>
              <a:off x="2861104" y="2341922"/>
              <a:ext cx="837074" cy="60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685549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b="1">
                  <a:solidFill>
                    <a:prstClr val="white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03</a:t>
              </a:r>
              <a:endParaRPr lang="zh-CN" altLang="en-US" sz="2400" b="1" dirty="0">
                <a:solidFill>
                  <a:prstClr val="white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57" name="矩形 56"/>
          <p:cNvSpPr>
            <a:spLocks noChangeArrowheads="1"/>
          </p:cNvSpPr>
          <p:nvPr/>
        </p:nvSpPr>
        <p:spPr bwMode="auto">
          <a:xfrm>
            <a:off x="6782333" y="1660703"/>
            <a:ext cx="1028120" cy="334686"/>
          </a:xfrm>
          <a:prstGeom prst="rect">
            <a:avLst/>
          </a:prstGeom>
          <a:solidFill>
            <a:srgbClr val="DF626F"/>
          </a:solidFill>
          <a:ln>
            <a:noFill/>
          </a:ln>
        </p:spPr>
        <p:txBody>
          <a:bodyPr wrap="none" lIns="68557" tIns="34280" rIns="68557" bIns="34280">
            <a:spAutoFit/>
          </a:bodyPr>
          <a:lstStyle/>
          <a:p>
            <a:pPr algn="ctr" defTabSz="685549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700" b="1" dirty="0">
                <a:solidFill>
                  <a:prstClr val="white"/>
                </a:solidFill>
                <a:latin typeface="微软雅黑"/>
                <a:ea typeface="微软雅黑"/>
                <a:cs typeface="+mn-ea"/>
                <a:sym typeface="微软雅黑"/>
              </a:rPr>
              <a:t>防止流失</a:t>
            </a:r>
            <a:endParaRPr lang="en-US" altLang="zh-CN" sz="1700" b="1" dirty="0">
              <a:solidFill>
                <a:prstClr val="white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58" name="矩形 47"/>
          <p:cNvSpPr>
            <a:spLocks noChangeArrowheads="1"/>
          </p:cNvSpPr>
          <p:nvPr/>
        </p:nvSpPr>
        <p:spPr bwMode="auto">
          <a:xfrm>
            <a:off x="6376594" y="2066511"/>
            <a:ext cx="1955461" cy="1029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57" tIns="34280" rIns="68557" bIns="3428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685589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200" b="1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地表只要有</a:t>
            </a:r>
            <a:r>
              <a:rPr lang="en-US" altLang="zh-CN" sz="1200" b="1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1</a:t>
            </a:r>
            <a:r>
              <a:rPr lang="zh-CN" altLang="en-US" sz="1200" b="1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厘米厚的枯枝落叶，就可以把地表径流量减少到裸地的</a:t>
            </a:r>
            <a:r>
              <a:rPr lang="en-US" altLang="zh-CN" sz="1200" b="1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1/4</a:t>
            </a:r>
            <a:r>
              <a:rPr lang="zh-CN" altLang="en-US" sz="1200" b="1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以下，泥沙减少到裸地</a:t>
            </a:r>
            <a:r>
              <a:rPr lang="en-US" altLang="zh-CN" sz="1200" b="1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7%</a:t>
            </a:r>
            <a:r>
              <a:rPr lang="zh-CN" altLang="en-US" sz="1200" b="1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以下。</a:t>
            </a:r>
          </a:p>
        </p:txBody>
      </p:sp>
      <p:sp>
        <p:nvSpPr>
          <p:cNvPr id="59" name="矩形 58"/>
          <p:cNvSpPr>
            <a:spLocks noChangeArrowheads="1"/>
          </p:cNvSpPr>
          <p:nvPr/>
        </p:nvSpPr>
        <p:spPr bwMode="auto">
          <a:xfrm>
            <a:off x="1314346" y="1717901"/>
            <a:ext cx="1028120" cy="334686"/>
          </a:xfrm>
          <a:prstGeom prst="rect">
            <a:avLst/>
          </a:prstGeom>
          <a:solidFill>
            <a:srgbClr val="DC453C"/>
          </a:solidFill>
          <a:ln>
            <a:noFill/>
          </a:ln>
        </p:spPr>
        <p:txBody>
          <a:bodyPr wrap="none" lIns="68557" tIns="34280" rIns="68557" bIns="34280">
            <a:spAutoFit/>
          </a:bodyPr>
          <a:lstStyle/>
          <a:p>
            <a:pPr algn="ctr" defTabSz="685549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700" b="1" dirty="0">
                <a:solidFill>
                  <a:prstClr val="white"/>
                </a:solidFill>
                <a:latin typeface="微软雅黑"/>
                <a:ea typeface="微软雅黑"/>
                <a:cs typeface="+mn-ea"/>
                <a:sym typeface="微软雅黑"/>
              </a:rPr>
              <a:t>改善环境</a:t>
            </a:r>
            <a:endParaRPr lang="en-US" altLang="zh-CN" sz="1700" b="1" dirty="0">
              <a:solidFill>
                <a:prstClr val="white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60" name="矩形 47"/>
          <p:cNvSpPr>
            <a:spLocks noChangeArrowheads="1"/>
          </p:cNvSpPr>
          <p:nvPr/>
        </p:nvSpPr>
        <p:spPr bwMode="auto">
          <a:xfrm>
            <a:off x="1003842" y="2076565"/>
            <a:ext cx="1772929" cy="1269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57" tIns="34280" rIns="68557" bIns="3428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685589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200" b="1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城市防护林具有减缓风速的作用，其有效范围在树高</a:t>
            </a:r>
            <a:r>
              <a:rPr lang="en-US" altLang="zh-CN" sz="1200" b="1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40</a:t>
            </a:r>
            <a:r>
              <a:rPr lang="zh-CN" altLang="en-US" sz="1200" b="1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倍以内，其中在</a:t>
            </a:r>
            <a:r>
              <a:rPr lang="en-US" altLang="zh-CN" sz="1200" b="1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10</a:t>
            </a:r>
            <a:r>
              <a:rPr lang="zh-CN" altLang="en-US" sz="1200" b="1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～</a:t>
            </a:r>
            <a:r>
              <a:rPr lang="en-US" altLang="zh-CN" sz="1200" b="1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20</a:t>
            </a:r>
            <a:r>
              <a:rPr lang="zh-CN" altLang="en-US" sz="1200" b="1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倍范围内效果最好，可降低风速</a:t>
            </a:r>
            <a:r>
              <a:rPr lang="en-US" altLang="zh-CN" sz="1200" b="1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50%</a:t>
            </a:r>
            <a:r>
              <a:rPr lang="zh-CN" altLang="en-US" sz="1200" b="1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。</a:t>
            </a:r>
          </a:p>
        </p:txBody>
      </p:sp>
      <p:sp>
        <p:nvSpPr>
          <p:cNvPr id="61" name="矩形 60"/>
          <p:cNvSpPr>
            <a:spLocks noChangeArrowheads="1"/>
          </p:cNvSpPr>
          <p:nvPr/>
        </p:nvSpPr>
        <p:spPr bwMode="auto">
          <a:xfrm>
            <a:off x="4100716" y="1676014"/>
            <a:ext cx="1028120" cy="334686"/>
          </a:xfrm>
          <a:prstGeom prst="rect">
            <a:avLst/>
          </a:prstGeom>
          <a:solidFill>
            <a:srgbClr val="F08C23"/>
          </a:solidFill>
          <a:ln>
            <a:noFill/>
          </a:ln>
        </p:spPr>
        <p:txBody>
          <a:bodyPr wrap="none" lIns="68557" tIns="34280" rIns="68557" bIns="34280">
            <a:spAutoFit/>
          </a:bodyPr>
          <a:lstStyle/>
          <a:p>
            <a:pPr algn="ctr" defTabSz="685549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700" b="1" dirty="0">
                <a:solidFill>
                  <a:prstClr val="white"/>
                </a:solidFill>
                <a:latin typeface="微软雅黑"/>
                <a:ea typeface="微软雅黑"/>
                <a:cs typeface="+mn-ea"/>
                <a:sym typeface="微软雅黑"/>
              </a:rPr>
              <a:t>涵养水源</a:t>
            </a:r>
            <a:endParaRPr lang="en-US" altLang="zh-CN" sz="1700" b="1" dirty="0">
              <a:solidFill>
                <a:prstClr val="white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62" name="矩形 47"/>
          <p:cNvSpPr>
            <a:spLocks noChangeArrowheads="1"/>
          </p:cNvSpPr>
          <p:nvPr/>
        </p:nvSpPr>
        <p:spPr bwMode="auto">
          <a:xfrm>
            <a:off x="3630013" y="2099746"/>
            <a:ext cx="2010507" cy="1029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57" tIns="34280" rIns="68557" bIns="3428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685589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200" b="1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地表只要有</a:t>
            </a:r>
            <a:r>
              <a:rPr lang="en-US" altLang="zh-CN" sz="1200" b="1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1</a:t>
            </a:r>
            <a:r>
              <a:rPr lang="zh-CN" altLang="en-US" sz="1200" b="1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厘米厚的枯枝落叶，就可以把地表径流量减少到裸地的</a:t>
            </a:r>
            <a:r>
              <a:rPr lang="en-US" altLang="zh-CN" sz="1200" b="1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1/4</a:t>
            </a:r>
            <a:r>
              <a:rPr lang="zh-CN" altLang="en-US" sz="1200" b="1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以下，泥沙减少到裸地</a:t>
            </a:r>
            <a:r>
              <a:rPr lang="en-US" altLang="zh-CN" sz="1200" b="1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7%</a:t>
            </a:r>
            <a:r>
              <a:rPr lang="zh-CN" altLang="en-US" sz="1200" b="1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以下。</a:t>
            </a:r>
          </a:p>
        </p:txBody>
      </p:sp>
      <p:pic>
        <p:nvPicPr>
          <p:cNvPr id="27" name="图片 26">
            <a:extLst>
              <a:ext uri="{FF2B5EF4-FFF2-40B4-BE49-F238E27FC236}">
                <a16:creationId xmlns="" xmlns:a16="http://schemas.microsoft.com/office/drawing/2014/main" id="{25DE3DE5-2FC1-49D9-BA6C-0C9CE015841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图片 27">
            <a:extLst>
              <a:ext uri="{FF2B5EF4-FFF2-40B4-BE49-F238E27FC236}">
                <a16:creationId xmlns="" xmlns:a16="http://schemas.microsoft.com/office/drawing/2014/main" id="{7CCE77E2-FBDF-4092-A4D1-9DD8A5D847B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图片 28">
            <a:extLst>
              <a:ext uri="{FF2B5EF4-FFF2-40B4-BE49-F238E27FC236}">
                <a16:creationId xmlns="" xmlns:a16="http://schemas.microsoft.com/office/drawing/2014/main" id="{10BBF6D0-2E90-453D-B006-B24A264231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4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4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4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4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4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4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00"/>
                            </p:stCondLst>
                            <p:childTnLst>
                              <p:par>
                                <p:cTn id="36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00"/>
                            </p:stCondLst>
                            <p:childTnLst>
                              <p:par>
                                <p:cTn id="41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200"/>
                            </p:stCondLst>
                            <p:childTnLst>
                              <p:par>
                                <p:cTn id="46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7" grpId="0" animBg="1"/>
      <p:bldP spid="58" grpId="0"/>
      <p:bldP spid="59" grpId="0" animBg="1"/>
      <p:bldP spid="60" grpId="0"/>
      <p:bldP spid="61" grpId="0" animBg="1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图片 4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0706" y="2709674"/>
            <a:ext cx="2111157" cy="2111157"/>
          </a:xfrm>
          <a:custGeom>
            <a:avLst/>
            <a:gdLst>
              <a:gd name="connsiteX0" fmla="*/ 0 w 5337325"/>
              <a:gd name="connsiteY0" fmla="*/ 0 h 2371678"/>
              <a:gd name="connsiteX1" fmla="*/ 376655 w 5337325"/>
              <a:gd name="connsiteY1" fmla="*/ 0 h 2371678"/>
              <a:gd name="connsiteX2" fmla="*/ 500062 w 5337325"/>
              <a:gd name="connsiteY2" fmla="*/ 45091 h 2371678"/>
              <a:gd name="connsiteX3" fmla="*/ 1413156 w 5337325"/>
              <a:gd name="connsiteY3" fmla="*/ 0 h 2371678"/>
              <a:gd name="connsiteX4" fmla="*/ 5039551 w 5337325"/>
              <a:gd name="connsiteY4" fmla="*/ 0 h 2371678"/>
              <a:gd name="connsiteX5" fmla="*/ 5337325 w 5337325"/>
              <a:gd name="connsiteY5" fmla="*/ 60564 h 2371678"/>
              <a:gd name="connsiteX6" fmla="*/ 5337325 w 5337325"/>
              <a:gd name="connsiteY6" fmla="*/ 2371678 h 2371678"/>
              <a:gd name="connsiteX7" fmla="*/ 0 w 5337325"/>
              <a:gd name="connsiteY7" fmla="*/ 2371678 h 237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7325" h="2371678">
                <a:moveTo>
                  <a:pt x="0" y="0"/>
                </a:moveTo>
                <a:lnTo>
                  <a:pt x="376655" y="0"/>
                </a:lnTo>
                <a:lnTo>
                  <a:pt x="500062" y="45091"/>
                </a:lnTo>
                <a:lnTo>
                  <a:pt x="1413156" y="0"/>
                </a:lnTo>
                <a:lnTo>
                  <a:pt x="5039551" y="0"/>
                </a:lnTo>
                <a:lnTo>
                  <a:pt x="5337325" y="60564"/>
                </a:lnTo>
                <a:lnTo>
                  <a:pt x="5337325" y="2371678"/>
                </a:lnTo>
                <a:lnTo>
                  <a:pt x="0" y="2371678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8947" y="0"/>
            <a:ext cx="1626931" cy="1495269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007" y="425604"/>
            <a:ext cx="1162307" cy="794815"/>
          </a:xfrm>
          <a:custGeom>
            <a:avLst/>
            <a:gdLst>
              <a:gd name="connsiteX0" fmla="*/ 210336 w 1549742"/>
              <a:gd name="connsiteY0" fmla="*/ 0 h 1059753"/>
              <a:gd name="connsiteX1" fmla="*/ 1549742 w 1549742"/>
              <a:gd name="connsiteY1" fmla="*/ 0 h 1059753"/>
              <a:gd name="connsiteX2" fmla="*/ 1549742 w 1549742"/>
              <a:gd name="connsiteY2" fmla="*/ 1059753 h 1059753"/>
              <a:gd name="connsiteX3" fmla="*/ 77740 w 1549742"/>
              <a:gd name="connsiteY3" fmla="*/ 1059753 h 1059753"/>
              <a:gd name="connsiteX4" fmla="*/ 0 w 1549742"/>
              <a:gd name="connsiteY4" fmla="*/ 925476 h 105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42" h="1059753">
                <a:moveTo>
                  <a:pt x="210336" y="0"/>
                </a:moveTo>
                <a:lnTo>
                  <a:pt x="1549742" y="0"/>
                </a:lnTo>
                <a:lnTo>
                  <a:pt x="1549742" y="1059753"/>
                </a:lnTo>
                <a:lnTo>
                  <a:pt x="77740" y="1059753"/>
                </a:lnTo>
                <a:lnTo>
                  <a:pt x="0" y="925476"/>
                </a:lnTo>
                <a:close/>
              </a:path>
            </a:pathLst>
          </a:custGeom>
        </p:spPr>
      </p:pic>
      <p:pic>
        <p:nvPicPr>
          <p:cNvPr id="53" name="图片 52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6344" y="2588230"/>
            <a:ext cx="1027124" cy="834447"/>
          </a:xfrm>
          <a:custGeom>
            <a:avLst/>
            <a:gdLst>
              <a:gd name="connsiteX0" fmla="*/ 0 w 1650131"/>
              <a:gd name="connsiteY0" fmla="*/ 0 h 1340585"/>
              <a:gd name="connsiteX1" fmla="*/ 1650131 w 1650131"/>
              <a:gd name="connsiteY1" fmla="*/ 0 h 1340585"/>
              <a:gd name="connsiteX2" fmla="*/ 1650131 w 1650131"/>
              <a:gd name="connsiteY2" fmla="*/ 1340585 h 1340585"/>
              <a:gd name="connsiteX3" fmla="*/ 0 w 1650131"/>
              <a:gd name="connsiteY3" fmla="*/ 1340585 h 1340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0131" h="1340585">
                <a:moveTo>
                  <a:pt x="0" y="0"/>
                </a:moveTo>
                <a:lnTo>
                  <a:pt x="1650131" y="0"/>
                </a:lnTo>
                <a:lnTo>
                  <a:pt x="1650131" y="1340585"/>
                </a:lnTo>
                <a:lnTo>
                  <a:pt x="0" y="1340585"/>
                </a:lnTo>
                <a:close/>
              </a:path>
            </a:pathLst>
          </a:custGeom>
        </p:spPr>
      </p:pic>
      <p:sp>
        <p:nvSpPr>
          <p:cNvPr id="54" name="文本框 17"/>
          <p:cNvSpPr txBox="1"/>
          <p:nvPr/>
        </p:nvSpPr>
        <p:spPr>
          <a:xfrm>
            <a:off x="3995853" y="1730870"/>
            <a:ext cx="3831818" cy="80791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4800" b="1" i="0" u="none" strike="noStrike" kern="0" cap="none" spc="0" normalizeH="0" baseline="0">
                <a:ln>
                  <a:noFill/>
                </a:ln>
                <a:solidFill>
                  <a:srgbClr val="E37C26"/>
                </a:solidFill>
                <a:effectLst/>
                <a:uLnTx/>
                <a:uFillTx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各国的植树节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9207" y="241082"/>
            <a:ext cx="2651810" cy="2353159"/>
          </a:xfrm>
          <a:prstGeom prst="rect">
            <a:avLst/>
          </a:prstGeom>
        </p:spPr>
      </p:pic>
      <p:sp>
        <p:nvSpPr>
          <p:cNvPr id="56" name="文本框 5"/>
          <p:cNvSpPr txBox="1"/>
          <p:nvPr/>
        </p:nvSpPr>
        <p:spPr>
          <a:xfrm>
            <a:off x="2134461" y="1863747"/>
            <a:ext cx="903132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b="1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rPr>
              <a:t>PART 05</a:t>
            </a:r>
            <a:endParaRPr kumimoji="1" lang="zh-CN" altLang="en-US" sz="2700" b="1" kern="0" dirty="0">
              <a:solidFill>
                <a:srgbClr val="FFFFF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3" name="图片 6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2463930"/>
            <a:ext cx="9144001" cy="271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55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3"/>
          <p:cNvSpPr>
            <a:spLocks noChangeArrowheads="1"/>
          </p:cNvSpPr>
          <p:nvPr/>
        </p:nvSpPr>
        <p:spPr bwMode="auto">
          <a:xfrm>
            <a:off x="988219" y="330994"/>
            <a:ext cx="2566091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各国的植树节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7">
            <a:extLst>
              <a:ext uri="{FF2B5EF4-FFF2-40B4-BE49-F238E27FC236}">
                <a16:creationId xmlns="" xmlns:a16="http://schemas.microsoft.com/office/drawing/2014/main" id="{F5932FB5-97AF-4EAA-8B18-59F00D8C94A9}"/>
              </a:ext>
            </a:extLst>
          </p:cNvPr>
          <p:cNvSpPr txBox="1">
            <a:spLocks noChangeArrowheads="1"/>
          </p:cNvSpPr>
          <p:nvPr/>
        </p:nvSpPr>
        <p:spPr>
          <a:xfrm>
            <a:off x="4599385" y="1048941"/>
            <a:ext cx="3898106" cy="35163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b="1">
                <a:solidFill>
                  <a:schemeClr val="accent3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marL="214313" indent="-214313" defTabSz="685800">
              <a:lnSpc>
                <a:spcPct val="200000"/>
              </a:lnSpc>
              <a:buClr>
                <a:srgbClr val="3C9644"/>
              </a:buClr>
              <a:buFont typeface="Wingdings" charset="2"/>
              <a:buChar char="p"/>
              <a:defRPr/>
            </a:pP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巴西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: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植树节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(9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21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日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)</a:t>
            </a:r>
          </a:p>
          <a:p>
            <a:pPr marL="214313" indent="-214313" defTabSz="685800">
              <a:lnSpc>
                <a:spcPct val="200000"/>
              </a:lnSpc>
              <a:buClr>
                <a:srgbClr val="3C9644"/>
              </a:buClr>
              <a:buFont typeface="Wingdings" charset="2"/>
              <a:buChar char="p"/>
              <a:defRPr/>
            </a:pP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日本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: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植树节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(4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日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)</a:t>
            </a:r>
          </a:p>
          <a:p>
            <a:pPr marL="214313" indent="-214313" defTabSz="685800">
              <a:lnSpc>
                <a:spcPct val="200000"/>
              </a:lnSpc>
              <a:buClr>
                <a:srgbClr val="3C9644"/>
              </a:buClr>
              <a:buFont typeface="Wingdings" charset="2"/>
              <a:buChar char="p"/>
              <a:defRPr/>
            </a:pP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澳大利亚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: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植树节 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(5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月第一个星期五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)</a:t>
            </a:r>
          </a:p>
          <a:p>
            <a:pPr marL="214313" indent="-214313" defTabSz="685800">
              <a:lnSpc>
                <a:spcPct val="200000"/>
              </a:lnSpc>
              <a:buClr>
                <a:srgbClr val="3C9644"/>
              </a:buClr>
              <a:buFont typeface="Wingdings" charset="2"/>
              <a:buChar char="p"/>
              <a:defRPr/>
            </a:pP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芬兰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: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植树节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(6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24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日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)</a:t>
            </a:r>
          </a:p>
          <a:p>
            <a:pPr marL="214313" indent="-214313" defTabSz="685800">
              <a:lnSpc>
                <a:spcPct val="200000"/>
              </a:lnSpc>
              <a:buClr>
                <a:srgbClr val="3C9644"/>
              </a:buClr>
              <a:buFont typeface="Wingdings" charset="2"/>
              <a:buChar char="p"/>
              <a:defRPr/>
            </a:pP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加拿大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: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每年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5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月开展全国森林周活动</a:t>
            </a:r>
          </a:p>
          <a:p>
            <a:pPr marL="214313" indent="-214313" defTabSz="685800">
              <a:lnSpc>
                <a:spcPct val="200000"/>
              </a:lnSpc>
              <a:buClr>
                <a:srgbClr val="3C9644"/>
              </a:buClr>
              <a:buFont typeface="Wingdings" charset="2"/>
              <a:buChar char="p"/>
              <a:defRPr/>
            </a:pP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法国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: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绿化月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(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每年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), 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植树日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(3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31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日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)</a:t>
            </a:r>
          </a:p>
          <a:p>
            <a:pPr marL="214313" indent="-214313" defTabSz="685800">
              <a:lnSpc>
                <a:spcPct val="200000"/>
              </a:lnSpc>
              <a:buClr>
                <a:srgbClr val="3C9644"/>
              </a:buClr>
              <a:buFont typeface="Wingdings" charset="2"/>
              <a:buChar char="p"/>
              <a:defRPr/>
            </a:pP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中国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: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植树节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(3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12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日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)</a:t>
            </a:r>
          </a:p>
          <a:p>
            <a:pPr marL="214313" indent="-214313" defTabSz="685800">
              <a:lnSpc>
                <a:spcPct val="200000"/>
              </a:lnSpc>
              <a:buClr>
                <a:srgbClr val="3C9644"/>
              </a:buClr>
              <a:buFont typeface="Wingdings" charset="2"/>
              <a:buChar char="p"/>
              <a:defRPr/>
            </a:pP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美国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: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植树节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(4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10</a:t>
            </a:r>
            <a:r>
              <a:rPr lang="zh-CN" altLang="en-US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日</a:t>
            </a:r>
            <a:r>
              <a:rPr lang="en-US" altLang="zh-CN" sz="1400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)</a:t>
            </a:r>
            <a:endParaRPr lang="en-US" altLang="zh-CN" sz="1400" kern="0" dirty="0">
              <a:solidFill>
                <a:srgbClr val="DF626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263" y="735173"/>
            <a:ext cx="3781044" cy="378104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3B9197AC-3ED5-4EA1-A5BA-4B65F5FDBAF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A86F03B8-34F5-4E92-B052-5F7A57C55C4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5C5E8B90-48B7-445B-8E09-8EF79650F1C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图片 4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0706" y="2709674"/>
            <a:ext cx="2111157" cy="2111157"/>
          </a:xfrm>
          <a:custGeom>
            <a:avLst/>
            <a:gdLst>
              <a:gd name="connsiteX0" fmla="*/ 0 w 5337325"/>
              <a:gd name="connsiteY0" fmla="*/ 0 h 2371678"/>
              <a:gd name="connsiteX1" fmla="*/ 376655 w 5337325"/>
              <a:gd name="connsiteY1" fmla="*/ 0 h 2371678"/>
              <a:gd name="connsiteX2" fmla="*/ 500062 w 5337325"/>
              <a:gd name="connsiteY2" fmla="*/ 45091 h 2371678"/>
              <a:gd name="connsiteX3" fmla="*/ 1413156 w 5337325"/>
              <a:gd name="connsiteY3" fmla="*/ 0 h 2371678"/>
              <a:gd name="connsiteX4" fmla="*/ 5039551 w 5337325"/>
              <a:gd name="connsiteY4" fmla="*/ 0 h 2371678"/>
              <a:gd name="connsiteX5" fmla="*/ 5337325 w 5337325"/>
              <a:gd name="connsiteY5" fmla="*/ 60564 h 2371678"/>
              <a:gd name="connsiteX6" fmla="*/ 5337325 w 5337325"/>
              <a:gd name="connsiteY6" fmla="*/ 2371678 h 2371678"/>
              <a:gd name="connsiteX7" fmla="*/ 0 w 5337325"/>
              <a:gd name="connsiteY7" fmla="*/ 2371678 h 237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7325" h="2371678">
                <a:moveTo>
                  <a:pt x="0" y="0"/>
                </a:moveTo>
                <a:lnTo>
                  <a:pt x="376655" y="0"/>
                </a:lnTo>
                <a:lnTo>
                  <a:pt x="500062" y="45091"/>
                </a:lnTo>
                <a:lnTo>
                  <a:pt x="1413156" y="0"/>
                </a:lnTo>
                <a:lnTo>
                  <a:pt x="5039551" y="0"/>
                </a:lnTo>
                <a:lnTo>
                  <a:pt x="5337325" y="60564"/>
                </a:lnTo>
                <a:lnTo>
                  <a:pt x="5337325" y="2371678"/>
                </a:lnTo>
                <a:lnTo>
                  <a:pt x="0" y="2371678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8947" y="0"/>
            <a:ext cx="1626931" cy="1495269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007" y="425604"/>
            <a:ext cx="1162307" cy="794815"/>
          </a:xfrm>
          <a:custGeom>
            <a:avLst/>
            <a:gdLst>
              <a:gd name="connsiteX0" fmla="*/ 210336 w 1549742"/>
              <a:gd name="connsiteY0" fmla="*/ 0 h 1059753"/>
              <a:gd name="connsiteX1" fmla="*/ 1549742 w 1549742"/>
              <a:gd name="connsiteY1" fmla="*/ 0 h 1059753"/>
              <a:gd name="connsiteX2" fmla="*/ 1549742 w 1549742"/>
              <a:gd name="connsiteY2" fmla="*/ 1059753 h 1059753"/>
              <a:gd name="connsiteX3" fmla="*/ 77740 w 1549742"/>
              <a:gd name="connsiteY3" fmla="*/ 1059753 h 1059753"/>
              <a:gd name="connsiteX4" fmla="*/ 0 w 1549742"/>
              <a:gd name="connsiteY4" fmla="*/ 925476 h 105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42" h="1059753">
                <a:moveTo>
                  <a:pt x="210336" y="0"/>
                </a:moveTo>
                <a:lnTo>
                  <a:pt x="1549742" y="0"/>
                </a:lnTo>
                <a:lnTo>
                  <a:pt x="1549742" y="1059753"/>
                </a:lnTo>
                <a:lnTo>
                  <a:pt x="77740" y="1059753"/>
                </a:lnTo>
                <a:lnTo>
                  <a:pt x="0" y="925476"/>
                </a:lnTo>
                <a:close/>
              </a:path>
            </a:pathLst>
          </a:custGeom>
        </p:spPr>
      </p:pic>
      <p:pic>
        <p:nvPicPr>
          <p:cNvPr id="53" name="图片 52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6344" y="2588230"/>
            <a:ext cx="1027124" cy="834447"/>
          </a:xfrm>
          <a:custGeom>
            <a:avLst/>
            <a:gdLst>
              <a:gd name="connsiteX0" fmla="*/ 0 w 1650131"/>
              <a:gd name="connsiteY0" fmla="*/ 0 h 1340585"/>
              <a:gd name="connsiteX1" fmla="*/ 1650131 w 1650131"/>
              <a:gd name="connsiteY1" fmla="*/ 0 h 1340585"/>
              <a:gd name="connsiteX2" fmla="*/ 1650131 w 1650131"/>
              <a:gd name="connsiteY2" fmla="*/ 1340585 h 1340585"/>
              <a:gd name="connsiteX3" fmla="*/ 0 w 1650131"/>
              <a:gd name="connsiteY3" fmla="*/ 1340585 h 1340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0131" h="1340585">
                <a:moveTo>
                  <a:pt x="0" y="0"/>
                </a:moveTo>
                <a:lnTo>
                  <a:pt x="1650131" y="0"/>
                </a:lnTo>
                <a:lnTo>
                  <a:pt x="1650131" y="1340585"/>
                </a:lnTo>
                <a:lnTo>
                  <a:pt x="0" y="1340585"/>
                </a:lnTo>
                <a:close/>
              </a:path>
            </a:pathLst>
          </a:custGeom>
        </p:spPr>
      </p:pic>
      <p:sp>
        <p:nvSpPr>
          <p:cNvPr id="54" name="文本框 17"/>
          <p:cNvSpPr txBox="1"/>
          <p:nvPr/>
        </p:nvSpPr>
        <p:spPr>
          <a:xfrm>
            <a:off x="3995852" y="1730870"/>
            <a:ext cx="4447371" cy="80791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4800" b="1" i="0" u="none" strike="noStrike" kern="0" cap="none" spc="0" normalizeH="0" baseline="0">
                <a:ln>
                  <a:noFill/>
                </a:ln>
                <a:solidFill>
                  <a:srgbClr val="E37C26"/>
                </a:solidFill>
                <a:effectLst/>
                <a:uLnTx/>
                <a:uFillTx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植树节与孙中山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9207" y="241082"/>
            <a:ext cx="2651810" cy="2353159"/>
          </a:xfrm>
          <a:prstGeom prst="rect">
            <a:avLst/>
          </a:prstGeom>
        </p:spPr>
      </p:pic>
      <p:sp>
        <p:nvSpPr>
          <p:cNvPr id="56" name="文本框 5"/>
          <p:cNvSpPr txBox="1"/>
          <p:nvPr/>
        </p:nvSpPr>
        <p:spPr>
          <a:xfrm>
            <a:off x="2134461" y="1863747"/>
            <a:ext cx="903132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b="1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rPr>
              <a:t>PART 06</a:t>
            </a:r>
            <a:endParaRPr kumimoji="1" lang="zh-CN" altLang="en-US" sz="2700" b="1" kern="0" dirty="0">
              <a:solidFill>
                <a:srgbClr val="FFFFF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3" name="图片 6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2463930"/>
            <a:ext cx="9144001" cy="271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09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0E101497-F0E5-40FE-9B08-88BB921B59B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图片 12">
            <a:extLst>
              <a:ext uri="{FF2B5EF4-FFF2-40B4-BE49-F238E27FC236}">
                <a16:creationId xmlns="" xmlns:a16="http://schemas.microsoft.com/office/drawing/2014/main" id="{A48AEF30-4D42-4C5D-B10E-75E76FD52BD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图片 13">
            <a:extLst>
              <a:ext uri="{FF2B5EF4-FFF2-40B4-BE49-F238E27FC236}">
                <a16:creationId xmlns="" xmlns:a16="http://schemas.microsoft.com/office/drawing/2014/main" id="{9B16223C-CAAE-44CD-8BF5-3BAD63BB5C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988219" y="330994"/>
            <a:ext cx="2976460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植树节与孙中山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77F4E0-3A46-4DAC-95BA-6053D0C791A1}"/>
              </a:ext>
            </a:extLst>
          </p:cNvPr>
          <p:cNvSpPr txBox="1">
            <a:spLocks noChangeArrowheads="1"/>
          </p:cNvSpPr>
          <p:nvPr/>
        </p:nvSpPr>
        <p:spPr>
          <a:xfrm>
            <a:off x="988219" y="1311873"/>
            <a:ext cx="3182128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b="1">
                <a:solidFill>
                  <a:schemeClr val="accent3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defTabSz="685800">
              <a:lnSpc>
                <a:spcPct val="150000"/>
              </a:lnSpc>
              <a:defRPr/>
            </a:pP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       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12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日是孙中山先生逝世纪念日。中山先生生前十分重视林业建设。他任临时大总统的中华民国南京政府成立不久，就在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1912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年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5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月设立了农林部，下设山林司，主管全国林业行政事务。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1914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年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11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月颁布了我国近代史上第一部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《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森林法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》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，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1915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年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7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月，政府又规定将每年“清明”定为植树节。后因清明节对我国南方来说，植树季节太迟，同时也为了纪念孙中山先生，国民政府又决定将孙中山的逝世日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--3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12</a:t>
            </a:r>
            <a:r>
              <a:rPr lang="zh-CN" altLang="en-US" sz="1200" b="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日定为植树节。</a:t>
            </a:r>
          </a:p>
        </p:txBody>
      </p:sp>
      <p:grpSp>
        <p:nvGrpSpPr>
          <p:cNvPr id="8" name="组 5"/>
          <p:cNvGrpSpPr/>
          <p:nvPr/>
        </p:nvGrpSpPr>
        <p:grpSpPr>
          <a:xfrm rot="557920">
            <a:off x="4445587" y="1003929"/>
            <a:ext cx="3390758" cy="3390758"/>
            <a:chOff x="7124699" y="1168494"/>
            <a:chExt cx="4521011" cy="4521011"/>
          </a:xfrm>
        </p:grpSpPr>
        <p:pic>
          <p:nvPicPr>
            <p:cNvPr id="9" name="Picture 7" descr="01300000297717122710615940070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894"/>
            <a:stretch/>
          </p:blipFill>
          <p:spPr bwMode="auto">
            <a:xfrm>
              <a:off x="7505700" y="1640540"/>
              <a:ext cx="3552825" cy="3552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24699" y="1168494"/>
              <a:ext cx="4521011" cy="4521011"/>
            </a:xfrm>
            <a:prstGeom prst="rect">
              <a:avLst/>
            </a:prstGeom>
          </p:spPr>
        </p:pic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96382" y="2164212"/>
            <a:ext cx="2989651" cy="298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6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988219" y="330994"/>
            <a:ext cx="3386829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植树节我来考考你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6636" y="85229"/>
            <a:ext cx="1619150" cy="122887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4303"/>
          <a:stretch/>
        </p:blipFill>
        <p:spPr>
          <a:xfrm>
            <a:off x="7935785" y="101376"/>
            <a:ext cx="924231" cy="54520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4303"/>
          <a:stretch/>
        </p:blipFill>
        <p:spPr>
          <a:xfrm>
            <a:off x="8502928" y="642540"/>
            <a:ext cx="509303" cy="30043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1705FD9-5F61-4939-A3B2-4E0462CF15A1}"/>
              </a:ext>
            </a:extLst>
          </p:cNvPr>
          <p:cNvSpPr txBox="1">
            <a:spLocks noChangeArrowheads="1"/>
          </p:cNvSpPr>
          <p:nvPr/>
        </p:nvSpPr>
        <p:spPr>
          <a:xfrm>
            <a:off x="1459883" y="1180756"/>
            <a:ext cx="4745492" cy="4016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b="1">
                <a:solidFill>
                  <a:schemeClr val="accent3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defTabSz="685800">
              <a:defRPr/>
            </a:pPr>
            <a:r>
              <a:rPr lang="zh-CN" altLang="en-US" sz="1800" kern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刚才图片中的地方有谁知道是哪里吗？</a:t>
            </a:r>
            <a:endParaRPr lang="zh-CN" altLang="en-US" sz="1800" kern="0" dirty="0">
              <a:solidFill>
                <a:srgbClr val="F08C23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11900" y="1582404"/>
            <a:ext cx="1196482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杭州 太子湾</a:t>
            </a:r>
            <a:endParaRPr lang="zh-CN" altLang="en-US" sz="1500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DE1B2EA-DE58-4FB0-94EE-F047BCF8D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368" y="2348031"/>
            <a:ext cx="2970610" cy="4016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120000"/>
              </a:lnSpc>
              <a:defRPr/>
            </a:pPr>
            <a:r>
              <a:rPr lang="zh-CN" altLang="en-US" sz="1800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巴西植树节是几月几号？</a:t>
            </a:r>
            <a:endParaRPr lang="zh-CN" altLang="en-US" sz="1800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811900" y="2764954"/>
            <a:ext cx="862256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1500">
                <a:latin typeface="微软雅黑"/>
                <a:ea typeface="微软雅黑"/>
                <a:cs typeface="+mn-ea"/>
                <a:sym typeface="微软雅黑"/>
              </a:rPr>
              <a:t>9</a:t>
            </a: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500">
                <a:latin typeface="微软雅黑"/>
                <a:ea typeface="微软雅黑"/>
                <a:cs typeface="+mn-ea"/>
                <a:sym typeface="微软雅黑"/>
              </a:rPr>
              <a:t>21</a:t>
            </a: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日</a:t>
            </a:r>
            <a:endParaRPr lang="zh-CN" altLang="en-US" sz="1500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6A0D18A6-116D-4A83-A3F8-C9A8D304F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367" y="3435056"/>
            <a:ext cx="2970610" cy="4016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120000"/>
              </a:lnSpc>
              <a:defRPr/>
            </a:pPr>
            <a:r>
              <a:rPr lang="zh-CN" altLang="en-US" sz="1800" b="1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以色列植树节的名称是？</a:t>
            </a:r>
            <a:endParaRPr lang="zh-CN" altLang="en-US" sz="1800" b="1" kern="0" dirty="0">
              <a:solidFill>
                <a:srgbClr val="00A48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811900" y="3838072"/>
            <a:ext cx="1292662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树木的新年日</a:t>
            </a:r>
          </a:p>
        </p:txBody>
      </p:sp>
      <p:cxnSp>
        <p:nvCxnSpPr>
          <p:cNvPr id="13" name="直线连接符 9"/>
          <p:cNvCxnSpPr/>
          <p:nvPr/>
        </p:nvCxnSpPr>
        <p:spPr>
          <a:xfrm>
            <a:off x="928945" y="2051042"/>
            <a:ext cx="7286110" cy="0"/>
          </a:xfrm>
          <a:prstGeom prst="line">
            <a:avLst/>
          </a:prstGeom>
          <a:noFill/>
          <a:ln w="28575" cap="flat" cmpd="sng" algn="ctr">
            <a:solidFill>
              <a:srgbClr val="000000">
                <a:lumMod val="65000"/>
                <a:lumOff val="35000"/>
              </a:srgbClr>
            </a:solidFill>
            <a:prstDash val="dash"/>
            <a:miter lim="800000"/>
          </a:ln>
          <a:effectLst/>
        </p:spPr>
      </p:cxnSp>
      <p:cxnSp>
        <p:nvCxnSpPr>
          <p:cNvPr id="14" name="直线连接符 10"/>
          <p:cNvCxnSpPr/>
          <p:nvPr/>
        </p:nvCxnSpPr>
        <p:spPr>
          <a:xfrm>
            <a:off x="928945" y="3180648"/>
            <a:ext cx="7286110" cy="0"/>
          </a:xfrm>
          <a:prstGeom prst="line">
            <a:avLst/>
          </a:prstGeom>
          <a:noFill/>
          <a:ln w="28575" cap="flat" cmpd="sng" algn="ctr">
            <a:solidFill>
              <a:srgbClr val="000000">
                <a:lumMod val="65000"/>
                <a:lumOff val="35000"/>
              </a:srgbClr>
            </a:solidFill>
            <a:prstDash val="dash"/>
            <a:miter lim="800000"/>
          </a:ln>
          <a:effectLst/>
        </p:spPr>
      </p:cxnSp>
      <p:grpSp>
        <p:nvGrpSpPr>
          <p:cNvPr id="15" name="组 13"/>
          <p:cNvGrpSpPr/>
          <p:nvPr/>
        </p:nvGrpSpPr>
        <p:grpSpPr>
          <a:xfrm>
            <a:off x="928944" y="1180756"/>
            <a:ext cx="427647" cy="401648"/>
            <a:chOff x="1238593" y="1984257"/>
            <a:chExt cx="570197" cy="535531"/>
          </a:xfrm>
        </p:grpSpPr>
        <p:sp>
          <p:nvSpPr>
            <p:cNvPr id="16" name="圆角矩形 15"/>
            <p:cNvSpPr/>
            <p:nvPr/>
          </p:nvSpPr>
          <p:spPr>
            <a:xfrm>
              <a:off x="1238593" y="1984257"/>
              <a:ext cx="535531" cy="535531"/>
            </a:xfrm>
            <a:prstGeom prst="roundRect">
              <a:avLst/>
            </a:prstGeom>
            <a:solidFill>
              <a:srgbClr val="34AE51"/>
            </a:solidFill>
            <a:ln w="12700" cap="flat" cmpd="sng" algn="ctr">
              <a:solidFill>
                <a:srgbClr val="FFFFFF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endParaRPr kumimoji="1" lang="zh-CN" altLang="en-US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17" name="文本框 12"/>
            <p:cNvSpPr txBox="1"/>
            <p:nvPr/>
          </p:nvSpPr>
          <p:spPr>
            <a:xfrm>
              <a:off x="1263342" y="2055665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15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01</a:t>
              </a:r>
              <a:endParaRPr kumimoji="1" lang="zh-CN" altLang="en-US" sz="15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grpSp>
        <p:nvGrpSpPr>
          <p:cNvPr id="18" name="组 14"/>
          <p:cNvGrpSpPr/>
          <p:nvPr/>
        </p:nvGrpSpPr>
        <p:grpSpPr>
          <a:xfrm>
            <a:off x="928944" y="2318856"/>
            <a:ext cx="427647" cy="401648"/>
            <a:chOff x="1238593" y="1984257"/>
            <a:chExt cx="570197" cy="535531"/>
          </a:xfrm>
        </p:grpSpPr>
        <p:sp>
          <p:nvSpPr>
            <p:cNvPr id="19" name="圆角矩形 18"/>
            <p:cNvSpPr/>
            <p:nvPr/>
          </p:nvSpPr>
          <p:spPr>
            <a:xfrm>
              <a:off x="1238593" y="1984257"/>
              <a:ext cx="535531" cy="535531"/>
            </a:xfrm>
            <a:prstGeom prst="roundRect">
              <a:avLst/>
            </a:prstGeom>
            <a:solidFill>
              <a:srgbClr val="34AE51"/>
            </a:solidFill>
            <a:ln w="12700" cap="flat" cmpd="sng" algn="ctr">
              <a:solidFill>
                <a:srgbClr val="FFFFFF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endParaRPr kumimoji="1" lang="zh-CN" altLang="en-US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0" name="文本框 16"/>
            <p:cNvSpPr txBox="1"/>
            <p:nvPr/>
          </p:nvSpPr>
          <p:spPr>
            <a:xfrm>
              <a:off x="1263342" y="2055665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15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02</a:t>
              </a:r>
              <a:endParaRPr kumimoji="1" lang="zh-CN" altLang="en-US" sz="15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grpSp>
        <p:nvGrpSpPr>
          <p:cNvPr id="21" name="组 17"/>
          <p:cNvGrpSpPr/>
          <p:nvPr/>
        </p:nvGrpSpPr>
        <p:grpSpPr>
          <a:xfrm>
            <a:off x="928944" y="3435056"/>
            <a:ext cx="427647" cy="401648"/>
            <a:chOff x="1238593" y="1984257"/>
            <a:chExt cx="570197" cy="535531"/>
          </a:xfrm>
        </p:grpSpPr>
        <p:sp>
          <p:nvSpPr>
            <p:cNvPr id="22" name="圆角矩形 21"/>
            <p:cNvSpPr/>
            <p:nvPr/>
          </p:nvSpPr>
          <p:spPr>
            <a:xfrm>
              <a:off x="1238593" y="1984257"/>
              <a:ext cx="535531" cy="535531"/>
            </a:xfrm>
            <a:prstGeom prst="roundRect">
              <a:avLst/>
            </a:prstGeom>
            <a:solidFill>
              <a:srgbClr val="34AE51"/>
            </a:solidFill>
            <a:ln w="12700" cap="flat" cmpd="sng" algn="ctr">
              <a:solidFill>
                <a:srgbClr val="FFFFFF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endParaRPr kumimoji="1" lang="zh-CN" altLang="en-US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3" name="文本框 19"/>
            <p:cNvSpPr txBox="1"/>
            <p:nvPr/>
          </p:nvSpPr>
          <p:spPr>
            <a:xfrm>
              <a:off x="1263342" y="2055665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15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03</a:t>
              </a:r>
              <a:endParaRPr kumimoji="1" lang="zh-CN" altLang="en-US" sz="15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cxnSp>
        <p:nvCxnSpPr>
          <p:cNvPr id="24" name="直线连接符 20"/>
          <p:cNvCxnSpPr/>
          <p:nvPr/>
        </p:nvCxnSpPr>
        <p:spPr>
          <a:xfrm>
            <a:off x="928945" y="4297839"/>
            <a:ext cx="7286110" cy="0"/>
          </a:xfrm>
          <a:prstGeom prst="line">
            <a:avLst/>
          </a:prstGeom>
          <a:noFill/>
          <a:ln w="28575" cap="flat" cmpd="sng" algn="ctr">
            <a:solidFill>
              <a:srgbClr val="000000">
                <a:lumMod val="65000"/>
                <a:lumOff val="35000"/>
              </a:srgbClr>
            </a:solidFill>
            <a:prstDash val="dash"/>
            <a:miter lim="800000"/>
          </a:ln>
          <a:effectLst/>
        </p:spPr>
      </p:cxnSp>
      <p:pic>
        <p:nvPicPr>
          <p:cNvPr id="26" name="图片 25">
            <a:extLst>
              <a:ext uri="{FF2B5EF4-FFF2-40B4-BE49-F238E27FC236}">
                <a16:creationId xmlns="" xmlns:a16="http://schemas.microsoft.com/office/drawing/2014/main" id="{669D5A92-B3E7-4032-B696-917A5874CFC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26">
            <a:extLst>
              <a:ext uri="{FF2B5EF4-FFF2-40B4-BE49-F238E27FC236}">
                <a16:creationId xmlns="" xmlns:a16="http://schemas.microsoft.com/office/drawing/2014/main" id="{A0E4EF7F-E99D-4714-8ACC-FA0B4E64FA5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图片 27">
            <a:extLst>
              <a:ext uri="{FF2B5EF4-FFF2-40B4-BE49-F238E27FC236}">
                <a16:creationId xmlns="" xmlns:a16="http://schemas.microsoft.com/office/drawing/2014/main" id="{C0A52815-43DF-4B63-85F8-C7EAEC7D350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  <p:bldP spid="8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988219" y="330994"/>
            <a:ext cx="3386829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植树节我来考考你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6636" y="85229"/>
            <a:ext cx="1619150" cy="122887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4303"/>
          <a:stretch/>
        </p:blipFill>
        <p:spPr>
          <a:xfrm>
            <a:off x="7935785" y="101376"/>
            <a:ext cx="924231" cy="54520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4303"/>
          <a:stretch/>
        </p:blipFill>
        <p:spPr>
          <a:xfrm>
            <a:off x="8502928" y="642540"/>
            <a:ext cx="509303" cy="300436"/>
          </a:xfrm>
          <a:prstGeom prst="rect">
            <a:avLst/>
          </a:prstGeom>
        </p:spPr>
      </p:pic>
      <p:sp>
        <p:nvSpPr>
          <p:cNvPr id="44" name="Rectangle 6">
            <a:extLst>
              <a:ext uri="{FF2B5EF4-FFF2-40B4-BE49-F238E27FC236}">
                <a16:creationId xmlns="" xmlns:a16="http://schemas.microsoft.com/office/drawing/2014/main" id="{11705FD9-5F61-4939-A3B2-4E0462CF15A1}"/>
              </a:ext>
            </a:extLst>
          </p:cNvPr>
          <p:cNvSpPr txBox="1">
            <a:spLocks noChangeArrowheads="1"/>
          </p:cNvSpPr>
          <p:nvPr/>
        </p:nvSpPr>
        <p:spPr>
          <a:xfrm>
            <a:off x="1459883" y="1180756"/>
            <a:ext cx="4745492" cy="4016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b="1">
                <a:solidFill>
                  <a:schemeClr val="accent3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defTabSz="685800">
              <a:defRPr/>
            </a:pPr>
            <a:r>
              <a:rPr lang="zh-CN" altLang="en-US" sz="1800" kern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朝鲜植树节是几月几号？</a:t>
            </a:r>
            <a:endParaRPr lang="zh-CN" altLang="en-US" sz="1800" kern="0" dirty="0">
              <a:solidFill>
                <a:srgbClr val="F08C23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6811900" y="1582404"/>
            <a:ext cx="749243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1500"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500">
                <a:latin typeface="微软雅黑"/>
                <a:ea typeface="微软雅黑"/>
                <a:cs typeface="+mn-ea"/>
                <a:sym typeface="微软雅黑"/>
              </a:rPr>
              <a:t>2</a:t>
            </a: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号</a:t>
            </a:r>
            <a:endParaRPr lang="zh-CN" altLang="en-US" sz="1500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6" name="Rectangle 8">
            <a:extLst>
              <a:ext uri="{FF2B5EF4-FFF2-40B4-BE49-F238E27FC236}">
                <a16:creationId xmlns="" xmlns:a16="http://schemas.microsoft.com/office/drawing/2014/main" id="{ADE1B2EA-DE58-4FB0-94EE-F047BCF8D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883" y="2340856"/>
            <a:ext cx="4000910" cy="4016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120000"/>
              </a:lnSpc>
              <a:defRPr/>
            </a:pPr>
            <a:r>
              <a:rPr lang="zh-CN" altLang="en-US" sz="1800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城市防护林可以有效降低多少风速？</a:t>
            </a:r>
            <a:endParaRPr lang="zh-CN" altLang="en-US" sz="1800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6811900" y="2764954"/>
            <a:ext cx="1881765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1500">
                <a:latin typeface="微软雅黑"/>
                <a:ea typeface="微软雅黑"/>
                <a:cs typeface="+mn-ea"/>
                <a:sym typeface="微软雅黑"/>
              </a:rPr>
              <a:t>50%</a:t>
            </a: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（有效条件内）</a:t>
            </a:r>
            <a:endParaRPr lang="zh-CN" altLang="en-US" sz="1500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="" xmlns:a16="http://schemas.microsoft.com/office/drawing/2014/main" id="{6A0D18A6-116D-4A83-A3F8-C9A8D304F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368" y="3435056"/>
            <a:ext cx="3646949" cy="4016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120000"/>
              </a:lnSpc>
              <a:defRPr/>
            </a:pPr>
            <a:r>
              <a:rPr lang="zh-CN" altLang="en-US" sz="1800" b="1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一公顷林地可以比裸地多储水多少？</a:t>
            </a:r>
            <a:endParaRPr lang="zh-CN" altLang="en-US" sz="1800" b="1" kern="0" dirty="0">
              <a:solidFill>
                <a:srgbClr val="00A48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6811900" y="3838072"/>
            <a:ext cx="1167627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1500">
                <a:latin typeface="微软雅黑"/>
                <a:ea typeface="微软雅黑"/>
                <a:cs typeface="+mn-ea"/>
                <a:sym typeface="微软雅黑"/>
              </a:rPr>
              <a:t>3000</a:t>
            </a: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立方米</a:t>
            </a:r>
            <a:endParaRPr lang="zh-CN" altLang="en-US" sz="1500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cxnSp>
        <p:nvCxnSpPr>
          <p:cNvPr id="50" name="直线连接符 9"/>
          <p:cNvCxnSpPr/>
          <p:nvPr/>
        </p:nvCxnSpPr>
        <p:spPr>
          <a:xfrm>
            <a:off x="928945" y="2051042"/>
            <a:ext cx="7286110" cy="0"/>
          </a:xfrm>
          <a:prstGeom prst="line">
            <a:avLst/>
          </a:prstGeom>
          <a:noFill/>
          <a:ln w="28575" cap="flat" cmpd="sng" algn="ctr">
            <a:solidFill>
              <a:srgbClr val="000000">
                <a:lumMod val="65000"/>
                <a:lumOff val="35000"/>
              </a:srgbClr>
            </a:solidFill>
            <a:prstDash val="dash"/>
            <a:miter lim="800000"/>
          </a:ln>
          <a:effectLst/>
        </p:spPr>
      </p:cxnSp>
      <p:cxnSp>
        <p:nvCxnSpPr>
          <p:cNvPr id="51" name="直线连接符 10"/>
          <p:cNvCxnSpPr/>
          <p:nvPr/>
        </p:nvCxnSpPr>
        <p:spPr>
          <a:xfrm>
            <a:off x="928945" y="3180648"/>
            <a:ext cx="7286110" cy="0"/>
          </a:xfrm>
          <a:prstGeom prst="line">
            <a:avLst/>
          </a:prstGeom>
          <a:noFill/>
          <a:ln w="28575" cap="flat" cmpd="sng" algn="ctr">
            <a:solidFill>
              <a:srgbClr val="000000">
                <a:lumMod val="65000"/>
                <a:lumOff val="35000"/>
              </a:srgbClr>
            </a:solidFill>
            <a:prstDash val="dash"/>
            <a:miter lim="800000"/>
          </a:ln>
          <a:effectLst/>
        </p:spPr>
      </p:cxnSp>
      <p:grpSp>
        <p:nvGrpSpPr>
          <p:cNvPr id="52" name="组 13"/>
          <p:cNvGrpSpPr/>
          <p:nvPr/>
        </p:nvGrpSpPr>
        <p:grpSpPr>
          <a:xfrm>
            <a:off x="928944" y="1180756"/>
            <a:ext cx="427647" cy="401648"/>
            <a:chOff x="1238593" y="1984257"/>
            <a:chExt cx="570197" cy="535531"/>
          </a:xfrm>
        </p:grpSpPr>
        <p:sp>
          <p:nvSpPr>
            <p:cNvPr id="53" name="圆角矩形 52"/>
            <p:cNvSpPr/>
            <p:nvPr/>
          </p:nvSpPr>
          <p:spPr>
            <a:xfrm>
              <a:off x="1238593" y="1984257"/>
              <a:ext cx="535531" cy="535531"/>
            </a:xfrm>
            <a:prstGeom prst="roundRect">
              <a:avLst/>
            </a:prstGeom>
            <a:solidFill>
              <a:srgbClr val="34AE51"/>
            </a:solidFill>
            <a:ln w="12700" cap="flat" cmpd="sng" algn="ctr">
              <a:solidFill>
                <a:srgbClr val="FFFFFF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endParaRPr kumimoji="1" lang="zh-CN" altLang="en-US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54" name="文本框 12"/>
            <p:cNvSpPr txBox="1"/>
            <p:nvPr/>
          </p:nvSpPr>
          <p:spPr>
            <a:xfrm>
              <a:off x="1263342" y="2055665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15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04</a:t>
              </a:r>
              <a:endParaRPr kumimoji="1" lang="zh-CN" altLang="en-US" sz="15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grpSp>
        <p:nvGrpSpPr>
          <p:cNvPr id="55" name="组 14"/>
          <p:cNvGrpSpPr/>
          <p:nvPr/>
        </p:nvGrpSpPr>
        <p:grpSpPr>
          <a:xfrm>
            <a:off x="928944" y="2318856"/>
            <a:ext cx="427647" cy="401648"/>
            <a:chOff x="1238593" y="1984257"/>
            <a:chExt cx="570197" cy="535531"/>
          </a:xfrm>
        </p:grpSpPr>
        <p:sp>
          <p:nvSpPr>
            <p:cNvPr id="56" name="圆角矩形 55"/>
            <p:cNvSpPr/>
            <p:nvPr/>
          </p:nvSpPr>
          <p:spPr>
            <a:xfrm>
              <a:off x="1238593" y="1984257"/>
              <a:ext cx="535531" cy="535531"/>
            </a:xfrm>
            <a:prstGeom prst="roundRect">
              <a:avLst/>
            </a:prstGeom>
            <a:solidFill>
              <a:srgbClr val="34AE51"/>
            </a:solidFill>
            <a:ln w="12700" cap="flat" cmpd="sng" algn="ctr">
              <a:solidFill>
                <a:srgbClr val="FFFFFF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endParaRPr kumimoji="1" lang="zh-CN" altLang="en-US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57" name="文本框 16"/>
            <p:cNvSpPr txBox="1"/>
            <p:nvPr/>
          </p:nvSpPr>
          <p:spPr>
            <a:xfrm>
              <a:off x="1263342" y="2055665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15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05</a:t>
              </a:r>
              <a:endParaRPr kumimoji="1" lang="zh-CN" altLang="en-US" sz="15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grpSp>
        <p:nvGrpSpPr>
          <p:cNvPr id="58" name="组 17"/>
          <p:cNvGrpSpPr/>
          <p:nvPr/>
        </p:nvGrpSpPr>
        <p:grpSpPr>
          <a:xfrm>
            <a:off x="928944" y="3435056"/>
            <a:ext cx="427647" cy="401648"/>
            <a:chOff x="1238593" y="1984257"/>
            <a:chExt cx="570197" cy="535531"/>
          </a:xfrm>
        </p:grpSpPr>
        <p:sp>
          <p:nvSpPr>
            <p:cNvPr id="59" name="圆角矩形 58"/>
            <p:cNvSpPr/>
            <p:nvPr/>
          </p:nvSpPr>
          <p:spPr>
            <a:xfrm>
              <a:off x="1238593" y="1984257"/>
              <a:ext cx="535531" cy="535531"/>
            </a:xfrm>
            <a:prstGeom prst="roundRect">
              <a:avLst/>
            </a:prstGeom>
            <a:solidFill>
              <a:srgbClr val="34AE51"/>
            </a:solidFill>
            <a:ln w="12700" cap="flat" cmpd="sng" algn="ctr">
              <a:solidFill>
                <a:srgbClr val="FFFFFF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endParaRPr kumimoji="1" lang="zh-CN" altLang="en-US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60" name="文本框 19"/>
            <p:cNvSpPr txBox="1"/>
            <p:nvPr/>
          </p:nvSpPr>
          <p:spPr>
            <a:xfrm>
              <a:off x="1263342" y="2055665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15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06</a:t>
              </a:r>
              <a:endParaRPr kumimoji="1" lang="zh-CN" altLang="en-US" sz="15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cxnSp>
        <p:nvCxnSpPr>
          <p:cNvPr id="61" name="直线连接符 20"/>
          <p:cNvCxnSpPr/>
          <p:nvPr/>
        </p:nvCxnSpPr>
        <p:spPr>
          <a:xfrm>
            <a:off x="928945" y="4297839"/>
            <a:ext cx="7286110" cy="0"/>
          </a:xfrm>
          <a:prstGeom prst="line">
            <a:avLst/>
          </a:prstGeom>
          <a:noFill/>
          <a:ln w="28575" cap="flat" cmpd="sng" algn="ctr">
            <a:solidFill>
              <a:srgbClr val="000000">
                <a:lumMod val="65000"/>
                <a:lumOff val="35000"/>
              </a:srgbClr>
            </a:solidFill>
            <a:prstDash val="dash"/>
            <a:miter lim="800000"/>
          </a:ln>
          <a:effectLst/>
        </p:spPr>
      </p:cxnSp>
      <p:pic>
        <p:nvPicPr>
          <p:cNvPr id="26" name="图片 25">
            <a:extLst>
              <a:ext uri="{FF2B5EF4-FFF2-40B4-BE49-F238E27FC236}">
                <a16:creationId xmlns="" xmlns:a16="http://schemas.microsoft.com/office/drawing/2014/main" id="{9B6D6EDC-049D-4B11-B7C7-701759DE144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26">
            <a:extLst>
              <a:ext uri="{FF2B5EF4-FFF2-40B4-BE49-F238E27FC236}">
                <a16:creationId xmlns="" xmlns:a16="http://schemas.microsoft.com/office/drawing/2014/main" id="{2CF479EA-EC17-4218-AA3C-B1A411F449CE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图片 27">
            <a:extLst>
              <a:ext uri="{FF2B5EF4-FFF2-40B4-BE49-F238E27FC236}">
                <a16:creationId xmlns="" xmlns:a16="http://schemas.microsoft.com/office/drawing/2014/main" id="{5BD9373F-1D19-46B1-81FA-37ADD5C4C54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 build="p"/>
      <p:bldP spid="45" grpId="0"/>
      <p:bldP spid="46" grpId="0"/>
      <p:bldP spid="47" grpId="0"/>
      <p:bldP spid="48" grpId="0"/>
      <p:bldP spid="4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988219" y="330994"/>
            <a:ext cx="3386829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植树节我来考考你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6636" y="85229"/>
            <a:ext cx="1619150" cy="122887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4303"/>
          <a:stretch/>
        </p:blipFill>
        <p:spPr>
          <a:xfrm>
            <a:off x="7935785" y="101376"/>
            <a:ext cx="924231" cy="545201"/>
          </a:xfrm>
          <a:prstGeom prst="rect">
            <a:avLst/>
          </a:prstGeom>
        </p:spPr>
      </p:pic>
      <p:sp>
        <p:nvSpPr>
          <p:cNvPr id="26" name="Rectangle 6">
            <a:extLst>
              <a:ext uri="{FF2B5EF4-FFF2-40B4-BE49-F238E27FC236}">
                <a16:creationId xmlns="" xmlns:a16="http://schemas.microsoft.com/office/drawing/2014/main" id="{11705FD9-5F61-4939-A3B2-4E0462CF15A1}"/>
              </a:ext>
            </a:extLst>
          </p:cNvPr>
          <p:cNvSpPr txBox="1">
            <a:spLocks noChangeArrowheads="1"/>
          </p:cNvSpPr>
          <p:nvPr/>
        </p:nvSpPr>
        <p:spPr>
          <a:xfrm>
            <a:off x="1459883" y="1157107"/>
            <a:ext cx="4745492" cy="4016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b="1">
                <a:solidFill>
                  <a:schemeClr val="accent3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defTabSz="685800">
              <a:defRPr/>
            </a:pPr>
            <a:r>
              <a:rPr lang="zh-CN" altLang="en-US" sz="1800" kern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孙中山被称为</a:t>
            </a:r>
            <a:r>
              <a:rPr lang="en-US" altLang="zh-CN" sz="1800" kern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——“</a:t>
            </a:r>
            <a:r>
              <a:rPr lang="zh-CN" altLang="en-US" sz="1800" kern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国父”</a:t>
            </a:r>
            <a:endParaRPr lang="zh-CN" altLang="en-US" sz="1800" kern="0" dirty="0">
              <a:solidFill>
                <a:srgbClr val="F08C23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6811900" y="1558755"/>
            <a:ext cx="907941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中华民国</a:t>
            </a:r>
            <a:endParaRPr lang="zh-CN" altLang="en-US" sz="1500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8" name="Rectangle 8">
            <a:extLst>
              <a:ext uri="{FF2B5EF4-FFF2-40B4-BE49-F238E27FC236}">
                <a16:creationId xmlns="" xmlns:a16="http://schemas.microsoft.com/office/drawing/2014/main" id="{ADE1B2EA-DE58-4FB0-94EE-F047BCF8D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368" y="2324382"/>
            <a:ext cx="2970610" cy="4016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120000"/>
              </a:lnSpc>
              <a:defRPr/>
            </a:pPr>
            <a:r>
              <a:rPr lang="zh-CN" altLang="en-US" sz="1800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孙中山被葬于？</a:t>
            </a:r>
            <a:endParaRPr lang="zh-CN" altLang="en-US" sz="1800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6811900" y="2741305"/>
            <a:ext cx="1677383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南京紫金山中山陵</a:t>
            </a:r>
            <a:endParaRPr lang="zh-CN" altLang="en-US" sz="1500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0" name="Rectangle 10">
            <a:extLst>
              <a:ext uri="{FF2B5EF4-FFF2-40B4-BE49-F238E27FC236}">
                <a16:creationId xmlns="" xmlns:a16="http://schemas.microsoft.com/office/drawing/2014/main" id="{6A0D18A6-116D-4A83-A3F8-C9A8D304F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367" y="3411407"/>
            <a:ext cx="3469969" cy="4016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120000"/>
              </a:lnSpc>
              <a:defRPr/>
            </a:pPr>
            <a:r>
              <a:rPr lang="zh-CN" altLang="en-US" sz="1800" b="1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我国第一部</a:t>
            </a:r>
            <a:r>
              <a:rPr lang="en-US" altLang="zh-CN" sz="1800" b="1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《</a:t>
            </a:r>
            <a:r>
              <a:rPr lang="zh-CN" altLang="en-US" sz="1800" b="1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森林法</a:t>
            </a:r>
            <a:r>
              <a:rPr lang="en-US" altLang="zh-CN" sz="1800" b="1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》</a:t>
            </a:r>
            <a:r>
              <a:rPr lang="zh-CN" altLang="en-US" sz="1800" b="1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颁布于？</a:t>
            </a:r>
            <a:endParaRPr lang="zh-CN" altLang="en-US" sz="1800" b="1" kern="0" dirty="0">
              <a:solidFill>
                <a:srgbClr val="00A48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6811900" y="3814423"/>
            <a:ext cx="782907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1500">
                <a:latin typeface="微软雅黑"/>
                <a:ea typeface="微软雅黑"/>
                <a:cs typeface="+mn-ea"/>
                <a:sym typeface="微软雅黑"/>
              </a:rPr>
              <a:t>1914</a:t>
            </a:r>
            <a:r>
              <a:rPr lang="zh-CN" altLang="en-US" sz="1500">
                <a:latin typeface="微软雅黑"/>
                <a:ea typeface="微软雅黑"/>
                <a:cs typeface="+mn-ea"/>
                <a:sym typeface="微软雅黑"/>
              </a:rPr>
              <a:t>年</a:t>
            </a:r>
            <a:endParaRPr lang="zh-CN" altLang="en-US" sz="1500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cxnSp>
        <p:nvCxnSpPr>
          <p:cNvPr id="32" name="直线连接符 9"/>
          <p:cNvCxnSpPr/>
          <p:nvPr/>
        </p:nvCxnSpPr>
        <p:spPr>
          <a:xfrm>
            <a:off x="928945" y="2027393"/>
            <a:ext cx="7286110" cy="0"/>
          </a:xfrm>
          <a:prstGeom prst="line">
            <a:avLst/>
          </a:prstGeom>
          <a:noFill/>
          <a:ln w="28575" cap="flat" cmpd="sng" algn="ctr">
            <a:solidFill>
              <a:srgbClr val="000000">
                <a:lumMod val="65000"/>
                <a:lumOff val="35000"/>
              </a:srgbClr>
            </a:solidFill>
            <a:prstDash val="dash"/>
            <a:miter lim="800000"/>
          </a:ln>
          <a:effectLst/>
        </p:spPr>
      </p:cxnSp>
      <p:cxnSp>
        <p:nvCxnSpPr>
          <p:cNvPr id="33" name="直线连接符 10"/>
          <p:cNvCxnSpPr/>
          <p:nvPr/>
        </p:nvCxnSpPr>
        <p:spPr>
          <a:xfrm>
            <a:off x="928945" y="3156999"/>
            <a:ext cx="7286110" cy="0"/>
          </a:xfrm>
          <a:prstGeom prst="line">
            <a:avLst/>
          </a:prstGeom>
          <a:noFill/>
          <a:ln w="28575" cap="flat" cmpd="sng" algn="ctr">
            <a:solidFill>
              <a:srgbClr val="000000">
                <a:lumMod val="65000"/>
                <a:lumOff val="35000"/>
              </a:srgbClr>
            </a:solidFill>
            <a:prstDash val="dash"/>
            <a:miter lim="800000"/>
          </a:ln>
          <a:effectLst/>
        </p:spPr>
      </p:cxnSp>
      <p:grpSp>
        <p:nvGrpSpPr>
          <p:cNvPr id="34" name="组 13"/>
          <p:cNvGrpSpPr/>
          <p:nvPr/>
        </p:nvGrpSpPr>
        <p:grpSpPr>
          <a:xfrm>
            <a:off x="928944" y="1157107"/>
            <a:ext cx="427647" cy="401648"/>
            <a:chOff x="1238593" y="1984257"/>
            <a:chExt cx="570197" cy="535531"/>
          </a:xfrm>
        </p:grpSpPr>
        <p:sp>
          <p:nvSpPr>
            <p:cNvPr id="35" name="圆角矩形 34"/>
            <p:cNvSpPr/>
            <p:nvPr/>
          </p:nvSpPr>
          <p:spPr>
            <a:xfrm>
              <a:off x="1238593" y="1984257"/>
              <a:ext cx="535531" cy="535531"/>
            </a:xfrm>
            <a:prstGeom prst="roundRect">
              <a:avLst/>
            </a:prstGeom>
            <a:solidFill>
              <a:srgbClr val="34AE51"/>
            </a:solidFill>
            <a:ln w="12700" cap="flat" cmpd="sng" algn="ctr">
              <a:solidFill>
                <a:srgbClr val="FFFFFF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endParaRPr kumimoji="1" lang="zh-CN" altLang="en-US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36" name="文本框 12"/>
            <p:cNvSpPr txBox="1"/>
            <p:nvPr/>
          </p:nvSpPr>
          <p:spPr>
            <a:xfrm>
              <a:off x="1263342" y="2055665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15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07</a:t>
              </a:r>
              <a:endParaRPr kumimoji="1" lang="zh-CN" altLang="en-US" sz="15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grpSp>
        <p:nvGrpSpPr>
          <p:cNvPr id="37" name="组 14"/>
          <p:cNvGrpSpPr/>
          <p:nvPr/>
        </p:nvGrpSpPr>
        <p:grpSpPr>
          <a:xfrm>
            <a:off x="928944" y="2295207"/>
            <a:ext cx="427647" cy="401648"/>
            <a:chOff x="1238593" y="1984257"/>
            <a:chExt cx="570197" cy="535531"/>
          </a:xfrm>
        </p:grpSpPr>
        <p:sp>
          <p:nvSpPr>
            <p:cNvPr id="38" name="圆角矩形 37"/>
            <p:cNvSpPr/>
            <p:nvPr/>
          </p:nvSpPr>
          <p:spPr>
            <a:xfrm>
              <a:off x="1238593" y="1984257"/>
              <a:ext cx="535531" cy="535531"/>
            </a:xfrm>
            <a:prstGeom prst="roundRect">
              <a:avLst/>
            </a:prstGeom>
            <a:solidFill>
              <a:srgbClr val="34AE51"/>
            </a:solidFill>
            <a:ln w="12700" cap="flat" cmpd="sng" algn="ctr">
              <a:solidFill>
                <a:srgbClr val="FFFFFF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endParaRPr kumimoji="1" lang="zh-CN" altLang="en-US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39" name="文本框 16"/>
            <p:cNvSpPr txBox="1"/>
            <p:nvPr/>
          </p:nvSpPr>
          <p:spPr>
            <a:xfrm>
              <a:off x="1263342" y="2055665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15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08</a:t>
              </a:r>
              <a:endParaRPr kumimoji="1" lang="zh-CN" altLang="en-US" sz="15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grpSp>
        <p:nvGrpSpPr>
          <p:cNvPr id="40" name="组 17"/>
          <p:cNvGrpSpPr/>
          <p:nvPr/>
        </p:nvGrpSpPr>
        <p:grpSpPr>
          <a:xfrm>
            <a:off x="928944" y="3411407"/>
            <a:ext cx="427647" cy="401648"/>
            <a:chOff x="1238593" y="1984257"/>
            <a:chExt cx="570197" cy="535531"/>
          </a:xfrm>
        </p:grpSpPr>
        <p:sp>
          <p:nvSpPr>
            <p:cNvPr id="41" name="圆角矩形 40"/>
            <p:cNvSpPr/>
            <p:nvPr/>
          </p:nvSpPr>
          <p:spPr>
            <a:xfrm>
              <a:off x="1238593" y="1984257"/>
              <a:ext cx="535531" cy="535531"/>
            </a:xfrm>
            <a:prstGeom prst="roundRect">
              <a:avLst/>
            </a:prstGeom>
            <a:solidFill>
              <a:srgbClr val="34AE51"/>
            </a:solidFill>
            <a:ln w="12700" cap="flat" cmpd="sng" algn="ctr">
              <a:solidFill>
                <a:srgbClr val="FFFFFF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 defTabSz="685800">
                <a:defRPr/>
              </a:pPr>
              <a:endParaRPr kumimoji="1" lang="zh-CN" altLang="en-US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42" name="文本框 19"/>
            <p:cNvSpPr txBox="1"/>
            <p:nvPr/>
          </p:nvSpPr>
          <p:spPr>
            <a:xfrm>
              <a:off x="1263342" y="2055665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15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09</a:t>
              </a:r>
              <a:endParaRPr kumimoji="1" lang="zh-CN" altLang="en-US" sz="15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cxnSp>
        <p:nvCxnSpPr>
          <p:cNvPr id="43" name="直线连接符 20"/>
          <p:cNvCxnSpPr/>
          <p:nvPr/>
        </p:nvCxnSpPr>
        <p:spPr>
          <a:xfrm>
            <a:off x="928945" y="4274190"/>
            <a:ext cx="7286110" cy="0"/>
          </a:xfrm>
          <a:prstGeom prst="line">
            <a:avLst/>
          </a:prstGeom>
          <a:noFill/>
          <a:ln w="28575" cap="flat" cmpd="sng" algn="ctr">
            <a:solidFill>
              <a:srgbClr val="000000">
                <a:lumMod val="65000"/>
                <a:lumOff val="35000"/>
              </a:srgbClr>
            </a:solidFill>
            <a:prstDash val="dash"/>
            <a:miter lim="800000"/>
          </a:ln>
          <a:effectLst/>
        </p:spPr>
      </p:cxnSp>
      <p:pic>
        <p:nvPicPr>
          <p:cNvPr id="44" name="图片 43">
            <a:extLst>
              <a:ext uri="{FF2B5EF4-FFF2-40B4-BE49-F238E27FC236}">
                <a16:creationId xmlns="" xmlns:a16="http://schemas.microsoft.com/office/drawing/2014/main" id="{71139B88-B36F-49AD-B682-C339FAB20F2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图片 44">
            <a:extLst>
              <a:ext uri="{FF2B5EF4-FFF2-40B4-BE49-F238E27FC236}">
                <a16:creationId xmlns="" xmlns:a16="http://schemas.microsoft.com/office/drawing/2014/main" id="{92C9DAB5-493D-45B7-962D-CB87B4E5B7B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图片 45">
            <a:extLst>
              <a:ext uri="{FF2B5EF4-FFF2-40B4-BE49-F238E27FC236}">
                <a16:creationId xmlns="" xmlns:a16="http://schemas.microsoft.com/office/drawing/2014/main" id="{A58C848F-47F4-4AC7-A66A-2F424CB3AFA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build="p"/>
      <p:bldP spid="27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8302" y="0"/>
            <a:ext cx="1626931" cy="149526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5846" y="2741695"/>
            <a:ext cx="3888452" cy="2311614"/>
          </a:xfrm>
          <a:custGeom>
            <a:avLst/>
            <a:gdLst>
              <a:gd name="connsiteX0" fmla="*/ 0 w 12890826"/>
              <a:gd name="connsiteY0" fmla="*/ 0 h 294781"/>
              <a:gd name="connsiteX1" fmla="*/ 12890826 w 12890826"/>
              <a:gd name="connsiteY1" fmla="*/ 0 h 294781"/>
              <a:gd name="connsiteX2" fmla="*/ 12890826 w 12890826"/>
              <a:gd name="connsiteY2" fmla="*/ 294781 h 294781"/>
              <a:gd name="connsiteX3" fmla="*/ 0 w 12890826"/>
              <a:gd name="connsiteY3" fmla="*/ 294781 h 29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90826" h="294781">
                <a:moveTo>
                  <a:pt x="0" y="0"/>
                </a:moveTo>
                <a:lnTo>
                  <a:pt x="12890826" y="0"/>
                </a:lnTo>
                <a:lnTo>
                  <a:pt x="12890826" y="294781"/>
                </a:lnTo>
                <a:lnTo>
                  <a:pt x="0" y="294781"/>
                </a:lnTo>
                <a:close/>
              </a:path>
            </a:pathLst>
          </a:custGeom>
        </p:spPr>
      </p:pic>
      <p:sp>
        <p:nvSpPr>
          <p:cNvPr id="8" name="文本框 7"/>
          <p:cNvSpPr txBox="1"/>
          <p:nvPr/>
        </p:nvSpPr>
        <p:spPr>
          <a:xfrm>
            <a:off x="3976966" y="401386"/>
            <a:ext cx="1190069" cy="7001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kumimoji="1" lang="zh-CN" altLang="en-US" sz="4100" b="1" kern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目录</a:t>
            </a:r>
            <a:endParaRPr kumimoji="1" lang="zh-CN" altLang="en-US" sz="4100" b="1" kern="0" dirty="0">
              <a:solidFill>
                <a:srgbClr val="DF626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grpSp>
        <p:nvGrpSpPr>
          <p:cNvPr id="9" name="组 17"/>
          <p:cNvGrpSpPr/>
          <p:nvPr/>
        </p:nvGrpSpPr>
        <p:grpSpPr>
          <a:xfrm>
            <a:off x="1875968" y="1515300"/>
            <a:ext cx="546945" cy="477457"/>
            <a:chOff x="3191389" y="2237139"/>
            <a:chExt cx="806674" cy="704188"/>
          </a:xfrm>
        </p:grpSpPr>
        <p:grpSp>
          <p:nvGrpSpPr>
            <p:cNvPr id="10" name="组 13"/>
            <p:cNvGrpSpPr/>
            <p:nvPr/>
          </p:nvGrpSpPr>
          <p:grpSpPr>
            <a:xfrm>
              <a:off x="3195897" y="2237139"/>
              <a:ext cx="693683" cy="693683"/>
              <a:chOff x="3846786" y="2222938"/>
              <a:chExt cx="930166" cy="930166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3846786" y="2222938"/>
                <a:ext cx="930166" cy="930166"/>
              </a:xfrm>
              <a:prstGeom prst="ellipse">
                <a:avLst/>
              </a:prstGeom>
              <a:solidFill>
                <a:srgbClr val="108458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3922986" y="2299138"/>
                <a:ext cx="777766" cy="777766"/>
              </a:xfrm>
              <a:prstGeom prst="ellipse">
                <a:avLst/>
              </a:prstGeom>
              <a:solidFill>
                <a:srgbClr val="7DBB5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sp>
          <p:nvSpPr>
            <p:cNvPr id="11" name="文本框 15"/>
            <p:cNvSpPr txBox="1"/>
            <p:nvPr/>
          </p:nvSpPr>
          <p:spPr>
            <a:xfrm>
              <a:off x="3191389" y="2260430"/>
              <a:ext cx="806674" cy="680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24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01</a:t>
              </a:r>
              <a:endParaRPr kumimoji="1" lang="zh-CN" altLang="en-US" sz="24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14" name="文本框 16"/>
          <p:cNvSpPr txBox="1"/>
          <p:nvPr/>
        </p:nvSpPr>
        <p:spPr>
          <a:xfrm>
            <a:off x="2393054" y="1570667"/>
            <a:ext cx="1747113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685800">
              <a:defRPr/>
            </a:pPr>
            <a:r>
              <a:rPr kumimoji="1" lang="zh-CN" altLang="en-US" sz="2100" b="1" kern="0" dirty="0">
                <a:solidFill>
                  <a:srgbClr val="E37C26"/>
                </a:solidFill>
                <a:latin typeface="微软雅黑"/>
                <a:ea typeface="微软雅黑"/>
                <a:cs typeface="+mn-ea"/>
                <a:sym typeface="微软雅黑"/>
              </a:rPr>
              <a:t>植树节的历史</a:t>
            </a:r>
          </a:p>
        </p:txBody>
      </p:sp>
      <p:grpSp>
        <p:nvGrpSpPr>
          <p:cNvPr id="15" name="组 22"/>
          <p:cNvGrpSpPr/>
          <p:nvPr/>
        </p:nvGrpSpPr>
        <p:grpSpPr>
          <a:xfrm>
            <a:off x="5576414" y="1494670"/>
            <a:ext cx="546945" cy="470492"/>
            <a:chOff x="7434777" y="2236907"/>
            <a:chExt cx="806674" cy="693915"/>
          </a:xfrm>
        </p:grpSpPr>
        <p:grpSp>
          <p:nvGrpSpPr>
            <p:cNvPr id="16" name="组 24"/>
            <p:cNvGrpSpPr/>
            <p:nvPr/>
          </p:nvGrpSpPr>
          <p:grpSpPr>
            <a:xfrm>
              <a:off x="7439285" y="2237139"/>
              <a:ext cx="693683" cy="693683"/>
              <a:chOff x="3846786" y="2222938"/>
              <a:chExt cx="930166" cy="930166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3846786" y="2222938"/>
                <a:ext cx="930166" cy="930166"/>
              </a:xfrm>
              <a:prstGeom prst="ellipse">
                <a:avLst/>
              </a:prstGeom>
              <a:solidFill>
                <a:srgbClr val="108458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2986" y="2299138"/>
                <a:ext cx="777766" cy="777766"/>
              </a:xfrm>
              <a:prstGeom prst="ellipse">
                <a:avLst/>
              </a:prstGeom>
              <a:solidFill>
                <a:srgbClr val="7DBB5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sp>
          <p:nvSpPr>
            <p:cNvPr id="17" name="文本框 28"/>
            <p:cNvSpPr txBox="1"/>
            <p:nvPr/>
          </p:nvSpPr>
          <p:spPr>
            <a:xfrm>
              <a:off x="7434777" y="2236907"/>
              <a:ext cx="806674" cy="6808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24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02</a:t>
              </a:r>
              <a:endParaRPr kumimoji="1" lang="zh-CN" altLang="en-US" sz="24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20" name="文本框 29"/>
          <p:cNvSpPr txBox="1"/>
          <p:nvPr/>
        </p:nvSpPr>
        <p:spPr>
          <a:xfrm>
            <a:off x="6211372" y="1539000"/>
            <a:ext cx="1754327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685800">
              <a:defRPr/>
            </a:pPr>
            <a:r>
              <a:rPr kumimoji="1" lang="zh-CN" altLang="en-US" sz="2100" b="1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植树节的由来</a:t>
            </a:r>
          </a:p>
        </p:txBody>
      </p:sp>
      <p:grpSp>
        <p:nvGrpSpPr>
          <p:cNvPr id="21" name="组 23"/>
          <p:cNvGrpSpPr/>
          <p:nvPr/>
        </p:nvGrpSpPr>
        <p:grpSpPr>
          <a:xfrm>
            <a:off x="1867990" y="2309893"/>
            <a:ext cx="546945" cy="477457"/>
            <a:chOff x="3179627" y="3296596"/>
            <a:chExt cx="806675" cy="704188"/>
          </a:xfrm>
        </p:grpSpPr>
        <p:grpSp>
          <p:nvGrpSpPr>
            <p:cNvPr id="22" name="组 30"/>
            <p:cNvGrpSpPr/>
            <p:nvPr/>
          </p:nvGrpSpPr>
          <p:grpSpPr>
            <a:xfrm>
              <a:off x="3195897" y="3296596"/>
              <a:ext cx="693683" cy="693683"/>
              <a:chOff x="3846786" y="2222938"/>
              <a:chExt cx="930166" cy="930166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3846786" y="2222938"/>
                <a:ext cx="930166" cy="930166"/>
              </a:xfrm>
              <a:prstGeom prst="ellipse">
                <a:avLst/>
              </a:prstGeom>
              <a:solidFill>
                <a:srgbClr val="108458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3922986" y="2299138"/>
                <a:ext cx="777766" cy="777766"/>
              </a:xfrm>
              <a:prstGeom prst="ellipse">
                <a:avLst/>
              </a:prstGeom>
              <a:solidFill>
                <a:srgbClr val="7DBB5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sp>
          <p:nvSpPr>
            <p:cNvPr id="23" name="文本框 33"/>
            <p:cNvSpPr txBox="1"/>
            <p:nvPr/>
          </p:nvSpPr>
          <p:spPr>
            <a:xfrm>
              <a:off x="3179627" y="3319887"/>
              <a:ext cx="806675" cy="680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24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03</a:t>
              </a:r>
              <a:endParaRPr kumimoji="1" lang="zh-CN" altLang="en-US" sz="24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26" name="文本框 34"/>
          <p:cNvSpPr txBox="1"/>
          <p:nvPr/>
        </p:nvSpPr>
        <p:spPr>
          <a:xfrm>
            <a:off x="2393054" y="2365260"/>
            <a:ext cx="148502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685800">
              <a:defRPr/>
            </a:pPr>
            <a:r>
              <a:rPr kumimoji="1" lang="zh-CN" altLang="en-US" sz="2100" b="1" kern="0" dirty="0">
                <a:solidFill>
                  <a:srgbClr val="00B195"/>
                </a:solidFill>
                <a:latin typeface="微软雅黑"/>
                <a:ea typeface="微软雅黑"/>
                <a:cs typeface="+mn-ea"/>
                <a:sym typeface="微软雅黑"/>
              </a:rPr>
              <a:t>节徽的意义</a:t>
            </a:r>
          </a:p>
        </p:txBody>
      </p:sp>
      <p:grpSp>
        <p:nvGrpSpPr>
          <p:cNvPr id="27" name="组 52"/>
          <p:cNvGrpSpPr/>
          <p:nvPr/>
        </p:nvGrpSpPr>
        <p:grpSpPr>
          <a:xfrm>
            <a:off x="5568432" y="2289421"/>
            <a:ext cx="546945" cy="477457"/>
            <a:chOff x="7423015" y="3296596"/>
            <a:chExt cx="806675" cy="704188"/>
          </a:xfrm>
        </p:grpSpPr>
        <p:grpSp>
          <p:nvGrpSpPr>
            <p:cNvPr id="28" name="组 36"/>
            <p:cNvGrpSpPr/>
            <p:nvPr/>
          </p:nvGrpSpPr>
          <p:grpSpPr>
            <a:xfrm>
              <a:off x="7439285" y="3296596"/>
              <a:ext cx="693683" cy="693683"/>
              <a:chOff x="3846786" y="2222938"/>
              <a:chExt cx="930166" cy="93016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3846786" y="2222938"/>
                <a:ext cx="930166" cy="930166"/>
              </a:xfrm>
              <a:prstGeom prst="ellipse">
                <a:avLst/>
              </a:prstGeom>
              <a:solidFill>
                <a:srgbClr val="108458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3922986" y="2299138"/>
                <a:ext cx="777766" cy="777766"/>
              </a:xfrm>
              <a:prstGeom prst="ellipse">
                <a:avLst/>
              </a:prstGeom>
              <a:solidFill>
                <a:srgbClr val="7DBB5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sp>
          <p:nvSpPr>
            <p:cNvPr id="29" name="文本框 39"/>
            <p:cNvSpPr txBox="1"/>
            <p:nvPr/>
          </p:nvSpPr>
          <p:spPr>
            <a:xfrm>
              <a:off x="7423015" y="3319887"/>
              <a:ext cx="806675" cy="680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24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04</a:t>
              </a:r>
              <a:endParaRPr kumimoji="1" lang="zh-CN" altLang="en-US" sz="24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32" name="文本框 40"/>
          <p:cNvSpPr txBox="1"/>
          <p:nvPr/>
        </p:nvSpPr>
        <p:spPr>
          <a:xfrm>
            <a:off x="6211372" y="2365741"/>
            <a:ext cx="1754327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685800">
              <a:defRPr/>
            </a:pPr>
            <a:r>
              <a:rPr kumimoji="1" lang="zh-CN" altLang="en-US" sz="21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植树节的意义</a:t>
            </a:r>
          </a:p>
        </p:txBody>
      </p:sp>
      <p:grpSp>
        <p:nvGrpSpPr>
          <p:cNvPr id="33" name="组 53"/>
          <p:cNvGrpSpPr/>
          <p:nvPr/>
        </p:nvGrpSpPr>
        <p:grpSpPr>
          <a:xfrm>
            <a:off x="1860021" y="3075580"/>
            <a:ext cx="546945" cy="470334"/>
            <a:chOff x="3167869" y="4317514"/>
            <a:chExt cx="806674" cy="693683"/>
          </a:xfrm>
        </p:grpSpPr>
        <p:grpSp>
          <p:nvGrpSpPr>
            <p:cNvPr id="34" name="组 42"/>
            <p:cNvGrpSpPr/>
            <p:nvPr/>
          </p:nvGrpSpPr>
          <p:grpSpPr>
            <a:xfrm>
              <a:off x="3195897" y="4317514"/>
              <a:ext cx="693683" cy="693683"/>
              <a:chOff x="3846786" y="2222938"/>
              <a:chExt cx="930166" cy="93016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3846786" y="2222938"/>
                <a:ext cx="930166" cy="930166"/>
              </a:xfrm>
              <a:prstGeom prst="ellipse">
                <a:avLst/>
              </a:prstGeom>
              <a:solidFill>
                <a:srgbClr val="108458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3922986" y="2299138"/>
                <a:ext cx="777766" cy="777766"/>
              </a:xfrm>
              <a:prstGeom prst="ellipse">
                <a:avLst/>
              </a:prstGeom>
              <a:solidFill>
                <a:srgbClr val="7DBB5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sp>
          <p:nvSpPr>
            <p:cNvPr id="35" name="文本框 45"/>
            <p:cNvSpPr txBox="1"/>
            <p:nvPr/>
          </p:nvSpPr>
          <p:spPr>
            <a:xfrm>
              <a:off x="3167869" y="4329043"/>
              <a:ext cx="806674" cy="680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24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05</a:t>
              </a:r>
              <a:endParaRPr kumimoji="1" lang="zh-CN" altLang="en-US" sz="24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38" name="文本框 46"/>
          <p:cNvSpPr txBox="1"/>
          <p:nvPr/>
        </p:nvSpPr>
        <p:spPr>
          <a:xfrm>
            <a:off x="2393053" y="3151901"/>
            <a:ext cx="1754327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685800">
              <a:defRPr/>
            </a:pPr>
            <a:r>
              <a:rPr kumimoji="1" lang="zh-CN" altLang="en-US" sz="2100" b="1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各国的植树节</a:t>
            </a:r>
          </a:p>
        </p:txBody>
      </p:sp>
      <p:grpSp>
        <p:nvGrpSpPr>
          <p:cNvPr id="39" name="组 54"/>
          <p:cNvGrpSpPr/>
          <p:nvPr/>
        </p:nvGrpSpPr>
        <p:grpSpPr>
          <a:xfrm>
            <a:off x="5560464" y="3055110"/>
            <a:ext cx="546945" cy="477457"/>
            <a:chOff x="7411253" y="4317514"/>
            <a:chExt cx="806674" cy="704188"/>
          </a:xfrm>
        </p:grpSpPr>
        <p:grpSp>
          <p:nvGrpSpPr>
            <p:cNvPr id="40" name="组 47"/>
            <p:cNvGrpSpPr/>
            <p:nvPr/>
          </p:nvGrpSpPr>
          <p:grpSpPr>
            <a:xfrm>
              <a:off x="7439285" y="4317514"/>
              <a:ext cx="693683" cy="693683"/>
              <a:chOff x="3846786" y="2222938"/>
              <a:chExt cx="930166" cy="93016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3846786" y="2222938"/>
                <a:ext cx="930166" cy="930166"/>
              </a:xfrm>
              <a:prstGeom prst="ellipse">
                <a:avLst/>
              </a:prstGeom>
              <a:solidFill>
                <a:srgbClr val="108458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3922986" y="2299138"/>
                <a:ext cx="777766" cy="777766"/>
              </a:xfrm>
              <a:prstGeom prst="ellipse">
                <a:avLst/>
              </a:prstGeom>
              <a:solidFill>
                <a:srgbClr val="7DBB5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800">
                  <a:defRPr/>
                </a:pPr>
                <a:endParaRPr kumimoji="1" lang="zh-CN" altLang="en-US" sz="12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endParaRPr>
              </a:p>
            </p:txBody>
          </p:sp>
        </p:grpSp>
        <p:sp>
          <p:nvSpPr>
            <p:cNvPr id="41" name="文本框 50"/>
            <p:cNvSpPr txBox="1"/>
            <p:nvPr/>
          </p:nvSpPr>
          <p:spPr>
            <a:xfrm>
              <a:off x="7411253" y="4340805"/>
              <a:ext cx="806674" cy="680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kumimoji="1" lang="en-US" altLang="zh-CN" sz="2400" kern="0">
                  <a:solidFill>
                    <a:srgbClr val="FFFFFF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06</a:t>
              </a:r>
              <a:endParaRPr kumimoji="1" lang="zh-CN" altLang="en-US" sz="2400" kern="0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44" name="文本框 51"/>
          <p:cNvSpPr txBox="1"/>
          <p:nvPr/>
        </p:nvSpPr>
        <p:spPr>
          <a:xfrm>
            <a:off x="6211373" y="3131429"/>
            <a:ext cx="2023631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685800">
              <a:defRPr/>
            </a:pPr>
            <a:r>
              <a:rPr kumimoji="1" lang="zh-CN" altLang="en-US" sz="2100" b="1" kern="0" dirty="0">
                <a:solidFill>
                  <a:srgbClr val="13A211"/>
                </a:solidFill>
                <a:latin typeface="微软雅黑"/>
                <a:ea typeface="微软雅黑"/>
                <a:cs typeface="+mn-ea"/>
                <a:sym typeface="微软雅黑"/>
              </a:rPr>
              <a:t>植树节与孙中山</a:t>
            </a: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图片 47">
            <a:extLst>
              <a:ext uri="{FF2B5EF4-FFF2-40B4-BE49-F238E27FC236}">
                <a16:creationId xmlns="" xmlns:a16="http://schemas.microsoft.com/office/drawing/2014/main" id="{BE25EC71-5248-43BB-BF5C-44F53309C00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图片 48">
            <a:extLst>
              <a:ext uri="{FF2B5EF4-FFF2-40B4-BE49-F238E27FC236}">
                <a16:creationId xmlns="" xmlns:a16="http://schemas.microsoft.com/office/drawing/2014/main" id="{3B381D18-B89C-44DF-8659-E019D6831E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1308193" y="460537"/>
            <a:ext cx="111472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" dirty="0">
                <a:solidFill>
                  <a:srgbClr val="FCF7E2"/>
                </a:solidFill>
              </a:rPr>
              <a:t>https://www.ypppt.com/</a:t>
            </a:r>
            <a:endParaRPr lang="zh-CN" altLang="en-US" sz="400" dirty="0">
              <a:solidFill>
                <a:srgbClr val="FCF7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43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25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75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7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200"/>
                            </p:stCondLst>
                            <p:childTnLst>
                              <p:par>
                                <p:cTn id="7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95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450"/>
                            </p:stCondLst>
                            <p:childTnLst>
                              <p:par>
                                <p:cTn id="8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20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700"/>
                            </p:stCondLst>
                            <p:childTnLst>
                              <p:par>
                                <p:cTn id="10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20" grpId="0"/>
      <p:bldP spid="26" grpId="0"/>
      <p:bldP spid="32" grpId="0"/>
      <p:bldP spid="38" grpId="0"/>
      <p:bldP spid="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57757" y="1985650"/>
            <a:ext cx="3398940" cy="2949081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23F63082-5B8D-41A8-8F19-E6A15FA553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83505" y="1483127"/>
            <a:ext cx="1763051" cy="92753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01038">
            <a:off x="6503455" y="637874"/>
            <a:ext cx="994841" cy="98418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B2F92203-F734-4580-A609-CFEF535B35D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1873"/>
          <a:stretch/>
        </p:blipFill>
        <p:spPr>
          <a:xfrm rot="20801038">
            <a:off x="4744089" y="3493202"/>
            <a:ext cx="1200150" cy="45215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683" y="1008129"/>
            <a:ext cx="2467360" cy="2491858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="" xmlns:a16="http://schemas.microsoft.com/office/drawing/2014/main" id="{E08EBD17-7894-44A3-B7FF-10FE7E7F1658}"/>
              </a:ext>
            </a:extLst>
          </p:cNvPr>
          <p:cNvGrpSpPr/>
          <p:nvPr/>
        </p:nvGrpSpPr>
        <p:grpSpPr>
          <a:xfrm>
            <a:off x="2164688" y="871557"/>
            <a:ext cx="2718816" cy="1833847"/>
            <a:chOff x="-332483" y="-160075"/>
            <a:chExt cx="5788890" cy="4084213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32483" y="-160075"/>
              <a:ext cx="5788890" cy="4084213"/>
            </a:xfrm>
            <a:prstGeom prst="rect">
              <a:avLst/>
            </a:prstGeom>
          </p:spPr>
        </p:pic>
        <p:sp>
          <p:nvSpPr>
            <p:cNvPr id="29" name="Freeform 7">
              <a:extLst>
                <a:ext uri="{FF2B5EF4-FFF2-40B4-BE49-F238E27FC236}">
                  <a16:creationId xmlns="" xmlns:a16="http://schemas.microsoft.com/office/drawing/2014/main" id="{48329DAE-802D-4396-90AC-4B40A2FDEFE0}"/>
                </a:ext>
              </a:extLst>
            </p:cNvPr>
            <p:cNvSpPr>
              <a:spLocks/>
            </p:cNvSpPr>
            <p:nvPr/>
          </p:nvSpPr>
          <p:spPr bwMode="auto">
            <a:xfrm rot="11935297">
              <a:off x="1937975" y="2463853"/>
              <a:ext cx="792163" cy="747713"/>
            </a:xfrm>
            <a:custGeom>
              <a:avLst/>
              <a:gdLst>
                <a:gd name="T0" fmla="*/ 133 w 187"/>
                <a:gd name="T1" fmla="*/ 2 h 176"/>
                <a:gd name="T2" fmla="*/ 84 w 187"/>
                <a:gd name="T3" fmla="*/ 176 h 176"/>
                <a:gd name="T4" fmla="*/ 118 w 187"/>
                <a:gd name="T5" fmla="*/ 0 h 176"/>
                <a:gd name="T6" fmla="*/ 98 w 187"/>
                <a:gd name="T7" fmla="*/ 95 h 176"/>
                <a:gd name="T8" fmla="*/ 133 w 187"/>
                <a:gd name="T9" fmla="*/ 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76">
                  <a:moveTo>
                    <a:pt x="133" y="2"/>
                  </a:moveTo>
                  <a:cubicBezTo>
                    <a:pt x="133" y="2"/>
                    <a:pt x="187" y="89"/>
                    <a:pt x="84" y="176"/>
                  </a:cubicBezTo>
                  <a:cubicBezTo>
                    <a:pt x="84" y="176"/>
                    <a:pt x="0" y="66"/>
                    <a:pt x="118" y="0"/>
                  </a:cubicBezTo>
                  <a:cubicBezTo>
                    <a:pt x="118" y="0"/>
                    <a:pt x="112" y="68"/>
                    <a:pt x="98" y="95"/>
                  </a:cubicBezTo>
                  <a:cubicBezTo>
                    <a:pt x="98" y="95"/>
                    <a:pt x="135" y="36"/>
                    <a:pt x="133" y="2"/>
                  </a:cubicBez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>
                <a:solidFill>
                  <a:srgbClr val="FCD800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30" name="Freeform 7">
              <a:extLst>
                <a:ext uri="{FF2B5EF4-FFF2-40B4-BE49-F238E27FC236}">
                  <a16:creationId xmlns="" xmlns:a16="http://schemas.microsoft.com/office/drawing/2014/main" id="{2A41F3CD-E53A-4341-85CF-D7011C36B2AB}"/>
                </a:ext>
              </a:extLst>
            </p:cNvPr>
            <p:cNvSpPr>
              <a:spLocks/>
            </p:cNvSpPr>
            <p:nvPr/>
          </p:nvSpPr>
          <p:spPr bwMode="auto">
            <a:xfrm rot="10262243">
              <a:off x="4006638" y="2338052"/>
              <a:ext cx="792163" cy="550849"/>
            </a:xfrm>
            <a:custGeom>
              <a:avLst/>
              <a:gdLst>
                <a:gd name="T0" fmla="*/ 133 w 187"/>
                <a:gd name="T1" fmla="*/ 2 h 176"/>
                <a:gd name="T2" fmla="*/ 84 w 187"/>
                <a:gd name="T3" fmla="*/ 176 h 176"/>
                <a:gd name="T4" fmla="*/ 118 w 187"/>
                <a:gd name="T5" fmla="*/ 0 h 176"/>
                <a:gd name="T6" fmla="*/ 98 w 187"/>
                <a:gd name="T7" fmla="*/ 95 h 176"/>
                <a:gd name="T8" fmla="*/ 133 w 187"/>
                <a:gd name="T9" fmla="*/ 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76">
                  <a:moveTo>
                    <a:pt x="133" y="2"/>
                  </a:moveTo>
                  <a:cubicBezTo>
                    <a:pt x="133" y="2"/>
                    <a:pt x="187" y="89"/>
                    <a:pt x="84" y="176"/>
                  </a:cubicBezTo>
                  <a:cubicBezTo>
                    <a:pt x="84" y="176"/>
                    <a:pt x="0" y="66"/>
                    <a:pt x="118" y="0"/>
                  </a:cubicBezTo>
                  <a:cubicBezTo>
                    <a:pt x="118" y="0"/>
                    <a:pt x="112" y="68"/>
                    <a:pt x="98" y="95"/>
                  </a:cubicBezTo>
                  <a:cubicBezTo>
                    <a:pt x="98" y="95"/>
                    <a:pt x="135" y="36"/>
                    <a:pt x="133" y="2"/>
                  </a:cubicBez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>
                <a:solidFill>
                  <a:srgbClr val="FCD800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0850" y="0"/>
            <a:ext cx="2343150" cy="2063551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1933679" y="2643978"/>
            <a:ext cx="3230692" cy="99257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zh-CN" altLang="en-US" sz="6000" b="1">
                <a:solidFill>
                  <a:srgbClr val="00B195"/>
                </a:solidFill>
                <a:latin typeface="微软雅黑"/>
                <a:ea typeface="微软雅黑"/>
                <a:cs typeface="+mn-ea"/>
                <a:sym typeface="微软雅黑"/>
              </a:rPr>
              <a:t>谢谢观赏</a:t>
            </a:r>
            <a:endParaRPr lang="zh-CN" altLang="en-US" sz="6000" b="1" dirty="0">
              <a:solidFill>
                <a:srgbClr val="00B195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9391" y="-49251"/>
            <a:ext cx="1414652" cy="1483127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64370" y="4195306"/>
            <a:ext cx="3467447" cy="94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2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 defTabSz="685800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685800"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742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图片 4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0706" y="2709674"/>
            <a:ext cx="2111157" cy="2111157"/>
          </a:xfrm>
          <a:custGeom>
            <a:avLst/>
            <a:gdLst>
              <a:gd name="connsiteX0" fmla="*/ 0 w 5337325"/>
              <a:gd name="connsiteY0" fmla="*/ 0 h 2371678"/>
              <a:gd name="connsiteX1" fmla="*/ 376655 w 5337325"/>
              <a:gd name="connsiteY1" fmla="*/ 0 h 2371678"/>
              <a:gd name="connsiteX2" fmla="*/ 500062 w 5337325"/>
              <a:gd name="connsiteY2" fmla="*/ 45091 h 2371678"/>
              <a:gd name="connsiteX3" fmla="*/ 1413156 w 5337325"/>
              <a:gd name="connsiteY3" fmla="*/ 0 h 2371678"/>
              <a:gd name="connsiteX4" fmla="*/ 5039551 w 5337325"/>
              <a:gd name="connsiteY4" fmla="*/ 0 h 2371678"/>
              <a:gd name="connsiteX5" fmla="*/ 5337325 w 5337325"/>
              <a:gd name="connsiteY5" fmla="*/ 60564 h 2371678"/>
              <a:gd name="connsiteX6" fmla="*/ 5337325 w 5337325"/>
              <a:gd name="connsiteY6" fmla="*/ 2371678 h 2371678"/>
              <a:gd name="connsiteX7" fmla="*/ 0 w 5337325"/>
              <a:gd name="connsiteY7" fmla="*/ 2371678 h 237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7325" h="2371678">
                <a:moveTo>
                  <a:pt x="0" y="0"/>
                </a:moveTo>
                <a:lnTo>
                  <a:pt x="376655" y="0"/>
                </a:lnTo>
                <a:lnTo>
                  <a:pt x="500062" y="45091"/>
                </a:lnTo>
                <a:lnTo>
                  <a:pt x="1413156" y="0"/>
                </a:lnTo>
                <a:lnTo>
                  <a:pt x="5039551" y="0"/>
                </a:lnTo>
                <a:lnTo>
                  <a:pt x="5337325" y="60564"/>
                </a:lnTo>
                <a:lnTo>
                  <a:pt x="5337325" y="2371678"/>
                </a:lnTo>
                <a:lnTo>
                  <a:pt x="0" y="2371678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8947" y="0"/>
            <a:ext cx="1626931" cy="1495269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007" y="425604"/>
            <a:ext cx="1162307" cy="794815"/>
          </a:xfrm>
          <a:custGeom>
            <a:avLst/>
            <a:gdLst>
              <a:gd name="connsiteX0" fmla="*/ 210336 w 1549742"/>
              <a:gd name="connsiteY0" fmla="*/ 0 h 1059753"/>
              <a:gd name="connsiteX1" fmla="*/ 1549742 w 1549742"/>
              <a:gd name="connsiteY1" fmla="*/ 0 h 1059753"/>
              <a:gd name="connsiteX2" fmla="*/ 1549742 w 1549742"/>
              <a:gd name="connsiteY2" fmla="*/ 1059753 h 1059753"/>
              <a:gd name="connsiteX3" fmla="*/ 77740 w 1549742"/>
              <a:gd name="connsiteY3" fmla="*/ 1059753 h 1059753"/>
              <a:gd name="connsiteX4" fmla="*/ 0 w 1549742"/>
              <a:gd name="connsiteY4" fmla="*/ 925476 h 105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42" h="1059753">
                <a:moveTo>
                  <a:pt x="210336" y="0"/>
                </a:moveTo>
                <a:lnTo>
                  <a:pt x="1549742" y="0"/>
                </a:lnTo>
                <a:lnTo>
                  <a:pt x="1549742" y="1059753"/>
                </a:lnTo>
                <a:lnTo>
                  <a:pt x="77740" y="1059753"/>
                </a:lnTo>
                <a:lnTo>
                  <a:pt x="0" y="925476"/>
                </a:lnTo>
                <a:close/>
              </a:path>
            </a:pathLst>
          </a:custGeom>
        </p:spPr>
      </p:pic>
      <p:pic>
        <p:nvPicPr>
          <p:cNvPr id="53" name="图片 52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6344" y="2588230"/>
            <a:ext cx="1027124" cy="834447"/>
          </a:xfrm>
          <a:custGeom>
            <a:avLst/>
            <a:gdLst>
              <a:gd name="connsiteX0" fmla="*/ 0 w 1650131"/>
              <a:gd name="connsiteY0" fmla="*/ 0 h 1340585"/>
              <a:gd name="connsiteX1" fmla="*/ 1650131 w 1650131"/>
              <a:gd name="connsiteY1" fmla="*/ 0 h 1340585"/>
              <a:gd name="connsiteX2" fmla="*/ 1650131 w 1650131"/>
              <a:gd name="connsiteY2" fmla="*/ 1340585 h 1340585"/>
              <a:gd name="connsiteX3" fmla="*/ 0 w 1650131"/>
              <a:gd name="connsiteY3" fmla="*/ 1340585 h 1340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0131" h="1340585">
                <a:moveTo>
                  <a:pt x="0" y="0"/>
                </a:moveTo>
                <a:lnTo>
                  <a:pt x="1650131" y="0"/>
                </a:lnTo>
                <a:lnTo>
                  <a:pt x="1650131" y="1340585"/>
                </a:lnTo>
                <a:lnTo>
                  <a:pt x="0" y="1340585"/>
                </a:lnTo>
                <a:close/>
              </a:path>
            </a:pathLst>
          </a:custGeom>
        </p:spPr>
      </p:pic>
      <p:sp>
        <p:nvSpPr>
          <p:cNvPr id="54" name="文本框 17"/>
          <p:cNvSpPr txBox="1"/>
          <p:nvPr/>
        </p:nvSpPr>
        <p:spPr>
          <a:xfrm>
            <a:off x="3995852" y="1730870"/>
            <a:ext cx="2898871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685800">
              <a:defRPr/>
            </a:pPr>
            <a:r>
              <a:rPr kumimoji="1" lang="zh-CN" altLang="en-US" sz="3600" b="1" kern="0">
                <a:solidFill>
                  <a:srgbClr val="E37C26"/>
                </a:solidFill>
                <a:latin typeface="微软雅黑"/>
                <a:ea typeface="微软雅黑"/>
                <a:cs typeface="+mn-ea"/>
                <a:sym typeface="微软雅黑"/>
              </a:rPr>
              <a:t>植树节的历史</a:t>
            </a:r>
            <a:endParaRPr kumimoji="1" lang="zh-CN" altLang="en-US" sz="3600" b="1" kern="0" dirty="0">
              <a:solidFill>
                <a:srgbClr val="E37C26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9207" y="241082"/>
            <a:ext cx="2651810" cy="2353159"/>
          </a:xfrm>
          <a:prstGeom prst="rect">
            <a:avLst/>
          </a:prstGeom>
        </p:spPr>
      </p:pic>
      <p:sp>
        <p:nvSpPr>
          <p:cNvPr id="56" name="文本框 5"/>
          <p:cNvSpPr txBox="1"/>
          <p:nvPr/>
        </p:nvSpPr>
        <p:spPr>
          <a:xfrm>
            <a:off x="2134461" y="1863747"/>
            <a:ext cx="903132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b="1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rPr>
              <a:t>PART 01</a:t>
            </a:r>
            <a:endParaRPr kumimoji="1" lang="zh-CN" altLang="en-US" sz="2700" b="1" kern="0" dirty="0">
              <a:solidFill>
                <a:srgbClr val="FFFFF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3" name="图片 6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2463930"/>
            <a:ext cx="9144001" cy="271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61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96382" y="2164212"/>
            <a:ext cx="2989651" cy="298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988219" y="330994"/>
            <a:ext cx="2566091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  <a:defRPr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植树节的历史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圆角矩形 8"/>
          <p:cNvSpPr/>
          <p:nvPr/>
        </p:nvSpPr>
        <p:spPr>
          <a:xfrm>
            <a:off x="898634" y="1133370"/>
            <a:ext cx="6385035" cy="3040551"/>
          </a:xfrm>
          <a:prstGeom prst="roundRect">
            <a:avLst>
              <a:gd name="adj" fmla="val 2913"/>
            </a:avLst>
          </a:prstGeom>
          <a:solidFill>
            <a:srgbClr val="FFFFFF">
              <a:alpha val="40000"/>
            </a:srgbClr>
          </a:solidFill>
          <a:ln w="28575" cap="flat" cmpd="sng" algn="ctr">
            <a:solidFill>
              <a:srgbClr val="34AE51"/>
            </a:solidFill>
            <a:prstDash val="dash"/>
            <a:miter lim="800000"/>
          </a:ln>
          <a:effectLst/>
        </p:spPr>
        <p:txBody>
          <a:bodyPr lIns="68580" tIns="34290" rIns="68580" bIns="34290" rtlCol="0" anchor="ctr"/>
          <a:lstStyle/>
          <a:p>
            <a:pPr algn="ctr" defTabSz="685800">
              <a:defRPr/>
            </a:pPr>
            <a:endParaRPr kumimoji="1" lang="zh-CN" altLang="en-US" kern="0">
              <a:solidFill>
                <a:srgbClr val="FFFFF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83953" y="1192493"/>
            <a:ext cx="5780465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50000"/>
              </a:lnSpc>
              <a:defRPr/>
            </a:pPr>
            <a:r>
              <a:rPr lang="zh-CN" altLang="en-US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我国古代在清明时节就有插柳植树的传统。</a:t>
            </a:r>
          </a:p>
          <a:p>
            <a:pPr algn="just" defTabSz="685800">
              <a:lnSpc>
                <a:spcPct val="150000"/>
              </a:lnSpc>
              <a:defRPr/>
            </a:pPr>
            <a:r>
              <a:rPr lang="zh-CN" altLang="en-US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而近代植树节则最早由美国的内布拉斯加州发起。</a:t>
            </a:r>
            <a:r>
              <a:rPr lang="en-US" altLang="zh-CN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19</a:t>
            </a:r>
            <a:r>
              <a:rPr lang="zh-CN" altLang="en-US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世纪以前，内布拉斯加州是一片光秃秃的荒原，树木稀少，土地干燥，大风一起，黄沙漫天，人民深受其苦。</a:t>
            </a:r>
            <a:r>
              <a:rPr lang="en-US" altLang="zh-CN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1872</a:t>
            </a:r>
            <a:r>
              <a:rPr lang="zh-CN" altLang="en-US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年，美国著名农学家朱利叶斯</a:t>
            </a:r>
            <a:r>
              <a:rPr lang="en-US" altLang="zh-CN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·</a:t>
            </a:r>
            <a:r>
              <a:rPr lang="zh-CN" altLang="en-US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斯特林</a:t>
            </a:r>
            <a:r>
              <a:rPr lang="en-US" altLang="zh-CN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·</a:t>
            </a:r>
            <a:r>
              <a:rPr lang="zh-CN" altLang="en-US" sz="1200" b="1" kern="0" dirty="0">
                <a:solidFill>
                  <a:srgbClr val="DF626F"/>
                </a:solidFill>
                <a:latin typeface="微软雅黑"/>
                <a:ea typeface="微软雅黑"/>
                <a:cs typeface="+mn-ea"/>
                <a:sym typeface="微软雅黑"/>
              </a:rPr>
              <a:t>莫尔顿提议在内布拉斯加州规定植树节，动员人民有计划地植树造林。</a:t>
            </a:r>
          </a:p>
        </p:txBody>
      </p:sp>
      <p:sp>
        <p:nvSpPr>
          <p:cNvPr id="11" name="矩形 10"/>
          <p:cNvSpPr/>
          <p:nvPr/>
        </p:nvSpPr>
        <p:spPr>
          <a:xfrm>
            <a:off x="1183953" y="2624290"/>
            <a:ext cx="5780465" cy="142160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 defTabSz="685800">
              <a:lnSpc>
                <a:spcPct val="150000"/>
              </a:lnSpc>
              <a:defRPr/>
            </a:pPr>
            <a:r>
              <a:rPr lang="zh-CN" altLang="en-US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当时州农业局通过决议采纳了这一提议，并由州长亲自规定今后每年</a:t>
            </a:r>
            <a:r>
              <a:rPr lang="en-US" altLang="zh-CN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4</a:t>
            </a:r>
            <a:r>
              <a:rPr lang="zh-CN" altLang="en-US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月份的第三个星期三为植树节。这一决定做出后，当年就植树上百万棵。此后的</a:t>
            </a:r>
            <a:r>
              <a:rPr lang="en-US" altLang="zh-CN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16</a:t>
            </a:r>
            <a:r>
              <a:rPr lang="zh-CN" altLang="en-US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年间，又先后植树</a:t>
            </a:r>
            <a:r>
              <a:rPr lang="en-US" altLang="zh-CN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6</a:t>
            </a:r>
            <a:r>
              <a:rPr lang="zh-CN" altLang="en-US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亿棵，终于使内布拉斯加州</a:t>
            </a:r>
            <a:r>
              <a:rPr lang="en-US" altLang="zh-CN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10</a:t>
            </a:r>
            <a:r>
              <a:rPr lang="zh-CN" altLang="en-US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万公顷的荒野变成了茂密的森林。为了表彰莫尔顿的功绩，</a:t>
            </a:r>
            <a:r>
              <a:rPr lang="en-US" altLang="zh-CN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1885</a:t>
            </a:r>
            <a:r>
              <a:rPr lang="zh-CN" altLang="en-US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年州议会正式规定以莫尔顿先生的生日</a:t>
            </a:r>
            <a:r>
              <a:rPr lang="en-US" altLang="zh-CN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4</a:t>
            </a:r>
            <a:r>
              <a:rPr lang="zh-CN" altLang="en-US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22</a:t>
            </a:r>
            <a:r>
              <a:rPr lang="zh-CN" altLang="en-US" sz="1200" b="1" kern="0" dirty="0">
                <a:solidFill>
                  <a:srgbClr val="F08C23"/>
                </a:solidFill>
                <a:latin typeface="微软雅黑"/>
                <a:ea typeface="微软雅黑"/>
                <a:cs typeface="+mn-ea"/>
                <a:sym typeface="微软雅黑"/>
              </a:rPr>
              <a:t>日为每年的植树节，并放假一天。 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391B183E-7332-4A8F-BEB7-8D223CBC207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图片 12">
            <a:extLst>
              <a:ext uri="{FF2B5EF4-FFF2-40B4-BE49-F238E27FC236}">
                <a16:creationId xmlns="" xmlns:a16="http://schemas.microsoft.com/office/drawing/2014/main" id="{7CA9B0F2-A677-4483-8DB6-55E33B8E70C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图片 13">
            <a:extLst>
              <a:ext uri="{FF2B5EF4-FFF2-40B4-BE49-F238E27FC236}">
                <a16:creationId xmlns="" xmlns:a16="http://schemas.microsoft.com/office/drawing/2014/main" id="{566227E5-71CC-4DB5-87F6-71CC52A8598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62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图片 4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0706" y="2709674"/>
            <a:ext cx="2111157" cy="2111157"/>
          </a:xfrm>
          <a:custGeom>
            <a:avLst/>
            <a:gdLst>
              <a:gd name="connsiteX0" fmla="*/ 0 w 5337325"/>
              <a:gd name="connsiteY0" fmla="*/ 0 h 2371678"/>
              <a:gd name="connsiteX1" fmla="*/ 376655 w 5337325"/>
              <a:gd name="connsiteY1" fmla="*/ 0 h 2371678"/>
              <a:gd name="connsiteX2" fmla="*/ 500062 w 5337325"/>
              <a:gd name="connsiteY2" fmla="*/ 45091 h 2371678"/>
              <a:gd name="connsiteX3" fmla="*/ 1413156 w 5337325"/>
              <a:gd name="connsiteY3" fmla="*/ 0 h 2371678"/>
              <a:gd name="connsiteX4" fmla="*/ 5039551 w 5337325"/>
              <a:gd name="connsiteY4" fmla="*/ 0 h 2371678"/>
              <a:gd name="connsiteX5" fmla="*/ 5337325 w 5337325"/>
              <a:gd name="connsiteY5" fmla="*/ 60564 h 2371678"/>
              <a:gd name="connsiteX6" fmla="*/ 5337325 w 5337325"/>
              <a:gd name="connsiteY6" fmla="*/ 2371678 h 2371678"/>
              <a:gd name="connsiteX7" fmla="*/ 0 w 5337325"/>
              <a:gd name="connsiteY7" fmla="*/ 2371678 h 237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7325" h="2371678">
                <a:moveTo>
                  <a:pt x="0" y="0"/>
                </a:moveTo>
                <a:lnTo>
                  <a:pt x="376655" y="0"/>
                </a:lnTo>
                <a:lnTo>
                  <a:pt x="500062" y="45091"/>
                </a:lnTo>
                <a:lnTo>
                  <a:pt x="1413156" y="0"/>
                </a:lnTo>
                <a:lnTo>
                  <a:pt x="5039551" y="0"/>
                </a:lnTo>
                <a:lnTo>
                  <a:pt x="5337325" y="60564"/>
                </a:lnTo>
                <a:lnTo>
                  <a:pt x="5337325" y="2371678"/>
                </a:lnTo>
                <a:lnTo>
                  <a:pt x="0" y="2371678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8947" y="0"/>
            <a:ext cx="1626931" cy="1495269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007" y="425604"/>
            <a:ext cx="1162307" cy="794815"/>
          </a:xfrm>
          <a:custGeom>
            <a:avLst/>
            <a:gdLst>
              <a:gd name="connsiteX0" fmla="*/ 210336 w 1549742"/>
              <a:gd name="connsiteY0" fmla="*/ 0 h 1059753"/>
              <a:gd name="connsiteX1" fmla="*/ 1549742 w 1549742"/>
              <a:gd name="connsiteY1" fmla="*/ 0 h 1059753"/>
              <a:gd name="connsiteX2" fmla="*/ 1549742 w 1549742"/>
              <a:gd name="connsiteY2" fmla="*/ 1059753 h 1059753"/>
              <a:gd name="connsiteX3" fmla="*/ 77740 w 1549742"/>
              <a:gd name="connsiteY3" fmla="*/ 1059753 h 1059753"/>
              <a:gd name="connsiteX4" fmla="*/ 0 w 1549742"/>
              <a:gd name="connsiteY4" fmla="*/ 925476 h 105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42" h="1059753">
                <a:moveTo>
                  <a:pt x="210336" y="0"/>
                </a:moveTo>
                <a:lnTo>
                  <a:pt x="1549742" y="0"/>
                </a:lnTo>
                <a:lnTo>
                  <a:pt x="1549742" y="1059753"/>
                </a:lnTo>
                <a:lnTo>
                  <a:pt x="77740" y="1059753"/>
                </a:lnTo>
                <a:lnTo>
                  <a:pt x="0" y="925476"/>
                </a:lnTo>
                <a:close/>
              </a:path>
            </a:pathLst>
          </a:custGeom>
        </p:spPr>
      </p:pic>
      <p:pic>
        <p:nvPicPr>
          <p:cNvPr id="53" name="图片 52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6344" y="2588230"/>
            <a:ext cx="1027124" cy="834447"/>
          </a:xfrm>
          <a:custGeom>
            <a:avLst/>
            <a:gdLst>
              <a:gd name="connsiteX0" fmla="*/ 0 w 1650131"/>
              <a:gd name="connsiteY0" fmla="*/ 0 h 1340585"/>
              <a:gd name="connsiteX1" fmla="*/ 1650131 w 1650131"/>
              <a:gd name="connsiteY1" fmla="*/ 0 h 1340585"/>
              <a:gd name="connsiteX2" fmla="*/ 1650131 w 1650131"/>
              <a:gd name="connsiteY2" fmla="*/ 1340585 h 1340585"/>
              <a:gd name="connsiteX3" fmla="*/ 0 w 1650131"/>
              <a:gd name="connsiteY3" fmla="*/ 1340585 h 1340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0131" h="1340585">
                <a:moveTo>
                  <a:pt x="0" y="0"/>
                </a:moveTo>
                <a:lnTo>
                  <a:pt x="1650131" y="0"/>
                </a:lnTo>
                <a:lnTo>
                  <a:pt x="1650131" y="1340585"/>
                </a:lnTo>
                <a:lnTo>
                  <a:pt x="0" y="1340585"/>
                </a:lnTo>
                <a:close/>
              </a:path>
            </a:pathLst>
          </a:custGeom>
        </p:spPr>
      </p:pic>
      <p:sp>
        <p:nvSpPr>
          <p:cNvPr id="54" name="文本框 17"/>
          <p:cNvSpPr txBox="1"/>
          <p:nvPr/>
        </p:nvSpPr>
        <p:spPr>
          <a:xfrm>
            <a:off x="3995852" y="1730870"/>
            <a:ext cx="3831818" cy="80791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4800" b="1" i="0" u="none" strike="noStrike" kern="0" cap="none" spc="0" normalizeH="0" baseline="0">
                <a:ln>
                  <a:noFill/>
                </a:ln>
                <a:solidFill>
                  <a:srgbClr val="E37C26"/>
                </a:solidFill>
                <a:effectLst/>
                <a:uLnTx/>
                <a:uFillTx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植树节的由来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9207" y="241082"/>
            <a:ext cx="2651810" cy="2353159"/>
          </a:xfrm>
          <a:prstGeom prst="rect">
            <a:avLst/>
          </a:prstGeom>
        </p:spPr>
      </p:pic>
      <p:sp>
        <p:nvSpPr>
          <p:cNvPr id="56" name="文本框 5"/>
          <p:cNvSpPr txBox="1"/>
          <p:nvPr/>
        </p:nvSpPr>
        <p:spPr>
          <a:xfrm>
            <a:off x="2134461" y="1863747"/>
            <a:ext cx="903132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b="1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rPr>
              <a:t>PART 02</a:t>
            </a:r>
            <a:endParaRPr kumimoji="1" lang="zh-CN" altLang="en-US" sz="2700" b="1" kern="0" dirty="0">
              <a:solidFill>
                <a:srgbClr val="FFFFF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3" name="图片 6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2463930"/>
            <a:ext cx="9144001" cy="271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093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B1E29027-5827-4F49-B919-5A8363FA300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7D6D87CD-DDF8-485B-9841-62191605142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77AD0101-14CD-455E-81D4-EC86EBEF882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96382" y="2164212"/>
            <a:ext cx="2989651" cy="298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988219" y="330994"/>
            <a:ext cx="2976460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植树节的由来一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1213" y="701207"/>
            <a:ext cx="3627622" cy="438689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063917" y="1133419"/>
            <a:ext cx="2802213" cy="376256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200000"/>
              </a:lnSpc>
              <a:defRPr/>
            </a:pPr>
            <a:r>
              <a:rPr lang="zh-CN" altLang="en-US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孙中山任临时大总统的中华民国南京政府成立不久，就在孙中山的倡议下规定了以每年清明节为植树节，全国各级政府，机关，学校如期参加，举行植树节典礼并从事植树。自此我国有了植树节。 </a:t>
            </a:r>
            <a:br>
              <a:rPr lang="zh-CN" altLang="en-US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</a:br>
            <a:r>
              <a:rPr lang="zh-CN" altLang="en-US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　　中华人民共和国成立后</a:t>
            </a:r>
            <a:r>
              <a:rPr lang="en-US" altLang="zh-CN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1979</a:t>
            </a:r>
            <a:r>
              <a:rPr lang="zh-CN" altLang="en-US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年</a:t>
            </a:r>
            <a:r>
              <a:rPr lang="en-US" altLang="zh-CN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2</a:t>
            </a:r>
            <a:r>
              <a:rPr lang="zh-CN" altLang="en-US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月，正式通过了将每年的</a:t>
            </a:r>
            <a:r>
              <a:rPr lang="en-US" altLang="zh-CN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12</a:t>
            </a:r>
            <a:r>
              <a:rPr lang="zh-CN" altLang="en-US" sz="1200" kern="0" dirty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日定为植树节的决议。这项决议的意义在于动员全国各族人民积极植树造林，加快绿化祖国和各项林业建设的步伐。</a:t>
            </a:r>
            <a:endParaRPr lang="zh-CN" altLang="en-US" sz="1200" kern="0" dirty="0">
              <a:solidFill>
                <a:srgbClr val="13A21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716" y="594786"/>
            <a:ext cx="3589735" cy="358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CE2F5A18-4BEB-4375-818D-F6EF5704C86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14">
            <a:extLst>
              <a:ext uri="{FF2B5EF4-FFF2-40B4-BE49-F238E27FC236}">
                <a16:creationId xmlns="" xmlns:a16="http://schemas.microsoft.com/office/drawing/2014/main" id="{2817535B-2C19-4624-9932-8775949FD8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15">
            <a:extLst>
              <a:ext uri="{FF2B5EF4-FFF2-40B4-BE49-F238E27FC236}">
                <a16:creationId xmlns="" xmlns:a16="http://schemas.microsoft.com/office/drawing/2014/main" id="{A6684D1E-4ABE-4603-BB26-2582AF6006E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988219" y="330994"/>
            <a:ext cx="2976460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植树节的由来二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96382" y="2164212"/>
            <a:ext cx="2989651" cy="298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1213" y="701207"/>
            <a:ext cx="3627622" cy="438689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063917" y="1133419"/>
            <a:ext cx="2802213" cy="376256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200000"/>
              </a:lnSpc>
              <a:defRPr/>
            </a:pPr>
            <a:r>
              <a:rPr lang="zh-CN" altLang="en-US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孙中山任临时大总统的中华民国南京政府成立不久，就在孙中山的倡议下规定了以每年清明节为植树节，全国各级政府，机关，学校如期参加，举行植树节典礼并从事植树。自此我国有了植树节。 </a:t>
            </a:r>
            <a:br>
              <a:rPr lang="zh-CN" altLang="en-US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</a:br>
            <a:r>
              <a:rPr lang="zh-CN" altLang="en-US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　　中华人民共和国成立后</a:t>
            </a:r>
            <a:r>
              <a:rPr lang="en-US" altLang="zh-CN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1979</a:t>
            </a:r>
            <a:r>
              <a:rPr lang="zh-CN" altLang="en-US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年</a:t>
            </a:r>
            <a:r>
              <a:rPr lang="en-US" altLang="zh-CN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2</a:t>
            </a:r>
            <a:r>
              <a:rPr lang="zh-CN" altLang="en-US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月，正式通过了将每年的</a:t>
            </a:r>
            <a:r>
              <a:rPr lang="en-US" altLang="zh-CN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12</a:t>
            </a:r>
            <a:r>
              <a:rPr lang="zh-CN" altLang="en-US" sz="1200" kern="0">
                <a:solidFill>
                  <a:srgbClr val="00A481"/>
                </a:solidFill>
                <a:latin typeface="微软雅黑"/>
                <a:ea typeface="微软雅黑"/>
                <a:cs typeface="+mn-ea"/>
                <a:sym typeface="微软雅黑"/>
              </a:rPr>
              <a:t>日定为植树节的决议。这项决议的意义在于动员全国各族人民积极植树造林，加快绿化祖国和各项林业建设的步伐。</a:t>
            </a:r>
            <a:endParaRPr lang="zh-CN" altLang="en-US" sz="1200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0994" y="1728343"/>
            <a:ext cx="2113955" cy="316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125" y="1161309"/>
            <a:ext cx="2810810" cy="374854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36212DE5-6104-4C7A-90BB-71122354D4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3924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14">
            <a:extLst>
              <a:ext uri="{FF2B5EF4-FFF2-40B4-BE49-F238E27FC236}">
                <a16:creationId xmlns="" xmlns:a16="http://schemas.microsoft.com/office/drawing/2014/main" id="{603AD5AD-CBA4-4842-9E8E-92D59515225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18482" y="4482242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15">
            <a:extLst>
              <a:ext uri="{FF2B5EF4-FFF2-40B4-BE49-F238E27FC236}">
                <a16:creationId xmlns="" xmlns:a16="http://schemas.microsoft.com/office/drawing/2014/main" id="{F6C14B45-CE9C-4E05-8495-7F1E9DCC625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48737" y="4472115"/>
            <a:ext cx="3395265" cy="67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988219" y="330994"/>
            <a:ext cx="2976460" cy="54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7" tIns="25719" rIns="51437" bIns="25719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514380">
              <a:spcBef>
                <a:spcPct val="0"/>
              </a:spcBef>
              <a:buNone/>
            </a:pPr>
            <a:r>
              <a:rPr lang="zh-CN" altLang="en-US" b="1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植树节的由来三</a:t>
            </a:r>
            <a:endParaRPr lang="zh-CN" altLang="en-US" b="1" kern="0" dirty="0">
              <a:solidFill>
                <a:srgbClr val="DC453C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60443" y="-343032"/>
            <a:ext cx="1413800" cy="165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96382" y="2164212"/>
            <a:ext cx="2989651" cy="298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1213" y="701207"/>
            <a:ext cx="3627622" cy="438689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063917" y="1523628"/>
            <a:ext cx="2802213" cy="302390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685800">
              <a:lnSpc>
                <a:spcPct val="200000"/>
              </a:lnSpc>
            </a:pP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我国的植树节，因时代的演变，先后作了三次改定。 </a:t>
            </a:r>
            <a:b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</a:b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辛亥革命后，民国</a:t>
            </a:r>
            <a:r>
              <a:rPr lang="en-US" altLang="zh-CN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4</a:t>
            </a: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年（</a:t>
            </a:r>
            <a:r>
              <a:rPr lang="en-US" altLang="zh-CN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1915</a:t>
            </a: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年）由农商部总长周自齐呈准大总统，以每年清明节为植树节。 </a:t>
            </a:r>
            <a:b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</a:br>
            <a:r>
              <a:rPr lang="en-US" altLang="zh-CN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1925</a:t>
            </a: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年</a:t>
            </a:r>
            <a:r>
              <a:rPr lang="en-US" altLang="zh-CN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12</a:t>
            </a: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日孙中山先生逝世，为了纪念这位伟人， </a:t>
            </a:r>
            <a:r>
              <a:rPr lang="en-US" altLang="zh-CN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1930</a:t>
            </a: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年国民党政府把植树节改为每年的</a:t>
            </a:r>
            <a:r>
              <a:rPr lang="en-US" altLang="zh-CN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月</a:t>
            </a:r>
            <a:r>
              <a:rPr lang="en-US" altLang="zh-CN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12</a:t>
            </a:r>
            <a:r>
              <a:rPr lang="zh-CN" altLang="en-US" sz="1200" kern="0">
                <a:solidFill>
                  <a:srgbClr val="DC453C"/>
                </a:solidFill>
                <a:latin typeface="微软雅黑"/>
                <a:ea typeface="微软雅黑"/>
                <a:cs typeface="+mn-ea"/>
                <a:sym typeface="微软雅黑"/>
              </a:rPr>
              <a:t>日。 </a:t>
            </a:r>
            <a:endParaRPr lang="zh-CN" altLang="en-US" sz="1200" kern="0" dirty="0">
              <a:solidFill>
                <a:srgbClr val="DF626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54646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图片 4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0706" y="2709674"/>
            <a:ext cx="2111157" cy="2111157"/>
          </a:xfrm>
          <a:custGeom>
            <a:avLst/>
            <a:gdLst>
              <a:gd name="connsiteX0" fmla="*/ 0 w 5337325"/>
              <a:gd name="connsiteY0" fmla="*/ 0 h 2371678"/>
              <a:gd name="connsiteX1" fmla="*/ 376655 w 5337325"/>
              <a:gd name="connsiteY1" fmla="*/ 0 h 2371678"/>
              <a:gd name="connsiteX2" fmla="*/ 500062 w 5337325"/>
              <a:gd name="connsiteY2" fmla="*/ 45091 h 2371678"/>
              <a:gd name="connsiteX3" fmla="*/ 1413156 w 5337325"/>
              <a:gd name="connsiteY3" fmla="*/ 0 h 2371678"/>
              <a:gd name="connsiteX4" fmla="*/ 5039551 w 5337325"/>
              <a:gd name="connsiteY4" fmla="*/ 0 h 2371678"/>
              <a:gd name="connsiteX5" fmla="*/ 5337325 w 5337325"/>
              <a:gd name="connsiteY5" fmla="*/ 60564 h 2371678"/>
              <a:gd name="connsiteX6" fmla="*/ 5337325 w 5337325"/>
              <a:gd name="connsiteY6" fmla="*/ 2371678 h 2371678"/>
              <a:gd name="connsiteX7" fmla="*/ 0 w 5337325"/>
              <a:gd name="connsiteY7" fmla="*/ 2371678 h 237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7325" h="2371678">
                <a:moveTo>
                  <a:pt x="0" y="0"/>
                </a:moveTo>
                <a:lnTo>
                  <a:pt x="376655" y="0"/>
                </a:lnTo>
                <a:lnTo>
                  <a:pt x="500062" y="45091"/>
                </a:lnTo>
                <a:lnTo>
                  <a:pt x="1413156" y="0"/>
                </a:lnTo>
                <a:lnTo>
                  <a:pt x="5039551" y="0"/>
                </a:lnTo>
                <a:lnTo>
                  <a:pt x="5337325" y="60564"/>
                </a:lnTo>
                <a:lnTo>
                  <a:pt x="5337325" y="2371678"/>
                </a:lnTo>
                <a:lnTo>
                  <a:pt x="0" y="2371678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8947" y="0"/>
            <a:ext cx="1626931" cy="1495269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007" y="425604"/>
            <a:ext cx="1162307" cy="794815"/>
          </a:xfrm>
          <a:custGeom>
            <a:avLst/>
            <a:gdLst>
              <a:gd name="connsiteX0" fmla="*/ 210336 w 1549742"/>
              <a:gd name="connsiteY0" fmla="*/ 0 h 1059753"/>
              <a:gd name="connsiteX1" fmla="*/ 1549742 w 1549742"/>
              <a:gd name="connsiteY1" fmla="*/ 0 h 1059753"/>
              <a:gd name="connsiteX2" fmla="*/ 1549742 w 1549742"/>
              <a:gd name="connsiteY2" fmla="*/ 1059753 h 1059753"/>
              <a:gd name="connsiteX3" fmla="*/ 77740 w 1549742"/>
              <a:gd name="connsiteY3" fmla="*/ 1059753 h 1059753"/>
              <a:gd name="connsiteX4" fmla="*/ 0 w 1549742"/>
              <a:gd name="connsiteY4" fmla="*/ 925476 h 105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42" h="1059753">
                <a:moveTo>
                  <a:pt x="210336" y="0"/>
                </a:moveTo>
                <a:lnTo>
                  <a:pt x="1549742" y="0"/>
                </a:lnTo>
                <a:lnTo>
                  <a:pt x="1549742" y="1059753"/>
                </a:lnTo>
                <a:lnTo>
                  <a:pt x="77740" y="1059753"/>
                </a:lnTo>
                <a:lnTo>
                  <a:pt x="0" y="925476"/>
                </a:lnTo>
                <a:close/>
              </a:path>
            </a:pathLst>
          </a:custGeom>
        </p:spPr>
      </p:pic>
      <p:pic>
        <p:nvPicPr>
          <p:cNvPr id="53" name="图片 52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6344" y="2588230"/>
            <a:ext cx="1027124" cy="834447"/>
          </a:xfrm>
          <a:custGeom>
            <a:avLst/>
            <a:gdLst>
              <a:gd name="connsiteX0" fmla="*/ 0 w 1650131"/>
              <a:gd name="connsiteY0" fmla="*/ 0 h 1340585"/>
              <a:gd name="connsiteX1" fmla="*/ 1650131 w 1650131"/>
              <a:gd name="connsiteY1" fmla="*/ 0 h 1340585"/>
              <a:gd name="connsiteX2" fmla="*/ 1650131 w 1650131"/>
              <a:gd name="connsiteY2" fmla="*/ 1340585 h 1340585"/>
              <a:gd name="connsiteX3" fmla="*/ 0 w 1650131"/>
              <a:gd name="connsiteY3" fmla="*/ 1340585 h 1340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0131" h="1340585">
                <a:moveTo>
                  <a:pt x="0" y="0"/>
                </a:moveTo>
                <a:lnTo>
                  <a:pt x="1650131" y="0"/>
                </a:lnTo>
                <a:lnTo>
                  <a:pt x="1650131" y="1340585"/>
                </a:lnTo>
                <a:lnTo>
                  <a:pt x="0" y="1340585"/>
                </a:lnTo>
                <a:close/>
              </a:path>
            </a:pathLst>
          </a:custGeom>
        </p:spPr>
      </p:pic>
      <p:sp>
        <p:nvSpPr>
          <p:cNvPr id="54" name="文本框 17"/>
          <p:cNvSpPr txBox="1"/>
          <p:nvPr/>
        </p:nvSpPr>
        <p:spPr>
          <a:xfrm>
            <a:off x="3995852" y="1730870"/>
            <a:ext cx="3216265" cy="80791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4800" b="1" i="0" u="none" strike="noStrike" kern="0" cap="none" spc="0" normalizeH="0" baseline="0">
                <a:ln>
                  <a:noFill/>
                </a:ln>
                <a:solidFill>
                  <a:srgbClr val="E37C26"/>
                </a:solidFill>
                <a:effectLst/>
                <a:uLnTx/>
                <a:uFillTx/>
                <a:cs typeface="+mn-ea"/>
              </a:defRPr>
            </a:lvl1pPr>
          </a:lstStyle>
          <a:p>
            <a:r>
              <a:rPr lang="zh-CN" altLang="en-US">
                <a:latin typeface="微软雅黑"/>
                <a:ea typeface="微软雅黑"/>
                <a:sym typeface="微软雅黑"/>
              </a:rPr>
              <a:t>节徽的意义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9207" y="241082"/>
            <a:ext cx="2651810" cy="2353159"/>
          </a:xfrm>
          <a:prstGeom prst="rect">
            <a:avLst/>
          </a:prstGeom>
        </p:spPr>
      </p:pic>
      <p:sp>
        <p:nvSpPr>
          <p:cNvPr id="56" name="文本框 5"/>
          <p:cNvSpPr txBox="1"/>
          <p:nvPr/>
        </p:nvSpPr>
        <p:spPr>
          <a:xfrm>
            <a:off x="2134461" y="1863747"/>
            <a:ext cx="903132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 defTabSz="685800">
              <a:defRPr/>
            </a:pPr>
            <a:r>
              <a:rPr kumimoji="1" lang="en-US" altLang="zh-CN" b="1" kern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rPr>
              <a:t>PART 03</a:t>
            </a:r>
            <a:endParaRPr kumimoji="1" lang="zh-CN" altLang="en-US" sz="2700" b="1" kern="0" dirty="0">
              <a:solidFill>
                <a:srgbClr val="FFFFFF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63" name="图片 6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2463930"/>
            <a:ext cx="9144001" cy="271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8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www.99ppt.com"/>
</p:tagLst>
</file>

<file path=ppt/theme/theme1.xml><?xml version="1.0" encoding="utf-8"?>
<a:theme xmlns:a="http://schemas.openxmlformats.org/drawingml/2006/main" name="第一PPT模板网-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4gppesho">
      <a:majorFont>
        <a:latin typeface="Arial Rounded MT Bold"/>
        <a:ea typeface="方正卡通简体"/>
        <a:cs typeface=""/>
      </a:majorFont>
      <a:minorFont>
        <a:latin typeface="Arial Rounded MT Bold"/>
        <a:ea typeface="方正卡通简体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kakappt</Template>
  <TotalTime>11</TotalTime>
  <Words>989</Words>
  <Application>Microsoft Office PowerPoint</Application>
  <PresentationFormat>全屏显示(16:9)</PresentationFormat>
  <Paragraphs>123</Paragraphs>
  <Slides>21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2" baseType="lpstr">
      <vt:lpstr>Meiryo</vt:lpstr>
      <vt:lpstr>方正卡通简体</vt:lpstr>
      <vt:lpstr>宋体</vt:lpstr>
      <vt:lpstr>微软雅黑</vt:lpstr>
      <vt:lpstr>Arial</vt:lpstr>
      <vt:lpstr>Arial Rounded MT Bold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>_x000d_
</dc:description>
  <cp:lastModifiedBy>kan</cp:lastModifiedBy>
  <cp:revision>6</cp:revision>
  <dcterms:created xsi:type="dcterms:W3CDTF">2018-03-02T07:27:41Z</dcterms:created>
  <dcterms:modified xsi:type="dcterms:W3CDTF">2023-04-17T03:03:50Z</dcterms:modified>
  <cp:category/>
</cp:coreProperties>
</file>