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9" r:id="rId2"/>
  </p:sldMasterIdLst>
  <p:notesMasterIdLst>
    <p:notesMasterId r:id="rId30"/>
  </p:notesMasterIdLst>
  <p:sldIdLst>
    <p:sldId id="440" r:id="rId3"/>
    <p:sldId id="935" r:id="rId4"/>
    <p:sldId id="934" r:id="rId5"/>
    <p:sldId id="825" r:id="rId6"/>
    <p:sldId id="851" r:id="rId7"/>
    <p:sldId id="914" r:id="rId8"/>
    <p:sldId id="915" r:id="rId9"/>
    <p:sldId id="916" r:id="rId10"/>
    <p:sldId id="961" r:id="rId11"/>
    <p:sldId id="917" r:id="rId12"/>
    <p:sldId id="919" r:id="rId13"/>
    <p:sldId id="920" r:id="rId14"/>
    <p:sldId id="921" r:id="rId15"/>
    <p:sldId id="922" r:id="rId16"/>
    <p:sldId id="962" r:id="rId17"/>
    <p:sldId id="923" r:id="rId18"/>
    <p:sldId id="925" r:id="rId19"/>
    <p:sldId id="926" r:id="rId20"/>
    <p:sldId id="927" r:id="rId21"/>
    <p:sldId id="963" r:id="rId22"/>
    <p:sldId id="929" r:id="rId23"/>
    <p:sldId id="930" r:id="rId24"/>
    <p:sldId id="931" r:id="rId25"/>
    <p:sldId id="932" r:id="rId26"/>
    <p:sldId id="933" r:id="rId27"/>
    <p:sldId id="964" r:id="rId28"/>
    <p:sldId id="965"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6314" autoAdjust="0"/>
  </p:normalViewPr>
  <p:slideViewPr>
    <p:cSldViewPr snapToGrid="0">
      <p:cViewPr varScale="1">
        <p:scale>
          <a:sx n="108" d="100"/>
          <a:sy n="108" d="100"/>
        </p:scale>
        <p:origin x="684" y="114"/>
      </p:cViewPr>
      <p:guideLst>
        <p:guide orient="horz" pos="2160"/>
        <p:guide pos="3838"/>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extLst>
      <p:ext uri="{BB962C8B-B14F-4D97-AF65-F5344CB8AC3E}">
        <p14:creationId xmlns:p14="http://schemas.microsoft.com/office/powerpoint/2010/main" val="1398045602"/>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800" algn="l" defTabSz="1219200" rtl="0" eaLnBrk="1" latinLnBrk="0" hangingPunct="1">
      <a:defRPr sz="1600" kern="1200">
        <a:solidFill>
          <a:schemeClr val="tx1"/>
        </a:solidFill>
        <a:latin typeface="+mn-lt"/>
        <a:ea typeface="+mn-ea"/>
        <a:cs typeface="+mn-cs"/>
      </a:defRPr>
    </a:lvl4pPr>
    <a:lvl5pPr marL="2438400" algn="l" defTabSz="1219200" rtl="0" eaLnBrk="1" latinLnBrk="0" hangingPunct="1">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7329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10</a:t>
            </a:fld>
            <a:endParaRPr lang="zh-CN" altLang="en-US"/>
          </a:p>
        </p:txBody>
      </p:sp>
    </p:spTree>
    <p:extLst>
      <p:ext uri="{BB962C8B-B14F-4D97-AF65-F5344CB8AC3E}">
        <p14:creationId xmlns:p14="http://schemas.microsoft.com/office/powerpoint/2010/main" val="1846134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11</a:t>
            </a:fld>
            <a:endParaRPr lang="zh-CN" altLang="en-US"/>
          </a:p>
        </p:txBody>
      </p:sp>
    </p:spTree>
    <p:extLst>
      <p:ext uri="{BB962C8B-B14F-4D97-AF65-F5344CB8AC3E}">
        <p14:creationId xmlns:p14="http://schemas.microsoft.com/office/powerpoint/2010/main" val="2034170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12</a:t>
            </a:fld>
            <a:endParaRPr lang="zh-CN" altLang="en-US"/>
          </a:p>
        </p:txBody>
      </p:sp>
    </p:spTree>
    <p:extLst>
      <p:ext uri="{BB962C8B-B14F-4D97-AF65-F5344CB8AC3E}">
        <p14:creationId xmlns:p14="http://schemas.microsoft.com/office/powerpoint/2010/main" val="3409297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13</a:t>
            </a:fld>
            <a:endParaRPr lang="zh-CN" altLang="en-US"/>
          </a:p>
        </p:txBody>
      </p:sp>
    </p:spTree>
    <p:extLst>
      <p:ext uri="{BB962C8B-B14F-4D97-AF65-F5344CB8AC3E}">
        <p14:creationId xmlns:p14="http://schemas.microsoft.com/office/powerpoint/2010/main" val="3202311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14</a:t>
            </a:fld>
            <a:endParaRPr lang="zh-CN" altLang="en-US"/>
          </a:p>
        </p:txBody>
      </p:sp>
    </p:spTree>
    <p:extLst>
      <p:ext uri="{BB962C8B-B14F-4D97-AF65-F5344CB8AC3E}">
        <p14:creationId xmlns:p14="http://schemas.microsoft.com/office/powerpoint/2010/main" val="175224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0411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16</a:t>
            </a:fld>
            <a:endParaRPr lang="zh-CN" altLang="en-US"/>
          </a:p>
        </p:txBody>
      </p:sp>
    </p:spTree>
    <p:extLst>
      <p:ext uri="{BB962C8B-B14F-4D97-AF65-F5344CB8AC3E}">
        <p14:creationId xmlns:p14="http://schemas.microsoft.com/office/powerpoint/2010/main" val="1133732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17</a:t>
            </a:fld>
            <a:endParaRPr lang="zh-CN" altLang="en-US"/>
          </a:p>
        </p:txBody>
      </p:sp>
    </p:spTree>
    <p:extLst>
      <p:ext uri="{BB962C8B-B14F-4D97-AF65-F5344CB8AC3E}">
        <p14:creationId xmlns:p14="http://schemas.microsoft.com/office/powerpoint/2010/main" val="1834609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18</a:t>
            </a:fld>
            <a:endParaRPr lang="zh-CN" altLang="en-US"/>
          </a:p>
        </p:txBody>
      </p:sp>
    </p:spTree>
    <p:extLst>
      <p:ext uri="{BB962C8B-B14F-4D97-AF65-F5344CB8AC3E}">
        <p14:creationId xmlns:p14="http://schemas.microsoft.com/office/powerpoint/2010/main" val="3892581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19</a:t>
            </a:fld>
            <a:endParaRPr lang="zh-CN" altLang="en-US"/>
          </a:p>
        </p:txBody>
      </p:sp>
    </p:spTree>
    <p:extLst>
      <p:ext uri="{BB962C8B-B14F-4D97-AF65-F5344CB8AC3E}">
        <p14:creationId xmlns:p14="http://schemas.microsoft.com/office/powerpoint/2010/main" val="421878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3D20D-0ABD-4BBE-BA8C-6A513AE6ECAE}" type="slidenum">
              <a:rPr lang="zh-CN" altLang="en-US" smtClean="0"/>
              <a:t>2</a:t>
            </a:fld>
            <a:endParaRPr lang="zh-CN" altLang="en-US"/>
          </a:p>
        </p:txBody>
      </p:sp>
    </p:spTree>
    <p:extLst>
      <p:ext uri="{BB962C8B-B14F-4D97-AF65-F5344CB8AC3E}">
        <p14:creationId xmlns:p14="http://schemas.microsoft.com/office/powerpoint/2010/main" val="1669500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20</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56498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21</a:t>
            </a:fld>
            <a:endParaRPr lang="zh-CN" altLang="en-US"/>
          </a:p>
        </p:txBody>
      </p:sp>
    </p:spTree>
    <p:extLst>
      <p:ext uri="{BB962C8B-B14F-4D97-AF65-F5344CB8AC3E}">
        <p14:creationId xmlns:p14="http://schemas.microsoft.com/office/powerpoint/2010/main" val="1285075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22</a:t>
            </a:fld>
            <a:endParaRPr lang="zh-CN" altLang="en-US"/>
          </a:p>
        </p:txBody>
      </p:sp>
    </p:spTree>
    <p:extLst>
      <p:ext uri="{BB962C8B-B14F-4D97-AF65-F5344CB8AC3E}">
        <p14:creationId xmlns:p14="http://schemas.microsoft.com/office/powerpoint/2010/main" val="3014210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23</a:t>
            </a:fld>
            <a:endParaRPr lang="zh-CN" altLang="en-US"/>
          </a:p>
        </p:txBody>
      </p:sp>
    </p:spTree>
    <p:extLst>
      <p:ext uri="{BB962C8B-B14F-4D97-AF65-F5344CB8AC3E}">
        <p14:creationId xmlns:p14="http://schemas.microsoft.com/office/powerpoint/2010/main" val="1564110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24</a:t>
            </a:fld>
            <a:endParaRPr lang="zh-CN" altLang="en-US"/>
          </a:p>
        </p:txBody>
      </p:sp>
    </p:spTree>
    <p:extLst>
      <p:ext uri="{BB962C8B-B14F-4D97-AF65-F5344CB8AC3E}">
        <p14:creationId xmlns:p14="http://schemas.microsoft.com/office/powerpoint/2010/main" val="2313095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25</a:t>
            </a:fld>
            <a:endParaRPr lang="zh-CN" altLang="en-US"/>
          </a:p>
        </p:txBody>
      </p:sp>
    </p:spTree>
    <p:extLst>
      <p:ext uri="{BB962C8B-B14F-4D97-AF65-F5344CB8AC3E}">
        <p14:creationId xmlns:p14="http://schemas.microsoft.com/office/powerpoint/2010/main" val="121457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26</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30337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72807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3D20D-0ABD-4BBE-BA8C-6A513AE6ECAE}" type="slidenum">
              <a:rPr lang="zh-CN" altLang="en-US" smtClean="0"/>
              <a:t>3</a:t>
            </a:fld>
            <a:endParaRPr lang="zh-CN" altLang="en-US"/>
          </a:p>
        </p:txBody>
      </p:sp>
    </p:spTree>
    <p:extLst>
      <p:ext uri="{BB962C8B-B14F-4D97-AF65-F5344CB8AC3E}">
        <p14:creationId xmlns:p14="http://schemas.microsoft.com/office/powerpoint/2010/main" val="106099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4</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0150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5</a:t>
            </a:fld>
            <a:endParaRPr lang="zh-CN" altLang="en-US"/>
          </a:p>
        </p:txBody>
      </p:sp>
    </p:spTree>
    <p:extLst>
      <p:ext uri="{BB962C8B-B14F-4D97-AF65-F5344CB8AC3E}">
        <p14:creationId xmlns:p14="http://schemas.microsoft.com/office/powerpoint/2010/main" val="36665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6</a:t>
            </a:fld>
            <a:endParaRPr lang="zh-CN" altLang="en-US"/>
          </a:p>
        </p:txBody>
      </p:sp>
    </p:spTree>
    <p:extLst>
      <p:ext uri="{BB962C8B-B14F-4D97-AF65-F5344CB8AC3E}">
        <p14:creationId xmlns:p14="http://schemas.microsoft.com/office/powerpoint/2010/main" val="3088373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7</a:t>
            </a:fld>
            <a:endParaRPr lang="zh-CN" altLang="en-US"/>
          </a:p>
        </p:txBody>
      </p:sp>
    </p:spTree>
    <p:extLst>
      <p:ext uri="{BB962C8B-B14F-4D97-AF65-F5344CB8AC3E}">
        <p14:creationId xmlns:p14="http://schemas.microsoft.com/office/powerpoint/2010/main" val="78621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8</a:t>
            </a:fld>
            <a:endParaRPr lang="zh-CN" altLang="en-US"/>
          </a:p>
        </p:txBody>
      </p:sp>
    </p:spTree>
    <p:extLst>
      <p:ext uri="{BB962C8B-B14F-4D97-AF65-F5344CB8AC3E}">
        <p14:creationId xmlns:p14="http://schemas.microsoft.com/office/powerpoint/2010/main" val="622073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34623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6_标题和内容">
    <p:spTree>
      <p:nvGrpSpPr>
        <p:cNvPr id="1" name=""/>
        <p:cNvGrpSpPr/>
        <p:nvPr/>
      </p:nvGrpSpPr>
      <p:grpSpPr>
        <a:xfrm>
          <a:off x="0" y="0"/>
          <a:ext cx="0" cy="0"/>
          <a:chOff x="0" y="0"/>
          <a:chExt cx="0" cy="0"/>
        </a:xfrm>
      </p:grpSpPr>
      <p:sp>
        <p:nvSpPr>
          <p:cNvPr id="7" name="文本框 6"/>
          <p:cNvSpPr txBox="1"/>
          <p:nvPr userDrawn="1"/>
        </p:nvSpPr>
        <p:spPr>
          <a:xfrm>
            <a:off x="1067913" y="241736"/>
            <a:ext cx="7578375" cy="615553"/>
          </a:xfrm>
          <a:prstGeom prst="rect">
            <a:avLst/>
          </a:prstGeom>
          <a:noFill/>
        </p:spPr>
        <p:txBody>
          <a:bodyPr wrap="square" rtlCol="0">
            <a:spAutoFit/>
          </a:bodyPr>
          <a:lstStyle/>
          <a:p>
            <a:pPr algn="l"/>
            <a:r>
              <a:rPr lang="zh-CN" altLang="en-US" sz="3400" b="1" kern="1200" smtClean="0">
                <a:gradFill>
                  <a:gsLst>
                    <a:gs pos="10000">
                      <a:srgbClr val="C00000"/>
                    </a:gs>
                    <a:gs pos="70000">
                      <a:srgbClr val="FF0000"/>
                    </a:gs>
                  </a:gsLst>
                  <a:lin ang="5400000" scaled="1"/>
                </a:gradFill>
                <a:latin typeface="+mj-ea"/>
                <a:ea typeface="+mn-ea"/>
                <a:cs typeface="+mn-cs"/>
              </a:rPr>
              <a:t>中华民族生生不息的重要精神基因</a:t>
            </a:r>
          </a:p>
        </p:txBody>
      </p:sp>
      <p:pic>
        <p:nvPicPr>
          <p:cNvPr id="12" name="图片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7367" y="109528"/>
            <a:ext cx="920546" cy="879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9" name="文本框 8"/>
          <p:cNvSpPr txBox="1"/>
          <p:nvPr userDrawn="1"/>
        </p:nvSpPr>
        <p:spPr>
          <a:xfrm>
            <a:off x="324305" y="-955745"/>
            <a:ext cx="4288353" cy="584775"/>
          </a:xfrm>
          <a:prstGeom prst="rect">
            <a:avLst/>
          </a:prstGeom>
          <a:noFill/>
        </p:spPr>
        <p:txBody>
          <a:bodyPr wrap="none" rtlCol="0">
            <a:spAutoFit/>
          </a:bodyPr>
          <a:lstStyle/>
          <a:p>
            <a:r>
              <a:rPr lang="zh-CN" altLang="en-US" sz="3200" b="1" smtClean="0">
                <a:latin typeface="微软雅黑" panose="020B0503020204020204" charset="-122"/>
                <a:ea typeface="微软雅黑"/>
              </a:rPr>
              <a:t>单击此处添加文字标题</a:t>
            </a:r>
            <a:endParaRPr lang="zh-CN" altLang="en-US" sz="3200" b="1">
              <a:latin typeface="微软雅黑" panose="020B0503020204020204" charset="-122"/>
              <a:ea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涂豆思 首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7_标题和内容">
    <p:spTree>
      <p:nvGrpSpPr>
        <p:cNvPr id="1" name=""/>
        <p:cNvGrpSpPr/>
        <p:nvPr/>
      </p:nvGrpSpPr>
      <p:grpSpPr>
        <a:xfrm>
          <a:off x="0" y="0"/>
          <a:ext cx="0" cy="0"/>
          <a:chOff x="0" y="0"/>
          <a:chExt cx="0" cy="0"/>
        </a:xfrm>
      </p:grpSpPr>
      <p:sp>
        <p:nvSpPr>
          <p:cNvPr id="7" name="文本框 6"/>
          <p:cNvSpPr txBox="1"/>
          <p:nvPr userDrawn="1"/>
        </p:nvSpPr>
        <p:spPr>
          <a:xfrm>
            <a:off x="1067913" y="351282"/>
            <a:ext cx="7902467" cy="523220"/>
          </a:xfrm>
          <a:prstGeom prst="rect">
            <a:avLst/>
          </a:prstGeom>
          <a:noFill/>
        </p:spPr>
        <p:txBody>
          <a:bodyPr wrap="square" rtlCol="0">
            <a:spAutoFit/>
          </a:bodyPr>
          <a:lstStyle/>
          <a:p>
            <a:pPr algn="l"/>
            <a:r>
              <a:rPr lang="zh-CN" altLang="en-US" sz="2800" b="1" kern="1200" smtClean="0">
                <a:gradFill>
                  <a:gsLst>
                    <a:gs pos="10000">
                      <a:srgbClr val="C00000"/>
                    </a:gs>
                    <a:gs pos="70000">
                      <a:srgbClr val="FF0000"/>
                    </a:gs>
                  </a:gsLst>
                  <a:lin ang="5400000" scaled="1"/>
                </a:gradFill>
                <a:latin typeface="+mj-ea"/>
                <a:ea typeface="+mn-ea"/>
                <a:cs typeface="+mn-cs"/>
              </a:rPr>
              <a:t>爱国主义在任何情况下都不能弱化，更不能丢掉</a:t>
            </a:r>
          </a:p>
        </p:txBody>
      </p:sp>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7367" y="118286"/>
            <a:ext cx="920546" cy="879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3496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729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9015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7898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90713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5052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6535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2135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3312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071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标题和内容">
    <p:spTree>
      <p:nvGrpSpPr>
        <p:cNvPr id="1" name=""/>
        <p:cNvGrpSpPr/>
        <p:nvPr/>
      </p:nvGrpSpPr>
      <p:grpSpPr>
        <a:xfrm>
          <a:off x="0" y="0"/>
          <a:ext cx="0" cy="0"/>
          <a:chOff x="0" y="0"/>
          <a:chExt cx="0" cy="0"/>
        </a:xfrm>
      </p:grpSpPr>
      <p:sp>
        <p:nvSpPr>
          <p:cNvPr id="7" name="文本框 6"/>
          <p:cNvSpPr txBox="1"/>
          <p:nvPr userDrawn="1"/>
        </p:nvSpPr>
        <p:spPr>
          <a:xfrm>
            <a:off x="1067913" y="274393"/>
            <a:ext cx="8527500" cy="615553"/>
          </a:xfrm>
          <a:prstGeom prst="rect">
            <a:avLst/>
          </a:prstGeom>
          <a:noFill/>
        </p:spPr>
        <p:txBody>
          <a:bodyPr wrap="square" rtlCol="0">
            <a:spAutoFit/>
          </a:bodyPr>
          <a:lstStyle/>
          <a:p>
            <a:pPr algn="l"/>
            <a:r>
              <a:rPr lang="zh-CN" altLang="en-US" sz="3400" b="1" kern="1200" smtClean="0">
                <a:gradFill>
                  <a:gsLst>
                    <a:gs pos="10000">
                      <a:srgbClr val="C00000"/>
                    </a:gs>
                    <a:gs pos="70000">
                      <a:srgbClr val="FF0000"/>
                    </a:gs>
                  </a:gsLst>
                  <a:lin ang="5400000" scaled="1"/>
                </a:gradFill>
                <a:latin typeface="+mj-ea"/>
                <a:ea typeface="+mn-ea"/>
                <a:cs typeface="+mn-cs"/>
              </a:rPr>
              <a:t>在新时代的历史方位中更好地弘扬爱国主义</a:t>
            </a:r>
          </a:p>
        </p:txBody>
      </p:sp>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7367" y="131832"/>
            <a:ext cx="920546" cy="879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44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标题和内容">
    <p:spTree>
      <p:nvGrpSpPr>
        <p:cNvPr id="1" name=""/>
        <p:cNvGrpSpPr/>
        <p:nvPr/>
      </p:nvGrpSpPr>
      <p:grpSpPr>
        <a:xfrm>
          <a:off x="0" y="0"/>
          <a:ext cx="0" cy="0"/>
          <a:chOff x="0" y="0"/>
          <a:chExt cx="0" cy="0"/>
        </a:xfrm>
      </p:grpSpPr>
      <p:sp>
        <p:nvSpPr>
          <p:cNvPr id="7" name="文本框 6"/>
          <p:cNvSpPr txBox="1"/>
          <p:nvPr userDrawn="1"/>
        </p:nvSpPr>
        <p:spPr>
          <a:xfrm>
            <a:off x="1067913" y="274393"/>
            <a:ext cx="9372452" cy="584775"/>
          </a:xfrm>
          <a:prstGeom prst="rect">
            <a:avLst/>
          </a:prstGeom>
          <a:noFill/>
        </p:spPr>
        <p:txBody>
          <a:bodyPr wrap="square" rtlCol="0">
            <a:spAutoFit/>
          </a:bodyPr>
          <a:lstStyle/>
          <a:p>
            <a:pPr algn="l"/>
            <a:r>
              <a:rPr lang="zh-CN" altLang="en-US" sz="3200" b="1" kern="1200" smtClean="0">
                <a:gradFill>
                  <a:gsLst>
                    <a:gs pos="10000">
                      <a:srgbClr val="C00000"/>
                    </a:gs>
                    <a:gs pos="70000">
                      <a:srgbClr val="FF0000"/>
                    </a:gs>
                  </a:gsLst>
                  <a:lin ang="5400000" scaled="1"/>
                </a:gradFill>
                <a:latin typeface="+mj-ea"/>
                <a:ea typeface="+mn-ea"/>
                <a:cs typeface="+mn-cs"/>
              </a:rPr>
              <a:t>立足本职岗位 践行爱国奋斗精神</a:t>
            </a:r>
          </a:p>
        </p:txBody>
      </p:sp>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7367" y="109003"/>
            <a:ext cx="920546" cy="879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ACA37975-6AF7-4301-9DC5-87C074AA59D1}" type="datetimeFigureOut">
              <a:rPr lang="zh-CN" altLang="en-US" smtClean="0"/>
              <a:t>2023/4/14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21"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t>2023/4/14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Lst>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14935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5.xml"/><Relationship Id="rId5" Type="http://schemas.openxmlformats.org/officeDocument/2006/relationships/image" Target="../media/image19.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2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1" name="矩形 20"/>
          <p:cNvSpPr/>
          <p:nvPr/>
        </p:nvSpPr>
        <p:spPr>
          <a:xfrm>
            <a:off x="1870334" y="1770449"/>
            <a:ext cx="8310880" cy="1198880"/>
          </a:xfrm>
          <a:prstGeom prst="rect">
            <a:avLst/>
          </a:prstGeom>
        </p:spPr>
        <p:txBody>
          <a:bodyPr wrap="none">
            <a:spAutoFit/>
          </a:bodyPr>
          <a:lstStyle/>
          <a:p>
            <a:pPr algn="ctr">
              <a:lnSpc>
                <a:spcPct val="90000"/>
              </a:lnSpc>
            </a:pPr>
            <a:r>
              <a:rPr lang="zh-CN" altLang="en-US" sz="8000" b="1" smtClean="0">
                <a:solidFill>
                  <a:srgbClr val="FF0000"/>
                </a:solidFill>
                <a:latin typeface="微软雅黑" panose="020B0503020204020204" charset="-122"/>
                <a:ea typeface="微软雅黑"/>
                <a:cs typeface="+mn-ea"/>
                <a:sym typeface="思源黑体 CN Normal" panose="020B0400000000000000" pitchFamily="34" charset="-122"/>
              </a:rPr>
              <a:t>弘扬爱国主义精神</a:t>
            </a:r>
          </a:p>
        </p:txBody>
      </p:sp>
      <p:sp>
        <p:nvSpPr>
          <p:cNvPr id="23" name="矩形 18"/>
          <p:cNvSpPr/>
          <p:nvPr/>
        </p:nvSpPr>
        <p:spPr>
          <a:xfrm>
            <a:off x="2575861" y="3304337"/>
            <a:ext cx="7040880" cy="464820"/>
          </a:xfrm>
          <a:prstGeom prst="rect">
            <a:avLst/>
          </a:prstGeom>
        </p:spPr>
        <p:txBody>
          <a:bodyPr wrap="none">
            <a:spAutoFit/>
          </a:bodyPr>
          <a:lstStyle/>
          <a:p>
            <a:pPr algn="ctr">
              <a:lnSpc>
                <a:spcPct val="90000"/>
              </a:lnSpc>
              <a:defRPr/>
            </a:pPr>
            <a:r>
              <a:rPr lang="zh-CN" altLang="en-US" sz="2700" kern="0" dirty="0" smtClean="0">
                <a:latin typeface="思源黑体 CN Heavy" panose="020B0A00000000000000" pitchFamily="34" charset="-122"/>
                <a:ea typeface="思源黑体 CN Heavy" panose="020B0A00000000000000" pitchFamily="34" charset="-122"/>
                <a:cs typeface="+mn-ea"/>
                <a:sym typeface="思源黑体 CN Normal" panose="020B0400000000000000" pitchFamily="34" charset="-122"/>
              </a:rPr>
              <a:t>不忘初心牢记使命主题教育爱国主义专题学习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43242" y="247330"/>
            <a:ext cx="1553864" cy="1485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24958" y="1505715"/>
            <a:ext cx="10313647" cy="1643527"/>
            <a:chOff x="1179601" y="1675203"/>
            <a:chExt cx="10313647" cy="1643527"/>
          </a:xfrm>
        </p:grpSpPr>
        <p:sp>
          <p:nvSpPr>
            <p:cNvPr id="3" name="矩形: 圆角 1"/>
            <p:cNvSpPr/>
            <p:nvPr/>
          </p:nvSpPr>
          <p:spPr>
            <a:xfrm>
              <a:off x="1179601" y="1713051"/>
              <a:ext cx="10313647" cy="1572788"/>
            </a:xfrm>
            <a:prstGeom prst="roundRect">
              <a:avLst>
                <a:gd name="adj" fmla="val 6909"/>
              </a:avLst>
            </a:prstGeom>
            <a:solidFill>
              <a:srgbClr val="C00000"/>
            </a:solidFill>
            <a:ln w="12700" cap="flat" cmpd="sng" algn="ctr">
              <a:noFill/>
              <a:prstDash val="solid"/>
              <a:miter lim="800000"/>
            </a:ln>
            <a:effectLst/>
          </p:spPr>
          <p:txBody>
            <a:bodyPr rtlCol="0" anchor="ctr"/>
            <a:lstStyle/>
            <a:p>
              <a:pPr algn="ctr" defTabSz="914400">
                <a:defRPr/>
              </a:pPr>
              <a:endParaRPr lang="zh-CN" altLang="en-US" kern="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4" name="矩形 3"/>
            <p:cNvSpPr/>
            <p:nvPr/>
          </p:nvSpPr>
          <p:spPr>
            <a:xfrm>
              <a:off x="1296365" y="1675203"/>
              <a:ext cx="10064383" cy="1643527"/>
            </a:xfrm>
            <a:prstGeom prst="rect">
              <a:avLst/>
            </a:prstGeom>
          </p:spPr>
          <p:txBody>
            <a:bodyPr wrap="square">
              <a:spAutoFit/>
            </a:bodyPr>
            <a:lstStyle/>
            <a:p>
              <a:pPr algn="just" defTabSz="913765" eaLnBrk="0" fontAlgn="base" hangingPunct="0">
                <a:lnSpc>
                  <a:spcPct val="140000"/>
                </a:lnSpc>
                <a:spcBef>
                  <a:spcPct val="0"/>
                </a:spcBef>
                <a:spcAft>
                  <a:spcPct val="0"/>
                </a:spcAft>
              </a:pPr>
              <a:r>
                <a:rPr lang="zh-CN" altLang="en-US" sz="2400" dirty="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爱国主义作为凝聚中华儿女精神力量的重要纽带，在任何情况下都不能弱化，更不能丢掉，人民群众的爱国主义热情和精神应该得到充分激发而不能遭到限制约束</a:t>
              </a:r>
            </a:p>
          </p:txBody>
        </p:sp>
      </p:grpSp>
      <p:sp>
        <p:nvSpPr>
          <p:cNvPr id="5" name="矩形 4"/>
          <p:cNvSpPr/>
          <p:nvPr/>
        </p:nvSpPr>
        <p:spPr>
          <a:xfrm>
            <a:off x="924958" y="3266282"/>
            <a:ext cx="1320530" cy="11899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20</a:t>
            </a:r>
            <a:r>
              <a:rPr lang="zh-CN" altLang="en-US" sz="24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世纪</a:t>
            </a:r>
            <a:r>
              <a:rPr lang="en-US" altLang="zh-CN"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30</a:t>
            </a:r>
            <a:r>
              <a:rPr lang="zh-CN" altLang="en-US" sz="24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年代</a:t>
            </a:r>
            <a:endParaRPr lang="en-US" altLang="zh-CN" sz="24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6" name="矩形 5"/>
          <p:cNvSpPr/>
          <p:nvPr/>
        </p:nvSpPr>
        <p:spPr>
          <a:xfrm>
            <a:off x="2337067" y="3288678"/>
            <a:ext cx="8901537" cy="1167572"/>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矩形 6"/>
          <p:cNvSpPr/>
          <p:nvPr/>
        </p:nvSpPr>
        <p:spPr>
          <a:xfrm>
            <a:off x="2418092" y="3287669"/>
            <a:ext cx="8688013" cy="1209562"/>
          </a:xfrm>
          <a:prstGeom prst="rect">
            <a:avLst/>
          </a:prstGeom>
        </p:spPr>
        <p:txBody>
          <a:bodyPr wrap="square">
            <a:spAutoFit/>
          </a:bodyPr>
          <a:lstStyle/>
          <a:p>
            <a:pPr algn="just">
              <a:lnSpc>
                <a:spcPct val="110000"/>
              </a:lnSpc>
            </a:pPr>
            <a:r>
              <a:rPr lang="zh-CN" altLang="en-US" sz="2200"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当日本帝国主义入侵中国之时，当时的国民党政府却坚持“攘外必先安内”的政策，压制人民的爱国主义运动，理所当然地遭到了人民群众的强烈反抗；</a:t>
            </a:r>
            <a:endParaRPr lang="zh-CN" altLang="en-US" sz="2200" b="1"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
        <p:nvSpPr>
          <p:cNvPr id="9" name="矩形 8"/>
          <p:cNvSpPr/>
          <p:nvPr/>
        </p:nvSpPr>
        <p:spPr>
          <a:xfrm>
            <a:off x="1030147" y="4652481"/>
            <a:ext cx="10208457" cy="1514261"/>
          </a:xfrm>
          <a:prstGeom prst="rect">
            <a:avLst/>
          </a:prstGeom>
        </p:spPr>
        <p:txBody>
          <a:bodyPr wrap="square">
            <a:spAutoFit/>
          </a:bodyPr>
          <a:lstStyle/>
          <a:p>
            <a:pPr algn="just">
              <a:lnSpc>
                <a:spcPct val="110000"/>
              </a:lnSpc>
            </a:pPr>
            <a:r>
              <a:rPr lang="zh-CN" altLang="en-US" sz="2800"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中国共产党人坚定地走上了抗日战争的第一线，建立抗日民族统一战线，把全中国人民团结凝聚起来，最终领导人民取得了抗日战争的伟大胜利。</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1"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childTnLst>
                          </p:cTn>
                        </p:par>
                        <p:par>
                          <p:cTn id="17" fill="hold" nodeType="afterGroup">
                            <p:stCondLst>
                              <p:cond delay="3000"/>
                            </p:stCondLst>
                            <p:childTnLst>
                              <p:par>
                                <p:cTn id="18" presetID="1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p:tgtEl>
                                          <p:spTgt spid="7"/>
                                        </p:tgtEl>
                                        <p:attrNameLst>
                                          <p:attrName>ppt_y</p:attrName>
                                        </p:attrNameLst>
                                      </p:cBhvr>
                                      <p:tavLst>
                                        <p:tav tm="0">
                                          <p:val>
                                            <p:strVal val="#ppt_y+#ppt_h*1.125000"/>
                                          </p:val>
                                        </p:tav>
                                        <p:tav tm="100000">
                                          <p:val>
                                            <p:strVal val="#ppt_y"/>
                                          </p:val>
                                        </p:tav>
                                      </p:tavLst>
                                    </p:anim>
                                    <p:animEffect transition="in" filter="wipe(up)">
                                      <p:cBhvr>
                                        <p:cTn id="21" dur="1000"/>
                                        <p:tgtEl>
                                          <p:spTgt spid="7"/>
                                        </p:tgtEl>
                                      </p:cBhvr>
                                    </p:animEffect>
                                  </p:childTnLst>
                                </p:cTn>
                              </p:par>
                            </p:childTnLst>
                          </p:cTn>
                        </p:par>
                        <p:par>
                          <p:cTn id="22" fill="hold" nodeType="afterGroup">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p:tgtEl>
                                          <p:spTgt spid="9"/>
                                        </p:tgtEl>
                                        <p:attrNameLst>
                                          <p:attrName>ppt_y</p:attrName>
                                        </p:attrNameLst>
                                      </p:cBhvr>
                                      <p:tavLst>
                                        <p:tav tm="0">
                                          <p:val>
                                            <p:strVal val="#ppt_y+#ppt_h*1.125000"/>
                                          </p:val>
                                        </p:tav>
                                        <p:tav tm="100000">
                                          <p:val>
                                            <p:strVal val="#ppt_y"/>
                                          </p:val>
                                        </p:tav>
                                      </p:tavLst>
                                    </p:anim>
                                    <p:animEffect transition="in" filter="wipe(up)">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8887" y="1576634"/>
            <a:ext cx="5433531" cy="4587638"/>
          </a:xfrm>
          <a:prstGeom prst="rect">
            <a:avLst/>
          </a:prstGeom>
        </p:spPr>
      </p:pic>
      <p:sp>
        <p:nvSpPr>
          <p:cNvPr id="4" name="矩形 3"/>
          <p:cNvSpPr/>
          <p:nvPr/>
        </p:nvSpPr>
        <p:spPr>
          <a:xfrm>
            <a:off x="701194" y="2500132"/>
            <a:ext cx="5238901" cy="3618642"/>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5" name="矩形 4"/>
          <p:cNvSpPr/>
          <p:nvPr/>
        </p:nvSpPr>
        <p:spPr>
          <a:xfrm>
            <a:off x="739894" y="2453289"/>
            <a:ext cx="5096030" cy="3711785"/>
          </a:xfrm>
          <a:prstGeom prst="rect">
            <a:avLst/>
          </a:prstGeom>
        </p:spPr>
        <p:txBody>
          <a:bodyPr wrap="square">
            <a:spAutoFit/>
          </a:bodyPr>
          <a:lstStyle/>
          <a:p>
            <a:pPr algn="just">
              <a:lnSpc>
                <a:spcPct val="140000"/>
              </a:lnSpc>
            </a:pPr>
            <a:r>
              <a:rPr lang="zh-CN" altLang="en-US" sz="2400"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当前，随着中国的繁荣发展和在国际上影响力的不断上升，一些国外敌对势力不断在我国周边挑起事端，给我国和平发展制造麻烦，广大人民群众以极大的爱国热情，坚定地站在国家的立场上反对这些挑战，这是新时代爱国主义精神的重要体现</a:t>
            </a:r>
            <a:r>
              <a:rPr lang="zh-CN" altLang="en-US" sz="2400" dirty="0">
                <a:solidFill>
                  <a:srgbClr val="591300"/>
                </a:solidFill>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a:t>
            </a:r>
            <a:endParaRPr lang="zh-CN" altLang="en-US" sz="2400" b="1" dirty="0">
              <a:solidFill>
                <a:srgbClr val="C00000"/>
              </a:solidFill>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
        <p:nvSpPr>
          <p:cNvPr id="6" name="矩形 5"/>
          <p:cNvSpPr/>
          <p:nvPr/>
        </p:nvSpPr>
        <p:spPr>
          <a:xfrm>
            <a:off x="701193" y="1551869"/>
            <a:ext cx="5238901" cy="9014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新时代爱国主义精神</a:t>
            </a:r>
            <a:endParaRPr lang="en-US" altLang="zh-CN" sz="3600" b="1" dirty="0"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1"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par>
                          <p:cTn id="18" fill="hold" nodeType="afterGroup">
                            <p:stCondLst>
                              <p:cond delay="3000"/>
                            </p:stCondLst>
                            <p:childTnLst>
                              <p:par>
                                <p:cTn id="19" presetID="12" presetClass="entr" presetSubtype="4"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p:tgtEl>
                                          <p:spTgt spid="5"/>
                                        </p:tgtEl>
                                        <p:attrNameLst>
                                          <p:attrName>ppt_y</p:attrName>
                                        </p:attrNameLst>
                                      </p:cBhvr>
                                      <p:tavLst>
                                        <p:tav tm="0">
                                          <p:val>
                                            <p:strVal val="#ppt_y+#ppt_h*1.125000"/>
                                          </p:val>
                                        </p:tav>
                                        <p:tav tm="100000">
                                          <p:val>
                                            <p:strVal val="#ppt_y"/>
                                          </p:val>
                                        </p:tav>
                                      </p:tavLst>
                                    </p:anim>
                                    <p:animEffect transition="in" filter="wipe(up)">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24958" y="1470990"/>
            <a:ext cx="10313647" cy="1643527"/>
            <a:chOff x="1179601" y="1675203"/>
            <a:chExt cx="10313647" cy="1643527"/>
          </a:xfrm>
        </p:grpSpPr>
        <p:sp>
          <p:nvSpPr>
            <p:cNvPr id="3" name="矩形: 圆角 1"/>
            <p:cNvSpPr/>
            <p:nvPr/>
          </p:nvSpPr>
          <p:spPr>
            <a:xfrm>
              <a:off x="1179601" y="1713051"/>
              <a:ext cx="10313647" cy="1572788"/>
            </a:xfrm>
            <a:prstGeom prst="roundRect">
              <a:avLst>
                <a:gd name="adj" fmla="val 6909"/>
              </a:avLst>
            </a:prstGeom>
            <a:solidFill>
              <a:srgbClr val="C00000"/>
            </a:solidFill>
            <a:ln w="12700" cap="flat" cmpd="sng" algn="ctr">
              <a:noFill/>
              <a:prstDash val="solid"/>
              <a:miter lim="800000"/>
            </a:ln>
            <a:effectLst/>
          </p:spPr>
          <p:txBody>
            <a:bodyPr rtlCol="0" anchor="ctr"/>
            <a:lstStyle/>
            <a:p>
              <a:pPr algn="ctr" defTabSz="914400">
                <a:defRPr/>
              </a:pPr>
              <a:endParaRPr lang="zh-CN" altLang="en-US" kern="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4" name="矩形 3"/>
            <p:cNvSpPr/>
            <p:nvPr/>
          </p:nvSpPr>
          <p:spPr>
            <a:xfrm>
              <a:off x="1296365" y="1675203"/>
              <a:ext cx="10064383" cy="1643527"/>
            </a:xfrm>
            <a:prstGeom prst="rect">
              <a:avLst/>
            </a:prstGeom>
          </p:spPr>
          <p:txBody>
            <a:bodyPr wrap="square">
              <a:spAutoFit/>
            </a:bodyPr>
            <a:lstStyle/>
            <a:p>
              <a:pPr algn="just" defTabSz="913765" eaLnBrk="0" fontAlgn="base" hangingPunct="0">
                <a:lnSpc>
                  <a:spcPct val="140000"/>
                </a:lnSpc>
                <a:spcBef>
                  <a:spcPct val="0"/>
                </a:spcBef>
                <a:spcAft>
                  <a:spcPct val="0"/>
                </a:spcAft>
              </a:pPr>
              <a:r>
                <a:rPr lang="zh-CN" altLang="en-US" sz="2400" dirty="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在新时代的历史方位中，推进党的建设新的伟大工程，进行具有许多新的历史特点的伟大斗争，发展中国特色社会主义伟大事业，实现中华民族复兴的伟大梦想，必须更好地弘扬爱国主义精神。</a:t>
              </a:r>
            </a:p>
          </p:txBody>
        </p:sp>
      </p:grpSp>
      <p:sp>
        <p:nvSpPr>
          <p:cNvPr id="6" name="矩形 5"/>
          <p:cNvSpPr/>
          <p:nvPr/>
        </p:nvSpPr>
        <p:spPr>
          <a:xfrm>
            <a:off x="1006997" y="3199490"/>
            <a:ext cx="10208457" cy="3083921"/>
          </a:xfrm>
          <a:prstGeom prst="rect">
            <a:avLst/>
          </a:prstGeom>
        </p:spPr>
        <p:txBody>
          <a:bodyPr wrap="square">
            <a:spAutoFit/>
          </a:bodyPr>
          <a:lstStyle/>
          <a:p>
            <a:pPr algn="just">
              <a:lnSpc>
                <a:spcPct val="135000"/>
              </a:lnSpc>
            </a:pPr>
            <a:r>
              <a:rPr lang="zh-CN" altLang="en-US" sz="2400"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当代中华儿女要更好地热爱祖国的壮丽河山、悠久历史和灿烂文化，更加关心和捍卫祖国的前途命运、发展战略和核心利益，更加热爱中国特色社会主义制度、中国共产党和各族人民的团结统一，以高度的历史责任感和祖国利益高于一切的思想境界，全身心地自觉投入到建设富强民主文明和谐美丽的社会主义现代化强国当中，以更加宽阔的胸怀和更加开放的心态，实现中华民族伟大复兴的中国梦。</a:t>
            </a:r>
            <a:endParaRPr lang="zh-CN" altLang="en-US" sz="2400" b="1"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p:tgtEl>
                                          <p:spTgt spid="6"/>
                                        </p:tgtEl>
                                        <p:attrNameLst>
                                          <p:attrName>ppt_y</p:attrName>
                                        </p:attrNameLst>
                                      </p:cBhvr>
                                      <p:tavLst>
                                        <p:tav tm="0">
                                          <p:val>
                                            <p:strVal val="#ppt_y+#ppt_h*1.125000"/>
                                          </p:val>
                                        </p:tav>
                                        <p:tav tm="100000">
                                          <p:val>
                                            <p:strVal val="#ppt_y"/>
                                          </p:val>
                                        </p:tav>
                                      </p:tavLst>
                                    </p:anim>
                                    <p:animEffect transition="in" filter="wipe(up)">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rot="18900000" flipH="1">
            <a:off x="4481729" y="1894790"/>
            <a:ext cx="224000" cy="224000"/>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60000"/>
          </a:solidFill>
          <a:ln w="25400" cap="flat" cmpd="sng" algn="ctr">
            <a:noFill/>
            <a:prstDash val="solid"/>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3" name="组合 2"/>
          <p:cNvGrpSpPr/>
          <p:nvPr/>
        </p:nvGrpSpPr>
        <p:grpSpPr>
          <a:xfrm>
            <a:off x="3845681" y="1660919"/>
            <a:ext cx="676483" cy="676480"/>
            <a:chOff x="5613944" y="2348233"/>
            <a:chExt cx="920788" cy="920788"/>
          </a:xfrm>
          <a:solidFill>
            <a:srgbClr val="E60000"/>
          </a:solidFill>
        </p:grpSpPr>
        <p:sp>
          <p:nvSpPr>
            <p:cNvPr id="4" name="椭圆 3"/>
            <p:cNvSpPr/>
            <p:nvPr/>
          </p:nvSpPr>
          <p:spPr>
            <a:xfrm flipH="1">
              <a:off x="5613944" y="2348233"/>
              <a:ext cx="920788" cy="920788"/>
            </a:xfrm>
            <a:prstGeom prst="ellips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000" b="1" i="0" u="none" strike="noStrike" kern="0" cap="none" spc="0" normalizeH="0" baseline="0" noProof="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5" name="TextBox 20"/>
            <p:cNvSpPr txBox="1"/>
            <p:nvPr/>
          </p:nvSpPr>
          <p:spPr>
            <a:xfrm>
              <a:off x="5766690" y="2470132"/>
              <a:ext cx="615301" cy="670287"/>
            </a:xfrm>
            <a:prstGeom prst="rect">
              <a:avLst/>
            </a:prstGeom>
            <a:grpFill/>
          </p:spPr>
          <p:txBody>
            <a:bodyPr wrap="none" lIns="0" tIns="0" rIns="0" bIns="0"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i="0" u="none" strike="noStrike" kern="0" cap="none" spc="0" normalizeH="0" baseline="0" noProof="0" smtClean="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01</a:t>
              </a:r>
              <a:endParaRPr kumimoji="0" lang="zh-CN" altLang="en-US" sz="3200" i="0" u="none" strike="noStrike" kern="0" cap="none" spc="0" normalizeH="0" baseline="0" noProof="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
        <p:nvSpPr>
          <p:cNvPr id="6" name="圆角矩形 5"/>
          <p:cNvSpPr/>
          <p:nvPr/>
        </p:nvSpPr>
        <p:spPr>
          <a:xfrm>
            <a:off x="4799819" y="1689136"/>
            <a:ext cx="6358176" cy="635307"/>
          </a:xfrm>
          <a:prstGeom prst="roundRect">
            <a:avLst>
              <a:gd name="adj" fmla="val 50000"/>
            </a:avLst>
          </a:prstGeom>
          <a:noFill/>
          <a:ln w="12700" cap="flat" cmpd="sng" algn="ctr">
            <a:solidFill>
              <a:srgbClr val="C00000"/>
            </a:solidFill>
            <a:prstDash val="solid"/>
          </a:ln>
          <a:effectLst/>
        </p:spPr>
        <p:txBody>
          <a:bodyPr rtlCol="0" anchor="ctr"/>
          <a:lstStyle/>
          <a:p>
            <a:pPr lvl="0" algn="just"/>
            <a:r>
              <a:rPr lang="zh-CN" altLang="en-US" sz="3000">
                <a:solidFill>
                  <a:schemeClr val="tx1">
                    <a:lumMod val="95000"/>
                    <a:lumOff val="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是社会主义核心价值观的重要内容</a:t>
            </a:r>
            <a:endParaRPr lang="zh-CN" altLang="en-US" sz="3000" kern="0">
              <a:solidFill>
                <a:schemeClr val="tx1">
                  <a:lumMod val="95000"/>
                  <a:lumOff val="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7" name="组合 6"/>
          <p:cNvGrpSpPr/>
          <p:nvPr/>
        </p:nvGrpSpPr>
        <p:grpSpPr>
          <a:xfrm>
            <a:off x="1147899" y="1698641"/>
            <a:ext cx="2386013" cy="1414903"/>
            <a:chOff x="4934838" y="2277134"/>
            <a:chExt cx="3188626" cy="232481"/>
          </a:xfrm>
          <a:solidFill>
            <a:srgbClr val="E60000"/>
          </a:solidFill>
        </p:grpSpPr>
        <p:sp>
          <p:nvSpPr>
            <p:cNvPr id="8" name="矩形 7"/>
            <p:cNvSpPr/>
            <p:nvPr/>
          </p:nvSpPr>
          <p:spPr>
            <a:xfrm>
              <a:off x="4934838" y="2277134"/>
              <a:ext cx="3188626" cy="232481"/>
            </a:xfrm>
            <a:prstGeom prst="rect">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ysClr val="window" lastClr="FFFFFF"/>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9" name="Text Placeholder 59"/>
            <p:cNvSpPr txBox="1"/>
            <p:nvPr/>
          </p:nvSpPr>
          <p:spPr>
            <a:xfrm>
              <a:off x="4945985" y="2277134"/>
              <a:ext cx="3177479" cy="230762"/>
            </a:xfrm>
            <a:prstGeom prst="rect">
              <a:avLst/>
            </a:prstGeom>
            <a:solidFill>
              <a:srgbClr val="C00000"/>
            </a:solidFill>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zh-CN" altLang="en-US" sz="3300" b="1" spc="300">
                  <a:gradFill>
                    <a:gsLst>
                      <a:gs pos="100000">
                        <a:schemeClr val="bg1"/>
                      </a:gs>
                      <a:gs pos="0">
                        <a:schemeClr val="bg1">
                          <a:lumMod val="95000"/>
                        </a:schemeClr>
                      </a:gs>
                    </a:gsLst>
                    <a:path path="circle">
                      <a:fillToRect l="100000" b="100000"/>
                    </a:path>
                  </a:gradFill>
                  <a:latin typeface="思源黑体 CN Normal" panose="020B0400000000000000" pitchFamily="34" charset="-122"/>
                  <a:ea typeface="思源黑体 CN Normal" panose="020B0400000000000000" pitchFamily="34" charset="-122"/>
                  <a:sym typeface="思源黑体 CN Normal" panose="020B0400000000000000" pitchFamily="34" charset="-122"/>
                </a:rPr>
                <a:t>新时代</a:t>
              </a:r>
              <a:r>
                <a:rPr lang="zh-CN" altLang="en-US" sz="3300" b="1" spc="300" smtClean="0">
                  <a:gradFill>
                    <a:gsLst>
                      <a:gs pos="100000">
                        <a:schemeClr val="bg1"/>
                      </a:gs>
                      <a:gs pos="0">
                        <a:schemeClr val="bg1">
                          <a:lumMod val="95000"/>
                        </a:schemeClr>
                      </a:gs>
                    </a:gsLst>
                    <a:path path="circle">
                      <a:fillToRect l="100000" b="100000"/>
                    </a:path>
                  </a:gradFill>
                  <a:latin typeface="思源黑体 CN Normal" panose="020B0400000000000000" pitchFamily="34" charset="-122"/>
                  <a:ea typeface="思源黑体 CN Normal" panose="020B0400000000000000" pitchFamily="34" charset="-122"/>
                  <a:sym typeface="思源黑体 CN Normal" panose="020B0400000000000000" pitchFamily="34" charset="-122"/>
                </a:rPr>
                <a:t>的</a:t>
              </a:r>
              <a:endParaRPr lang="en-US" altLang="zh-CN" sz="3300" b="1" spc="300" smtClean="0">
                <a:gradFill>
                  <a:gsLst>
                    <a:gs pos="100000">
                      <a:schemeClr val="bg1"/>
                    </a:gs>
                    <a:gs pos="0">
                      <a:schemeClr val="bg1">
                        <a:lumMod val="95000"/>
                      </a:schemeClr>
                    </a:gs>
                  </a:gsLst>
                  <a:path path="circle">
                    <a:fillToRect l="100000" b="100000"/>
                  </a:path>
                </a:gra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a:p>
              <a:pPr lvl="0">
                <a:defRPr/>
              </a:pPr>
              <a:r>
                <a:rPr lang="zh-CN" altLang="en-US" sz="3300" b="1" spc="300" smtClean="0">
                  <a:gradFill>
                    <a:gsLst>
                      <a:gs pos="100000">
                        <a:schemeClr val="bg1"/>
                      </a:gs>
                      <a:gs pos="0">
                        <a:schemeClr val="bg1">
                          <a:lumMod val="95000"/>
                        </a:schemeClr>
                      </a:gs>
                    </a:gsLst>
                    <a:path path="circle">
                      <a:fillToRect l="100000" b="100000"/>
                    </a:path>
                  </a:gradFill>
                  <a:latin typeface="思源黑体 CN Normal" panose="020B0400000000000000" pitchFamily="34" charset="-122"/>
                  <a:ea typeface="思源黑体 CN Normal" panose="020B0400000000000000" pitchFamily="34" charset="-122"/>
                  <a:sym typeface="思源黑体 CN Normal" panose="020B0400000000000000" pitchFamily="34" charset="-122"/>
                </a:rPr>
                <a:t>爱国主义</a:t>
              </a:r>
              <a:endParaRPr lang="zh-CN" altLang="en-US" sz="3300" b="1" spc="300">
                <a:gradFill>
                  <a:gsLst>
                    <a:gs pos="100000">
                      <a:schemeClr val="bg1"/>
                    </a:gs>
                    <a:gs pos="0">
                      <a:schemeClr val="bg1">
                        <a:lumMod val="95000"/>
                      </a:schemeClr>
                    </a:gs>
                  </a:gsLst>
                  <a:path path="circle">
                    <a:fillToRect l="100000" b="100000"/>
                  </a:path>
                </a:gra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
        <p:nvSpPr>
          <p:cNvPr id="10" name="任意多边形 9"/>
          <p:cNvSpPr/>
          <p:nvPr/>
        </p:nvSpPr>
        <p:spPr>
          <a:xfrm rot="18900000" flipH="1">
            <a:off x="4481729" y="2670933"/>
            <a:ext cx="224000" cy="224000"/>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60000"/>
          </a:solidFill>
          <a:ln w="25400" cap="flat" cmpd="sng" algn="ctr">
            <a:noFill/>
            <a:prstDash val="solid"/>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11" name="组合 10"/>
          <p:cNvGrpSpPr/>
          <p:nvPr/>
        </p:nvGrpSpPr>
        <p:grpSpPr>
          <a:xfrm>
            <a:off x="3845681" y="2437062"/>
            <a:ext cx="676483" cy="676480"/>
            <a:chOff x="5613944" y="2348233"/>
            <a:chExt cx="920788" cy="920788"/>
          </a:xfrm>
          <a:solidFill>
            <a:srgbClr val="E60000"/>
          </a:solidFill>
        </p:grpSpPr>
        <p:sp>
          <p:nvSpPr>
            <p:cNvPr id="12" name="椭圆 11"/>
            <p:cNvSpPr/>
            <p:nvPr/>
          </p:nvSpPr>
          <p:spPr>
            <a:xfrm flipH="1">
              <a:off x="5613944" y="2348233"/>
              <a:ext cx="920788" cy="920788"/>
            </a:xfrm>
            <a:prstGeom prst="ellipse">
              <a:avLst/>
            </a:prstGeom>
            <a:grp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000" b="1" i="0" u="none" strike="noStrike" kern="0" cap="none" spc="0" normalizeH="0" baseline="0" noProof="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3" name="TextBox 20"/>
            <p:cNvSpPr txBox="1"/>
            <p:nvPr/>
          </p:nvSpPr>
          <p:spPr>
            <a:xfrm>
              <a:off x="5766691" y="2470132"/>
              <a:ext cx="615299" cy="670287"/>
            </a:xfrm>
            <a:prstGeom prst="rect">
              <a:avLst/>
            </a:prstGeom>
            <a:grpFill/>
          </p:spPr>
          <p:txBody>
            <a:bodyPr wrap="none" lIns="0" tIns="0" rIns="0" bIns="0"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3200" i="0" u="none" strike="noStrike" kern="0" cap="none" spc="0" normalizeH="0" baseline="0" noProof="0" smtClean="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02</a:t>
              </a:r>
              <a:endParaRPr kumimoji="0" lang="zh-CN" altLang="en-US" sz="3200" i="0" u="none" strike="noStrike" kern="0" cap="none" spc="0" normalizeH="0" baseline="0" noProof="0">
                <a:ln>
                  <a:noFill/>
                </a:ln>
                <a:gradFill>
                  <a:gsLst>
                    <a:gs pos="100000">
                      <a:schemeClr val="bg1"/>
                    </a:gs>
                    <a:gs pos="0">
                      <a:schemeClr val="bg1">
                        <a:lumMod val="95000"/>
                      </a:schemeClr>
                    </a:gs>
                  </a:gsLst>
                  <a:path path="circle">
                    <a:fillToRect l="100000" b="100000"/>
                  </a:path>
                </a:gra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
        <p:nvSpPr>
          <p:cNvPr id="14" name="圆角矩形 13"/>
          <p:cNvSpPr/>
          <p:nvPr/>
        </p:nvSpPr>
        <p:spPr>
          <a:xfrm>
            <a:off x="4799819" y="2465279"/>
            <a:ext cx="6358176" cy="635307"/>
          </a:xfrm>
          <a:prstGeom prst="roundRect">
            <a:avLst>
              <a:gd name="adj" fmla="val 50000"/>
            </a:avLst>
          </a:prstGeom>
          <a:noFill/>
          <a:ln w="12700" cap="flat" cmpd="sng" algn="ctr">
            <a:solidFill>
              <a:srgbClr val="C00000"/>
            </a:solidFill>
            <a:prstDash val="solid"/>
          </a:ln>
          <a:effectLst/>
        </p:spPr>
        <p:txBody>
          <a:bodyPr rtlCol="0" anchor="ctr"/>
          <a:lstStyle/>
          <a:p>
            <a:pPr lvl="0" algn="just"/>
            <a:r>
              <a:rPr lang="zh-CN" altLang="en-US" sz="2400">
                <a:solidFill>
                  <a:schemeClr val="tx1">
                    <a:lumMod val="95000"/>
                    <a:lumOff val="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是实现中华民族伟大复兴中国梦的精神力量</a:t>
            </a:r>
            <a:endParaRPr lang="zh-CN" altLang="en-US" sz="2400" kern="0">
              <a:solidFill>
                <a:schemeClr val="tx1">
                  <a:lumMod val="95000"/>
                  <a:lumOff val="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6" name="矩形 15"/>
          <p:cNvSpPr/>
          <p:nvPr/>
        </p:nvSpPr>
        <p:spPr>
          <a:xfrm>
            <a:off x="1226916" y="3326815"/>
            <a:ext cx="9861631" cy="2677656"/>
          </a:xfrm>
          <a:prstGeom prst="rect">
            <a:avLst/>
          </a:prstGeom>
        </p:spPr>
        <p:txBody>
          <a:bodyPr wrap="square">
            <a:spAutoFit/>
          </a:bodyPr>
          <a:lstStyle/>
          <a:p>
            <a:pPr algn="just">
              <a:lnSpc>
                <a:spcPct val="140000"/>
              </a:lnSpc>
            </a:pPr>
            <a:r>
              <a:rPr lang="zh-CN" altLang="en-US" sz="240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爱国主义始终是凝心聚力的兴国强国之魂，弘扬爱国主义就是要把中华民族坚强地团结在一起，形成增强团结一心的精神纽带和自强不息的精神动力。</a:t>
            </a:r>
            <a:r>
              <a:rPr lang="zh-CN" altLang="en-US" sz="2400" b="1">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“爱国、敬业、诚信、友善”</a:t>
            </a:r>
            <a:r>
              <a:rPr lang="zh-CN" altLang="en-US" sz="240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是社会主义核心价值观的重要内容，是新时代条件下全体公民基本的道德遵循和行为准则，从公民个人行为规范的层面上凝练了社会主义核心价值观的基本理念。</a:t>
            </a:r>
            <a:endParaRPr lang="zh-CN" altLang="en-US" sz="2400" b="1">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3"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childTnLst>
                          </p:cTn>
                        </p:par>
                        <p:par>
                          <p:cTn id="17" fill="hold" nodeType="afterGroup">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ppt_x</p:attrName>
                                        </p:attrNameLst>
                                      </p:cBhvr>
                                      <p:tavLst>
                                        <p:tav tm="0">
                                          <p:val>
                                            <p:strVal val="#ppt_x-#ppt_w*1.125000"/>
                                          </p:val>
                                        </p:tav>
                                        <p:tav tm="100000">
                                          <p:val>
                                            <p:strVal val="#ppt_x"/>
                                          </p:val>
                                        </p:tav>
                                      </p:tavLst>
                                    </p:anim>
                                    <p:animEffect transition="in" filter="wipe(right)">
                                      <p:cBhvr>
                                        <p:cTn id="21" dur="500"/>
                                        <p:tgtEl>
                                          <p:spTgt spid="2"/>
                                        </p:tgtEl>
                                      </p:cBhvr>
                                    </p:animEffect>
                                  </p:childTnLst>
                                </p:cTn>
                              </p:par>
                            </p:childTnLst>
                          </p:cTn>
                        </p:par>
                        <p:par>
                          <p:cTn id="22" fill="hold" nodeType="afterGroup">
                            <p:stCondLst>
                              <p:cond delay="1500"/>
                            </p:stCondLst>
                            <p:childTnLst>
                              <p:par>
                                <p:cTn id="23" presetID="2" presetClass="entr" presetSubtype="2" decel="10000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1+#ppt_w/2"/>
                                          </p:val>
                                        </p:tav>
                                        <p:tav tm="100000">
                                          <p:val>
                                            <p:strVal val="#ppt_x"/>
                                          </p:val>
                                        </p:tav>
                                      </p:tavLst>
                                    </p:anim>
                                    <p:anim calcmode="lin" valueType="num">
                                      <p:cBhvr additive="base">
                                        <p:cTn id="26" dur="1000" fill="hold"/>
                                        <p:tgtEl>
                                          <p:spTgt spid="6"/>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2500"/>
                            </p:stCondLst>
                            <p:childTnLst>
                              <p:par>
                                <p:cTn id="28" presetID="53"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anim calcmode="lin" valueType="num">
                                      <p:cBhvr>
                                        <p:cTn id="33" dur="500" fill="hold"/>
                                        <p:tgtEl>
                                          <p:spTgt spid="11"/>
                                        </p:tgtEl>
                                        <p:attrNameLst>
                                          <p:attrName>ppt_x</p:attrName>
                                        </p:attrNameLst>
                                      </p:cBhvr>
                                      <p:tavLst>
                                        <p:tav tm="0">
                                          <p:val>
                                            <p:fltVal val="0.5"/>
                                          </p:val>
                                        </p:tav>
                                        <p:tav tm="100000">
                                          <p:val>
                                            <p:strVal val="#ppt_x"/>
                                          </p:val>
                                        </p:tav>
                                      </p:tavLst>
                                    </p:anim>
                                    <p:anim calcmode="lin" valueType="num">
                                      <p:cBhvr>
                                        <p:cTn id="34" dur="500" fill="hold"/>
                                        <p:tgtEl>
                                          <p:spTgt spid="11"/>
                                        </p:tgtEl>
                                        <p:attrNameLst>
                                          <p:attrName>ppt_y</p:attrName>
                                        </p:attrNameLst>
                                      </p:cBhvr>
                                      <p:tavLst>
                                        <p:tav tm="0">
                                          <p:val>
                                            <p:fltVal val="0.5"/>
                                          </p:val>
                                        </p:tav>
                                        <p:tav tm="100000">
                                          <p:val>
                                            <p:strVal val="#ppt_y"/>
                                          </p:val>
                                        </p:tav>
                                      </p:tavLst>
                                    </p:anim>
                                  </p:childTnLst>
                                </p:cTn>
                              </p:par>
                            </p:childTnLst>
                          </p:cTn>
                        </p:par>
                        <p:par>
                          <p:cTn id="35" fill="hold" nodeType="afterGroup">
                            <p:stCondLst>
                              <p:cond delay="3000"/>
                            </p:stCondLst>
                            <p:childTnLst>
                              <p:par>
                                <p:cTn id="36" presetID="12" presetClass="entr" presetSubtype="8"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p:tgtEl>
                                          <p:spTgt spid="10"/>
                                        </p:tgtEl>
                                        <p:attrNameLst>
                                          <p:attrName>ppt_x</p:attrName>
                                        </p:attrNameLst>
                                      </p:cBhvr>
                                      <p:tavLst>
                                        <p:tav tm="0">
                                          <p:val>
                                            <p:strVal val="#ppt_x-#ppt_w*1.125000"/>
                                          </p:val>
                                        </p:tav>
                                        <p:tav tm="100000">
                                          <p:val>
                                            <p:strVal val="#ppt_x"/>
                                          </p:val>
                                        </p:tav>
                                      </p:tavLst>
                                    </p:anim>
                                    <p:animEffect transition="in" filter="wipe(right)">
                                      <p:cBhvr>
                                        <p:cTn id="39" dur="500"/>
                                        <p:tgtEl>
                                          <p:spTgt spid="10"/>
                                        </p:tgtEl>
                                      </p:cBhvr>
                                    </p:animEffect>
                                  </p:childTnLst>
                                </p:cTn>
                              </p:par>
                            </p:childTnLst>
                          </p:cTn>
                        </p:par>
                        <p:par>
                          <p:cTn id="40" fill="hold" nodeType="afterGroup">
                            <p:stCondLst>
                              <p:cond delay="3500"/>
                            </p:stCondLst>
                            <p:childTnLst>
                              <p:par>
                                <p:cTn id="41" presetID="2" presetClass="entr" presetSubtype="2" decel="10000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000" fill="hold"/>
                                        <p:tgtEl>
                                          <p:spTgt spid="14"/>
                                        </p:tgtEl>
                                        <p:attrNameLst>
                                          <p:attrName>ppt_x</p:attrName>
                                        </p:attrNameLst>
                                      </p:cBhvr>
                                      <p:tavLst>
                                        <p:tav tm="0">
                                          <p:val>
                                            <p:strVal val="1+#ppt_w/2"/>
                                          </p:val>
                                        </p:tav>
                                        <p:tav tm="100000">
                                          <p:val>
                                            <p:strVal val="#ppt_x"/>
                                          </p:val>
                                        </p:tav>
                                      </p:tavLst>
                                    </p:anim>
                                    <p:anim calcmode="lin" valueType="num">
                                      <p:cBhvr additive="base">
                                        <p:cTn id="44" dur="1000" fill="hold"/>
                                        <p:tgtEl>
                                          <p:spTgt spid="14"/>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4500"/>
                            </p:stCondLst>
                            <p:childTnLst>
                              <p:par>
                                <p:cTn id="46" presetID="12" presetClass="entr" presetSubtype="4"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1000"/>
                                        <p:tgtEl>
                                          <p:spTgt spid="16"/>
                                        </p:tgtEl>
                                        <p:attrNameLst>
                                          <p:attrName>ppt_y</p:attrName>
                                        </p:attrNameLst>
                                      </p:cBhvr>
                                      <p:tavLst>
                                        <p:tav tm="0">
                                          <p:val>
                                            <p:strVal val="#ppt_y+#ppt_h*1.125000"/>
                                          </p:val>
                                        </p:tav>
                                        <p:tav tm="100000">
                                          <p:val>
                                            <p:strVal val="#ppt_y"/>
                                          </p:val>
                                        </p:tav>
                                      </p:tavLst>
                                    </p:anim>
                                    <p:animEffect transition="in" filter="wipe(up)">
                                      <p:cBhvr>
                                        <p:cTn id="4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4" grpId="0" animBg="1"/>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778427"/>
            <a:ext cx="432017" cy="4112838"/>
          </a:xfrm>
          <a:prstGeom prst="rect">
            <a:avLst/>
          </a:prstGeom>
          <a:solidFill>
            <a:srgbClr val="FF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 name="矩形 2"/>
          <p:cNvSpPr/>
          <p:nvPr/>
        </p:nvSpPr>
        <p:spPr>
          <a:xfrm>
            <a:off x="3626979" y="2718375"/>
            <a:ext cx="7411135" cy="3097771"/>
          </a:xfrm>
          <a:prstGeom prst="rect">
            <a:avLst/>
          </a:prstGeom>
        </p:spPr>
        <p:txBody>
          <a:bodyPr wrap="square">
            <a:spAutoFit/>
          </a:bodyPr>
          <a:lstStyle/>
          <a:p>
            <a:pPr>
              <a:lnSpc>
                <a:spcPct val="155000"/>
              </a:lnSpc>
            </a:pPr>
            <a:r>
              <a:rPr lang="zh-CN" altLang="en-US" sz="2100">
                <a:latin typeface="思源黑体 CN Normal" panose="020B0400000000000000" pitchFamily="34" charset="-122"/>
                <a:ea typeface="思源黑体 CN Normal" panose="020B0400000000000000" pitchFamily="34" charset="-122"/>
                <a:sym typeface="思源黑体 CN Normal" panose="020B0400000000000000" pitchFamily="34" charset="-122"/>
              </a:rPr>
              <a:t>要求人们以振兴中华为己任，促进民族的大团结，维护国家的统一，自觉奉献国家和社会，这是爱国主义精神在社会主义核心价值观中的集中体现。实现中华民族的伟大复兴，是中国人民为之长期奋斗的伟大梦想，凝聚着中华儿女的共同夙愿，实现这个伟大梦想，就必须</a:t>
            </a:r>
            <a:r>
              <a:rPr lang="zh-CN" altLang="en-US" sz="21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弘扬以爱国主义为核心的民族精神和以改革创新为核心的时代精神。</a:t>
            </a:r>
            <a:endParaRPr lang="zh-CN" altLang="zh-CN" sz="21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4" name="组合 3"/>
          <p:cNvGrpSpPr/>
          <p:nvPr/>
        </p:nvGrpSpPr>
        <p:grpSpPr>
          <a:xfrm>
            <a:off x="3542861" y="1780133"/>
            <a:ext cx="8270210" cy="847404"/>
            <a:chOff x="2971801" y="1746766"/>
            <a:chExt cx="8270210" cy="812157"/>
          </a:xfrm>
        </p:grpSpPr>
        <p:sp>
          <p:nvSpPr>
            <p:cNvPr id="5" name="矩形: 圆角 6"/>
            <p:cNvSpPr/>
            <p:nvPr/>
          </p:nvSpPr>
          <p:spPr>
            <a:xfrm>
              <a:off x="2971801" y="1746766"/>
              <a:ext cx="7607496" cy="812157"/>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6" name="Freeform 5"/>
            <p:cNvSpPr>
              <a:spLocks noChangeAspect="1"/>
            </p:cNvSpPr>
            <p:nvPr/>
          </p:nvSpPr>
          <p:spPr bwMode="auto">
            <a:xfrm>
              <a:off x="3743844" y="1883749"/>
              <a:ext cx="574850" cy="53818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FAE3"/>
            </a:solidFill>
            <a:ln>
              <a:noFill/>
            </a:ln>
            <a:effectLst/>
          </p:spPr>
          <p:txBody>
            <a:bodyPr vert="horz" wrap="square" lIns="91440" tIns="45720" rIns="91440" bIns="45720" numCol="1" anchor="t" anchorCtr="0" compatLnSpc="1"/>
            <a:lstStyle/>
            <a:p>
              <a:endParaRPr lang="zh-CN" altLang="en-US">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矩形 6"/>
            <p:cNvSpPr/>
            <p:nvPr/>
          </p:nvSpPr>
          <p:spPr>
            <a:xfrm>
              <a:off x="4356017" y="1907813"/>
              <a:ext cx="6885994" cy="501457"/>
            </a:xfrm>
            <a:prstGeom prst="rect">
              <a:avLst/>
            </a:prstGeom>
          </p:spPr>
          <p:txBody>
            <a:bodyPr wrap="square">
              <a:spAutoFit/>
            </a:bodyPr>
            <a:lstStyle/>
            <a:p>
              <a:r>
                <a:rPr lang="zh-CN" altLang="en-US" sz="2800" b="1">
                  <a:solidFill>
                    <a:srgbClr val="FFFAE3"/>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爱国是个人道德价值观的第一要义</a:t>
              </a:r>
            </a:p>
          </p:txBody>
        </p:sp>
      </p:grpSp>
      <p:sp>
        <p:nvSpPr>
          <p:cNvPr id="8" name="矩形 7"/>
          <p:cNvSpPr/>
          <p:nvPr/>
        </p:nvSpPr>
        <p:spPr>
          <a:xfrm>
            <a:off x="3542863" y="2690740"/>
            <a:ext cx="7607493" cy="3200526"/>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pic>
        <p:nvPicPr>
          <p:cNvPr id="9" name="图片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13040" y="1778427"/>
            <a:ext cx="2948796" cy="41128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decel="4400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2" decel="4500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500" fill="hold"/>
                                        <p:tgtEl>
                                          <p:spTgt spid="4"/>
                                        </p:tgtEl>
                                        <p:attrNameLst>
                                          <p:attrName>ppt_x</p:attrName>
                                        </p:attrNameLst>
                                      </p:cBhvr>
                                      <p:tavLst>
                                        <p:tav tm="0">
                                          <p:val>
                                            <p:strVal val="1+#ppt_w/2"/>
                                          </p:val>
                                        </p:tav>
                                        <p:tav tm="100000">
                                          <p:val>
                                            <p:strVal val="#ppt_x"/>
                                          </p:val>
                                        </p:tav>
                                      </p:tavLst>
                                    </p:anim>
                                    <p:anim calcmode="lin" valueType="num">
                                      <p:cBhvr additive="base">
                                        <p:cTn id="17" dur="1500" fill="hold"/>
                                        <p:tgtEl>
                                          <p:spTgt spid="4"/>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500"/>
                            </p:stCondLst>
                            <p:childTnLst>
                              <p:par>
                                <p:cTn id="19" presetID="21" presetClass="entr" presetSubtype="1"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par>
                          <p:cTn id="22" fill="hold" nodeType="afterGroup">
                            <p:stCondLst>
                              <p:cond delay="4500"/>
                            </p:stCondLst>
                            <p:childTnLst>
                              <p:par>
                                <p:cTn id="23" presetID="18" presetClass="entr" presetSubtype="1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strips(downLef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28"/>
          <p:cNvSpPr txBox="1"/>
          <p:nvPr/>
        </p:nvSpPr>
        <p:spPr>
          <a:xfrm>
            <a:off x="2299970" y="3072765"/>
            <a:ext cx="7748270" cy="1568450"/>
          </a:xfrm>
          <a:prstGeom prst="rect">
            <a:avLst/>
          </a:prstGeom>
          <a:noFill/>
        </p:spPr>
        <p:txBody>
          <a:bodyPr wrap="square" rtlCol="0">
            <a:spAutoFit/>
          </a:bodyPr>
          <a:lstStyle/>
          <a:p>
            <a:pPr algn="dist"/>
            <a:r>
              <a:rPr lang="zh-CN" altLang="en-US" sz="4800" b="1" dirty="0">
                <a:solidFill>
                  <a:srgbClr val="C00000"/>
                </a:solidFill>
                <a:latin typeface="微软雅黑" panose="020B0503020204020204" charset="-122"/>
                <a:ea typeface="微软雅黑"/>
                <a:cs typeface="+mn-ea"/>
                <a:sym typeface="+mn-ea"/>
              </a:rPr>
              <a:t>在新时代的历史方位中更好地弘扬爱国主义</a:t>
            </a:r>
            <a:endParaRPr lang="zh-CN" altLang="en-US" sz="4800" b="1" dirty="0">
              <a:solidFill>
                <a:srgbClr val="FF0000"/>
              </a:solidFill>
              <a:latin typeface="微软雅黑" panose="020B0503020204020204" charset="-122"/>
              <a:ea typeface="微软雅黑"/>
              <a:cs typeface="+mn-ea"/>
            </a:endParaRPr>
          </a:p>
        </p:txBody>
      </p:sp>
      <p:sp>
        <p:nvSpPr>
          <p:cNvPr id="21" name="剪去单角的矩形 3"/>
          <p:cNvSpPr/>
          <p:nvPr/>
        </p:nvSpPr>
        <p:spPr>
          <a:xfrm>
            <a:off x="4053930" y="1888393"/>
            <a:ext cx="4011114" cy="825069"/>
          </a:xfrm>
          <a:prstGeom prst="roundRect">
            <a:avLst/>
          </a:prstGeom>
          <a:solidFill>
            <a:srgbClr val="D6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endParaRPr>
          </a:p>
        </p:txBody>
      </p:sp>
      <p:sp>
        <p:nvSpPr>
          <p:cNvPr id="3" name="文本框 2"/>
          <p:cNvSpPr txBox="1"/>
          <p:nvPr/>
        </p:nvSpPr>
        <p:spPr>
          <a:xfrm>
            <a:off x="4689475" y="1978660"/>
            <a:ext cx="2595880" cy="645160"/>
          </a:xfrm>
          <a:prstGeom prst="rect">
            <a:avLst/>
          </a:prstGeom>
          <a:noFill/>
        </p:spPr>
        <p:txBody>
          <a:bodyPr wrap="square" rtlCol="0">
            <a:spAutoFit/>
          </a:bodyPr>
          <a:lstStyle/>
          <a:p>
            <a:pPr algn="ctr"/>
            <a:r>
              <a:rPr lang="zh-CN" altLang="en-US" sz="3600" b="1">
                <a:solidFill>
                  <a:schemeClr val="bg1"/>
                </a:solidFill>
                <a:latin typeface="微软雅黑" panose="020B0503020204020204" charset="-122"/>
                <a:ea typeface="微软雅黑"/>
              </a:rPr>
              <a:t>第三章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9942" y="267015"/>
            <a:ext cx="1553864" cy="1485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398014" y="2291621"/>
            <a:ext cx="9385611" cy="3393237"/>
          </a:xfrm>
          <a:prstGeom prst="rect">
            <a:avLst/>
          </a:prstGeom>
        </p:spPr>
        <p:txBody>
          <a:bodyPr wrap="square">
            <a:spAutoFit/>
          </a:bodyPr>
          <a:lstStyle/>
          <a:p>
            <a:pPr algn="just">
              <a:lnSpc>
                <a:spcPct val="165000"/>
              </a:lnSpc>
            </a:pPr>
            <a:r>
              <a:rPr lang="zh-CN" altLang="en-US" sz="2600"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弘扬爱国主义精神在新时代中国特色社会主义事业中至关重要，加强爱国主义教育是一项极端重要的工作。在加强爱国主义教育、弘扬爱国主义精神的过程中，我们要以习近平新时代中国特色社会主义思想为指导，突出新时代爱国主义教育的主题，更好地凝聚起广大人民群众发展伟大事业的精神力量。</a:t>
            </a:r>
            <a:endParaRPr lang="zh-CN" altLang="en-US" sz="2600" b="1" dirty="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
        <p:nvSpPr>
          <p:cNvPr id="4" name="矩形: 圆角 6"/>
          <p:cNvSpPr/>
          <p:nvPr/>
        </p:nvSpPr>
        <p:spPr>
          <a:xfrm>
            <a:off x="3500944" y="1545357"/>
            <a:ext cx="5179750" cy="725365"/>
          </a:xfrm>
          <a:prstGeom prst="roundRect">
            <a:avLst/>
          </a:prstGeom>
          <a:solidFill>
            <a:srgbClr val="C00000"/>
          </a:solidFill>
          <a:ln w="12700" cap="flat" cmpd="sng" algn="ctr">
            <a:noFill/>
            <a:prstDash val="solid"/>
            <a:miter lim="800000"/>
          </a:ln>
          <a:effectLst/>
        </p:spPr>
        <p:txBody>
          <a:bodyPr rtlCol="0" anchor="ctr"/>
          <a:lstStyle/>
          <a:p>
            <a:pPr lvl="0" algn="ctr" defTabSz="914400">
              <a:defRPr/>
            </a:pPr>
            <a:r>
              <a:rPr lang="zh-CN" altLang="en-US" sz="3600" kern="0" dirty="0">
                <a:solidFill>
                  <a:srgbClr val="FFF6EF"/>
                </a:solidFill>
                <a:latin typeface="迷你简粗倩" panose="03000509000000000000" pitchFamily="65" charset="-122"/>
                <a:ea typeface="迷你简粗倩" panose="03000509000000000000" pitchFamily="65" charset="-122"/>
                <a:cs typeface="Times New Roman" panose="02020603050405020304" pitchFamily="18" charset="0"/>
                <a:sym typeface="思源黑体 CN Normal" panose="020B0400000000000000" pitchFamily="34" charset="-122"/>
              </a:rPr>
              <a:t>弘扬爱国主义精神</a:t>
            </a:r>
            <a:endParaRPr kumimoji="0" lang="zh-CN" altLang="en-US" sz="3600" i="0" u="none" strike="noStrike" kern="0" cap="none" spc="0" normalizeH="0" baseline="0" noProof="0" dirty="0" smtClean="0">
              <a:ln>
                <a:noFill/>
              </a:ln>
              <a:solidFill>
                <a:srgbClr val="FFF6EF"/>
              </a:solidFill>
              <a:effectLst/>
              <a:uLnTx/>
              <a:uFillTx/>
              <a:latin typeface="迷你简粗倩" panose="03000509000000000000" pitchFamily="65" charset="-122"/>
              <a:ea typeface="迷你简粗倩" panose="03000509000000000000" pitchFamily="65" charset="-122"/>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p:tgtEl>
                                          <p:spTgt spid="3"/>
                                        </p:tgtEl>
                                        <p:attrNameLst>
                                          <p:attrName>ppt_y</p:attrName>
                                        </p:attrNameLst>
                                      </p:cBhvr>
                                      <p:tavLst>
                                        <p:tav tm="0">
                                          <p:val>
                                            <p:strVal val="#ppt_y+#ppt_h*1.125000"/>
                                          </p:val>
                                        </p:tav>
                                        <p:tav tm="100000">
                                          <p:val>
                                            <p:strVal val="#ppt_y"/>
                                          </p:val>
                                        </p:tav>
                                      </p:tavLst>
                                    </p:anim>
                                    <p:animEffect transition="in" filter="wipe(up)">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4686" y="1605391"/>
            <a:ext cx="2510971" cy="1422401"/>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4" name="组合 3"/>
          <p:cNvGrpSpPr/>
          <p:nvPr/>
        </p:nvGrpSpPr>
        <p:grpSpPr>
          <a:xfrm>
            <a:off x="3822430" y="1740159"/>
            <a:ext cx="6795583" cy="1261884"/>
            <a:chOff x="3822430" y="1881460"/>
            <a:chExt cx="6795583" cy="1261884"/>
          </a:xfrm>
        </p:grpSpPr>
        <p:sp>
          <p:nvSpPr>
            <p:cNvPr id="5" name="矩形 4"/>
            <p:cNvSpPr/>
            <p:nvPr/>
          </p:nvSpPr>
          <p:spPr>
            <a:xfrm>
              <a:off x="3822430" y="1881460"/>
              <a:ext cx="5968076" cy="1261884"/>
            </a:xfrm>
            <a:prstGeom prst="rect">
              <a:avLst/>
            </a:prstGeom>
          </p:spPr>
          <p:txBody>
            <a:bodyPr wrap="square">
              <a:spAutoFit/>
            </a:bodyPr>
            <a:lstStyle/>
            <a:p>
              <a:r>
                <a:rPr lang="zh-CN" altLang="en-US" sz="3800" b="1" dirty="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更突出抵抗外来侵略的斗争精神</a:t>
              </a:r>
            </a:p>
          </p:txBody>
        </p:sp>
        <p:sp>
          <p:nvSpPr>
            <p:cNvPr id="6" name="泪滴形 5"/>
            <p:cNvSpPr/>
            <p:nvPr/>
          </p:nvSpPr>
          <p:spPr>
            <a:xfrm>
              <a:off x="9570263" y="1934017"/>
              <a:ext cx="1047750" cy="1047750"/>
            </a:xfrm>
            <a:prstGeom prst="teardrop">
              <a:avLst/>
            </a:prstGeom>
            <a:solidFill>
              <a:srgbClr val="FFF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0" b="1" smtClean="0">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1</a:t>
              </a:r>
              <a:endParaRPr lang="zh-CN" altLang="en-US" sz="70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nvGrpSpPr>
          <p:cNvPr id="7" name="组合 6"/>
          <p:cNvGrpSpPr/>
          <p:nvPr/>
        </p:nvGrpSpPr>
        <p:grpSpPr>
          <a:xfrm>
            <a:off x="1204685" y="3136811"/>
            <a:ext cx="9413327" cy="3053382"/>
            <a:chOff x="1193799" y="3578699"/>
            <a:chExt cx="9413327" cy="3053382"/>
          </a:xfrm>
        </p:grpSpPr>
        <p:sp>
          <p:nvSpPr>
            <p:cNvPr id="8" name="矩形 7"/>
            <p:cNvSpPr/>
            <p:nvPr/>
          </p:nvSpPr>
          <p:spPr>
            <a:xfrm>
              <a:off x="1193799" y="3578699"/>
              <a:ext cx="9413327" cy="3053382"/>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9" name="文本框 8"/>
            <p:cNvSpPr txBox="1"/>
            <p:nvPr/>
          </p:nvSpPr>
          <p:spPr>
            <a:xfrm>
              <a:off x="1309673" y="3621113"/>
              <a:ext cx="9145154" cy="2973122"/>
            </a:xfrm>
            <a:prstGeom prst="rect">
              <a:avLst/>
            </a:prstGeom>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lnSpc>
                  <a:spcPct val="130000"/>
                </a:lnSpc>
              </a:pPr>
              <a:r>
                <a:rPr lang="zh-CN" altLang="en-US" sz="1800" dirty="0">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忘记历史就意味着背叛，爱国主义教育一定要牢记历史，让人民群众特别是青少年不忘我们在历史上遭受的各种伤害。但我们决不能简单地把爱国主义教育扭曲为屈辱史教育，异化为对仇恨记忆的强化，甚至是对某些国家的激愤和痛恨，把爱国主义精神扭曲为狭隘的民族主义情绪。我们不仅要记住遭受侵略的历史，更重要的是从国内和国外两个方面分析造成这些伤害的深层次原因，汲取历史教训，在新的历史条件下更好地建设好国家，避免历史悲剧的重演。特别是要突出中国人民为反抗帝国主义侵略所进行的艰苦卓绝的斗争历史，以及在反抗斗争中所锻造出来的伟大精神。在新时代弘扬爱国主义就要用这些伟大精神凝聚起当代中国发展进步的强大力量。</a:t>
              </a:r>
              <a:endParaRPr lang="zh-CN" altLang="en-US" sz="1800" b="1" dirty="0">
                <a:solidFill>
                  <a:srgbClr val="FF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8" presetClass="entr" presetSubtype="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Right)">
                                      <p:cBhvr>
                                        <p:cTn id="13" dur="500"/>
                                        <p:tgtEl>
                                          <p:spTgt spid="4"/>
                                        </p:tgtEl>
                                      </p:cBhvr>
                                    </p:animEffect>
                                  </p:childTnLst>
                                </p:cTn>
                              </p:par>
                            </p:childTnLst>
                          </p:cTn>
                        </p:par>
                        <p:par>
                          <p:cTn id="14" fill="hold" nodeType="afterGroup">
                            <p:stCondLst>
                              <p:cond delay="1000"/>
                            </p:stCondLst>
                            <p:childTnLst>
                              <p:par>
                                <p:cTn id="15" presetID="18" presetClass="entr" presetSubtype="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456386" y="1679646"/>
            <a:ext cx="2510971" cy="1422401"/>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4" name="组合 3"/>
          <p:cNvGrpSpPr/>
          <p:nvPr/>
        </p:nvGrpSpPr>
        <p:grpSpPr>
          <a:xfrm>
            <a:off x="1538847" y="1752269"/>
            <a:ext cx="6735938" cy="1323439"/>
            <a:chOff x="4444458" y="1773015"/>
            <a:chExt cx="6735938" cy="1323439"/>
          </a:xfrm>
        </p:grpSpPr>
        <p:sp>
          <p:nvSpPr>
            <p:cNvPr id="5" name="矩形 4"/>
            <p:cNvSpPr/>
            <p:nvPr/>
          </p:nvSpPr>
          <p:spPr>
            <a:xfrm>
              <a:off x="4444458" y="1773015"/>
              <a:ext cx="5915608" cy="1323439"/>
            </a:xfrm>
            <a:prstGeom prst="rect">
              <a:avLst/>
            </a:prstGeom>
          </p:spPr>
          <p:txBody>
            <a:bodyPr wrap="square">
              <a:spAutoFit/>
            </a:bodyPr>
            <a:lstStyle/>
            <a:p>
              <a:r>
                <a:rPr lang="zh-CN" altLang="en-US" sz="4000" b="1" dirty="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更突出当代中国的</a:t>
              </a:r>
              <a:r>
                <a:rPr lang="zh-CN" altLang="en-US"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发展</a:t>
              </a:r>
              <a:endParaRPr lang="en-US" altLang="zh-CN"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a:p>
              <a:r>
                <a:rPr lang="zh-CN" altLang="en-US"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成就</a:t>
              </a:r>
            </a:p>
          </p:txBody>
        </p:sp>
        <p:sp>
          <p:nvSpPr>
            <p:cNvPr id="6" name="泪滴形 5"/>
            <p:cNvSpPr/>
            <p:nvPr/>
          </p:nvSpPr>
          <p:spPr>
            <a:xfrm>
              <a:off x="10132646" y="1910867"/>
              <a:ext cx="1047750" cy="1047750"/>
            </a:xfrm>
            <a:prstGeom prst="teardrop">
              <a:avLst/>
            </a:prstGeom>
            <a:solidFill>
              <a:srgbClr val="FFF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0" b="1" smtClean="0">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a:t>
              </a:r>
              <a:endParaRPr lang="zh-CN" altLang="en-US" sz="70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nvGrpSpPr>
          <p:cNvPr id="7" name="组合 6"/>
          <p:cNvGrpSpPr/>
          <p:nvPr/>
        </p:nvGrpSpPr>
        <p:grpSpPr>
          <a:xfrm>
            <a:off x="1551928" y="3200576"/>
            <a:ext cx="9413327" cy="3037755"/>
            <a:chOff x="1193799" y="3642464"/>
            <a:chExt cx="9413327" cy="3037755"/>
          </a:xfrm>
        </p:grpSpPr>
        <p:sp>
          <p:nvSpPr>
            <p:cNvPr id="8" name="矩形 7"/>
            <p:cNvSpPr/>
            <p:nvPr/>
          </p:nvSpPr>
          <p:spPr>
            <a:xfrm>
              <a:off x="1193799" y="3702493"/>
              <a:ext cx="9413327" cy="2929588"/>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9" name="文本框 8"/>
            <p:cNvSpPr txBox="1"/>
            <p:nvPr/>
          </p:nvSpPr>
          <p:spPr>
            <a:xfrm>
              <a:off x="1205500" y="3642464"/>
              <a:ext cx="9386021" cy="3037755"/>
            </a:xfrm>
            <a:prstGeom prst="rect">
              <a:avLst/>
            </a:prstGeom>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lnSpc>
                  <a:spcPct val="145000"/>
                </a:lnSpc>
              </a:pPr>
              <a:r>
                <a:rPr lang="zh-CN" altLang="en-US" sz="2200">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新时代的爱国主义教育，要更多地宣传党和国家事业所取得的伟大成就，让人民更多地看到曾经落后挨打的中国已经雄踞于世界民族之林，走向世界舞台的中央。经过这种教育，人民群众特别是广大青少年能够更好地把爱党、爱国、爱社会主义有机统一起来，不断增强对中国特色社会主义的道路自信、理论自信、制度自信和文化自信，更好地坚持和发展新时代中国特色社会主义伟大事业。</a:t>
              </a:r>
              <a:endParaRPr lang="zh-CN" altLang="en-US" sz="2200" b="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8" presetClass="entr" presetSubtype="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Right)">
                                      <p:cBhvr>
                                        <p:cTn id="13" dur="500"/>
                                        <p:tgtEl>
                                          <p:spTgt spid="4"/>
                                        </p:tgtEl>
                                      </p:cBhvr>
                                    </p:animEffect>
                                  </p:childTnLst>
                                </p:cTn>
                              </p:par>
                            </p:childTnLst>
                          </p:cTn>
                        </p:par>
                        <p:par>
                          <p:cTn id="14" fill="hold" nodeType="afterGroup">
                            <p:stCondLst>
                              <p:cond delay="1000"/>
                            </p:stCondLst>
                            <p:childTnLst>
                              <p:par>
                                <p:cTn id="15" presetID="18" presetClass="entr" presetSubtype="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4686" y="1605391"/>
            <a:ext cx="2510971" cy="1422401"/>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nvGrpSpPr>
          <p:cNvPr id="4" name="组合 3"/>
          <p:cNvGrpSpPr/>
          <p:nvPr/>
        </p:nvGrpSpPr>
        <p:grpSpPr>
          <a:xfrm>
            <a:off x="3751783" y="1695810"/>
            <a:ext cx="6866230" cy="1323439"/>
            <a:chOff x="3751783" y="1837111"/>
            <a:chExt cx="6866230" cy="1323439"/>
          </a:xfrm>
        </p:grpSpPr>
        <p:sp>
          <p:nvSpPr>
            <p:cNvPr id="5" name="矩形 4"/>
            <p:cNvSpPr/>
            <p:nvPr/>
          </p:nvSpPr>
          <p:spPr>
            <a:xfrm>
              <a:off x="3751783" y="1837111"/>
              <a:ext cx="5877407" cy="1323439"/>
            </a:xfrm>
            <a:prstGeom prst="rect">
              <a:avLst/>
            </a:prstGeom>
          </p:spPr>
          <p:txBody>
            <a:bodyPr wrap="square">
              <a:spAutoFit/>
            </a:bodyPr>
            <a:lstStyle/>
            <a:p>
              <a:r>
                <a:rPr lang="zh-CN" altLang="en-US" sz="4000" b="1" dirty="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更突出爱国主义的</a:t>
              </a:r>
              <a:r>
                <a:rPr lang="zh-CN" altLang="en-US"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当代</a:t>
              </a:r>
              <a:endParaRPr lang="en-US" altLang="zh-CN"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a:p>
              <a:r>
                <a:rPr lang="zh-CN" altLang="en-US" sz="4000" b="1" dirty="0" smtClean="0">
                  <a:solidFill>
                    <a:srgbClr val="C0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主题</a:t>
              </a:r>
            </a:p>
          </p:txBody>
        </p:sp>
        <p:sp>
          <p:nvSpPr>
            <p:cNvPr id="6" name="泪滴形 5"/>
            <p:cNvSpPr/>
            <p:nvPr/>
          </p:nvSpPr>
          <p:spPr>
            <a:xfrm>
              <a:off x="9570263" y="1934017"/>
              <a:ext cx="1047750" cy="1047750"/>
            </a:xfrm>
            <a:prstGeom prst="teardrop">
              <a:avLst/>
            </a:prstGeom>
            <a:solidFill>
              <a:srgbClr val="FFFD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7000" b="1" smtClean="0">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3</a:t>
              </a:r>
              <a:endParaRPr lang="zh-CN" altLang="en-US" sz="70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grpSp>
        <p:nvGrpSpPr>
          <p:cNvPr id="7" name="组合 6"/>
          <p:cNvGrpSpPr/>
          <p:nvPr/>
        </p:nvGrpSpPr>
        <p:grpSpPr>
          <a:xfrm>
            <a:off x="1204685" y="3124698"/>
            <a:ext cx="9413327" cy="3065495"/>
            <a:chOff x="1193799" y="3566586"/>
            <a:chExt cx="9413327" cy="3065495"/>
          </a:xfrm>
        </p:grpSpPr>
        <p:sp>
          <p:nvSpPr>
            <p:cNvPr id="8" name="矩形 7"/>
            <p:cNvSpPr/>
            <p:nvPr/>
          </p:nvSpPr>
          <p:spPr>
            <a:xfrm>
              <a:off x="1193799" y="3566586"/>
              <a:ext cx="9413327" cy="3065495"/>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9" name="文本框 8"/>
            <p:cNvSpPr txBox="1"/>
            <p:nvPr/>
          </p:nvSpPr>
          <p:spPr>
            <a:xfrm>
              <a:off x="1309673" y="3604044"/>
              <a:ext cx="9145154" cy="2957733"/>
            </a:xfrm>
            <a:prstGeom prst="rect">
              <a:avLst/>
            </a:prstGeom>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lnSpc>
                  <a:spcPct val="140000"/>
                </a:lnSpc>
              </a:pPr>
              <a:r>
                <a:rPr lang="zh-CN" altLang="en-US" sz="1900">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在不同历史时代，爱国主义具有特定的主题，我们必须适应发展着的时代要求和爱国主义的主题转换，正确地而不是错误地、理性地而不是盲目地弘扬爱国主义。坚持和发展新时代中国特色社会主义、建设社会主义现代化强国、实现中华民族伟大复兴，已经成为当代中国人的奋斗目标，同时也成为爱国主义的当代主题。新时代爱国主义教育一定要紧紧围绕这个主题，让人民更多地关心国家的核心利益、发展战略和奋斗目标，更好地适应当代中国的国际地位和世界发展的总体趋势，在不忘历史的同时更加关注时代的要求，形成发展新时代中国特色社会主义伟大事业强大历史合力。</a:t>
              </a:r>
              <a:endParaRPr lang="zh-CN" altLang="en-US" sz="1900" b="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8" presetClass="entr" presetSubtype="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Right)">
                                      <p:cBhvr>
                                        <p:cTn id="13" dur="500"/>
                                        <p:tgtEl>
                                          <p:spTgt spid="4"/>
                                        </p:tgtEl>
                                      </p:cBhvr>
                                    </p:animEffect>
                                  </p:childTnLst>
                                </p:cTn>
                              </p:par>
                            </p:childTnLst>
                          </p:cTn>
                        </p:par>
                        <p:par>
                          <p:cTn id="14" fill="hold" nodeType="afterGroup">
                            <p:stCondLst>
                              <p:cond delay="1000"/>
                            </p:stCondLst>
                            <p:childTnLst>
                              <p:par>
                                <p:cTn id="15" presetID="18" presetClass="entr" presetSubtype="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51" name="Shape 182"/>
          <p:cNvSpPr/>
          <p:nvPr/>
        </p:nvSpPr>
        <p:spPr>
          <a:xfrm>
            <a:off x="5124269" y="934051"/>
            <a:ext cx="1680210" cy="854075"/>
          </a:xfrm>
          <a:prstGeom prst="rect">
            <a:avLst/>
          </a:prstGeom>
          <a:ln w="12700">
            <a:miter lim="400000"/>
          </a:ln>
        </p:spPr>
        <p:txBody>
          <a:bodyPr wrap="none" lIns="42995" tIns="42995" rIns="42995" bIns="42995">
            <a:spAutoFit/>
          </a:bodyPr>
          <a:lstStyle/>
          <a:p>
            <a:pPr algn="r" defTabSz="914400">
              <a:defRPr sz="1800"/>
            </a:pPr>
            <a:r>
              <a:rPr lang="zh-CN" altLang="en-US" sz="5000" b="1" dirty="0" smtClean="0">
                <a:solidFill>
                  <a:srgbClr val="FF0000"/>
                </a:solidFill>
                <a:effectLst>
                  <a:outerShdw blurRad="38100" dist="38100" dir="2700000" algn="tl">
                    <a:srgbClr val="000000">
                      <a:alpha val="43137"/>
                    </a:srgbClr>
                  </a:outerShdw>
                </a:effectLst>
                <a:latin typeface="思源黑体 CN Heavy" panose="020B0A00000000000000" pitchFamily="34" charset="-122"/>
                <a:ea typeface="思源黑体 CN Heavy" panose="020B0A00000000000000" pitchFamily="34" charset="-122"/>
                <a:sym typeface="+mn-lt"/>
              </a:rPr>
              <a:t>前 言</a:t>
            </a:r>
          </a:p>
        </p:txBody>
      </p:sp>
      <p:sp>
        <p:nvSpPr>
          <p:cNvPr id="53" name="Shape 185"/>
          <p:cNvSpPr/>
          <p:nvPr/>
        </p:nvSpPr>
        <p:spPr>
          <a:xfrm>
            <a:off x="1607820" y="1901825"/>
            <a:ext cx="8712835" cy="2623820"/>
          </a:xfrm>
          <a:prstGeom prst="rect">
            <a:avLst/>
          </a:prstGeom>
          <a:ln w="12700">
            <a:miter lim="400000"/>
          </a:ln>
        </p:spPr>
        <p:txBody>
          <a:bodyPr wrap="square" lIns="42995" tIns="42995" rIns="42995" bIns="42995">
            <a:spAutoFit/>
          </a:bodyPr>
          <a:lstStyle/>
          <a:p>
            <a:pPr algn="just" defTabSz="914400">
              <a:lnSpc>
                <a:spcPct val="150000"/>
              </a:lnSpc>
              <a:defRPr sz="1800"/>
            </a:pPr>
            <a:r>
              <a:rPr lang="zh-CN" altLang="en-US" sz="2200" dirty="0">
                <a:solidFill>
                  <a:prstClr val="black"/>
                </a:solidFill>
                <a:latin typeface="思源黑体 CN Normal" panose="020B0400000000000000" pitchFamily="34" charset="-122"/>
                <a:ea typeface="思源黑体 CN Normal" panose="020B0400000000000000" pitchFamily="34" charset="-122"/>
                <a:sym typeface="+mn-lt"/>
              </a:rPr>
              <a:t>爱国主义是中华民族的优良传统和民族精神的核心内容，构成了中华民族几千年来生生不息的发展动力。爱国主义的基本要求就是发自内心地维护国家的主权、统一和尊严，自觉融入到推动国家经济社会发展的实践当中。在坚持和发展新时代中国特色社会主义的伟大事业中，坚持和弘扬爱国主义精神具有十分重要的意义。</a:t>
            </a:r>
            <a:endParaRPr sz="2200" dirty="0">
              <a:solidFill>
                <a:prstClr val="black"/>
              </a:solidFill>
              <a:latin typeface="思源黑体 CN Normal" panose="020B0400000000000000" pitchFamily="34" charset="-122"/>
              <a:ea typeface="思源黑体 CN Normal" panose="020B0400000000000000" pitchFamily="34" charset="-122"/>
              <a:sym typeface="+mn-lt"/>
            </a:endParaRPr>
          </a:p>
        </p:txBody>
      </p:sp>
      <p:sp>
        <p:nvSpPr>
          <p:cNvPr id="2" name="文本框 1"/>
          <p:cNvSpPr txBox="1"/>
          <p:nvPr/>
        </p:nvSpPr>
        <p:spPr>
          <a:xfrm>
            <a:off x="4589755" y="230819"/>
            <a:ext cx="1669002" cy="246221"/>
          </a:xfrm>
          <a:prstGeom prst="rect">
            <a:avLst/>
          </a:prstGeom>
          <a:noFill/>
        </p:spPr>
        <p:txBody>
          <a:bodyPr wrap="square" rtlCol="0">
            <a:spAutoFit/>
          </a:bodyPr>
          <a:lstStyle/>
          <a:p>
            <a:r>
              <a:rPr lang="en-US" altLang="zh-CN" sz="1000" dirty="0">
                <a:solidFill>
                  <a:srgbClr val="FDC268"/>
                </a:solidFill>
              </a:rPr>
              <a:t>https://www.ypppt.com/</a:t>
            </a:r>
            <a:endParaRPr lang="zh-CN" altLang="en-US" sz="1000" dirty="0">
              <a:solidFill>
                <a:srgbClr val="FDC268"/>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indefinite" fill="hold"/>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nodeType="afterGroup">
                            <p:stCondLst>
                              <p:cond delay="indefinite"/>
                            </p:stCondLst>
                            <p:childTnLst>
                              <p:par>
                                <p:cTn id="9" presetID="23" presetClass="entr" presetSubtype="16" fill="hold" grpId="0" nodeType="afterEffect">
                                  <p:stCondLst>
                                    <p:cond delay="0"/>
                                  </p:stCondLst>
                                  <p:childTnLst>
                                    <p:set>
                                      <p:cBhvr>
                                        <p:cTn id="10" dur="indefinite" fill="hold"/>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dvAuto="0"/>
      <p:bldP spid="53"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28"/>
          <p:cNvSpPr txBox="1"/>
          <p:nvPr/>
        </p:nvSpPr>
        <p:spPr>
          <a:xfrm>
            <a:off x="1720215" y="3072765"/>
            <a:ext cx="9017000" cy="829945"/>
          </a:xfrm>
          <a:prstGeom prst="rect">
            <a:avLst/>
          </a:prstGeom>
          <a:noFill/>
        </p:spPr>
        <p:txBody>
          <a:bodyPr wrap="square" rtlCol="0">
            <a:spAutoFit/>
          </a:bodyPr>
          <a:lstStyle/>
          <a:p>
            <a:pPr algn="l"/>
            <a:r>
              <a:rPr lang="zh-CN" altLang="en-US" sz="4800" b="1" dirty="0">
                <a:solidFill>
                  <a:srgbClr val="C00000"/>
                </a:solidFill>
                <a:latin typeface="微软雅黑" panose="020B0503020204020204" charset="-122"/>
                <a:ea typeface="微软雅黑"/>
                <a:cs typeface="微软雅黑" panose="020B0503020204020204" charset="-122"/>
                <a:sym typeface="+mn-ea"/>
              </a:rPr>
              <a:t>立足本职岗位 践行爱国奋斗精神</a:t>
            </a:r>
          </a:p>
        </p:txBody>
      </p:sp>
      <p:sp>
        <p:nvSpPr>
          <p:cNvPr id="21" name="剪去单角的矩形 3"/>
          <p:cNvSpPr/>
          <p:nvPr/>
        </p:nvSpPr>
        <p:spPr>
          <a:xfrm>
            <a:off x="4053930" y="1888393"/>
            <a:ext cx="4011114" cy="825069"/>
          </a:xfrm>
          <a:prstGeom prst="roundRect">
            <a:avLst/>
          </a:prstGeom>
          <a:solidFill>
            <a:srgbClr val="D6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endParaRPr>
          </a:p>
        </p:txBody>
      </p:sp>
      <p:sp>
        <p:nvSpPr>
          <p:cNvPr id="3" name="文本框 2"/>
          <p:cNvSpPr txBox="1"/>
          <p:nvPr/>
        </p:nvSpPr>
        <p:spPr>
          <a:xfrm>
            <a:off x="4689475" y="1978660"/>
            <a:ext cx="2595880" cy="645160"/>
          </a:xfrm>
          <a:prstGeom prst="rect">
            <a:avLst/>
          </a:prstGeom>
          <a:noFill/>
        </p:spPr>
        <p:txBody>
          <a:bodyPr wrap="square" rtlCol="0">
            <a:spAutoFit/>
          </a:bodyPr>
          <a:lstStyle/>
          <a:p>
            <a:pPr algn="ctr"/>
            <a:r>
              <a:rPr lang="zh-CN" altLang="en-US" sz="3600" b="1">
                <a:solidFill>
                  <a:schemeClr val="bg1"/>
                </a:solidFill>
                <a:latin typeface="微软雅黑" panose="020B0503020204020204" charset="-122"/>
                <a:ea typeface="微软雅黑"/>
              </a:rPr>
              <a:t>第四章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9942" y="267015"/>
            <a:ext cx="1553864" cy="1485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KSO_Shape"/>
          <p:cNvSpPr/>
          <p:nvPr/>
        </p:nvSpPr>
        <p:spPr bwMode="auto">
          <a:xfrm>
            <a:off x="980178" y="1973805"/>
            <a:ext cx="3090998" cy="3754249"/>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rgbClr val="C00000"/>
          </a:solidFill>
          <a:ln>
            <a:noFill/>
          </a:ln>
        </p:spPr>
        <p:txBody>
          <a:bodyPr anchor="ctr">
            <a:scene3d>
              <a:camera prst="orthographicFront"/>
              <a:lightRig rig="threePt" dir="t"/>
            </a:scene3d>
          </a:bodyPr>
          <a:lstStyle/>
          <a:p>
            <a:pPr algn="ctr">
              <a:defRPr/>
            </a:pPr>
            <a:endParaRPr lang="zh-CN" altLang="en-US">
              <a:solidFill>
                <a:srgbClr val="A11752"/>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
        <p:nvSpPr>
          <p:cNvPr id="11" name="矩形 10"/>
          <p:cNvSpPr/>
          <p:nvPr/>
        </p:nvSpPr>
        <p:spPr>
          <a:xfrm>
            <a:off x="4530995" y="2219533"/>
            <a:ext cx="6129290" cy="3582519"/>
          </a:xfrm>
          <a:prstGeom prst="rect">
            <a:avLst/>
          </a:prstGeom>
        </p:spPr>
        <p:txBody>
          <a:bodyPr wrap="square">
            <a:spAutoFit/>
          </a:bodyPr>
          <a:lstStyle/>
          <a:p>
            <a:pPr algn="just">
              <a:lnSpc>
                <a:spcPct val="135000"/>
              </a:lnSpc>
            </a:pPr>
            <a:r>
              <a:rPr lang="zh-CN" altLang="en-US" sz="2400">
                <a:solidFill>
                  <a:prstClr val="black"/>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幸福都是奋斗出来的，新时代是奋斗者的时代，要把爱国之情、报国之志融入祖国改革发展的伟大事业之中、融入人民创造历史的伟大奋斗之中。作为基层党员，只有强化思想认识，严格政治标准，</a:t>
            </a:r>
            <a:r>
              <a:rPr lang="zh-CN" altLang="en-US" sz="24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立足本职岗位，在普通的工作岗位上尽职尽责，才是践行爱国奋斗精神的具体体现。</a:t>
            </a:r>
            <a:endParaRPr lang="zh-CN" altLang="zh-CN" sz="24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65960" y="1834515"/>
            <a:ext cx="6269990" cy="836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pPr>
            <a:r>
              <a:rPr lang="zh-CN" altLang="en-US" sz="5000" kern="0">
                <a:solidFill>
                  <a:srgbClr val="C00000"/>
                </a:solidFill>
                <a:latin typeface="迷你简粗倩" panose="03000509000000000000" pitchFamily="65" charset="-122"/>
                <a:ea typeface="迷你简粗倩" panose="03000509000000000000" pitchFamily="65" charset="-122"/>
                <a:sym typeface="思源黑体 CN Normal" panose="020B0400000000000000" pitchFamily="34" charset="-122"/>
              </a:rPr>
              <a:t>提高思想认识</a:t>
            </a:r>
          </a:p>
        </p:txBody>
      </p:sp>
      <p:grpSp>
        <p:nvGrpSpPr>
          <p:cNvPr id="5" name="组合 4"/>
          <p:cNvGrpSpPr/>
          <p:nvPr/>
        </p:nvGrpSpPr>
        <p:grpSpPr>
          <a:xfrm>
            <a:off x="7261595" y="1604117"/>
            <a:ext cx="1071309" cy="1298777"/>
            <a:chOff x="347067" y="1692297"/>
            <a:chExt cx="1534895" cy="1817786"/>
          </a:xfrm>
        </p:grpSpPr>
        <p:sp>
          <p:nvSpPr>
            <p:cNvPr id="6" name="剪去对角的矩形 5"/>
            <p:cNvSpPr/>
            <p:nvPr/>
          </p:nvSpPr>
          <p:spPr>
            <a:xfrm>
              <a:off x="347067" y="1775636"/>
              <a:ext cx="1534895" cy="1651111"/>
            </a:xfrm>
            <a:prstGeom prst="snip2DiagRect">
              <a:avLst/>
            </a:prstGeom>
            <a:solidFill>
              <a:srgbClr val="800000"/>
            </a:solidFill>
            <a:ln w="12700" cap="flat" cmpd="sng" algn="ctr">
              <a:noFill/>
              <a:prstDash val="solid"/>
              <a:miter lim="800000"/>
            </a:ln>
            <a:effectLst/>
          </p:spPr>
          <p:txBody>
            <a:bodyPr rtlCol="0" anchor="ctr"/>
            <a:lstStyle/>
            <a:p>
              <a:pPr algn="ctr" defTabSz="914400">
                <a:defRPr/>
              </a:pPr>
              <a:endParaRPr lang="zh-CN" altLang="en-US" kern="0" smtClean="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标题 1"/>
            <p:cNvSpPr txBox="1"/>
            <p:nvPr/>
          </p:nvSpPr>
          <p:spPr>
            <a:xfrm>
              <a:off x="679099" y="1692297"/>
              <a:ext cx="1144724" cy="181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defRPr/>
              </a:pPr>
              <a:r>
                <a:rPr lang="en-US" sz="8000" kern="0" smtClea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rPr>
                <a:t>1</a:t>
              </a:r>
              <a:endParaRPr sz="8000" ker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endParaRPr>
            </a:p>
          </p:txBody>
        </p:sp>
      </p:grpSp>
      <p:sp>
        <p:nvSpPr>
          <p:cNvPr id="9" name="矩形 8"/>
          <p:cNvSpPr/>
          <p:nvPr/>
        </p:nvSpPr>
        <p:spPr>
          <a:xfrm>
            <a:off x="1020098" y="2971389"/>
            <a:ext cx="7176303" cy="3231654"/>
          </a:xfrm>
          <a:prstGeom prst="rect">
            <a:avLst/>
          </a:prstGeom>
          <a:noFill/>
        </p:spPr>
        <p:txBody>
          <a:bodyPr wrap="square">
            <a:spAutoFit/>
          </a:bodyPr>
          <a:lstStyle/>
          <a:p>
            <a:pPr algn="just" fontAlgn="base">
              <a:lnSpc>
                <a:spcPct val="150000"/>
              </a:lnSpc>
              <a:spcBef>
                <a:spcPct val="0"/>
              </a:spcBef>
              <a:spcAft>
                <a:spcPct val="0"/>
              </a:spcAft>
              <a:defRPr/>
            </a:pPr>
            <a:r>
              <a:rPr lang="zh-CN" altLang="en-US" sz="1700" kern="0">
                <a:solidFill>
                  <a:prstClr val="black">
                    <a:lumMod val="95000"/>
                    <a:lumOff val="5000"/>
                  </a:prstClr>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rPr>
              <a:t>爱国奋斗精神是中华民族精神的核心，具有很强的时代性，在不同的历史时期、不同阶段具有不同的具体内涵。在战争年代，爱国奋斗精神体现在为国抛头颅、洒热血，为新中国的建立奉献终身乃至生命。而现如今，我国进入了新时代，在新时代就要充分认识到爱国奋斗精神的具体内涵和要求，不能有在如今和平年代和经济社会蓬勃发展时代无需要爱国奋斗精神的错误思想，也不能有可以麻痹松懈的错误理念。在新时代，我们更要继承和发扬前辈可歌可泣的爱国奋斗精神，面对新的困难和挑战，提高思想认识，紧听习总书记的召唤，践行爱国奋斗精神。</a:t>
            </a:r>
            <a:endParaRPr lang="en-US" altLang="zh-CN" sz="1700" b="1" kern="0">
              <a:solidFill>
                <a:srgbClr val="E60000"/>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28150" y="1663662"/>
            <a:ext cx="3008876" cy="45005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6144260" y="1858645"/>
            <a:ext cx="3982720" cy="836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pPr>
            <a:r>
              <a:rPr lang="zh-CN" altLang="en-US" sz="5000" kern="0">
                <a:solidFill>
                  <a:srgbClr val="C00000"/>
                </a:solidFill>
                <a:latin typeface="迷你简粗倩" panose="03000509000000000000" pitchFamily="65" charset="-122"/>
                <a:ea typeface="迷你简粗倩" panose="03000509000000000000" pitchFamily="65" charset="-122"/>
                <a:sym typeface="思源黑体 CN Normal" panose="020B0400000000000000" pitchFamily="34" charset="-122"/>
              </a:rPr>
              <a:t>严格政治标准</a:t>
            </a:r>
          </a:p>
        </p:txBody>
      </p:sp>
      <p:grpSp>
        <p:nvGrpSpPr>
          <p:cNvPr id="5" name="组合 4"/>
          <p:cNvGrpSpPr/>
          <p:nvPr/>
        </p:nvGrpSpPr>
        <p:grpSpPr>
          <a:xfrm>
            <a:off x="3847118" y="1615692"/>
            <a:ext cx="1071309" cy="1298777"/>
            <a:chOff x="347067" y="1692297"/>
            <a:chExt cx="1534895" cy="1817786"/>
          </a:xfrm>
        </p:grpSpPr>
        <p:sp>
          <p:nvSpPr>
            <p:cNvPr id="6" name="剪去对角的矩形 5"/>
            <p:cNvSpPr/>
            <p:nvPr/>
          </p:nvSpPr>
          <p:spPr>
            <a:xfrm>
              <a:off x="347067" y="1775636"/>
              <a:ext cx="1534895" cy="1651111"/>
            </a:xfrm>
            <a:prstGeom prst="snip2DiagRect">
              <a:avLst/>
            </a:prstGeom>
            <a:solidFill>
              <a:srgbClr val="800000"/>
            </a:solidFill>
            <a:ln w="12700" cap="flat" cmpd="sng" algn="ctr">
              <a:noFill/>
              <a:prstDash val="solid"/>
              <a:miter lim="800000"/>
            </a:ln>
            <a:effectLst/>
          </p:spPr>
          <p:txBody>
            <a:bodyPr rtlCol="0" anchor="ctr"/>
            <a:lstStyle/>
            <a:p>
              <a:pPr algn="ctr" defTabSz="914400">
                <a:defRPr/>
              </a:pPr>
              <a:endParaRPr lang="zh-CN" altLang="en-US" kern="0" smtClean="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标题 1"/>
            <p:cNvSpPr txBox="1"/>
            <p:nvPr/>
          </p:nvSpPr>
          <p:spPr>
            <a:xfrm>
              <a:off x="679099" y="1692297"/>
              <a:ext cx="1144724" cy="181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defRPr/>
              </a:pPr>
              <a:r>
                <a:rPr lang="en-US" altLang="en-US" sz="8000" ker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rPr>
                <a:t>2</a:t>
              </a:r>
              <a:endParaRPr lang="zh-CN" altLang="en-US" sz="8000" ker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endParaRPr>
            </a:p>
          </p:txBody>
        </p:sp>
      </p:gr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5383" y="1675237"/>
            <a:ext cx="3100414" cy="4387654"/>
          </a:xfrm>
          <a:prstGeom prst="rect">
            <a:avLst/>
          </a:prstGeom>
        </p:spPr>
      </p:pic>
      <p:sp>
        <p:nvSpPr>
          <p:cNvPr id="10" name="矩形 9"/>
          <p:cNvSpPr/>
          <p:nvPr/>
        </p:nvSpPr>
        <p:spPr>
          <a:xfrm>
            <a:off x="3986424" y="2918452"/>
            <a:ext cx="7176303" cy="3194721"/>
          </a:xfrm>
          <a:prstGeom prst="rect">
            <a:avLst/>
          </a:prstGeom>
          <a:noFill/>
        </p:spPr>
        <p:txBody>
          <a:bodyPr wrap="square">
            <a:spAutoFit/>
          </a:bodyPr>
          <a:lstStyle/>
          <a:p>
            <a:pPr algn="just" fontAlgn="base">
              <a:lnSpc>
                <a:spcPct val="140000"/>
              </a:lnSpc>
              <a:spcBef>
                <a:spcPct val="0"/>
              </a:spcBef>
              <a:spcAft>
                <a:spcPct val="0"/>
              </a:spcAft>
              <a:defRPr/>
            </a:pPr>
            <a:r>
              <a:rPr lang="zh-CN" altLang="en-US" kern="0">
                <a:solidFill>
                  <a:prstClr val="black">
                    <a:lumMod val="95000"/>
                    <a:lumOff val="5000"/>
                  </a:prstClr>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rPr>
              <a:t>作为新时代的一名干部，政治标准始终是第一位的。我们要以习近平新时代中国特色社会主义思想武装头脑，强化“四个意识”和“四个自信”，通过不断学习和实践，逐步提高自身政治理论修养，始终坚定政治信念，做到对党绝对忠诚，站在全局的高度认识问题、处理问题，在大是大非问题上头脑清醒，旗帜鲜明，态度坚决。并树立正确的世界观、人生观、价值观，牢固树立全心全意为人民服务观念，加强党性修养，不计较个人得失，以集体和国家利益为重，从而为践行爱国奋斗精神奠定政治思想基础。</a:t>
            </a:r>
            <a:endParaRPr lang="en-US" altLang="zh-CN" b="1" kern="0">
              <a:solidFill>
                <a:srgbClr val="E60000"/>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1926590" y="1835150"/>
            <a:ext cx="6269990" cy="836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pPr>
            <a:r>
              <a:rPr lang="zh-CN" altLang="en-US" sz="5000" kern="0">
                <a:solidFill>
                  <a:srgbClr val="C00000"/>
                </a:solidFill>
                <a:latin typeface="迷你简粗倩" panose="03000509000000000000" pitchFamily="65" charset="-122"/>
                <a:ea typeface="迷你简粗倩" panose="03000509000000000000" pitchFamily="65" charset="-122"/>
                <a:sym typeface="思源黑体 CN Normal" panose="020B0400000000000000" pitchFamily="34" charset="-122"/>
              </a:rPr>
              <a:t>切实爱岗敬业</a:t>
            </a:r>
          </a:p>
        </p:txBody>
      </p:sp>
      <p:grpSp>
        <p:nvGrpSpPr>
          <p:cNvPr id="5" name="组合 4"/>
          <p:cNvGrpSpPr/>
          <p:nvPr/>
        </p:nvGrpSpPr>
        <p:grpSpPr>
          <a:xfrm>
            <a:off x="7261595" y="1604117"/>
            <a:ext cx="1071309" cy="1298777"/>
            <a:chOff x="347067" y="1692297"/>
            <a:chExt cx="1534895" cy="1817786"/>
          </a:xfrm>
        </p:grpSpPr>
        <p:sp>
          <p:nvSpPr>
            <p:cNvPr id="6" name="剪去对角的矩形 5"/>
            <p:cNvSpPr/>
            <p:nvPr/>
          </p:nvSpPr>
          <p:spPr>
            <a:xfrm>
              <a:off x="347067" y="1775636"/>
              <a:ext cx="1534895" cy="1651111"/>
            </a:xfrm>
            <a:prstGeom prst="snip2DiagRect">
              <a:avLst/>
            </a:prstGeom>
            <a:solidFill>
              <a:srgbClr val="800000"/>
            </a:solidFill>
            <a:ln w="12700" cap="flat" cmpd="sng" algn="ctr">
              <a:noFill/>
              <a:prstDash val="solid"/>
              <a:miter lim="800000"/>
            </a:ln>
            <a:effectLst/>
          </p:spPr>
          <p:txBody>
            <a:bodyPr rtlCol="0" anchor="ctr"/>
            <a:lstStyle/>
            <a:p>
              <a:pPr algn="ctr" defTabSz="914400">
                <a:defRPr/>
              </a:pPr>
              <a:endParaRPr lang="zh-CN" altLang="en-US" kern="0" smtClean="0">
                <a:solidFill>
                  <a:prstClr val="white"/>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标题 1"/>
            <p:cNvSpPr txBox="1"/>
            <p:nvPr/>
          </p:nvSpPr>
          <p:spPr>
            <a:xfrm>
              <a:off x="679099" y="1692297"/>
              <a:ext cx="1144724" cy="181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charset="-122"/>
                  <a:ea typeface="微软雅黑"/>
                  <a:cs typeface="+mn-cs"/>
                </a:defRPr>
              </a:lvl1pPr>
            </a:lstStyle>
            <a:p>
              <a:pPr fontAlgn="base">
                <a:lnSpc>
                  <a:spcPct val="100000"/>
                </a:lnSpc>
                <a:spcBef>
                  <a:spcPct val="0"/>
                </a:spcBef>
                <a:spcAft>
                  <a:spcPct val="0"/>
                </a:spcAft>
                <a:defRPr/>
              </a:pPr>
              <a:r>
                <a:rPr lang="en-US" altLang="en-US" sz="8000" kern="0" smtClea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rPr>
                <a:t>3</a:t>
              </a:r>
              <a:endParaRPr lang="zh-CN" altLang="en-US" sz="8000" kern="0">
                <a:solidFill>
                  <a:srgbClr val="FFFFFF"/>
                </a:solidFill>
                <a:latin typeface="Broadway" panose="04040905080B02020502" pitchFamily="82" charset="0"/>
                <a:ea typeface="思源黑体 CN Normal" panose="020B0400000000000000" pitchFamily="34" charset="-122"/>
                <a:sym typeface="思源黑体 CN Normal" panose="020B0400000000000000" pitchFamily="34" charset="-122"/>
              </a:endParaRPr>
            </a:p>
          </p:txBody>
        </p:sp>
      </p:grpSp>
      <p:sp>
        <p:nvSpPr>
          <p:cNvPr id="9" name="矩形 8"/>
          <p:cNvSpPr/>
          <p:nvPr/>
        </p:nvSpPr>
        <p:spPr>
          <a:xfrm>
            <a:off x="1020098" y="2971389"/>
            <a:ext cx="7176303" cy="3231654"/>
          </a:xfrm>
          <a:prstGeom prst="rect">
            <a:avLst/>
          </a:prstGeom>
          <a:noFill/>
        </p:spPr>
        <p:txBody>
          <a:bodyPr wrap="square">
            <a:spAutoFit/>
          </a:bodyPr>
          <a:lstStyle/>
          <a:p>
            <a:pPr algn="just" fontAlgn="base">
              <a:lnSpc>
                <a:spcPct val="150000"/>
              </a:lnSpc>
              <a:spcBef>
                <a:spcPct val="0"/>
              </a:spcBef>
              <a:spcAft>
                <a:spcPct val="0"/>
              </a:spcAft>
              <a:defRPr/>
            </a:pPr>
            <a:r>
              <a:rPr lang="zh-CN" altLang="en-US" sz="1700" kern="0">
                <a:solidFill>
                  <a:prstClr val="black">
                    <a:lumMod val="95000"/>
                    <a:lumOff val="5000"/>
                  </a:prstClr>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rPr>
              <a:t>在新时代，践行爱国奋斗精神的最终落脚点即是在自身的本质岗位上踏实肯干，兢兢业业，艰苦奋斗，任劳任怨。做到干一行爱一行，杜绝假大空的爱国腔调和“远大理想”，摈弃英雄无用武之地的悲观心态。做到真正静下心来，在普通的工作岗位上，奉献自己的聪明才智和满腔热血，发光发热，从一点一滴做起，工作中不拉后腿，不满腹牢骚抱怨，不好高骛远，不斤斤计较，为国家的发展和荣辱贡献自己的青春力量。作为一名乡镇基层干部，爱国奋斗精神就是要对农村农民有真感情，真正与群众打成一片，真正做到为基层群众排忧解难，无私奉献。</a:t>
            </a:r>
            <a:endParaRPr lang="en-US" altLang="zh-CN" sz="1700" b="1" kern="0">
              <a:solidFill>
                <a:srgbClr val="E60000"/>
              </a:solidFill>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28150" y="1663662"/>
            <a:ext cx="3008876" cy="45005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988759" y="2973079"/>
            <a:ext cx="6109365" cy="1107996"/>
          </a:xfrm>
          <a:prstGeom prst="rect">
            <a:avLst/>
          </a:prstGeom>
        </p:spPr>
        <p:txBody>
          <a:bodyPr wrap="none">
            <a:spAutoFit/>
          </a:bodyPr>
          <a:lstStyle/>
          <a:p>
            <a:pPr algn="ctr" defTabSz="914400" fontAlgn="base">
              <a:spcBef>
                <a:spcPct val="0"/>
              </a:spcBef>
              <a:spcAft>
                <a:spcPct val="0"/>
              </a:spcAft>
            </a:pPr>
            <a:r>
              <a:rPr lang="zh-CN" altLang="en-US" sz="6600" b="1">
                <a:solidFill>
                  <a:srgbClr val="C00000"/>
                </a:solidFill>
                <a:latin typeface="迷你简粗倩" panose="03000509000000000000" pitchFamily="65" charset="-122"/>
                <a:ea typeface="迷你简粗倩" panose="03000509000000000000" pitchFamily="65" charset="-122"/>
                <a:sym typeface="思源黑体 CN Normal" panose="020B0400000000000000" pitchFamily="34" charset="-122"/>
              </a:rPr>
              <a:t>在新的历史时期</a:t>
            </a:r>
          </a:p>
        </p:txBody>
      </p:sp>
      <p:sp>
        <p:nvSpPr>
          <p:cNvPr id="13" name="矩形 12"/>
          <p:cNvSpPr/>
          <p:nvPr/>
        </p:nvSpPr>
        <p:spPr>
          <a:xfrm>
            <a:off x="1027210" y="4331020"/>
            <a:ext cx="10181358" cy="1532727"/>
          </a:xfrm>
          <a:prstGeom prst="rect">
            <a:avLst/>
          </a:prstGeom>
        </p:spPr>
        <p:txBody>
          <a:bodyPr wrap="square">
            <a:spAutoFit/>
          </a:bodyPr>
          <a:lstStyle/>
          <a:p>
            <a:pPr algn="ctr" defTabSz="914400" fontAlgn="base">
              <a:lnSpc>
                <a:spcPct val="120000"/>
              </a:lnSpc>
              <a:spcBef>
                <a:spcPct val="0"/>
              </a:spcBef>
              <a:spcAft>
                <a:spcPct val="0"/>
              </a:spcAft>
            </a:pPr>
            <a:r>
              <a:rPr lang="zh-CN" altLang="en-US" sz="2600">
                <a:latin typeface="思源黑体 CN Normal" panose="020B0400000000000000" pitchFamily="34" charset="-122"/>
                <a:ea typeface="思源黑体 CN Normal" panose="020B0400000000000000" pitchFamily="34" charset="-122"/>
                <a:sym typeface="思源黑体 CN Normal" panose="020B0400000000000000" pitchFamily="34" charset="-122"/>
              </a:rPr>
              <a:t>让我们深刻认识时代赋予我们的使命和担当，立足本职岗位，用自己的实际行动谱写爱国奋斗之曲，为我们伟大的祖国繁荣昌盛贡献自己的青春力量。</a:t>
            </a:r>
          </a:p>
        </p:txBody>
      </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14661" y="882427"/>
            <a:ext cx="2781562" cy="22978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35" presetClass="path" presetSubtype="0" accel="50000" decel="50000" fill="hold" nodeType="withEffect">
                                  <p:stCondLst>
                                    <p:cond delay="0"/>
                                  </p:stCondLst>
                                  <p:childTnLst>
                                    <p:animMotion origin="layout" path="M 1.875E-06 1.85185E-06 L 0.18997 1.85185E-06" pathEditMode="relative" rAng="0" ptsTypes="AA">
                                      <p:cBhvr>
                                        <p:cTn id="11" dur="1000" spd="-100000" fill="hold"/>
                                        <p:tgtEl>
                                          <p:spTgt spid="15"/>
                                        </p:tgtEl>
                                        <p:attrNameLst>
                                          <p:attrName>ppt_x</p:attrName>
                                          <p:attrName>ppt_y</p:attrName>
                                        </p:attrNameLst>
                                      </p:cBhvr>
                                      <p:rCtr x="9492" y="0"/>
                                    </p:animMotion>
                                  </p:childTnLst>
                                </p:cTn>
                              </p:par>
                            </p:childTnLst>
                          </p:cTn>
                        </p:par>
                        <p:par>
                          <p:cTn id="12" fill="hold" nodeType="afterGroup">
                            <p:stCondLst>
                              <p:cond delay="1000"/>
                            </p:stCondLst>
                            <p:childTnLst>
                              <p:par>
                                <p:cTn id="13" presetID="53"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Effect transition="in" filter="fade">
                                      <p:cBhvr>
                                        <p:cTn id="17" dur="500"/>
                                        <p:tgtEl>
                                          <p:spTgt spid="12"/>
                                        </p:tgtEl>
                                      </p:cBhvr>
                                    </p:animEffect>
                                  </p:childTnLst>
                                </p:cTn>
                              </p:par>
                              <p:par>
                                <p:cTn id="18" presetID="35" presetClass="path" presetSubtype="0" accel="50000" decel="50000" fill="hold" grpId="1" nodeType="withEffect">
                                  <p:stCondLst>
                                    <p:cond delay="0"/>
                                  </p:stCondLst>
                                  <p:childTnLst>
                                    <p:animMotion origin="layout" path="M -3.125E-06 4.07407E-06 L -0.41185 4.07407E-06" pathEditMode="relative" rAng="0" ptsTypes="AA">
                                      <p:cBhvr>
                                        <p:cTn id="19" dur="1000" spd="-100000" fill="hold"/>
                                        <p:tgtEl>
                                          <p:spTgt spid="12"/>
                                        </p:tgtEl>
                                        <p:attrNameLst>
                                          <p:attrName>ppt_x</p:attrName>
                                          <p:attrName>ppt_y</p:attrName>
                                        </p:attrNameLst>
                                      </p:cBhvr>
                                      <p:rCtr x="-20599" y="0"/>
                                    </p:animMotion>
                                  </p:childTnLst>
                                </p:cTn>
                              </p:par>
                            </p:childTnLst>
                          </p:cTn>
                        </p:par>
                        <p:par>
                          <p:cTn id="20" fill="hold" nodeType="afterGroup">
                            <p:stCondLst>
                              <p:cond delay="2000"/>
                            </p:stCondLst>
                            <p:childTnLst>
                              <p:par>
                                <p:cTn id="21" presetID="53"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250" fill="hold"/>
                                        <p:tgtEl>
                                          <p:spTgt spid="13"/>
                                        </p:tgtEl>
                                        <p:attrNameLst>
                                          <p:attrName>ppt_w</p:attrName>
                                        </p:attrNameLst>
                                      </p:cBhvr>
                                      <p:tavLst>
                                        <p:tav tm="0">
                                          <p:val>
                                            <p:fltVal val="0"/>
                                          </p:val>
                                        </p:tav>
                                        <p:tav tm="100000">
                                          <p:val>
                                            <p:strVal val="#ppt_w"/>
                                          </p:val>
                                        </p:tav>
                                      </p:tavLst>
                                    </p:anim>
                                    <p:anim calcmode="lin" valueType="num">
                                      <p:cBhvr>
                                        <p:cTn id="24" dur="250" fill="hold"/>
                                        <p:tgtEl>
                                          <p:spTgt spid="13"/>
                                        </p:tgtEl>
                                        <p:attrNameLst>
                                          <p:attrName>ppt_h</p:attrName>
                                        </p:attrNameLst>
                                      </p:cBhvr>
                                      <p:tavLst>
                                        <p:tav tm="0">
                                          <p:val>
                                            <p:fltVal val="0"/>
                                          </p:val>
                                        </p:tav>
                                        <p:tav tm="100000">
                                          <p:val>
                                            <p:strVal val="#ppt_h"/>
                                          </p:val>
                                        </p:tav>
                                      </p:tavLst>
                                    </p:anim>
                                    <p:animEffect transition="in" filter="fade">
                                      <p:cBhvr>
                                        <p:cTn id="25"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1" name="矩形 20"/>
          <p:cNvSpPr/>
          <p:nvPr/>
        </p:nvSpPr>
        <p:spPr>
          <a:xfrm>
            <a:off x="3447992" y="1770449"/>
            <a:ext cx="5155565" cy="1198880"/>
          </a:xfrm>
          <a:prstGeom prst="rect">
            <a:avLst/>
          </a:prstGeom>
        </p:spPr>
        <p:txBody>
          <a:bodyPr wrap="none">
            <a:spAutoFit/>
          </a:bodyPr>
          <a:lstStyle/>
          <a:p>
            <a:pPr algn="ctr">
              <a:lnSpc>
                <a:spcPct val="90000"/>
              </a:lnSpc>
            </a:pPr>
            <a:r>
              <a:rPr lang="zh-CN" altLang="en-US" sz="8000" b="1" smtClean="0">
                <a:solidFill>
                  <a:srgbClr val="FF0000"/>
                </a:solidFill>
                <a:latin typeface="微软雅黑" panose="020B0503020204020204" charset="-122"/>
                <a:ea typeface="微软雅黑"/>
                <a:cs typeface="+mn-ea"/>
                <a:sym typeface="思源黑体 CN Normal" panose="020B0400000000000000" pitchFamily="34" charset="-122"/>
              </a:rPr>
              <a:t>谢 谢 观 看</a:t>
            </a:r>
          </a:p>
        </p:txBody>
      </p:sp>
      <p:sp>
        <p:nvSpPr>
          <p:cNvPr id="23" name="矩形 18"/>
          <p:cNvSpPr/>
          <p:nvPr/>
        </p:nvSpPr>
        <p:spPr>
          <a:xfrm>
            <a:off x="2575861" y="3105772"/>
            <a:ext cx="7040880" cy="464820"/>
          </a:xfrm>
          <a:prstGeom prst="rect">
            <a:avLst/>
          </a:prstGeom>
        </p:spPr>
        <p:txBody>
          <a:bodyPr wrap="none">
            <a:spAutoFit/>
          </a:bodyPr>
          <a:lstStyle/>
          <a:p>
            <a:pPr algn="ctr">
              <a:lnSpc>
                <a:spcPct val="90000"/>
              </a:lnSpc>
              <a:defRPr/>
            </a:pPr>
            <a:r>
              <a:rPr lang="zh-CN" altLang="en-US" sz="2700" kern="0" smtClean="0">
                <a:latin typeface="思源黑体 CN Heavy" panose="020B0A00000000000000" pitchFamily="34" charset="-122"/>
                <a:ea typeface="思源黑体 CN Heavy" panose="020B0A00000000000000" pitchFamily="34" charset="-122"/>
                <a:cs typeface="+mn-ea"/>
                <a:sym typeface="思源黑体 CN Normal" panose="020B0400000000000000" pitchFamily="34" charset="-122"/>
              </a:rPr>
              <a:t>不忘初心牢记使命主题教育爱国主义专题学习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43242" y="247330"/>
            <a:ext cx="1553864" cy="1485369"/>
          </a:xfrm>
          <a:prstGeom prst="rect">
            <a:avLst/>
          </a:prstGeom>
        </p:spPr>
      </p:pic>
      <p:pic>
        <p:nvPicPr>
          <p:cNvPr id="46" name="New picture"/>
          <p:cNvPicPr/>
          <p:nvPr/>
        </p:nvPicPr>
        <p:blipFill>
          <a:blip r:embed="rId5"/>
          <a:stretch>
            <a:fillRect/>
          </a:stretch>
        </p:blipFill>
        <p:spPr>
          <a:xfrm>
            <a:off x="12560300" y="12611100"/>
            <a:ext cx="304800" cy="2159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5389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6" name="免费的模板下载：www.ainippt.com_5"/>
          <p:cNvSpPr/>
          <p:nvPr/>
        </p:nvSpPr>
        <p:spPr>
          <a:xfrm rot="10800000" flipH="1">
            <a:off x="11142994" y="3156256"/>
            <a:ext cx="174583" cy="168685"/>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algn="ctr">
              <a:defRPr/>
            </a:pPr>
            <a:endParaRPr lang="zh-CN" altLang="en-US" sz="1400" kern="0">
              <a:solidFill>
                <a:prstClr val="white"/>
              </a:solidFill>
              <a:latin typeface="等线"/>
              <a:ea typeface="等线" panose="02010600030101010101" charset="-122"/>
            </a:endParaRPr>
          </a:p>
        </p:txBody>
      </p:sp>
      <p:cxnSp>
        <p:nvCxnSpPr>
          <p:cNvPr id="41" name="免费的模板下载：www.ainippt.com_6"/>
          <p:cNvCxnSpPr>
            <a:stCxn id="36" idx="6"/>
          </p:cNvCxnSpPr>
          <p:nvPr/>
        </p:nvCxnSpPr>
        <p:spPr>
          <a:xfrm rot="10800000" flipH="1">
            <a:off x="11317577" y="3240598"/>
            <a:ext cx="530212" cy="0"/>
          </a:xfrm>
          <a:prstGeom prst="line">
            <a:avLst/>
          </a:prstGeom>
          <a:noFill/>
          <a:ln w="28575" cap="flat" cmpd="sng" algn="ctr">
            <a:solidFill>
              <a:sysClr val="window" lastClr="FFFFFF"/>
            </a:solidFill>
            <a:prstDash val="solid"/>
            <a:miter lim="800000"/>
          </a:ln>
          <a:effectLst>
            <a:outerShdw blurRad="63500" sx="102000" sy="102000" algn="ctr" rotWithShape="0">
              <a:prstClr val="black">
                <a:alpha val="40000"/>
              </a:prstClr>
            </a:outerShdw>
          </a:effectLst>
        </p:spPr>
      </p:cxnSp>
      <p:sp>
        <p:nvSpPr>
          <p:cNvPr id="42" name="免费的模板下载：www.ainippt.com_7"/>
          <p:cNvSpPr/>
          <p:nvPr/>
        </p:nvSpPr>
        <p:spPr>
          <a:xfrm rot="10800000" flipH="1">
            <a:off x="11142994" y="3721661"/>
            <a:ext cx="174583" cy="168685"/>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algn="ctr">
              <a:defRPr/>
            </a:pPr>
            <a:endParaRPr lang="zh-CN" altLang="en-US" sz="1400" kern="0">
              <a:solidFill>
                <a:prstClr val="white"/>
              </a:solidFill>
              <a:latin typeface="等线"/>
              <a:ea typeface="等线" panose="02010600030101010101" charset="-122"/>
            </a:endParaRPr>
          </a:p>
        </p:txBody>
      </p:sp>
      <p:cxnSp>
        <p:nvCxnSpPr>
          <p:cNvPr id="43" name="免费的模板下载：www.ainippt.com_8"/>
          <p:cNvCxnSpPr>
            <a:stCxn id="42" idx="6"/>
          </p:cNvCxnSpPr>
          <p:nvPr/>
        </p:nvCxnSpPr>
        <p:spPr>
          <a:xfrm rot="10800000" flipH="1">
            <a:off x="11317577" y="3806003"/>
            <a:ext cx="530212" cy="0"/>
          </a:xfrm>
          <a:prstGeom prst="line">
            <a:avLst/>
          </a:prstGeom>
          <a:noFill/>
          <a:ln w="28575" cap="flat" cmpd="sng" algn="ctr">
            <a:solidFill>
              <a:sysClr val="window" lastClr="FFFFFF"/>
            </a:solidFill>
            <a:prstDash val="solid"/>
            <a:miter lim="800000"/>
          </a:ln>
          <a:effectLst>
            <a:outerShdw blurRad="63500" sx="102000" sy="102000" algn="ctr" rotWithShape="0">
              <a:prstClr val="black">
                <a:alpha val="40000"/>
              </a:prstClr>
            </a:outerShdw>
          </a:effectLst>
        </p:spPr>
      </p:cxnSp>
      <p:sp>
        <p:nvSpPr>
          <p:cNvPr id="46" name="Freeform 5"/>
          <p:cNvSpPr>
            <a:spLocks noChangeArrowheads="1"/>
          </p:cNvSpPr>
          <p:nvPr/>
        </p:nvSpPr>
        <p:spPr bwMode="auto">
          <a:xfrm>
            <a:off x="1404879" y="3493694"/>
            <a:ext cx="1821738" cy="1582119"/>
          </a:xfrm>
          <a:custGeom>
            <a:avLst/>
            <a:gdLst>
              <a:gd name="T0" fmla="*/ 106 w 2269"/>
              <a:gd name="T1" fmla="*/ 1436 h 1979"/>
              <a:gd name="T2" fmla="*/ 242 w 2269"/>
              <a:gd name="T3" fmla="*/ 1297 h 1979"/>
              <a:gd name="T4" fmla="*/ 1296 w 2269"/>
              <a:gd name="T5" fmla="*/ 1499 h 1979"/>
              <a:gd name="T6" fmla="*/ 668 w 2269"/>
              <a:gd name="T7" fmla="*/ 864 h 1979"/>
              <a:gd name="T8" fmla="*/ 496 w 2269"/>
              <a:gd name="T9" fmla="*/ 1040 h 1979"/>
              <a:gd name="T10" fmla="*/ 229 w 2269"/>
              <a:gd name="T11" fmla="*/ 777 h 1979"/>
              <a:gd name="T12" fmla="*/ 699 w 2269"/>
              <a:gd name="T13" fmla="*/ 299 h 1979"/>
              <a:gd name="T14" fmla="*/ 1001 w 2269"/>
              <a:gd name="T15" fmla="*/ 244 h 1979"/>
              <a:gd name="T16" fmla="*/ 1137 w 2269"/>
              <a:gd name="T17" fmla="*/ 383 h 1979"/>
              <a:gd name="T18" fmla="*/ 903 w 2269"/>
              <a:gd name="T19" fmla="*/ 625 h 1979"/>
              <a:gd name="T20" fmla="*/ 1537 w 2269"/>
              <a:gd name="T21" fmla="*/ 1263 h 1979"/>
              <a:gd name="T22" fmla="*/ 1034 w 2269"/>
              <a:gd name="T23" fmla="*/ 0 h 1979"/>
              <a:gd name="T24" fmla="*/ 1775 w 2269"/>
              <a:gd name="T25" fmla="*/ 1500 h 1979"/>
              <a:gd name="T26" fmla="*/ 1946 w 2269"/>
              <a:gd name="T27" fmla="*/ 1677 h 1979"/>
              <a:gd name="T28" fmla="*/ 1720 w 2269"/>
              <a:gd name="T29" fmla="*/ 1897 h 1979"/>
              <a:gd name="T30" fmla="*/ 1543 w 2269"/>
              <a:gd name="T31" fmla="*/ 1732 h 1979"/>
              <a:gd name="T32" fmla="*/ 346 w 2269"/>
              <a:gd name="T33" fmla="*/ 1692 h 1979"/>
              <a:gd name="T34" fmla="*/ 268 w 2269"/>
              <a:gd name="T35" fmla="*/ 1861 h 1979"/>
              <a:gd name="T36" fmla="*/ 75 w 2269"/>
              <a:gd name="T37" fmla="*/ 1827 h 1979"/>
              <a:gd name="T38" fmla="*/ 244 w 2269"/>
              <a:gd name="T39" fmla="*/ 1600 h 1979"/>
              <a:gd name="T40" fmla="*/ 106 w 2269"/>
              <a:gd name="T41" fmla="*/ 1436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69" h="1979">
                <a:moveTo>
                  <a:pt x="106" y="1436"/>
                </a:moveTo>
                <a:lnTo>
                  <a:pt x="242" y="1297"/>
                </a:lnTo>
                <a:cubicBezTo>
                  <a:pt x="531" y="1545"/>
                  <a:pt x="865" y="1706"/>
                  <a:pt x="1296" y="1499"/>
                </a:cubicBezTo>
                <a:lnTo>
                  <a:pt x="668" y="864"/>
                </a:lnTo>
                <a:lnTo>
                  <a:pt x="496" y="1040"/>
                </a:lnTo>
                <a:lnTo>
                  <a:pt x="229" y="777"/>
                </a:lnTo>
                <a:lnTo>
                  <a:pt x="699" y="299"/>
                </a:lnTo>
                <a:cubicBezTo>
                  <a:pt x="767" y="333"/>
                  <a:pt x="875" y="336"/>
                  <a:pt x="1001" y="244"/>
                </a:cubicBezTo>
                <a:lnTo>
                  <a:pt x="1137" y="383"/>
                </a:lnTo>
                <a:lnTo>
                  <a:pt x="903" y="625"/>
                </a:lnTo>
                <a:lnTo>
                  <a:pt x="1537" y="1263"/>
                </a:lnTo>
                <a:cubicBezTo>
                  <a:pt x="1773" y="865"/>
                  <a:pt x="1579" y="271"/>
                  <a:pt x="1034" y="0"/>
                </a:cubicBezTo>
                <a:cubicBezTo>
                  <a:pt x="1572" y="26"/>
                  <a:pt x="2269" y="643"/>
                  <a:pt x="1775" y="1500"/>
                </a:cubicBezTo>
                <a:lnTo>
                  <a:pt x="1946" y="1677"/>
                </a:lnTo>
                <a:lnTo>
                  <a:pt x="1720" y="1897"/>
                </a:lnTo>
                <a:lnTo>
                  <a:pt x="1543" y="1732"/>
                </a:lnTo>
                <a:cubicBezTo>
                  <a:pt x="1088" y="1979"/>
                  <a:pt x="672" y="1951"/>
                  <a:pt x="346" y="1692"/>
                </a:cubicBezTo>
                <a:cubicBezTo>
                  <a:pt x="365" y="1752"/>
                  <a:pt x="327" y="1823"/>
                  <a:pt x="268" y="1861"/>
                </a:cubicBezTo>
                <a:cubicBezTo>
                  <a:pt x="198" y="1908"/>
                  <a:pt x="119" y="1892"/>
                  <a:pt x="75" y="1827"/>
                </a:cubicBezTo>
                <a:cubicBezTo>
                  <a:pt x="0" y="1712"/>
                  <a:pt x="122" y="1574"/>
                  <a:pt x="244" y="1600"/>
                </a:cubicBezTo>
                <a:cubicBezTo>
                  <a:pt x="195" y="1551"/>
                  <a:pt x="149" y="1496"/>
                  <a:pt x="106" y="1436"/>
                </a:cubicBezTo>
                <a:close/>
              </a:path>
            </a:pathLst>
          </a:custGeom>
          <a:solidFill>
            <a:srgbClr val="C00000"/>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47" name="Freeform 11"/>
          <p:cNvSpPr>
            <a:spLocks noChangeArrowheads="1"/>
          </p:cNvSpPr>
          <p:nvPr/>
        </p:nvSpPr>
        <p:spPr bwMode="auto">
          <a:xfrm>
            <a:off x="3778297" y="1248273"/>
            <a:ext cx="891827" cy="112668"/>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48" name="Freeform 10"/>
          <p:cNvSpPr>
            <a:spLocks noChangeArrowheads="1"/>
          </p:cNvSpPr>
          <p:nvPr/>
        </p:nvSpPr>
        <p:spPr bwMode="auto">
          <a:xfrm>
            <a:off x="3614849" y="1335552"/>
            <a:ext cx="6580076" cy="701401"/>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a:solidFill>
              <a:srgbClr val="5A5A5A"/>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49" name="Rectangle 12"/>
          <p:cNvSpPr>
            <a:spLocks noChangeArrowheads="1"/>
          </p:cNvSpPr>
          <p:nvPr/>
        </p:nvSpPr>
        <p:spPr bwMode="auto">
          <a:xfrm>
            <a:off x="3863989" y="1248274"/>
            <a:ext cx="720444" cy="737899"/>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50" name="Freeform 11"/>
          <p:cNvSpPr>
            <a:spLocks noChangeArrowheads="1"/>
          </p:cNvSpPr>
          <p:nvPr/>
        </p:nvSpPr>
        <p:spPr bwMode="auto">
          <a:xfrm>
            <a:off x="3778297" y="2405109"/>
            <a:ext cx="891827" cy="112669"/>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52" name="Freeform 10"/>
          <p:cNvSpPr>
            <a:spLocks noChangeArrowheads="1"/>
          </p:cNvSpPr>
          <p:nvPr/>
        </p:nvSpPr>
        <p:spPr bwMode="auto">
          <a:xfrm>
            <a:off x="3614849" y="2492388"/>
            <a:ext cx="6580076" cy="701401"/>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a:solidFill>
              <a:srgbClr val="5A5A5A"/>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75" name="Rectangle 12"/>
          <p:cNvSpPr>
            <a:spLocks noChangeArrowheads="1"/>
          </p:cNvSpPr>
          <p:nvPr/>
        </p:nvSpPr>
        <p:spPr bwMode="auto">
          <a:xfrm>
            <a:off x="3863989" y="2405108"/>
            <a:ext cx="720444" cy="7379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76" name="Freeform 11"/>
          <p:cNvSpPr>
            <a:spLocks noChangeArrowheads="1"/>
          </p:cNvSpPr>
          <p:nvPr/>
        </p:nvSpPr>
        <p:spPr bwMode="auto">
          <a:xfrm>
            <a:off x="3778297" y="3576226"/>
            <a:ext cx="891827" cy="112669"/>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77" name="Freeform 10"/>
          <p:cNvSpPr>
            <a:spLocks noChangeArrowheads="1"/>
          </p:cNvSpPr>
          <p:nvPr/>
        </p:nvSpPr>
        <p:spPr bwMode="auto">
          <a:xfrm>
            <a:off x="3614849" y="3663505"/>
            <a:ext cx="6580076" cy="701401"/>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a:solidFill>
              <a:srgbClr val="5A5A5A"/>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78" name="Rectangle 12"/>
          <p:cNvSpPr>
            <a:spLocks noChangeArrowheads="1"/>
          </p:cNvSpPr>
          <p:nvPr/>
        </p:nvSpPr>
        <p:spPr bwMode="auto">
          <a:xfrm>
            <a:off x="3863989" y="3576226"/>
            <a:ext cx="720444" cy="7379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79" name="Freeform 11"/>
          <p:cNvSpPr>
            <a:spLocks noChangeArrowheads="1"/>
          </p:cNvSpPr>
          <p:nvPr/>
        </p:nvSpPr>
        <p:spPr bwMode="auto">
          <a:xfrm>
            <a:off x="3778297" y="4717193"/>
            <a:ext cx="891827" cy="112668"/>
          </a:xfrm>
          <a:custGeom>
            <a:avLst/>
            <a:gdLst>
              <a:gd name="T0" fmla="*/ 111 w 1156"/>
              <a:gd name="T1" fmla="*/ 0 h 142"/>
              <a:gd name="T2" fmla="*/ 1045 w 1156"/>
              <a:gd name="T3" fmla="*/ 0 h 142"/>
              <a:gd name="T4" fmla="*/ 1156 w 1156"/>
              <a:gd name="T5" fmla="*/ 142 h 142"/>
              <a:gd name="T6" fmla="*/ 0 w 1156"/>
              <a:gd name="T7" fmla="*/ 142 h 142"/>
              <a:gd name="T8" fmla="*/ 111 w 1156"/>
              <a:gd name="T9" fmla="*/ 0 h 142"/>
            </a:gdLst>
            <a:ahLst/>
            <a:cxnLst>
              <a:cxn ang="0">
                <a:pos x="T0" y="T1"/>
              </a:cxn>
              <a:cxn ang="0">
                <a:pos x="T2" y="T3"/>
              </a:cxn>
              <a:cxn ang="0">
                <a:pos x="T4" y="T5"/>
              </a:cxn>
              <a:cxn ang="0">
                <a:pos x="T6" y="T7"/>
              </a:cxn>
              <a:cxn ang="0">
                <a:pos x="T8" y="T9"/>
              </a:cxn>
            </a:cxnLst>
            <a:rect l="0" t="0" r="r" b="b"/>
            <a:pathLst>
              <a:path w="1156" h="142">
                <a:moveTo>
                  <a:pt x="111" y="0"/>
                </a:moveTo>
                <a:lnTo>
                  <a:pt x="1045" y="0"/>
                </a:lnTo>
                <a:lnTo>
                  <a:pt x="1156" y="142"/>
                </a:lnTo>
                <a:lnTo>
                  <a:pt x="0" y="142"/>
                </a:lnTo>
                <a:lnTo>
                  <a:pt x="111" y="0"/>
                </a:lnTo>
                <a:close/>
              </a:path>
            </a:pathLst>
          </a:cu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80" name="Freeform 10"/>
          <p:cNvSpPr>
            <a:spLocks noChangeArrowheads="1"/>
          </p:cNvSpPr>
          <p:nvPr/>
        </p:nvSpPr>
        <p:spPr bwMode="auto">
          <a:xfrm>
            <a:off x="3614849" y="4804472"/>
            <a:ext cx="6580076" cy="701401"/>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a:solidFill>
              <a:srgbClr val="5A5A5A"/>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81" name="Rectangle 12"/>
          <p:cNvSpPr>
            <a:spLocks noChangeArrowheads="1"/>
          </p:cNvSpPr>
          <p:nvPr/>
        </p:nvSpPr>
        <p:spPr bwMode="auto">
          <a:xfrm>
            <a:off x="3863989" y="4717193"/>
            <a:ext cx="720444" cy="737899"/>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3765"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solidFill>
              <a:effectLst/>
              <a:uLnTx/>
              <a:uFillTx/>
              <a:latin typeface="Arial" panose="020B0604020202020204" pitchFamily="34" charset="0"/>
              <a:ea typeface="宋体" panose="02010600030101010101" pitchFamily="2" charset="-122"/>
            </a:endParaRPr>
          </a:p>
        </p:txBody>
      </p:sp>
      <p:sp>
        <p:nvSpPr>
          <p:cNvPr id="82" name="TextBox 45"/>
          <p:cNvSpPr txBox="1">
            <a:spLocks noChangeArrowheads="1"/>
          </p:cNvSpPr>
          <p:nvPr/>
        </p:nvSpPr>
        <p:spPr bwMode="auto">
          <a:xfrm>
            <a:off x="4579887" y="1482395"/>
            <a:ext cx="54636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zh-CN" altLang="en-US" sz="2000" b="1" dirty="0">
                <a:solidFill>
                  <a:srgbClr val="800000"/>
                </a:solidFill>
                <a:latin typeface="+mn-ea"/>
                <a:ea typeface="+mn-ea"/>
              </a:rPr>
              <a:t>中华民族生生不息的重要精神基因</a:t>
            </a:r>
          </a:p>
        </p:txBody>
      </p:sp>
      <p:sp>
        <p:nvSpPr>
          <p:cNvPr id="83" name="TextBox 46"/>
          <p:cNvSpPr txBox="1">
            <a:spLocks noChangeArrowheads="1"/>
          </p:cNvSpPr>
          <p:nvPr/>
        </p:nvSpPr>
        <p:spPr bwMode="auto">
          <a:xfrm>
            <a:off x="3970310" y="1291119"/>
            <a:ext cx="501454" cy="7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en-US" altLang="zh-CN" sz="4000" b="1">
                <a:solidFill>
                  <a:srgbClr val="FFFFFF"/>
                </a:solidFill>
                <a:latin typeface="微软雅黑" panose="020B0503020204020204" charset="-122"/>
                <a:ea typeface="微软雅黑"/>
              </a:rPr>
              <a:t>1</a:t>
            </a:r>
            <a:endParaRPr lang="zh-CN" altLang="en-US" sz="4000" b="1">
              <a:solidFill>
                <a:srgbClr val="FFFFFF"/>
              </a:solidFill>
              <a:latin typeface="微软雅黑" panose="020B0503020204020204" charset="-122"/>
              <a:ea typeface="微软雅黑"/>
            </a:endParaRPr>
          </a:p>
        </p:txBody>
      </p:sp>
      <p:sp>
        <p:nvSpPr>
          <p:cNvPr id="84" name="TextBox 47"/>
          <p:cNvSpPr txBox="1">
            <a:spLocks noChangeArrowheads="1"/>
          </p:cNvSpPr>
          <p:nvPr/>
        </p:nvSpPr>
        <p:spPr bwMode="auto">
          <a:xfrm>
            <a:off x="4579887" y="2634469"/>
            <a:ext cx="5615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zh-CN" altLang="en-US" sz="2000" b="1">
                <a:solidFill>
                  <a:srgbClr val="800000"/>
                </a:solidFill>
                <a:latin typeface="+mn-ea"/>
                <a:ea typeface="+mn-ea"/>
              </a:rPr>
              <a:t>爱国主义在任何情况下都不能弱化，更不能丢掉</a:t>
            </a:r>
          </a:p>
        </p:txBody>
      </p:sp>
      <p:sp>
        <p:nvSpPr>
          <p:cNvPr id="85" name="TextBox 48"/>
          <p:cNvSpPr txBox="1">
            <a:spLocks noChangeArrowheads="1"/>
          </p:cNvSpPr>
          <p:nvPr/>
        </p:nvSpPr>
        <p:spPr bwMode="auto">
          <a:xfrm>
            <a:off x="3970310" y="2424151"/>
            <a:ext cx="501454" cy="7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en-US" altLang="zh-CN" sz="4000" b="1">
                <a:solidFill>
                  <a:srgbClr val="FFFFFF"/>
                </a:solidFill>
                <a:latin typeface="微软雅黑" panose="020B0503020204020204" charset="-122"/>
                <a:ea typeface="微软雅黑"/>
              </a:rPr>
              <a:t>2</a:t>
            </a:r>
            <a:endParaRPr lang="zh-CN" altLang="en-US" sz="4000" b="1">
              <a:solidFill>
                <a:srgbClr val="FFFFFF"/>
              </a:solidFill>
              <a:latin typeface="微软雅黑" panose="020B0503020204020204" charset="-122"/>
              <a:ea typeface="微软雅黑"/>
            </a:endParaRPr>
          </a:p>
        </p:txBody>
      </p:sp>
      <p:sp>
        <p:nvSpPr>
          <p:cNvPr id="86" name="TextBox 49"/>
          <p:cNvSpPr txBox="1">
            <a:spLocks noChangeArrowheads="1"/>
          </p:cNvSpPr>
          <p:nvPr/>
        </p:nvSpPr>
        <p:spPr bwMode="auto">
          <a:xfrm>
            <a:off x="5091062" y="3884644"/>
            <a:ext cx="63126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zh-CN" altLang="en-US" sz="2000" b="1">
                <a:solidFill>
                  <a:srgbClr val="800000"/>
                </a:solidFill>
                <a:latin typeface="+mn-ea"/>
                <a:ea typeface="+mn-ea"/>
              </a:rPr>
              <a:t>在新时代的历史方位中更好地弘扬爱国主义</a:t>
            </a:r>
          </a:p>
        </p:txBody>
      </p:sp>
      <p:sp>
        <p:nvSpPr>
          <p:cNvPr id="87" name="TextBox 50"/>
          <p:cNvSpPr txBox="1">
            <a:spLocks noChangeArrowheads="1"/>
          </p:cNvSpPr>
          <p:nvPr/>
        </p:nvSpPr>
        <p:spPr bwMode="auto">
          <a:xfrm>
            <a:off x="3970310" y="3595269"/>
            <a:ext cx="501454" cy="7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en-US" altLang="zh-CN" sz="4000" b="1">
                <a:solidFill>
                  <a:srgbClr val="FFFFFF"/>
                </a:solidFill>
                <a:latin typeface="微软雅黑" panose="020B0503020204020204" charset="-122"/>
                <a:ea typeface="微软雅黑"/>
              </a:rPr>
              <a:t>3</a:t>
            </a:r>
            <a:endParaRPr lang="zh-CN" altLang="en-US" sz="4000" b="1">
              <a:solidFill>
                <a:srgbClr val="FFFFFF"/>
              </a:solidFill>
              <a:latin typeface="微软雅黑" panose="020B0503020204020204" charset="-122"/>
              <a:ea typeface="微软雅黑"/>
            </a:endParaRPr>
          </a:p>
        </p:txBody>
      </p:sp>
      <p:sp>
        <p:nvSpPr>
          <p:cNvPr id="88" name="TextBox 51"/>
          <p:cNvSpPr txBox="1">
            <a:spLocks noChangeArrowheads="1"/>
          </p:cNvSpPr>
          <p:nvPr/>
        </p:nvSpPr>
        <p:spPr bwMode="auto">
          <a:xfrm>
            <a:off x="5091062" y="5031010"/>
            <a:ext cx="63126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zh-CN" altLang="en-US" sz="2000" b="1">
                <a:solidFill>
                  <a:srgbClr val="800000"/>
                </a:solidFill>
                <a:latin typeface="+mn-ea"/>
                <a:ea typeface="+mn-ea"/>
              </a:rPr>
              <a:t>立足本职岗位 践行爱国奋斗精神</a:t>
            </a:r>
          </a:p>
        </p:txBody>
      </p:sp>
      <p:sp>
        <p:nvSpPr>
          <p:cNvPr id="89" name="TextBox 52"/>
          <p:cNvSpPr txBox="1">
            <a:spLocks noChangeArrowheads="1"/>
          </p:cNvSpPr>
          <p:nvPr/>
        </p:nvSpPr>
        <p:spPr bwMode="auto">
          <a:xfrm>
            <a:off x="3970310" y="4748931"/>
            <a:ext cx="501454" cy="7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3765" fontAlgn="base">
              <a:spcBef>
                <a:spcPct val="0"/>
              </a:spcBef>
              <a:spcAft>
                <a:spcPct val="0"/>
              </a:spcAft>
            </a:pPr>
            <a:r>
              <a:rPr lang="en-US" altLang="zh-CN" sz="4000" b="1">
                <a:solidFill>
                  <a:srgbClr val="FFFFFF"/>
                </a:solidFill>
                <a:latin typeface="微软雅黑" panose="020B0503020204020204" charset="-122"/>
                <a:ea typeface="微软雅黑"/>
              </a:rPr>
              <a:t>4</a:t>
            </a:r>
            <a:endParaRPr lang="zh-CN" altLang="en-US" sz="4000" b="1">
              <a:solidFill>
                <a:srgbClr val="FFFFFF"/>
              </a:solidFill>
              <a:latin typeface="微软雅黑" panose="020B0503020204020204" charset="-122"/>
              <a:ea typeface="微软雅黑"/>
            </a:endParaRPr>
          </a:p>
        </p:txBody>
      </p:sp>
      <p:sp>
        <p:nvSpPr>
          <p:cNvPr id="35" name="TextBox 33"/>
          <p:cNvSpPr txBox="1"/>
          <p:nvPr/>
        </p:nvSpPr>
        <p:spPr>
          <a:xfrm>
            <a:off x="1782374" y="1482205"/>
            <a:ext cx="1107899" cy="1887648"/>
          </a:xfrm>
          <a:prstGeom prst="rect">
            <a:avLst/>
          </a:prstGeom>
          <a:noFill/>
          <a:effectLst/>
        </p:spPr>
        <p:txBody>
          <a:bodyPr vert="eaVert" wrap="none" lIns="91392" tIns="45696" rIns="91392" bIns="45696" rtlCol="0">
            <a:spAutoFit/>
          </a:bodyPr>
          <a:lstStyle/>
          <a:p>
            <a:pPr defTabSz="1217930">
              <a:defRPr/>
            </a:pPr>
            <a:r>
              <a:rPr lang="zh-CN" altLang="en-US" sz="6000" kern="0">
                <a:solidFill>
                  <a:srgbClr val="FF0000"/>
                </a:solidFill>
                <a:effectLst>
                  <a:outerShdw blurRad="38100" dist="38100" dir="2700000" algn="tl">
                    <a:srgbClr val="000000">
                      <a:alpha val="43137"/>
                    </a:srgbClr>
                  </a:outerShdw>
                </a:effectLst>
                <a:latin typeface="华康新综艺W7(P)" panose="040B0700000000000000" pitchFamily="82" charset="-122"/>
                <a:ea typeface="华康新综艺W7(P)" panose="040B0700000000000000" pitchFamily="82" charset="-122"/>
              </a:rPr>
              <a:t>目 录</a:t>
            </a:r>
          </a:p>
        </p:txBody>
      </p:sp>
      <p:sp>
        <p:nvSpPr>
          <p:cNvPr id="37" name="矩形 36"/>
          <p:cNvSpPr/>
          <p:nvPr/>
        </p:nvSpPr>
        <p:spPr>
          <a:xfrm>
            <a:off x="1288206" y="1445396"/>
            <a:ext cx="615456" cy="2163364"/>
          </a:xfrm>
          <a:prstGeom prst="rect">
            <a:avLst/>
          </a:prstGeom>
          <a:effectLst/>
        </p:spPr>
        <p:txBody>
          <a:bodyPr vert="eaVert" wrap="none" lIns="91392" tIns="45696" rIns="91392" bIns="45696">
            <a:spAutoFit/>
          </a:bodyPr>
          <a:lstStyle/>
          <a:p>
            <a:pPr defTabSz="1217930"/>
            <a:r>
              <a:rPr lang="en-US" altLang="zh-CN" sz="2800" b="1" kern="0">
                <a:solidFill>
                  <a:srgbClr val="D60000"/>
                </a:solidFill>
                <a:latin typeface="思源宋体 CN" panose="02020400000000000000" pitchFamily="18" charset="-122"/>
                <a:ea typeface="思源宋体 CN" panose="02020400000000000000" pitchFamily="18" charset="-122"/>
              </a:rPr>
              <a:t>CONTENTS</a:t>
            </a: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nodeType="afterGroup">
                            <p:stCondLst>
                              <p:cond delay="500"/>
                            </p:stCondLst>
                            <p:childTnLst>
                              <p:par>
                                <p:cTn id="11" presetID="2" presetClass="entr" presetSubtype="12"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fill="hold"/>
                                        <p:tgtEl>
                                          <p:spTgt spid="48"/>
                                        </p:tgtEl>
                                        <p:attrNameLst>
                                          <p:attrName>ppt_x</p:attrName>
                                        </p:attrNameLst>
                                      </p:cBhvr>
                                      <p:tavLst>
                                        <p:tav tm="0">
                                          <p:val>
                                            <p:strVal val="0-#ppt_w/2"/>
                                          </p:val>
                                        </p:tav>
                                        <p:tav tm="100000">
                                          <p:val>
                                            <p:strVal val="#ppt_x"/>
                                          </p:val>
                                        </p:tav>
                                      </p:tavLst>
                                    </p:anim>
                                    <p:anim calcmode="lin" valueType="num">
                                      <p:cBhvr>
                                        <p:cTn id="14" dur="500" fill="hold"/>
                                        <p:tgtEl>
                                          <p:spTgt spid="48"/>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100"/>
                                  </p:stCondLst>
                                  <p:childTnLst>
                                    <p:set>
                                      <p:cBhvr>
                                        <p:cTn id="16" dur="1" fill="hold">
                                          <p:stCondLst>
                                            <p:cond delay="0"/>
                                          </p:stCondLst>
                                        </p:cTn>
                                        <p:tgtEl>
                                          <p:spTgt spid="52"/>
                                        </p:tgtEl>
                                        <p:attrNameLst>
                                          <p:attrName>style.visibility</p:attrName>
                                        </p:attrNameLst>
                                      </p:cBhvr>
                                      <p:to>
                                        <p:strVal val="visible"/>
                                      </p:to>
                                    </p:set>
                                    <p:anim calcmode="lin" valueType="num">
                                      <p:cBhvr>
                                        <p:cTn id="17" dur="500" fill="hold"/>
                                        <p:tgtEl>
                                          <p:spTgt spid="52"/>
                                        </p:tgtEl>
                                        <p:attrNameLst>
                                          <p:attrName>ppt_x</p:attrName>
                                        </p:attrNameLst>
                                      </p:cBhvr>
                                      <p:tavLst>
                                        <p:tav tm="0">
                                          <p:val>
                                            <p:strVal val="0-#ppt_w/2"/>
                                          </p:val>
                                        </p:tav>
                                        <p:tav tm="100000">
                                          <p:val>
                                            <p:strVal val="#ppt_x"/>
                                          </p:val>
                                        </p:tav>
                                      </p:tavLst>
                                    </p:anim>
                                    <p:anim calcmode="lin" valueType="num">
                                      <p:cBhvr>
                                        <p:cTn id="18" dur="500" fill="hold"/>
                                        <p:tgtEl>
                                          <p:spTgt spid="52"/>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200"/>
                                  </p:stCondLst>
                                  <p:childTnLst>
                                    <p:set>
                                      <p:cBhvr>
                                        <p:cTn id="20" dur="1" fill="hold">
                                          <p:stCondLst>
                                            <p:cond delay="0"/>
                                          </p:stCondLst>
                                        </p:cTn>
                                        <p:tgtEl>
                                          <p:spTgt spid="77"/>
                                        </p:tgtEl>
                                        <p:attrNameLst>
                                          <p:attrName>style.visibility</p:attrName>
                                        </p:attrNameLst>
                                      </p:cBhvr>
                                      <p:to>
                                        <p:strVal val="visible"/>
                                      </p:to>
                                    </p:set>
                                    <p:anim calcmode="lin" valueType="num">
                                      <p:cBhvr>
                                        <p:cTn id="21" dur="500" fill="hold"/>
                                        <p:tgtEl>
                                          <p:spTgt spid="77"/>
                                        </p:tgtEl>
                                        <p:attrNameLst>
                                          <p:attrName>ppt_x</p:attrName>
                                        </p:attrNameLst>
                                      </p:cBhvr>
                                      <p:tavLst>
                                        <p:tav tm="0">
                                          <p:val>
                                            <p:strVal val="0-#ppt_w/2"/>
                                          </p:val>
                                        </p:tav>
                                        <p:tav tm="100000">
                                          <p:val>
                                            <p:strVal val="#ppt_x"/>
                                          </p:val>
                                        </p:tav>
                                      </p:tavLst>
                                    </p:anim>
                                    <p:anim calcmode="lin" valueType="num">
                                      <p:cBhvr>
                                        <p:cTn id="22" dur="500" fill="hold"/>
                                        <p:tgtEl>
                                          <p:spTgt spid="77"/>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300"/>
                                  </p:stCondLst>
                                  <p:childTnLst>
                                    <p:set>
                                      <p:cBhvr>
                                        <p:cTn id="24" dur="1" fill="hold">
                                          <p:stCondLst>
                                            <p:cond delay="0"/>
                                          </p:stCondLst>
                                        </p:cTn>
                                        <p:tgtEl>
                                          <p:spTgt spid="80"/>
                                        </p:tgtEl>
                                        <p:attrNameLst>
                                          <p:attrName>style.visibility</p:attrName>
                                        </p:attrNameLst>
                                      </p:cBhvr>
                                      <p:to>
                                        <p:strVal val="visible"/>
                                      </p:to>
                                    </p:set>
                                    <p:anim calcmode="lin" valueType="num">
                                      <p:cBhvr>
                                        <p:cTn id="25" dur="500" fill="hold"/>
                                        <p:tgtEl>
                                          <p:spTgt spid="80"/>
                                        </p:tgtEl>
                                        <p:attrNameLst>
                                          <p:attrName>ppt_x</p:attrName>
                                        </p:attrNameLst>
                                      </p:cBhvr>
                                      <p:tavLst>
                                        <p:tav tm="0">
                                          <p:val>
                                            <p:strVal val="0-#ppt_w/2"/>
                                          </p:val>
                                        </p:tav>
                                        <p:tav tm="100000">
                                          <p:val>
                                            <p:strVal val="#ppt_x"/>
                                          </p:val>
                                        </p:tav>
                                      </p:tavLst>
                                    </p:anim>
                                    <p:anim calcmode="lin" valueType="num">
                                      <p:cBhvr>
                                        <p:cTn id="26" dur="500" fill="hold"/>
                                        <p:tgtEl>
                                          <p:spTgt spid="80"/>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300"/>
                            </p:stCondLst>
                            <p:childTnLst>
                              <p:par>
                                <p:cTn id="28" presetID="22" presetClass="entr" presetSubtype="4" fill="hold" grpId="0"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down)">
                                      <p:cBhvr>
                                        <p:cTn id="30" dur="300"/>
                                        <p:tgtEl>
                                          <p:spTgt spid="47"/>
                                        </p:tgtEl>
                                      </p:cBhvr>
                                    </p:animEffect>
                                  </p:childTnLst>
                                </p:cTn>
                              </p:par>
                            </p:childTnLst>
                          </p:cTn>
                        </p:par>
                        <p:par>
                          <p:cTn id="31" fill="hold" nodeType="afterGroup">
                            <p:stCondLst>
                              <p:cond delay="1600"/>
                            </p:stCondLst>
                            <p:childTnLst>
                              <p:par>
                                <p:cTn id="32" presetID="22" presetClass="entr" presetSubtype="1"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up)">
                                      <p:cBhvr>
                                        <p:cTn id="34" dur="500"/>
                                        <p:tgtEl>
                                          <p:spTgt spid="49"/>
                                        </p:tgtEl>
                                      </p:cBhvr>
                                    </p:animEffect>
                                  </p:childTnLst>
                                </p:cTn>
                              </p:par>
                            </p:childTnLst>
                          </p:cTn>
                        </p:par>
                        <p:par>
                          <p:cTn id="35" fill="hold" nodeType="afterGroup">
                            <p:stCondLst>
                              <p:cond delay="2100"/>
                            </p:stCondLst>
                            <p:childTnLst>
                              <p:par>
                                <p:cTn id="36" presetID="31" presetClass="entr" presetSubtype="0" fill="hold" grpId="0" nodeType="afterEffect">
                                  <p:stCondLst>
                                    <p:cond delay="0"/>
                                  </p:stCondLst>
                                  <p:childTnLst>
                                    <p:set>
                                      <p:cBhvr>
                                        <p:cTn id="37" dur="1" fill="hold">
                                          <p:stCondLst>
                                            <p:cond delay="0"/>
                                          </p:stCondLst>
                                        </p:cTn>
                                        <p:tgtEl>
                                          <p:spTgt spid="83"/>
                                        </p:tgtEl>
                                        <p:attrNameLst>
                                          <p:attrName>style.visibility</p:attrName>
                                        </p:attrNameLst>
                                      </p:cBhvr>
                                      <p:to>
                                        <p:strVal val="visible"/>
                                      </p:to>
                                    </p:set>
                                    <p:anim calcmode="lin" valueType="num">
                                      <p:cBhvr>
                                        <p:cTn id="38" dur="300" fill="hold"/>
                                        <p:tgtEl>
                                          <p:spTgt spid="83"/>
                                        </p:tgtEl>
                                        <p:attrNameLst>
                                          <p:attrName>ppt_w</p:attrName>
                                        </p:attrNameLst>
                                      </p:cBhvr>
                                      <p:tavLst>
                                        <p:tav tm="0">
                                          <p:val>
                                            <p:fltVal val="0"/>
                                          </p:val>
                                        </p:tav>
                                        <p:tav tm="100000">
                                          <p:val>
                                            <p:strVal val="#ppt_w"/>
                                          </p:val>
                                        </p:tav>
                                      </p:tavLst>
                                    </p:anim>
                                    <p:anim calcmode="lin" valueType="num">
                                      <p:cBhvr>
                                        <p:cTn id="39" dur="300" fill="hold"/>
                                        <p:tgtEl>
                                          <p:spTgt spid="83"/>
                                        </p:tgtEl>
                                        <p:attrNameLst>
                                          <p:attrName>ppt_h</p:attrName>
                                        </p:attrNameLst>
                                      </p:cBhvr>
                                      <p:tavLst>
                                        <p:tav tm="0">
                                          <p:val>
                                            <p:fltVal val="0"/>
                                          </p:val>
                                        </p:tav>
                                        <p:tav tm="100000">
                                          <p:val>
                                            <p:strVal val="#ppt_h"/>
                                          </p:val>
                                        </p:tav>
                                      </p:tavLst>
                                    </p:anim>
                                    <p:anim calcmode="lin" valueType="num">
                                      <p:cBhvr>
                                        <p:cTn id="40" dur="300" fill="hold"/>
                                        <p:tgtEl>
                                          <p:spTgt spid="83"/>
                                        </p:tgtEl>
                                        <p:attrNameLst>
                                          <p:attrName>style.rotation</p:attrName>
                                        </p:attrNameLst>
                                      </p:cBhvr>
                                      <p:tavLst>
                                        <p:tav tm="0">
                                          <p:val>
                                            <p:fltVal val="90"/>
                                          </p:val>
                                        </p:tav>
                                        <p:tav tm="100000">
                                          <p:val>
                                            <p:fltVal val="0"/>
                                          </p:val>
                                        </p:tav>
                                      </p:tavLst>
                                    </p:anim>
                                    <p:animEffect transition="in" filter="fade">
                                      <p:cBhvr>
                                        <p:cTn id="41" dur="300"/>
                                        <p:tgtEl>
                                          <p:spTgt spid="83"/>
                                        </p:tgtEl>
                                      </p:cBhvr>
                                    </p:animEffect>
                                  </p:childTnLst>
                                </p:cTn>
                              </p:par>
                            </p:childTnLst>
                          </p:cTn>
                        </p:par>
                        <p:par>
                          <p:cTn id="42" fill="hold" nodeType="afterGroup">
                            <p:stCondLst>
                              <p:cond delay="2400"/>
                            </p:stCondLst>
                            <p:childTnLst>
                              <p:par>
                                <p:cTn id="43" presetID="22" presetClass="entr" presetSubtype="8" fill="hold" grpId="0"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wipe(left)">
                                      <p:cBhvr>
                                        <p:cTn id="45" dur="400"/>
                                        <p:tgtEl>
                                          <p:spTgt spid="82"/>
                                        </p:tgtEl>
                                      </p:cBhvr>
                                    </p:animEffect>
                                  </p:childTnLst>
                                </p:cTn>
                              </p:par>
                            </p:childTnLst>
                          </p:cTn>
                        </p:par>
                        <p:par>
                          <p:cTn id="46" fill="hold" nodeType="afterGroup">
                            <p:stCondLst>
                              <p:cond delay="2800"/>
                            </p:stCondLst>
                            <p:childTnLst>
                              <p:par>
                                <p:cTn id="47" presetID="22" presetClass="entr" presetSubtype="4"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300"/>
                                        <p:tgtEl>
                                          <p:spTgt spid="50"/>
                                        </p:tgtEl>
                                      </p:cBhvr>
                                    </p:animEffect>
                                  </p:childTnLst>
                                </p:cTn>
                              </p:par>
                            </p:childTnLst>
                          </p:cTn>
                        </p:par>
                        <p:par>
                          <p:cTn id="50" fill="hold" nodeType="afterGroup">
                            <p:stCondLst>
                              <p:cond delay="3100"/>
                            </p:stCondLst>
                            <p:childTnLst>
                              <p:par>
                                <p:cTn id="51" presetID="22" presetClass="entr" presetSubtype="1" fill="hold" grpId="0" nodeType="afterEffect">
                                  <p:stCondLst>
                                    <p:cond delay="0"/>
                                  </p:stCondLst>
                                  <p:childTnLst>
                                    <p:set>
                                      <p:cBhvr>
                                        <p:cTn id="52" dur="1" fill="hold">
                                          <p:stCondLst>
                                            <p:cond delay="0"/>
                                          </p:stCondLst>
                                        </p:cTn>
                                        <p:tgtEl>
                                          <p:spTgt spid="75"/>
                                        </p:tgtEl>
                                        <p:attrNameLst>
                                          <p:attrName>style.visibility</p:attrName>
                                        </p:attrNameLst>
                                      </p:cBhvr>
                                      <p:to>
                                        <p:strVal val="visible"/>
                                      </p:to>
                                    </p:set>
                                    <p:animEffect transition="in" filter="wipe(up)">
                                      <p:cBhvr>
                                        <p:cTn id="53" dur="500"/>
                                        <p:tgtEl>
                                          <p:spTgt spid="75"/>
                                        </p:tgtEl>
                                      </p:cBhvr>
                                    </p:animEffect>
                                  </p:childTnLst>
                                </p:cTn>
                              </p:par>
                            </p:childTnLst>
                          </p:cTn>
                        </p:par>
                        <p:par>
                          <p:cTn id="54" fill="hold" nodeType="afterGroup">
                            <p:stCondLst>
                              <p:cond delay="3600"/>
                            </p:stCondLst>
                            <p:childTnLst>
                              <p:par>
                                <p:cTn id="55" presetID="31" presetClass="entr" presetSubtype="0" fill="hold" grpId="0" nodeType="afterEffect">
                                  <p:stCondLst>
                                    <p:cond delay="0"/>
                                  </p:stCondLst>
                                  <p:childTnLst>
                                    <p:set>
                                      <p:cBhvr>
                                        <p:cTn id="56" dur="1" fill="hold">
                                          <p:stCondLst>
                                            <p:cond delay="0"/>
                                          </p:stCondLst>
                                        </p:cTn>
                                        <p:tgtEl>
                                          <p:spTgt spid="85"/>
                                        </p:tgtEl>
                                        <p:attrNameLst>
                                          <p:attrName>style.visibility</p:attrName>
                                        </p:attrNameLst>
                                      </p:cBhvr>
                                      <p:to>
                                        <p:strVal val="visible"/>
                                      </p:to>
                                    </p:set>
                                    <p:anim calcmode="lin" valueType="num">
                                      <p:cBhvr>
                                        <p:cTn id="57" dur="300" fill="hold"/>
                                        <p:tgtEl>
                                          <p:spTgt spid="85"/>
                                        </p:tgtEl>
                                        <p:attrNameLst>
                                          <p:attrName>ppt_w</p:attrName>
                                        </p:attrNameLst>
                                      </p:cBhvr>
                                      <p:tavLst>
                                        <p:tav tm="0">
                                          <p:val>
                                            <p:fltVal val="0"/>
                                          </p:val>
                                        </p:tav>
                                        <p:tav tm="100000">
                                          <p:val>
                                            <p:strVal val="#ppt_w"/>
                                          </p:val>
                                        </p:tav>
                                      </p:tavLst>
                                    </p:anim>
                                    <p:anim calcmode="lin" valueType="num">
                                      <p:cBhvr>
                                        <p:cTn id="58" dur="300" fill="hold"/>
                                        <p:tgtEl>
                                          <p:spTgt spid="85"/>
                                        </p:tgtEl>
                                        <p:attrNameLst>
                                          <p:attrName>ppt_h</p:attrName>
                                        </p:attrNameLst>
                                      </p:cBhvr>
                                      <p:tavLst>
                                        <p:tav tm="0">
                                          <p:val>
                                            <p:fltVal val="0"/>
                                          </p:val>
                                        </p:tav>
                                        <p:tav tm="100000">
                                          <p:val>
                                            <p:strVal val="#ppt_h"/>
                                          </p:val>
                                        </p:tav>
                                      </p:tavLst>
                                    </p:anim>
                                    <p:anim calcmode="lin" valueType="num">
                                      <p:cBhvr>
                                        <p:cTn id="59" dur="300" fill="hold"/>
                                        <p:tgtEl>
                                          <p:spTgt spid="85"/>
                                        </p:tgtEl>
                                        <p:attrNameLst>
                                          <p:attrName>style.rotation</p:attrName>
                                        </p:attrNameLst>
                                      </p:cBhvr>
                                      <p:tavLst>
                                        <p:tav tm="0">
                                          <p:val>
                                            <p:fltVal val="90"/>
                                          </p:val>
                                        </p:tav>
                                        <p:tav tm="100000">
                                          <p:val>
                                            <p:fltVal val="0"/>
                                          </p:val>
                                        </p:tav>
                                      </p:tavLst>
                                    </p:anim>
                                    <p:animEffect transition="in" filter="fade">
                                      <p:cBhvr>
                                        <p:cTn id="60" dur="300"/>
                                        <p:tgtEl>
                                          <p:spTgt spid="85"/>
                                        </p:tgtEl>
                                      </p:cBhvr>
                                    </p:animEffect>
                                  </p:childTnLst>
                                </p:cTn>
                              </p:par>
                            </p:childTnLst>
                          </p:cTn>
                        </p:par>
                        <p:par>
                          <p:cTn id="61" fill="hold" nodeType="afterGroup">
                            <p:stCondLst>
                              <p:cond delay="39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400"/>
                                        <p:tgtEl>
                                          <p:spTgt spid="84"/>
                                        </p:tgtEl>
                                      </p:cBhvr>
                                    </p:animEffect>
                                  </p:childTnLst>
                                </p:cTn>
                              </p:par>
                            </p:childTnLst>
                          </p:cTn>
                        </p:par>
                        <p:par>
                          <p:cTn id="65" fill="hold" nodeType="afterGroup">
                            <p:stCondLst>
                              <p:cond delay="4300"/>
                            </p:stCondLst>
                            <p:childTnLst>
                              <p:par>
                                <p:cTn id="66" presetID="22" presetClass="entr" presetSubtype="4" fill="hold" grpId="0" nodeType="afterEffect">
                                  <p:stCondLst>
                                    <p:cond delay="0"/>
                                  </p:stCondLst>
                                  <p:childTnLst>
                                    <p:set>
                                      <p:cBhvr>
                                        <p:cTn id="67" dur="1" fill="hold">
                                          <p:stCondLst>
                                            <p:cond delay="0"/>
                                          </p:stCondLst>
                                        </p:cTn>
                                        <p:tgtEl>
                                          <p:spTgt spid="76"/>
                                        </p:tgtEl>
                                        <p:attrNameLst>
                                          <p:attrName>style.visibility</p:attrName>
                                        </p:attrNameLst>
                                      </p:cBhvr>
                                      <p:to>
                                        <p:strVal val="visible"/>
                                      </p:to>
                                    </p:set>
                                    <p:animEffect transition="in" filter="wipe(down)">
                                      <p:cBhvr>
                                        <p:cTn id="68" dur="300"/>
                                        <p:tgtEl>
                                          <p:spTgt spid="76"/>
                                        </p:tgtEl>
                                      </p:cBhvr>
                                    </p:animEffect>
                                  </p:childTnLst>
                                </p:cTn>
                              </p:par>
                            </p:childTnLst>
                          </p:cTn>
                        </p:par>
                        <p:par>
                          <p:cTn id="69" fill="hold" nodeType="afterGroup">
                            <p:stCondLst>
                              <p:cond delay="4600"/>
                            </p:stCondLst>
                            <p:childTnLst>
                              <p:par>
                                <p:cTn id="70" presetID="22" presetClass="entr" presetSubtype="1" fill="hold" grpId="0" nodeType="afterEffect">
                                  <p:stCondLst>
                                    <p:cond delay="0"/>
                                  </p:stCondLst>
                                  <p:childTnLst>
                                    <p:set>
                                      <p:cBhvr>
                                        <p:cTn id="71" dur="1" fill="hold">
                                          <p:stCondLst>
                                            <p:cond delay="0"/>
                                          </p:stCondLst>
                                        </p:cTn>
                                        <p:tgtEl>
                                          <p:spTgt spid="78"/>
                                        </p:tgtEl>
                                        <p:attrNameLst>
                                          <p:attrName>style.visibility</p:attrName>
                                        </p:attrNameLst>
                                      </p:cBhvr>
                                      <p:to>
                                        <p:strVal val="visible"/>
                                      </p:to>
                                    </p:set>
                                    <p:animEffect transition="in" filter="wipe(up)">
                                      <p:cBhvr>
                                        <p:cTn id="72" dur="500"/>
                                        <p:tgtEl>
                                          <p:spTgt spid="78"/>
                                        </p:tgtEl>
                                      </p:cBhvr>
                                    </p:animEffect>
                                  </p:childTnLst>
                                </p:cTn>
                              </p:par>
                            </p:childTnLst>
                          </p:cTn>
                        </p:par>
                        <p:par>
                          <p:cTn id="73" fill="hold" nodeType="afterGroup">
                            <p:stCondLst>
                              <p:cond delay="5100"/>
                            </p:stCondLst>
                            <p:childTnLst>
                              <p:par>
                                <p:cTn id="74" presetID="31" presetClass="entr" presetSubtype="0"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p:cTn id="76" dur="300" fill="hold"/>
                                        <p:tgtEl>
                                          <p:spTgt spid="87"/>
                                        </p:tgtEl>
                                        <p:attrNameLst>
                                          <p:attrName>ppt_w</p:attrName>
                                        </p:attrNameLst>
                                      </p:cBhvr>
                                      <p:tavLst>
                                        <p:tav tm="0">
                                          <p:val>
                                            <p:fltVal val="0"/>
                                          </p:val>
                                        </p:tav>
                                        <p:tav tm="100000">
                                          <p:val>
                                            <p:strVal val="#ppt_w"/>
                                          </p:val>
                                        </p:tav>
                                      </p:tavLst>
                                    </p:anim>
                                    <p:anim calcmode="lin" valueType="num">
                                      <p:cBhvr>
                                        <p:cTn id="77" dur="300" fill="hold"/>
                                        <p:tgtEl>
                                          <p:spTgt spid="87"/>
                                        </p:tgtEl>
                                        <p:attrNameLst>
                                          <p:attrName>ppt_h</p:attrName>
                                        </p:attrNameLst>
                                      </p:cBhvr>
                                      <p:tavLst>
                                        <p:tav tm="0">
                                          <p:val>
                                            <p:fltVal val="0"/>
                                          </p:val>
                                        </p:tav>
                                        <p:tav tm="100000">
                                          <p:val>
                                            <p:strVal val="#ppt_h"/>
                                          </p:val>
                                        </p:tav>
                                      </p:tavLst>
                                    </p:anim>
                                    <p:anim calcmode="lin" valueType="num">
                                      <p:cBhvr>
                                        <p:cTn id="78" dur="300" fill="hold"/>
                                        <p:tgtEl>
                                          <p:spTgt spid="87"/>
                                        </p:tgtEl>
                                        <p:attrNameLst>
                                          <p:attrName>style.rotation</p:attrName>
                                        </p:attrNameLst>
                                      </p:cBhvr>
                                      <p:tavLst>
                                        <p:tav tm="0">
                                          <p:val>
                                            <p:fltVal val="90"/>
                                          </p:val>
                                        </p:tav>
                                        <p:tav tm="100000">
                                          <p:val>
                                            <p:fltVal val="0"/>
                                          </p:val>
                                        </p:tav>
                                      </p:tavLst>
                                    </p:anim>
                                    <p:animEffect transition="in" filter="fade">
                                      <p:cBhvr>
                                        <p:cTn id="79" dur="300"/>
                                        <p:tgtEl>
                                          <p:spTgt spid="87"/>
                                        </p:tgtEl>
                                      </p:cBhvr>
                                    </p:animEffect>
                                  </p:childTnLst>
                                </p:cTn>
                              </p:par>
                            </p:childTnLst>
                          </p:cTn>
                        </p:par>
                        <p:par>
                          <p:cTn id="80" fill="hold" nodeType="afterGroup">
                            <p:stCondLst>
                              <p:cond delay="5400"/>
                            </p:stCondLst>
                            <p:childTnLst>
                              <p:par>
                                <p:cTn id="81" presetID="22" presetClass="entr" presetSubtype="8" fill="hold" grpId="0" nodeType="after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wipe(left)">
                                      <p:cBhvr>
                                        <p:cTn id="83" dur="400"/>
                                        <p:tgtEl>
                                          <p:spTgt spid="86"/>
                                        </p:tgtEl>
                                      </p:cBhvr>
                                    </p:animEffect>
                                  </p:childTnLst>
                                </p:cTn>
                              </p:par>
                            </p:childTnLst>
                          </p:cTn>
                        </p:par>
                        <p:par>
                          <p:cTn id="84" fill="hold" nodeType="afterGroup">
                            <p:stCondLst>
                              <p:cond delay="5800"/>
                            </p:stCondLst>
                            <p:childTnLst>
                              <p:par>
                                <p:cTn id="85" presetID="22" presetClass="entr" presetSubtype="4" fill="hold" grpId="0" nodeType="afterEffect">
                                  <p:stCondLst>
                                    <p:cond delay="0"/>
                                  </p:stCondLst>
                                  <p:childTnLst>
                                    <p:set>
                                      <p:cBhvr>
                                        <p:cTn id="86" dur="1" fill="hold">
                                          <p:stCondLst>
                                            <p:cond delay="0"/>
                                          </p:stCondLst>
                                        </p:cTn>
                                        <p:tgtEl>
                                          <p:spTgt spid="79"/>
                                        </p:tgtEl>
                                        <p:attrNameLst>
                                          <p:attrName>style.visibility</p:attrName>
                                        </p:attrNameLst>
                                      </p:cBhvr>
                                      <p:to>
                                        <p:strVal val="visible"/>
                                      </p:to>
                                    </p:set>
                                    <p:animEffect transition="in" filter="wipe(down)">
                                      <p:cBhvr>
                                        <p:cTn id="87" dur="300"/>
                                        <p:tgtEl>
                                          <p:spTgt spid="79"/>
                                        </p:tgtEl>
                                      </p:cBhvr>
                                    </p:animEffect>
                                  </p:childTnLst>
                                </p:cTn>
                              </p:par>
                            </p:childTnLst>
                          </p:cTn>
                        </p:par>
                        <p:par>
                          <p:cTn id="88" fill="hold" nodeType="afterGroup">
                            <p:stCondLst>
                              <p:cond delay="6100"/>
                            </p:stCondLst>
                            <p:childTnLst>
                              <p:par>
                                <p:cTn id="89" presetID="22" presetClass="entr" presetSubtype="1" fill="hold" grpId="0" nodeType="afterEffect">
                                  <p:stCondLst>
                                    <p:cond delay="0"/>
                                  </p:stCondLst>
                                  <p:childTnLst>
                                    <p:set>
                                      <p:cBhvr>
                                        <p:cTn id="90" dur="1" fill="hold">
                                          <p:stCondLst>
                                            <p:cond delay="0"/>
                                          </p:stCondLst>
                                        </p:cTn>
                                        <p:tgtEl>
                                          <p:spTgt spid="81"/>
                                        </p:tgtEl>
                                        <p:attrNameLst>
                                          <p:attrName>style.visibility</p:attrName>
                                        </p:attrNameLst>
                                      </p:cBhvr>
                                      <p:to>
                                        <p:strVal val="visible"/>
                                      </p:to>
                                    </p:set>
                                    <p:animEffect transition="in" filter="wipe(up)">
                                      <p:cBhvr>
                                        <p:cTn id="91" dur="500"/>
                                        <p:tgtEl>
                                          <p:spTgt spid="81"/>
                                        </p:tgtEl>
                                      </p:cBhvr>
                                    </p:animEffect>
                                  </p:childTnLst>
                                </p:cTn>
                              </p:par>
                            </p:childTnLst>
                          </p:cTn>
                        </p:par>
                        <p:par>
                          <p:cTn id="92" fill="hold" nodeType="afterGroup">
                            <p:stCondLst>
                              <p:cond delay="6600"/>
                            </p:stCondLst>
                            <p:childTnLst>
                              <p:par>
                                <p:cTn id="93" presetID="31"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 calcmode="lin" valueType="num">
                                      <p:cBhvr>
                                        <p:cTn id="95" dur="300" fill="hold"/>
                                        <p:tgtEl>
                                          <p:spTgt spid="89"/>
                                        </p:tgtEl>
                                        <p:attrNameLst>
                                          <p:attrName>ppt_w</p:attrName>
                                        </p:attrNameLst>
                                      </p:cBhvr>
                                      <p:tavLst>
                                        <p:tav tm="0">
                                          <p:val>
                                            <p:fltVal val="0"/>
                                          </p:val>
                                        </p:tav>
                                        <p:tav tm="100000">
                                          <p:val>
                                            <p:strVal val="#ppt_w"/>
                                          </p:val>
                                        </p:tav>
                                      </p:tavLst>
                                    </p:anim>
                                    <p:anim calcmode="lin" valueType="num">
                                      <p:cBhvr>
                                        <p:cTn id="96" dur="300" fill="hold"/>
                                        <p:tgtEl>
                                          <p:spTgt spid="89"/>
                                        </p:tgtEl>
                                        <p:attrNameLst>
                                          <p:attrName>ppt_h</p:attrName>
                                        </p:attrNameLst>
                                      </p:cBhvr>
                                      <p:tavLst>
                                        <p:tav tm="0">
                                          <p:val>
                                            <p:fltVal val="0"/>
                                          </p:val>
                                        </p:tav>
                                        <p:tav tm="100000">
                                          <p:val>
                                            <p:strVal val="#ppt_h"/>
                                          </p:val>
                                        </p:tav>
                                      </p:tavLst>
                                    </p:anim>
                                    <p:anim calcmode="lin" valueType="num">
                                      <p:cBhvr>
                                        <p:cTn id="97" dur="300" fill="hold"/>
                                        <p:tgtEl>
                                          <p:spTgt spid="89"/>
                                        </p:tgtEl>
                                        <p:attrNameLst>
                                          <p:attrName>style.rotation</p:attrName>
                                        </p:attrNameLst>
                                      </p:cBhvr>
                                      <p:tavLst>
                                        <p:tav tm="0">
                                          <p:val>
                                            <p:fltVal val="90"/>
                                          </p:val>
                                        </p:tav>
                                        <p:tav tm="100000">
                                          <p:val>
                                            <p:fltVal val="0"/>
                                          </p:val>
                                        </p:tav>
                                      </p:tavLst>
                                    </p:anim>
                                    <p:animEffect transition="in" filter="fade">
                                      <p:cBhvr>
                                        <p:cTn id="98" dur="300"/>
                                        <p:tgtEl>
                                          <p:spTgt spid="89"/>
                                        </p:tgtEl>
                                      </p:cBhvr>
                                    </p:animEffect>
                                  </p:childTnLst>
                                </p:cTn>
                              </p:par>
                            </p:childTnLst>
                          </p:cTn>
                        </p:par>
                        <p:par>
                          <p:cTn id="99" fill="hold" nodeType="afterGroup">
                            <p:stCondLst>
                              <p:cond delay="6900"/>
                            </p:stCondLst>
                            <p:childTnLst>
                              <p:par>
                                <p:cTn id="100" presetID="22" presetClass="entr" presetSubtype="8" fill="hold" grpId="0" nodeType="afterEffect">
                                  <p:stCondLst>
                                    <p:cond delay="0"/>
                                  </p:stCondLst>
                                  <p:childTnLst>
                                    <p:set>
                                      <p:cBhvr>
                                        <p:cTn id="101" dur="1" fill="hold">
                                          <p:stCondLst>
                                            <p:cond delay="0"/>
                                          </p:stCondLst>
                                        </p:cTn>
                                        <p:tgtEl>
                                          <p:spTgt spid="88"/>
                                        </p:tgtEl>
                                        <p:attrNameLst>
                                          <p:attrName>style.visibility</p:attrName>
                                        </p:attrNameLst>
                                      </p:cBhvr>
                                      <p:to>
                                        <p:strVal val="visible"/>
                                      </p:to>
                                    </p:set>
                                    <p:animEffect transition="in" filter="wipe(left)">
                                      <p:cBhvr>
                                        <p:cTn id="102" dur="400"/>
                                        <p:tgtEl>
                                          <p:spTgt spid="88"/>
                                        </p:tgtEl>
                                      </p:cBhvr>
                                    </p:animEffect>
                                  </p:childTnLst>
                                </p:cTn>
                              </p:par>
                            </p:childTnLst>
                          </p:cTn>
                        </p:par>
                        <p:par>
                          <p:cTn id="103" fill="hold" nodeType="afterGroup">
                            <p:stCondLst>
                              <p:cond delay="7300"/>
                            </p:stCondLst>
                            <p:childTnLst>
                              <p:par>
                                <p:cTn id="104" presetID="2" presetClass="entr" presetSubtype="1" fill="hold" grpId="0" nodeType="after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0-#ppt_h/2"/>
                                          </p:val>
                                        </p:tav>
                                        <p:tav tm="100000">
                                          <p:val>
                                            <p:strVal val="#ppt_y"/>
                                          </p:val>
                                        </p:tav>
                                      </p:tavLst>
                                    </p:anim>
                                  </p:childTnLst>
                                </p:cTn>
                              </p:par>
                              <p:par>
                                <p:cTn id="108" presetID="2" presetClass="entr" presetSubtype="1" fill="hold" grpId="0" nodeType="withEffect">
                                  <p:stCondLst>
                                    <p:cond delay="500"/>
                                  </p:stCondLst>
                                  <p:childTnLst>
                                    <p:set>
                                      <p:cBhvr>
                                        <p:cTn id="109" dur="1" fill="hold">
                                          <p:stCondLst>
                                            <p:cond delay="0"/>
                                          </p:stCondLst>
                                        </p:cTn>
                                        <p:tgtEl>
                                          <p:spTgt spid="37"/>
                                        </p:tgtEl>
                                        <p:attrNameLst>
                                          <p:attrName>style.visibility</p:attrName>
                                        </p:attrNameLst>
                                      </p:cBhvr>
                                      <p:to>
                                        <p:strVal val="visible"/>
                                      </p:to>
                                    </p:set>
                                    <p:anim calcmode="lin" valueType="num">
                                      <p:cBhvr additive="base">
                                        <p:cTn id="110" dur="500" fill="hold"/>
                                        <p:tgtEl>
                                          <p:spTgt spid="37"/>
                                        </p:tgtEl>
                                        <p:attrNameLst>
                                          <p:attrName>ppt_x</p:attrName>
                                        </p:attrNameLst>
                                      </p:cBhvr>
                                      <p:tavLst>
                                        <p:tav tm="0">
                                          <p:val>
                                            <p:strVal val="#ppt_x"/>
                                          </p:val>
                                        </p:tav>
                                        <p:tav tm="100000">
                                          <p:val>
                                            <p:strVal val="#ppt_x"/>
                                          </p:val>
                                        </p:tav>
                                      </p:tavLst>
                                    </p:anim>
                                    <p:anim calcmode="lin" valueType="num">
                                      <p:cBhvr additive="base">
                                        <p:cTn id="111"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2" grpId="0" animBg="1"/>
      <p:bldP spid="75" grpId="0" animBg="1"/>
      <p:bldP spid="76" grpId="0" animBg="1"/>
      <p:bldP spid="77" grpId="0" animBg="1"/>
      <p:bldP spid="78" grpId="0" animBg="1"/>
      <p:bldP spid="79" grpId="0" animBg="1"/>
      <p:bldP spid="80" grpId="0" animBg="1"/>
      <p:bldP spid="81" grpId="0" animBg="1"/>
      <p:bldP spid="82" grpId="0"/>
      <p:bldP spid="83" grpId="0"/>
      <p:bldP spid="84" grpId="0"/>
      <p:bldP spid="85" grpId="0"/>
      <p:bldP spid="86" grpId="0"/>
      <p:bldP spid="87" grpId="0"/>
      <p:bldP spid="88" grpId="0"/>
      <p:bldP spid="89" grpId="0"/>
      <p:bldP spid="35"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28"/>
          <p:cNvSpPr txBox="1"/>
          <p:nvPr/>
        </p:nvSpPr>
        <p:spPr>
          <a:xfrm>
            <a:off x="2299970" y="3072765"/>
            <a:ext cx="7748270" cy="1568450"/>
          </a:xfrm>
          <a:prstGeom prst="rect">
            <a:avLst/>
          </a:prstGeom>
          <a:noFill/>
        </p:spPr>
        <p:txBody>
          <a:bodyPr wrap="square" rtlCol="0">
            <a:spAutoFit/>
          </a:bodyPr>
          <a:lstStyle/>
          <a:p>
            <a:pPr algn="l"/>
            <a:r>
              <a:rPr lang="zh-CN" altLang="en-US" sz="4800" b="1" dirty="0">
                <a:solidFill>
                  <a:srgbClr val="FF0000"/>
                </a:solidFill>
                <a:latin typeface="微软雅黑" panose="020B0503020204020204" charset="-122"/>
                <a:ea typeface="微软雅黑"/>
                <a:cs typeface="+mn-ea"/>
              </a:rPr>
              <a:t>中华民族</a:t>
            </a:r>
            <a:r>
              <a:rPr lang="zh-CN" altLang="en-US" sz="4800" b="1" dirty="0" smtClean="0">
                <a:solidFill>
                  <a:srgbClr val="FF0000"/>
                </a:solidFill>
                <a:latin typeface="微软雅黑" panose="020B0503020204020204" charset="-122"/>
                <a:ea typeface="微软雅黑"/>
                <a:cs typeface="+mn-ea"/>
              </a:rPr>
              <a:t>生生不息的</a:t>
            </a:r>
            <a:r>
              <a:rPr lang="zh-CN" altLang="en-US" sz="4800" b="1" dirty="0">
                <a:solidFill>
                  <a:srgbClr val="FF0000"/>
                </a:solidFill>
                <a:latin typeface="微软雅黑" panose="020B0503020204020204" charset="-122"/>
                <a:ea typeface="微软雅黑"/>
                <a:cs typeface="+mn-ea"/>
              </a:rPr>
              <a:t>重要精神基因</a:t>
            </a:r>
          </a:p>
        </p:txBody>
      </p:sp>
      <p:sp>
        <p:nvSpPr>
          <p:cNvPr id="21" name="剪去单角的矩形 3"/>
          <p:cNvSpPr/>
          <p:nvPr/>
        </p:nvSpPr>
        <p:spPr>
          <a:xfrm>
            <a:off x="4053930" y="1888393"/>
            <a:ext cx="4011114" cy="825069"/>
          </a:xfrm>
          <a:prstGeom prst="roundRect">
            <a:avLst/>
          </a:prstGeom>
          <a:solidFill>
            <a:srgbClr val="D6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endParaRPr>
          </a:p>
        </p:txBody>
      </p:sp>
      <p:sp>
        <p:nvSpPr>
          <p:cNvPr id="3" name="文本框 2"/>
          <p:cNvSpPr txBox="1"/>
          <p:nvPr/>
        </p:nvSpPr>
        <p:spPr>
          <a:xfrm>
            <a:off x="4689475" y="1978660"/>
            <a:ext cx="2595880" cy="645160"/>
          </a:xfrm>
          <a:prstGeom prst="rect">
            <a:avLst/>
          </a:prstGeom>
          <a:noFill/>
        </p:spPr>
        <p:txBody>
          <a:bodyPr wrap="square" rtlCol="0">
            <a:spAutoFit/>
          </a:bodyPr>
          <a:lstStyle/>
          <a:p>
            <a:pPr algn="ctr"/>
            <a:r>
              <a:rPr lang="zh-CN" altLang="en-US" sz="3600" b="1">
                <a:solidFill>
                  <a:schemeClr val="bg1"/>
                </a:solidFill>
                <a:latin typeface="微软雅黑" panose="020B0503020204020204" charset="-122"/>
                <a:ea typeface="微软雅黑"/>
              </a:rPr>
              <a:t>第一章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9942" y="267015"/>
            <a:ext cx="1553864" cy="1485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924958" y="1266735"/>
            <a:ext cx="10313647" cy="1040285"/>
            <a:chOff x="1179601" y="1656615"/>
            <a:chExt cx="10313647" cy="1040285"/>
          </a:xfrm>
        </p:grpSpPr>
        <p:sp>
          <p:nvSpPr>
            <p:cNvPr id="17" name="矩形: 圆角 1"/>
            <p:cNvSpPr/>
            <p:nvPr/>
          </p:nvSpPr>
          <p:spPr>
            <a:xfrm>
              <a:off x="1179601" y="1713051"/>
              <a:ext cx="10313647" cy="983849"/>
            </a:xfrm>
            <a:prstGeom prst="roundRect">
              <a:avLst>
                <a:gd name="adj" fmla="val 6909"/>
              </a:avLst>
            </a:prstGeom>
            <a:solidFill>
              <a:srgbClr val="C00000"/>
            </a:solidFill>
            <a:ln w="12700" cap="flat" cmpd="sng" algn="ctr">
              <a:noFill/>
              <a:prstDash val="solid"/>
              <a:miter lim="800000"/>
            </a:ln>
            <a:effectLst/>
          </p:spPr>
          <p:txBody>
            <a:bodyPr rtlCol="0" anchor="ctr"/>
            <a:lstStyle/>
            <a:p>
              <a:pPr algn="ctr" defTabSz="914400">
                <a:defRPr/>
              </a:pPr>
              <a:endParaRPr lang="zh-CN" altLang="en-US" kern="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8" name="矩形 17"/>
            <p:cNvSpPr/>
            <p:nvPr/>
          </p:nvSpPr>
          <p:spPr>
            <a:xfrm>
              <a:off x="1484702" y="1656615"/>
              <a:ext cx="9703443" cy="1040285"/>
            </a:xfrm>
            <a:prstGeom prst="rect">
              <a:avLst/>
            </a:prstGeom>
          </p:spPr>
          <p:txBody>
            <a:bodyPr wrap="square">
              <a:spAutoFit/>
            </a:bodyPr>
            <a:lstStyle/>
            <a:p>
              <a:pPr algn="just" defTabSz="913765" eaLnBrk="0" fontAlgn="base" hangingPunct="0">
                <a:lnSpc>
                  <a:spcPct val="140000"/>
                </a:lnSpc>
                <a:spcBef>
                  <a:spcPct val="0"/>
                </a:spcBef>
                <a:spcAft>
                  <a:spcPct val="0"/>
                </a:spcAft>
              </a:pPr>
              <a:r>
                <a:rPr lang="zh-CN" altLang="en-US" sz="4400" dirty="0">
                  <a:solidFill>
                    <a:srgbClr val="FFFFFF"/>
                  </a:solidFill>
                  <a:latin typeface="思源黑体 CN Heavy" panose="020B0A00000000000000" pitchFamily="34" charset="-122"/>
                  <a:ea typeface="思源黑体 CN Heavy" panose="020B0A00000000000000" pitchFamily="34" charset="-122"/>
                  <a:sym typeface="思源黑体 CN Normal" panose="020B0400000000000000" pitchFamily="34" charset="-122"/>
                </a:rPr>
                <a:t>中华民族历来具有深厚的爱国主义精神</a:t>
              </a:r>
            </a:p>
          </p:txBody>
        </p:sp>
      </p:grpSp>
      <p:sp>
        <p:nvSpPr>
          <p:cNvPr id="20" name="矩形 19"/>
          <p:cNvSpPr/>
          <p:nvPr/>
        </p:nvSpPr>
        <p:spPr>
          <a:xfrm>
            <a:off x="924959" y="2409756"/>
            <a:ext cx="1320530" cy="11899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周朝</a:t>
            </a:r>
            <a:endParaRPr lang="en-US" altLang="zh-CN"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a:p>
            <a:pPr algn="ctr"/>
            <a:r>
              <a:rPr lang="zh-CN" altLang="en-US"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时期</a:t>
            </a:r>
            <a:endParaRPr lang="zh-CN" altLang="en-US" sz="28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1" name="矩形 20"/>
          <p:cNvSpPr/>
          <p:nvPr/>
        </p:nvSpPr>
        <p:spPr>
          <a:xfrm>
            <a:off x="2337068" y="2432152"/>
            <a:ext cx="8901537" cy="1167572"/>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3" name="矩形 22"/>
          <p:cNvSpPr/>
          <p:nvPr/>
        </p:nvSpPr>
        <p:spPr>
          <a:xfrm>
            <a:off x="2418093" y="2431143"/>
            <a:ext cx="8688013" cy="1209562"/>
          </a:xfrm>
          <a:prstGeom prst="rect">
            <a:avLst/>
          </a:prstGeom>
        </p:spPr>
        <p:txBody>
          <a:bodyPr wrap="square">
            <a:spAutoFit/>
          </a:bodyPr>
          <a:lstStyle/>
          <a:p>
            <a:pPr algn="just">
              <a:lnSpc>
                <a:spcPct val="110000"/>
              </a:lnSpc>
            </a:pPr>
            <a:r>
              <a:rPr lang="zh-CN" altLang="en-US" sz="220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已经创制了以周天子为“天下共主”、以各分封诸侯管理地方的政治体制，天下共主统一管理、分封诸侯维护中央权威，形成了天下统一的局面。</a:t>
            </a:r>
            <a:endParaRPr lang="zh-CN" altLang="en-US" sz="2200" b="1">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
        <p:nvSpPr>
          <p:cNvPr id="24" name="矩形 23"/>
          <p:cNvSpPr/>
          <p:nvPr/>
        </p:nvSpPr>
        <p:spPr>
          <a:xfrm>
            <a:off x="924959" y="3702460"/>
            <a:ext cx="1320530" cy="66119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战国时期</a:t>
            </a:r>
            <a:endParaRPr lang="zh-CN" altLang="en-US" sz="22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5" name="矩形 24"/>
          <p:cNvSpPr/>
          <p:nvPr/>
        </p:nvSpPr>
        <p:spPr>
          <a:xfrm>
            <a:off x="2337068" y="3724856"/>
            <a:ext cx="8901537" cy="638795"/>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6" name="矩形 25"/>
          <p:cNvSpPr/>
          <p:nvPr/>
        </p:nvSpPr>
        <p:spPr>
          <a:xfrm>
            <a:off x="2418093" y="3828022"/>
            <a:ext cx="8688013" cy="419859"/>
          </a:xfrm>
          <a:prstGeom prst="rect">
            <a:avLst/>
          </a:prstGeom>
        </p:spPr>
        <p:txBody>
          <a:bodyPr wrap="square">
            <a:spAutoFit/>
          </a:bodyPr>
          <a:lstStyle/>
          <a:p>
            <a:pPr algn="just">
              <a:lnSpc>
                <a:spcPct val="110000"/>
              </a:lnSpc>
            </a:pPr>
            <a:r>
              <a:rPr lang="zh-CN" altLang="en-US" sz="205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秦始皇统一天下，建立了中央集权政府，在政治体制上强化了国家的统一</a:t>
            </a:r>
            <a:endParaRPr lang="zh-CN" altLang="en-US" sz="2050" b="1">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sp>
        <p:nvSpPr>
          <p:cNvPr id="27" name="矩形 26"/>
          <p:cNvSpPr/>
          <p:nvPr/>
        </p:nvSpPr>
        <p:spPr>
          <a:xfrm>
            <a:off x="924958" y="4488783"/>
            <a:ext cx="1320530" cy="66119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汉期</a:t>
            </a:r>
          </a:p>
        </p:txBody>
      </p:sp>
      <p:sp>
        <p:nvSpPr>
          <p:cNvPr id="28" name="矩形 27"/>
          <p:cNvSpPr/>
          <p:nvPr/>
        </p:nvSpPr>
        <p:spPr>
          <a:xfrm>
            <a:off x="2337067" y="4511179"/>
            <a:ext cx="8901537" cy="638795"/>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9" name="矩形 28"/>
          <p:cNvSpPr/>
          <p:nvPr/>
        </p:nvSpPr>
        <p:spPr>
          <a:xfrm>
            <a:off x="2418092" y="4579620"/>
            <a:ext cx="8688013" cy="475771"/>
          </a:xfrm>
          <a:prstGeom prst="rect">
            <a:avLst/>
          </a:prstGeom>
        </p:spPr>
        <p:txBody>
          <a:bodyPr wrap="square">
            <a:spAutoFit/>
          </a:bodyPr>
          <a:lstStyle/>
          <a:p>
            <a:pPr algn="just">
              <a:lnSpc>
                <a:spcPct val="110000"/>
              </a:lnSpc>
            </a:pPr>
            <a:r>
              <a:rPr lang="zh-CN" altLang="en-US" sz="2400">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进一步加强了统一的国家政权</a:t>
            </a:r>
            <a:endParaRPr lang="zh-CN" altLang="en-US" sz="2400" b="1">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grpSp>
        <p:nvGrpSpPr>
          <p:cNvPr id="30" name="组合 29"/>
          <p:cNvGrpSpPr/>
          <p:nvPr/>
        </p:nvGrpSpPr>
        <p:grpSpPr>
          <a:xfrm>
            <a:off x="924958" y="5254372"/>
            <a:ext cx="10313646" cy="1257783"/>
            <a:chOff x="1193799" y="3696644"/>
            <a:chExt cx="10313646" cy="1257783"/>
          </a:xfrm>
        </p:grpSpPr>
        <p:sp>
          <p:nvSpPr>
            <p:cNvPr id="31" name="矩形 30"/>
            <p:cNvSpPr/>
            <p:nvPr/>
          </p:nvSpPr>
          <p:spPr>
            <a:xfrm>
              <a:off x="1193799" y="3702493"/>
              <a:ext cx="10313646" cy="1251934"/>
            </a:xfrm>
            <a:prstGeom prst="rect">
              <a:avLst/>
            </a:prstGeom>
            <a:solidFill>
              <a:srgbClr val="C00000"/>
            </a:solid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2" name="文本框 31"/>
            <p:cNvSpPr txBox="1"/>
            <p:nvPr/>
          </p:nvSpPr>
          <p:spPr>
            <a:xfrm>
              <a:off x="1286523" y="3696644"/>
              <a:ext cx="10197772" cy="1255728"/>
            </a:xfrm>
            <a:prstGeom prst="rect">
              <a:avLst/>
            </a:prstGeom>
            <a:noFill/>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lnSpc>
                  <a:spcPct val="120000"/>
                </a:lnSpc>
              </a:pPr>
              <a:r>
                <a:rPr lang="zh-CN" altLang="en-US" sz="210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虽然朝代更迭连绵不断，呈现出分分合合的历史轨迹，但中华民族总体上是以统一为大方向，反对和抵制民族分裂、渴望和维护国家统一成为历史发展的大趋势，严厉谴责分裂者和高度赞扬统一者是中华民族思想的一个核心内容。</a:t>
              </a:r>
              <a:endParaRPr lang="zh-CN" altLang="en-US" sz="21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1" presetClass="entr" presetSubtype="1"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heel(1)">
                                      <p:cBhvr>
                                        <p:cTn id="16" dur="2000"/>
                                        <p:tgtEl>
                                          <p:spTgt spid="21"/>
                                        </p:tgtEl>
                                      </p:cBhvr>
                                    </p:animEffect>
                                  </p:childTnLst>
                                </p:cTn>
                              </p:par>
                            </p:childTnLst>
                          </p:cTn>
                        </p:par>
                        <p:par>
                          <p:cTn id="17" fill="hold" nodeType="afterGroup">
                            <p:stCondLst>
                              <p:cond delay="3000"/>
                            </p:stCondLst>
                            <p:childTnLst>
                              <p:par>
                                <p:cTn id="18" presetID="12" presetClass="entr" presetSubtype="4"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1000"/>
                                        <p:tgtEl>
                                          <p:spTgt spid="23"/>
                                        </p:tgtEl>
                                        <p:attrNameLst>
                                          <p:attrName>ppt_y</p:attrName>
                                        </p:attrNameLst>
                                      </p:cBhvr>
                                      <p:tavLst>
                                        <p:tav tm="0">
                                          <p:val>
                                            <p:strVal val="#ppt_y+#ppt_h*1.125000"/>
                                          </p:val>
                                        </p:tav>
                                        <p:tav tm="100000">
                                          <p:val>
                                            <p:strVal val="#ppt_y"/>
                                          </p:val>
                                        </p:tav>
                                      </p:tavLst>
                                    </p:anim>
                                    <p:animEffect transition="in" filter="wipe(up)">
                                      <p:cBhvr>
                                        <p:cTn id="21" dur="1000"/>
                                        <p:tgtEl>
                                          <p:spTgt spid="23"/>
                                        </p:tgtEl>
                                      </p:cBhvr>
                                    </p:animEffect>
                                  </p:childTnLst>
                                </p:cTn>
                              </p:par>
                            </p:childTnLst>
                          </p:cTn>
                        </p:par>
                        <p:par>
                          <p:cTn id="22" fill="hold" nodeType="afterGroup">
                            <p:stCondLst>
                              <p:cond delay="4000"/>
                            </p:stCondLst>
                            <p:childTnLst>
                              <p:par>
                                <p:cTn id="23" presetID="2" presetClass="entr" presetSubtype="4"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4500"/>
                            </p:stCondLst>
                            <p:childTnLst>
                              <p:par>
                                <p:cTn id="28" presetID="21" presetClass="entr" presetSubtype="1"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heel(1)">
                                      <p:cBhvr>
                                        <p:cTn id="30" dur="2000"/>
                                        <p:tgtEl>
                                          <p:spTgt spid="25"/>
                                        </p:tgtEl>
                                      </p:cBhvr>
                                    </p:animEffect>
                                  </p:childTnLst>
                                </p:cTn>
                              </p:par>
                            </p:childTnLst>
                          </p:cTn>
                        </p:par>
                        <p:par>
                          <p:cTn id="31" fill="hold" nodeType="afterGroup">
                            <p:stCondLst>
                              <p:cond delay="6500"/>
                            </p:stCondLst>
                            <p:childTnLst>
                              <p:par>
                                <p:cTn id="32" presetID="12" presetClass="entr" presetSubtype="4"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1000"/>
                                        <p:tgtEl>
                                          <p:spTgt spid="26"/>
                                        </p:tgtEl>
                                        <p:attrNameLst>
                                          <p:attrName>ppt_y</p:attrName>
                                        </p:attrNameLst>
                                      </p:cBhvr>
                                      <p:tavLst>
                                        <p:tav tm="0">
                                          <p:val>
                                            <p:strVal val="#ppt_y+#ppt_h*1.125000"/>
                                          </p:val>
                                        </p:tav>
                                        <p:tav tm="100000">
                                          <p:val>
                                            <p:strVal val="#ppt_y"/>
                                          </p:val>
                                        </p:tav>
                                      </p:tavLst>
                                    </p:anim>
                                    <p:animEffect transition="in" filter="wipe(up)">
                                      <p:cBhvr>
                                        <p:cTn id="35" dur="1000"/>
                                        <p:tgtEl>
                                          <p:spTgt spid="26"/>
                                        </p:tgtEl>
                                      </p:cBhvr>
                                    </p:animEffect>
                                  </p:childTnLst>
                                </p:cTn>
                              </p:par>
                            </p:childTnLst>
                          </p:cTn>
                        </p:par>
                        <p:par>
                          <p:cTn id="36" fill="hold" nodeType="afterGroup">
                            <p:stCondLst>
                              <p:cond delay="7500"/>
                            </p:stCondLst>
                            <p:childTnLst>
                              <p:par>
                                <p:cTn id="37" presetID="2" presetClass="entr" presetSubtype="4"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8000"/>
                            </p:stCondLst>
                            <p:childTnLst>
                              <p:par>
                                <p:cTn id="42" presetID="21" presetClass="entr" presetSubtype="1"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heel(1)">
                                      <p:cBhvr>
                                        <p:cTn id="44" dur="2000"/>
                                        <p:tgtEl>
                                          <p:spTgt spid="28"/>
                                        </p:tgtEl>
                                      </p:cBhvr>
                                    </p:animEffect>
                                  </p:childTnLst>
                                </p:cTn>
                              </p:par>
                            </p:childTnLst>
                          </p:cTn>
                        </p:par>
                        <p:par>
                          <p:cTn id="45" fill="hold" nodeType="afterGroup">
                            <p:stCondLst>
                              <p:cond delay="10000"/>
                            </p:stCondLst>
                            <p:childTnLst>
                              <p:par>
                                <p:cTn id="46" presetID="12" presetClass="entr" presetSubtype="4"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1000"/>
                                        <p:tgtEl>
                                          <p:spTgt spid="29"/>
                                        </p:tgtEl>
                                        <p:attrNameLst>
                                          <p:attrName>ppt_y</p:attrName>
                                        </p:attrNameLst>
                                      </p:cBhvr>
                                      <p:tavLst>
                                        <p:tav tm="0">
                                          <p:val>
                                            <p:strVal val="#ppt_y+#ppt_h*1.125000"/>
                                          </p:val>
                                        </p:tav>
                                        <p:tav tm="100000">
                                          <p:val>
                                            <p:strVal val="#ppt_y"/>
                                          </p:val>
                                        </p:tav>
                                      </p:tavLst>
                                    </p:anim>
                                    <p:animEffect transition="in" filter="wipe(up)">
                                      <p:cBhvr>
                                        <p:cTn id="49" dur="1000"/>
                                        <p:tgtEl>
                                          <p:spTgt spid="29"/>
                                        </p:tgtEl>
                                      </p:cBhvr>
                                    </p:animEffect>
                                  </p:childTnLst>
                                </p:cTn>
                              </p:par>
                            </p:childTnLst>
                          </p:cTn>
                        </p:par>
                        <p:par>
                          <p:cTn id="50" fill="hold" nodeType="afterGroup">
                            <p:stCondLst>
                              <p:cond delay="11000"/>
                            </p:stCondLst>
                            <p:childTnLst>
                              <p:par>
                                <p:cTn id="51" presetID="18" presetClass="entr" presetSubtype="6"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strips(downRight)">
                                      <p:cBhvr>
                                        <p:cTn id="5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p:bldP spid="24" grpId="0" animBg="1"/>
      <p:bldP spid="25" grpId="0" animBg="1"/>
      <p:bldP spid="26" grpId="0"/>
      <p:bldP spid="27" grpId="0" animBg="1"/>
      <p:bldP spid="28" grpId="0" animBg="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692785" y="1489710"/>
            <a:ext cx="10509250" cy="1141095"/>
          </a:xfrm>
          <a:prstGeom prst="rect">
            <a:avLst/>
          </a:prstGeom>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r>
              <a:rPr lang="zh-CN" altLang="en-US" sz="2400" b="1" dirty="0">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苏武、岳飞、文天祥、郑成功</a:t>
            </a:r>
            <a:r>
              <a:rPr lang="zh-CN" altLang="en-US" sz="2400" dirty="0">
                <a:latin typeface="思源黑体 CN Normal" panose="020B0400000000000000" pitchFamily="34" charset="-122"/>
                <a:ea typeface="思源黑体 CN Normal" panose="020B0400000000000000" pitchFamily="34" charset="-122"/>
                <a:sym typeface="思源黑体 CN Normal" panose="020B0400000000000000" pitchFamily="34" charset="-122"/>
              </a:rPr>
              <a:t>等集中代表了中华民族捍卫国家尊严、维护民族统一的精神标识，熔铸了中华民族深层的爱国主义精神追求。</a:t>
            </a:r>
            <a:endParaRPr lang="zh-CN" altLang="en-US" sz="2400" b="1" dirty="0">
              <a:solidFill>
                <a:srgbClr val="FF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219" y="2884625"/>
            <a:ext cx="2797667" cy="2999622"/>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68213" y="2884625"/>
            <a:ext cx="2626960" cy="2999622"/>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47315" y="2884626"/>
            <a:ext cx="2392956" cy="2999622"/>
          </a:xfrm>
          <a:prstGeom prst="rect">
            <a:avLst/>
          </a:prstGeom>
        </p:spPr>
      </p:pic>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37473" y="2884625"/>
            <a:ext cx="2418582" cy="29996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style.rotation</p:attrName>
                                        </p:attrNameLst>
                                      </p:cBhvr>
                                      <p:tavLst>
                                        <p:tav tm="0">
                                          <p:val>
                                            <p:fltVal val="360"/>
                                          </p:val>
                                        </p:tav>
                                        <p:tav tm="100000">
                                          <p:val>
                                            <p:fltVal val="0"/>
                                          </p:val>
                                        </p:tav>
                                      </p:tavLst>
                                    </p:anim>
                                    <p:animEffect transition="in" filter="fade">
                                      <p:cBhvr>
                                        <p:cTn id="16" dur="500"/>
                                        <p:tgtEl>
                                          <p:spTgt spid="3"/>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style.rotation</p:attrName>
                                        </p:attrNameLst>
                                      </p:cBhvr>
                                      <p:tavLst>
                                        <p:tav tm="0">
                                          <p:val>
                                            <p:fltVal val="360"/>
                                          </p:val>
                                        </p:tav>
                                        <p:tav tm="100000">
                                          <p:val>
                                            <p:fltVal val="0"/>
                                          </p:val>
                                        </p:tav>
                                      </p:tavLst>
                                    </p:anim>
                                    <p:animEffect transition="in" filter="fade">
                                      <p:cBhvr>
                                        <p:cTn id="22" dur="500"/>
                                        <p:tgtEl>
                                          <p:spTgt spid="4"/>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style.rotation</p:attrName>
                                        </p:attrNameLst>
                                      </p:cBhvr>
                                      <p:tavLst>
                                        <p:tav tm="0">
                                          <p:val>
                                            <p:fltVal val="360"/>
                                          </p:val>
                                        </p:tav>
                                        <p:tav tm="100000">
                                          <p:val>
                                            <p:fltVal val="0"/>
                                          </p:val>
                                        </p:tav>
                                      </p:tavLst>
                                    </p:anim>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4959" y="1599526"/>
            <a:ext cx="1320530" cy="11899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近代</a:t>
            </a:r>
            <a:endParaRPr lang="en-US" altLang="zh-CN"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a:p>
            <a:pPr algn="ctr"/>
            <a:r>
              <a:rPr lang="zh-CN" altLang="en-US" sz="2800" b="1" smtClean="0">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以后</a:t>
            </a:r>
            <a:endParaRPr lang="zh-CN" altLang="en-US" sz="28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 name="矩形 2"/>
          <p:cNvSpPr/>
          <p:nvPr/>
        </p:nvSpPr>
        <p:spPr>
          <a:xfrm>
            <a:off x="2337068" y="1621922"/>
            <a:ext cx="8901537" cy="1167572"/>
          </a:xfrm>
          <a:prstGeom prst="rect">
            <a:avLst/>
          </a:prstGeom>
          <a:noFill/>
          <a:ln w="19050" cap="flat" cmpd="sng" algn="ctr">
            <a:solidFill>
              <a:srgbClr val="C00000"/>
            </a:solidFill>
            <a:prstDash val="sysDot"/>
          </a:ln>
          <a:effectLst/>
        </p:spPr>
        <p:txBody>
          <a:bodyPr rtlCol="0" anchor="ctr"/>
          <a:lstStyle/>
          <a:p>
            <a:pPr algn="ctr" fontAlgn="base">
              <a:spcBef>
                <a:spcPct val="0"/>
              </a:spcBef>
              <a:spcAft>
                <a:spcPct val="0"/>
              </a:spcAft>
              <a:defRPr/>
            </a:pPr>
            <a:endParaRPr lang="zh-CN" altLang="en-US" sz="4000" b="1" kern="0" smtClean="0">
              <a:solidFill>
                <a:srgbClr val="FFFDFB"/>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4" name="矩形 3"/>
          <p:cNvSpPr/>
          <p:nvPr/>
        </p:nvSpPr>
        <p:spPr>
          <a:xfrm>
            <a:off x="2418093" y="1574613"/>
            <a:ext cx="8688013" cy="1140569"/>
          </a:xfrm>
          <a:prstGeom prst="rect">
            <a:avLst/>
          </a:prstGeom>
        </p:spPr>
        <p:txBody>
          <a:bodyPr wrap="square">
            <a:spAutoFit/>
          </a:bodyPr>
          <a:lstStyle/>
          <a:p>
            <a:pPr algn="just">
              <a:lnSpc>
                <a:spcPct val="150000"/>
              </a:lnSpc>
            </a:pPr>
            <a:r>
              <a:rPr lang="zh-CN" altLang="en-US" sz="2400" dirty="0">
                <a:solidFill>
                  <a:srgbClr val="591300"/>
                </a:solidFill>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rPr>
              <a:t>中国日益沦落为半殖民地半封建社会，国家失去了独立，民族失去了尊严，人民失去了幸福，中华民族到了生死存亡之秋。</a:t>
            </a:r>
            <a:endParaRPr lang="zh-CN" altLang="en-US" sz="2400" b="1" dirty="0">
              <a:solidFill>
                <a:srgbClr val="C00000"/>
              </a:solidFill>
              <a:latin typeface="思源黑体 CN Normal" panose="020B0400000000000000" pitchFamily="34" charset="-122"/>
              <a:ea typeface="思源黑体 CN Normal" panose="020B0400000000000000" pitchFamily="34" charset="-122"/>
              <a:cs typeface="Times New Roman" panose="02020603050405020304" pitchFamily="18" charset="0"/>
              <a:sym typeface="思源黑体 CN Normal" panose="020B0400000000000000" pitchFamily="34" charset="-122"/>
            </a:endParaRPr>
          </a:p>
        </p:txBody>
      </p:sp>
      <p:grpSp>
        <p:nvGrpSpPr>
          <p:cNvPr id="5" name="组合 4"/>
          <p:cNvGrpSpPr/>
          <p:nvPr/>
        </p:nvGrpSpPr>
        <p:grpSpPr>
          <a:xfrm>
            <a:off x="924958" y="2883103"/>
            <a:ext cx="10313647" cy="1127471"/>
            <a:chOff x="1179601" y="1698353"/>
            <a:chExt cx="10313647" cy="1127471"/>
          </a:xfrm>
        </p:grpSpPr>
        <p:sp>
          <p:nvSpPr>
            <p:cNvPr id="6" name="矩形: 圆角 1"/>
            <p:cNvSpPr/>
            <p:nvPr/>
          </p:nvSpPr>
          <p:spPr>
            <a:xfrm>
              <a:off x="1179601" y="1713051"/>
              <a:ext cx="10313647" cy="1112773"/>
            </a:xfrm>
            <a:prstGeom prst="roundRect">
              <a:avLst>
                <a:gd name="adj" fmla="val 6909"/>
              </a:avLst>
            </a:prstGeom>
            <a:solidFill>
              <a:srgbClr val="C00000"/>
            </a:solidFill>
            <a:ln w="12700" cap="flat" cmpd="sng" algn="ctr">
              <a:noFill/>
              <a:prstDash val="solid"/>
              <a:miter lim="800000"/>
            </a:ln>
            <a:effectLst/>
          </p:spPr>
          <p:txBody>
            <a:bodyPr rtlCol="0" anchor="ctr"/>
            <a:lstStyle/>
            <a:p>
              <a:pPr algn="ctr" defTabSz="914400">
                <a:defRPr/>
              </a:pPr>
              <a:endParaRPr lang="zh-CN" altLang="en-US" kern="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7" name="矩形 6"/>
            <p:cNvSpPr/>
            <p:nvPr/>
          </p:nvSpPr>
          <p:spPr>
            <a:xfrm>
              <a:off x="1296365" y="1698353"/>
              <a:ext cx="10064383" cy="1078309"/>
            </a:xfrm>
            <a:prstGeom prst="rect">
              <a:avLst/>
            </a:prstGeom>
          </p:spPr>
          <p:txBody>
            <a:bodyPr wrap="square">
              <a:spAutoFit/>
            </a:bodyPr>
            <a:lstStyle/>
            <a:p>
              <a:pPr algn="just" defTabSz="913765" eaLnBrk="0" fontAlgn="base" hangingPunct="0">
                <a:lnSpc>
                  <a:spcPct val="140000"/>
                </a:lnSpc>
                <a:spcBef>
                  <a:spcPct val="0"/>
                </a:spcBef>
                <a:spcAft>
                  <a:spcPct val="0"/>
                </a:spcAft>
              </a:pPr>
              <a:r>
                <a:rPr lang="zh-CN" altLang="en-US" sz="2400" dirty="0">
                  <a:solidFill>
                    <a:srgbClr val="FFFFFF"/>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面对苦难，中国人民以高度的爱国主义精神奋起抗争，抵抗侵略，捍卫主权，维护独立，谋求解放，在救亡图存的道路上，百折不挠，前赴后继</a:t>
              </a:r>
            </a:p>
          </p:txBody>
        </p:sp>
      </p:grpSp>
      <p:sp>
        <p:nvSpPr>
          <p:cNvPr id="8" name="矩形 7"/>
          <p:cNvSpPr/>
          <p:nvPr/>
        </p:nvSpPr>
        <p:spPr>
          <a:xfrm>
            <a:off x="924958" y="4117872"/>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鸦片战争中三元里人民奋起抗击英国侵略者</a:t>
            </a:r>
          </a:p>
        </p:txBody>
      </p:sp>
      <p:sp>
        <p:nvSpPr>
          <p:cNvPr id="9" name="矩形 8"/>
          <p:cNvSpPr/>
          <p:nvPr/>
        </p:nvSpPr>
        <p:spPr>
          <a:xfrm>
            <a:off x="4400863" y="4117872"/>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光绪年间左宗棠率兵驱逐沙俄收复伊犁捍卫领土主权</a:t>
            </a:r>
          </a:p>
        </p:txBody>
      </p:sp>
      <p:sp>
        <p:nvSpPr>
          <p:cNvPr id="10" name="矩形 9"/>
          <p:cNvSpPr/>
          <p:nvPr/>
        </p:nvSpPr>
        <p:spPr>
          <a:xfrm>
            <a:off x="7892505" y="4117872"/>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中法战争中老将冯子材反击法国侵略军</a:t>
            </a:r>
          </a:p>
        </p:txBody>
      </p:sp>
      <p:sp>
        <p:nvSpPr>
          <p:cNvPr id="11" name="矩形 10"/>
          <p:cNvSpPr/>
          <p:nvPr/>
        </p:nvSpPr>
        <p:spPr>
          <a:xfrm>
            <a:off x="924958" y="5211733"/>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甲午海战中北洋官兵与日本侵略者血战大东沟</a:t>
            </a:r>
          </a:p>
        </p:txBody>
      </p:sp>
      <p:sp>
        <p:nvSpPr>
          <p:cNvPr id="12" name="矩形 11"/>
          <p:cNvSpPr/>
          <p:nvPr/>
        </p:nvSpPr>
        <p:spPr>
          <a:xfrm>
            <a:off x="4400863" y="5211733"/>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辛亥革命推翻帝制建立民国</a:t>
            </a:r>
          </a:p>
        </p:txBody>
      </p:sp>
      <p:sp>
        <p:nvSpPr>
          <p:cNvPr id="13" name="矩形 12"/>
          <p:cNvSpPr/>
          <p:nvPr/>
        </p:nvSpPr>
        <p:spPr>
          <a:xfrm>
            <a:off x="7892505" y="5211733"/>
            <a:ext cx="3346100" cy="9865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b="1">
                <a:solidFill>
                  <a:schemeClr val="bg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五四运动中热血青年抵制巴黎和会、捍卫国家主权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1" presetClass="entr" presetSubtype="1"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par>
                          <p:cTn id="13" fill="hold" nodeType="afterGroup">
                            <p:stCondLst>
                              <p:cond delay="2500"/>
                            </p:stCondLst>
                            <p:childTnLst>
                              <p:par>
                                <p:cTn id="14" presetID="1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000"/>
                                        <p:tgtEl>
                                          <p:spTgt spid="4"/>
                                        </p:tgtEl>
                                        <p:attrNameLst>
                                          <p:attrName>ppt_y</p:attrName>
                                        </p:attrNameLst>
                                      </p:cBhvr>
                                      <p:tavLst>
                                        <p:tav tm="0">
                                          <p:val>
                                            <p:strVal val="#ppt_y+#ppt_h*1.125000"/>
                                          </p:val>
                                        </p:tav>
                                        <p:tav tm="100000">
                                          <p:val>
                                            <p:strVal val="#ppt_y"/>
                                          </p:val>
                                        </p:tav>
                                      </p:tavLst>
                                    </p:anim>
                                    <p:animEffect transition="in" filter="wipe(up)">
                                      <p:cBhvr>
                                        <p:cTn id="17" dur="1000"/>
                                        <p:tgtEl>
                                          <p:spTgt spid="4"/>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1000"/>
                            </p:stCondLst>
                            <p:childTnLst>
                              <p:par>
                                <p:cTn id="29" presetID="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3000"/>
                            </p:stCondLst>
                            <p:childTnLst>
                              <p:par>
                                <p:cTn id="49" presetID="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2625" y="2649220"/>
            <a:ext cx="4587875" cy="2014855"/>
          </a:xfrm>
          <a:prstGeom prst="rect">
            <a:avLst/>
          </a:prstGeom>
        </p:spPr>
      </p:pic>
      <p:sp>
        <p:nvSpPr>
          <p:cNvPr id="6" name="文本框 5"/>
          <p:cNvSpPr txBox="1"/>
          <p:nvPr/>
        </p:nvSpPr>
        <p:spPr>
          <a:xfrm>
            <a:off x="5691505" y="1853565"/>
            <a:ext cx="6080760" cy="3399790"/>
          </a:xfrm>
          <a:prstGeom prst="rect">
            <a:avLst/>
          </a:prstGeom>
          <a:ln>
            <a:noFill/>
          </a:ln>
        </p:spPr>
        <p:txBody>
          <a:bodyPr wrap="square">
            <a:spAutoFit/>
          </a:bodyPr>
          <a:lstStyle>
            <a:defPPr>
              <a:defRPr lang="zh-CN"/>
            </a:defPPr>
            <a:lvl1pPr>
              <a:lnSpc>
                <a:spcPct val="150000"/>
              </a:lnSpc>
              <a:spcAft>
                <a:spcPts val="2000"/>
              </a:spcAft>
              <a:defRPr sz="1600">
                <a:solidFill>
                  <a:srgbClr val="591300"/>
                </a:solidFill>
                <a:latin typeface="微软雅黑" panose="020B0503020204020204" charset="-122"/>
                <a:ea typeface="微软雅黑"/>
              </a:defRPr>
            </a:lvl1pPr>
          </a:lstStyle>
          <a:p>
            <a:pPr algn="just">
              <a:lnSpc>
                <a:spcPct val="125000"/>
              </a:lnSpc>
            </a:pPr>
            <a:r>
              <a:rPr lang="zh-CN" altLang="en-US" sz="2800" b="1">
                <a:solidFill>
                  <a:srgbClr val="E60000"/>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五四爱国运动</a:t>
            </a:r>
            <a:r>
              <a:rPr lang="zh-CN" altLang="en-US" sz="2400">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是近代以来中华民族爱国主义精神发展的一个高峰，拉开了新民主主义革命的历史大幕。近百年来，在中国共产党的领导下，中国人民的爱国主义同革命、建设、改革的伟大实践紧紧联系在一起，为实现民族独立解放、国家繁荣发展、人民幸福生活不懈努力、接续奋斗。</a:t>
            </a:r>
            <a:endParaRPr lang="zh-CN" altLang="en-US" sz="2400" b="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28"/>
          <p:cNvSpPr txBox="1"/>
          <p:nvPr/>
        </p:nvSpPr>
        <p:spPr>
          <a:xfrm>
            <a:off x="2299970" y="3072765"/>
            <a:ext cx="7748270" cy="1568450"/>
          </a:xfrm>
          <a:prstGeom prst="rect">
            <a:avLst/>
          </a:prstGeom>
          <a:noFill/>
        </p:spPr>
        <p:txBody>
          <a:bodyPr wrap="square" rtlCol="0">
            <a:spAutoFit/>
          </a:bodyPr>
          <a:lstStyle/>
          <a:p>
            <a:pPr algn="dist"/>
            <a:r>
              <a:rPr lang="zh-CN" altLang="en-US" sz="4800" b="1" dirty="0">
                <a:solidFill>
                  <a:srgbClr val="C00000"/>
                </a:solidFill>
                <a:latin typeface="微软雅黑" panose="020B0503020204020204" charset="-122"/>
                <a:ea typeface="微软雅黑"/>
                <a:cs typeface="+mn-ea"/>
                <a:sym typeface="+mn-ea"/>
              </a:rPr>
              <a:t>爱国主义在任何情况下都不能弱化，更不能丢掉</a:t>
            </a:r>
          </a:p>
        </p:txBody>
      </p:sp>
      <p:sp>
        <p:nvSpPr>
          <p:cNvPr id="21" name="剪去单角的矩形 3"/>
          <p:cNvSpPr/>
          <p:nvPr/>
        </p:nvSpPr>
        <p:spPr>
          <a:xfrm>
            <a:off x="4053930" y="1888393"/>
            <a:ext cx="4011114" cy="825069"/>
          </a:xfrm>
          <a:prstGeom prst="roundRect">
            <a:avLst/>
          </a:prstGeom>
          <a:solidFill>
            <a:srgbClr val="D6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endParaRPr>
          </a:p>
        </p:txBody>
      </p:sp>
      <p:sp>
        <p:nvSpPr>
          <p:cNvPr id="3" name="文本框 2"/>
          <p:cNvSpPr txBox="1"/>
          <p:nvPr/>
        </p:nvSpPr>
        <p:spPr>
          <a:xfrm>
            <a:off x="4689475" y="1978660"/>
            <a:ext cx="2595880" cy="645160"/>
          </a:xfrm>
          <a:prstGeom prst="rect">
            <a:avLst/>
          </a:prstGeom>
          <a:noFill/>
        </p:spPr>
        <p:txBody>
          <a:bodyPr wrap="square" rtlCol="0">
            <a:spAutoFit/>
          </a:bodyPr>
          <a:lstStyle/>
          <a:p>
            <a:pPr algn="ctr"/>
            <a:r>
              <a:rPr lang="zh-CN" altLang="en-US" sz="3600" b="1">
                <a:solidFill>
                  <a:schemeClr val="bg1"/>
                </a:solidFill>
                <a:latin typeface="微软雅黑" panose="020B0503020204020204" charset="-122"/>
                <a:ea typeface="微软雅黑"/>
              </a:rPr>
              <a:t>第二章</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9942" y="267015"/>
            <a:ext cx="1553864" cy="14853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OUTPUT_FOLDER" val="C:\Users\admin\Desktop\视频"/>
  <p:tag name="ISPRING_PLAYERS_CUSTOMIZATION" val="UEsDBBQAAgAIAA5nsEo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OZ7BK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A5nsEq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DmewSi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DmewSm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DmewSj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DmewSp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DmewSr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D2ewSiISRfi9EAAAWz4AABcAAAB1bml2ZXJzYWwvdW5pdmVyc2FsLnBuZ+3ba1RSWd8AcE0iy9ScykvmJZ3XLqbmZFqoqKnRvOWltLG84SXHrEkrRVQSUktnNKHmncluKulTmBqO5o2bOJHR5LW84AXENEVBIC+AgMCD7/PMTF+eT+9a7ydYi3PWYf/OPnvvxTn7/1/r7J+CAyH6m3Zs0tLS0v/2uN9pLS0dHy2tdc91gepfskp356p32qmnIUe18D0759QHgESfALWox+itxq5XH2+8cvxcqpaWAW3tq01PqTqvpeX5+Vs/n9CMaD6rszASNvbmI9jOsF3nyr7DW3b//OBHdGhwcOjRSe8Ka8AtLNqmcE9gru732K/W77LRNnJ+4KeT+8f+HW4DEnC3xNC+szr60uAzUo3Avm+l7TlXMBrJOkMluY48gimZbdmIdIVMNDJYEybxwkcSJmkJ7Vo6mw/8uYlIxB4KEAXAAiW90XIvqlLGGyp1vmt32izmhjbQ9F+bmNs53FJxoldu8jh5740Bzy9O3zzfmMMtk72Ec3pKS8GV8dV9V2s3fFF83rRKOVLDeUt4dRB/hfGS9+CvSq1Z3qLecYyXck+ux/wfXzbJCFiNEn840Sdtyf+7ogN3ErwBe5U/TkqKHHgmj3hjou5/F20w2+Jjcxzg/DfdoqbaVuvH953fHvdXL/4TWoyXxmqQBmmQBmmQBmmQBmmQBmmQBmmQBmmQBmmQBmmQBmmQBmmQBmmQBmmQBmmQBmmQBmmQBmmQBmmQBmmQBmmQBmmQBv1/ohghxkt5X3rF7It3ptu9C7WNvl7nf+CLt6tPAf22fD41ETKkz+n/mf4n3e9qnet3R/fv16VjrN/d0F0H3kT2f73vzV8V/ic0TV+k/V9R+2mjNN7Qi5FbeibfJ/aWlZaCYBfFXQd7d5IwoCiYjJs2NHdmtbD8zzOGL+uw5FX0BeXccH+oJJY3VYkBP0zzau5BZQfKV+vZwsOWKf2Sqd2QvmJzt++dyJ9f1ReV5eHJIAqMqJgc40Ov46EMp381hwDER5HSf6BLz9hUCuhDmeYNUfSRZvlsvGNJVkx8l9SKeF1WEITGLnF6U85oNem1BEoG9BK7FrxWP9POZd8+Ikjt9XQjZYm4KLR8MAzaPZ4xVazAwMczEwcYO5YUOxNX8ifkQioVMYKSzeEkkWIW7ym6ZXaxllcbhaIqxGOe9EdZFMdvGtBC57TwwHKwp/vsdTw3iYWxRjTChyXVjAe9cLOD7e3NplX18lawe1KXheLJFFl9Zp7EkHfYF5oYYVjHS2cZXjiJxl526AKxeEofvPszCQvOVlpMOEPlr3/aqjoSvT5Ukc36iMdssMyIUVHj28qmapFToSXZHUFRM0Fg6SelCt/ZFPcsygQ27Gvo2XgghrfEPSwiwMjplF+KNhUZh4ioBfiXmcdGkyKmETvTwrnkocw9nY8aWuYgdzxHSbLeV3cCCki3zWImWndU3eV3PTjobq7lEJnvqLqs/7geR8JPwdpeJ1wDFHs+oS9k+GY82xkN38EzSFHATwIGbb2XBADGIpsyNTIk24vruFpCir14td+RmrXtH69wSlRRfvrZ9SlRYSKVfeQYbMim2qLOoxECtN9HxGxmoVSKVN/qbIGNbScSAzLk36XnBZ4o5cxkhhilmWKsU7jvo72gnYrrBGZk8uYDV84CuSI2fQHJIQb1900TBEL4Tmp0FMO3hDZM8+/7WQj4UObq4hrODUxTzX23hP8aA7AYLz6GKDwnyao6W6ViY/oL88R7Ajp+0Cvd9EjAcTPcbqWAwEZtkUXIwyZm58SIAYk9zhf39NaHvjlz+YmE8QWDKaNPAR6jpHeZYkKB5OV8Q/q5g3cuYaPtr+0U1qZMuugfYb+WeCRDU+d5lfmONaBIgIOZD/+VhblPU6ME6vSBmstFwxGNsV2/cg7XKD6Uw1lNutwNPm65M/4hbBp5ytD/jY0t38VB7vmm7N6T/pbCFprsv4jvkpYJNQoPwmokUt3rYSD3+SnSKgirvMzpm0acbWmCKLK5SVd9Szruq7u9y7+PzMhqtK+arDIw8S5A6Fxj2ly4a2TkonRYoa9+SH1MUxxJzSSRzWJiQoDp0mKtmVtv+qYzBq5eu8+mjgOvzy6aqpttcRQw2D9hTEmuWlcVHeEy47/kG/aMhmP1DYSMEj+OZAcEK7IlUSpi3UZudI9ouUPgrmxiAAbZTQyTpimr5YfYvNu1MnUnjDGAgKUpTvd0h/p5sbM050SJY4eHfo+5bZeVrxO0jXxa1+IcoDsLRRRl9MXWhM7YIc8VZ4KYPimekfBm+9xREm0QxaEUi+0CETJGbSfh1T8obTXytNebsMTofacjqpr3cNucj0pSubw0X9zkU/kRxR5utNL3WHhtgNSS5XbMNDUcHQHIFo8kpqZMcCW0CrbO3LNSVSXJd6YBPnLwSgbQVYGurGEymJ84BmZjnyRgNBQxCM/f7mMP/splhr0xfNkFJ3ZpBZHlzmK2xQ5Z7JWVz06fiLW8ue9F7ytwUcnbLfm/Zd3EqYej2CjcumkKVkcy3g872/HeR0h2XU77A3Q5hApBxN8EseIDO+1Updi9VA9eyWivl4pMvdUl9zBymR/tbev8URuYPtK+L6UgSidCNaW+4ykIREjLLRbNS/rpf0YepbQdQfCbGAJCwEMJjCscV98pikRJo4pFtaipO1MwiMIxXYeuFuD7n0Pr0FDc0554SepYUu3SKRSUk/Re+oLGW6yhkUriFdnZLJmcGAVdlnZGG/OX8Ysya6PGOIB+TlqruQ1QaaooakMujLdlywV5vysgP/JURdZeIchn6mc7w5tifP6Bu5yfKut1vaii3vJmGTjIUqff/UpiI95fvfi6RjiY3CkTomWdTtR51EW923s5CW8Vv9QNUj2Ip76LPY0aZTfFXhvPxNeF5JxFcT1aliJ8QlGj0/WfjyrY2kVlUmfx6n65uj1f5wJLbj2xAhVwxk2LKQJDmX96n9Mxo9dDZ+PR9E06pJSJAivk2b03Ru8MCe63QOyJ8KEIAEx4P+w3JjlzqSxjDtlDHmtNoSrSVSssyDkub6B805N6+GcS3fybti7GDy2/w5SjHKdCbF4bUv4YxN5+1GGdvJ7hyBbAfuuaE6ACR0zX5ooiayMXs+7Q82iq3O2kL2Nhn9GApXROBR9n7ARZGCTeXZu/onV4GW6tmQsfLEufj/2aaRSKUnWYQJlLs2+DAU0QCPH3EHUXuXMJncwFqwZSF2Pe4K7D6r2fsLJx/rUfMDu7ETcTQ4xCXfMdrYy+zrKzfVD4bqFFAvw+hFGqGxcX0nw9qtn0rfNvXaWrSk4jJI7bk5Hd2Poc4kg0CoV/GuOdldGTMHu6EXa+EjQKsVxFKavyf9WgurFyR5TgWG6cChvlfnOhLrGaapUFilS9f2yMFBFYkHtE3CX1Rdnxs4tGPlttZnHlyIcU0VCE3JpoJYLDhgf0xhZSkadIeCEF779FjrRTz9U5Z/T3p+5GRQO6i0rEFcr03ZT1Jy1aJrHRhgPZF8Pk8k05AojkVJlxkIgtDm3NIg43cNTVR8zwmnUvckg9nApIrozT1BMmQaSXA1tm55JtZlVQJtN/GCVQVdDuEXLHOJs/JhWETWwb2l2WESd+Z1/XFY1SiBDgwDKPI4j5eroYY5u/etqKt0+aYfO299sGFKcUBRyKnxh4HnJigx/Jguv11QCqpFnZ/zF8y7Lws6GnBb4NKtHXGQ35KBNiXaeR/DuVe6E1iMzGmKS6+ItBiTyvr1yWRfbY0UpvEVtJ6hFZJZnLskIMnMx9SzCQXKDlRplCwk4M8hQN1B7FYR1lh+ECpvIqt1V0JMQpgw7tdfIrmUqPRNf4BUtMYIhNryrq6LT0jCuehDLTmBgzHROn6MgTAIvlitXMuo0Xg+J5VHfmfRMJ3OpU+PK2+nq4uMDxZT0Up2r3dbdiQa7NeFoIsHVQzI2mA/NvoKoXHW6i48Frf0S/Pm/AYCW4Fyyfz9Ee0K8EJWf3DOiNL7C0vjYzlRcRHJL5dyeUTheNPnHs5jhvMqdLc1Q7DiPE8/+9y2VZt6cCXnCp5QT//V3/oAJewSkEoArNRrkkzV+eGk50CVBk8V2bEA/HIiJ6i7DqseOqwj4NHKzk7s3jH/IXwcakAurWcTubqpP7l15Osj6CToWqsOc9u/lYyI0ZC/FbW0wXWLkyNQJnZ3PiOx3zDMErMaokDNgYChTpJT+AOrJ6HywWEeQp67vlZFnH/F1ruEHYobkls7gYd30mEcYTUP0PTjc/tWgRtFpts4U9CqPPUfMiWM9TUu4FQy9Fb2mk8srwm26KJZ2rY96sukPn06NKIJ4O+PWB2d1EsnEpm0i+2F5LkwehLkFx8m3t6VL8jpt88lBlWELcbMMDeKsu1y+Y8tGHAqyyAsGmkdLpErkVH/qab8mZLoGWUVYmi9Zd6FxX5V+jtQPdnoAk7Df3ERW9QD53yHqYozva4+5Ys2NRiocDTS8AhxaE6x22boYojvh66UCyZehJObTteuZzrerOxbc2s3scq3Z5qMP3FeWYdroOrrpZpRukiJIcFh1g0gy99uf69fWAK1yWXx5MW4lVkA1LDQpIW9dmxfn8HD0Tx9rlxlYaMSqcIzFrIPUIm/ShvFXp0okNd3S5FPDsWuCXue3C+xCmDGPsuTKRp04cfsKuryO410Kf+bptMWAXu3vhIQxbnc2/5BxM7PG71XdHTiO+8DRg48b1k0dwvzd1vrf1KXW/bLNn6VBAmQF8tcygZd5p+Im5bgFp6vVaM9A55m7JtcsybELKJTR3KX/ecnAOVChE8EebfrVcv3g8OKWpTJLWmqUfrHqPVfJyPSySSVPfAi6Dc+8pGPW41bgX6rhX5+NnFmFpipgW9U27t1kV4+ZJwovhmSmDB+yZJdfpRigxLcmhRWK5kXszmDIoIrsdW1ld6hXmByuEypCP3GIj7osGijsz/c0d3dHrgMGldNxqbsRMaw3YLWP2TcdHwZW1bIne3x7LfLM/ldQo6DVbbPnfsG8clMJTZwmx+4mPWvvota+h6meH8hLoWZu/WJ1SgBBCisSvz7jNblY9k46MMBZq7QVlSNncryYlAV4JT5BtPMRmlvfh1YzxnKuU1mj1/XtGp0Yp93nUKiT01J2ryzEj3uYe5q2W0fmXHORCbQci0w7S1zwkHr52XSnlJO4OKttpcRTGlD3edd9AogdmeXui4FvdTosOMRaYE8s8ulTiXqgNbB5pf0ZvrjTIdZbEt4jAsvud6VvjOZ90R4+dD3Fs5THqerlNPk6U5Q85u9IETIJiauAqL7VZalLQL8jH/DtnamZ568eNyW4/zTsaM68YvkzGgF1vuDqnB6KxMu2RgQr3mdz7WY8TvpssfJiVHeypX6UcQ2Uxa+raiKpt1aCTWoT3w2JzfVx57Fp1OVHOvwVITtGZuNIsL1fFatBVciggQAocu84sMnHqWUtialp6BMgB9mDs2PXxx+luGX8noc+Bfn25KKbz9ptL/JJdf2Wn7XhzdWL71jb8ixXEfmZbfNohOWzRGZr0JfOvlJcGFCtXl4Lgube2fLkc2W9tvbGcV0e16am1sXSMK7m7Fh79uY6ZoR+qmleoMzGb46KDX6bJN3O45ZQRlTLD5fiCMGvBHXX77+JQyUC5QrfaSx03wf2kvxt6fXG9TGA1fLScpJ67F9RRWZd64G3zPba9+3I1s3ssVvYMhJNzVFrstO2pHl+N3NZSf771D/TDH43J/SdQSwMEFAACAAgAD2ewSgR8V/xKAAAAagAAABsAAAB1bml2ZXJzYWwvdW5pdmVyc2FsLnBuZy54bWyzsa/IzVEoSy0qzszPs1Uy1DNQsrfj5bIpKEoty0wtV6gAihnpGUCAkkIlKrc8M6Ukw1bJwsASIZaRmpmeUWKrZGZgDhfUBxoJAFBLAQIAABQAAgAIAA5nsEoVDq0oZAQAAAcRAAAdAAAAAAAAAAEAAAAAAAAAAAB1bml2ZXJzYWwvY29tbW9uX21lc3NhZ2VzLmxuZ1BLAQIAABQAAgAIAA5nsEoIfgsjKQMAAIYMAAAnAAAAAAAAAAEAAAAAAJ8EAAB1bml2ZXJzYWwvZmxhc2hfcHVibGlzaGluZ19zZXR0aW5ncy54bWxQSwECAAAUAAIACAAOZ7BKtfwJZLoCAABVCgAAIQAAAAAAAAABAAAAAAANCAAAdW5pdmVyc2FsL2ZsYXNoX3NraW5fc2V0dGluZ3MueG1sUEsBAgAAFAACAAgADmewSiqWD2f+AgAAlwsAACYAAAAAAAAAAQAAAAAABgsAAHVuaXZlcnNhbC9odG1sX3B1Ymxpc2hpbmdfc2V0dGluZ3MueG1sUEsBAgAAFAACAAgADmewSmhxUpGaAQAAHwYAAB8AAAAAAAAAAQAAAAAASA4AAHVuaXZlcnNhbC9odG1sX3NraW5fc2V0dGluZ3MuanNQSwECAAAUAAIACAAOZ7BKPTwv0cEAAADlAQAAGgAAAAAAAAABAAAAAAAfEAAAdW5pdmVyc2FsL2kxOG5fcHJlc2V0cy54bWxQSwECAAAUAAIACAAOZ7BKmvmWZGsAAABrAAAAHAAAAAAAAAABAAAAAAAYEQAAdW5pdmVyc2FsL2xvY2FsX3NldHRpbmdzLnhtbFBLAQIAABQAAgAIAESUV0cjtE77+wIAALAIAAAUAAAAAAAAAAEAAAAAAL0RAAB1bml2ZXJzYWwvcGxheWVyLnhtbFBLAQIAABQAAgAIAA5nsEqwhyP0bAEAAPcCAAApAAAAAAAAAAEAAAAAAOoUAAB1bml2ZXJzYWwvc2tpbl9jdXN0b21pemF0aW9uX3NldHRpbmdzLnhtbFBLAQIAABQAAgAIAA9nsEoiEkX4vRAAAFs+AAAXAAAAAAAAAAAAAAAAAJ0WAAB1bml2ZXJzYWwvdW5pdmVyc2FsLnBuZ1BLAQIAABQAAgAIAA9nsEoEfFf8SgAAAGoAAAAbAAAAAAAAAAEAAAAAAI8nAAB1bml2ZXJzYWwvdW5pdmVyc2FsLnBuZy54bWxQSwUGAAAAAAsACwBJAwAAEigAAAAA"/>
  <p:tag name="ISPRING_PRESENTATION_TITLE" val="9"/>
  <p:tag name="ISPRING_SCORM_ENDPOINT" val="&lt;endpoint&gt;&lt;enable&gt;0&lt;/enable&gt;&lt;lrs&gt;http://&lt;/lrs&gt;&lt;auth&gt;0&lt;/auth&gt;&lt;login&gt;&lt;/login&gt;&lt;password&gt;&lt;/password&gt;&lt;key&gt;&lt;/key&gt;&lt;name&gt;&lt;/name&gt;&lt;email&gt;&lt;/email&gt;&lt;/endpoint&gt;&#10;"/>
  <p:tag name="ISPRING_SCORM_RATE_SLIDES" val="0"/>
  <p:tag name="ISPRING_ULTRA_SCORM_COURSE_ID" val="E7C76369-9ED8-4791-9F0F-38A382C46A15"/>
  <p:tag name="ISPRINGCLOUDFOLDERID" val="0"/>
  <p:tag name="ISPRINGCLOUDFOLDERPATH" val="资源库"/>
  <p:tag name="ISPRINGONLINEFOLDERID" val="0"/>
  <p:tag name="ISPRINGONLINEFOLDERPATH" val="内容列表"/>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2214</Words>
  <Application>Microsoft Office PowerPoint</Application>
  <PresentationFormat>宽屏</PresentationFormat>
  <Paragraphs>124</Paragraphs>
  <Slides>27</Slides>
  <Notes>27</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27</vt:i4>
      </vt:variant>
    </vt:vector>
  </HeadingPairs>
  <TitlesOfParts>
    <vt:vector size="43" baseType="lpstr">
      <vt:lpstr>Meiryo</vt:lpstr>
      <vt:lpstr>等线</vt:lpstr>
      <vt:lpstr>华康新综艺W7(P)</vt:lpstr>
      <vt:lpstr>迷你简粗倩</vt:lpstr>
      <vt:lpstr>思源黑体 CN Heavy</vt:lpstr>
      <vt:lpstr>思源黑体 CN Normal</vt:lpstr>
      <vt:lpstr>思源宋体 CN</vt:lpstr>
      <vt:lpstr>宋体</vt:lpstr>
      <vt:lpstr>微软雅黑</vt:lpstr>
      <vt:lpstr>Arial</vt:lpstr>
      <vt:lpstr>Broadway</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2021-06-09T23:19:14Z</cp:lastPrinted>
  <dcterms:created xsi:type="dcterms:W3CDTF">2021-06-09T23:19:14Z</dcterms:created>
  <dcterms:modified xsi:type="dcterms:W3CDTF">2023-04-14T08:37:36Z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