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93" r:id="rId3"/>
    <p:sldId id="275" r:id="rId4"/>
    <p:sldId id="277" r:id="rId5"/>
    <p:sldId id="276"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4" r:id="rId22"/>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368" autoAdjust="0"/>
  </p:normalViewPr>
  <p:slideViewPr>
    <p:cSldViewPr snapToGrid="0">
      <p:cViewPr varScale="1">
        <p:scale>
          <a:sx n="107" d="100"/>
          <a:sy n="107" d="100"/>
        </p:scale>
        <p:origin x="750"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80823D-0D10-4553-BE2E-37238D3DF90D}" type="datetimeFigureOut">
              <a:rPr lang="zh-CN" altLang="en-US" smtClean="0"/>
              <a:t>2023/4/12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7E912-FF0D-42B0-B4DD-EC912B4DE993}" type="slidenum">
              <a:rPr lang="zh-CN" altLang="en-US" smtClean="0"/>
              <a:t>‹#›</a:t>
            </a:fld>
            <a:endParaRPr lang="zh-CN" altLang="en-US"/>
          </a:p>
        </p:txBody>
      </p:sp>
    </p:spTree>
    <p:extLst>
      <p:ext uri="{BB962C8B-B14F-4D97-AF65-F5344CB8AC3E}">
        <p14:creationId xmlns:p14="http://schemas.microsoft.com/office/powerpoint/2010/main" val="1649057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B477E912-FF0D-42B0-B4DD-EC912B4DE993}" type="slidenum">
              <a:rPr lang="zh-CN" altLang="en-US" smtClean="0"/>
              <a:t>10</a:t>
            </a:fld>
            <a:endParaRPr lang="zh-CN" altLang="en-US"/>
          </a:p>
        </p:txBody>
      </p:sp>
    </p:spTree>
    <p:extLst>
      <p:ext uri="{BB962C8B-B14F-4D97-AF65-F5344CB8AC3E}">
        <p14:creationId xmlns:p14="http://schemas.microsoft.com/office/powerpoint/2010/main" val="1626734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477E912-FF0D-42B0-B4DD-EC912B4DE993}" type="slidenum">
              <a:rPr lang="zh-CN" altLang="en-US" smtClean="0"/>
              <a:t>14</a:t>
            </a:fld>
            <a:endParaRPr lang="zh-CN" altLang="en-US"/>
          </a:p>
        </p:txBody>
      </p:sp>
    </p:spTree>
    <p:extLst>
      <p:ext uri="{BB962C8B-B14F-4D97-AF65-F5344CB8AC3E}">
        <p14:creationId xmlns:p14="http://schemas.microsoft.com/office/powerpoint/2010/main" val="1524109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20</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615976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E8FE8BF-F8B2-4F99-B3BA-3BF1F2B555EF}" type="datetimeFigureOut">
              <a:rPr lang="zh-CN" altLang="en-US" smtClean="0"/>
              <a:t>2023/4/12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C5BF75F-07EF-4D8A-925D-B419D3A8D83B}"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E8FE8BF-F8B2-4F99-B3BA-3BF1F2B555EF}" type="datetimeFigureOut">
              <a:rPr lang="zh-CN" altLang="en-US" smtClean="0"/>
              <a:t>2023/4/12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C5BF75F-07EF-4D8A-925D-B419D3A8D83B}"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E8FE8BF-F8B2-4F99-B3BA-3BF1F2B555EF}" type="datetimeFigureOut">
              <a:rPr lang="zh-CN" altLang="en-US" smtClean="0"/>
              <a:t>2023/4/12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C5BF75F-07EF-4D8A-925D-B419D3A8D83B}"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09141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15497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742245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77761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875966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942063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356574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7019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E8FE8BF-F8B2-4F99-B3BA-3BF1F2B555EF}" type="datetimeFigureOut">
              <a:rPr lang="zh-CN" altLang="en-US" smtClean="0"/>
              <a:t>2023/4/12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C5BF75F-07EF-4D8A-925D-B419D3A8D83B}"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838291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321075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83560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0"/>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E8FE8BF-F8B2-4F99-B3BA-3BF1F2B555EF}" type="datetimeFigureOut">
              <a:rPr lang="zh-CN" altLang="en-US" smtClean="0"/>
              <a:t>2023/4/12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C5BF75F-07EF-4D8A-925D-B419D3A8D83B}"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E8FE8BF-F8B2-4F99-B3BA-3BF1F2B555EF}" type="datetimeFigureOut">
              <a:rPr lang="zh-CN" altLang="en-US" smtClean="0"/>
              <a:t>2023/4/12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C5BF75F-07EF-4D8A-925D-B419D3A8D83B}"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1"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E8FE8BF-F8B2-4F99-B3BA-3BF1F2B555EF}" type="datetimeFigureOut">
              <a:rPr lang="zh-CN" altLang="en-US" smtClean="0"/>
              <a:t>2023/4/12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C5BF75F-07EF-4D8A-925D-B419D3A8D83B}"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363"/>
            <a:ext cx="12192000" cy="6857637"/>
          </a:xfrm>
          <a:prstGeom prst="rect">
            <a:avLst/>
          </a:prstGeom>
        </p:spPr>
      </p:pic>
      <p:sp>
        <p:nvSpPr>
          <p:cNvPr id="7" name="矩形 6"/>
          <p:cNvSpPr/>
          <p:nvPr userDrawn="1"/>
        </p:nvSpPr>
        <p:spPr>
          <a:xfrm>
            <a:off x="107951" y="88900"/>
            <a:ext cx="11976100" cy="6667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sp>
        <p:nvSpPr>
          <p:cNvPr id="6" name="矩形 5"/>
          <p:cNvSpPr/>
          <p:nvPr userDrawn="1"/>
        </p:nvSpPr>
        <p:spPr>
          <a:xfrm>
            <a:off x="107951" y="88900"/>
            <a:ext cx="11976100" cy="6667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日期占位符 1"/>
          <p:cNvSpPr>
            <a:spLocks noGrp="1"/>
          </p:cNvSpPr>
          <p:nvPr>
            <p:ph type="dt" sz="half" idx="10"/>
          </p:nvPr>
        </p:nvSpPr>
        <p:spPr/>
        <p:txBody>
          <a:bodyPr/>
          <a:lstStyle/>
          <a:p>
            <a:fld id="{5E8FE8BF-F8B2-4F99-B3BA-3BF1F2B555EF}" type="datetimeFigureOut">
              <a:rPr lang="zh-CN" altLang="en-US" smtClean="0"/>
              <a:t>2023/4/12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C5BF75F-07EF-4D8A-925D-B419D3A8D83B}"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E8FE8BF-F8B2-4F99-B3BA-3BF1F2B555EF}" type="datetimeFigureOut">
              <a:rPr lang="zh-CN" altLang="en-US" smtClean="0"/>
              <a:t>2023/4/12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C5BF75F-07EF-4D8A-925D-B419D3A8D83B}"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E8FE8BF-F8B2-4F99-B3BA-3BF1F2B555EF}" type="datetimeFigureOut">
              <a:rPr lang="zh-CN" altLang="en-US" smtClean="0"/>
              <a:t>2023/4/12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C5BF75F-07EF-4D8A-925D-B419D3A8D83B}"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FE8BF-F8B2-4F99-B3BA-3BF1F2B555EF}" type="datetimeFigureOut">
              <a:rPr lang="zh-CN" altLang="en-US" smtClean="0"/>
              <a:t>2023/4/12</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5BF75F-07EF-4D8A-925D-B419D3A8D83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095558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25.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5.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8.png"/><Relationship Id="rId7" Type="http://schemas.openxmlformats.org/officeDocument/2006/relationships/image" Target="../media/image13.jpe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 Id="rId9" Type="http://schemas.openxmlformats.org/officeDocument/2006/relationships/image" Target="../media/image15.jpeg"/></Relationships>
</file>

<file path=ppt/slides/_rels/slide6.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8.png"/><Relationship Id="rId7" Type="http://schemas.openxmlformats.org/officeDocument/2006/relationships/image" Target="../media/image19.jpe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jpeg"/><Relationship Id="rId4" Type="http://schemas.openxmlformats.org/officeDocument/2006/relationships/image" Target="../media/image16.jpeg"/><Relationship Id="rId9" Type="http://schemas.openxmlformats.org/officeDocument/2006/relationships/image" Target="../media/image21.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
            <a:ext cx="12192000" cy="6857999"/>
          </a:xfrm>
          <a:prstGeom prst="rect">
            <a:avLst/>
          </a:prstGeom>
        </p:spPr>
      </p:pic>
      <p:sp>
        <p:nvSpPr>
          <p:cNvPr id="4" name="文本框 3"/>
          <p:cNvSpPr txBox="1"/>
          <p:nvPr/>
        </p:nvSpPr>
        <p:spPr>
          <a:xfrm>
            <a:off x="1465926" y="1876130"/>
            <a:ext cx="9315169" cy="1200329"/>
          </a:xfrm>
          <a:prstGeom prst="rect">
            <a:avLst/>
          </a:prstGeom>
          <a:noFill/>
          <a:ln>
            <a:noFill/>
          </a:ln>
        </p:spPr>
        <p:txBody>
          <a:bodyPr wrap="square" rtlCol="0">
            <a:spAutoFit/>
          </a:bodyPr>
          <a:lstStyle/>
          <a:p>
            <a:pPr algn="ctr"/>
            <a:r>
              <a:rPr kumimoji="1" lang="zh-CN" altLang="en-US" sz="7200" dirty="0"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锐字真言体免费商用" panose="02010600030101010101" pitchFamily="2" charset="-122"/>
                <a:ea typeface="锐字真言体免费商用" panose="02010600030101010101" pitchFamily="2" charset="-122"/>
                <a:cs typeface="+mn-ea"/>
                <a:sym typeface="+mn-lt"/>
              </a:rPr>
              <a:t>珍爱生命 </a:t>
            </a:r>
            <a:r>
              <a:rPr lang="zh-CN" altLang="en-US" sz="7200" dirty="0"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锐字真言体免费商用" panose="02010600030101010101" pitchFamily="2" charset="-122"/>
                <a:ea typeface="锐字真言体免费商用" panose="02010600030101010101" pitchFamily="2" charset="-122"/>
                <a:cs typeface="+mn-ea"/>
                <a:sym typeface="+mn-lt"/>
              </a:rPr>
              <a:t>远离毒品</a:t>
            </a:r>
          </a:p>
        </p:txBody>
      </p:sp>
      <p:sp>
        <p:nvSpPr>
          <p:cNvPr id="10" name="矩形 9"/>
          <p:cNvSpPr/>
          <p:nvPr/>
        </p:nvSpPr>
        <p:spPr>
          <a:xfrm>
            <a:off x="3609455" y="1021072"/>
            <a:ext cx="5028107" cy="584775"/>
          </a:xfrm>
          <a:prstGeom prst="rect">
            <a:avLst/>
          </a:prstGeom>
        </p:spPr>
        <p:txBody>
          <a:bodyPr wrap="none">
            <a:spAutoFit/>
          </a:bodyPr>
          <a:lstStyle/>
          <a:p>
            <a:pPr algn="ctr"/>
            <a:r>
              <a:rPr lang="zh-CN" altLang="en-US" sz="3200" cap="all" dirty="0" smtClean="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gradFill>
                <a:latin typeface="思源宋体 Heavy" panose="02020900000000000000" pitchFamily="18" charset="-122"/>
                <a:ea typeface="思源宋体 Heavy" panose="02020900000000000000" pitchFamily="18" charset="-122"/>
              </a:rPr>
              <a:t>The drug is the abyss</a:t>
            </a:r>
            <a:endParaRPr lang="zh-CN" altLang="en-US" sz="3200" cap="all"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gradFill>
              <a:latin typeface="思源宋体 Heavy" panose="02020900000000000000" pitchFamily="18" charset="-122"/>
              <a:ea typeface="思源宋体 Heavy" panose="02020900000000000000" pitchFamily="18" charset="-122"/>
            </a:endParaRPr>
          </a:p>
        </p:txBody>
      </p:sp>
      <p:sp>
        <p:nvSpPr>
          <p:cNvPr id="11" name="矩形 10"/>
          <p:cNvSpPr/>
          <p:nvPr/>
        </p:nvSpPr>
        <p:spPr>
          <a:xfrm>
            <a:off x="1957910" y="3434482"/>
            <a:ext cx="8331201" cy="461665"/>
          </a:xfrm>
          <a:prstGeom prst="rect">
            <a:avLst/>
          </a:prstGeom>
        </p:spPr>
        <p:txBody>
          <a:bodyPr wrap="square">
            <a:spAutoFit/>
          </a:bodyPr>
          <a:lstStyle/>
          <a:p>
            <a:pPr algn="ctr"/>
            <a:r>
              <a:rPr lang="zh-CN" altLang="en-US" sz="2400" dirty="0" smtClean="0"/>
              <a:t>禁毒教育主题宣传活动</a:t>
            </a:r>
            <a:r>
              <a:rPr lang="zh-CN" altLang="en-US" sz="2400" dirty="0" smtClean="0"/>
              <a:t>主题</a:t>
            </a:r>
            <a:r>
              <a:rPr lang="en-US" altLang="zh-CN" sz="2400" dirty="0" smtClean="0"/>
              <a:t>PPT</a:t>
            </a:r>
            <a:endParaRPr lang="zh-CN" altLang="en-US" sz="2400" dirty="0"/>
          </a:p>
        </p:txBody>
      </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9030" y="3870909"/>
            <a:ext cx="1993791" cy="298709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outVertical)">
                                      <p:cBhvr>
                                        <p:cTn id="12" dur="500"/>
                                        <p:tgtEl>
                                          <p:spTgt spid="4"/>
                                        </p:tgtEl>
                                      </p:cBhvr>
                                    </p:animEffect>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pic>
        <p:nvPicPr>
          <p:cNvPr id="25" name="图片 2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5143109"/>
            <a:ext cx="12192000" cy="1714893"/>
          </a:xfrm>
          <a:prstGeom prst="rect">
            <a:avLst/>
          </a:prstGeom>
        </p:spPr>
      </p:pic>
      <p:sp>
        <p:nvSpPr>
          <p:cNvPr id="2" name="矩形 1"/>
          <p:cNvSpPr/>
          <p:nvPr/>
        </p:nvSpPr>
        <p:spPr>
          <a:xfrm>
            <a:off x="3926174" y="4563794"/>
            <a:ext cx="4339650" cy="461665"/>
          </a:xfrm>
          <a:prstGeom prst="rect">
            <a:avLst/>
          </a:prstGeom>
        </p:spPr>
        <p:txBody>
          <a:bodyPr wrap="none">
            <a:spAutoFit/>
          </a:bodyPr>
          <a:lstStyle/>
          <a:p>
            <a:pPr algn="ctr"/>
            <a:r>
              <a:rPr kumimoji="1" lang="en-US" altLang="zh-CN"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 </a:t>
            </a:r>
            <a:r>
              <a:rPr kumimoji="1" lang="zh-CN" altLang="en-US"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珍爱生命  </a:t>
            </a:r>
            <a:r>
              <a:rPr lang="zh-CN" altLang="en-US"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远离毒品 </a:t>
            </a:r>
            <a:r>
              <a:rPr lang="en-US" altLang="zh-CN"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a:t>
            </a:r>
            <a:endParaRPr lang="zh-CN" altLang="en-US"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endParaRPr>
          </a:p>
        </p:txBody>
      </p:sp>
      <p:sp>
        <p:nvSpPr>
          <p:cNvPr id="3" name="矩形 2"/>
          <p:cNvSpPr/>
          <p:nvPr/>
        </p:nvSpPr>
        <p:spPr>
          <a:xfrm>
            <a:off x="4935691" y="1414500"/>
            <a:ext cx="2320619" cy="918319"/>
          </a:xfrm>
          <a:prstGeom prst="rect">
            <a:avLst/>
          </a:prstGeom>
          <a:gradFill flip="none" rotWithShape="1">
            <a:gsLst>
              <a:gs pos="0">
                <a:schemeClr val="accent1">
                  <a:shade val="67500"/>
                  <a:satMod val="115000"/>
                </a:schemeClr>
              </a:gs>
              <a:gs pos="100000">
                <a:schemeClr val="accent1">
                  <a:shade val="100000"/>
                  <a:satMod val="115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smtClean="0">
                <a:latin typeface="Impact" panose="020B0806030902050204" pitchFamily="34" charset="0"/>
              </a:rPr>
              <a:t>02</a:t>
            </a:r>
            <a:endParaRPr lang="zh-CN" altLang="en-US" sz="3600">
              <a:latin typeface="Impact" panose="020B0806030902050204" pitchFamily="34" charset="0"/>
            </a:endParaRPr>
          </a:p>
        </p:txBody>
      </p:sp>
      <p:sp>
        <p:nvSpPr>
          <p:cNvPr id="14" name="矩形 13"/>
          <p:cNvSpPr/>
          <p:nvPr/>
        </p:nvSpPr>
        <p:spPr>
          <a:xfrm>
            <a:off x="3720130" y="2517953"/>
            <a:ext cx="4751743" cy="830997"/>
          </a:xfrm>
          <a:prstGeom prst="rect">
            <a:avLst/>
          </a:prstGeom>
        </p:spPr>
        <p:txBody>
          <a:bodyPr wrap="square">
            <a:spAutoFit/>
          </a:bodyPr>
          <a:lstStyle/>
          <a:p>
            <a:pPr algn="ctr"/>
            <a:r>
              <a:rPr kumimoji="1" lang="zh-CN" altLang="en-US" sz="4800" b="1" spc="300" dirty="0" smtClean="0">
                <a:cs typeface="+mn-ea"/>
                <a:sym typeface="+mn-lt"/>
              </a:rPr>
              <a:t>新型毒品的危害</a:t>
            </a:r>
            <a:endParaRPr kumimoji="1" lang="zh-CN" altLang="en-US" sz="4800" b="1" spc="300" dirty="0">
              <a:cs typeface="+mn-ea"/>
              <a:sym typeface="+mn-lt"/>
            </a:endParaRPr>
          </a:p>
        </p:txBody>
      </p:sp>
      <p:sp>
        <p:nvSpPr>
          <p:cNvPr id="21" name="矩形 20"/>
          <p:cNvSpPr/>
          <p:nvPr/>
        </p:nvSpPr>
        <p:spPr>
          <a:xfrm>
            <a:off x="3394297" y="3348950"/>
            <a:ext cx="5403409" cy="1200329"/>
          </a:xfrm>
          <a:prstGeom prst="rect">
            <a:avLst/>
          </a:prstGeom>
        </p:spPr>
        <p:txBody>
          <a:bodyPr wrap="square">
            <a:spAutoFit/>
          </a:bodyPr>
          <a:lstStyle/>
          <a:p>
            <a:pPr algn="ctr">
              <a:lnSpc>
                <a:spcPct val="150000"/>
              </a:lnSpc>
            </a:pPr>
            <a:r>
              <a:rPr lang="zh-CN" altLang="en-US" sz="1200" smtClean="0"/>
              <a:t>1987年6月12日至26日，联合国在维也纳召开由138个国家的3000多名代表参加的麻醉品滥用和非法贩运问题部长级会议，会议提出了“爱生命，不吸毒”的口号，并与会代表一致同意6月26日定为“国际禁毒日”，以引起世界各国对毒品问题的重视，同时号召全球人民共同来解决毒品问题。</a:t>
            </a:r>
            <a:endParaRPr lang="zh-CN" altLang="en-US" sz="12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4"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1123533" y="336159"/>
            <a:ext cx="2608406" cy="461665"/>
          </a:xfrm>
          <a:prstGeom prst="rect">
            <a:avLst/>
          </a:prstGeom>
          <a:noFill/>
        </p:spPr>
        <p:txBody>
          <a:bodyPr wrap="none">
            <a:spAutoFit/>
          </a:bodyPr>
          <a:lstStyle/>
          <a:p>
            <a:r>
              <a:rPr kumimoji="1" lang="zh-CN" altLang="en-US" sz="2400" b="1" spc="300" smtClean="0">
                <a:cs typeface="+mn-ea"/>
                <a:sym typeface="+mn-lt"/>
              </a:rPr>
              <a:t>新型毒品的危害</a:t>
            </a:r>
            <a:endParaRPr kumimoji="1" lang="zh-CN" altLang="en-US" sz="2400" b="1" spc="300">
              <a:cs typeface="+mn-ea"/>
              <a:sym typeface="+mn-lt"/>
            </a:endParaRPr>
          </a:p>
        </p:txBody>
      </p:sp>
      <p:pic>
        <p:nvPicPr>
          <p:cNvPr id="22" name="Picture 3" descr="C:\Users\Administrator\Desktop\微立体创业计划\005.png"/>
          <p:cNvPicPr>
            <a:picLocks noChangeAspect="1" noChangeArrowheads="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bwMode="auto">
          <a:xfrm>
            <a:off x="280370" y="27735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23" name="Picture 4" descr="C:\Users\Administrator\Desktop\微立体创业计划\004.png"/>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483515" y="28984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4" name="图片 3"/>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4401036" y="2042886"/>
            <a:ext cx="3412155" cy="3164114"/>
          </a:xfrm>
          <a:prstGeom prst="rect">
            <a:avLst/>
          </a:prstGeom>
        </p:spPr>
      </p:pic>
      <p:sp>
        <p:nvSpPr>
          <p:cNvPr id="15" name="文本框 14"/>
          <p:cNvSpPr txBox="1"/>
          <p:nvPr/>
        </p:nvSpPr>
        <p:spPr>
          <a:xfrm>
            <a:off x="5296635" y="1286313"/>
            <a:ext cx="1620957" cy="523220"/>
          </a:xfrm>
          <a:prstGeom prst="rect">
            <a:avLst/>
          </a:prstGeom>
          <a:noFill/>
        </p:spPr>
        <p:txBody>
          <a:bodyPr wrap="none" lIns="91440" tIns="45720" rIns="91440" bIns="45720" rtlCol="0" anchor="t">
            <a:spAutoFit/>
          </a:bodyPr>
          <a:lstStyle/>
          <a:p>
            <a:pPr algn="ctr"/>
            <a:r>
              <a:rPr lang="zh-CN" altLang="en-US" sz="2800">
                <a:cs typeface="+mn-ea"/>
                <a:sym typeface="+mn-lt"/>
              </a:rPr>
              <a:t>急易上瘾</a:t>
            </a:r>
          </a:p>
        </p:txBody>
      </p:sp>
      <p:sp>
        <p:nvSpPr>
          <p:cNvPr id="18" name="文本框 17"/>
          <p:cNvSpPr txBox="1"/>
          <p:nvPr/>
        </p:nvSpPr>
        <p:spPr>
          <a:xfrm>
            <a:off x="8570620" y="2432051"/>
            <a:ext cx="2339102" cy="523220"/>
          </a:xfrm>
          <a:prstGeom prst="rect">
            <a:avLst/>
          </a:prstGeom>
          <a:noFill/>
        </p:spPr>
        <p:txBody>
          <a:bodyPr wrap="none" lIns="91440" tIns="45720" rIns="91440" bIns="45720" rtlCol="0" anchor="t">
            <a:spAutoFit/>
          </a:bodyPr>
          <a:lstStyle/>
          <a:p>
            <a:pPr algn="ctr"/>
            <a:r>
              <a:rPr lang="zh-CN" altLang="en-US" sz="2800">
                <a:cs typeface="+mn-ea"/>
                <a:sym typeface="+mn-lt"/>
              </a:rPr>
              <a:t>损害大脑神经</a:t>
            </a:r>
          </a:p>
        </p:txBody>
      </p:sp>
      <p:sp>
        <p:nvSpPr>
          <p:cNvPr id="19" name="文本框 18"/>
          <p:cNvSpPr txBox="1"/>
          <p:nvPr/>
        </p:nvSpPr>
        <p:spPr>
          <a:xfrm>
            <a:off x="8519324" y="4374516"/>
            <a:ext cx="1620957" cy="523220"/>
          </a:xfrm>
          <a:prstGeom prst="rect">
            <a:avLst/>
          </a:prstGeom>
          <a:noFill/>
        </p:spPr>
        <p:txBody>
          <a:bodyPr wrap="none" lIns="91440" tIns="45720" rIns="91440" bIns="45720" rtlCol="0" anchor="t">
            <a:spAutoFit/>
          </a:bodyPr>
          <a:lstStyle/>
          <a:p>
            <a:pPr algn="ctr"/>
            <a:r>
              <a:rPr lang="zh-CN" altLang="en-US" sz="2800">
                <a:cs typeface="+mn-ea"/>
                <a:sym typeface="+mn-lt"/>
              </a:rPr>
              <a:t>心肌断裂</a:t>
            </a:r>
          </a:p>
        </p:txBody>
      </p:sp>
      <p:sp>
        <p:nvSpPr>
          <p:cNvPr id="20" name="文本框 19"/>
          <p:cNvSpPr txBox="1"/>
          <p:nvPr/>
        </p:nvSpPr>
        <p:spPr>
          <a:xfrm>
            <a:off x="5296635" y="5440353"/>
            <a:ext cx="1620957" cy="523220"/>
          </a:xfrm>
          <a:prstGeom prst="rect">
            <a:avLst/>
          </a:prstGeom>
          <a:noFill/>
        </p:spPr>
        <p:txBody>
          <a:bodyPr wrap="none" lIns="91440" tIns="45720" rIns="91440" bIns="45720" rtlCol="0" anchor="t">
            <a:spAutoFit/>
          </a:bodyPr>
          <a:lstStyle/>
          <a:p>
            <a:pPr algn="ctr"/>
            <a:r>
              <a:rPr lang="zh-CN" altLang="en-US" sz="2800">
                <a:cs typeface="+mn-ea"/>
                <a:sym typeface="+mn-lt"/>
              </a:rPr>
              <a:t>倾家荡产</a:t>
            </a:r>
          </a:p>
        </p:txBody>
      </p:sp>
      <p:sp>
        <p:nvSpPr>
          <p:cNvPr id="24" name="文本框 23"/>
          <p:cNvSpPr txBox="1"/>
          <p:nvPr/>
        </p:nvSpPr>
        <p:spPr>
          <a:xfrm>
            <a:off x="2218766" y="4374516"/>
            <a:ext cx="1620957" cy="523220"/>
          </a:xfrm>
          <a:prstGeom prst="rect">
            <a:avLst/>
          </a:prstGeom>
          <a:noFill/>
        </p:spPr>
        <p:txBody>
          <a:bodyPr wrap="none" lIns="91440" tIns="45720" rIns="91440" bIns="45720" rtlCol="0" anchor="t">
            <a:spAutoFit/>
          </a:bodyPr>
          <a:lstStyle/>
          <a:p>
            <a:pPr algn="ctr"/>
            <a:r>
              <a:rPr lang="zh-CN" altLang="en-US" sz="2800">
                <a:cs typeface="+mn-ea"/>
                <a:sym typeface="+mn-lt"/>
              </a:rPr>
              <a:t>家庭破裂</a:t>
            </a:r>
          </a:p>
        </p:txBody>
      </p:sp>
      <p:sp>
        <p:nvSpPr>
          <p:cNvPr id="25" name="文本框 24"/>
          <p:cNvSpPr txBox="1"/>
          <p:nvPr/>
        </p:nvSpPr>
        <p:spPr>
          <a:xfrm>
            <a:off x="2218764" y="2432051"/>
            <a:ext cx="1620957" cy="523220"/>
          </a:xfrm>
          <a:prstGeom prst="rect">
            <a:avLst/>
          </a:prstGeom>
          <a:noFill/>
        </p:spPr>
        <p:txBody>
          <a:bodyPr wrap="none" lIns="91440" tIns="45720" rIns="91440" bIns="45720" rtlCol="0" anchor="t">
            <a:spAutoFit/>
          </a:bodyPr>
          <a:lstStyle/>
          <a:p>
            <a:pPr algn="ctr"/>
            <a:r>
              <a:rPr lang="zh-CN" altLang="en-US" sz="2800">
                <a:cs typeface="+mn-ea"/>
                <a:sym typeface="+mn-lt"/>
              </a:rPr>
              <a:t>危害社会</a:t>
            </a:r>
          </a:p>
        </p:txBody>
      </p:sp>
      <p:sp>
        <p:nvSpPr>
          <p:cNvPr id="7" name="矩形 6"/>
          <p:cNvSpPr/>
          <p:nvPr/>
        </p:nvSpPr>
        <p:spPr>
          <a:xfrm>
            <a:off x="4401036" y="4666905"/>
            <a:ext cx="3412155" cy="5847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400" b="1" spc="300" smtClean="0">
                <a:latin typeface="思源宋体 Heavy" panose="02020900000000000000" pitchFamily="18" charset="-122"/>
                <a:ea typeface="思源宋体 Heavy" panose="02020900000000000000" pitchFamily="18" charset="-122"/>
                <a:cs typeface="+mn-ea"/>
                <a:sym typeface="+mn-lt"/>
              </a:rPr>
              <a:t>新型毒品的危害</a:t>
            </a:r>
            <a:endParaRPr kumimoji="1" lang="zh-CN" altLang="en-US" sz="2400" b="1" spc="300">
              <a:latin typeface="思源宋体 Heavy" panose="02020900000000000000" pitchFamily="18" charset="-122"/>
              <a:ea typeface="思源宋体 Heavy" panose="02020900000000000000" pitchFamily="18" charset="-122"/>
              <a:cs typeface="+mn-ea"/>
              <a:sym typeface="+mn-lt"/>
            </a:endParaRPr>
          </a:p>
        </p:txBody>
      </p:sp>
      <p:sp>
        <p:nvSpPr>
          <p:cNvPr id="8" name="等腰三角形 7"/>
          <p:cNvSpPr/>
          <p:nvPr/>
        </p:nvSpPr>
        <p:spPr>
          <a:xfrm rot="5400000">
            <a:off x="4889499" y="1403105"/>
            <a:ext cx="335980" cy="28963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5400000">
            <a:off x="1905957" y="2548843"/>
            <a:ext cx="335980" cy="28963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5400000">
            <a:off x="1905957" y="4522085"/>
            <a:ext cx="335980" cy="28963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5400000">
            <a:off x="8206514" y="2548843"/>
            <a:ext cx="335980" cy="28963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5400000">
            <a:off x="8206514" y="4522085"/>
            <a:ext cx="335980" cy="28963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5400000">
            <a:off x="4889499" y="5557145"/>
            <a:ext cx="335980" cy="28963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0-#ppt_w/2"/>
                                          </p:val>
                                        </p:tav>
                                        <p:tav tm="100000">
                                          <p:val>
                                            <p:strVal val="#ppt_x"/>
                                          </p:val>
                                        </p:tav>
                                      </p:tavLst>
                                    </p:anim>
                                    <p:anim calcmode="lin" valueType="num">
                                      <p:cBhvr additive="base">
                                        <p:cTn id="20" dur="500" fill="hold"/>
                                        <p:tgtEl>
                                          <p:spTgt spid="24"/>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0-#ppt_w/2"/>
                                          </p:val>
                                        </p:tav>
                                        <p:tav tm="100000">
                                          <p:val>
                                            <p:strVal val="#ppt_x"/>
                                          </p:val>
                                        </p:tav>
                                      </p:tavLst>
                                    </p:anim>
                                    <p:anim calcmode="lin" valueType="num">
                                      <p:cBhvr additive="base">
                                        <p:cTn id="24" dur="500" fill="hold"/>
                                        <p:tgtEl>
                                          <p:spTgt spid="25"/>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0-#ppt_w/2"/>
                                          </p:val>
                                        </p:tav>
                                        <p:tav tm="100000">
                                          <p:val>
                                            <p:strVal val="#ppt_x"/>
                                          </p:val>
                                        </p:tav>
                                      </p:tavLst>
                                    </p:anim>
                                    <p:anim calcmode="lin" valueType="num">
                                      <p:cBhvr additive="base">
                                        <p:cTn id="28" dur="500" fill="hold"/>
                                        <p:tgtEl>
                                          <p:spTgt spid="26"/>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0-#ppt_w/2"/>
                                          </p:val>
                                        </p:tav>
                                        <p:tav tm="100000">
                                          <p:val>
                                            <p:strVal val="#ppt_x"/>
                                          </p:val>
                                        </p:tav>
                                      </p:tavLst>
                                    </p:anim>
                                    <p:anim calcmode="lin" valueType="num">
                                      <p:cBhvr additive="base">
                                        <p:cTn id="32" dur="500" fill="hold"/>
                                        <p:tgtEl>
                                          <p:spTgt spid="27"/>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0-#ppt_w/2"/>
                                          </p:val>
                                        </p:tav>
                                        <p:tav tm="100000">
                                          <p:val>
                                            <p:strVal val="#ppt_x"/>
                                          </p:val>
                                        </p:tav>
                                      </p:tavLst>
                                    </p:anim>
                                    <p:anim calcmode="lin" valueType="num">
                                      <p:cBhvr additive="base">
                                        <p:cTn id="36" dur="500" fill="hold"/>
                                        <p:tgtEl>
                                          <p:spTgt spid="20"/>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0-#ppt_w/2"/>
                                          </p:val>
                                        </p:tav>
                                        <p:tav tm="100000">
                                          <p:val>
                                            <p:strVal val="#ppt_x"/>
                                          </p:val>
                                        </p:tav>
                                      </p:tavLst>
                                    </p:anim>
                                    <p:anim calcmode="lin" valueType="num">
                                      <p:cBhvr additive="base">
                                        <p:cTn id="40" dur="500" fill="hold"/>
                                        <p:tgtEl>
                                          <p:spTgt spid="30"/>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0-#ppt_w/2"/>
                                          </p:val>
                                        </p:tav>
                                        <p:tav tm="100000">
                                          <p:val>
                                            <p:strVal val="#ppt_x"/>
                                          </p:val>
                                        </p:tav>
                                      </p:tavLst>
                                    </p:anim>
                                    <p:anim calcmode="lin" valueType="num">
                                      <p:cBhvr additive="base">
                                        <p:cTn id="44" dur="500" fill="hold"/>
                                        <p:tgtEl>
                                          <p:spTgt spid="15"/>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500" fill="hold"/>
                                        <p:tgtEl>
                                          <p:spTgt spid="8"/>
                                        </p:tgtEl>
                                        <p:attrNameLst>
                                          <p:attrName>ppt_x</p:attrName>
                                        </p:attrNameLst>
                                      </p:cBhvr>
                                      <p:tavLst>
                                        <p:tav tm="0">
                                          <p:val>
                                            <p:strVal val="0-#ppt_w/2"/>
                                          </p:val>
                                        </p:tav>
                                        <p:tav tm="100000">
                                          <p:val>
                                            <p:strVal val="#ppt_x"/>
                                          </p:val>
                                        </p:tav>
                                      </p:tavLst>
                                    </p:anim>
                                    <p:anim calcmode="lin" valueType="num">
                                      <p:cBhvr additive="base">
                                        <p:cTn id="48" dur="500" fill="hold"/>
                                        <p:tgtEl>
                                          <p:spTgt spid="8"/>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500" fill="hold"/>
                                        <p:tgtEl>
                                          <p:spTgt spid="18"/>
                                        </p:tgtEl>
                                        <p:attrNameLst>
                                          <p:attrName>ppt_x</p:attrName>
                                        </p:attrNameLst>
                                      </p:cBhvr>
                                      <p:tavLst>
                                        <p:tav tm="0">
                                          <p:val>
                                            <p:strVal val="0-#ppt_w/2"/>
                                          </p:val>
                                        </p:tav>
                                        <p:tav tm="100000">
                                          <p:val>
                                            <p:strVal val="#ppt_x"/>
                                          </p:val>
                                        </p:tav>
                                      </p:tavLst>
                                    </p:anim>
                                    <p:anim calcmode="lin" valueType="num">
                                      <p:cBhvr additive="base">
                                        <p:cTn id="52" dur="500" fill="hold"/>
                                        <p:tgtEl>
                                          <p:spTgt spid="18"/>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0-#ppt_w/2"/>
                                          </p:val>
                                        </p:tav>
                                        <p:tav tm="100000">
                                          <p:val>
                                            <p:strVal val="#ppt_x"/>
                                          </p:val>
                                        </p:tav>
                                      </p:tavLst>
                                    </p:anim>
                                    <p:anim calcmode="lin" valueType="num">
                                      <p:cBhvr additive="base">
                                        <p:cTn id="56" dur="500" fill="hold"/>
                                        <p:tgtEl>
                                          <p:spTgt spid="19"/>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additive="base">
                                        <p:cTn id="59" dur="500" fill="hold"/>
                                        <p:tgtEl>
                                          <p:spTgt spid="28"/>
                                        </p:tgtEl>
                                        <p:attrNameLst>
                                          <p:attrName>ppt_x</p:attrName>
                                        </p:attrNameLst>
                                      </p:cBhvr>
                                      <p:tavLst>
                                        <p:tav tm="0">
                                          <p:val>
                                            <p:strVal val="0-#ppt_w/2"/>
                                          </p:val>
                                        </p:tav>
                                        <p:tav tm="100000">
                                          <p:val>
                                            <p:strVal val="#ppt_x"/>
                                          </p:val>
                                        </p:tav>
                                      </p:tavLst>
                                    </p:anim>
                                    <p:anim calcmode="lin" valueType="num">
                                      <p:cBhvr additive="base">
                                        <p:cTn id="60" dur="500" fill="hold"/>
                                        <p:tgtEl>
                                          <p:spTgt spid="28"/>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anim calcmode="lin" valueType="num">
                                      <p:cBhvr additive="base">
                                        <p:cTn id="63" dur="500" fill="hold"/>
                                        <p:tgtEl>
                                          <p:spTgt spid="29"/>
                                        </p:tgtEl>
                                        <p:attrNameLst>
                                          <p:attrName>ppt_x</p:attrName>
                                        </p:attrNameLst>
                                      </p:cBhvr>
                                      <p:tavLst>
                                        <p:tav tm="0">
                                          <p:val>
                                            <p:strVal val="0-#ppt_w/2"/>
                                          </p:val>
                                        </p:tav>
                                        <p:tav tm="100000">
                                          <p:val>
                                            <p:strVal val="#ppt_x"/>
                                          </p:val>
                                        </p:tav>
                                      </p:tavLst>
                                    </p:anim>
                                    <p:anim calcmode="lin" valueType="num">
                                      <p:cBhvr additive="base">
                                        <p:cTn id="64"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19" grpId="0"/>
      <p:bldP spid="20" grpId="0"/>
      <p:bldP spid="24" grpId="0"/>
      <p:bldP spid="25" grpId="0"/>
      <p:bldP spid="7" grpId="0" animBg="1"/>
      <p:bldP spid="8" grpId="0" animBg="1"/>
      <p:bldP spid="26" grpId="0" animBg="1"/>
      <p:bldP spid="27" grpId="0" animBg="1"/>
      <p:bldP spid="28" grpId="0" animBg="1"/>
      <p:bldP spid="29" grpId="0" animBg="1"/>
      <p:bldP spid="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pic>
        <p:nvPicPr>
          <p:cNvPr id="25" name="图片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5143109"/>
            <a:ext cx="12192000" cy="1714893"/>
          </a:xfrm>
          <a:prstGeom prst="rect">
            <a:avLst/>
          </a:prstGeom>
        </p:spPr>
      </p:pic>
      <p:sp>
        <p:nvSpPr>
          <p:cNvPr id="2" name="矩形 1"/>
          <p:cNvSpPr/>
          <p:nvPr/>
        </p:nvSpPr>
        <p:spPr>
          <a:xfrm>
            <a:off x="3926174" y="4563794"/>
            <a:ext cx="4339650" cy="461665"/>
          </a:xfrm>
          <a:prstGeom prst="rect">
            <a:avLst/>
          </a:prstGeom>
        </p:spPr>
        <p:txBody>
          <a:bodyPr wrap="none">
            <a:spAutoFit/>
          </a:bodyPr>
          <a:lstStyle/>
          <a:p>
            <a:pPr algn="ctr"/>
            <a:r>
              <a:rPr kumimoji="1" lang="en-US" altLang="zh-CN"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 </a:t>
            </a:r>
            <a:r>
              <a:rPr kumimoji="1" lang="zh-CN" altLang="en-US"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珍爱生命  </a:t>
            </a:r>
            <a:r>
              <a:rPr lang="zh-CN" altLang="en-US"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远离毒品 </a:t>
            </a:r>
            <a:r>
              <a:rPr lang="en-US" altLang="zh-CN"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a:t>
            </a:r>
            <a:endParaRPr lang="zh-CN" altLang="en-US"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endParaRPr>
          </a:p>
        </p:txBody>
      </p:sp>
      <p:sp>
        <p:nvSpPr>
          <p:cNvPr id="3" name="矩形 2"/>
          <p:cNvSpPr/>
          <p:nvPr/>
        </p:nvSpPr>
        <p:spPr>
          <a:xfrm>
            <a:off x="4935691" y="1414500"/>
            <a:ext cx="2320619" cy="918319"/>
          </a:xfrm>
          <a:prstGeom prst="rect">
            <a:avLst/>
          </a:prstGeom>
          <a:gradFill flip="none" rotWithShape="1">
            <a:gsLst>
              <a:gs pos="0">
                <a:schemeClr val="accent1">
                  <a:shade val="67500"/>
                  <a:satMod val="115000"/>
                </a:schemeClr>
              </a:gs>
              <a:gs pos="100000">
                <a:schemeClr val="accent1">
                  <a:shade val="100000"/>
                  <a:satMod val="115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smtClean="0">
                <a:latin typeface="Impact" panose="020B0806030902050204" pitchFamily="34" charset="0"/>
              </a:rPr>
              <a:t>03</a:t>
            </a:r>
            <a:endParaRPr lang="zh-CN" altLang="en-US" sz="3600">
              <a:latin typeface="Impact" panose="020B0806030902050204" pitchFamily="34" charset="0"/>
            </a:endParaRPr>
          </a:p>
        </p:txBody>
      </p:sp>
      <p:sp>
        <p:nvSpPr>
          <p:cNvPr id="14" name="矩形 13"/>
          <p:cNvSpPr/>
          <p:nvPr/>
        </p:nvSpPr>
        <p:spPr>
          <a:xfrm>
            <a:off x="3720130" y="2517953"/>
            <a:ext cx="4751743" cy="830997"/>
          </a:xfrm>
          <a:prstGeom prst="rect">
            <a:avLst/>
          </a:prstGeom>
        </p:spPr>
        <p:txBody>
          <a:bodyPr wrap="square">
            <a:spAutoFit/>
          </a:bodyPr>
          <a:lstStyle/>
          <a:p>
            <a:pPr algn="ctr"/>
            <a:r>
              <a:rPr kumimoji="1" lang="zh-CN" altLang="en-US" sz="4800" b="1" spc="300" smtClean="0">
                <a:cs typeface="+mn-ea"/>
                <a:sym typeface="+mn-lt"/>
              </a:rPr>
              <a:t>吸毒案例分析</a:t>
            </a:r>
            <a:endParaRPr kumimoji="1" lang="zh-CN" altLang="en-US" sz="4800" b="1" spc="300">
              <a:cs typeface="+mn-ea"/>
              <a:sym typeface="+mn-lt"/>
            </a:endParaRPr>
          </a:p>
        </p:txBody>
      </p:sp>
      <p:sp>
        <p:nvSpPr>
          <p:cNvPr id="21" name="矩形 20"/>
          <p:cNvSpPr/>
          <p:nvPr/>
        </p:nvSpPr>
        <p:spPr>
          <a:xfrm>
            <a:off x="3394297" y="3348950"/>
            <a:ext cx="5403409" cy="1200329"/>
          </a:xfrm>
          <a:prstGeom prst="rect">
            <a:avLst/>
          </a:prstGeom>
        </p:spPr>
        <p:txBody>
          <a:bodyPr wrap="square">
            <a:spAutoFit/>
          </a:bodyPr>
          <a:lstStyle/>
          <a:p>
            <a:pPr algn="ctr">
              <a:lnSpc>
                <a:spcPct val="150000"/>
              </a:lnSpc>
            </a:pPr>
            <a:r>
              <a:rPr lang="zh-CN" altLang="en-US" sz="1200" smtClean="0"/>
              <a:t>1987年6月12日至26日，联合国在维也纳召开由138个国家的3000多名代表参加的麻醉品滥用和非法贩运问题部长级会议，会议提出了“爱生命，不吸毒”的口号，并与会代表一致同意6月26日定为“国际禁毒日”，以引起世界各国对毒品问题的重视，同时号召全球人民共同来解决毒品问题。</a:t>
            </a:r>
            <a:endParaRPr lang="zh-CN" altLang="en-US" sz="12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4"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612901" y="2292723"/>
            <a:ext cx="9817100" cy="15307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1612901" y="4266664"/>
            <a:ext cx="9817100" cy="15307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037810" y="336159"/>
            <a:ext cx="2262158" cy="461665"/>
          </a:xfrm>
          <a:prstGeom prst="rect">
            <a:avLst/>
          </a:prstGeom>
          <a:noFill/>
        </p:spPr>
        <p:txBody>
          <a:bodyPr wrap="none">
            <a:spAutoFit/>
          </a:bodyPr>
          <a:lstStyle/>
          <a:p>
            <a:pPr algn="ctr"/>
            <a:r>
              <a:rPr kumimoji="1" lang="zh-CN" altLang="en-US" sz="2400" b="1" spc="300" smtClean="0">
                <a:cs typeface="+mn-ea"/>
                <a:sym typeface="+mn-lt"/>
              </a:rPr>
              <a:t>吸毒案例分析</a:t>
            </a:r>
            <a:endParaRPr kumimoji="1" lang="zh-CN" altLang="en-US" sz="2400" b="1" spc="300">
              <a:cs typeface="+mn-ea"/>
              <a:sym typeface="+mn-lt"/>
            </a:endParaRPr>
          </a:p>
        </p:txBody>
      </p:sp>
      <p:pic>
        <p:nvPicPr>
          <p:cNvPr id="22" name="Picture 3" descr="C:\Users\Administrator\Desktop\微立体创业计划\005.png"/>
          <p:cNvPicPr>
            <a:picLocks noChangeAspect="1" noChangeArrowheads="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bwMode="auto">
          <a:xfrm>
            <a:off x="280370" y="27735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23" name="Picture 4" descr="C:\Users\Administrator\Desktop\微立体创业计划\004.png"/>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483515" y="28984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
        <p:nvSpPr>
          <p:cNvPr id="2" name="矩形 1"/>
          <p:cNvSpPr/>
          <p:nvPr/>
        </p:nvSpPr>
        <p:spPr>
          <a:xfrm>
            <a:off x="1961733" y="2371765"/>
            <a:ext cx="9138067" cy="1338828"/>
          </a:xfrm>
          <a:prstGeom prst="rect">
            <a:avLst/>
          </a:prstGeom>
        </p:spPr>
        <p:txBody>
          <a:bodyPr wrap="square">
            <a:spAutoFit/>
          </a:bodyPr>
          <a:lstStyle/>
          <a:p>
            <a:pPr marL="121285">
              <a:lnSpc>
                <a:spcPct val="150000"/>
              </a:lnSpc>
            </a:pPr>
            <a:r>
              <a:rPr lang="en-US" altLang="zh-CN" smtClean="0">
                <a:cs typeface="+mn-ea"/>
                <a:sym typeface="+mn-lt"/>
              </a:rPr>
              <a:t>20XX</a:t>
            </a:r>
            <a:r>
              <a:rPr lang="zh-CN" altLang="en-US" smtClean="0">
                <a:cs typeface="+mn-ea"/>
                <a:sym typeface="+mn-lt"/>
              </a:rPr>
              <a:t>年</a:t>
            </a:r>
            <a:r>
              <a:rPr lang="en-US" altLang="zh-CN" smtClean="0">
                <a:cs typeface="+mn-ea"/>
                <a:sym typeface="+mn-lt"/>
              </a:rPr>
              <a:t>09</a:t>
            </a:r>
            <a:r>
              <a:rPr lang="zh-CN" altLang="en-US" smtClean="0">
                <a:cs typeface="+mn-ea"/>
                <a:sym typeface="+mn-lt"/>
              </a:rPr>
              <a:t>月</a:t>
            </a:r>
            <a:r>
              <a:rPr lang="en-US" altLang="zh-CN" smtClean="0">
                <a:cs typeface="+mn-ea"/>
                <a:sym typeface="+mn-lt"/>
              </a:rPr>
              <a:t>01</a:t>
            </a:r>
            <a:r>
              <a:rPr lang="zh-CN" altLang="en-US" smtClean="0">
                <a:cs typeface="+mn-ea"/>
                <a:sym typeface="+mn-lt"/>
              </a:rPr>
              <a:t>日南方网讯 </a:t>
            </a:r>
            <a:r>
              <a:rPr lang="en-US" altLang="zh-CN" smtClean="0">
                <a:cs typeface="+mn-ea"/>
                <a:sym typeface="+mn-lt"/>
              </a:rPr>
              <a:t>31</a:t>
            </a:r>
            <a:r>
              <a:rPr lang="zh-CN" altLang="en-US" smtClean="0">
                <a:cs typeface="+mn-ea"/>
                <a:sym typeface="+mn-lt"/>
              </a:rPr>
              <a:t>日下午，成都致民路</a:t>
            </a:r>
            <a:r>
              <a:rPr lang="en-US" altLang="zh-CN" smtClean="0">
                <a:cs typeface="+mn-ea"/>
                <a:sym typeface="+mn-lt"/>
              </a:rPr>
              <a:t>46</a:t>
            </a:r>
            <a:r>
              <a:rPr lang="zh-CN" altLang="en-US" smtClean="0">
                <a:cs typeface="+mn-ea"/>
                <a:sym typeface="+mn-lt"/>
              </a:rPr>
              <a:t>号院，一曾经吸毒的男子留下遗书，纵身从</a:t>
            </a:r>
            <a:r>
              <a:rPr lang="en-US" altLang="zh-CN" smtClean="0">
                <a:cs typeface="+mn-ea"/>
                <a:sym typeface="+mn-lt"/>
              </a:rPr>
              <a:t>4</a:t>
            </a:r>
            <a:r>
              <a:rPr lang="zh-CN" altLang="en-US" smtClean="0">
                <a:cs typeface="+mn-ea"/>
                <a:sym typeface="+mn-lt"/>
              </a:rPr>
              <a:t>楼跳下，血溅一地，在送往医院后因抢救无效死亡。然而，在这幕惨剧的背后，我们了解到，该男子在上世纪</a:t>
            </a:r>
            <a:r>
              <a:rPr lang="en-US" altLang="zh-CN" smtClean="0">
                <a:cs typeface="+mn-ea"/>
                <a:sym typeface="+mn-lt"/>
              </a:rPr>
              <a:t>80</a:t>
            </a:r>
            <a:r>
              <a:rPr lang="zh-CN" altLang="en-US" smtClean="0">
                <a:cs typeface="+mn-ea"/>
                <a:sym typeface="+mn-lt"/>
              </a:rPr>
              <a:t>年代，就因做茶叶生意而挣下数百万元的家财</a:t>
            </a:r>
            <a:endParaRPr lang="zh-CN" altLang="en-US">
              <a:cs typeface="+mn-ea"/>
              <a:sym typeface="+mn-lt"/>
            </a:endParaRPr>
          </a:p>
        </p:txBody>
      </p:sp>
      <p:sp>
        <p:nvSpPr>
          <p:cNvPr id="31" name="五边形 30"/>
          <p:cNvSpPr/>
          <p:nvPr/>
        </p:nvSpPr>
        <p:spPr>
          <a:xfrm>
            <a:off x="1123534" y="1213472"/>
            <a:ext cx="4578767" cy="633649"/>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a:cs typeface="+mn-ea"/>
                <a:sym typeface="+mn-lt"/>
              </a:rPr>
              <a:t>吸毒毁掉幸福家庭</a:t>
            </a:r>
          </a:p>
        </p:txBody>
      </p:sp>
      <p:sp>
        <p:nvSpPr>
          <p:cNvPr id="5" name="椭圆 4"/>
          <p:cNvSpPr/>
          <p:nvPr/>
        </p:nvSpPr>
        <p:spPr>
          <a:xfrm>
            <a:off x="1123535" y="2585782"/>
            <a:ext cx="939800" cy="939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smtClean="0">
                <a:latin typeface="Impact" panose="020B0806030902050204" pitchFamily="34" charset="0"/>
              </a:rPr>
              <a:t>01</a:t>
            </a:r>
            <a:endParaRPr lang="zh-CN" altLang="en-US" sz="2800">
              <a:latin typeface="Impact" panose="020B0806030902050204" pitchFamily="34" charset="0"/>
            </a:endParaRPr>
          </a:p>
        </p:txBody>
      </p:sp>
      <p:sp>
        <p:nvSpPr>
          <p:cNvPr id="32" name="矩形 31"/>
          <p:cNvSpPr/>
          <p:nvPr/>
        </p:nvSpPr>
        <p:spPr>
          <a:xfrm>
            <a:off x="1961733" y="4348125"/>
            <a:ext cx="9138067" cy="1338828"/>
          </a:xfrm>
          <a:prstGeom prst="rect">
            <a:avLst/>
          </a:prstGeom>
        </p:spPr>
        <p:txBody>
          <a:bodyPr wrap="square">
            <a:spAutoFit/>
          </a:bodyPr>
          <a:lstStyle/>
          <a:p>
            <a:pPr marL="121285">
              <a:lnSpc>
                <a:spcPct val="150000"/>
              </a:lnSpc>
            </a:pPr>
            <a:r>
              <a:rPr lang="zh-CN" altLang="en-US" smtClean="0">
                <a:cs typeface="+mn-ea"/>
                <a:sym typeface="+mn-lt"/>
              </a:rPr>
              <a:t>但是沾上毒品之后，百万家财不但分文不剩，而且其妻在</a:t>
            </a:r>
            <a:r>
              <a:rPr lang="en-US" altLang="zh-CN" smtClean="0">
                <a:cs typeface="+mn-ea"/>
                <a:sym typeface="+mn-lt"/>
              </a:rPr>
              <a:t>8</a:t>
            </a:r>
            <a:r>
              <a:rPr lang="zh-CN" altLang="en-US" smtClean="0">
                <a:cs typeface="+mn-ea"/>
                <a:sym typeface="+mn-lt"/>
              </a:rPr>
              <a:t>年前也因不堪吸毒之苦而跳楼身亡。“这都是毒品害的呀！”死者的父亲廖华荣说，还在上世纪</a:t>
            </a:r>
            <a:r>
              <a:rPr lang="en-US" altLang="zh-CN" smtClean="0">
                <a:cs typeface="+mn-ea"/>
                <a:sym typeface="+mn-lt"/>
              </a:rPr>
              <a:t>80</a:t>
            </a:r>
            <a:r>
              <a:rPr lang="zh-CN" altLang="en-US" smtClean="0">
                <a:cs typeface="+mn-ea"/>
                <a:sym typeface="+mn-lt"/>
              </a:rPr>
              <a:t>年代初，廖黎在外做生意发了大财，家中光存款都有整整</a:t>
            </a:r>
            <a:r>
              <a:rPr lang="en-US" altLang="zh-CN" smtClean="0">
                <a:cs typeface="+mn-ea"/>
                <a:sym typeface="+mn-lt"/>
              </a:rPr>
              <a:t>300</a:t>
            </a:r>
            <a:r>
              <a:rPr lang="zh-CN" altLang="en-US" smtClean="0">
                <a:cs typeface="+mn-ea"/>
                <a:sym typeface="+mn-lt"/>
              </a:rPr>
              <a:t>多万元。 </a:t>
            </a:r>
            <a:endParaRPr lang="zh-CN" altLang="en-US">
              <a:cs typeface="+mn-ea"/>
              <a:sym typeface="+mn-lt"/>
            </a:endParaRPr>
          </a:p>
        </p:txBody>
      </p:sp>
      <p:sp>
        <p:nvSpPr>
          <p:cNvPr id="33" name="椭圆 32"/>
          <p:cNvSpPr/>
          <p:nvPr/>
        </p:nvSpPr>
        <p:spPr>
          <a:xfrm>
            <a:off x="1123535" y="4562142"/>
            <a:ext cx="939800" cy="939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smtClean="0">
                <a:latin typeface="Impact" panose="020B0806030902050204" pitchFamily="34" charset="0"/>
              </a:rPr>
              <a:t>02</a:t>
            </a:r>
            <a:endParaRPr lang="zh-CN" altLang="en-US" sz="2800">
              <a:latin typeface="Impact" panose="020B080603090205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1+#ppt_w/2"/>
                                          </p:val>
                                        </p:tav>
                                        <p:tav tm="100000">
                                          <p:val>
                                            <p:strVal val="#ppt_x"/>
                                          </p:val>
                                        </p:tav>
                                      </p:tavLst>
                                    </p:anim>
                                    <p:anim calcmode="lin" valueType="num">
                                      <p:cBhvr additive="base">
                                        <p:cTn id="2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additive="base">
                                        <p:cTn id="27" dur="500" fill="hold"/>
                                        <p:tgtEl>
                                          <p:spTgt spid="34"/>
                                        </p:tgtEl>
                                        <p:attrNameLst>
                                          <p:attrName>ppt_x</p:attrName>
                                        </p:attrNameLst>
                                      </p:cBhvr>
                                      <p:tavLst>
                                        <p:tav tm="0">
                                          <p:val>
                                            <p:strVal val="1+#ppt_w/2"/>
                                          </p:val>
                                        </p:tav>
                                        <p:tav tm="100000">
                                          <p:val>
                                            <p:strVal val="#ppt_x"/>
                                          </p:val>
                                        </p:tav>
                                      </p:tavLst>
                                    </p:anim>
                                    <p:anim calcmode="lin" valueType="num">
                                      <p:cBhvr additive="base">
                                        <p:cTn id="28" dur="500" fill="hold"/>
                                        <p:tgtEl>
                                          <p:spTgt spid="34"/>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1+#ppt_w/2"/>
                                          </p:val>
                                        </p:tav>
                                        <p:tav tm="100000">
                                          <p:val>
                                            <p:strVal val="#ppt_x"/>
                                          </p:val>
                                        </p:tav>
                                      </p:tavLst>
                                    </p:anim>
                                    <p:anim calcmode="lin" valueType="num">
                                      <p:cBhvr additive="base">
                                        <p:cTn id="32" dur="500" fill="hold"/>
                                        <p:tgtEl>
                                          <p:spTgt spid="32"/>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additive="base">
                                        <p:cTn id="35" dur="500" fill="hold"/>
                                        <p:tgtEl>
                                          <p:spTgt spid="33"/>
                                        </p:tgtEl>
                                        <p:attrNameLst>
                                          <p:attrName>ppt_x</p:attrName>
                                        </p:attrNameLst>
                                      </p:cBhvr>
                                      <p:tavLst>
                                        <p:tav tm="0">
                                          <p:val>
                                            <p:strVal val="1+#ppt_w/2"/>
                                          </p:val>
                                        </p:tav>
                                        <p:tav tm="100000">
                                          <p:val>
                                            <p:strVal val="#ppt_x"/>
                                          </p:val>
                                        </p:tav>
                                      </p:tavLst>
                                    </p:anim>
                                    <p:anim calcmode="lin" valueType="num">
                                      <p:cBhvr additive="base">
                                        <p:cTn id="36"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4" grpId="0" animBg="1"/>
      <p:bldP spid="2" grpId="0"/>
      <p:bldP spid="31" grpId="0" animBg="1"/>
      <p:bldP spid="5" grpId="0" animBg="1"/>
      <p:bldP spid="32" grpId="0"/>
      <p:bldP spid="3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612901" y="2131141"/>
            <a:ext cx="9817100" cy="33968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037810" y="336159"/>
            <a:ext cx="2262158" cy="461665"/>
          </a:xfrm>
          <a:prstGeom prst="rect">
            <a:avLst/>
          </a:prstGeom>
          <a:noFill/>
        </p:spPr>
        <p:txBody>
          <a:bodyPr wrap="none">
            <a:spAutoFit/>
          </a:bodyPr>
          <a:lstStyle/>
          <a:p>
            <a:pPr algn="ctr"/>
            <a:r>
              <a:rPr kumimoji="1" lang="zh-CN" altLang="en-US" sz="2400" b="1" spc="300" smtClean="0">
                <a:cs typeface="+mn-ea"/>
                <a:sym typeface="+mn-lt"/>
              </a:rPr>
              <a:t>吸毒案例分析</a:t>
            </a:r>
            <a:endParaRPr kumimoji="1" lang="zh-CN" altLang="en-US" sz="2400" b="1" spc="300">
              <a:cs typeface="+mn-ea"/>
              <a:sym typeface="+mn-lt"/>
            </a:endParaRPr>
          </a:p>
        </p:txBody>
      </p:sp>
      <p:pic>
        <p:nvPicPr>
          <p:cNvPr id="22" name="Picture 3" descr="C:\Users\Administrator\Desktop\微立体创业计划\005.png"/>
          <p:cNvPicPr>
            <a:picLocks noChangeAspect="1" noChangeArrowheads="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bwMode="auto">
          <a:xfrm>
            <a:off x="280370" y="27735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23" name="Picture 4" descr="C:\Users\Administrator\Desktop\微立体创业计划\004.png"/>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483515" y="28984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
        <p:nvSpPr>
          <p:cNvPr id="2" name="矩形 1"/>
          <p:cNvSpPr/>
          <p:nvPr/>
        </p:nvSpPr>
        <p:spPr>
          <a:xfrm>
            <a:off x="2209800" y="2324482"/>
            <a:ext cx="8890000" cy="3000821"/>
          </a:xfrm>
          <a:prstGeom prst="rect">
            <a:avLst/>
          </a:prstGeom>
        </p:spPr>
        <p:txBody>
          <a:bodyPr wrap="square">
            <a:spAutoFit/>
          </a:bodyPr>
          <a:lstStyle/>
          <a:p>
            <a:pPr>
              <a:lnSpc>
                <a:spcPct val="150000"/>
              </a:lnSpc>
            </a:pPr>
            <a:r>
              <a:rPr lang="en-US" altLang="zh-CN" smtClean="0">
                <a:solidFill>
                  <a:schemeClr val="tx1">
                    <a:lumMod val="85000"/>
                    <a:lumOff val="15000"/>
                  </a:schemeClr>
                </a:solidFill>
                <a:cs typeface="+mn-ea"/>
                <a:sym typeface="+mn-lt"/>
              </a:rPr>
              <a:t>15</a:t>
            </a:r>
            <a:r>
              <a:rPr lang="zh-CN" altLang="en-US" smtClean="0">
                <a:solidFill>
                  <a:schemeClr val="tx1">
                    <a:lumMod val="85000"/>
                    <a:lumOff val="15000"/>
                  </a:schemeClr>
                </a:solidFill>
                <a:cs typeface="+mn-ea"/>
                <a:sym typeface="+mn-lt"/>
              </a:rPr>
              <a:t>岁的阿兵（化名）是某市强制戒毒所里年龄最小的一个。阿兵是澄海外砂人，因年幼其母病亡，其父忙于生计无暇照管他，自</a:t>
            </a:r>
            <a:r>
              <a:rPr lang="en-US" altLang="zh-CN" smtClean="0">
                <a:solidFill>
                  <a:schemeClr val="tx1">
                    <a:lumMod val="85000"/>
                    <a:lumOff val="15000"/>
                  </a:schemeClr>
                </a:solidFill>
                <a:cs typeface="+mn-ea"/>
                <a:sym typeface="+mn-lt"/>
              </a:rPr>
              <a:t>7</a:t>
            </a:r>
            <a:r>
              <a:rPr lang="zh-CN" altLang="en-US" smtClean="0">
                <a:solidFill>
                  <a:schemeClr val="tx1">
                    <a:lumMod val="85000"/>
                    <a:lumOff val="15000"/>
                  </a:schemeClr>
                </a:solidFill>
                <a:cs typeface="+mn-ea"/>
                <a:sym typeface="+mn-lt"/>
              </a:rPr>
              <a:t>岁起，阿兵模仿大人们抽烟，并以之为荣。</a:t>
            </a:r>
            <a:r>
              <a:rPr lang="en-US" altLang="zh-CN" smtClean="0">
                <a:solidFill>
                  <a:schemeClr val="tx1">
                    <a:lumMod val="85000"/>
                    <a:lumOff val="15000"/>
                  </a:schemeClr>
                </a:solidFill>
                <a:cs typeface="+mn-ea"/>
                <a:sym typeface="+mn-lt"/>
              </a:rPr>
              <a:t>15</a:t>
            </a:r>
            <a:r>
              <a:rPr lang="zh-CN" altLang="en-US" smtClean="0">
                <a:solidFill>
                  <a:schemeClr val="tx1">
                    <a:lumMod val="85000"/>
                    <a:lumOff val="15000"/>
                  </a:schemeClr>
                </a:solidFill>
                <a:cs typeface="+mn-ea"/>
                <a:sym typeface="+mn-lt"/>
              </a:rPr>
              <a:t>岁那年，他结识了乡里一做餐饮生意的“大哥”，几番来往后，阿兵很得大哥喜欢。慢慢地，阿兵也发现了大哥原来是“白药仔”，但他也不以之为忤，相反还认为这是“酷”的表现。去年中，趁大哥不在家，小兵偷了一点“白粉”终于“开禁”尝了新，并从此成了一名“小道友”。今年</a:t>
            </a:r>
            <a:r>
              <a:rPr lang="en-US" altLang="zh-CN" smtClean="0">
                <a:solidFill>
                  <a:schemeClr val="tx1">
                    <a:lumMod val="85000"/>
                    <a:lumOff val="15000"/>
                  </a:schemeClr>
                </a:solidFill>
                <a:cs typeface="+mn-ea"/>
                <a:sym typeface="+mn-lt"/>
              </a:rPr>
              <a:t>2</a:t>
            </a:r>
            <a:r>
              <a:rPr lang="zh-CN" altLang="en-US" smtClean="0">
                <a:solidFill>
                  <a:schemeClr val="tx1">
                    <a:lumMod val="85000"/>
                    <a:lumOff val="15000"/>
                  </a:schemeClr>
                </a:solidFill>
                <a:cs typeface="+mn-ea"/>
                <a:sym typeface="+mn-lt"/>
              </a:rPr>
              <a:t>月</a:t>
            </a:r>
            <a:r>
              <a:rPr lang="en-US" altLang="zh-CN" smtClean="0">
                <a:solidFill>
                  <a:schemeClr val="tx1">
                    <a:lumMod val="85000"/>
                    <a:lumOff val="15000"/>
                  </a:schemeClr>
                </a:solidFill>
                <a:cs typeface="+mn-ea"/>
                <a:sym typeface="+mn-lt"/>
              </a:rPr>
              <a:t>19</a:t>
            </a:r>
            <a:r>
              <a:rPr lang="zh-CN" altLang="en-US" smtClean="0">
                <a:solidFill>
                  <a:schemeClr val="tx1">
                    <a:lumMod val="85000"/>
                    <a:lumOff val="15000"/>
                  </a:schemeClr>
                </a:solidFill>
                <a:cs typeface="+mn-ea"/>
                <a:sym typeface="+mn-lt"/>
              </a:rPr>
              <a:t>日，小兵被警方抓获，在审讯时因药瘾发作口吐白沫，结果被送强制戒毒。</a:t>
            </a:r>
            <a:endParaRPr lang="zh-CN" altLang="en-US">
              <a:solidFill>
                <a:schemeClr val="tx1">
                  <a:lumMod val="85000"/>
                  <a:lumOff val="15000"/>
                </a:schemeClr>
              </a:solidFill>
              <a:cs typeface="+mn-ea"/>
              <a:sym typeface="+mn-lt"/>
            </a:endParaRPr>
          </a:p>
        </p:txBody>
      </p:sp>
      <p:sp>
        <p:nvSpPr>
          <p:cNvPr id="31" name="五边形 30"/>
          <p:cNvSpPr/>
          <p:nvPr/>
        </p:nvSpPr>
        <p:spPr>
          <a:xfrm>
            <a:off x="1123534" y="1213472"/>
            <a:ext cx="4578767" cy="633649"/>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smtClean="0">
                <a:cs typeface="+mn-ea"/>
                <a:sym typeface="+mn-lt"/>
              </a:rPr>
              <a:t>模仿恶习步入“毒”途</a:t>
            </a:r>
            <a:endParaRPr lang="zh-CN" altLang="en-US" sz="2400" b="1">
              <a:cs typeface="+mn-ea"/>
              <a:sym typeface="+mn-lt"/>
            </a:endParaRPr>
          </a:p>
        </p:txBody>
      </p:sp>
      <p:sp>
        <p:nvSpPr>
          <p:cNvPr id="5" name="椭圆 4"/>
          <p:cNvSpPr/>
          <p:nvPr/>
        </p:nvSpPr>
        <p:spPr>
          <a:xfrm>
            <a:off x="1123535" y="2424199"/>
            <a:ext cx="939800" cy="939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smtClean="0">
                <a:latin typeface="Impact" panose="020B0806030902050204" pitchFamily="34" charset="0"/>
              </a:rPr>
              <a:t>03</a:t>
            </a:r>
            <a:endParaRPr lang="zh-CN" altLang="en-US" sz="2800">
              <a:latin typeface="Impact" panose="020B0806030902050204" pitchFamily="34" charset="0"/>
            </a:endParaRPr>
          </a:p>
        </p:txBody>
      </p:sp>
      <p:sp>
        <p:nvSpPr>
          <p:cNvPr id="12" name="矩形 11"/>
          <p:cNvSpPr/>
          <p:nvPr/>
        </p:nvSpPr>
        <p:spPr>
          <a:xfrm>
            <a:off x="3017577" y="5721361"/>
            <a:ext cx="6423553" cy="646331"/>
          </a:xfrm>
          <a:prstGeom prst="rect">
            <a:avLst/>
          </a:prstGeom>
        </p:spPr>
        <p:txBody>
          <a:bodyPr wrap="none">
            <a:spAutoFit/>
          </a:bodyPr>
          <a:lstStyle/>
          <a:p>
            <a:pPr algn="ctr"/>
            <a:r>
              <a:rPr kumimoji="1" lang="en-US" altLang="zh-CN" sz="36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 </a:t>
            </a:r>
            <a:r>
              <a:rPr kumimoji="1" lang="zh-CN" altLang="en-US" sz="36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吸毒违法   贩毒有罪</a:t>
            </a:r>
            <a:r>
              <a:rPr lang="en-US" altLang="zh-CN" sz="36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a:t>
            </a:r>
            <a:endParaRPr lang="zh-CN" altLang="en-US" sz="36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P spid="31" grpId="0" animBg="1"/>
      <p:bldP spid="5" grpId="0" animBg="1"/>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pic>
        <p:nvPicPr>
          <p:cNvPr id="25" name="图片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5143109"/>
            <a:ext cx="12192000" cy="1714893"/>
          </a:xfrm>
          <a:prstGeom prst="rect">
            <a:avLst/>
          </a:prstGeom>
        </p:spPr>
      </p:pic>
      <p:sp>
        <p:nvSpPr>
          <p:cNvPr id="2" name="矩形 1"/>
          <p:cNvSpPr/>
          <p:nvPr/>
        </p:nvSpPr>
        <p:spPr>
          <a:xfrm>
            <a:off x="3926174" y="4563794"/>
            <a:ext cx="4339650" cy="461665"/>
          </a:xfrm>
          <a:prstGeom prst="rect">
            <a:avLst/>
          </a:prstGeom>
        </p:spPr>
        <p:txBody>
          <a:bodyPr wrap="none">
            <a:spAutoFit/>
          </a:bodyPr>
          <a:lstStyle/>
          <a:p>
            <a:pPr algn="ctr"/>
            <a:r>
              <a:rPr kumimoji="1" lang="en-US" altLang="zh-CN"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 </a:t>
            </a:r>
            <a:r>
              <a:rPr kumimoji="1" lang="zh-CN" altLang="en-US"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珍爱生命  </a:t>
            </a:r>
            <a:r>
              <a:rPr lang="zh-CN" altLang="en-US"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远离毒品 </a:t>
            </a:r>
            <a:r>
              <a:rPr lang="en-US" altLang="zh-CN"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a:t>
            </a:r>
            <a:endParaRPr lang="zh-CN" altLang="en-US"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endParaRPr>
          </a:p>
        </p:txBody>
      </p:sp>
      <p:sp>
        <p:nvSpPr>
          <p:cNvPr id="3" name="矩形 2"/>
          <p:cNvSpPr/>
          <p:nvPr/>
        </p:nvSpPr>
        <p:spPr>
          <a:xfrm>
            <a:off x="4935691" y="1414500"/>
            <a:ext cx="2320619" cy="918319"/>
          </a:xfrm>
          <a:prstGeom prst="rect">
            <a:avLst/>
          </a:prstGeom>
          <a:gradFill flip="none" rotWithShape="1">
            <a:gsLst>
              <a:gs pos="0">
                <a:schemeClr val="accent1">
                  <a:shade val="67500"/>
                  <a:satMod val="115000"/>
                </a:schemeClr>
              </a:gs>
              <a:gs pos="100000">
                <a:schemeClr val="accent1">
                  <a:shade val="100000"/>
                  <a:satMod val="115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smtClean="0">
                <a:latin typeface="Impact" panose="020B0806030902050204" pitchFamily="34" charset="0"/>
              </a:rPr>
              <a:t>04</a:t>
            </a:r>
            <a:endParaRPr lang="zh-CN" altLang="en-US" sz="3600">
              <a:latin typeface="Impact" panose="020B0806030902050204" pitchFamily="34" charset="0"/>
            </a:endParaRPr>
          </a:p>
        </p:txBody>
      </p:sp>
      <p:sp>
        <p:nvSpPr>
          <p:cNvPr id="14" name="矩形 13"/>
          <p:cNvSpPr/>
          <p:nvPr/>
        </p:nvSpPr>
        <p:spPr>
          <a:xfrm>
            <a:off x="3720130" y="2517953"/>
            <a:ext cx="4751743" cy="830997"/>
          </a:xfrm>
          <a:prstGeom prst="rect">
            <a:avLst/>
          </a:prstGeom>
        </p:spPr>
        <p:txBody>
          <a:bodyPr wrap="square">
            <a:spAutoFit/>
          </a:bodyPr>
          <a:lstStyle/>
          <a:p>
            <a:pPr algn="ctr"/>
            <a:r>
              <a:rPr kumimoji="1" lang="zh-CN" altLang="en-US" sz="4800" b="1" spc="300" dirty="0">
                <a:cs typeface="+mn-ea"/>
                <a:sym typeface="+mn-lt"/>
              </a:rPr>
              <a:t>树立健康观念</a:t>
            </a:r>
          </a:p>
        </p:txBody>
      </p:sp>
      <p:sp>
        <p:nvSpPr>
          <p:cNvPr id="21" name="矩形 20"/>
          <p:cNvSpPr/>
          <p:nvPr/>
        </p:nvSpPr>
        <p:spPr>
          <a:xfrm>
            <a:off x="3394297" y="3348950"/>
            <a:ext cx="5403409" cy="1200329"/>
          </a:xfrm>
          <a:prstGeom prst="rect">
            <a:avLst/>
          </a:prstGeom>
        </p:spPr>
        <p:txBody>
          <a:bodyPr wrap="square">
            <a:spAutoFit/>
          </a:bodyPr>
          <a:lstStyle/>
          <a:p>
            <a:pPr algn="ctr">
              <a:lnSpc>
                <a:spcPct val="150000"/>
              </a:lnSpc>
            </a:pPr>
            <a:r>
              <a:rPr lang="zh-CN" altLang="en-US" sz="1200" smtClean="0"/>
              <a:t>1987年6月12日至26日，联合国在维也纳召开由138个国家的3000多名代表参加的麻醉品滥用和非法贩运问题部长级会议，会议提出了“爱生命，不吸毒”的口号，并与会代表一致同意6月26日定为“国际禁毒日”，以引起世界各国对毒品问题的重视，同时号召全球人民共同来解决毒品问题。</a:t>
            </a:r>
            <a:endParaRPr lang="zh-CN" altLang="en-US" sz="12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4"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123533" y="1530295"/>
            <a:ext cx="9912019" cy="21004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037810" y="336159"/>
            <a:ext cx="2262158" cy="461665"/>
          </a:xfrm>
          <a:prstGeom prst="rect">
            <a:avLst/>
          </a:prstGeom>
          <a:noFill/>
        </p:spPr>
        <p:txBody>
          <a:bodyPr wrap="none">
            <a:spAutoFit/>
          </a:bodyPr>
          <a:lstStyle/>
          <a:p>
            <a:pPr algn="ctr"/>
            <a:r>
              <a:rPr kumimoji="1" lang="zh-CN" altLang="en-US" sz="2400" b="1" spc="300">
                <a:cs typeface="+mn-ea"/>
                <a:sym typeface="+mn-lt"/>
              </a:rPr>
              <a:t>树立健康观念</a:t>
            </a:r>
          </a:p>
        </p:txBody>
      </p:sp>
      <p:pic>
        <p:nvPicPr>
          <p:cNvPr id="22" name="Picture 3" descr="C:\Users\Administrator\Desktop\微立体创业计划\005.png"/>
          <p:cNvPicPr>
            <a:picLocks noChangeAspect="1" noChangeArrowheads="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bwMode="auto">
          <a:xfrm>
            <a:off x="280370" y="27735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23" name="Picture 4" descr="C:\Users\Administrator\Desktop\微立体创业计划\004.png"/>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483515" y="28984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
        <p:nvSpPr>
          <p:cNvPr id="2" name="矩形 1"/>
          <p:cNvSpPr/>
          <p:nvPr/>
        </p:nvSpPr>
        <p:spPr>
          <a:xfrm>
            <a:off x="1587085" y="1996579"/>
            <a:ext cx="9179529" cy="1338828"/>
          </a:xfrm>
          <a:prstGeom prst="rect">
            <a:avLst/>
          </a:prstGeom>
        </p:spPr>
        <p:txBody>
          <a:bodyPr wrap="square">
            <a:spAutoFit/>
          </a:bodyPr>
          <a:lstStyle/>
          <a:p>
            <a:pPr>
              <a:lnSpc>
                <a:spcPct val="150000"/>
              </a:lnSpc>
            </a:pPr>
            <a:r>
              <a:rPr lang="zh-CN" altLang="en-US" dirty="0">
                <a:cs typeface="+mn-ea"/>
                <a:sym typeface="+mn-lt"/>
              </a:rPr>
              <a:t>多数吸毒者初次吸食毒品都是由于接受了毒贩子或其他吸毒人员“免费”提供的毒品而走上吸毒道路的，所以我们一定不能贪图眼前的小恩小惠，始终谨记天下没有白来的好处，任何事情都要靠自己的努力才能获得成功！</a:t>
            </a:r>
          </a:p>
        </p:txBody>
      </p:sp>
      <p:sp>
        <p:nvSpPr>
          <p:cNvPr id="31" name="五边形 30"/>
          <p:cNvSpPr/>
          <p:nvPr/>
        </p:nvSpPr>
        <p:spPr>
          <a:xfrm>
            <a:off x="1123534" y="1213472"/>
            <a:ext cx="4578767" cy="633649"/>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cs typeface="+mn-ea"/>
                <a:sym typeface="+mn-lt"/>
              </a:rPr>
              <a:t>拒绝接受陌生人的“馈赠”</a:t>
            </a:r>
          </a:p>
        </p:txBody>
      </p:sp>
      <p:sp>
        <p:nvSpPr>
          <p:cNvPr id="10" name="矩形 9"/>
          <p:cNvSpPr/>
          <p:nvPr/>
        </p:nvSpPr>
        <p:spPr>
          <a:xfrm>
            <a:off x="1123533" y="4118516"/>
            <a:ext cx="9912019" cy="21004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587085" y="4584800"/>
            <a:ext cx="9179529" cy="1338828"/>
          </a:xfrm>
          <a:prstGeom prst="rect">
            <a:avLst/>
          </a:prstGeom>
        </p:spPr>
        <p:txBody>
          <a:bodyPr wrap="square">
            <a:spAutoFit/>
          </a:bodyPr>
          <a:lstStyle/>
          <a:p>
            <a:pPr>
              <a:lnSpc>
                <a:spcPct val="150000"/>
              </a:lnSpc>
            </a:pPr>
            <a:r>
              <a:rPr lang="zh-CN" altLang="en-US" dirty="0">
                <a:cs typeface="+mn-ea"/>
                <a:sym typeface="+mn-lt"/>
              </a:rPr>
              <a:t>毒贩们鼓吹“吸毒是时髦，是有钱人的标志”这是极其荒唐的错误观念，而青少年关注潮流、追崇时尚，往往会被这种错误观念所左右。因此作为新时期的青少年潮流面前要分清是非，重视培养自身良好的习惯，不要盲目追赶时髦。 </a:t>
            </a:r>
          </a:p>
        </p:txBody>
      </p:sp>
      <p:sp>
        <p:nvSpPr>
          <p:cNvPr id="13" name="五边形 12"/>
          <p:cNvSpPr/>
          <p:nvPr/>
        </p:nvSpPr>
        <p:spPr>
          <a:xfrm>
            <a:off x="1123534" y="3801693"/>
            <a:ext cx="4578767" cy="633649"/>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400" b="1" dirty="0" smtClean="0">
                <a:cs typeface="+mn-ea"/>
                <a:sym typeface="+mn-lt"/>
              </a:rPr>
              <a:t>   不</a:t>
            </a:r>
            <a:r>
              <a:rPr lang="zh-CN" altLang="en-US" sz="2400" b="1" dirty="0">
                <a:cs typeface="+mn-ea"/>
                <a:sym typeface="+mn-lt"/>
              </a:rPr>
              <a:t>盲目追赶时髦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P spid="31" grpId="0" animBg="1"/>
      <p:bldP spid="10" grpId="0" animBg="1"/>
      <p:bldP spid="11" grpId="0"/>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123533" y="1530295"/>
            <a:ext cx="9912019" cy="21004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037810" y="336159"/>
            <a:ext cx="2262158" cy="461665"/>
          </a:xfrm>
          <a:prstGeom prst="rect">
            <a:avLst/>
          </a:prstGeom>
          <a:noFill/>
        </p:spPr>
        <p:txBody>
          <a:bodyPr wrap="none">
            <a:spAutoFit/>
          </a:bodyPr>
          <a:lstStyle/>
          <a:p>
            <a:pPr algn="ctr"/>
            <a:r>
              <a:rPr kumimoji="1" lang="zh-CN" altLang="en-US" sz="2400" b="1" spc="300">
                <a:cs typeface="+mn-ea"/>
                <a:sym typeface="+mn-lt"/>
              </a:rPr>
              <a:t>树立健康观念</a:t>
            </a:r>
          </a:p>
        </p:txBody>
      </p:sp>
      <p:pic>
        <p:nvPicPr>
          <p:cNvPr id="22" name="Picture 3" descr="C:\Users\Administrator\Desktop\微立体创业计划\005.png"/>
          <p:cNvPicPr>
            <a:picLocks noChangeAspect="1" noChangeArrowheads="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bwMode="auto">
          <a:xfrm>
            <a:off x="280370" y="27735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23" name="Picture 4" descr="C:\Users\Administrator\Desktop\微立体创业计划\004.png"/>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483515" y="28984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
        <p:nvSpPr>
          <p:cNvPr id="2" name="矩形 1"/>
          <p:cNvSpPr/>
          <p:nvPr/>
        </p:nvSpPr>
        <p:spPr>
          <a:xfrm>
            <a:off x="1587085" y="1996580"/>
            <a:ext cx="9179529" cy="923330"/>
          </a:xfrm>
          <a:prstGeom prst="rect">
            <a:avLst/>
          </a:prstGeom>
        </p:spPr>
        <p:txBody>
          <a:bodyPr wrap="square">
            <a:spAutoFit/>
          </a:bodyPr>
          <a:lstStyle/>
          <a:p>
            <a:pPr>
              <a:lnSpc>
                <a:spcPct val="150000"/>
              </a:lnSpc>
            </a:pPr>
            <a:r>
              <a:rPr lang="zh-CN" altLang="en-US" dirty="0">
                <a:cs typeface="+mn-ea"/>
                <a:sym typeface="+mn-lt"/>
              </a:rPr>
              <a:t>青少年在成长初期渴望结识朋友，无论是校内还是校外结交的朋友，只要在自己交往甚密的人中有一个吸上毒，往往自己也容易受到感染而吸毒，慎重交友是青少年处世之道。</a:t>
            </a:r>
          </a:p>
        </p:txBody>
      </p:sp>
      <p:sp>
        <p:nvSpPr>
          <p:cNvPr id="31" name="五边形 30"/>
          <p:cNvSpPr/>
          <p:nvPr/>
        </p:nvSpPr>
        <p:spPr>
          <a:xfrm>
            <a:off x="1123534" y="1213472"/>
            <a:ext cx="4578767" cy="633649"/>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400" b="1" spc="300" dirty="0" smtClean="0">
                <a:cs typeface="+mn-ea"/>
                <a:sym typeface="+mn-lt"/>
              </a:rPr>
              <a:t>    慎重</a:t>
            </a:r>
            <a:r>
              <a:rPr lang="zh-CN" altLang="en-US" sz="2400" b="1" spc="300" dirty="0">
                <a:cs typeface="+mn-ea"/>
                <a:sym typeface="+mn-lt"/>
              </a:rPr>
              <a:t>交友</a:t>
            </a:r>
          </a:p>
        </p:txBody>
      </p:sp>
      <p:sp>
        <p:nvSpPr>
          <p:cNvPr id="10" name="矩形 9"/>
          <p:cNvSpPr/>
          <p:nvPr/>
        </p:nvSpPr>
        <p:spPr>
          <a:xfrm>
            <a:off x="1123533" y="4118516"/>
            <a:ext cx="9912019" cy="21004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587085" y="4584801"/>
            <a:ext cx="9179529" cy="1338828"/>
          </a:xfrm>
          <a:prstGeom prst="rect">
            <a:avLst/>
          </a:prstGeom>
        </p:spPr>
        <p:txBody>
          <a:bodyPr wrap="square">
            <a:spAutoFit/>
          </a:bodyPr>
          <a:lstStyle/>
          <a:p>
            <a:pPr>
              <a:lnSpc>
                <a:spcPct val="150000"/>
              </a:lnSpc>
            </a:pPr>
            <a:r>
              <a:rPr lang="zh-CN" altLang="en-US" dirty="0">
                <a:cs typeface="+mn-ea"/>
                <a:sym typeface="+mn-lt"/>
              </a:rPr>
              <a:t>吸毒者会经常向青少年吹嘘毒品的好处，以毒品可以治病、毒品可以减肥等谎言诱骗你，使你丧失警惕，经不住诱惑。因此，有病一定要看医生，在医生的指导下正确服用药物。不要听信毒品可以治病的谎言，以至身陷泥潭，毁灭人生。在医生的指导下正确服用药物。</a:t>
            </a:r>
          </a:p>
        </p:txBody>
      </p:sp>
      <p:sp>
        <p:nvSpPr>
          <p:cNvPr id="13" name="五边形 12"/>
          <p:cNvSpPr/>
          <p:nvPr/>
        </p:nvSpPr>
        <p:spPr>
          <a:xfrm>
            <a:off x="1123534" y="3801693"/>
            <a:ext cx="4578767" cy="633649"/>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400" b="1" spc="300" dirty="0" smtClean="0">
                <a:cs typeface="+mn-ea"/>
                <a:sym typeface="+mn-lt"/>
              </a:rPr>
              <a:t>   不要</a:t>
            </a:r>
            <a:r>
              <a:rPr lang="zh-CN" altLang="en-US" sz="2400" b="1" spc="300" dirty="0">
                <a:cs typeface="+mn-ea"/>
                <a:sym typeface="+mn-lt"/>
              </a:rPr>
              <a:t>轻信他人</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P spid="31" grpId="0" animBg="1"/>
      <p:bldP spid="10" grpId="0" animBg="1"/>
      <p:bldP spid="11" grpId="0"/>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1037810" y="336159"/>
            <a:ext cx="2262158" cy="461665"/>
          </a:xfrm>
          <a:prstGeom prst="rect">
            <a:avLst/>
          </a:prstGeom>
          <a:noFill/>
        </p:spPr>
        <p:txBody>
          <a:bodyPr wrap="none">
            <a:spAutoFit/>
          </a:bodyPr>
          <a:lstStyle/>
          <a:p>
            <a:pPr algn="ctr"/>
            <a:r>
              <a:rPr kumimoji="1" lang="zh-CN" altLang="en-US" sz="2400" b="1" spc="300">
                <a:cs typeface="+mn-ea"/>
                <a:sym typeface="+mn-lt"/>
              </a:rPr>
              <a:t>树立健康观念</a:t>
            </a:r>
          </a:p>
        </p:txBody>
      </p:sp>
      <p:pic>
        <p:nvPicPr>
          <p:cNvPr id="22" name="Picture 3" descr="C:\Users\Administrator\Desktop\微立体创业计划\005.png"/>
          <p:cNvPicPr>
            <a:picLocks noChangeAspect="1" noChangeArrowheads="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bwMode="auto">
          <a:xfrm>
            <a:off x="280370" y="27735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23" name="Picture 4" descr="C:\Users\Administrator\Desktop\微立体创业计划\004.png"/>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483515" y="28984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
        <p:nvSpPr>
          <p:cNvPr id="2" name="矩形 1"/>
          <p:cNvSpPr/>
          <p:nvPr/>
        </p:nvSpPr>
        <p:spPr>
          <a:xfrm>
            <a:off x="5815624" y="2935121"/>
            <a:ext cx="4248941" cy="2585323"/>
          </a:xfrm>
          <a:prstGeom prst="rect">
            <a:avLst/>
          </a:prstGeom>
        </p:spPr>
        <p:txBody>
          <a:bodyPr wrap="square">
            <a:spAutoFit/>
          </a:bodyPr>
          <a:lstStyle/>
          <a:p>
            <a:pPr>
              <a:lnSpc>
                <a:spcPct val="150000"/>
              </a:lnSpc>
            </a:pPr>
            <a:r>
              <a:rPr lang="zh-CN" altLang="en-US" dirty="0">
                <a:cs typeface="+mn-ea"/>
                <a:sym typeface="+mn-lt"/>
              </a:rPr>
              <a:t>严格遵守中小学生日常行为规范，不吸烟不饮酒、不去舞厅酒吧、游戏厅等娱乐场所，是远离毒品的最好选择。青少年往往缺乏是非辨别能力，涉足酒吧、歌舞厅、迪厅、游戏厅等娱乐场所，最容易成为毒贩诱吸毒的目标。 </a:t>
            </a:r>
          </a:p>
        </p:txBody>
      </p:sp>
      <p:sp>
        <p:nvSpPr>
          <p:cNvPr id="31" name="五边形 30"/>
          <p:cNvSpPr/>
          <p:nvPr/>
        </p:nvSpPr>
        <p:spPr>
          <a:xfrm>
            <a:off x="5650711" y="2038225"/>
            <a:ext cx="4578767" cy="633649"/>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400" b="1" spc="300" smtClean="0">
                <a:cs typeface="+mn-ea"/>
                <a:sym typeface="+mn-lt"/>
              </a:rPr>
              <a:t>   远离</a:t>
            </a:r>
            <a:r>
              <a:rPr lang="zh-CN" altLang="en-US" sz="2400" b="1" spc="300">
                <a:cs typeface="+mn-ea"/>
                <a:sym typeface="+mn-lt"/>
              </a:rPr>
              <a:t>易染毒场所</a:t>
            </a: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55616" y="2286000"/>
            <a:ext cx="3219515" cy="45720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fill="hold"/>
                                        <p:tgtEl>
                                          <p:spTgt spid="31"/>
                                        </p:tgtEl>
                                        <p:attrNameLst>
                                          <p:attrName>ppt_x</p:attrName>
                                        </p:attrNameLst>
                                      </p:cBhvr>
                                      <p:tavLst>
                                        <p:tav tm="0">
                                          <p:val>
                                            <p:strVal val="#ppt_x"/>
                                          </p:val>
                                        </p:tav>
                                        <p:tav tm="100000">
                                          <p:val>
                                            <p:strVal val="#ppt_x"/>
                                          </p:val>
                                        </p:tav>
                                      </p:tavLst>
                                    </p:anim>
                                    <p:anim calcmode="lin" valueType="num">
                                      <p:cBhvr additive="base">
                                        <p:cTn id="1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sp>
        <p:nvSpPr>
          <p:cNvPr id="4" name="文本框 3"/>
          <p:cNvSpPr txBox="1"/>
          <p:nvPr/>
        </p:nvSpPr>
        <p:spPr>
          <a:xfrm>
            <a:off x="1465926" y="2267191"/>
            <a:ext cx="9315169" cy="1200329"/>
          </a:xfrm>
          <a:prstGeom prst="rect">
            <a:avLst/>
          </a:prstGeom>
          <a:noFill/>
          <a:ln>
            <a:noFill/>
          </a:ln>
        </p:spPr>
        <p:txBody>
          <a:bodyPr wrap="square" rtlCol="0">
            <a:spAutoFit/>
          </a:bodyPr>
          <a:lstStyle/>
          <a:p>
            <a:pPr algn="ctr"/>
            <a:r>
              <a:rPr kumimoji="1" lang="zh-CN" altLang="en-US" sz="7200"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锐字真言体免费商用" panose="02010600030101010101" pitchFamily="2" charset="-122"/>
                <a:ea typeface="锐字真言体免费商用" panose="02010600030101010101" pitchFamily="2" charset="-122"/>
                <a:cs typeface="+mn-ea"/>
                <a:sym typeface="+mn-lt"/>
              </a:rPr>
              <a:t>珍爱生命 </a:t>
            </a:r>
            <a:r>
              <a:rPr lang="zh-CN" altLang="en-US" sz="7200"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锐字真言体免费商用" panose="02010600030101010101" pitchFamily="2" charset="-122"/>
                <a:ea typeface="锐字真言体免费商用" panose="02010600030101010101" pitchFamily="2" charset="-122"/>
                <a:cs typeface="+mn-ea"/>
                <a:sym typeface="+mn-lt"/>
              </a:rPr>
              <a:t>远离毒品</a:t>
            </a:r>
          </a:p>
        </p:txBody>
      </p:sp>
      <p:sp>
        <p:nvSpPr>
          <p:cNvPr id="10" name="矩形 9"/>
          <p:cNvSpPr/>
          <p:nvPr/>
        </p:nvSpPr>
        <p:spPr>
          <a:xfrm>
            <a:off x="3622155" y="1495992"/>
            <a:ext cx="5028107" cy="584775"/>
          </a:xfrm>
          <a:prstGeom prst="rect">
            <a:avLst/>
          </a:prstGeom>
        </p:spPr>
        <p:txBody>
          <a:bodyPr wrap="none">
            <a:spAutoFit/>
          </a:bodyPr>
          <a:lstStyle/>
          <a:p>
            <a:pPr algn="ctr"/>
            <a:r>
              <a:rPr lang="zh-CN" altLang="en-US" sz="3200" cap="all" smtClean="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gradFill>
                <a:latin typeface="思源宋体 Heavy" panose="02020900000000000000" pitchFamily="18" charset="-122"/>
                <a:ea typeface="思源宋体 Heavy" panose="02020900000000000000" pitchFamily="18" charset="-122"/>
              </a:rPr>
              <a:t>The drug is the abyss</a:t>
            </a:r>
            <a:endParaRPr lang="zh-CN" altLang="en-US" sz="3200" cap="all">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gradFill>
              <a:latin typeface="思源宋体 Heavy" panose="02020900000000000000" pitchFamily="18" charset="-122"/>
              <a:ea typeface="思源宋体 Heavy" panose="02020900000000000000" pitchFamily="18" charset="-122"/>
            </a:endParaRPr>
          </a:p>
        </p:txBody>
      </p:sp>
      <p:sp>
        <p:nvSpPr>
          <p:cNvPr id="11" name="矩形 10"/>
          <p:cNvSpPr/>
          <p:nvPr/>
        </p:nvSpPr>
        <p:spPr>
          <a:xfrm>
            <a:off x="1957910" y="3421782"/>
            <a:ext cx="8331201" cy="584775"/>
          </a:xfrm>
          <a:prstGeom prst="rect">
            <a:avLst/>
          </a:prstGeom>
        </p:spPr>
        <p:txBody>
          <a:bodyPr wrap="square">
            <a:spAutoFit/>
          </a:bodyPr>
          <a:lstStyle/>
          <a:p>
            <a:pPr algn="ctr"/>
            <a:r>
              <a:rPr lang="zh-CN" altLang="en-US" sz="3200" dirty="0" smtClean="0"/>
              <a:t>禁毒教育主题宣传活动主题班会</a:t>
            </a:r>
            <a:r>
              <a:rPr lang="en-US" altLang="zh-CN" sz="3200" dirty="0" smtClean="0"/>
              <a:t>PPT</a:t>
            </a:r>
            <a:endParaRPr lang="zh-CN" altLang="en-US" sz="3200" dirty="0"/>
          </a:p>
        </p:txBody>
      </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9030" y="3870909"/>
            <a:ext cx="1993791" cy="2987090"/>
          </a:xfrm>
          <a:prstGeom prst="rect">
            <a:avLst/>
          </a:prstGeom>
        </p:spPr>
      </p:pic>
      <p:pic>
        <p:nvPicPr>
          <p:cNvPr id="18" name="New picture"/>
          <p:cNvPicPr/>
          <p:nvPr/>
        </p:nvPicPr>
        <p:blipFill>
          <a:blip r:embed="rId4"/>
          <a:stretch>
            <a:fillRect/>
          </a:stretch>
        </p:blipFill>
        <p:spPr>
          <a:xfrm>
            <a:off x="10198100" y="10782300"/>
            <a:ext cx="304800" cy="228600"/>
          </a:xfrm>
          <a:prstGeom prst="cube">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outVertical)">
                                      <p:cBhvr>
                                        <p:cTn id="12" dur="500"/>
                                        <p:tgtEl>
                                          <p:spTgt spid="4"/>
                                        </p:tgtEl>
                                      </p:cBhvr>
                                    </p:animEffect>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182"/>
            <a:ext cx="12192000" cy="6857819"/>
          </a:xfrm>
          <a:prstGeom prst="rect">
            <a:avLst/>
          </a:prstGeom>
        </p:spPr>
      </p:pic>
      <p:sp>
        <p:nvSpPr>
          <p:cNvPr id="2" name="矩形 1"/>
          <p:cNvSpPr/>
          <p:nvPr/>
        </p:nvSpPr>
        <p:spPr>
          <a:xfrm>
            <a:off x="1060916" y="5237804"/>
            <a:ext cx="3711272" cy="584775"/>
          </a:xfrm>
          <a:prstGeom prst="rect">
            <a:avLst/>
          </a:prstGeom>
        </p:spPr>
        <p:txBody>
          <a:bodyPr wrap="none">
            <a:spAutoFit/>
          </a:bodyPr>
          <a:lstStyle/>
          <a:p>
            <a:pPr algn="ctr"/>
            <a:r>
              <a:rPr kumimoji="1" lang="zh-CN" altLang="en-US" sz="32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珍爱生命  </a:t>
            </a:r>
            <a:r>
              <a:rPr lang="zh-CN" altLang="en-US" sz="32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远离毒品</a:t>
            </a:r>
          </a:p>
        </p:txBody>
      </p:sp>
      <p:sp>
        <p:nvSpPr>
          <p:cNvPr id="3" name="矩形 2"/>
          <p:cNvSpPr/>
          <p:nvPr/>
        </p:nvSpPr>
        <p:spPr>
          <a:xfrm>
            <a:off x="6124913" y="2180481"/>
            <a:ext cx="1447800" cy="5729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smtClean="0">
                <a:latin typeface="Impact" panose="020B0806030902050204" pitchFamily="34" charset="0"/>
              </a:rPr>
              <a:t>01</a:t>
            </a:r>
            <a:endParaRPr lang="zh-CN" altLang="en-US" sz="2400">
              <a:latin typeface="Impact" panose="020B0806030902050204" pitchFamily="34" charset="0"/>
            </a:endParaRPr>
          </a:p>
        </p:txBody>
      </p:sp>
      <p:sp>
        <p:nvSpPr>
          <p:cNvPr id="11" name="矩形 10"/>
          <p:cNvSpPr/>
          <p:nvPr/>
        </p:nvSpPr>
        <p:spPr>
          <a:xfrm>
            <a:off x="6124913" y="3164764"/>
            <a:ext cx="1447800" cy="5729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smtClean="0">
                <a:latin typeface="Impact" panose="020B0806030902050204" pitchFamily="34" charset="0"/>
              </a:rPr>
              <a:t>02</a:t>
            </a:r>
            <a:endParaRPr lang="zh-CN" altLang="en-US" sz="2400">
              <a:latin typeface="Impact" panose="020B0806030902050204" pitchFamily="34" charset="0"/>
            </a:endParaRPr>
          </a:p>
        </p:txBody>
      </p:sp>
      <p:sp>
        <p:nvSpPr>
          <p:cNvPr id="12" name="矩形 11"/>
          <p:cNvSpPr/>
          <p:nvPr/>
        </p:nvSpPr>
        <p:spPr>
          <a:xfrm>
            <a:off x="6124913" y="4149047"/>
            <a:ext cx="1447800" cy="5729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smtClean="0">
                <a:latin typeface="Impact" panose="020B0806030902050204" pitchFamily="34" charset="0"/>
              </a:rPr>
              <a:t>03</a:t>
            </a:r>
            <a:endParaRPr lang="zh-CN" altLang="en-US" sz="2400">
              <a:latin typeface="Impact" panose="020B0806030902050204" pitchFamily="34" charset="0"/>
            </a:endParaRPr>
          </a:p>
        </p:txBody>
      </p:sp>
      <p:sp>
        <p:nvSpPr>
          <p:cNvPr id="13" name="矩形 12"/>
          <p:cNvSpPr/>
          <p:nvPr/>
        </p:nvSpPr>
        <p:spPr>
          <a:xfrm>
            <a:off x="6124913" y="5133330"/>
            <a:ext cx="1447800" cy="5729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smtClean="0">
                <a:latin typeface="Impact" panose="020B0806030902050204" pitchFamily="34" charset="0"/>
              </a:rPr>
              <a:t>04</a:t>
            </a:r>
            <a:endParaRPr lang="zh-CN" altLang="en-US" sz="2400">
              <a:latin typeface="Impact" panose="020B0806030902050204" pitchFamily="34" charset="0"/>
            </a:endParaRPr>
          </a:p>
        </p:txBody>
      </p:sp>
      <p:sp>
        <p:nvSpPr>
          <p:cNvPr id="14" name="矩形 13"/>
          <p:cNvSpPr/>
          <p:nvPr/>
        </p:nvSpPr>
        <p:spPr>
          <a:xfrm>
            <a:off x="7721520" y="2235276"/>
            <a:ext cx="1915909" cy="461665"/>
          </a:xfrm>
          <a:prstGeom prst="rect">
            <a:avLst/>
          </a:prstGeom>
        </p:spPr>
        <p:txBody>
          <a:bodyPr wrap="none">
            <a:spAutoFit/>
          </a:bodyPr>
          <a:lstStyle/>
          <a:p>
            <a:r>
              <a:rPr kumimoji="1" lang="zh-CN" altLang="en-US" sz="2400" b="1" spc="300" smtClean="0">
                <a:cs typeface="+mn-ea"/>
                <a:sym typeface="+mn-lt"/>
              </a:rPr>
              <a:t>什么是毒品</a:t>
            </a:r>
            <a:endParaRPr kumimoji="1" lang="zh-CN" altLang="en-US" sz="2400" b="1" spc="300">
              <a:cs typeface="+mn-ea"/>
              <a:sym typeface="+mn-lt"/>
            </a:endParaRPr>
          </a:p>
        </p:txBody>
      </p:sp>
      <p:sp>
        <p:nvSpPr>
          <p:cNvPr id="15" name="矩形 14"/>
          <p:cNvSpPr/>
          <p:nvPr/>
        </p:nvSpPr>
        <p:spPr>
          <a:xfrm>
            <a:off x="7721517" y="3238418"/>
            <a:ext cx="2608406" cy="461665"/>
          </a:xfrm>
          <a:prstGeom prst="rect">
            <a:avLst/>
          </a:prstGeom>
        </p:spPr>
        <p:txBody>
          <a:bodyPr wrap="none">
            <a:spAutoFit/>
          </a:bodyPr>
          <a:lstStyle/>
          <a:p>
            <a:r>
              <a:rPr kumimoji="1" lang="zh-CN" altLang="en-US" sz="2400" b="1" spc="300" smtClean="0">
                <a:cs typeface="+mn-ea"/>
                <a:sym typeface="+mn-lt"/>
              </a:rPr>
              <a:t>新型毒品的危害</a:t>
            </a:r>
            <a:endParaRPr kumimoji="1" lang="zh-CN" altLang="en-US" sz="2400" b="1" spc="300">
              <a:cs typeface="+mn-ea"/>
              <a:sym typeface="+mn-lt"/>
            </a:endParaRPr>
          </a:p>
        </p:txBody>
      </p:sp>
      <p:sp>
        <p:nvSpPr>
          <p:cNvPr id="16" name="矩形 15"/>
          <p:cNvSpPr/>
          <p:nvPr/>
        </p:nvSpPr>
        <p:spPr>
          <a:xfrm>
            <a:off x="7721517" y="4203842"/>
            <a:ext cx="2262158" cy="461665"/>
          </a:xfrm>
          <a:prstGeom prst="rect">
            <a:avLst/>
          </a:prstGeom>
        </p:spPr>
        <p:txBody>
          <a:bodyPr wrap="none">
            <a:spAutoFit/>
          </a:bodyPr>
          <a:lstStyle/>
          <a:p>
            <a:r>
              <a:rPr kumimoji="1" lang="zh-CN" altLang="en-US" sz="2400" b="1" spc="300" smtClean="0">
                <a:cs typeface="+mn-ea"/>
                <a:sym typeface="+mn-lt"/>
              </a:rPr>
              <a:t>吸毒案例分析</a:t>
            </a:r>
            <a:endParaRPr kumimoji="1" lang="zh-CN" altLang="en-US" sz="2400" b="1" spc="300">
              <a:cs typeface="+mn-ea"/>
              <a:sym typeface="+mn-lt"/>
            </a:endParaRPr>
          </a:p>
        </p:txBody>
      </p:sp>
      <p:sp>
        <p:nvSpPr>
          <p:cNvPr id="17" name="矩形 16"/>
          <p:cNvSpPr/>
          <p:nvPr/>
        </p:nvSpPr>
        <p:spPr>
          <a:xfrm>
            <a:off x="7721517" y="5188125"/>
            <a:ext cx="2262158" cy="461665"/>
          </a:xfrm>
          <a:prstGeom prst="rect">
            <a:avLst/>
          </a:prstGeom>
        </p:spPr>
        <p:txBody>
          <a:bodyPr wrap="none">
            <a:spAutoFit/>
          </a:bodyPr>
          <a:lstStyle/>
          <a:p>
            <a:r>
              <a:rPr kumimoji="1" lang="zh-CN" altLang="en-US" sz="2400" b="1" spc="300" smtClean="0">
                <a:cs typeface="+mn-ea"/>
                <a:sym typeface="+mn-lt"/>
              </a:rPr>
              <a:t>树立健康观念</a:t>
            </a:r>
            <a:endParaRPr kumimoji="1" lang="zh-CN" altLang="en-US" sz="2400" b="1" spc="300">
              <a:cs typeface="+mn-ea"/>
              <a:sym typeface="+mn-lt"/>
            </a:endParaRPr>
          </a:p>
        </p:txBody>
      </p:sp>
      <p:sp>
        <p:nvSpPr>
          <p:cNvPr id="18" name="文本框 1"/>
          <p:cNvSpPr txBox="1"/>
          <p:nvPr>
            <p:custDataLst>
              <p:tags r:id="rId1"/>
            </p:custDataLst>
          </p:nvPr>
        </p:nvSpPr>
        <p:spPr>
          <a:xfrm>
            <a:off x="4316191" y="998545"/>
            <a:ext cx="3076784" cy="830997"/>
          </a:xfrm>
          <a:prstGeom prst="rect">
            <a:avLst/>
          </a:prstGeom>
          <a:noFill/>
        </p:spPr>
        <p:txBody>
          <a:bodyPr vert="horz" wrap="square" lIns="0" tIns="0" rIns="0" bIns="0" rtlCol="0" anchor="ctr" anchorCtr="0">
            <a:spAutoFit/>
          </a:bodyPr>
          <a:lstStyle/>
          <a:p>
            <a:pPr algn="ctr"/>
            <a:r>
              <a:rPr lang="zh-CN" altLang="en-US" sz="5400" b="1" smtClean="0">
                <a:cs typeface="+mn-ea"/>
                <a:sym typeface="+mn-lt"/>
              </a:rPr>
              <a:t>目 录</a:t>
            </a:r>
            <a:endParaRPr lang="zh-CN" altLang="en-US" sz="5400" b="1">
              <a:cs typeface="+mn-ea"/>
              <a:sym typeface="+mn-lt"/>
            </a:endParaRPr>
          </a:p>
        </p:txBody>
      </p:sp>
      <p:sp>
        <p:nvSpPr>
          <p:cNvPr id="19" name="文本框 2"/>
          <p:cNvSpPr txBox="1"/>
          <p:nvPr>
            <p:custDataLst>
              <p:tags r:id="rId2"/>
            </p:custDataLst>
          </p:nvPr>
        </p:nvSpPr>
        <p:spPr>
          <a:xfrm>
            <a:off x="6854931" y="1398654"/>
            <a:ext cx="1968395" cy="430887"/>
          </a:xfrm>
          <a:prstGeom prst="rect">
            <a:avLst/>
          </a:prstGeom>
          <a:noFill/>
        </p:spPr>
        <p:txBody>
          <a:bodyPr wrap="square" lIns="0" tIns="0" rIns="0" bIns="0">
            <a:spAutoFit/>
          </a:bodyPr>
          <a:lstStyle/>
          <a:p>
            <a:pPr>
              <a:defRPr/>
            </a:pPr>
            <a:r>
              <a:rPr lang="en-US" altLang="zh-CN" sz="2800" b="1">
                <a:cs typeface="+mn-ea"/>
                <a:sym typeface="+mn-lt"/>
              </a:rPr>
              <a:t>CONTENTS</a:t>
            </a:r>
            <a:endParaRPr lang="zh-CN" altLang="en-US" sz="2800" b="1">
              <a:cs typeface="+mn-ea"/>
              <a:sym typeface="+mn-lt"/>
            </a:endParaRPr>
          </a:p>
        </p:txBody>
      </p:sp>
      <p:pic>
        <p:nvPicPr>
          <p:cNvPr id="20" name="图片 1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708019" y="1418387"/>
            <a:ext cx="2417064" cy="3499783"/>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animEffect transition="in" filter="fade">
                                      <p:cBhvr>
                                        <p:cTn id="26" dur="500"/>
                                        <p:tgtEl>
                                          <p:spTgt spid="19"/>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1+#ppt_w/2"/>
                                          </p:val>
                                        </p:tav>
                                        <p:tav tm="100000">
                                          <p:val>
                                            <p:strVal val="#ppt_x"/>
                                          </p:val>
                                        </p:tav>
                                      </p:tavLst>
                                    </p:anim>
                                    <p:anim calcmode="lin" valueType="num">
                                      <p:cBhvr additive="base">
                                        <p:cTn id="32" dur="500" fill="hold"/>
                                        <p:tgtEl>
                                          <p:spTgt spid="3"/>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1+#ppt_w/2"/>
                                          </p:val>
                                        </p:tav>
                                        <p:tav tm="100000">
                                          <p:val>
                                            <p:strVal val="#ppt_x"/>
                                          </p:val>
                                        </p:tav>
                                      </p:tavLst>
                                    </p:anim>
                                    <p:anim calcmode="lin" valueType="num">
                                      <p:cBhvr additive="base">
                                        <p:cTn id="36" dur="500" fill="hold"/>
                                        <p:tgtEl>
                                          <p:spTgt spid="11"/>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1+#ppt_w/2"/>
                                          </p:val>
                                        </p:tav>
                                        <p:tav tm="100000">
                                          <p:val>
                                            <p:strVal val="#ppt_x"/>
                                          </p:val>
                                        </p:tav>
                                      </p:tavLst>
                                    </p:anim>
                                    <p:anim calcmode="lin" valueType="num">
                                      <p:cBhvr additive="base">
                                        <p:cTn id="40" dur="500" fill="hold"/>
                                        <p:tgtEl>
                                          <p:spTgt spid="12"/>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1+#ppt_w/2"/>
                                          </p:val>
                                        </p:tav>
                                        <p:tav tm="100000">
                                          <p:val>
                                            <p:strVal val="#ppt_x"/>
                                          </p:val>
                                        </p:tav>
                                      </p:tavLst>
                                    </p:anim>
                                    <p:anim calcmode="lin" valueType="num">
                                      <p:cBhvr additive="base">
                                        <p:cTn id="44" dur="500" fill="hold"/>
                                        <p:tgtEl>
                                          <p:spTgt spid="13"/>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1+#ppt_w/2"/>
                                          </p:val>
                                        </p:tav>
                                        <p:tav tm="100000">
                                          <p:val>
                                            <p:strVal val="#ppt_x"/>
                                          </p:val>
                                        </p:tav>
                                      </p:tavLst>
                                    </p:anim>
                                    <p:anim calcmode="lin" valueType="num">
                                      <p:cBhvr additive="base">
                                        <p:cTn id="48" dur="500" fill="hold"/>
                                        <p:tgtEl>
                                          <p:spTgt spid="14"/>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1+#ppt_w/2"/>
                                          </p:val>
                                        </p:tav>
                                        <p:tav tm="100000">
                                          <p:val>
                                            <p:strVal val="#ppt_x"/>
                                          </p:val>
                                        </p:tav>
                                      </p:tavLst>
                                    </p:anim>
                                    <p:anim calcmode="lin" valueType="num">
                                      <p:cBhvr additive="base">
                                        <p:cTn id="52" dur="500" fill="hold"/>
                                        <p:tgtEl>
                                          <p:spTgt spid="15"/>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1+#ppt_w/2"/>
                                          </p:val>
                                        </p:tav>
                                        <p:tav tm="100000">
                                          <p:val>
                                            <p:strVal val="#ppt_x"/>
                                          </p:val>
                                        </p:tav>
                                      </p:tavLst>
                                    </p:anim>
                                    <p:anim calcmode="lin" valueType="num">
                                      <p:cBhvr additive="base">
                                        <p:cTn id="56" dur="500" fill="hold"/>
                                        <p:tgtEl>
                                          <p:spTgt spid="16"/>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additive="base">
                                        <p:cTn id="59" dur="500" fill="hold"/>
                                        <p:tgtEl>
                                          <p:spTgt spid="17"/>
                                        </p:tgtEl>
                                        <p:attrNameLst>
                                          <p:attrName>ppt_x</p:attrName>
                                        </p:attrNameLst>
                                      </p:cBhvr>
                                      <p:tavLst>
                                        <p:tav tm="0">
                                          <p:val>
                                            <p:strVal val="1+#ppt_w/2"/>
                                          </p:val>
                                        </p:tav>
                                        <p:tav tm="100000">
                                          <p:val>
                                            <p:strVal val="#ppt_x"/>
                                          </p:val>
                                        </p:tav>
                                      </p:tavLst>
                                    </p:anim>
                                    <p:anim calcmode="lin" valueType="num">
                                      <p:cBhvr additive="base">
                                        <p:cTn id="60"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1" grpId="0" animBg="1"/>
      <p:bldP spid="12" grpId="0" animBg="1"/>
      <p:bldP spid="13" grpId="0" animBg="1"/>
      <p:bldP spid="14" grpId="0"/>
      <p:bldP spid="15" grpId="0"/>
      <p:bldP spid="16" grpId="0"/>
      <p:bldP spid="17" grpId="0"/>
      <p:bldP spid="18"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89462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pic>
        <p:nvPicPr>
          <p:cNvPr id="25" name="图片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5143109"/>
            <a:ext cx="12192000" cy="1714893"/>
          </a:xfrm>
          <a:prstGeom prst="rect">
            <a:avLst/>
          </a:prstGeom>
        </p:spPr>
      </p:pic>
      <p:sp>
        <p:nvSpPr>
          <p:cNvPr id="2" name="矩形 1"/>
          <p:cNvSpPr/>
          <p:nvPr/>
        </p:nvSpPr>
        <p:spPr>
          <a:xfrm>
            <a:off x="3926174" y="4563794"/>
            <a:ext cx="4339650" cy="461665"/>
          </a:xfrm>
          <a:prstGeom prst="rect">
            <a:avLst/>
          </a:prstGeom>
        </p:spPr>
        <p:txBody>
          <a:bodyPr wrap="none">
            <a:spAutoFit/>
          </a:bodyPr>
          <a:lstStyle/>
          <a:p>
            <a:pPr algn="ctr"/>
            <a:r>
              <a:rPr kumimoji="1" lang="en-US" altLang="zh-CN"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 </a:t>
            </a:r>
            <a:r>
              <a:rPr kumimoji="1" lang="zh-CN" altLang="en-US"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珍爱生命  </a:t>
            </a:r>
            <a:r>
              <a:rPr lang="zh-CN" altLang="en-US"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远离毒品 </a:t>
            </a:r>
            <a:r>
              <a:rPr lang="en-US" altLang="zh-CN"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a:t>
            </a:r>
            <a:endParaRPr lang="zh-CN" altLang="en-US" sz="24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endParaRPr>
          </a:p>
        </p:txBody>
      </p:sp>
      <p:sp>
        <p:nvSpPr>
          <p:cNvPr id="3" name="矩形 2"/>
          <p:cNvSpPr/>
          <p:nvPr/>
        </p:nvSpPr>
        <p:spPr>
          <a:xfrm>
            <a:off x="4935691" y="1414500"/>
            <a:ext cx="2320619" cy="9183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smtClean="0">
                <a:latin typeface="Impact" panose="020B0806030902050204" pitchFamily="34" charset="0"/>
              </a:rPr>
              <a:t>01</a:t>
            </a:r>
            <a:endParaRPr lang="zh-CN" altLang="en-US" sz="3600">
              <a:latin typeface="Impact" panose="020B0806030902050204" pitchFamily="34" charset="0"/>
            </a:endParaRPr>
          </a:p>
        </p:txBody>
      </p:sp>
      <p:sp>
        <p:nvSpPr>
          <p:cNvPr id="14" name="矩形 13"/>
          <p:cNvSpPr/>
          <p:nvPr/>
        </p:nvSpPr>
        <p:spPr>
          <a:xfrm>
            <a:off x="3720130" y="2517954"/>
            <a:ext cx="4751743" cy="830997"/>
          </a:xfrm>
          <a:prstGeom prst="rect">
            <a:avLst/>
          </a:prstGeom>
        </p:spPr>
        <p:txBody>
          <a:bodyPr wrap="square">
            <a:spAutoFit/>
          </a:bodyPr>
          <a:lstStyle/>
          <a:p>
            <a:pPr algn="ctr"/>
            <a:r>
              <a:rPr kumimoji="1" lang="zh-CN" altLang="en-US" sz="4800" b="1" spc="300" dirty="0" smtClean="0">
                <a:cs typeface="+mn-ea"/>
                <a:sym typeface="+mn-lt"/>
              </a:rPr>
              <a:t>什么是毒品</a:t>
            </a:r>
            <a:endParaRPr kumimoji="1" lang="zh-CN" altLang="en-US" sz="4800" b="1" spc="300" dirty="0">
              <a:cs typeface="+mn-ea"/>
              <a:sym typeface="+mn-lt"/>
            </a:endParaRPr>
          </a:p>
        </p:txBody>
      </p:sp>
      <p:sp>
        <p:nvSpPr>
          <p:cNvPr id="21" name="矩形 20"/>
          <p:cNvSpPr/>
          <p:nvPr/>
        </p:nvSpPr>
        <p:spPr>
          <a:xfrm>
            <a:off x="3394297" y="3348950"/>
            <a:ext cx="5403409" cy="1200329"/>
          </a:xfrm>
          <a:prstGeom prst="rect">
            <a:avLst/>
          </a:prstGeom>
        </p:spPr>
        <p:txBody>
          <a:bodyPr wrap="square">
            <a:spAutoFit/>
          </a:bodyPr>
          <a:lstStyle/>
          <a:p>
            <a:pPr algn="ctr">
              <a:lnSpc>
                <a:spcPct val="150000"/>
              </a:lnSpc>
            </a:pPr>
            <a:r>
              <a:rPr lang="zh-CN" altLang="en-US" sz="1200" dirty="0" smtClean="0"/>
              <a:t>1987年6月12日至26日，联合国在维也纳召开由138个国家的3000多名代表参加的麻醉品滥用和非法贩运问题部长级会议，会议提出了“爱生命，不吸毒”的口号，并与会代表一致同意6月26日定为“国际禁毒日”，以引起世界各国对毒品问题的重视，同时号召全球人民共同来解决毒品问题。</a:t>
            </a:r>
            <a:endParaRPr lang="zh-CN" altLang="en-US" sz="12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4"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1123536" y="336159"/>
            <a:ext cx="1723549" cy="461665"/>
          </a:xfrm>
          <a:prstGeom prst="rect">
            <a:avLst/>
          </a:prstGeom>
          <a:noFill/>
        </p:spPr>
        <p:txBody>
          <a:bodyPr wrap="none">
            <a:spAutoFit/>
          </a:bodyPr>
          <a:lstStyle/>
          <a:p>
            <a:r>
              <a:rPr kumimoji="1" lang="zh-CN" altLang="en-US" sz="2400" b="1" smtClean="0">
                <a:solidFill>
                  <a:schemeClr val="tx1">
                    <a:lumMod val="85000"/>
                    <a:lumOff val="15000"/>
                  </a:schemeClr>
                </a:solidFill>
                <a:cs typeface="+mn-ea"/>
                <a:sym typeface="+mn-lt"/>
              </a:rPr>
              <a:t>什么是毒品</a:t>
            </a:r>
            <a:endParaRPr kumimoji="1" lang="zh-CN" altLang="en-US" sz="2400" b="1">
              <a:solidFill>
                <a:schemeClr val="tx1">
                  <a:lumMod val="85000"/>
                  <a:lumOff val="15000"/>
                </a:schemeClr>
              </a:solidFill>
              <a:cs typeface="+mn-ea"/>
              <a:sym typeface="+mn-lt"/>
            </a:endParaRPr>
          </a:p>
        </p:txBody>
      </p:sp>
      <p:pic>
        <p:nvPicPr>
          <p:cNvPr id="22" name="Picture 3" descr="C:\Users\Administrator\Desktop\微立体创业计划\005.png"/>
          <p:cNvPicPr>
            <a:picLocks noChangeAspect="1" noChangeArrowheads="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bwMode="auto">
          <a:xfrm>
            <a:off x="280370" y="27735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23" name="Picture 4" descr="C:\Users\Administrator\Desktop\微立体创业计划\004.png"/>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483515" y="28984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
        <p:nvSpPr>
          <p:cNvPr id="4" name="矩形 3"/>
          <p:cNvSpPr/>
          <p:nvPr/>
        </p:nvSpPr>
        <p:spPr>
          <a:xfrm>
            <a:off x="1270001" y="1159386"/>
            <a:ext cx="10071100" cy="923330"/>
          </a:xfrm>
          <a:prstGeom prst="rect">
            <a:avLst/>
          </a:prstGeom>
        </p:spPr>
        <p:txBody>
          <a:bodyPr wrap="square">
            <a:spAutoFit/>
          </a:bodyPr>
          <a:lstStyle/>
          <a:p>
            <a:pPr>
              <a:lnSpc>
                <a:spcPct val="150000"/>
              </a:lnSpc>
            </a:pPr>
            <a:r>
              <a:rPr lang="zh-CN" altLang="en-US" dirty="0" smtClean="0">
                <a:cs typeface="+mn-ea"/>
                <a:sym typeface="+mn-lt"/>
              </a:rPr>
              <a:t>根据</a:t>
            </a:r>
            <a:r>
              <a:rPr lang="en-US" altLang="zh-CN" dirty="0" smtClean="0">
                <a:cs typeface="+mn-ea"/>
                <a:sym typeface="+mn-lt"/>
              </a:rPr>
              <a:t>《</a:t>
            </a:r>
            <a:r>
              <a:rPr lang="zh-CN" altLang="en-US" dirty="0" smtClean="0">
                <a:cs typeface="+mn-ea"/>
                <a:sym typeface="+mn-lt"/>
              </a:rPr>
              <a:t>刑法</a:t>
            </a:r>
            <a:r>
              <a:rPr lang="en-US" altLang="zh-CN" dirty="0" smtClean="0">
                <a:cs typeface="+mn-ea"/>
                <a:sym typeface="+mn-lt"/>
              </a:rPr>
              <a:t>》</a:t>
            </a:r>
            <a:r>
              <a:rPr lang="zh-CN" altLang="en-US" dirty="0" smtClean="0">
                <a:cs typeface="+mn-ea"/>
                <a:sym typeface="+mn-lt"/>
              </a:rPr>
              <a:t>第</a:t>
            </a:r>
            <a:r>
              <a:rPr lang="en-US" altLang="zh-CN" dirty="0" smtClean="0">
                <a:cs typeface="+mn-ea"/>
                <a:sym typeface="+mn-lt"/>
              </a:rPr>
              <a:t>357</a:t>
            </a:r>
            <a:r>
              <a:rPr lang="zh-CN" altLang="en-US" dirty="0" smtClean="0">
                <a:cs typeface="+mn-ea"/>
                <a:sym typeface="+mn-lt"/>
              </a:rPr>
              <a:t>条的规定：毒品是指鸦片、海洛因、甲基苯丙胺（冰毒）、吗啡、大麻、可卡因以及国家规定管制的其它能够使人形成瘾癖的麻醉药品和精神药品。</a:t>
            </a:r>
            <a:endParaRPr lang="zh-CN" altLang="en-US" dirty="0">
              <a:cs typeface="+mn-ea"/>
              <a:sym typeface="+mn-lt"/>
            </a:endParaRPr>
          </a:p>
        </p:txBody>
      </p:sp>
      <p:sp>
        <p:nvSpPr>
          <p:cNvPr id="5" name="五边形 4"/>
          <p:cNvSpPr/>
          <p:nvPr/>
        </p:nvSpPr>
        <p:spPr>
          <a:xfrm>
            <a:off x="1123534" y="2342246"/>
            <a:ext cx="4578767" cy="633649"/>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cs typeface="+mn-ea"/>
                <a:sym typeface="+mn-lt"/>
              </a:rPr>
              <a:t>毒品的危害性主要表现 ：</a:t>
            </a:r>
            <a:endParaRPr lang="zh-CN" altLang="en-US" sz="2400" b="1" dirty="0">
              <a:cs typeface="+mn-ea"/>
              <a:sym typeface="+mn-lt"/>
            </a:endParaRPr>
          </a:p>
        </p:txBody>
      </p:sp>
      <p:sp>
        <p:nvSpPr>
          <p:cNvPr id="6" name="矩形 5"/>
          <p:cNvSpPr/>
          <p:nvPr/>
        </p:nvSpPr>
        <p:spPr>
          <a:xfrm>
            <a:off x="1123533" y="3225800"/>
            <a:ext cx="527467" cy="5274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smtClean="0"/>
              <a:t>1</a:t>
            </a:r>
            <a:endParaRPr lang="zh-CN" altLang="en-US" sz="2000"/>
          </a:p>
        </p:txBody>
      </p:sp>
      <p:sp>
        <p:nvSpPr>
          <p:cNvPr id="25" name="矩形 24"/>
          <p:cNvSpPr/>
          <p:nvPr/>
        </p:nvSpPr>
        <p:spPr>
          <a:xfrm>
            <a:off x="1123533" y="4016785"/>
            <a:ext cx="527467" cy="5274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smtClean="0"/>
              <a:t>2</a:t>
            </a:r>
            <a:endParaRPr lang="zh-CN" altLang="en-US" sz="2000"/>
          </a:p>
        </p:txBody>
      </p:sp>
      <p:sp>
        <p:nvSpPr>
          <p:cNvPr id="26" name="矩形 25"/>
          <p:cNvSpPr/>
          <p:nvPr/>
        </p:nvSpPr>
        <p:spPr>
          <a:xfrm>
            <a:off x="1123533" y="4807770"/>
            <a:ext cx="527467" cy="52746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smtClean="0"/>
              <a:t>3</a:t>
            </a:r>
            <a:endParaRPr lang="zh-CN" altLang="en-US" sz="2000"/>
          </a:p>
        </p:txBody>
      </p:sp>
      <p:sp>
        <p:nvSpPr>
          <p:cNvPr id="27" name="矩形 26"/>
          <p:cNvSpPr/>
          <p:nvPr/>
        </p:nvSpPr>
        <p:spPr>
          <a:xfrm>
            <a:off x="1123533" y="5598755"/>
            <a:ext cx="527467" cy="5274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smtClean="0"/>
              <a:t>4</a:t>
            </a:r>
            <a:endParaRPr lang="zh-CN" altLang="en-US" sz="2000"/>
          </a:p>
        </p:txBody>
      </p:sp>
      <p:sp>
        <p:nvSpPr>
          <p:cNvPr id="7" name="矩形 6"/>
          <p:cNvSpPr/>
          <p:nvPr/>
        </p:nvSpPr>
        <p:spPr>
          <a:xfrm>
            <a:off x="1651000" y="3225800"/>
            <a:ext cx="3249608" cy="507831"/>
          </a:xfrm>
          <a:prstGeom prst="rect">
            <a:avLst/>
          </a:prstGeom>
        </p:spPr>
        <p:txBody>
          <a:bodyPr wrap="none">
            <a:spAutoFit/>
          </a:bodyPr>
          <a:lstStyle/>
          <a:p>
            <a:pPr>
              <a:lnSpc>
                <a:spcPct val="150000"/>
              </a:lnSpc>
            </a:pPr>
            <a:r>
              <a:rPr lang="zh-CN" altLang="en-US" dirty="0" smtClean="0">
                <a:cs typeface="+mn-ea"/>
                <a:sym typeface="+mn-lt"/>
              </a:rPr>
              <a:t>毒品严重危害人的身心健康； </a:t>
            </a:r>
            <a:endParaRPr lang="zh-CN" altLang="en-US" dirty="0">
              <a:cs typeface="+mn-ea"/>
              <a:sym typeface="+mn-lt"/>
            </a:endParaRPr>
          </a:p>
        </p:txBody>
      </p:sp>
      <p:sp>
        <p:nvSpPr>
          <p:cNvPr id="8" name="矩形 7"/>
          <p:cNvSpPr/>
          <p:nvPr/>
        </p:nvSpPr>
        <p:spPr>
          <a:xfrm>
            <a:off x="1651001" y="3826664"/>
            <a:ext cx="4909457" cy="923330"/>
          </a:xfrm>
          <a:prstGeom prst="rect">
            <a:avLst/>
          </a:prstGeom>
        </p:spPr>
        <p:txBody>
          <a:bodyPr wrap="square">
            <a:spAutoFit/>
          </a:bodyPr>
          <a:lstStyle/>
          <a:p>
            <a:pPr>
              <a:lnSpc>
                <a:spcPct val="150000"/>
              </a:lnSpc>
            </a:pPr>
            <a:r>
              <a:rPr lang="zh-CN" altLang="en-US" dirty="0" smtClean="0">
                <a:cs typeface="+mn-ea"/>
                <a:sym typeface="+mn-lt"/>
              </a:rPr>
              <a:t>毒品问题诱发其他违法犯罪，破坏正常的社会和经济秩序； </a:t>
            </a:r>
            <a:endParaRPr lang="zh-CN" altLang="en-US" dirty="0"/>
          </a:p>
        </p:txBody>
      </p:sp>
      <p:sp>
        <p:nvSpPr>
          <p:cNvPr id="28" name="矩形 27"/>
          <p:cNvSpPr/>
          <p:nvPr/>
        </p:nvSpPr>
        <p:spPr>
          <a:xfrm>
            <a:off x="1651002" y="4805906"/>
            <a:ext cx="5096267" cy="507831"/>
          </a:xfrm>
          <a:prstGeom prst="rect">
            <a:avLst/>
          </a:prstGeom>
        </p:spPr>
        <p:txBody>
          <a:bodyPr wrap="none">
            <a:spAutoFit/>
          </a:bodyPr>
          <a:lstStyle/>
          <a:p>
            <a:pPr>
              <a:lnSpc>
                <a:spcPct val="150000"/>
              </a:lnSpc>
            </a:pPr>
            <a:r>
              <a:rPr lang="zh-CN" altLang="en-US" dirty="0" smtClean="0">
                <a:cs typeface="+mn-ea"/>
                <a:sym typeface="+mn-lt"/>
              </a:rPr>
              <a:t>毒品问题渗透和腐蚀政权机构，加剧腐败现象； </a:t>
            </a:r>
            <a:endParaRPr lang="zh-CN" altLang="en-US" dirty="0">
              <a:cs typeface="+mn-ea"/>
              <a:sym typeface="+mn-lt"/>
            </a:endParaRPr>
          </a:p>
        </p:txBody>
      </p:sp>
      <p:sp>
        <p:nvSpPr>
          <p:cNvPr id="29" name="矩形 28"/>
          <p:cNvSpPr/>
          <p:nvPr/>
        </p:nvSpPr>
        <p:spPr>
          <a:xfrm>
            <a:off x="1651001" y="5607860"/>
            <a:ext cx="4172937" cy="507831"/>
          </a:xfrm>
          <a:prstGeom prst="rect">
            <a:avLst/>
          </a:prstGeom>
        </p:spPr>
        <p:txBody>
          <a:bodyPr wrap="none">
            <a:spAutoFit/>
          </a:bodyPr>
          <a:lstStyle/>
          <a:p>
            <a:pPr>
              <a:lnSpc>
                <a:spcPct val="150000"/>
              </a:lnSpc>
            </a:pPr>
            <a:r>
              <a:rPr lang="zh-CN" altLang="en-US" dirty="0" smtClean="0">
                <a:cs typeface="+mn-ea"/>
                <a:sym typeface="+mn-lt"/>
              </a:rPr>
              <a:t>毒品问题给社会造成巨大的经济损失。 </a:t>
            </a:r>
            <a:endParaRPr lang="zh-CN" altLang="en-US" dirty="0">
              <a:cs typeface="+mn-ea"/>
              <a:sym typeface="+mn-lt"/>
            </a:endParaRPr>
          </a:p>
        </p:txBody>
      </p:sp>
      <p:pic>
        <p:nvPicPr>
          <p:cNvPr id="34" name="图片 33"/>
          <p:cNvPicPr>
            <a:picLocks noChangeAspect="1"/>
          </p:cNvPicPr>
          <p:nvPr/>
        </p:nvPicPr>
        <p:blipFill>
          <a:blip r:embed="rId4" cstate="email">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flipH="1">
            <a:off x="7322507" y="2975894"/>
            <a:ext cx="3466056" cy="3090424"/>
          </a:xfrm>
          <a:prstGeom prst="rect">
            <a:avLst/>
          </a:prstGeom>
        </p:spPr>
      </p:pic>
      <p:sp>
        <p:nvSpPr>
          <p:cNvPr id="2" name="文本框 1"/>
          <p:cNvSpPr txBox="1"/>
          <p:nvPr/>
        </p:nvSpPr>
        <p:spPr>
          <a:xfrm>
            <a:off x="3845859" y="421341"/>
            <a:ext cx="1479176"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1000"/>
                                        <p:tgtEl>
                                          <p:spTgt spid="25"/>
                                        </p:tgtEl>
                                      </p:cBhvr>
                                    </p:animEffect>
                                    <p:anim calcmode="lin" valueType="num">
                                      <p:cBhvr>
                                        <p:cTn id="23" dur="1000" fill="hold"/>
                                        <p:tgtEl>
                                          <p:spTgt spid="25"/>
                                        </p:tgtEl>
                                        <p:attrNameLst>
                                          <p:attrName>ppt_x</p:attrName>
                                        </p:attrNameLst>
                                      </p:cBhvr>
                                      <p:tavLst>
                                        <p:tav tm="0">
                                          <p:val>
                                            <p:strVal val="#ppt_x"/>
                                          </p:val>
                                        </p:tav>
                                        <p:tav tm="100000">
                                          <p:val>
                                            <p:strVal val="#ppt_x"/>
                                          </p:val>
                                        </p:tav>
                                      </p:tavLst>
                                    </p:anim>
                                    <p:anim calcmode="lin" valueType="num">
                                      <p:cBhvr>
                                        <p:cTn id="24" dur="1000" fill="hold"/>
                                        <p:tgtEl>
                                          <p:spTgt spid="2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1000"/>
                                        <p:tgtEl>
                                          <p:spTgt spid="26"/>
                                        </p:tgtEl>
                                      </p:cBhvr>
                                    </p:animEffect>
                                    <p:anim calcmode="lin" valueType="num">
                                      <p:cBhvr>
                                        <p:cTn id="28" dur="1000" fill="hold"/>
                                        <p:tgtEl>
                                          <p:spTgt spid="26"/>
                                        </p:tgtEl>
                                        <p:attrNameLst>
                                          <p:attrName>ppt_x</p:attrName>
                                        </p:attrNameLst>
                                      </p:cBhvr>
                                      <p:tavLst>
                                        <p:tav tm="0">
                                          <p:val>
                                            <p:strVal val="#ppt_x"/>
                                          </p:val>
                                        </p:tav>
                                        <p:tav tm="100000">
                                          <p:val>
                                            <p:strVal val="#ppt_x"/>
                                          </p:val>
                                        </p:tav>
                                      </p:tavLst>
                                    </p:anim>
                                    <p:anim calcmode="lin" valueType="num">
                                      <p:cBhvr>
                                        <p:cTn id="29" dur="1000" fill="hold"/>
                                        <p:tgtEl>
                                          <p:spTgt spid="26"/>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1000"/>
                                        <p:tgtEl>
                                          <p:spTgt spid="27"/>
                                        </p:tgtEl>
                                      </p:cBhvr>
                                    </p:animEffect>
                                    <p:anim calcmode="lin" valueType="num">
                                      <p:cBhvr>
                                        <p:cTn id="33" dur="1000" fill="hold"/>
                                        <p:tgtEl>
                                          <p:spTgt spid="27"/>
                                        </p:tgtEl>
                                        <p:attrNameLst>
                                          <p:attrName>ppt_x</p:attrName>
                                        </p:attrNameLst>
                                      </p:cBhvr>
                                      <p:tavLst>
                                        <p:tav tm="0">
                                          <p:val>
                                            <p:strVal val="#ppt_x"/>
                                          </p:val>
                                        </p:tav>
                                        <p:tav tm="100000">
                                          <p:val>
                                            <p:strVal val="#ppt_x"/>
                                          </p:val>
                                        </p:tav>
                                      </p:tavLst>
                                    </p:anim>
                                    <p:anim calcmode="lin" valueType="num">
                                      <p:cBhvr>
                                        <p:cTn id="34" dur="1000" fill="hold"/>
                                        <p:tgtEl>
                                          <p:spTgt spid="27"/>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1000"/>
                                        <p:tgtEl>
                                          <p:spTgt spid="7"/>
                                        </p:tgtEl>
                                      </p:cBhvr>
                                    </p:animEffect>
                                    <p:anim calcmode="lin" valueType="num">
                                      <p:cBhvr>
                                        <p:cTn id="38" dur="1000" fill="hold"/>
                                        <p:tgtEl>
                                          <p:spTgt spid="7"/>
                                        </p:tgtEl>
                                        <p:attrNameLst>
                                          <p:attrName>ppt_x</p:attrName>
                                        </p:attrNameLst>
                                      </p:cBhvr>
                                      <p:tavLst>
                                        <p:tav tm="0">
                                          <p:val>
                                            <p:strVal val="#ppt_x"/>
                                          </p:val>
                                        </p:tav>
                                        <p:tav tm="100000">
                                          <p:val>
                                            <p:strVal val="#ppt_x"/>
                                          </p:val>
                                        </p:tav>
                                      </p:tavLst>
                                    </p:anim>
                                    <p:anim calcmode="lin" valueType="num">
                                      <p:cBhvr>
                                        <p:cTn id="39" dur="1000" fill="hold"/>
                                        <p:tgtEl>
                                          <p:spTgt spid="7"/>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1000"/>
                                        <p:tgtEl>
                                          <p:spTgt spid="28"/>
                                        </p:tgtEl>
                                      </p:cBhvr>
                                    </p:animEffect>
                                    <p:anim calcmode="lin" valueType="num">
                                      <p:cBhvr>
                                        <p:cTn id="48" dur="1000" fill="hold"/>
                                        <p:tgtEl>
                                          <p:spTgt spid="28"/>
                                        </p:tgtEl>
                                        <p:attrNameLst>
                                          <p:attrName>ppt_x</p:attrName>
                                        </p:attrNameLst>
                                      </p:cBhvr>
                                      <p:tavLst>
                                        <p:tav tm="0">
                                          <p:val>
                                            <p:strVal val="#ppt_x"/>
                                          </p:val>
                                        </p:tav>
                                        <p:tav tm="100000">
                                          <p:val>
                                            <p:strVal val="#ppt_x"/>
                                          </p:val>
                                        </p:tav>
                                      </p:tavLst>
                                    </p:anim>
                                    <p:anim calcmode="lin" valueType="num">
                                      <p:cBhvr>
                                        <p:cTn id="49" dur="1000" fill="hold"/>
                                        <p:tgtEl>
                                          <p:spTgt spid="28"/>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1000"/>
                                        <p:tgtEl>
                                          <p:spTgt spid="29"/>
                                        </p:tgtEl>
                                      </p:cBhvr>
                                    </p:animEffect>
                                    <p:anim calcmode="lin" valueType="num">
                                      <p:cBhvr>
                                        <p:cTn id="53" dur="1000" fill="hold"/>
                                        <p:tgtEl>
                                          <p:spTgt spid="29"/>
                                        </p:tgtEl>
                                        <p:attrNameLst>
                                          <p:attrName>ppt_x</p:attrName>
                                        </p:attrNameLst>
                                      </p:cBhvr>
                                      <p:tavLst>
                                        <p:tav tm="0">
                                          <p:val>
                                            <p:strVal val="#ppt_x"/>
                                          </p:val>
                                        </p:tav>
                                        <p:tav tm="100000">
                                          <p:val>
                                            <p:strVal val="#ppt_x"/>
                                          </p:val>
                                        </p:tav>
                                      </p:tavLst>
                                    </p:anim>
                                    <p:anim calcmode="lin" valueType="num">
                                      <p:cBhvr>
                                        <p:cTn id="54"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55" fill="hold" nodeType="clickPar">
                      <p:stCondLst>
                        <p:cond delay="indefinite"/>
                      </p:stCondLst>
                      <p:childTnLst>
                        <p:par>
                          <p:cTn id="56" fill="hold" nodeType="afterGroup">
                            <p:stCondLst>
                              <p:cond delay="0"/>
                            </p:stCondLst>
                            <p:childTnLst>
                              <p:par>
                                <p:cTn id="57" presetID="42" presetClass="entr" presetSubtype="0" fill="hold" nodeType="clickEffect">
                                  <p:stCondLst>
                                    <p:cond delay="0"/>
                                  </p:stCondLst>
                                  <p:childTnLst>
                                    <p:set>
                                      <p:cBhvr>
                                        <p:cTn id="58" dur="1" fill="hold">
                                          <p:stCondLst>
                                            <p:cond delay="0"/>
                                          </p:stCondLst>
                                        </p:cTn>
                                        <p:tgtEl>
                                          <p:spTgt spid="34"/>
                                        </p:tgtEl>
                                        <p:attrNameLst>
                                          <p:attrName>style.visibility</p:attrName>
                                        </p:attrNameLst>
                                      </p:cBhvr>
                                      <p:to>
                                        <p:strVal val="visible"/>
                                      </p:to>
                                    </p:set>
                                    <p:animEffect transition="in" filter="fade">
                                      <p:cBhvr>
                                        <p:cTn id="59" dur="1000"/>
                                        <p:tgtEl>
                                          <p:spTgt spid="34"/>
                                        </p:tgtEl>
                                      </p:cBhvr>
                                    </p:animEffect>
                                    <p:anim calcmode="lin" valueType="num">
                                      <p:cBhvr>
                                        <p:cTn id="60" dur="1000" fill="hold"/>
                                        <p:tgtEl>
                                          <p:spTgt spid="34"/>
                                        </p:tgtEl>
                                        <p:attrNameLst>
                                          <p:attrName>ppt_x</p:attrName>
                                        </p:attrNameLst>
                                      </p:cBhvr>
                                      <p:tavLst>
                                        <p:tav tm="0">
                                          <p:val>
                                            <p:strVal val="#ppt_x"/>
                                          </p:val>
                                        </p:tav>
                                        <p:tav tm="100000">
                                          <p:val>
                                            <p:strVal val="#ppt_x"/>
                                          </p:val>
                                        </p:tav>
                                      </p:tavLst>
                                    </p:anim>
                                    <p:anim calcmode="lin" valueType="num">
                                      <p:cBhvr>
                                        <p:cTn id="61"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25" grpId="0" animBg="1"/>
      <p:bldP spid="26" grpId="0" animBg="1"/>
      <p:bldP spid="27" grpId="0" animBg="1"/>
      <p:bldP spid="7" grpId="0"/>
      <p:bldP spid="8" grpId="0"/>
      <p:bldP spid="28"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1123536" y="336159"/>
            <a:ext cx="1723549" cy="461665"/>
          </a:xfrm>
          <a:prstGeom prst="rect">
            <a:avLst/>
          </a:prstGeom>
          <a:noFill/>
        </p:spPr>
        <p:txBody>
          <a:bodyPr wrap="none">
            <a:spAutoFit/>
          </a:bodyPr>
          <a:lstStyle/>
          <a:p>
            <a:r>
              <a:rPr kumimoji="1" lang="zh-CN" altLang="en-US" sz="2400" b="1" smtClean="0">
                <a:solidFill>
                  <a:schemeClr val="tx1">
                    <a:lumMod val="85000"/>
                    <a:lumOff val="15000"/>
                  </a:schemeClr>
                </a:solidFill>
                <a:cs typeface="+mn-ea"/>
                <a:sym typeface="+mn-lt"/>
              </a:rPr>
              <a:t>什么是毒品</a:t>
            </a:r>
            <a:endParaRPr kumimoji="1" lang="zh-CN" altLang="en-US" sz="2400" b="1">
              <a:solidFill>
                <a:schemeClr val="tx1">
                  <a:lumMod val="85000"/>
                  <a:lumOff val="15000"/>
                </a:schemeClr>
              </a:solidFill>
              <a:cs typeface="+mn-ea"/>
              <a:sym typeface="+mn-lt"/>
            </a:endParaRPr>
          </a:p>
        </p:txBody>
      </p:sp>
      <p:pic>
        <p:nvPicPr>
          <p:cNvPr id="22" name="Picture 3" descr="C:\Users\Administrator\Desktop\微立体创业计划\005.png"/>
          <p:cNvPicPr>
            <a:picLocks noChangeAspect="1" noChangeArrowheads="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bwMode="auto">
          <a:xfrm>
            <a:off x="280370" y="27735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23" name="Picture 4" descr="C:\Users\Administrator\Desktop\微立体创业计划\004.png"/>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483515" y="28984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
        <p:nvSpPr>
          <p:cNvPr id="2" name="圆角矩形 1"/>
          <p:cNvSpPr/>
          <p:nvPr/>
        </p:nvSpPr>
        <p:spPr>
          <a:xfrm>
            <a:off x="1242420" y="1640114"/>
            <a:ext cx="2959768" cy="2022298"/>
          </a:xfrm>
          <a:prstGeom prst="roundRect">
            <a:avLst>
              <a:gd name="adj" fmla="val 5832"/>
            </a:avLst>
          </a:prstGeom>
          <a:blipFill>
            <a:blip r:embed="rId4"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圆角矩形 41"/>
          <p:cNvSpPr/>
          <p:nvPr/>
        </p:nvSpPr>
        <p:spPr>
          <a:xfrm>
            <a:off x="4620457" y="1640114"/>
            <a:ext cx="2959768" cy="2022298"/>
          </a:xfrm>
          <a:prstGeom prst="roundRect">
            <a:avLst>
              <a:gd name="adj" fmla="val 5832"/>
            </a:avLst>
          </a:prstGeom>
          <a:blipFill>
            <a:blip r:embed="rId5"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圆角矩形 42"/>
          <p:cNvSpPr/>
          <p:nvPr/>
        </p:nvSpPr>
        <p:spPr>
          <a:xfrm>
            <a:off x="8021500" y="1640114"/>
            <a:ext cx="2959768" cy="2022298"/>
          </a:xfrm>
          <a:prstGeom prst="roundRect">
            <a:avLst>
              <a:gd name="adj" fmla="val 5832"/>
            </a:avLst>
          </a:prstGeom>
          <a:blipFill>
            <a:blip r:embed="rId6"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圆角矩形 44"/>
          <p:cNvSpPr/>
          <p:nvPr/>
        </p:nvSpPr>
        <p:spPr>
          <a:xfrm>
            <a:off x="1242420" y="4344455"/>
            <a:ext cx="2959768" cy="2022298"/>
          </a:xfrm>
          <a:prstGeom prst="roundRect">
            <a:avLst>
              <a:gd name="adj" fmla="val 5832"/>
            </a:avLst>
          </a:prstGeom>
          <a:blipFill>
            <a:blip r:embed="rId7"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圆角矩形 45"/>
          <p:cNvSpPr/>
          <p:nvPr/>
        </p:nvSpPr>
        <p:spPr>
          <a:xfrm>
            <a:off x="4620457" y="4344455"/>
            <a:ext cx="2959768" cy="2022298"/>
          </a:xfrm>
          <a:prstGeom prst="roundRect">
            <a:avLst>
              <a:gd name="adj" fmla="val 5832"/>
            </a:avLst>
          </a:prstGeom>
          <a:blipFill>
            <a:blip r:embed="rId8"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圆角矩形 46"/>
          <p:cNvSpPr/>
          <p:nvPr/>
        </p:nvSpPr>
        <p:spPr>
          <a:xfrm>
            <a:off x="8021500" y="4344455"/>
            <a:ext cx="2959768" cy="2022298"/>
          </a:xfrm>
          <a:prstGeom prst="roundRect">
            <a:avLst>
              <a:gd name="adj" fmla="val 5832"/>
            </a:avLst>
          </a:prstGeom>
          <a:blipFill>
            <a:blip r:embed="rId9"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2166421" y="1178202"/>
            <a:ext cx="1111763" cy="461665"/>
          </a:xfrm>
          <a:prstGeom prst="rect">
            <a:avLst/>
          </a:prstGeom>
        </p:spPr>
        <p:txBody>
          <a:bodyPr wrap="square">
            <a:spAutoFit/>
          </a:bodyPr>
          <a:lstStyle/>
          <a:p>
            <a:pPr algn="ctr">
              <a:spcBef>
                <a:spcPct val="50000"/>
              </a:spcBef>
            </a:pPr>
            <a:r>
              <a:rPr lang="zh-CN" altLang="en-US" sz="2400" b="1" smtClean="0">
                <a:latin typeface="+mn-lt"/>
                <a:cs typeface="+mn-ea"/>
                <a:sym typeface="+mn-lt"/>
              </a:rPr>
              <a:t>罂粟</a:t>
            </a:r>
            <a:endParaRPr lang="zh-CN" altLang="en-US" sz="2400" b="1">
              <a:latin typeface="+mn-lt"/>
              <a:cs typeface="+mn-ea"/>
              <a:sym typeface="+mn-lt"/>
            </a:endParaRPr>
          </a:p>
        </p:txBody>
      </p:sp>
      <p:sp>
        <p:nvSpPr>
          <p:cNvPr id="49" name="矩形 48"/>
          <p:cNvSpPr/>
          <p:nvPr/>
        </p:nvSpPr>
        <p:spPr>
          <a:xfrm>
            <a:off x="5544460" y="1178202"/>
            <a:ext cx="1111763" cy="461665"/>
          </a:xfrm>
          <a:prstGeom prst="rect">
            <a:avLst/>
          </a:prstGeom>
        </p:spPr>
        <p:txBody>
          <a:bodyPr wrap="square">
            <a:spAutoFit/>
          </a:bodyPr>
          <a:lstStyle/>
          <a:p>
            <a:pPr algn="ctr">
              <a:spcBef>
                <a:spcPct val="50000"/>
              </a:spcBef>
            </a:pPr>
            <a:r>
              <a:rPr lang="zh-CN" altLang="en-US" sz="2400" b="1" smtClean="0">
                <a:latin typeface="+mn-lt"/>
                <a:cs typeface="+mn-ea"/>
                <a:sym typeface="+mn-lt"/>
              </a:rPr>
              <a:t>大麻</a:t>
            </a:r>
            <a:endParaRPr lang="zh-CN" altLang="en-US" sz="2400" b="1">
              <a:latin typeface="+mn-lt"/>
              <a:cs typeface="+mn-ea"/>
              <a:sym typeface="+mn-lt"/>
            </a:endParaRPr>
          </a:p>
        </p:txBody>
      </p:sp>
      <p:sp>
        <p:nvSpPr>
          <p:cNvPr id="50" name="矩形 49"/>
          <p:cNvSpPr/>
          <p:nvPr/>
        </p:nvSpPr>
        <p:spPr>
          <a:xfrm>
            <a:off x="8881235" y="1178202"/>
            <a:ext cx="1111763" cy="461665"/>
          </a:xfrm>
          <a:prstGeom prst="rect">
            <a:avLst/>
          </a:prstGeom>
        </p:spPr>
        <p:txBody>
          <a:bodyPr wrap="square">
            <a:spAutoFit/>
          </a:bodyPr>
          <a:lstStyle/>
          <a:p>
            <a:pPr algn="ctr">
              <a:spcBef>
                <a:spcPct val="50000"/>
              </a:spcBef>
            </a:pPr>
            <a:r>
              <a:rPr lang="zh-CN" altLang="en-US" sz="2400" b="1" smtClean="0">
                <a:latin typeface="+mn-lt"/>
                <a:cs typeface="+mn-ea"/>
                <a:sym typeface="+mn-lt"/>
              </a:rPr>
              <a:t>鸦片</a:t>
            </a:r>
            <a:endParaRPr lang="zh-CN" altLang="en-US" sz="2400" b="1">
              <a:latin typeface="+mn-lt"/>
              <a:cs typeface="+mn-ea"/>
              <a:sym typeface="+mn-lt"/>
            </a:endParaRPr>
          </a:p>
        </p:txBody>
      </p:sp>
      <p:sp>
        <p:nvSpPr>
          <p:cNvPr id="52" name="矩形 51"/>
          <p:cNvSpPr/>
          <p:nvPr/>
        </p:nvSpPr>
        <p:spPr>
          <a:xfrm>
            <a:off x="2166421" y="3898115"/>
            <a:ext cx="1111763" cy="461665"/>
          </a:xfrm>
          <a:prstGeom prst="rect">
            <a:avLst/>
          </a:prstGeom>
        </p:spPr>
        <p:txBody>
          <a:bodyPr wrap="square">
            <a:spAutoFit/>
          </a:bodyPr>
          <a:lstStyle/>
          <a:p>
            <a:pPr algn="ctr">
              <a:spcBef>
                <a:spcPct val="50000"/>
              </a:spcBef>
            </a:pPr>
            <a:r>
              <a:rPr lang="zh-CN" altLang="en-US" sz="2400" b="1" smtClean="0">
                <a:latin typeface="+mn-lt"/>
                <a:cs typeface="+mn-ea"/>
                <a:sym typeface="+mn-lt"/>
              </a:rPr>
              <a:t>麻古</a:t>
            </a:r>
            <a:endParaRPr lang="zh-CN" altLang="en-US" sz="2400" b="1">
              <a:latin typeface="+mn-lt"/>
              <a:cs typeface="+mn-ea"/>
              <a:sym typeface="+mn-lt"/>
            </a:endParaRPr>
          </a:p>
        </p:txBody>
      </p:sp>
      <p:sp>
        <p:nvSpPr>
          <p:cNvPr id="53" name="矩形 52"/>
          <p:cNvSpPr/>
          <p:nvPr/>
        </p:nvSpPr>
        <p:spPr>
          <a:xfrm>
            <a:off x="5330658" y="3898114"/>
            <a:ext cx="1539367" cy="461665"/>
          </a:xfrm>
          <a:prstGeom prst="rect">
            <a:avLst/>
          </a:prstGeom>
        </p:spPr>
        <p:txBody>
          <a:bodyPr wrap="square">
            <a:spAutoFit/>
          </a:bodyPr>
          <a:lstStyle/>
          <a:p>
            <a:pPr algn="ctr">
              <a:spcBef>
                <a:spcPct val="50000"/>
              </a:spcBef>
            </a:pPr>
            <a:r>
              <a:rPr lang="zh-CN" altLang="en-US" sz="2400" b="1" smtClean="0">
                <a:latin typeface="+mn-lt"/>
                <a:cs typeface="+mn-ea"/>
                <a:sym typeface="+mn-lt"/>
              </a:rPr>
              <a:t>可卡因</a:t>
            </a:r>
            <a:endParaRPr lang="zh-CN" altLang="en-US" sz="2400" b="1">
              <a:latin typeface="+mn-lt"/>
              <a:cs typeface="+mn-ea"/>
              <a:sym typeface="+mn-lt"/>
            </a:endParaRPr>
          </a:p>
        </p:txBody>
      </p:sp>
      <p:sp>
        <p:nvSpPr>
          <p:cNvPr id="54" name="矩形 53"/>
          <p:cNvSpPr/>
          <p:nvPr/>
        </p:nvSpPr>
        <p:spPr>
          <a:xfrm>
            <a:off x="8881235" y="3898115"/>
            <a:ext cx="1111763" cy="461665"/>
          </a:xfrm>
          <a:prstGeom prst="rect">
            <a:avLst/>
          </a:prstGeom>
        </p:spPr>
        <p:txBody>
          <a:bodyPr wrap="square">
            <a:spAutoFit/>
          </a:bodyPr>
          <a:lstStyle/>
          <a:p>
            <a:pPr algn="ctr">
              <a:spcBef>
                <a:spcPct val="50000"/>
              </a:spcBef>
            </a:pPr>
            <a:r>
              <a:rPr lang="zh-CN" altLang="en-US" sz="2400" b="1" smtClean="0">
                <a:latin typeface="+mn-lt"/>
                <a:cs typeface="+mn-ea"/>
                <a:sym typeface="+mn-lt"/>
              </a:rPr>
              <a:t>吗啡</a:t>
            </a:r>
            <a:endParaRPr lang="zh-CN" altLang="en-US" sz="2400" b="1">
              <a:latin typeface="+mn-lt"/>
              <a:cs typeface="+mn-ea"/>
              <a:sym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2"/>
                                        </p:tgtEl>
                                        <p:attrNameLst>
                                          <p:attrName>style.visibility</p:attrName>
                                        </p:attrNameLst>
                                      </p:cBhvr>
                                      <p:to>
                                        <p:strVal val="visible"/>
                                      </p:to>
                                    </p:set>
                                    <p:anim calcmode="lin" valueType="num">
                                      <p:cBhvr>
                                        <p:cTn id="12" dur="500" fill="hold"/>
                                        <p:tgtEl>
                                          <p:spTgt spid="42"/>
                                        </p:tgtEl>
                                        <p:attrNameLst>
                                          <p:attrName>ppt_w</p:attrName>
                                        </p:attrNameLst>
                                      </p:cBhvr>
                                      <p:tavLst>
                                        <p:tav tm="0">
                                          <p:val>
                                            <p:fltVal val="0"/>
                                          </p:val>
                                        </p:tav>
                                        <p:tav tm="100000">
                                          <p:val>
                                            <p:strVal val="#ppt_w"/>
                                          </p:val>
                                        </p:tav>
                                      </p:tavLst>
                                    </p:anim>
                                    <p:anim calcmode="lin" valueType="num">
                                      <p:cBhvr>
                                        <p:cTn id="13" dur="500" fill="hold"/>
                                        <p:tgtEl>
                                          <p:spTgt spid="42"/>
                                        </p:tgtEl>
                                        <p:attrNameLst>
                                          <p:attrName>ppt_h</p:attrName>
                                        </p:attrNameLst>
                                      </p:cBhvr>
                                      <p:tavLst>
                                        <p:tav tm="0">
                                          <p:val>
                                            <p:fltVal val="0"/>
                                          </p:val>
                                        </p:tav>
                                        <p:tav tm="100000">
                                          <p:val>
                                            <p:strVal val="#ppt_h"/>
                                          </p:val>
                                        </p:tav>
                                      </p:tavLst>
                                    </p:anim>
                                    <p:animEffect transition="in" filter="fade">
                                      <p:cBhvr>
                                        <p:cTn id="14" dur="500"/>
                                        <p:tgtEl>
                                          <p:spTgt spid="4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anim calcmode="lin" valueType="num">
                                      <p:cBhvr>
                                        <p:cTn id="17" dur="500" fill="hold"/>
                                        <p:tgtEl>
                                          <p:spTgt spid="43"/>
                                        </p:tgtEl>
                                        <p:attrNameLst>
                                          <p:attrName>ppt_w</p:attrName>
                                        </p:attrNameLst>
                                      </p:cBhvr>
                                      <p:tavLst>
                                        <p:tav tm="0">
                                          <p:val>
                                            <p:fltVal val="0"/>
                                          </p:val>
                                        </p:tav>
                                        <p:tav tm="100000">
                                          <p:val>
                                            <p:strVal val="#ppt_w"/>
                                          </p:val>
                                        </p:tav>
                                      </p:tavLst>
                                    </p:anim>
                                    <p:anim calcmode="lin" valueType="num">
                                      <p:cBhvr>
                                        <p:cTn id="18" dur="500" fill="hold"/>
                                        <p:tgtEl>
                                          <p:spTgt spid="43"/>
                                        </p:tgtEl>
                                        <p:attrNameLst>
                                          <p:attrName>ppt_h</p:attrName>
                                        </p:attrNameLst>
                                      </p:cBhvr>
                                      <p:tavLst>
                                        <p:tav tm="0">
                                          <p:val>
                                            <p:fltVal val="0"/>
                                          </p:val>
                                        </p:tav>
                                        <p:tav tm="100000">
                                          <p:val>
                                            <p:strVal val="#ppt_h"/>
                                          </p:val>
                                        </p:tav>
                                      </p:tavLst>
                                    </p:anim>
                                    <p:animEffect transition="in" filter="fade">
                                      <p:cBhvr>
                                        <p:cTn id="19" dur="500"/>
                                        <p:tgtEl>
                                          <p:spTgt spid="43"/>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45"/>
                                        </p:tgtEl>
                                        <p:attrNameLst>
                                          <p:attrName>style.visibility</p:attrName>
                                        </p:attrNameLst>
                                      </p:cBhvr>
                                      <p:to>
                                        <p:strVal val="visible"/>
                                      </p:to>
                                    </p:set>
                                    <p:anim calcmode="lin" valueType="num">
                                      <p:cBhvr>
                                        <p:cTn id="22" dur="500" fill="hold"/>
                                        <p:tgtEl>
                                          <p:spTgt spid="45"/>
                                        </p:tgtEl>
                                        <p:attrNameLst>
                                          <p:attrName>ppt_w</p:attrName>
                                        </p:attrNameLst>
                                      </p:cBhvr>
                                      <p:tavLst>
                                        <p:tav tm="0">
                                          <p:val>
                                            <p:fltVal val="0"/>
                                          </p:val>
                                        </p:tav>
                                        <p:tav tm="100000">
                                          <p:val>
                                            <p:strVal val="#ppt_w"/>
                                          </p:val>
                                        </p:tav>
                                      </p:tavLst>
                                    </p:anim>
                                    <p:anim calcmode="lin" valueType="num">
                                      <p:cBhvr>
                                        <p:cTn id="23" dur="500" fill="hold"/>
                                        <p:tgtEl>
                                          <p:spTgt spid="45"/>
                                        </p:tgtEl>
                                        <p:attrNameLst>
                                          <p:attrName>ppt_h</p:attrName>
                                        </p:attrNameLst>
                                      </p:cBhvr>
                                      <p:tavLst>
                                        <p:tav tm="0">
                                          <p:val>
                                            <p:fltVal val="0"/>
                                          </p:val>
                                        </p:tav>
                                        <p:tav tm="100000">
                                          <p:val>
                                            <p:strVal val="#ppt_h"/>
                                          </p:val>
                                        </p:tav>
                                      </p:tavLst>
                                    </p:anim>
                                    <p:animEffect transition="in" filter="fade">
                                      <p:cBhvr>
                                        <p:cTn id="24" dur="500"/>
                                        <p:tgtEl>
                                          <p:spTgt spid="45"/>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p:cTn id="27" dur="500" fill="hold"/>
                                        <p:tgtEl>
                                          <p:spTgt spid="46"/>
                                        </p:tgtEl>
                                        <p:attrNameLst>
                                          <p:attrName>ppt_w</p:attrName>
                                        </p:attrNameLst>
                                      </p:cBhvr>
                                      <p:tavLst>
                                        <p:tav tm="0">
                                          <p:val>
                                            <p:fltVal val="0"/>
                                          </p:val>
                                        </p:tav>
                                        <p:tav tm="100000">
                                          <p:val>
                                            <p:strVal val="#ppt_w"/>
                                          </p:val>
                                        </p:tav>
                                      </p:tavLst>
                                    </p:anim>
                                    <p:anim calcmode="lin" valueType="num">
                                      <p:cBhvr>
                                        <p:cTn id="28" dur="500" fill="hold"/>
                                        <p:tgtEl>
                                          <p:spTgt spid="46"/>
                                        </p:tgtEl>
                                        <p:attrNameLst>
                                          <p:attrName>ppt_h</p:attrName>
                                        </p:attrNameLst>
                                      </p:cBhvr>
                                      <p:tavLst>
                                        <p:tav tm="0">
                                          <p:val>
                                            <p:fltVal val="0"/>
                                          </p:val>
                                        </p:tav>
                                        <p:tav tm="100000">
                                          <p:val>
                                            <p:strVal val="#ppt_h"/>
                                          </p:val>
                                        </p:tav>
                                      </p:tavLst>
                                    </p:anim>
                                    <p:animEffect transition="in" filter="fade">
                                      <p:cBhvr>
                                        <p:cTn id="29" dur="500"/>
                                        <p:tgtEl>
                                          <p:spTgt spid="46"/>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p:cTn id="32" dur="500" fill="hold"/>
                                        <p:tgtEl>
                                          <p:spTgt spid="47"/>
                                        </p:tgtEl>
                                        <p:attrNameLst>
                                          <p:attrName>ppt_w</p:attrName>
                                        </p:attrNameLst>
                                      </p:cBhvr>
                                      <p:tavLst>
                                        <p:tav tm="0">
                                          <p:val>
                                            <p:fltVal val="0"/>
                                          </p:val>
                                        </p:tav>
                                        <p:tav tm="100000">
                                          <p:val>
                                            <p:strVal val="#ppt_w"/>
                                          </p:val>
                                        </p:tav>
                                      </p:tavLst>
                                    </p:anim>
                                    <p:anim calcmode="lin" valueType="num">
                                      <p:cBhvr>
                                        <p:cTn id="33" dur="500" fill="hold"/>
                                        <p:tgtEl>
                                          <p:spTgt spid="47"/>
                                        </p:tgtEl>
                                        <p:attrNameLst>
                                          <p:attrName>ppt_h</p:attrName>
                                        </p:attrNameLst>
                                      </p:cBhvr>
                                      <p:tavLst>
                                        <p:tav tm="0">
                                          <p:val>
                                            <p:fltVal val="0"/>
                                          </p:val>
                                        </p:tav>
                                        <p:tav tm="100000">
                                          <p:val>
                                            <p:strVal val="#ppt_h"/>
                                          </p:val>
                                        </p:tav>
                                      </p:tavLst>
                                    </p:anim>
                                    <p:animEffect transition="in" filter="fade">
                                      <p:cBhvr>
                                        <p:cTn id="34" dur="500"/>
                                        <p:tgtEl>
                                          <p:spTgt spid="47"/>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500" fill="hold"/>
                                        <p:tgtEl>
                                          <p:spTgt spid="3"/>
                                        </p:tgtEl>
                                        <p:attrNameLst>
                                          <p:attrName>ppt_w</p:attrName>
                                        </p:attrNameLst>
                                      </p:cBhvr>
                                      <p:tavLst>
                                        <p:tav tm="0">
                                          <p:val>
                                            <p:fltVal val="0"/>
                                          </p:val>
                                        </p:tav>
                                        <p:tav tm="100000">
                                          <p:val>
                                            <p:strVal val="#ppt_w"/>
                                          </p:val>
                                        </p:tav>
                                      </p:tavLst>
                                    </p:anim>
                                    <p:anim calcmode="lin" valueType="num">
                                      <p:cBhvr>
                                        <p:cTn id="38" dur="500" fill="hold"/>
                                        <p:tgtEl>
                                          <p:spTgt spid="3"/>
                                        </p:tgtEl>
                                        <p:attrNameLst>
                                          <p:attrName>ppt_h</p:attrName>
                                        </p:attrNameLst>
                                      </p:cBhvr>
                                      <p:tavLst>
                                        <p:tav tm="0">
                                          <p:val>
                                            <p:fltVal val="0"/>
                                          </p:val>
                                        </p:tav>
                                        <p:tav tm="100000">
                                          <p:val>
                                            <p:strVal val="#ppt_h"/>
                                          </p:val>
                                        </p:tav>
                                      </p:tavLst>
                                    </p:anim>
                                    <p:animEffect transition="in" filter="fade">
                                      <p:cBhvr>
                                        <p:cTn id="39" dur="500"/>
                                        <p:tgtEl>
                                          <p:spTgt spid="3"/>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49"/>
                                        </p:tgtEl>
                                        <p:attrNameLst>
                                          <p:attrName>style.visibility</p:attrName>
                                        </p:attrNameLst>
                                      </p:cBhvr>
                                      <p:to>
                                        <p:strVal val="visible"/>
                                      </p:to>
                                    </p:set>
                                    <p:anim calcmode="lin" valueType="num">
                                      <p:cBhvr>
                                        <p:cTn id="42" dur="500" fill="hold"/>
                                        <p:tgtEl>
                                          <p:spTgt spid="49"/>
                                        </p:tgtEl>
                                        <p:attrNameLst>
                                          <p:attrName>ppt_w</p:attrName>
                                        </p:attrNameLst>
                                      </p:cBhvr>
                                      <p:tavLst>
                                        <p:tav tm="0">
                                          <p:val>
                                            <p:fltVal val="0"/>
                                          </p:val>
                                        </p:tav>
                                        <p:tav tm="100000">
                                          <p:val>
                                            <p:strVal val="#ppt_w"/>
                                          </p:val>
                                        </p:tav>
                                      </p:tavLst>
                                    </p:anim>
                                    <p:anim calcmode="lin" valueType="num">
                                      <p:cBhvr>
                                        <p:cTn id="43" dur="500" fill="hold"/>
                                        <p:tgtEl>
                                          <p:spTgt spid="49"/>
                                        </p:tgtEl>
                                        <p:attrNameLst>
                                          <p:attrName>ppt_h</p:attrName>
                                        </p:attrNameLst>
                                      </p:cBhvr>
                                      <p:tavLst>
                                        <p:tav tm="0">
                                          <p:val>
                                            <p:fltVal val="0"/>
                                          </p:val>
                                        </p:tav>
                                        <p:tav tm="100000">
                                          <p:val>
                                            <p:strVal val="#ppt_h"/>
                                          </p:val>
                                        </p:tav>
                                      </p:tavLst>
                                    </p:anim>
                                    <p:animEffect transition="in" filter="fade">
                                      <p:cBhvr>
                                        <p:cTn id="44" dur="500"/>
                                        <p:tgtEl>
                                          <p:spTgt spid="49"/>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50"/>
                                        </p:tgtEl>
                                        <p:attrNameLst>
                                          <p:attrName>style.visibility</p:attrName>
                                        </p:attrNameLst>
                                      </p:cBhvr>
                                      <p:to>
                                        <p:strVal val="visible"/>
                                      </p:to>
                                    </p:set>
                                    <p:anim calcmode="lin" valueType="num">
                                      <p:cBhvr>
                                        <p:cTn id="47" dur="500" fill="hold"/>
                                        <p:tgtEl>
                                          <p:spTgt spid="50"/>
                                        </p:tgtEl>
                                        <p:attrNameLst>
                                          <p:attrName>ppt_w</p:attrName>
                                        </p:attrNameLst>
                                      </p:cBhvr>
                                      <p:tavLst>
                                        <p:tav tm="0">
                                          <p:val>
                                            <p:fltVal val="0"/>
                                          </p:val>
                                        </p:tav>
                                        <p:tav tm="100000">
                                          <p:val>
                                            <p:strVal val="#ppt_w"/>
                                          </p:val>
                                        </p:tav>
                                      </p:tavLst>
                                    </p:anim>
                                    <p:anim calcmode="lin" valueType="num">
                                      <p:cBhvr>
                                        <p:cTn id="48" dur="500" fill="hold"/>
                                        <p:tgtEl>
                                          <p:spTgt spid="50"/>
                                        </p:tgtEl>
                                        <p:attrNameLst>
                                          <p:attrName>ppt_h</p:attrName>
                                        </p:attrNameLst>
                                      </p:cBhvr>
                                      <p:tavLst>
                                        <p:tav tm="0">
                                          <p:val>
                                            <p:fltVal val="0"/>
                                          </p:val>
                                        </p:tav>
                                        <p:tav tm="100000">
                                          <p:val>
                                            <p:strVal val="#ppt_h"/>
                                          </p:val>
                                        </p:tav>
                                      </p:tavLst>
                                    </p:anim>
                                    <p:animEffect transition="in" filter="fade">
                                      <p:cBhvr>
                                        <p:cTn id="49" dur="500"/>
                                        <p:tgtEl>
                                          <p:spTgt spid="50"/>
                                        </p:tgtEl>
                                      </p:cBhvr>
                                    </p:animEffect>
                                  </p:childTnLst>
                                </p:cTn>
                              </p:par>
                              <p:par>
                                <p:cTn id="50" presetID="53" presetClass="entr" presetSubtype="0" fill="hold" grpId="0" nodeType="with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p:cTn id="52" dur="500" fill="hold"/>
                                        <p:tgtEl>
                                          <p:spTgt spid="52"/>
                                        </p:tgtEl>
                                        <p:attrNameLst>
                                          <p:attrName>ppt_w</p:attrName>
                                        </p:attrNameLst>
                                      </p:cBhvr>
                                      <p:tavLst>
                                        <p:tav tm="0">
                                          <p:val>
                                            <p:fltVal val="0"/>
                                          </p:val>
                                        </p:tav>
                                        <p:tav tm="100000">
                                          <p:val>
                                            <p:strVal val="#ppt_w"/>
                                          </p:val>
                                        </p:tav>
                                      </p:tavLst>
                                    </p:anim>
                                    <p:anim calcmode="lin" valueType="num">
                                      <p:cBhvr>
                                        <p:cTn id="53" dur="500" fill="hold"/>
                                        <p:tgtEl>
                                          <p:spTgt spid="52"/>
                                        </p:tgtEl>
                                        <p:attrNameLst>
                                          <p:attrName>ppt_h</p:attrName>
                                        </p:attrNameLst>
                                      </p:cBhvr>
                                      <p:tavLst>
                                        <p:tav tm="0">
                                          <p:val>
                                            <p:fltVal val="0"/>
                                          </p:val>
                                        </p:tav>
                                        <p:tav tm="100000">
                                          <p:val>
                                            <p:strVal val="#ppt_h"/>
                                          </p:val>
                                        </p:tav>
                                      </p:tavLst>
                                    </p:anim>
                                    <p:animEffect transition="in" filter="fade">
                                      <p:cBhvr>
                                        <p:cTn id="54" dur="500"/>
                                        <p:tgtEl>
                                          <p:spTgt spid="52"/>
                                        </p:tgtEl>
                                      </p:cBhvr>
                                    </p:animEffect>
                                  </p:childTnLst>
                                </p:cTn>
                              </p:par>
                              <p:par>
                                <p:cTn id="55" presetID="53" presetClass="entr" presetSubtype="0"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 calcmode="lin" valueType="num">
                                      <p:cBhvr>
                                        <p:cTn id="57" dur="500" fill="hold"/>
                                        <p:tgtEl>
                                          <p:spTgt spid="53"/>
                                        </p:tgtEl>
                                        <p:attrNameLst>
                                          <p:attrName>ppt_w</p:attrName>
                                        </p:attrNameLst>
                                      </p:cBhvr>
                                      <p:tavLst>
                                        <p:tav tm="0">
                                          <p:val>
                                            <p:fltVal val="0"/>
                                          </p:val>
                                        </p:tav>
                                        <p:tav tm="100000">
                                          <p:val>
                                            <p:strVal val="#ppt_w"/>
                                          </p:val>
                                        </p:tav>
                                      </p:tavLst>
                                    </p:anim>
                                    <p:anim calcmode="lin" valueType="num">
                                      <p:cBhvr>
                                        <p:cTn id="58" dur="500" fill="hold"/>
                                        <p:tgtEl>
                                          <p:spTgt spid="53"/>
                                        </p:tgtEl>
                                        <p:attrNameLst>
                                          <p:attrName>ppt_h</p:attrName>
                                        </p:attrNameLst>
                                      </p:cBhvr>
                                      <p:tavLst>
                                        <p:tav tm="0">
                                          <p:val>
                                            <p:fltVal val="0"/>
                                          </p:val>
                                        </p:tav>
                                        <p:tav tm="100000">
                                          <p:val>
                                            <p:strVal val="#ppt_h"/>
                                          </p:val>
                                        </p:tav>
                                      </p:tavLst>
                                    </p:anim>
                                    <p:animEffect transition="in" filter="fade">
                                      <p:cBhvr>
                                        <p:cTn id="59" dur="500"/>
                                        <p:tgtEl>
                                          <p:spTgt spid="53"/>
                                        </p:tgtEl>
                                      </p:cBhvr>
                                    </p:animEffect>
                                  </p:childTnLst>
                                </p:cTn>
                              </p:par>
                              <p:par>
                                <p:cTn id="60" presetID="53" presetClass="entr" presetSubtype="0" fill="hold" grpId="0" nodeType="withEffect">
                                  <p:stCondLst>
                                    <p:cond delay="0"/>
                                  </p:stCondLst>
                                  <p:childTnLst>
                                    <p:set>
                                      <p:cBhvr>
                                        <p:cTn id="61" dur="1" fill="hold">
                                          <p:stCondLst>
                                            <p:cond delay="0"/>
                                          </p:stCondLst>
                                        </p:cTn>
                                        <p:tgtEl>
                                          <p:spTgt spid="54"/>
                                        </p:tgtEl>
                                        <p:attrNameLst>
                                          <p:attrName>style.visibility</p:attrName>
                                        </p:attrNameLst>
                                      </p:cBhvr>
                                      <p:to>
                                        <p:strVal val="visible"/>
                                      </p:to>
                                    </p:set>
                                    <p:anim calcmode="lin" valueType="num">
                                      <p:cBhvr>
                                        <p:cTn id="62" dur="500" fill="hold"/>
                                        <p:tgtEl>
                                          <p:spTgt spid="54"/>
                                        </p:tgtEl>
                                        <p:attrNameLst>
                                          <p:attrName>ppt_w</p:attrName>
                                        </p:attrNameLst>
                                      </p:cBhvr>
                                      <p:tavLst>
                                        <p:tav tm="0">
                                          <p:val>
                                            <p:fltVal val="0"/>
                                          </p:val>
                                        </p:tav>
                                        <p:tav tm="100000">
                                          <p:val>
                                            <p:strVal val="#ppt_w"/>
                                          </p:val>
                                        </p:tav>
                                      </p:tavLst>
                                    </p:anim>
                                    <p:anim calcmode="lin" valueType="num">
                                      <p:cBhvr>
                                        <p:cTn id="63" dur="500" fill="hold"/>
                                        <p:tgtEl>
                                          <p:spTgt spid="54"/>
                                        </p:tgtEl>
                                        <p:attrNameLst>
                                          <p:attrName>ppt_h</p:attrName>
                                        </p:attrNameLst>
                                      </p:cBhvr>
                                      <p:tavLst>
                                        <p:tav tm="0">
                                          <p:val>
                                            <p:fltVal val="0"/>
                                          </p:val>
                                        </p:tav>
                                        <p:tav tm="100000">
                                          <p:val>
                                            <p:strVal val="#ppt_h"/>
                                          </p:val>
                                        </p:tav>
                                      </p:tavLst>
                                    </p:anim>
                                    <p:animEffect transition="in" filter="fade">
                                      <p:cBhvr>
                                        <p:cTn id="6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2" grpId="0" animBg="1"/>
      <p:bldP spid="43" grpId="0" animBg="1"/>
      <p:bldP spid="45" grpId="0" animBg="1"/>
      <p:bldP spid="46" grpId="0" animBg="1"/>
      <p:bldP spid="47" grpId="0" animBg="1"/>
      <p:bldP spid="3" grpId="0"/>
      <p:bldP spid="49" grpId="0"/>
      <p:bldP spid="50" grpId="0"/>
      <p:bldP spid="52" grpId="0"/>
      <p:bldP spid="53" grpId="0"/>
      <p:bldP spid="5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1123536" y="336159"/>
            <a:ext cx="1723549" cy="461665"/>
          </a:xfrm>
          <a:prstGeom prst="rect">
            <a:avLst/>
          </a:prstGeom>
          <a:noFill/>
        </p:spPr>
        <p:txBody>
          <a:bodyPr wrap="none">
            <a:spAutoFit/>
          </a:bodyPr>
          <a:lstStyle/>
          <a:p>
            <a:r>
              <a:rPr kumimoji="1" lang="zh-CN" altLang="en-US" sz="2400" b="1" smtClean="0">
                <a:solidFill>
                  <a:schemeClr val="tx1">
                    <a:lumMod val="85000"/>
                    <a:lumOff val="15000"/>
                  </a:schemeClr>
                </a:solidFill>
                <a:cs typeface="+mn-ea"/>
                <a:sym typeface="+mn-lt"/>
              </a:rPr>
              <a:t>什么是毒品</a:t>
            </a:r>
            <a:endParaRPr kumimoji="1" lang="zh-CN" altLang="en-US" sz="2400" b="1">
              <a:solidFill>
                <a:schemeClr val="tx1">
                  <a:lumMod val="85000"/>
                  <a:lumOff val="15000"/>
                </a:schemeClr>
              </a:solidFill>
              <a:cs typeface="+mn-ea"/>
              <a:sym typeface="+mn-lt"/>
            </a:endParaRPr>
          </a:p>
        </p:txBody>
      </p:sp>
      <p:pic>
        <p:nvPicPr>
          <p:cNvPr id="22" name="Picture 3" descr="C:\Users\Administrator\Desktop\微立体创业计划\005.png"/>
          <p:cNvPicPr>
            <a:picLocks noChangeAspect="1" noChangeArrowheads="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bwMode="auto">
          <a:xfrm>
            <a:off x="280370" y="27735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23" name="Picture 4" descr="C:\Users\Administrator\Desktop\微立体创业计划\004.png"/>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483515" y="28984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
        <p:nvSpPr>
          <p:cNvPr id="68" name="圆角矩形 67"/>
          <p:cNvSpPr/>
          <p:nvPr/>
        </p:nvSpPr>
        <p:spPr>
          <a:xfrm>
            <a:off x="4643464" y="1465942"/>
            <a:ext cx="2959768" cy="2022298"/>
          </a:xfrm>
          <a:prstGeom prst="roundRect">
            <a:avLst>
              <a:gd name="adj" fmla="val 5832"/>
            </a:avLst>
          </a:prstGeom>
          <a:blipFill>
            <a:blip r:embed="rId4"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圆角矩形 68"/>
          <p:cNvSpPr/>
          <p:nvPr/>
        </p:nvSpPr>
        <p:spPr>
          <a:xfrm>
            <a:off x="8044507" y="1465942"/>
            <a:ext cx="2959768" cy="2022298"/>
          </a:xfrm>
          <a:prstGeom prst="roundRect">
            <a:avLst>
              <a:gd name="adj" fmla="val 5832"/>
            </a:avLst>
          </a:prstGeom>
          <a:blipFill>
            <a:blip r:embed="rId5"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圆角矩形 69"/>
          <p:cNvSpPr/>
          <p:nvPr/>
        </p:nvSpPr>
        <p:spPr>
          <a:xfrm>
            <a:off x="4643464" y="4170283"/>
            <a:ext cx="2959768" cy="2022298"/>
          </a:xfrm>
          <a:prstGeom prst="roundRect">
            <a:avLst>
              <a:gd name="adj" fmla="val 5832"/>
            </a:avLst>
          </a:prstGeom>
          <a:blipFill>
            <a:blip r:embed="rId6"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圆角矩形 70"/>
          <p:cNvSpPr/>
          <p:nvPr/>
        </p:nvSpPr>
        <p:spPr>
          <a:xfrm>
            <a:off x="8044507" y="4170283"/>
            <a:ext cx="2959768" cy="2022298"/>
          </a:xfrm>
          <a:prstGeom prst="roundRect">
            <a:avLst>
              <a:gd name="adj" fmla="val 5832"/>
            </a:avLst>
          </a:prstGeom>
          <a:blipFill>
            <a:blip r:embed="rId7"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a:off x="5353665" y="1004029"/>
            <a:ext cx="1539367" cy="461665"/>
          </a:xfrm>
          <a:prstGeom prst="rect">
            <a:avLst/>
          </a:prstGeom>
        </p:spPr>
        <p:txBody>
          <a:bodyPr wrap="square">
            <a:spAutoFit/>
          </a:bodyPr>
          <a:lstStyle/>
          <a:p>
            <a:pPr algn="ctr">
              <a:spcBef>
                <a:spcPct val="50000"/>
              </a:spcBef>
            </a:pPr>
            <a:r>
              <a:rPr lang="zh-CN" altLang="en-US" sz="2400" b="1" smtClean="0">
                <a:latin typeface="+mn-lt"/>
                <a:cs typeface="+mn-ea"/>
                <a:sym typeface="+mn-lt"/>
              </a:rPr>
              <a:t>摇头丸</a:t>
            </a:r>
            <a:endParaRPr lang="zh-CN" altLang="en-US" sz="2400" b="1">
              <a:latin typeface="+mn-lt"/>
              <a:cs typeface="+mn-ea"/>
              <a:sym typeface="+mn-lt"/>
            </a:endParaRPr>
          </a:p>
        </p:txBody>
      </p:sp>
      <p:sp>
        <p:nvSpPr>
          <p:cNvPr id="73" name="矩形 72"/>
          <p:cNvSpPr/>
          <p:nvPr/>
        </p:nvSpPr>
        <p:spPr>
          <a:xfrm>
            <a:off x="9027526" y="1004029"/>
            <a:ext cx="993727" cy="461665"/>
          </a:xfrm>
          <a:prstGeom prst="rect">
            <a:avLst/>
          </a:prstGeom>
        </p:spPr>
        <p:txBody>
          <a:bodyPr wrap="square">
            <a:spAutoFit/>
          </a:bodyPr>
          <a:lstStyle/>
          <a:p>
            <a:pPr algn="ctr">
              <a:spcBef>
                <a:spcPct val="50000"/>
              </a:spcBef>
            </a:pPr>
            <a:r>
              <a:rPr lang="en-US" altLang="zh-CN" sz="2400" b="1" smtClean="0">
                <a:latin typeface="+mn-lt"/>
                <a:cs typeface="+mn-ea"/>
                <a:sym typeface="+mn-lt"/>
              </a:rPr>
              <a:t>K</a:t>
            </a:r>
            <a:r>
              <a:rPr lang="zh-CN" altLang="en-US" sz="2400" b="1" smtClean="0">
                <a:latin typeface="+mn-lt"/>
                <a:cs typeface="+mn-ea"/>
                <a:sym typeface="+mn-lt"/>
              </a:rPr>
              <a:t>粉</a:t>
            </a:r>
            <a:endParaRPr lang="zh-CN" altLang="en-US" sz="2400" b="1">
              <a:latin typeface="+mn-lt"/>
              <a:cs typeface="+mn-ea"/>
              <a:sym typeface="+mn-lt"/>
            </a:endParaRPr>
          </a:p>
        </p:txBody>
      </p:sp>
      <p:sp>
        <p:nvSpPr>
          <p:cNvPr id="74" name="矩形 73"/>
          <p:cNvSpPr/>
          <p:nvPr/>
        </p:nvSpPr>
        <p:spPr>
          <a:xfrm>
            <a:off x="5353665" y="3723940"/>
            <a:ext cx="1539367" cy="461665"/>
          </a:xfrm>
          <a:prstGeom prst="rect">
            <a:avLst/>
          </a:prstGeom>
        </p:spPr>
        <p:txBody>
          <a:bodyPr wrap="square">
            <a:spAutoFit/>
          </a:bodyPr>
          <a:lstStyle/>
          <a:p>
            <a:pPr algn="ctr">
              <a:spcBef>
                <a:spcPct val="50000"/>
              </a:spcBef>
            </a:pPr>
            <a:r>
              <a:rPr lang="zh-CN" altLang="en-US" sz="2400" b="1" smtClean="0">
                <a:latin typeface="+mn-lt"/>
                <a:cs typeface="+mn-ea"/>
                <a:sym typeface="+mn-lt"/>
              </a:rPr>
              <a:t>杜冷丁</a:t>
            </a:r>
            <a:endParaRPr lang="zh-CN" altLang="en-US" sz="2400" b="1">
              <a:latin typeface="+mn-lt"/>
              <a:cs typeface="+mn-ea"/>
              <a:sym typeface="+mn-lt"/>
            </a:endParaRPr>
          </a:p>
        </p:txBody>
      </p:sp>
      <p:sp>
        <p:nvSpPr>
          <p:cNvPr id="75" name="矩形 74"/>
          <p:cNvSpPr/>
          <p:nvPr/>
        </p:nvSpPr>
        <p:spPr>
          <a:xfrm>
            <a:off x="8754706" y="3723940"/>
            <a:ext cx="1539367" cy="461665"/>
          </a:xfrm>
          <a:prstGeom prst="rect">
            <a:avLst/>
          </a:prstGeom>
        </p:spPr>
        <p:txBody>
          <a:bodyPr wrap="square">
            <a:spAutoFit/>
          </a:bodyPr>
          <a:lstStyle/>
          <a:p>
            <a:pPr algn="ctr">
              <a:spcBef>
                <a:spcPct val="50000"/>
              </a:spcBef>
            </a:pPr>
            <a:r>
              <a:rPr lang="zh-CN" altLang="en-US" sz="2400" b="1" smtClean="0">
                <a:latin typeface="+mn-lt"/>
                <a:cs typeface="+mn-ea"/>
                <a:sym typeface="+mn-lt"/>
              </a:rPr>
              <a:t>止咳水</a:t>
            </a:r>
            <a:endParaRPr lang="zh-CN" altLang="en-US" sz="2400" b="1">
              <a:latin typeface="+mn-lt"/>
              <a:cs typeface="+mn-ea"/>
              <a:sym typeface="+mn-lt"/>
            </a:endParaRPr>
          </a:p>
        </p:txBody>
      </p:sp>
      <p:sp>
        <p:nvSpPr>
          <p:cNvPr id="76" name="圆角矩形 75"/>
          <p:cNvSpPr/>
          <p:nvPr/>
        </p:nvSpPr>
        <p:spPr>
          <a:xfrm>
            <a:off x="1265427" y="1465942"/>
            <a:ext cx="2959768" cy="2022298"/>
          </a:xfrm>
          <a:prstGeom prst="roundRect">
            <a:avLst>
              <a:gd name="adj" fmla="val 5832"/>
            </a:avLst>
          </a:prstGeom>
          <a:blipFill>
            <a:blip r:embed="rId8"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圆角矩形 76"/>
          <p:cNvSpPr/>
          <p:nvPr/>
        </p:nvSpPr>
        <p:spPr>
          <a:xfrm>
            <a:off x="1265427" y="4170283"/>
            <a:ext cx="2959768" cy="2022298"/>
          </a:xfrm>
          <a:prstGeom prst="roundRect">
            <a:avLst>
              <a:gd name="adj" fmla="val 5832"/>
            </a:avLst>
          </a:prstGeom>
          <a:blipFill>
            <a:blip r:embed="rId9"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矩形 77"/>
          <p:cNvSpPr/>
          <p:nvPr/>
        </p:nvSpPr>
        <p:spPr>
          <a:xfrm>
            <a:off x="2201281" y="1004030"/>
            <a:ext cx="1111763" cy="461665"/>
          </a:xfrm>
          <a:prstGeom prst="rect">
            <a:avLst/>
          </a:prstGeom>
        </p:spPr>
        <p:txBody>
          <a:bodyPr wrap="square">
            <a:spAutoFit/>
          </a:bodyPr>
          <a:lstStyle/>
          <a:p>
            <a:pPr algn="ctr">
              <a:spcBef>
                <a:spcPct val="50000"/>
              </a:spcBef>
            </a:pPr>
            <a:r>
              <a:rPr lang="zh-CN" altLang="en-US" sz="2400" b="1" smtClean="0">
                <a:latin typeface="+mn-lt"/>
                <a:cs typeface="+mn-ea"/>
                <a:sym typeface="+mn-lt"/>
              </a:rPr>
              <a:t>冰毒</a:t>
            </a:r>
            <a:endParaRPr lang="zh-CN" altLang="en-US" sz="2400" b="1">
              <a:latin typeface="+mn-lt"/>
              <a:cs typeface="+mn-ea"/>
              <a:sym typeface="+mn-lt"/>
            </a:endParaRPr>
          </a:p>
        </p:txBody>
      </p:sp>
      <p:sp>
        <p:nvSpPr>
          <p:cNvPr id="79" name="矩形 78"/>
          <p:cNvSpPr/>
          <p:nvPr/>
        </p:nvSpPr>
        <p:spPr>
          <a:xfrm>
            <a:off x="1987481" y="3723940"/>
            <a:ext cx="1539367" cy="461665"/>
          </a:xfrm>
          <a:prstGeom prst="rect">
            <a:avLst/>
          </a:prstGeom>
        </p:spPr>
        <p:txBody>
          <a:bodyPr wrap="square">
            <a:spAutoFit/>
          </a:bodyPr>
          <a:lstStyle/>
          <a:p>
            <a:pPr algn="ctr">
              <a:spcBef>
                <a:spcPct val="50000"/>
              </a:spcBef>
            </a:pPr>
            <a:r>
              <a:rPr lang="zh-CN" altLang="en-US" sz="2400" b="1" smtClean="0">
                <a:latin typeface="+mn-lt"/>
                <a:cs typeface="+mn-ea"/>
                <a:sym typeface="+mn-lt"/>
              </a:rPr>
              <a:t>海洛因</a:t>
            </a:r>
            <a:endParaRPr lang="zh-CN" altLang="en-US" sz="2400" b="1">
              <a:latin typeface="+mn-lt"/>
              <a:cs typeface="+mn-ea"/>
              <a:sym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 calcmode="lin" valueType="num">
                                      <p:cBhvr>
                                        <p:cTn id="7" dur="500" fill="hold"/>
                                        <p:tgtEl>
                                          <p:spTgt spid="68"/>
                                        </p:tgtEl>
                                        <p:attrNameLst>
                                          <p:attrName>ppt_w</p:attrName>
                                        </p:attrNameLst>
                                      </p:cBhvr>
                                      <p:tavLst>
                                        <p:tav tm="0">
                                          <p:val>
                                            <p:fltVal val="0"/>
                                          </p:val>
                                        </p:tav>
                                        <p:tav tm="100000">
                                          <p:val>
                                            <p:strVal val="#ppt_w"/>
                                          </p:val>
                                        </p:tav>
                                      </p:tavLst>
                                    </p:anim>
                                    <p:anim calcmode="lin" valueType="num">
                                      <p:cBhvr>
                                        <p:cTn id="8" dur="500" fill="hold"/>
                                        <p:tgtEl>
                                          <p:spTgt spid="68"/>
                                        </p:tgtEl>
                                        <p:attrNameLst>
                                          <p:attrName>ppt_h</p:attrName>
                                        </p:attrNameLst>
                                      </p:cBhvr>
                                      <p:tavLst>
                                        <p:tav tm="0">
                                          <p:val>
                                            <p:fltVal val="0"/>
                                          </p:val>
                                        </p:tav>
                                        <p:tav tm="100000">
                                          <p:val>
                                            <p:strVal val="#ppt_h"/>
                                          </p:val>
                                        </p:tav>
                                      </p:tavLst>
                                    </p:anim>
                                    <p:animEffect transition="in" filter="fade">
                                      <p:cBhvr>
                                        <p:cTn id="9" dur="500"/>
                                        <p:tgtEl>
                                          <p:spTgt spid="6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69"/>
                                        </p:tgtEl>
                                        <p:attrNameLst>
                                          <p:attrName>style.visibility</p:attrName>
                                        </p:attrNameLst>
                                      </p:cBhvr>
                                      <p:to>
                                        <p:strVal val="visible"/>
                                      </p:to>
                                    </p:set>
                                    <p:anim calcmode="lin" valueType="num">
                                      <p:cBhvr>
                                        <p:cTn id="12" dur="500" fill="hold"/>
                                        <p:tgtEl>
                                          <p:spTgt spid="69"/>
                                        </p:tgtEl>
                                        <p:attrNameLst>
                                          <p:attrName>ppt_w</p:attrName>
                                        </p:attrNameLst>
                                      </p:cBhvr>
                                      <p:tavLst>
                                        <p:tav tm="0">
                                          <p:val>
                                            <p:fltVal val="0"/>
                                          </p:val>
                                        </p:tav>
                                        <p:tav tm="100000">
                                          <p:val>
                                            <p:strVal val="#ppt_w"/>
                                          </p:val>
                                        </p:tav>
                                      </p:tavLst>
                                    </p:anim>
                                    <p:anim calcmode="lin" valueType="num">
                                      <p:cBhvr>
                                        <p:cTn id="13" dur="500" fill="hold"/>
                                        <p:tgtEl>
                                          <p:spTgt spid="69"/>
                                        </p:tgtEl>
                                        <p:attrNameLst>
                                          <p:attrName>ppt_h</p:attrName>
                                        </p:attrNameLst>
                                      </p:cBhvr>
                                      <p:tavLst>
                                        <p:tav tm="0">
                                          <p:val>
                                            <p:fltVal val="0"/>
                                          </p:val>
                                        </p:tav>
                                        <p:tav tm="100000">
                                          <p:val>
                                            <p:strVal val="#ppt_h"/>
                                          </p:val>
                                        </p:tav>
                                      </p:tavLst>
                                    </p:anim>
                                    <p:animEffect transition="in" filter="fade">
                                      <p:cBhvr>
                                        <p:cTn id="14" dur="500"/>
                                        <p:tgtEl>
                                          <p:spTgt spid="6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70"/>
                                        </p:tgtEl>
                                        <p:attrNameLst>
                                          <p:attrName>style.visibility</p:attrName>
                                        </p:attrNameLst>
                                      </p:cBhvr>
                                      <p:to>
                                        <p:strVal val="visible"/>
                                      </p:to>
                                    </p:set>
                                    <p:anim calcmode="lin" valueType="num">
                                      <p:cBhvr>
                                        <p:cTn id="17" dur="500" fill="hold"/>
                                        <p:tgtEl>
                                          <p:spTgt spid="70"/>
                                        </p:tgtEl>
                                        <p:attrNameLst>
                                          <p:attrName>ppt_w</p:attrName>
                                        </p:attrNameLst>
                                      </p:cBhvr>
                                      <p:tavLst>
                                        <p:tav tm="0">
                                          <p:val>
                                            <p:fltVal val="0"/>
                                          </p:val>
                                        </p:tav>
                                        <p:tav tm="100000">
                                          <p:val>
                                            <p:strVal val="#ppt_w"/>
                                          </p:val>
                                        </p:tav>
                                      </p:tavLst>
                                    </p:anim>
                                    <p:anim calcmode="lin" valueType="num">
                                      <p:cBhvr>
                                        <p:cTn id="18" dur="500" fill="hold"/>
                                        <p:tgtEl>
                                          <p:spTgt spid="70"/>
                                        </p:tgtEl>
                                        <p:attrNameLst>
                                          <p:attrName>ppt_h</p:attrName>
                                        </p:attrNameLst>
                                      </p:cBhvr>
                                      <p:tavLst>
                                        <p:tav tm="0">
                                          <p:val>
                                            <p:fltVal val="0"/>
                                          </p:val>
                                        </p:tav>
                                        <p:tav tm="100000">
                                          <p:val>
                                            <p:strVal val="#ppt_h"/>
                                          </p:val>
                                        </p:tav>
                                      </p:tavLst>
                                    </p:anim>
                                    <p:animEffect transition="in" filter="fade">
                                      <p:cBhvr>
                                        <p:cTn id="19" dur="500"/>
                                        <p:tgtEl>
                                          <p:spTgt spid="7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71"/>
                                        </p:tgtEl>
                                        <p:attrNameLst>
                                          <p:attrName>style.visibility</p:attrName>
                                        </p:attrNameLst>
                                      </p:cBhvr>
                                      <p:to>
                                        <p:strVal val="visible"/>
                                      </p:to>
                                    </p:set>
                                    <p:anim calcmode="lin" valueType="num">
                                      <p:cBhvr>
                                        <p:cTn id="22" dur="500" fill="hold"/>
                                        <p:tgtEl>
                                          <p:spTgt spid="71"/>
                                        </p:tgtEl>
                                        <p:attrNameLst>
                                          <p:attrName>ppt_w</p:attrName>
                                        </p:attrNameLst>
                                      </p:cBhvr>
                                      <p:tavLst>
                                        <p:tav tm="0">
                                          <p:val>
                                            <p:fltVal val="0"/>
                                          </p:val>
                                        </p:tav>
                                        <p:tav tm="100000">
                                          <p:val>
                                            <p:strVal val="#ppt_w"/>
                                          </p:val>
                                        </p:tav>
                                      </p:tavLst>
                                    </p:anim>
                                    <p:anim calcmode="lin" valueType="num">
                                      <p:cBhvr>
                                        <p:cTn id="23" dur="500" fill="hold"/>
                                        <p:tgtEl>
                                          <p:spTgt spid="71"/>
                                        </p:tgtEl>
                                        <p:attrNameLst>
                                          <p:attrName>ppt_h</p:attrName>
                                        </p:attrNameLst>
                                      </p:cBhvr>
                                      <p:tavLst>
                                        <p:tav tm="0">
                                          <p:val>
                                            <p:fltVal val="0"/>
                                          </p:val>
                                        </p:tav>
                                        <p:tav tm="100000">
                                          <p:val>
                                            <p:strVal val="#ppt_h"/>
                                          </p:val>
                                        </p:tav>
                                      </p:tavLst>
                                    </p:anim>
                                    <p:animEffect transition="in" filter="fade">
                                      <p:cBhvr>
                                        <p:cTn id="24" dur="500"/>
                                        <p:tgtEl>
                                          <p:spTgt spid="71"/>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72"/>
                                        </p:tgtEl>
                                        <p:attrNameLst>
                                          <p:attrName>style.visibility</p:attrName>
                                        </p:attrNameLst>
                                      </p:cBhvr>
                                      <p:to>
                                        <p:strVal val="visible"/>
                                      </p:to>
                                    </p:set>
                                    <p:anim calcmode="lin" valueType="num">
                                      <p:cBhvr>
                                        <p:cTn id="27" dur="500" fill="hold"/>
                                        <p:tgtEl>
                                          <p:spTgt spid="72"/>
                                        </p:tgtEl>
                                        <p:attrNameLst>
                                          <p:attrName>ppt_w</p:attrName>
                                        </p:attrNameLst>
                                      </p:cBhvr>
                                      <p:tavLst>
                                        <p:tav tm="0">
                                          <p:val>
                                            <p:fltVal val="0"/>
                                          </p:val>
                                        </p:tav>
                                        <p:tav tm="100000">
                                          <p:val>
                                            <p:strVal val="#ppt_w"/>
                                          </p:val>
                                        </p:tav>
                                      </p:tavLst>
                                    </p:anim>
                                    <p:anim calcmode="lin" valueType="num">
                                      <p:cBhvr>
                                        <p:cTn id="28" dur="500" fill="hold"/>
                                        <p:tgtEl>
                                          <p:spTgt spid="72"/>
                                        </p:tgtEl>
                                        <p:attrNameLst>
                                          <p:attrName>ppt_h</p:attrName>
                                        </p:attrNameLst>
                                      </p:cBhvr>
                                      <p:tavLst>
                                        <p:tav tm="0">
                                          <p:val>
                                            <p:fltVal val="0"/>
                                          </p:val>
                                        </p:tav>
                                        <p:tav tm="100000">
                                          <p:val>
                                            <p:strVal val="#ppt_h"/>
                                          </p:val>
                                        </p:tav>
                                      </p:tavLst>
                                    </p:anim>
                                    <p:animEffect transition="in" filter="fade">
                                      <p:cBhvr>
                                        <p:cTn id="29" dur="500"/>
                                        <p:tgtEl>
                                          <p:spTgt spid="72"/>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73"/>
                                        </p:tgtEl>
                                        <p:attrNameLst>
                                          <p:attrName>style.visibility</p:attrName>
                                        </p:attrNameLst>
                                      </p:cBhvr>
                                      <p:to>
                                        <p:strVal val="visible"/>
                                      </p:to>
                                    </p:set>
                                    <p:anim calcmode="lin" valueType="num">
                                      <p:cBhvr>
                                        <p:cTn id="32" dur="500" fill="hold"/>
                                        <p:tgtEl>
                                          <p:spTgt spid="73"/>
                                        </p:tgtEl>
                                        <p:attrNameLst>
                                          <p:attrName>ppt_w</p:attrName>
                                        </p:attrNameLst>
                                      </p:cBhvr>
                                      <p:tavLst>
                                        <p:tav tm="0">
                                          <p:val>
                                            <p:fltVal val="0"/>
                                          </p:val>
                                        </p:tav>
                                        <p:tav tm="100000">
                                          <p:val>
                                            <p:strVal val="#ppt_w"/>
                                          </p:val>
                                        </p:tav>
                                      </p:tavLst>
                                    </p:anim>
                                    <p:anim calcmode="lin" valueType="num">
                                      <p:cBhvr>
                                        <p:cTn id="33" dur="500" fill="hold"/>
                                        <p:tgtEl>
                                          <p:spTgt spid="73"/>
                                        </p:tgtEl>
                                        <p:attrNameLst>
                                          <p:attrName>ppt_h</p:attrName>
                                        </p:attrNameLst>
                                      </p:cBhvr>
                                      <p:tavLst>
                                        <p:tav tm="0">
                                          <p:val>
                                            <p:fltVal val="0"/>
                                          </p:val>
                                        </p:tav>
                                        <p:tav tm="100000">
                                          <p:val>
                                            <p:strVal val="#ppt_h"/>
                                          </p:val>
                                        </p:tav>
                                      </p:tavLst>
                                    </p:anim>
                                    <p:animEffect transition="in" filter="fade">
                                      <p:cBhvr>
                                        <p:cTn id="34" dur="500"/>
                                        <p:tgtEl>
                                          <p:spTgt spid="73"/>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74"/>
                                        </p:tgtEl>
                                        <p:attrNameLst>
                                          <p:attrName>style.visibility</p:attrName>
                                        </p:attrNameLst>
                                      </p:cBhvr>
                                      <p:to>
                                        <p:strVal val="visible"/>
                                      </p:to>
                                    </p:set>
                                    <p:anim calcmode="lin" valueType="num">
                                      <p:cBhvr>
                                        <p:cTn id="37" dur="500" fill="hold"/>
                                        <p:tgtEl>
                                          <p:spTgt spid="74"/>
                                        </p:tgtEl>
                                        <p:attrNameLst>
                                          <p:attrName>ppt_w</p:attrName>
                                        </p:attrNameLst>
                                      </p:cBhvr>
                                      <p:tavLst>
                                        <p:tav tm="0">
                                          <p:val>
                                            <p:fltVal val="0"/>
                                          </p:val>
                                        </p:tav>
                                        <p:tav tm="100000">
                                          <p:val>
                                            <p:strVal val="#ppt_w"/>
                                          </p:val>
                                        </p:tav>
                                      </p:tavLst>
                                    </p:anim>
                                    <p:anim calcmode="lin" valueType="num">
                                      <p:cBhvr>
                                        <p:cTn id="38" dur="500" fill="hold"/>
                                        <p:tgtEl>
                                          <p:spTgt spid="74"/>
                                        </p:tgtEl>
                                        <p:attrNameLst>
                                          <p:attrName>ppt_h</p:attrName>
                                        </p:attrNameLst>
                                      </p:cBhvr>
                                      <p:tavLst>
                                        <p:tav tm="0">
                                          <p:val>
                                            <p:fltVal val="0"/>
                                          </p:val>
                                        </p:tav>
                                        <p:tav tm="100000">
                                          <p:val>
                                            <p:strVal val="#ppt_h"/>
                                          </p:val>
                                        </p:tav>
                                      </p:tavLst>
                                    </p:anim>
                                    <p:animEffect transition="in" filter="fade">
                                      <p:cBhvr>
                                        <p:cTn id="39" dur="500"/>
                                        <p:tgtEl>
                                          <p:spTgt spid="74"/>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75"/>
                                        </p:tgtEl>
                                        <p:attrNameLst>
                                          <p:attrName>style.visibility</p:attrName>
                                        </p:attrNameLst>
                                      </p:cBhvr>
                                      <p:to>
                                        <p:strVal val="visible"/>
                                      </p:to>
                                    </p:set>
                                    <p:anim calcmode="lin" valueType="num">
                                      <p:cBhvr>
                                        <p:cTn id="42" dur="500" fill="hold"/>
                                        <p:tgtEl>
                                          <p:spTgt spid="75"/>
                                        </p:tgtEl>
                                        <p:attrNameLst>
                                          <p:attrName>ppt_w</p:attrName>
                                        </p:attrNameLst>
                                      </p:cBhvr>
                                      <p:tavLst>
                                        <p:tav tm="0">
                                          <p:val>
                                            <p:fltVal val="0"/>
                                          </p:val>
                                        </p:tav>
                                        <p:tav tm="100000">
                                          <p:val>
                                            <p:strVal val="#ppt_w"/>
                                          </p:val>
                                        </p:tav>
                                      </p:tavLst>
                                    </p:anim>
                                    <p:anim calcmode="lin" valueType="num">
                                      <p:cBhvr>
                                        <p:cTn id="43" dur="500" fill="hold"/>
                                        <p:tgtEl>
                                          <p:spTgt spid="75"/>
                                        </p:tgtEl>
                                        <p:attrNameLst>
                                          <p:attrName>ppt_h</p:attrName>
                                        </p:attrNameLst>
                                      </p:cBhvr>
                                      <p:tavLst>
                                        <p:tav tm="0">
                                          <p:val>
                                            <p:fltVal val="0"/>
                                          </p:val>
                                        </p:tav>
                                        <p:tav tm="100000">
                                          <p:val>
                                            <p:strVal val="#ppt_h"/>
                                          </p:val>
                                        </p:tav>
                                      </p:tavLst>
                                    </p:anim>
                                    <p:animEffect transition="in" filter="fade">
                                      <p:cBhvr>
                                        <p:cTn id="44" dur="500"/>
                                        <p:tgtEl>
                                          <p:spTgt spid="75"/>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76"/>
                                        </p:tgtEl>
                                        <p:attrNameLst>
                                          <p:attrName>style.visibility</p:attrName>
                                        </p:attrNameLst>
                                      </p:cBhvr>
                                      <p:to>
                                        <p:strVal val="visible"/>
                                      </p:to>
                                    </p:set>
                                    <p:anim calcmode="lin" valueType="num">
                                      <p:cBhvr>
                                        <p:cTn id="47" dur="500" fill="hold"/>
                                        <p:tgtEl>
                                          <p:spTgt spid="76"/>
                                        </p:tgtEl>
                                        <p:attrNameLst>
                                          <p:attrName>ppt_w</p:attrName>
                                        </p:attrNameLst>
                                      </p:cBhvr>
                                      <p:tavLst>
                                        <p:tav tm="0">
                                          <p:val>
                                            <p:fltVal val="0"/>
                                          </p:val>
                                        </p:tav>
                                        <p:tav tm="100000">
                                          <p:val>
                                            <p:strVal val="#ppt_w"/>
                                          </p:val>
                                        </p:tav>
                                      </p:tavLst>
                                    </p:anim>
                                    <p:anim calcmode="lin" valueType="num">
                                      <p:cBhvr>
                                        <p:cTn id="48" dur="500" fill="hold"/>
                                        <p:tgtEl>
                                          <p:spTgt spid="76"/>
                                        </p:tgtEl>
                                        <p:attrNameLst>
                                          <p:attrName>ppt_h</p:attrName>
                                        </p:attrNameLst>
                                      </p:cBhvr>
                                      <p:tavLst>
                                        <p:tav tm="0">
                                          <p:val>
                                            <p:fltVal val="0"/>
                                          </p:val>
                                        </p:tav>
                                        <p:tav tm="100000">
                                          <p:val>
                                            <p:strVal val="#ppt_h"/>
                                          </p:val>
                                        </p:tav>
                                      </p:tavLst>
                                    </p:anim>
                                    <p:animEffect transition="in" filter="fade">
                                      <p:cBhvr>
                                        <p:cTn id="49" dur="500"/>
                                        <p:tgtEl>
                                          <p:spTgt spid="76"/>
                                        </p:tgtEl>
                                      </p:cBhvr>
                                    </p:animEffect>
                                  </p:childTnLst>
                                </p:cTn>
                              </p:par>
                              <p:par>
                                <p:cTn id="50" presetID="53" presetClass="entr" presetSubtype="0" fill="hold" grpId="0" nodeType="withEffect">
                                  <p:stCondLst>
                                    <p:cond delay="0"/>
                                  </p:stCondLst>
                                  <p:childTnLst>
                                    <p:set>
                                      <p:cBhvr>
                                        <p:cTn id="51" dur="1" fill="hold">
                                          <p:stCondLst>
                                            <p:cond delay="0"/>
                                          </p:stCondLst>
                                        </p:cTn>
                                        <p:tgtEl>
                                          <p:spTgt spid="77"/>
                                        </p:tgtEl>
                                        <p:attrNameLst>
                                          <p:attrName>style.visibility</p:attrName>
                                        </p:attrNameLst>
                                      </p:cBhvr>
                                      <p:to>
                                        <p:strVal val="visible"/>
                                      </p:to>
                                    </p:set>
                                    <p:anim calcmode="lin" valueType="num">
                                      <p:cBhvr>
                                        <p:cTn id="52" dur="500" fill="hold"/>
                                        <p:tgtEl>
                                          <p:spTgt spid="77"/>
                                        </p:tgtEl>
                                        <p:attrNameLst>
                                          <p:attrName>ppt_w</p:attrName>
                                        </p:attrNameLst>
                                      </p:cBhvr>
                                      <p:tavLst>
                                        <p:tav tm="0">
                                          <p:val>
                                            <p:fltVal val="0"/>
                                          </p:val>
                                        </p:tav>
                                        <p:tav tm="100000">
                                          <p:val>
                                            <p:strVal val="#ppt_w"/>
                                          </p:val>
                                        </p:tav>
                                      </p:tavLst>
                                    </p:anim>
                                    <p:anim calcmode="lin" valueType="num">
                                      <p:cBhvr>
                                        <p:cTn id="53" dur="500" fill="hold"/>
                                        <p:tgtEl>
                                          <p:spTgt spid="77"/>
                                        </p:tgtEl>
                                        <p:attrNameLst>
                                          <p:attrName>ppt_h</p:attrName>
                                        </p:attrNameLst>
                                      </p:cBhvr>
                                      <p:tavLst>
                                        <p:tav tm="0">
                                          <p:val>
                                            <p:fltVal val="0"/>
                                          </p:val>
                                        </p:tav>
                                        <p:tav tm="100000">
                                          <p:val>
                                            <p:strVal val="#ppt_h"/>
                                          </p:val>
                                        </p:tav>
                                      </p:tavLst>
                                    </p:anim>
                                    <p:animEffect transition="in" filter="fade">
                                      <p:cBhvr>
                                        <p:cTn id="54" dur="500"/>
                                        <p:tgtEl>
                                          <p:spTgt spid="77"/>
                                        </p:tgtEl>
                                      </p:cBhvr>
                                    </p:animEffect>
                                  </p:childTnLst>
                                </p:cTn>
                              </p:par>
                              <p:par>
                                <p:cTn id="55" presetID="53" presetClass="entr" presetSubtype="0" fill="hold" grpId="0" nodeType="withEffect">
                                  <p:stCondLst>
                                    <p:cond delay="0"/>
                                  </p:stCondLst>
                                  <p:childTnLst>
                                    <p:set>
                                      <p:cBhvr>
                                        <p:cTn id="56" dur="1" fill="hold">
                                          <p:stCondLst>
                                            <p:cond delay="0"/>
                                          </p:stCondLst>
                                        </p:cTn>
                                        <p:tgtEl>
                                          <p:spTgt spid="78"/>
                                        </p:tgtEl>
                                        <p:attrNameLst>
                                          <p:attrName>style.visibility</p:attrName>
                                        </p:attrNameLst>
                                      </p:cBhvr>
                                      <p:to>
                                        <p:strVal val="visible"/>
                                      </p:to>
                                    </p:set>
                                    <p:anim calcmode="lin" valueType="num">
                                      <p:cBhvr>
                                        <p:cTn id="57" dur="500" fill="hold"/>
                                        <p:tgtEl>
                                          <p:spTgt spid="78"/>
                                        </p:tgtEl>
                                        <p:attrNameLst>
                                          <p:attrName>ppt_w</p:attrName>
                                        </p:attrNameLst>
                                      </p:cBhvr>
                                      <p:tavLst>
                                        <p:tav tm="0">
                                          <p:val>
                                            <p:fltVal val="0"/>
                                          </p:val>
                                        </p:tav>
                                        <p:tav tm="100000">
                                          <p:val>
                                            <p:strVal val="#ppt_w"/>
                                          </p:val>
                                        </p:tav>
                                      </p:tavLst>
                                    </p:anim>
                                    <p:anim calcmode="lin" valueType="num">
                                      <p:cBhvr>
                                        <p:cTn id="58" dur="500" fill="hold"/>
                                        <p:tgtEl>
                                          <p:spTgt spid="78"/>
                                        </p:tgtEl>
                                        <p:attrNameLst>
                                          <p:attrName>ppt_h</p:attrName>
                                        </p:attrNameLst>
                                      </p:cBhvr>
                                      <p:tavLst>
                                        <p:tav tm="0">
                                          <p:val>
                                            <p:fltVal val="0"/>
                                          </p:val>
                                        </p:tav>
                                        <p:tav tm="100000">
                                          <p:val>
                                            <p:strVal val="#ppt_h"/>
                                          </p:val>
                                        </p:tav>
                                      </p:tavLst>
                                    </p:anim>
                                    <p:animEffect transition="in" filter="fade">
                                      <p:cBhvr>
                                        <p:cTn id="59" dur="500"/>
                                        <p:tgtEl>
                                          <p:spTgt spid="78"/>
                                        </p:tgtEl>
                                      </p:cBhvr>
                                    </p:animEffect>
                                  </p:childTnLst>
                                </p:cTn>
                              </p:par>
                              <p:par>
                                <p:cTn id="60" presetID="53" presetClass="entr" presetSubtype="0" fill="hold" grpId="0" nodeType="withEffect">
                                  <p:stCondLst>
                                    <p:cond delay="0"/>
                                  </p:stCondLst>
                                  <p:childTnLst>
                                    <p:set>
                                      <p:cBhvr>
                                        <p:cTn id="61" dur="1" fill="hold">
                                          <p:stCondLst>
                                            <p:cond delay="0"/>
                                          </p:stCondLst>
                                        </p:cTn>
                                        <p:tgtEl>
                                          <p:spTgt spid="79"/>
                                        </p:tgtEl>
                                        <p:attrNameLst>
                                          <p:attrName>style.visibility</p:attrName>
                                        </p:attrNameLst>
                                      </p:cBhvr>
                                      <p:to>
                                        <p:strVal val="visible"/>
                                      </p:to>
                                    </p:set>
                                    <p:anim calcmode="lin" valueType="num">
                                      <p:cBhvr>
                                        <p:cTn id="62" dur="500" fill="hold"/>
                                        <p:tgtEl>
                                          <p:spTgt spid="79"/>
                                        </p:tgtEl>
                                        <p:attrNameLst>
                                          <p:attrName>ppt_w</p:attrName>
                                        </p:attrNameLst>
                                      </p:cBhvr>
                                      <p:tavLst>
                                        <p:tav tm="0">
                                          <p:val>
                                            <p:fltVal val="0"/>
                                          </p:val>
                                        </p:tav>
                                        <p:tav tm="100000">
                                          <p:val>
                                            <p:strVal val="#ppt_w"/>
                                          </p:val>
                                        </p:tav>
                                      </p:tavLst>
                                    </p:anim>
                                    <p:anim calcmode="lin" valueType="num">
                                      <p:cBhvr>
                                        <p:cTn id="63" dur="500" fill="hold"/>
                                        <p:tgtEl>
                                          <p:spTgt spid="79"/>
                                        </p:tgtEl>
                                        <p:attrNameLst>
                                          <p:attrName>ppt_h</p:attrName>
                                        </p:attrNameLst>
                                      </p:cBhvr>
                                      <p:tavLst>
                                        <p:tav tm="0">
                                          <p:val>
                                            <p:fltVal val="0"/>
                                          </p:val>
                                        </p:tav>
                                        <p:tav tm="100000">
                                          <p:val>
                                            <p:strVal val="#ppt_h"/>
                                          </p:val>
                                        </p:tav>
                                      </p:tavLst>
                                    </p:anim>
                                    <p:animEffect transition="in" filter="fade">
                                      <p:cBhvr>
                                        <p:cTn id="64"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p:bldP spid="73" grpId="0"/>
      <p:bldP spid="74" grpId="0"/>
      <p:bldP spid="75" grpId="0"/>
      <p:bldP spid="76" grpId="0" animBg="1"/>
      <p:bldP spid="77" grpId="0" animBg="1"/>
      <p:bldP spid="78" grpId="0"/>
      <p:bldP spid="7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1123536" y="336159"/>
            <a:ext cx="1723549" cy="461665"/>
          </a:xfrm>
          <a:prstGeom prst="rect">
            <a:avLst/>
          </a:prstGeom>
          <a:noFill/>
        </p:spPr>
        <p:txBody>
          <a:bodyPr wrap="none">
            <a:spAutoFit/>
          </a:bodyPr>
          <a:lstStyle/>
          <a:p>
            <a:r>
              <a:rPr kumimoji="1" lang="zh-CN" altLang="en-US" sz="2400" b="1" dirty="0" smtClean="0">
                <a:solidFill>
                  <a:schemeClr val="tx1">
                    <a:lumMod val="85000"/>
                    <a:lumOff val="15000"/>
                  </a:schemeClr>
                </a:solidFill>
                <a:cs typeface="+mn-ea"/>
                <a:sym typeface="+mn-lt"/>
              </a:rPr>
              <a:t>什么是毒品</a:t>
            </a:r>
            <a:endParaRPr kumimoji="1" lang="zh-CN" altLang="en-US" sz="2400" b="1" dirty="0">
              <a:solidFill>
                <a:schemeClr val="tx1">
                  <a:lumMod val="85000"/>
                  <a:lumOff val="15000"/>
                </a:schemeClr>
              </a:solidFill>
              <a:cs typeface="+mn-ea"/>
              <a:sym typeface="+mn-lt"/>
            </a:endParaRPr>
          </a:p>
        </p:txBody>
      </p:sp>
      <p:pic>
        <p:nvPicPr>
          <p:cNvPr id="22" name="Picture 3" descr="C:\Users\Administrator\Desktop\微立体创业计划\005.png"/>
          <p:cNvPicPr>
            <a:picLocks noChangeAspect="1" noChangeArrowheads="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bwMode="auto">
          <a:xfrm>
            <a:off x="280370" y="27735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23" name="Picture 4" descr="C:\Users\Administrator\Desktop\微立体创业计划\004.png"/>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483515" y="28984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
        <p:nvSpPr>
          <p:cNvPr id="17" name="矩形 16"/>
          <p:cNvSpPr/>
          <p:nvPr/>
        </p:nvSpPr>
        <p:spPr>
          <a:xfrm>
            <a:off x="2441517" y="1500090"/>
            <a:ext cx="6052715" cy="1338828"/>
          </a:xfrm>
          <a:prstGeom prst="rect">
            <a:avLst/>
          </a:prstGeom>
        </p:spPr>
        <p:txBody>
          <a:bodyPr wrap="square" lIns="91440" tIns="45720" rIns="91440" bIns="45720">
            <a:spAutoFit/>
          </a:bodyPr>
          <a:lstStyle/>
          <a:p>
            <a:pPr>
              <a:lnSpc>
                <a:spcPct val="150000"/>
              </a:lnSpc>
            </a:pPr>
            <a:r>
              <a:rPr lang="zh-CN" altLang="en-US" dirty="0">
                <a:cs typeface="+mn-ea"/>
                <a:sym typeface="+mn-lt"/>
              </a:rPr>
              <a:t>走私、贩卖、运输、制造鸦片一千克以上、海洛因或者甲基苯丙胺五十克以上或者其他毒品数量大的，处十五年有期徒刑、无期徒刑或者死刑，并处没收财产</a:t>
            </a:r>
          </a:p>
        </p:txBody>
      </p:sp>
      <p:sp>
        <p:nvSpPr>
          <p:cNvPr id="18" name="矩形 17"/>
          <p:cNvSpPr/>
          <p:nvPr/>
        </p:nvSpPr>
        <p:spPr>
          <a:xfrm>
            <a:off x="2439907" y="3126502"/>
            <a:ext cx="6059253" cy="1338828"/>
          </a:xfrm>
          <a:prstGeom prst="rect">
            <a:avLst/>
          </a:prstGeom>
        </p:spPr>
        <p:txBody>
          <a:bodyPr wrap="square" lIns="91440" tIns="45720" rIns="91440" bIns="45720">
            <a:spAutoFit/>
          </a:bodyPr>
          <a:lstStyle/>
          <a:p>
            <a:pPr>
              <a:lnSpc>
                <a:spcPct val="150000"/>
              </a:lnSpc>
            </a:pPr>
            <a:r>
              <a:rPr lang="zh-CN" altLang="en-US">
                <a:cs typeface="+mn-ea"/>
                <a:sym typeface="+mn-lt"/>
              </a:rPr>
              <a:t>走私、贩卖、运输、制造鸦片二百克以上不满一千克、海洛因或者甲基苯丙胺十克以上不满五十克或者其他毒品数量较大的，处七年以上有期徒刑，并处罚金</a:t>
            </a:r>
          </a:p>
        </p:txBody>
      </p:sp>
      <p:sp>
        <p:nvSpPr>
          <p:cNvPr id="19" name="矩形 18"/>
          <p:cNvSpPr/>
          <p:nvPr/>
        </p:nvSpPr>
        <p:spPr>
          <a:xfrm>
            <a:off x="2440914" y="4630238"/>
            <a:ext cx="6055167" cy="1754326"/>
          </a:xfrm>
          <a:prstGeom prst="rect">
            <a:avLst/>
          </a:prstGeom>
        </p:spPr>
        <p:txBody>
          <a:bodyPr wrap="square" lIns="91440" tIns="45720" rIns="91440" bIns="45720">
            <a:spAutoFit/>
          </a:bodyPr>
          <a:lstStyle/>
          <a:p>
            <a:pPr>
              <a:lnSpc>
                <a:spcPct val="150000"/>
              </a:lnSpc>
            </a:pPr>
            <a:r>
              <a:rPr lang="zh-CN" altLang="en-US">
                <a:cs typeface="+mn-ea"/>
                <a:sym typeface="+mn-lt"/>
              </a:rPr>
              <a:t>走私、贩卖、运输、制造鸦片不满二百克、海洛因或者甲基苯丙胺不满十克或者其他少量毒品的，处三年以下有期徒刑 、拘役或者管制，并处罚金；情节严重的，处三年以上七年以下有期徒刑，并处罚金</a:t>
            </a:r>
          </a:p>
        </p:txBody>
      </p:sp>
      <p:sp>
        <p:nvSpPr>
          <p:cNvPr id="4" name="五边形 3"/>
          <p:cNvSpPr/>
          <p:nvPr/>
        </p:nvSpPr>
        <p:spPr>
          <a:xfrm>
            <a:off x="1212752" y="1670902"/>
            <a:ext cx="1227155" cy="607843"/>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t>一</a:t>
            </a:r>
          </a:p>
        </p:txBody>
      </p:sp>
      <p:sp>
        <p:nvSpPr>
          <p:cNvPr id="24" name="五边形 23"/>
          <p:cNvSpPr/>
          <p:nvPr/>
        </p:nvSpPr>
        <p:spPr>
          <a:xfrm>
            <a:off x="1212752" y="3285749"/>
            <a:ext cx="1227155" cy="607843"/>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smtClean="0"/>
              <a:t>二</a:t>
            </a:r>
            <a:endParaRPr lang="zh-CN" altLang="en-US" b="1"/>
          </a:p>
        </p:txBody>
      </p:sp>
      <p:sp>
        <p:nvSpPr>
          <p:cNvPr id="25" name="五边形 24"/>
          <p:cNvSpPr/>
          <p:nvPr/>
        </p:nvSpPr>
        <p:spPr>
          <a:xfrm>
            <a:off x="1212752" y="4741814"/>
            <a:ext cx="1227155" cy="607843"/>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smtClean="0"/>
              <a:t>三</a:t>
            </a:r>
            <a:endParaRPr lang="zh-CN" altLang="en-US" b="1"/>
          </a:p>
        </p:txBody>
      </p:sp>
      <p:pic>
        <p:nvPicPr>
          <p:cNvPr id="26" name="图片 2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966200" y="1086385"/>
            <a:ext cx="3225800" cy="5298178"/>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1+#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1+#ppt_w/2"/>
                                          </p:val>
                                        </p:tav>
                                        <p:tav tm="100000">
                                          <p:val>
                                            <p:strVal val="#ppt_x"/>
                                          </p:val>
                                        </p:tav>
                                      </p:tavLst>
                                    </p:anim>
                                    <p:anim calcmode="lin" valueType="num">
                                      <p:cBhvr additive="base">
                                        <p:cTn id="16" dur="500" fill="hold"/>
                                        <p:tgtEl>
                                          <p:spTgt spid="19"/>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1+#ppt_w/2"/>
                                          </p:val>
                                        </p:tav>
                                        <p:tav tm="100000">
                                          <p:val>
                                            <p:strVal val="#ppt_x"/>
                                          </p:val>
                                        </p:tav>
                                      </p:tavLst>
                                    </p:anim>
                                    <p:anim calcmode="lin" valueType="num">
                                      <p:cBhvr additive="base">
                                        <p:cTn id="24" dur="500" fill="hold"/>
                                        <p:tgtEl>
                                          <p:spTgt spid="24"/>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1+#ppt_w/2"/>
                                          </p:val>
                                        </p:tav>
                                        <p:tav tm="100000">
                                          <p:val>
                                            <p:strVal val="#ppt_x"/>
                                          </p:val>
                                        </p:tav>
                                      </p:tavLst>
                                    </p:anim>
                                    <p:anim calcmode="lin" valueType="num">
                                      <p:cBhvr additive="base">
                                        <p:cTn id="28"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afterGroup">
                            <p:stCondLst>
                              <p:cond delay="0"/>
                            </p:stCondLst>
                            <p:childTnLst>
                              <p:par>
                                <p:cTn id="31" presetID="2" presetClass="entr" presetSubtype="2" fill="hold" nodeType="click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additive="base">
                                        <p:cTn id="33" dur="500" fill="hold"/>
                                        <p:tgtEl>
                                          <p:spTgt spid="26"/>
                                        </p:tgtEl>
                                        <p:attrNameLst>
                                          <p:attrName>ppt_x</p:attrName>
                                        </p:attrNameLst>
                                      </p:cBhvr>
                                      <p:tavLst>
                                        <p:tav tm="0">
                                          <p:val>
                                            <p:strVal val="1+#ppt_w/2"/>
                                          </p:val>
                                        </p:tav>
                                        <p:tav tm="100000">
                                          <p:val>
                                            <p:strVal val="#ppt_x"/>
                                          </p:val>
                                        </p:tav>
                                      </p:tavLst>
                                    </p:anim>
                                    <p:anim calcmode="lin" valueType="num">
                                      <p:cBhvr additive="base">
                                        <p:cTn id="34"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4" grpId="0" animBg="1"/>
      <p:bldP spid="24" grpId="0" animBg="1"/>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1123536" y="336159"/>
            <a:ext cx="1723549" cy="461665"/>
          </a:xfrm>
          <a:prstGeom prst="rect">
            <a:avLst/>
          </a:prstGeom>
          <a:noFill/>
        </p:spPr>
        <p:txBody>
          <a:bodyPr wrap="none">
            <a:spAutoFit/>
          </a:bodyPr>
          <a:lstStyle/>
          <a:p>
            <a:r>
              <a:rPr kumimoji="1" lang="zh-CN" altLang="en-US" sz="2400" b="1" smtClean="0">
                <a:solidFill>
                  <a:schemeClr val="tx1">
                    <a:lumMod val="85000"/>
                    <a:lumOff val="15000"/>
                  </a:schemeClr>
                </a:solidFill>
                <a:cs typeface="+mn-ea"/>
                <a:sym typeface="+mn-lt"/>
              </a:rPr>
              <a:t>什么是毒品</a:t>
            </a:r>
            <a:endParaRPr kumimoji="1" lang="zh-CN" altLang="en-US" sz="2400" b="1">
              <a:solidFill>
                <a:schemeClr val="tx1">
                  <a:lumMod val="85000"/>
                  <a:lumOff val="15000"/>
                </a:schemeClr>
              </a:solidFill>
              <a:cs typeface="+mn-ea"/>
              <a:sym typeface="+mn-lt"/>
            </a:endParaRPr>
          </a:p>
        </p:txBody>
      </p:sp>
      <p:pic>
        <p:nvPicPr>
          <p:cNvPr id="22" name="Picture 3" descr="C:\Users\Administrator\Desktop\微立体创业计划\005.png"/>
          <p:cNvPicPr>
            <a:picLocks noChangeAspect="1" noChangeArrowheads="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bwMode="auto">
          <a:xfrm>
            <a:off x="280370" y="27735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23" name="Picture 4" descr="C:\Users\Administrator\Desktop\微立体创业计划\004.png"/>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483515" y="28984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
        <p:nvSpPr>
          <p:cNvPr id="17" name="矩形 16"/>
          <p:cNvSpPr/>
          <p:nvPr/>
        </p:nvSpPr>
        <p:spPr>
          <a:xfrm>
            <a:off x="2037936" y="2189848"/>
            <a:ext cx="9283209" cy="1338828"/>
          </a:xfrm>
          <a:prstGeom prst="rect">
            <a:avLst/>
          </a:prstGeom>
        </p:spPr>
        <p:txBody>
          <a:bodyPr wrap="square" lIns="91440" tIns="45720" rIns="91440" bIns="45720">
            <a:spAutoFit/>
          </a:bodyPr>
          <a:lstStyle/>
          <a:p>
            <a:pPr indent="0">
              <a:lnSpc>
                <a:spcPct val="150000"/>
              </a:lnSpc>
            </a:pPr>
            <a:r>
              <a:rPr lang="zh-CN" altLang="en-US" dirty="0" smtClean="0">
                <a:latin typeface="+mn-lt"/>
                <a:cs typeface="+mn-ea"/>
                <a:sym typeface="+mn-lt"/>
              </a:rPr>
              <a:t>营养不良。吸毒可引发呕吐、食欲下降，抑制胃、胆、胰消化腺体的分泌，从而影响食物的消化吸收。时间一长，造成吸毒者营养不良和体重下降，特别是经济困难的吸毒者，吸毒时间越长越骨瘦如柴。</a:t>
            </a:r>
            <a:endParaRPr lang="zh-CN" altLang="en-US" dirty="0">
              <a:latin typeface="+mn-lt"/>
              <a:cs typeface="+mn-ea"/>
              <a:sym typeface="+mn-lt"/>
            </a:endParaRPr>
          </a:p>
        </p:txBody>
      </p:sp>
      <p:sp>
        <p:nvSpPr>
          <p:cNvPr id="13" name="五边形 12"/>
          <p:cNvSpPr/>
          <p:nvPr/>
        </p:nvSpPr>
        <p:spPr>
          <a:xfrm>
            <a:off x="1123534" y="1225169"/>
            <a:ext cx="4578767" cy="633649"/>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zh-CN" altLang="en-US" sz="2400" b="1" dirty="0" smtClean="0">
                <a:solidFill>
                  <a:schemeClr val="bg1"/>
                </a:solidFill>
                <a:latin typeface="+mn-lt"/>
                <a:cs typeface="+mn-ea"/>
                <a:sym typeface="+mn-lt"/>
              </a:rPr>
              <a:t>吸毒严重损害人的身体健康</a:t>
            </a:r>
            <a:endParaRPr lang="zh-CN" altLang="en-US" sz="2400" b="1" dirty="0">
              <a:solidFill>
                <a:schemeClr val="bg1"/>
              </a:solidFill>
              <a:latin typeface="+mn-lt"/>
              <a:cs typeface="+mn-ea"/>
              <a:sym typeface="+mn-lt"/>
            </a:endParaRPr>
          </a:p>
        </p:txBody>
      </p:sp>
      <p:sp>
        <p:nvSpPr>
          <p:cNvPr id="14" name="矩形 13"/>
          <p:cNvSpPr/>
          <p:nvPr/>
        </p:nvSpPr>
        <p:spPr>
          <a:xfrm>
            <a:off x="2037936" y="3798156"/>
            <a:ext cx="9283209" cy="923330"/>
          </a:xfrm>
          <a:prstGeom prst="rect">
            <a:avLst/>
          </a:prstGeom>
        </p:spPr>
        <p:txBody>
          <a:bodyPr wrap="square" lIns="91440" tIns="45720" rIns="91440" bIns="45720">
            <a:spAutoFit/>
          </a:bodyPr>
          <a:lstStyle/>
          <a:p>
            <a:pPr>
              <a:lnSpc>
                <a:spcPct val="150000"/>
              </a:lnSpc>
            </a:pPr>
            <a:r>
              <a:rPr lang="zh-CN" altLang="en-US" dirty="0" smtClean="0">
                <a:latin typeface="+mn-lt"/>
                <a:ea typeface="+mn-ea"/>
                <a:cs typeface="+mn-ea"/>
                <a:sym typeface="+mn-lt"/>
              </a:rPr>
              <a:t>损害呼吸道，毒品中大都掺入滑石粉、淀粉等粉状杂物，吸食后往往引发肺梗塞，肺气肿、肺结核等肺部疾病；损害免疫系统，引发许多疾病的传播和感染。</a:t>
            </a:r>
            <a:endParaRPr lang="zh-CN" altLang="en-US" dirty="0">
              <a:latin typeface="+mn-lt"/>
              <a:ea typeface="+mn-ea"/>
              <a:cs typeface="+mn-ea"/>
              <a:sym typeface="+mn-lt"/>
            </a:endParaRPr>
          </a:p>
        </p:txBody>
      </p:sp>
      <p:sp>
        <p:nvSpPr>
          <p:cNvPr id="3" name="矩形 2"/>
          <p:cNvSpPr/>
          <p:nvPr/>
        </p:nvSpPr>
        <p:spPr>
          <a:xfrm>
            <a:off x="1123535" y="2438400"/>
            <a:ext cx="792352" cy="7923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smtClean="0"/>
              <a:t>1</a:t>
            </a:r>
            <a:endParaRPr lang="zh-CN" altLang="en-US" sz="2400" b="1"/>
          </a:p>
        </p:txBody>
      </p:sp>
      <p:sp>
        <p:nvSpPr>
          <p:cNvPr id="16" name="矩形 15"/>
          <p:cNvSpPr/>
          <p:nvPr/>
        </p:nvSpPr>
        <p:spPr>
          <a:xfrm>
            <a:off x="1123535" y="3856211"/>
            <a:ext cx="792352" cy="7923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smtClean="0"/>
              <a:t>2</a:t>
            </a:r>
            <a:endParaRPr lang="zh-CN" altLang="en-US" sz="2400" b="1"/>
          </a:p>
        </p:txBody>
      </p:sp>
      <p:sp>
        <p:nvSpPr>
          <p:cNvPr id="20" name="矩形 19"/>
          <p:cNvSpPr/>
          <p:nvPr/>
        </p:nvSpPr>
        <p:spPr>
          <a:xfrm>
            <a:off x="2037935" y="5416283"/>
            <a:ext cx="9602523" cy="507831"/>
          </a:xfrm>
          <a:prstGeom prst="rect">
            <a:avLst/>
          </a:prstGeom>
        </p:spPr>
        <p:txBody>
          <a:bodyPr wrap="square" lIns="91440" tIns="45720" rIns="91440" bIns="45720">
            <a:spAutoFit/>
          </a:bodyPr>
          <a:lstStyle/>
          <a:p>
            <a:pPr indent="0">
              <a:lnSpc>
                <a:spcPct val="150000"/>
              </a:lnSpc>
            </a:pPr>
            <a:r>
              <a:rPr lang="zh-CN" altLang="en-US" dirty="0" smtClean="0">
                <a:latin typeface="+mn-lt"/>
                <a:cs typeface="+mn-ea"/>
                <a:sym typeface="+mn-lt"/>
              </a:rPr>
              <a:t>损伤血管。静脉注射毒品，可引起局部动脉梗塞、静脉炎、坏死性血管火和霉菌性动脉瘤等。</a:t>
            </a:r>
            <a:endParaRPr lang="zh-CN" altLang="en-US" dirty="0">
              <a:latin typeface="+mn-lt"/>
              <a:cs typeface="+mn-ea"/>
              <a:sym typeface="+mn-lt"/>
            </a:endParaRPr>
          </a:p>
        </p:txBody>
      </p:sp>
      <p:sp>
        <p:nvSpPr>
          <p:cNvPr id="26" name="矩形 25"/>
          <p:cNvSpPr/>
          <p:nvPr/>
        </p:nvSpPr>
        <p:spPr>
          <a:xfrm>
            <a:off x="1123535" y="5274022"/>
            <a:ext cx="792352" cy="7923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smtClean="0"/>
              <a:t>3</a:t>
            </a:r>
            <a:endParaRPr lang="zh-CN" alt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1000"/>
                                        <p:tgtEl>
                                          <p:spTgt spid="14"/>
                                        </p:tgtEl>
                                      </p:cBhvr>
                                    </p:animEffect>
                                    <p:anim calcmode="lin" valueType="num">
                                      <p:cBhvr>
                                        <p:cTn id="19" dur="1000" fill="hold"/>
                                        <p:tgtEl>
                                          <p:spTgt spid="14"/>
                                        </p:tgtEl>
                                        <p:attrNameLst>
                                          <p:attrName>ppt_x</p:attrName>
                                        </p:attrNameLst>
                                      </p:cBhvr>
                                      <p:tavLst>
                                        <p:tav tm="0">
                                          <p:val>
                                            <p:strVal val="#ppt_x"/>
                                          </p:val>
                                        </p:tav>
                                        <p:tav tm="100000">
                                          <p:val>
                                            <p:strVal val="#ppt_x"/>
                                          </p:val>
                                        </p:tav>
                                      </p:tavLst>
                                    </p:anim>
                                    <p:anim calcmode="lin" valueType="num">
                                      <p:cBhvr>
                                        <p:cTn id="20" dur="1000" fill="hold"/>
                                        <p:tgtEl>
                                          <p:spTgt spid="14"/>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1000"/>
                                        <p:tgtEl>
                                          <p:spTgt spid="20"/>
                                        </p:tgtEl>
                                      </p:cBhvr>
                                    </p:animEffect>
                                    <p:anim calcmode="lin" valueType="num">
                                      <p:cBhvr>
                                        <p:cTn id="24" dur="1000" fill="hold"/>
                                        <p:tgtEl>
                                          <p:spTgt spid="20"/>
                                        </p:tgtEl>
                                        <p:attrNameLst>
                                          <p:attrName>ppt_x</p:attrName>
                                        </p:attrNameLst>
                                      </p:cBhvr>
                                      <p:tavLst>
                                        <p:tav tm="0">
                                          <p:val>
                                            <p:strVal val="#ppt_x"/>
                                          </p:val>
                                        </p:tav>
                                        <p:tav tm="100000">
                                          <p:val>
                                            <p:strVal val="#ppt_x"/>
                                          </p:val>
                                        </p:tav>
                                      </p:tavLst>
                                    </p:anim>
                                    <p:anim calcmode="lin" valueType="num">
                                      <p:cBhvr>
                                        <p:cTn id="25" dur="1000" fill="hold"/>
                                        <p:tgtEl>
                                          <p:spTgt spid="20"/>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3" grpId="0" animBg="1"/>
      <p:bldP spid="14" grpId="0"/>
      <p:bldP spid="3" grpId="0" animBg="1"/>
      <p:bldP spid="16" grpId="0" animBg="1"/>
      <p:bldP spid="20" grpId="0"/>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1123536" y="336159"/>
            <a:ext cx="1723549" cy="461665"/>
          </a:xfrm>
          <a:prstGeom prst="rect">
            <a:avLst/>
          </a:prstGeom>
          <a:noFill/>
        </p:spPr>
        <p:txBody>
          <a:bodyPr wrap="none">
            <a:spAutoFit/>
          </a:bodyPr>
          <a:lstStyle/>
          <a:p>
            <a:r>
              <a:rPr kumimoji="1" lang="zh-CN" altLang="en-US" sz="2400" b="1" smtClean="0">
                <a:solidFill>
                  <a:schemeClr val="tx1">
                    <a:lumMod val="85000"/>
                    <a:lumOff val="15000"/>
                  </a:schemeClr>
                </a:solidFill>
                <a:cs typeface="+mn-ea"/>
                <a:sym typeface="+mn-lt"/>
              </a:rPr>
              <a:t>什么是毒品</a:t>
            </a:r>
            <a:endParaRPr kumimoji="1" lang="zh-CN" altLang="en-US" sz="2400" b="1">
              <a:solidFill>
                <a:schemeClr val="tx1">
                  <a:lumMod val="85000"/>
                  <a:lumOff val="15000"/>
                </a:schemeClr>
              </a:solidFill>
              <a:cs typeface="+mn-ea"/>
              <a:sym typeface="+mn-lt"/>
            </a:endParaRPr>
          </a:p>
        </p:txBody>
      </p:sp>
      <p:pic>
        <p:nvPicPr>
          <p:cNvPr id="22" name="Picture 3" descr="C:\Users\Administrator\Desktop\微立体创业计划\005.png"/>
          <p:cNvPicPr>
            <a:picLocks noChangeAspect="1" noChangeArrowheads="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bwMode="auto">
          <a:xfrm>
            <a:off x="280370" y="27735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23" name="Picture 4" descr="C:\Users\Administrator\Desktop\微立体创业计划\004.png"/>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483515" y="289845"/>
            <a:ext cx="554295" cy="554295"/>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
        <p:nvSpPr>
          <p:cNvPr id="17" name="矩形 16"/>
          <p:cNvSpPr/>
          <p:nvPr/>
        </p:nvSpPr>
        <p:spPr>
          <a:xfrm>
            <a:off x="2037935" y="2399757"/>
            <a:ext cx="4827323" cy="2169825"/>
          </a:xfrm>
          <a:prstGeom prst="rect">
            <a:avLst/>
          </a:prstGeom>
        </p:spPr>
        <p:txBody>
          <a:bodyPr wrap="square" lIns="91440" tIns="45720" rIns="91440" bIns="45720">
            <a:spAutoFit/>
          </a:bodyPr>
          <a:lstStyle/>
          <a:p>
            <a:pPr>
              <a:lnSpc>
                <a:spcPct val="150000"/>
              </a:lnSpc>
            </a:pPr>
            <a:r>
              <a:rPr lang="zh-CN" altLang="en-US" dirty="0" smtClean="0">
                <a:effectLst/>
                <a:latin typeface="+mn-lt"/>
                <a:ea typeface="+mn-ea"/>
                <a:cs typeface="+mn-ea"/>
                <a:sym typeface="+mn-lt"/>
              </a:rPr>
              <a:t>引发多种精神病症状。如自私、冷淡、社会公德意识差，有时出现幻觉冲动，导致自残、自杀和伤人。</a:t>
            </a:r>
            <a:r>
              <a:rPr lang="en-US" altLang="zh-CN" dirty="0" smtClean="0">
                <a:effectLst/>
                <a:latin typeface="+mn-lt"/>
                <a:ea typeface="+mn-ea"/>
                <a:cs typeface="+mn-ea"/>
                <a:sym typeface="+mn-lt"/>
              </a:rPr>
              <a:t>92</a:t>
            </a:r>
            <a:r>
              <a:rPr lang="zh-CN" altLang="en-US" dirty="0" smtClean="0">
                <a:effectLst/>
                <a:latin typeface="+mn-lt"/>
                <a:ea typeface="+mn-ea"/>
                <a:cs typeface="+mn-ea"/>
                <a:sym typeface="+mn-lt"/>
              </a:rPr>
              <a:t>年郴州市刘某毒瘾发作，感觉自己手臂内有数条虫子在爬，便操起菜刀，将自己左臂砍断。</a:t>
            </a:r>
            <a:endParaRPr lang="zh-CN" altLang="en-US" dirty="0">
              <a:effectLst/>
              <a:latin typeface="+mn-lt"/>
              <a:ea typeface="+mn-ea"/>
              <a:cs typeface="+mn-ea"/>
              <a:sym typeface="+mn-lt"/>
            </a:endParaRPr>
          </a:p>
        </p:txBody>
      </p:sp>
      <p:sp>
        <p:nvSpPr>
          <p:cNvPr id="13" name="五边形 12"/>
          <p:cNvSpPr/>
          <p:nvPr/>
        </p:nvSpPr>
        <p:spPr>
          <a:xfrm>
            <a:off x="1123534" y="1383977"/>
            <a:ext cx="4578767" cy="633649"/>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zh-CN" altLang="en-US" sz="2400" b="1" smtClean="0">
                <a:solidFill>
                  <a:schemeClr val="bg1"/>
                </a:solidFill>
                <a:latin typeface="+mn-lt"/>
                <a:cs typeface="+mn-ea"/>
                <a:sym typeface="+mn-lt"/>
              </a:rPr>
              <a:t>吸毒严重损害人的身体健康</a:t>
            </a:r>
            <a:endParaRPr lang="zh-CN" altLang="en-US" sz="2400" b="1">
              <a:solidFill>
                <a:schemeClr val="bg1"/>
              </a:solidFill>
              <a:latin typeface="+mn-lt"/>
              <a:cs typeface="+mn-ea"/>
              <a:sym typeface="+mn-lt"/>
            </a:endParaRPr>
          </a:p>
        </p:txBody>
      </p:sp>
      <p:sp>
        <p:nvSpPr>
          <p:cNvPr id="14" name="矩形 13"/>
          <p:cNvSpPr/>
          <p:nvPr/>
        </p:nvSpPr>
        <p:spPr>
          <a:xfrm>
            <a:off x="2037935" y="4990356"/>
            <a:ext cx="4827323" cy="923330"/>
          </a:xfrm>
          <a:prstGeom prst="rect">
            <a:avLst/>
          </a:prstGeom>
        </p:spPr>
        <p:txBody>
          <a:bodyPr wrap="square" lIns="91440" tIns="45720" rIns="91440" bIns="45720">
            <a:spAutoFit/>
          </a:bodyPr>
          <a:lstStyle/>
          <a:p>
            <a:pPr>
              <a:lnSpc>
                <a:spcPct val="150000"/>
              </a:lnSpc>
            </a:pPr>
            <a:r>
              <a:rPr lang="zh-CN" altLang="en-US" dirty="0" smtClean="0">
                <a:latin typeface="+mn-lt"/>
                <a:ea typeface="+mn-ea"/>
                <a:cs typeface="+mn-ea"/>
                <a:sym typeface="+mn-lt"/>
              </a:rPr>
              <a:t>损害神经系统。如急性感染性神经火，细菌性脑膜火等。</a:t>
            </a:r>
            <a:endParaRPr lang="zh-CN" altLang="en-US" dirty="0">
              <a:latin typeface="+mn-lt"/>
              <a:ea typeface="+mn-ea"/>
              <a:cs typeface="+mn-ea"/>
              <a:sym typeface="+mn-lt"/>
            </a:endParaRPr>
          </a:p>
        </p:txBody>
      </p:sp>
      <p:sp>
        <p:nvSpPr>
          <p:cNvPr id="3" name="矩形 2"/>
          <p:cNvSpPr/>
          <p:nvPr/>
        </p:nvSpPr>
        <p:spPr>
          <a:xfrm>
            <a:off x="1123535" y="2438400"/>
            <a:ext cx="792352" cy="7923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smtClean="0"/>
              <a:t>4</a:t>
            </a:r>
            <a:endParaRPr lang="zh-CN" altLang="en-US" sz="2400" b="1"/>
          </a:p>
        </p:txBody>
      </p:sp>
      <p:sp>
        <p:nvSpPr>
          <p:cNvPr id="16" name="矩形 15"/>
          <p:cNvSpPr/>
          <p:nvPr/>
        </p:nvSpPr>
        <p:spPr>
          <a:xfrm>
            <a:off x="1123535" y="5088711"/>
            <a:ext cx="792352" cy="7923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smtClean="0"/>
              <a:t>5</a:t>
            </a:r>
            <a:endParaRPr lang="zh-CN" altLang="en-US" sz="2400" b="1"/>
          </a:p>
        </p:txBody>
      </p:sp>
      <p:pic>
        <p:nvPicPr>
          <p:cNvPr id="12" name="图片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387771" y="1872139"/>
            <a:ext cx="3700031" cy="3689514"/>
          </a:xfrm>
          <a:prstGeom prst="rect">
            <a:avLst/>
          </a:prstGeom>
        </p:spPr>
      </p:pic>
      <p:sp>
        <p:nvSpPr>
          <p:cNvPr id="2" name="矩形 1"/>
          <p:cNvSpPr/>
          <p:nvPr/>
        </p:nvSpPr>
        <p:spPr>
          <a:xfrm>
            <a:off x="7548061" y="5561653"/>
            <a:ext cx="3379450" cy="523220"/>
          </a:xfrm>
          <a:prstGeom prst="rect">
            <a:avLst/>
          </a:prstGeom>
        </p:spPr>
        <p:txBody>
          <a:bodyPr wrap="none">
            <a:spAutoFit/>
          </a:bodyPr>
          <a:lstStyle/>
          <a:p>
            <a:pPr algn="ctr"/>
            <a:r>
              <a:rPr kumimoji="1" lang="zh-CN" altLang="en-US" sz="28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珍爱生命  </a:t>
            </a:r>
            <a:r>
              <a:rPr lang="zh-CN" altLang="en-US" sz="2800" b="1"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gradFill>
                <a:latin typeface="微软雅黑" panose="020B0503020204020204" pitchFamily="34" charset="-122"/>
                <a:ea typeface="微软雅黑" panose="020B0503020204020204" pitchFamily="34" charset="-122"/>
                <a:cs typeface="+mn-ea"/>
                <a:sym typeface="+mn-lt"/>
              </a:rPr>
              <a:t>远离毒品 </a:t>
            </a:r>
            <a:endParaRPr lang="zh-CN" alt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0-#ppt_w/2"/>
                                          </p:val>
                                        </p:tav>
                                        <p:tav tm="100000">
                                          <p:val>
                                            <p:strVal val="#ppt_x"/>
                                          </p:val>
                                        </p:tav>
                                      </p:tavLst>
                                    </p:anim>
                                    <p:anim calcmode="lin" valueType="num">
                                      <p:cBhvr additive="base">
                                        <p:cTn id="18" dur="500" fill="hold"/>
                                        <p:tgtEl>
                                          <p:spTgt spid="13"/>
                                        </p:tgtEl>
                                        <p:attrNameLst>
                                          <p:attrName>ppt_y</p:attrName>
                                        </p:attrNameLst>
                                      </p:cBhvr>
                                      <p:tavLst>
                                        <p:tav tm="0">
                                          <p:val>
                                            <p:strVal val="#ppt_y"/>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after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fade">
                                      <p:cBhvr>
                                        <p:cTn id="36" dur="1000"/>
                                        <p:tgtEl>
                                          <p:spTgt spid="2"/>
                                        </p:tgtEl>
                                      </p:cBhvr>
                                    </p:animEffect>
                                    <p:anim calcmode="lin" valueType="num">
                                      <p:cBhvr>
                                        <p:cTn id="37" dur="1000" fill="hold"/>
                                        <p:tgtEl>
                                          <p:spTgt spid="2"/>
                                        </p:tgtEl>
                                        <p:attrNameLst>
                                          <p:attrName>ppt_x</p:attrName>
                                        </p:attrNameLst>
                                      </p:cBhvr>
                                      <p:tavLst>
                                        <p:tav tm="0">
                                          <p:val>
                                            <p:strVal val="#ppt_x"/>
                                          </p:val>
                                        </p:tav>
                                        <p:tav tm="100000">
                                          <p:val>
                                            <p:strVal val="#ppt_x"/>
                                          </p:val>
                                        </p:tav>
                                      </p:tavLst>
                                    </p:anim>
                                    <p:anim calcmode="lin" valueType="num">
                                      <p:cBhvr>
                                        <p:cTn id="3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3" grpId="0" animBg="1"/>
      <p:bldP spid="14" grpId="0"/>
      <p:bldP spid="3" grpId="0" animBg="1"/>
      <p:bldP spid="16" grpId="0" animBg="1"/>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TYPE" val="OTHERS"/>
</p:tagLst>
</file>

<file path=ppt/tags/tag3.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TYPE" val="OTHERS"/>
</p:tagLst>
</file>

<file path=ppt/theme/theme1.xml><?xml version="1.0" encoding="utf-8"?>
<a:theme xmlns:a="http://schemas.openxmlformats.org/drawingml/2006/main" name="第一PPT模板网-WWW.1PPT.COM">
  <a:themeElements>
    <a:clrScheme name="自定义 100">
      <a:dk1>
        <a:sysClr val="windowText" lastClr="000000"/>
      </a:dk1>
      <a:lt1>
        <a:sysClr val="window" lastClr="FFFFFF"/>
      </a:lt1>
      <a:dk2>
        <a:srgbClr val="44546A"/>
      </a:dk2>
      <a:lt2>
        <a:srgbClr val="E7E6E6"/>
      </a:lt2>
      <a:accent1>
        <a:srgbClr val="C00000"/>
      </a:accent1>
      <a:accent2>
        <a:srgbClr val="FF9900"/>
      </a:accent2>
      <a:accent3>
        <a:srgbClr val="C00000"/>
      </a:accent3>
      <a:accent4>
        <a:srgbClr val="FF9900"/>
      </a:accent4>
      <a:accent5>
        <a:srgbClr val="C00000"/>
      </a:accent5>
      <a:accent6>
        <a:srgbClr val="FF9900"/>
      </a:accent6>
      <a:hlink>
        <a:srgbClr val="0563C1"/>
      </a:hlink>
      <a:folHlink>
        <a:srgbClr val="954F72"/>
      </a:folHlink>
    </a:clrScheme>
    <a:fontScheme name="Temp">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1641</Words>
  <Application>Microsoft Office PowerPoint</Application>
  <PresentationFormat>宽屏</PresentationFormat>
  <Paragraphs>125</Paragraphs>
  <Slides>20</Slides>
  <Notes>3</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20</vt:i4>
      </vt:variant>
    </vt:vector>
  </HeadingPairs>
  <TitlesOfParts>
    <vt:vector size="31" baseType="lpstr">
      <vt:lpstr>Meiryo</vt:lpstr>
      <vt:lpstr>锐字真言体免费商用</vt:lpstr>
      <vt:lpstr>思源宋体 Heavy</vt:lpstr>
      <vt:lpstr>宋体</vt:lpstr>
      <vt:lpstr>微软雅黑</vt:lpstr>
      <vt:lpstr>Arial</vt:lpstr>
      <vt:lpstr>Calibri</vt:lpstr>
      <vt:lpstr>Calibri Light</vt:lpstr>
      <vt:lpstr>Impact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2021-07-05T01:08:45Z</cp:lastPrinted>
  <dcterms:created xsi:type="dcterms:W3CDTF">2021-07-05T01:08:45Z</dcterms:created>
  <dcterms:modified xsi:type="dcterms:W3CDTF">2023-04-12T07:38:18Z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