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5" r:id="rId3"/>
  </p:sldMasterIdLst>
  <p:notesMasterIdLst>
    <p:notesMasterId r:id="rId45"/>
  </p:notesMasterIdLst>
  <p:sldIdLst>
    <p:sldId id="256" r:id="rId4"/>
    <p:sldId id="506" r:id="rId5"/>
    <p:sldId id="500" r:id="rId6"/>
    <p:sldId id="413" r:id="rId7"/>
    <p:sldId id="416" r:id="rId8"/>
    <p:sldId id="415" r:id="rId9"/>
    <p:sldId id="382" r:id="rId10"/>
    <p:sldId id="381" r:id="rId11"/>
    <p:sldId id="410" r:id="rId12"/>
    <p:sldId id="504" r:id="rId13"/>
    <p:sldId id="384" r:id="rId14"/>
    <p:sldId id="388" r:id="rId15"/>
    <p:sldId id="385" r:id="rId16"/>
    <p:sldId id="258" r:id="rId17"/>
    <p:sldId id="383" r:id="rId18"/>
    <p:sldId id="403" r:id="rId19"/>
    <p:sldId id="386" r:id="rId20"/>
    <p:sldId id="405" r:id="rId21"/>
    <p:sldId id="409" r:id="rId22"/>
    <p:sldId id="501" r:id="rId23"/>
    <p:sldId id="431" r:id="rId24"/>
    <p:sldId id="430" r:id="rId25"/>
    <p:sldId id="432" r:id="rId26"/>
    <p:sldId id="433" r:id="rId27"/>
    <p:sldId id="502" r:id="rId28"/>
    <p:sldId id="423" r:id="rId29"/>
    <p:sldId id="454" r:id="rId30"/>
    <p:sldId id="456" r:id="rId31"/>
    <p:sldId id="457" r:id="rId32"/>
    <p:sldId id="458" r:id="rId33"/>
    <p:sldId id="455" r:id="rId34"/>
    <p:sldId id="459" r:id="rId35"/>
    <p:sldId id="460" r:id="rId36"/>
    <p:sldId id="478" r:id="rId37"/>
    <p:sldId id="481" r:id="rId38"/>
    <p:sldId id="482" r:id="rId39"/>
    <p:sldId id="483" r:id="rId40"/>
    <p:sldId id="488" r:id="rId41"/>
    <p:sldId id="485" r:id="rId42"/>
    <p:sldId id="505" r:id="rId43"/>
    <p:sldId id="507" r:id="rId44"/>
  </p:sldIdLst>
  <p:sldSz cx="1218565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1pPr>
    <a:lvl2pPr marL="457200" lvl="1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2pPr>
    <a:lvl3pPr marL="914400" lvl="2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3pPr>
    <a:lvl4pPr marL="1371600" lvl="3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4pPr>
    <a:lvl5pPr marL="1828800" lvl="4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5pPr>
    <a:lvl6pPr marL="2286000" lvl="5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6pPr>
    <a:lvl7pPr marL="2743200" lvl="6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7pPr>
    <a:lvl8pPr marL="3200400" lvl="7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8pPr>
    <a:lvl9pPr marL="3657600" lvl="8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FFA"/>
    <a:srgbClr val="FE0000"/>
    <a:srgbClr val="3D61D4"/>
    <a:srgbClr val="1C97F0"/>
    <a:srgbClr val="5DE800"/>
    <a:srgbClr val="77FC71"/>
    <a:srgbClr val="3DFA34"/>
    <a:srgbClr val="19F913"/>
    <a:srgbClr val="99FF66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howGuides="1">
      <p:cViewPr varScale="1">
        <p:scale>
          <a:sx n="108" d="100"/>
          <a:sy n="108" d="100"/>
        </p:scale>
        <p:origin x="678" y="78"/>
      </p:cViewPr>
      <p:guideLst>
        <p:guide orient="horz" pos="2160"/>
        <p:guide pos="39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页眉占位符 1945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endParaRPr lang="zh-CN" altLang="en-US" sz="1200" dirty="0"/>
          </a:p>
        </p:txBody>
      </p:sp>
      <p:sp>
        <p:nvSpPr>
          <p:cNvPr id="19459" name="日期占位符 1945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r"/>
            <a:fld id="{BB962C8B-B14F-4D97-AF65-F5344CB8AC3E}" type="datetimeFigureOut">
              <a:rPr lang="zh-CN" altLang="en-US" sz="1200" dirty="0"/>
              <a:t>2023/4/12</a:t>
            </a:fld>
            <a:endParaRPr lang="zh-CN" altLang="en-US" sz="1200" dirty="0"/>
          </a:p>
        </p:txBody>
      </p:sp>
      <p:sp>
        <p:nvSpPr>
          <p:cNvPr id="19460" name="幻灯片图像占位符 1945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2500" y="685800"/>
            <a:ext cx="6093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1" name="文本占位符 19460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9462" name="页脚占位符 1946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/>
            <a:endParaRPr lang="en-US" altLang="zh-CN" sz="1200" dirty="0"/>
          </a:p>
        </p:txBody>
      </p:sp>
      <p:sp>
        <p:nvSpPr>
          <p:cNvPr id="19463" name="灯片编号占位符 1946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‹#›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9892234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1pPr>
    <a:lvl2pPr marL="457200" lvl="1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2pPr>
    <a:lvl3pPr marL="914400" lvl="2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3pPr>
    <a:lvl4pPr marL="1371600" lvl="3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4pPr>
    <a:lvl5pPr marL="1828800" lvl="4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itchFamily="34" charset="0"/>
        <a:ea typeface="宋体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  <a:p>
            <a:pPr lvl="0"/>
            <a:endParaRPr lang="zh-CN" altLang="en-US" dirty="0"/>
          </a:p>
          <a:p>
            <a:pPr lvl="0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97344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  <a:p>
            <a:pPr lvl="0"/>
            <a:endParaRPr lang="zh-CN" altLang="en-US" dirty="0"/>
          </a:p>
          <a:p>
            <a:pPr lvl="0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4949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  <a:p>
            <a:pPr lvl="0"/>
            <a:endParaRPr lang="zh-CN" altLang="en-US" dirty="0"/>
          </a:p>
          <a:p>
            <a:pPr lvl="0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22698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  <a:p>
            <a:pPr lvl="0"/>
            <a:endParaRPr lang="zh-CN" altLang="en-US" dirty="0"/>
          </a:p>
          <a:p>
            <a:pPr lvl="0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09648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F148E-57C1-4527-95F8-A5A164D13AB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65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https://www.ypppt.com/</a:t>
            </a:r>
            <a:endParaRPr lang="zh-CN" altLang="en-US" dirty="0"/>
          </a:p>
          <a:p>
            <a:pPr lvl="0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64944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  <a:p>
            <a:pPr lvl="0"/>
            <a:endParaRPr lang="zh-CN" altLang="en-US" dirty="0"/>
          </a:p>
          <a:p>
            <a:pPr lvl="0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93344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  <a:p>
            <a:pPr lvl="0"/>
            <a:endParaRPr lang="zh-CN" altLang="en-US" dirty="0"/>
          </a:p>
          <a:p>
            <a:pPr lvl="0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13106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7388" y="1143000"/>
            <a:ext cx="54832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388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8617" y="4800912"/>
            <a:ext cx="7311832" cy="5667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8617" y="612815"/>
            <a:ext cx="7311832" cy="4115067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1035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8617" y="5367686"/>
            <a:ext cx="7311832" cy="8049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1035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30183-F5B6-4CDC-A665-4B9FA4ED06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3682" y="6356762"/>
            <a:ext cx="3859022" cy="3651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zh-CN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237" y="214327"/>
            <a:ext cx="8282935" cy="86841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319" y="1500285"/>
            <a:ext cx="10967748" cy="4626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30183-F5B6-4CDC-A665-4B9FA4ED06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3682" y="6356762"/>
            <a:ext cx="3859022" cy="3651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zh-CN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5130" y="274656"/>
            <a:ext cx="2741937" cy="585190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319" y="274656"/>
            <a:ext cx="8022705" cy="58519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30183-F5B6-4CDC-A665-4B9FA4ED06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3682" y="6356762"/>
            <a:ext cx="3859022" cy="3651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zh-CN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283" y="274638"/>
            <a:ext cx="1096708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283" y="1600201"/>
            <a:ext cx="1096708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283" y="6356351"/>
            <a:ext cx="2843318" cy="365125"/>
          </a:xfrm>
          <a:prstGeom prst="rect">
            <a:avLst/>
          </a:prstGeom>
        </p:spPr>
        <p:txBody>
          <a:bodyPr/>
          <a:lstStyle/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2023/4/12</a:t>
            </a:fld>
            <a:endParaRPr lang="zh-CN" altLang="en-US">
              <a:solidFill>
                <a:prstClr val="black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3431" y="6356351"/>
            <a:ext cx="3858789" cy="365125"/>
          </a:xfrm>
          <a:prstGeom prst="rect">
            <a:avLst/>
          </a:prstGeom>
        </p:spPr>
        <p:txBody>
          <a:bodyPr/>
          <a:lstStyle/>
          <a:p>
            <a:pPr rtl="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3049" y="6356351"/>
            <a:ext cx="2843318" cy="365125"/>
          </a:xfrm>
          <a:prstGeom prst="rect">
            <a:avLst/>
          </a:prstGeom>
        </p:spPr>
        <p:txBody>
          <a:bodyPr/>
          <a:lstStyle/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49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4596" y="274639"/>
            <a:ext cx="2741771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282" y="274639"/>
            <a:ext cx="802222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283" y="6356351"/>
            <a:ext cx="2843318" cy="365125"/>
          </a:xfrm>
          <a:prstGeom prst="rect">
            <a:avLst/>
          </a:prstGeom>
        </p:spPr>
        <p:txBody>
          <a:bodyPr/>
          <a:lstStyle/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2023/4/12</a:t>
            </a:fld>
            <a:endParaRPr lang="zh-CN" altLang="en-US">
              <a:solidFill>
                <a:prstClr val="black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3431" y="6356351"/>
            <a:ext cx="3858789" cy="365125"/>
          </a:xfrm>
          <a:prstGeom prst="rect">
            <a:avLst/>
          </a:prstGeom>
        </p:spPr>
        <p:txBody>
          <a:bodyPr/>
          <a:lstStyle/>
          <a:p>
            <a:pPr rtl="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3049" y="6356351"/>
            <a:ext cx="2843318" cy="365125"/>
          </a:xfrm>
          <a:prstGeom prst="rect">
            <a:avLst/>
          </a:prstGeom>
        </p:spPr>
        <p:txBody>
          <a:bodyPr/>
          <a:lstStyle/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574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783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206" y="1122363"/>
            <a:ext cx="9139238" cy="2387600"/>
          </a:xfrm>
        </p:spPr>
        <p:txBody>
          <a:bodyPr anchor="b"/>
          <a:lstStyle>
            <a:lvl1pPr algn="ctr">
              <a:defRPr sz="5997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206" y="3602038"/>
            <a:ext cx="9139238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6971" indent="0" algn="ctr">
              <a:buNone/>
              <a:defRPr sz="1999"/>
            </a:lvl2pPr>
            <a:lvl3pPr marL="913943" indent="0" algn="ctr">
              <a:buNone/>
              <a:defRPr sz="1799"/>
            </a:lvl3pPr>
            <a:lvl4pPr marL="1370914" indent="0" algn="ctr">
              <a:buNone/>
              <a:defRPr sz="1599"/>
            </a:lvl4pPr>
            <a:lvl5pPr marL="1827886" indent="0" algn="ctr">
              <a:buNone/>
              <a:defRPr sz="1599"/>
            </a:lvl5pPr>
            <a:lvl6pPr marL="2284857" indent="0" algn="ctr">
              <a:buNone/>
              <a:defRPr sz="1599"/>
            </a:lvl6pPr>
            <a:lvl7pPr marL="2741828" indent="0" algn="ctr">
              <a:buNone/>
              <a:defRPr sz="1599"/>
            </a:lvl7pPr>
            <a:lvl8pPr marL="3198800" indent="0" algn="ctr">
              <a:buNone/>
              <a:defRPr sz="1599"/>
            </a:lvl8pPr>
            <a:lvl9pPr marL="3655771" indent="0" algn="ctr">
              <a:buNone/>
              <a:defRPr sz="1599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60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75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17" y="1709739"/>
            <a:ext cx="10510123" cy="2852737"/>
          </a:xfrm>
        </p:spPr>
        <p:txBody>
          <a:bodyPr anchor="b"/>
          <a:lstStyle>
            <a:lvl1pPr>
              <a:defRPr sz="5997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417" y="4589464"/>
            <a:ext cx="10510123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697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17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764" y="1825625"/>
            <a:ext cx="5178901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985" y="1825625"/>
            <a:ext cx="5178901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0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237" y="214327"/>
            <a:ext cx="8282935" cy="86841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319" y="1500285"/>
            <a:ext cx="10967748" cy="4626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30183-F5B6-4CDC-A665-4B9FA4ED06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3682" y="6356762"/>
            <a:ext cx="3859022" cy="3651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zh-CN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日期占位符 1">
            <a:extLst>
              <a:ext uri="{FF2B5EF4-FFF2-40B4-BE49-F238E27FC236}">
                <a16:creationId xmlns="" xmlns:a16="http://schemas.microsoft.com/office/drawing/2014/main" id="{CDD80810-580D-4EC3-B141-0702962A84C3}"/>
              </a:ext>
            </a:extLst>
          </p:cNvPr>
          <p:cNvSpPr txBox="1">
            <a:spLocks/>
          </p:cNvSpPr>
          <p:nvPr userDrawn="1"/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  <a:defRPr/>
            </a:pPr>
            <a:fld id="{D8A30183-F5B6-4CDC-A665-4B9FA4ED06F5}" type="datetimeFigureOut">
              <a:rPr lang="zh-CN" alt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rtl="0">
                <a:spcBef>
                  <a:spcPts val="0"/>
                </a:spcBef>
                <a:spcAft>
                  <a:spcPts val="0"/>
                </a:spcAft>
                <a:defRPr/>
              </a:pPr>
              <a:t>2023/4/12</a:t>
            </a:fld>
            <a:endParaRPr lang="zh-CN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3">
            <a:extLst>
              <a:ext uri="{FF2B5EF4-FFF2-40B4-BE49-F238E27FC236}">
                <a16:creationId xmlns="" xmlns:a16="http://schemas.microsoft.com/office/drawing/2014/main" id="{0E2E4EEB-E1DF-4065-866C-0C976A4E2E58}"/>
              </a:ext>
            </a:extLst>
          </p:cNvPr>
          <p:cNvSpPr txBox="1">
            <a:spLocks/>
          </p:cNvSpPr>
          <p:nvPr userDrawn="1"/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/>
            <a:fld id="{9A0DB2DC-4C9A-4742-B13C-FB6460FD3503}" type="slidenum">
              <a:rPr lang="zh-CN" altLang="en-US" sz="1200" smtClean="0">
                <a:solidFill>
                  <a:srgbClr val="898989"/>
                </a:solidFill>
                <a:latin typeface="Calibri" pitchFamily="34" charset="0"/>
              </a:rPr>
              <a:pPr algn="r"/>
              <a:t>‹#›</a:t>
            </a:fld>
            <a:endParaRPr lang="en-US" altLang="zh-CN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06B2AEE-166C-420C-9977-A07789899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3825" y="-2663825"/>
            <a:ext cx="6858000" cy="12185650"/>
          </a:xfrm>
          <a:prstGeom prst="rect">
            <a:avLst/>
          </a:prstGeom>
        </p:spPr>
      </p:pic>
      <p:grpSp>
        <p:nvGrpSpPr>
          <p:cNvPr id="10" name="组合 6">
            <a:extLst>
              <a:ext uri="{FF2B5EF4-FFF2-40B4-BE49-F238E27FC236}">
                <a16:creationId xmlns="" xmlns:a16="http://schemas.microsoft.com/office/drawing/2014/main" id="{3E45A270-DCA6-4C07-9C74-0C9C09CAC52A}"/>
              </a:ext>
            </a:extLst>
          </p:cNvPr>
          <p:cNvGrpSpPr/>
          <p:nvPr userDrawn="1"/>
        </p:nvGrpSpPr>
        <p:grpSpPr>
          <a:xfrm>
            <a:off x="450153" y="709749"/>
            <a:ext cx="11259296" cy="5815595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圆角矩形 4">
              <a:extLst>
                <a:ext uri="{FF2B5EF4-FFF2-40B4-BE49-F238E27FC236}">
                  <a16:creationId xmlns="" xmlns:a16="http://schemas.microsoft.com/office/drawing/2014/main" id="{8C24FB31-A6DA-4C59-A4ED-35BBB0DDC157}"/>
                </a:ext>
              </a:extLst>
            </p:cNvPr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11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圆角矩形 5">
              <a:extLst>
                <a:ext uri="{FF2B5EF4-FFF2-40B4-BE49-F238E27FC236}">
                  <a16:creationId xmlns="" xmlns:a16="http://schemas.microsoft.com/office/drawing/2014/main" id="{D7AB2CDA-70C3-4765-B5B7-421842F65402}"/>
                </a:ext>
              </a:extLst>
            </p:cNvPr>
            <p:cNvSpPr/>
            <p:nvPr/>
          </p:nvSpPr>
          <p:spPr>
            <a:xfrm>
              <a:off x="1428728" y="991868"/>
              <a:ext cx="4500594" cy="941090"/>
            </a:xfrm>
            <a:prstGeom prst="roundRect">
              <a:avLst>
                <a:gd name="adj" fmla="val 6705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4097F33F-6334-4F03-A6B4-B86D79A615B9}"/>
              </a:ext>
            </a:extLst>
          </p:cNvPr>
          <p:cNvGrpSpPr/>
          <p:nvPr userDrawn="1"/>
        </p:nvGrpSpPr>
        <p:grpSpPr>
          <a:xfrm>
            <a:off x="-49234" y="345223"/>
            <a:ext cx="3130587" cy="6544645"/>
            <a:chOff x="-26048" y="313354"/>
            <a:chExt cx="3130587" cy="6544645"/>
          </a:xfrm>
        </p:grpSpPr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801172F3-A36F-4EA6-BBC0-14670743A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6850"/>
            <a:stretch/>
          </p:blipFill>
          <p:spPr>
            <a:xfrm flipH="1">
              <a:off x="-11240" y="4373712"/>
              <a:ext cx="3115779" cy="2484287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3B52B0D6-BA34-41C9-A60F-C735835B5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048" y="313354"/>
              <a:ext cx="2794489" cy="4192127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771BFE75-606C-4B2C-9EA9-31FA0C71F3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136375" y="1553242"/>
            <a:ext cx="1095455" cy="439054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1822049C-AC12-4D85-BF78-25B1880CB5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50"/>
          <a:stretch/>
        </p:blipFill>
        <p:spPr>
          <a:xfrm>
            <a:off x="9069679" y="4384042"/>
            <a:ext cx="3115780" cy="2484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365126"/>
            <a:ext cx="10510123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351" y="1681163"/>
            <a:ext cx="5155101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351" y="2505075"/>
            <a:ext cx="515510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986" y="1681163"/>
            <a:ext cx="51804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986" y="2505075"/>
            <a:ext cx="51804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39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29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80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57200"/>
            <a:ext cx="3930189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489" y="987426"/>
            <a:ext cx="6168985" cy="4873625"/>
          </a:xfrm>
        </p:spPr>
        <p:txBody>
          <a:bodyPr/>
          <a:lstStyle>
            <a:lvl1pPr>
              <a:defRPr sz="3198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057400"/>
            <a:ext cx="3930189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6971" indent="0">
              <a:buNone/>
              <a:defRPr sz="1399"/>
            </a:lvl2pPr>
            <a:lvl3pPr marL="913943" indent="0">
              <a:buNone/>
              <a:defRPr sz="1199"/>
            </a:lvl3pPr>
            <a:lvl4pPr marL="1370914" indent="0">
              <a:buNone/>
              <a:defRPr sz="999"/>
            </a:lvl4pPr>
            <a:lvl5pPr marL="1827886" indent="0">
              <a:buNone/>
              <a:defRPr sz="999"/>
            </a:lvl5pPr>
            <a:lvl6pPr marL="2284857" indent="0">
              <a:buNone/>
              <a:defRPr sz="999"/>
            </a:lvl6pPr>
            <a:lvl7pPr marL="2741828" indent="0">
              <a:buNone/>
              <a:defRPr sz="999"/>
            </a:lvl7pPr>
            <a:lvl8pPr marL="3198800" indent="0">
              <a:buNone/>
              <a:defRPr sz="999"/>
            </a:lvl8pPr>
            <a:lvl9pPr marL="3655771" indent="0">
              <a:buNone/>
              <a:defRPr sz="9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9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57200"/>
            <a:ext cx="3930189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0489" y="987426"/>
            <a:ext cx="6168985" cy="4873625"/>
          </a:xfrm>
        </p:spPr>
        <p:txBody>
          <a:bodyPr anchor="t"/>
          <a:lstStyle>
            <a:lvl1pPr marL="0" indent="0">
              <a:buNone/>
              <a:defRPr sz="3198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057400"/>
            <a:ext cx="3930189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6971" indent="0">
              <a:buNone/>
              <a:defRPr sz="1399"/>
            </a:lvl2pPr>
            <a:lvl3pPr marL="913943" indent="0">
              <a:buNone/>
              <a:defRPr sz="1199"/>
            </a:lvl3pPr>
            <a:lvl4pPr marL="1370914" indent="0">
              <a:buNone/>
              <a:defRPr sz="999"/>
            </a:lvl4pPr>
            <a:lvl5pPr marL="1827886" indent="0">
              <a:buNone/>
              <a:defRPr sz="999"/>
            </a:lvl5pPr>
            <a:lvl6pPr marL="2284857" indent="0">
              <a:buNone/>
              <a:defRPr sz="999"/>
            </a:lvl6pPr>
            <a:lvl7pPr marL="2741828" indent="0">
              <a:buNone/>
              <a:defRPr sz="999"/>
            </a:lvl7pPr>
            <a:lvl8pPr marL="3198800" indent="0">
              <a:buNone/>
              <a:defRPr sz="999"/>
            </a:lvl8pPr>
            <a:lvl9pPr marL="3655771" indent="0">
              <a:buNone/>
              <a:defRPr sz="9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08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2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0356" y="365125"/>
            <a:ext cx="2627531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763" y="365125"/>
            <a:ext cx="773027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8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641" y="4407186"/>
            <a:ext cx="10358429" cy="13621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641" y="2906902"/>
            <a:ext cx="10358429" cy="15002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30183-F5B6-4CDC-A665-4B9FA4ED06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3682" y="6356762"/>
            <a:ext cx="3859022" cy="3651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zh-CN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237" y="214327"/>
            <a:ext cx="8282935" cy="86841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319" y="1600304"/>
            <a:ext cx="5382321" cy="452625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4747" y="1600304"/>
            <a:ext cx="5382321" cy="452625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30183-F5B6-4CDC-A665-4B9FA4ED06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3682" y="6356762"/>
            <a:ext cx="3859022" cy="3651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zh-CN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237" y="214327"/>
            <a:ext cx="8282935" cy="8684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319" y="1535213"/>
            <a:ext cx="5384437" cy="6398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319" y="2175016"/>
            <a:ext cx="5384437" cy="39515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0515" y="1535213"/>
            <a:ext cx="5386552" cy="6398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0515" y="2175016"/>
            <a:ext cx="5386552" cy="39515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30183-F5B6-4CDC-A665-4B9FA4ED06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3682" y="6356762"/>
            <a:ext cx="3859022" cy="3651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zh-CN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237" y="214327"/>
            <a:ext cx="8282935" cy="8684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319" y="1535213"/>
            <a:ext cx="5384437" cy="6398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319" y="2175016"/>
            <a:ext cx="5384437" cy="39515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0515" y="1535213"/>
            <a:ext cx="5386552" cy="6398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0515" y="2175016"/>
            <a:ext cx="5386552" cy="39515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30183-F5B6-4CDC-A665-4B9FA4ED06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3682" y="6356762"/>
            <a:ext cx="3859022" cy="3651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zh-CN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556321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05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237" y="214327"/>
            <a:ext cx="8282935" cy="86841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30183-F5B6-4CDC-A665-4B9FA4ED06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3682" y="6356762"/>
            <a:ext cx="3859022" cy="3651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zh-CN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日期占位符 1">
            <a:extLst>
              <a:ext uri="{FF2B5EF4-FFF2-40B4-BE49-F238E27FC236}">
                <a16:creationId xmlns="" xmlns:a16="http://schemas.microsoft.com/office/drawing/2014/main" id="{BE2B2957-E0B7-4957-AE15-89B000D6D2C3}"/>
              </a:ext>
            </a:extLst>
          </p:cNvPr>
          <p:cNvSpPr txBox="1">
            <a:spLocks/>
          </p:cNvSpPr>
          <p:nvPr userDrawn="1"/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  <a:defRPr/>
            </a:pPr>
            <a:fld id="{D8A30183-F5B6-4CDC-A665-4B9FA4ED06F5}" type="datetimeFigureOut">
              <a:rPr lang="zh-CN" alt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rtl="0">
                <a:spcBef>
                  <a:spcPts val="0"/>
                </a:spcBef>
                <a:spcAft>
                  <a:spcPts val="0"/>
                </a:spcAft>
                <a:defRPr/>
              </a:pPr>
              <a:t>2023/4/12</a:t>
            </a:fld>
            <a:endParaRPr lang="zh-CN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3">
            <a:extLst>
              <a:ext uri="{FF2B5EF4-FFF2-40B4-BE49-F238E27FC236}">
                <a16:creationId xmlns="" xmlns:a16="http://schemas.microsoft.com/office/drawing/2014/main" id="{DA7158B3-9D9D-4F8D-81C1-F85A26C13DD7}"/>
              </a:ext>
            </a:extLst>
          </p:cNvPr>
          <p:cNvSpPr txBox="1">
            <a:spLocks/>
          </p:cNvSpPr>
          <p:nvPr userDrawn="1"/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/>
            <a:fld id="{9A0DB2DC-4C9A-4742-B13C-FB6460FD3503}" type="slidenum">
              <a:rPr lang="zh-CN" altLang="en-US" sz="1200" smtClean="0">
                <a:solidFill>
                  <a:srgbClr val="898989"/>
                </a:solidFill>
                <a:latin typeface="Calibri" pitchFamily="34" charset="0"/>
              </a:rPr>
              <a:pPr algn="r"/>
              <a:t>‹#›</a:t>
            </a:fld>
            <a:endParaRPr lang="en-US" altLang="zh-CN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F00301E-4BF9-4C61-A903-DBEDE05778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3825" y="-2663825"/>
            <a:ext cx="6858000" cy="12185650"/>
          </a:xfrm>
          <a:prstGeom prst="rect">
            <a:avLst/>
          </a:prstGeom>
        </p:spPr>
      </p:pic>
      <p:grpSp>
        <p:nvGrpSpPr>
          <p:cNvPr id="9" name="组合 6">
            <a:extLst>
              <a:ext uri="{FF2B5EF4-FFF2-40B4-BE49-F238E27FC236}">
                <a16:creationId xmlns="" xmlns:a16="http://schemas.microsoft.com/office/drawing/2014/main" id="{1717D5D4-8859-4ACB-A571-9D20BC61E944}"/>
              </a:ext>
            </a:extLst>
          </p:cNvPr>
          <p:cNvGrpSpPr/>
          <p:nvPr userDrawn="1"/>
        </p:nvGrpSpPr>
        <p:grpSpPr>
          <a:xfrm>
            <a:off x="450153" y="709749"/>
            <a:ext cx="11259296" cy="5815595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4">
              <a:extLst>
                <a:ext uri="{FF2B5EF4-FFF2-40B4-BE49-F238E27FC236}">
                  <a16:creationId xmlns="" xmlns:a16="http://schemas.microsoft.com/office/drawing/2014/main" id="{7A9BA1FA-F2BF-485A-AF61-52751EB8B97B}"/>
                </a:ext>
              </a:extLst>
            </p:cNvPr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11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圆角矩形 5">
              <a:extLst>
                <a:ext uri="{FF2B5EF4-FFF2-40B4-BE49-F238E27FC236}">
                  <a16:creationId xmlns="" xmlns:a16="http://schemas.microsoft.com/office/drawing/2014/main" id="{E4E849EB-A02F-40C7-9540-C8CBF50B0BD6}"/>
                </a:ext>
              </a:extLst>
            </p:cNvPr>
            <p:cNvSpPr/>
            <p:nvPr/>
          </p:nvSpPr>
          <p:spPr>
            <a:xfrm>
              <a:off x="1428728" y="991868"/>
              <a:ext cx="4500594" cy="941090"/>
            </a:xfrm>
            <a:prstGeom prst="roundRect">
              <a:avLst>
                <a:gd name="adj" fmla="val 6705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8D303294-9D2A-4D1C-9CB2-E80E75D4EE62}"/>
              </a:ext>
            </a:extLst>
          </p:cNvPr>
          <p:cNvGrpSpPr/>
          <p:nvPr userDrawn="1"/>
        </p:nvGrpSpPr>
        <p:grpSpPr>
          <a:xfrm>
            <a:off x="-49234" y="345223"/>
            <a:ext cx="3130587" cy="6544645"/>
            <a:chOff x="-26048" y="313354"/>
            <a:chExt cx="3130587" cy="6544645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11036BCC-6F93-48E9-8101-F807F4017E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6850"/>
            <a:stretch/>
          </p:blipFill>
          <p:spPr>
            <a:xfrm flipH="1">
              <a:off x="-11240" y="4373712"/>
              <a:ext cx="3115779" cy="2484287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E34BABCE-28F1-4395-AAE2-2AD1C19A4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048" y="313354"/>
              <a:ext cx="2794489" cy="4192127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2786597F-2213-45A1-BA2E-A7FF0ABD0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136375" y="1553242"/>
            <a:ext cx="1095455" cy="439054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0F786832-9337-4AB1-9600-9B5BDBC315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50"/>
          <a:stretch/>
        </p:blipFill>
        <p:spPr>
          <a:xfrm>
            <a:off x="9069679" y="4384042"/>
            <a:ext cx="3115780" cy="2484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30183-F5B6-4CDC-A665-4B9FA4ED06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3682" y="6356762"/>
            <a:ext cx="3859022" cy="3651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zh-CN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ED95334-1FAE-427B-823E-769196967A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3825" y="-2663825"/>
            <a:ext cx="6858000" cy="12185650"/>
          </a:xfrm>
          <a:prstGeom prst="rect">
            <a:avLst/>
          </a:prstGeom>
        </p:spPr>
      </p:pic>
      <p:grpSp>
        <p:nvGrpSpPr>
          <p:cNvPr id="6" name="组合 6">
            <a:extLst>
              <a:ext uri="{FF2B5EF4-FFF2-40B4-BE49-F238E27FC236}">
                <a16:creationId xmlns="" xmlns:a16="http://schemas.microsoft.com/office/drawing/2014/main" id="{3988383B-C9AF-42FA-8431-5851DBD62C0E}"/>
              </a:ext>
            </a:extLst>
          </p:cNvPr>
          <p:cNvGrpSpPr/>
          <p:nvPr userDrawn="1"/>
        </p:nvGrpSpPr>
        <p:grpSpPr>
          <a:xfrm>
            <a:off x="450153" y="709749"/>
            <a:ext cx="11259296" cy="5815595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圆角矩形 4">
              <a:extLst>
                <a:ext uri="{FF2B5EF4-FFF2-40B4-BE49-F238E27FC236}">
                  <a16:creationId xmlns="" xmlns:a16="http://schemas.microsoft.com/office/drawing/2014/main" id="{25C6E118-0391-4FF9-9952-E652F6847DD5}"/>
                </a:ext>
              </a:extLst>
            </p:cNvPr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11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圆角矩形 5">
              <a:extLst>
                <a:ext uri="{FF2B5EF4-FFF2-40B4-BE49-F238E27FC236}">
                  <a16:creationId xmlns="" xmlns:a16="http://schemas.microsoft.com/office/drawing/2014/main" id="{9030FC22-F629-4DEE-B24B-8F7F0E6D00EC}"/>
                </a:ext>
              </a:extLst>
            </p:cNvPr>
            <p:cNvSpPr/>
            <p:nvPr/>
          </p:nvSpPr>
          <p:spPr>
            <a:xfrm>
              <a:off x="1428728" y="991868"/>
              <a:ext cx="4500594" cy="941090"/>
            </a:xfrm>
            <a:prstGeom prst="roundRect">
              <a:avLst>
                <a:gd name="adj" fmla="val 6705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EE90A181-6388-4121-ABF5-46AAA05A9795}"/>
              </a:ext>
            </a:extLst>
          </p:cNvPr>
          <p:cNvGrpSpPr/>
          <p:nvPr userDrawn="1"/>
        </p:nvGrpSpPr>
        <p:grpSpPr>
          <a:xfrm>
            <a:off x="-49234" y="345223"/>
            <a:ext cx="3130587" cy="6544645"/>
            <a:chOff x="-26048" y="313354"/>
            <a:chExt cx="3130587" cy="6544645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6D545C7E-6BBE-4A68-84BF-47E93DD12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6850"/>
            <a:stretch/>
          </p:blipFill>
          <p:spPr>
            <a:xfrm flipH="1">
              <a:off x="-11240" y="4373712"/>
              <a:ext cx="3115779" cy="248428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15A3B537-FF04-4864-9CA4-808688226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048" y="313354"/>
              <a:ext cx="2794489" cy="4192127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5622CC8C-4F38-4479-8CD2-A4ABCE330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136375" y="1553242"/>
            <a:ext cx="1095455" cy="439054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FF1D2EF-59AE-455C-97EE-179A6C45A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50"/>
          <a:stretch/>
        </p:blipFill>
        <p:spPr>
          <a:xfrm>
            <a:off x="9069679" y="4384042"/>
            <a:ext cx="3115780" cy="2484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319" y="273068"/>
            <a:ext cx="4009237" cy="11621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4539" y="273068"/>
            <a:ext cx="6812529" cy="585349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319" y="1435193"/>
            <a:ext cx="4009237" cy="46913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1035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30183-F5B6-4CDC-A665-4B9FA4ED06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3682" y="6356762"/>
            <a:ext cx="3859022" cy="3651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zh-CN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09532A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itchFamily="34" charset="-122"/>
          <a:ea typeface="微软雅黑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itchFamily="34" charset="-122"/>
          <a:ea typeface="微软雅黑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itchFamily="34" charset="-122"/>
          <a:ea typeface="微软雅黑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itchFamily="34" charset="-122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itchFamily="34" charset="-122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itchFamily="34" charset="-122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itchFamily="34" charset="-122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163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448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733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733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35" indent="-22733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733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733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733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733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80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764" y="365126"/>
            <a:ext cx="105101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64" y="1825625"/>
            <a:ext cx="105101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764" y="6356351"/>
            <a:ext cx="27417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6497" y="6356351"/>
            <a:ext cx="4112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6115" y="6356351"/>
            <a:ext cx="27417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53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3943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6" indent="-228486" algn="l" defTabSz="91394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457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429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1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3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8E19C05-E7F9-4D7B-B996-1F91605B85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3825" y="-2663825"/>
            <a:ext cx="6858000" cy="12185650"/>
          </a:xfrm>
          <a:prstGeom prst="rect">
            <a:avLst/>
          </a:prstGeom>
        </p:spPr>
      </p:pic>
      <p:grpSp>
        <p:nvGrpSpPr>
          <p:cNvPr id="2" name="组合 6"/>
          <p:cNvGrpSpPr/>
          <p:nvPr/>
        </p:nvGrpSpPr>
        <p:grpSpPr>
          <a:xfrm>
            <a:off x="1636641" y="1193036"/>
            <a:ext cx="8864281" cy="3545713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428728" y="1019648"/>
              <a:ext cx="4500594" cy="87343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31C6ADF-5AE0-479D-99B9-02B0477A06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50"/>
          <a:stretch/>
        </p:blipFill>
        <p:spPr>
          <a:xfrm>
            <a:off x="8181057" y="3661080"/>
            <a:ext cx="4009560" cy="3196920"/>
          </a:xfrm>
          <a:prstGeom prst="rect">
            <a:avLst/>
          </a:prstGeom>
        </p:spPr>
      </p:pic>
      <p:sp>
        <p:nvSpPr>
          <p:cNvPr id="3075" name="标题 1"/>
          <p:cNvSpPr>
            <a:spLocks noGrp="1"/>
          </p:cNvSpPr>
          <p:nvPr>
            <p:ph type="ctrTitle" idx="4294967295"/>
          </p:nvPr>
        </p:nvSpPr>
        <p:spPr>
          <a:xfrm>
            <a:off x="2841441" y="2500865"/>
            <a:ext cx="6454679" cy="785813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algn="ctr" eaLnBrk="1" hangingPunct="1"/>
            <a:r>
              <a:rPr lang="zh-CN" altLang="en-US" sz="8000" kern="1200" dirty="0">
                <a:gradFill flip="none" rotWithShape="1"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  <a:tileRect/>
                </a:gra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如何缓解压力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33233865-AFF7-4D88-AB88-3907F65D2D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50"/>
          <a:stretch/>
        </p:blipFill>
        <p:spPr>
          <a:xfrm flipH="1">
            <a:off x="-11240" y="3661080"/>
            <a:ext cx="4009560" cy="31969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BC9EBA2-14CA-4476-9682-D85727D3A7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687727" y="836711"/>
            <a:ext cx="1508679" cy="6046727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917E494C-07C2-4C32-B988-456CCD77EA4E}"/>
              </a:ext>
            </a:extLst>
          </p:cNvPr>
          <p:cNvGrpSpPr/>
          <p:nvPr/>
        </p:nvGrpSpPr>
        <p:grpSpPr>
          <a:xfrm>
            <a:off x="3237761" y="3631161"/>
            <a:ext cx="5652605" cy="453438"/>
            <a:chOff x="3140497" y="3335714"/>
            <a:chExt cx="5652605" cy="453438"/>
          </a:xfrm>
        </p:grpSpPr>
        <p:sp>
          <p:nvSpPr>
            <p:cNvPr id="22" name="标题 1">
              <a:extLst>
                <a:ext uri="{FF2B5EF4-FFF2-40B4-BE49-F238E27FC236}">
                  <a16:creationId xmlns="" xmlns:a16="http://schemas.microsoft.com/office/drawing/2014/main" id="{FDC15C88-5CBC-461E-A5A6-F7BC90D59724}"/>
                </a:ext>
              </a:extLst>
            </p:cNvPr>
            <p:cNvSpPr txBox="1">
              <a:spLocks/>
            </p:cNvSpPr>
            <p:nvPr/>
          </p:nvSpPr>
          <p:spPr>
            <a:xfrm>
              <a:off x="4121493" y="3335714"/>
              <a:ext cx="3828355" cy="4534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缓解压力让自己更加轻松</a:t>
              </a: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="" xmlns:a16="http://schemas.microsoft.com/office/drawing/2014/main" id="{2263EB44-B29B-4624-B256-42FB2480925E}"/>
                </a:ext>
              </a:extLst>
            </p:cNvPr>
            <p:cNvCxnSpPr/>
            <p:nvPr/>
          </p:nvCxnSpPr>
          <p:spPr>
            <a:xfrm>
              <a:off x="3140497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="" xmlns:a16="http://schemas.microsoft.com/office/drawing/2014/main" id="{F6B9FB8E-34B1-43DA-B1E8-A161EF18498F}"/>
                </a:ext>
              </a:extLst>
            </p:cNvPr>
            <p:cNvCxnSpPr/>
            <p:nvPr/>
          </p:nvCxnSpPr>
          <p:spPr>
            <a:xfrm>
              <a:off x="8073022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47AF061C-9507-43F0-ADE5-DB9BAB69CF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57046" y="5531474"/>
            <a:ext cx="1714927" cy="137689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D8D2FADD-6D9B-4576-92EC-9F183B2D60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62015" y="5476138"/>
            <a:ext cx="1714927" cy="13768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3538D7B-391D-48A9-A57E-A13E16F547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500" y="4056697"/>
            <a:ext cx="3504872" cy="281402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E7E27170-82DA-4915-9F2D-0C9A0A7D9D7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360" y="637716"/>
            <a:ext cx="4030773" cy="6046728"/>
          </a:xfrm>
          <a:prstGeom prst="rect">
            <a:avLst/>
          </a:prstGeom>
          <a:effectLst>
            <a:outerShdw blurRad="152400" dist="25400" dir="5400000" algn="ctr" rotWithShape="0">
              <a:schemeClr val="bg1">
                <a:lumMod val="75000"/>
                <a:alpha val="43000"/>
              </a:schemeClr>
            </a:outerShdw>
          </a:effectLst>
        </p:spPr>
      </p:pic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F040FDC7-E83F-45CC-B135-BEBFA9BD6EF9}"/>
              </a:ext>
            </a:extLst>
          </p:cNvPr>
          <p:cNvSpPr/>
          <p:nvPr/>
        </p:nvSpPr>
        <p:spPr>
          <a:xfrm>
            <a:off x="3446542" y="1751873"/>
            <a:ext cx="5292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How to relieve pressure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8E19C05-E7F9-4D7B-B996-1F91605B85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3825" y="-2663825"/>
            <a:ext cx="6858000" cy="12185650"/>
          </a:xfrm>
          <a:prstGeom prst="rect">
            <a:avLst/>
          </a:prstGeom>
        </p:spPr>
      </p:pic>
      <p:grpSp>
        <p:nvGrpSpPr>
          <p:cNvPr id="28" name="组合 6">
            <a:extLst>
              <a:ext uri="{FF2B5EF4-FFF2-40B4-BE49-F238E27FC236}">
                <a16:creationId xmlns="" xmlns:a16="http://schemas.microsoft.com/office/drawing/2014/main" id="{36402F17-EB58-485F-BEF7-5A0793C8A327}"/>
              </a:ext>
            </a:extLst>
          </p:cNvPr>
          <p:cNvGrpSpPr/>
          <p:nvPr/>
        </p:nvGrpSpPr>
        <p:grpSpPr>
          <a:xfrm>
            <a:off x="1636641" y="1193036"/>
            <a:ext cx="8864281" cy="3545713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圆角矩形 4">
              <a:extLst>
                <a:ext uri="{FF2B5EF4-FFF2-40B4-BE49-F238E27FC236}">
                  <a16:creationId xmlns="" xmlns:a16="http://schemas.microsoft.com/office/drawing/2014/main" id="{9FCC38C2-3017-4527-A707-CC3A177A3B81}"/>
                </a:ext>
              </a:extLst>
            </p:cNvPr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圆角矩形 5">
              <a:extLst>
                <a:ext uri="{FF2B5EF4-FFF2-40B4-BE49-F238E27FC236}">
                  <a16:creationId xmlns="" xmlns:a16="http://schemas.microsoft.com/office/drawing/2014/main" id="{9841AC75-2D51-42BE-8EFF-F15566E778D6}"/>
                </a:ext>
              </a:extLst>
            </p:cNvPr>
            <p:cNvSpPr/>
            <p:nvPr/>
          </p:nvSpPr>
          <p:spPr>
            <a:xfrm>
              <a:off x="1428728" y="1019648"/>
              <a:ext cx="4500594" cy="87343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31C6ADF-5AE0-479D-99B9-02B0477A06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50"/>
          <a:stretch/>
        </p:blipFill>
        <p:spPr>
          <a:xfrm>
            <a:off x="8181057" y="3661080"/>
            <a:ext cx="4009560" cy="3196920"/>
          </a:xfrm>
          <a:prstGeom prst="rect">
            <a:avLst/>
          </a:prstGeom>
        </p:spPr>
      </p:pic>
      <p:sp>
        <p:nvSpPr>
          <p:cNvPr id="3075" name="标题 1"/>
          <p:cNvSpPr>
            <a:spLocks noGrp="1"/>
          </p:cNvSpPr>
          <p:nvPr>
            <p:ph type="ctrTitle" idx="4294967295"/>
          </p:nvPr>
        </p:nvSpPr>
        <p:spPr>
          <a:xfrm>
            <a:off x="3994015" y="2529378"/>
            <a:ext cx="4114092" cy="785813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algn="dist" eaLnBrk="1" hangingPunct="1"/>
            <a:r>
              <a:rPr lang="zh-CN" altLang="en-US" sz="6000" b="1" kern="1200" dirty="0">
                <a:gradFill flip="none" rotWithShape="1"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ea"/>
                <a:sym typeface="+mn-lt"/>
              </a:rPr>
              <a:t>什么是压力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3538D7B-391D-48A9-A57E-A13E16F547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6355" y="3943795"/>
            <a:ext cx="3651931" cy="293209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33233865-AFF7-4D88-AB88-3907F65D2D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50"/>
          <a:stretch/>
        </p:blipFill>
        <p:spPr>
          <a:xfrm flipH="1">
            <a:off x="-11240" y="3661080"/>
            <a:ext cx="4009560" cy="31969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BC9EBA2-14CA-4476-9682-D85727D3A7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687727" y="836711"/>
            <a:ext cx="1508679" cy="6046727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917E494C-07C2-4C32-B988-456CCD77EA4E}"/>
              </a:ext>
            </a:extLst>
          </p:cNvPr>
          <p:cNvGrpSpPr/>
          <p:nvPr/>
        </p:nvGrpSpPr>
        <p:grpSpPr>
          <a:xfrm>
            <a:off x="3224758" y="3498824"/>
            <a:ext cx="5652605" cy="453438"/>
            <a:chOff x="3140497" y="3335714"/>
            <a:chExt cx="5652605" cy="453438"/>
          </a:xfrm>
        </p:grpSpPr>
        <p:sp>
          <p:nvSpPr>
            <p:cNvPr id="22" name="标题 1">
              <a:extLst>
                <a:ext uri="{FF2B5EF4-FFF2-40B4-BE49-F238E27FC236}">
                  <a16:creationId xmlns="" xmlns:a16="http://schemas.microsoft.com/office/drawing/2014/main" id="{FDC15C88-5CBC-461E-A5A6-F7BC90D59724}"/>
                </a:ext>
              </a:extLst>
            </p:cNvPr>
            <p:cNvSpPr txBox="1">
              <a:spLocks/>
            </p:cNvSpPr>
            <p:nvPr/>
          </p:nvSpPr>
          <p:spPr>
            <a:xfrm>
              <a:off x="4121493" y="3335714"/>
              <a:ext cx="3828355" cy="4534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缓解压力让自己更加轻松</a:t>
              </a: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="" xmlns:a16="http://schemas.microsoft.com/office/drawing/2014/main" id="{2263EB44-B29B-4624-B256-42FB2480925E}"/>
                </a:ext>
              </a:extLst>
            </p:cNvPr>
            <p:cNvCxnSpPr/>
            <p:nvPr/>
          </p:nvCxnSpPr>
          <p:spPr>
            <a:xfrm>
              <a:off x="3140497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="" xmlns:a16="http://schemas.microsoft.com/office/drawing/2014/main" id="{F6B9FB8E-34B1-43DA-B1E8-A161EF18498F}"/>
                </a:ext>
              </a:extLst>
            </p:cNvPr>
            <p:cNvCxnSpPr/>
            <p:nvPr/>
          </p:nvCxnSpPr>
          <p:spPr>
            <a:xfrm>
              <a:off x="8073022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标题 1">
            <a:extLst>
              <a:ext uri="{FF2B5EF4-FFF2-40B4-BE49-F238E27FC236}">
                <a16:creationId xmlns="" xmlns:a16="http://schemas.microsoft.com/office/drawing/2014/main" id="{21369885-BC8F-4982-807C-BB1A2843BAB7}"/>
              </a:ext>
            </a:extLst>
          </p:cNvPr>
          <p:cNvSpPr txBox="1">
            <a:spLocks/>
          </p:cNvSpPr>
          <p:nvPr/>
        </p:nvSpPr>
        <p:spPr>
          <a:xfrm>
            <a:off x="4455880" y="1724094"/>
            <a:ext cx="3511372" cy="785813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第二部分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F2200050-C324-4C81-BFF6-A0129C3EEE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40" y="764786"/>
            <a:ext cx="4571570" cy="6858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AD3CED3-5D12-46F7-A18A-B41CCF35C0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57046" y="5531474"/>
            <a:ext cx="1714927" cy="137689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D3D95A7A-2954-488D-92C4-CB253AA55B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62015" y="5476138"/>
            <a:ext cx="1714927" cy="137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3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云形标注 4"/>
          <p:cNvSpPr/>
          <p:nvPr/>
        </p:nvSpPr>
        <p:spPr>
          <a:xfrm>
            <a:off x="2852996" y="2671748"/>
            <a:ext cx="2232248" cy="989955"/>
          </a:xfrm>
          <a:prstGeom prst="cloudCallout">
            <a:avLst>
              <a:gd name="adj1" fmla="val -8686"/>
              <a:gd name="adj2" fmla="val 97925"/>
            </a:avLst>
          </a:prstGeom>
          <a:solidFill>
            <a:schemeClr val="bg1"/>
          </a:solidFill>
          <a:ln>
            <a:solidFill>
              <a:srgbClr val="BDDFF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吃了吗？</a:t>
            </a:r>
          </a:p>
        </p:txBody>
      </p:sp>
      <p:sp>
        <p:nvSpPr>
          <p:cNvPr id="6" name="云形标注 5"/>
          <p:cNvSpPr/>
          <p:nvPr/>
        </p:nvSpPr>
        <p:spPr>
          <a:xfrm>
            <a:off x="6596881" y="2671748"/>
            <a:ext cx="2232248" cy="989955"/>
          </a:xfrm>
          <a:prstGeom prst="cloudCallout">
            <a:avLst>
              <a:gd name="adj1" fmla="val 5231"/>
              <a:gd name="adj2" fmla="val 120001"/>
            </a:avLst>
          </a:prstGeom>
          <a:solidFill>
            <a:schemeClr val="bg1"/>
          </a:solidFill>
          <a:ln>
            <a:solidFill>
              <a:srgbClr val="BDDFF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Hello？你好吗？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667701" y="4548107"/>
            <a:ext cx="2736215" cy="506385"/>
          </a:xfrm>
          <a:prstGeom prst="roundRect">
            <a:avLst/>
          </a:prstGeom>
          <a:solidFill>
            <a:srgbClr val="BDDFFA"/>
          </a:solidFill>
          <a:ln>
            <a:solidFill>
              <a:srgbClr val="BDDFF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以前打招呼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6596439" y="4546801"/>
            <a:ext cx="2736215" cy="506385"/>
          </a:xfrm>
          <a:prstGeom prst="roundRect">
            <a:avLst/>
          </a:prstGeom>
          <a:solidFill>
            <a:srgbClr val="BDDFFA"/>
          </a:solidFill>
          <a:ln>
            <a:solidFill>
              <a:srgbClr val="BDDFF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现在打招呼</a:t>
            </a:r>
          </a:p>
        </p:txBody>
      </p:sp>
      <p:sp>
        <p:nvSpPr>
          <p:cNvPr id="9" name="标题 1">
            <a:extLst>
              <a:ext uri="{FF2B5EF4-FFF2-40B4-BE49-F238E27FC236}">
                <a16:creationId xmlns="" xmlns:a16="http://schemas.microsoft.com/office/drawing/2014/main" id="{FD387B0F-6D4C-4371-BB52-7952D883DC13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什么是压力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DAF6138E-5852-4B67-9F06-506EC5BC46FA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48409" y="2697630"/>
            <a:ext cx="2944450" cy="400110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心情不好又怎么形容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96481" y="3318450"/>
            <a:ext cx="2046605" cy="184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最近比较烦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比较烦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比较烦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="" xmlns:a16="http://schemas.microsoft.com/office/drawing/2014/main" id="{A3BA63A9-C94B-405F-A9AE-B6D8E0CB5D6D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什么是压力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CA3DA63E-B043-4342-B577-C4BCE7B7C6A9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1053DD18-58FA-4EC1-90F7-E4EB674AB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801" y="2891379"/>
            <a:ext cx="3883976" cy="2700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2168" y="2550901"/>
            <a:ext cx="305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看看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烦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字怎么写</a:t>
            </a:r>
          </a:p>
        </p:txBody>
      </p:sp>
      <p:pic>
        <p:nvPicPr>
          <p:cNvPr id="9" name="图片 8" descr="QQ图片201603271728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17" y="3284984"/>
            <a:ext cx="2125067" cy="25360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68112" y="5013176"/>
            <a:ext cx="4174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让心头</a:t>
            </a:r>
            <a:r>
              <a:rPr lang="zh-CN" altLang="en-US" sz="2400" dirty="0">
                <a:solidFill>
                  <a:srgbClr val="FE0000"/>
                </a:solidFill>
                <a:latin typeface="+mn-lt"/>
                <a:ea typeface="+mn-ea"/>
                <a:cs typeface="+mn-ea"/>
                <a:sym typeface="+mn-lt"/>
              </a:rPr>
              <a:t>上火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的事，就是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烦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心事</a:t>
            </a:r>
          </a:p>
        </p:txBody>
      </p:sp>
      <p:sp>
        <p:nvSpPr>
          <p:cNvPr id="3" name="上箭头 2"/>
          <p:cNvSpPr/>
          <p:nvPr/>
        </p:nvSpPr>
        <p:spPr>
          <a:xfrm>
            <a:off x="6969736" y="4054699"/>
            <a:ext cx="670432" cy="782253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98609" y="3170590"/>
            <a:ext cx="2913346" cy="707886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E0000"/>
                </a:solidFill>
                <a:latin typeface="+mn-lt"/>
                <a:ea typeface="+mn-ea"/>
                <a:cs typeface="+mn-ea"/>
                <a:sym typeface="+mn-lt"/>
              </a:rPr>
              <a:t>压 力</a:t>
            </a:r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44FADAD2-DF36-4E5B-A55A-5B053C37486E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什么是压力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81984E18-C5A9-4597-B3CE-3478871CA856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" grpId="0" animBg="1"/>
      <p:bldP spid="4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38"/>
          <p:cNvGrpSpPr/>
          <p:nvPr/>
        </p:nvGrpSpPr>
        <p:grpSpPr>
          <a:xfrm>
            <a:off x="2407246" y="3625787"/>
            <a:ext cx="4644046" cy="1381877"/>
            <a:chOff x="2143108" y="3618707"/>
            <a:chExt cx="4644264" cy="1381929"/>
          </a:xfrm>
        </p:grpSpPr>
        <p:grpSp>
          <p:nvGrpSpPr>
            <p:cNvPr id="4104" name="组合 29"/>
            <p:cNvGrpSpPr/>
            <p:nvPr/>
          </p:nvGrpSpPr>
          <p:grpSpPr>
            <a:xfrm>
              <a:off x="2143108" y="3618707"/>
              <a:ext cx="4644264" cy="143670"/>
              <a:chOff x="2143108" y="2643182"/>
              <a:chExt cx="4644264" cy="14367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2143321" y="2643881"/>
                <a:ext cx="142882" cy="142880"/>
              </a:xfrm>
              <a:prstGeom prst="ellipse">
                <a:avLst/>
              </a:prstGeom>
              <a:solidFill>
                <a:srgbClr val="BDDF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2" name="直接连接符 31"/>
              <p:cNvCxnSpPr>
                <a:stCxn id="31" idx="4"/>
              </p:cNvCxnSpPr>
              <p:nvPr/>
            </p:nvCxnSpPr>
            <p:spPr>
              <a:xfrm rot="16200000" flipH="1">
                <a:off x="4500076" y="499861"/>
                <a:ext cx="1587" cy="457221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05" name="组合 32"/>
            <p:cNvGrpSpPr/>
            <p:nvPr/>
          </p:nvGrpSpPr>
          <p:grpSpPr>
            <a:xfrm>
              <a:off x="2143108" y="4237836"/>
              <a:ext cx="4644264" cy="143670"/>
              <a:chOff x="2143108" y="2643182"/>
              <a:chExt cx="4644264" cy="14367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2143321" y="2643900"/>
                <a:ext cx="142882" cy="142880"/>
              </a:xfrm>
              <a:prstGeom prst="ellipse">
                <a:avLst/>
              </a:prstGeom>
              <a:solidFill>
                <a:srgbClr val="BDDF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5" name="直接连接符 34"/>
              <p:cNvCxnSpPr>
                <a:stCxn id="34" idx="4"/>
              </p:cNvCxnSpPr>
              <p:nvPr/>
            </p:nvCxnSpPr>
            <p:spPr>
              <a:xfrm rot="16200000" flipH="1">
                <a:off x="4500076" y="499880"/>
                <a:ext cx="1587" cy="457221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06" name="组合 35"/>
            <p:cNvGrpSpPr/>
            <p:nvPr/>
          </p:nvGrpSpPr>
          <p:grpSpPr>
            <a:xfrm>
              <a:off x="2143108" y="4856966"/>
              <a:ext cx="4644264" cy="143670"/>
              <a:chOff x="2143108" y="2643182"/>
              <a:chExt cx="4644264" cy="14367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2143321" y="2643919"/>
                <a:ext cx="142882" cy="142880"/>
              </a:xfrm>
              <a:prstGeom prst="ellipse">
                <a:avLst/>
              </a:prstGeom>
              <a:solidFill>
                <a:srgbClr val="BDDF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8" name="直接连接符 37"/>
              <p:cNvCxnSpPr>
                <a:stCxn id="37" idx="4"/>
              </p:cNvCxnSpPr>
              <p:nvPr/>
            </p:nvCxnSpPr>
            <p:spPr>
              <a:xfrm rot="16200000" flipH="1">
                <a:off x="4500076" y="499899"/>
                <a:ext cx="1587" cy="457221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框 1"/>
          <p:cNvSpPr txBox="1"/>
          <p:nvPr/>
        </p:nvSpPr>
        <p:spPr>
          <a:xfrm>
            <a:off x="1988369" y="275090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学术界译为应激，一般人称之为压力，有三层含义：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08449" y="3429000"/>
            <a:ext cx="3856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使人感到紧张的事件或环境刺激。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63694" y="4058285"/>
            <a:ext cx="3856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压力是一种主观心理反映。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48454" y="4660265"/>
            <a:ext cx="4361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是人体对需要或伤害侵入的生理反应。</a:t>
            </a:r>
          </a:p>
        </p:txBody>
      </p:sp>
      <p:sp>
        <p:nvSpPr>
          <p:cNvPr id="24" name="标题 1">
            <a:extLst>
              <a:ext uri="{FF2B5EF4-FFF2-40B4-BE49-F238E27FC236}">
                <a16:creationId xmlns="" xmlns:a16="http://schemas.microsoft.com/office/drawing/2014/main" id="{3A2CBE49-C24B-48A2-807E-FB2961BCC0B7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什么是压力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="" xmlns:a16="http://schemas.microsoft.com/office/drawing/2014/main" id="{212FB671-E7DB-4A13-80BF-F890A0144494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48003D6-A15E-464D-B04F-59B7E31F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212" y="3230299"/>
            <a:ext cx="2124085" cy="2116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矩形 89"/>
          <p:cNvSpPr/>
          <p:nvPr>
            <p:custDataLst>
              <p:tags r:id="rId2"/>
            </p:custDataLst>
          </p:nvPr>
        </p:nvSpPr>
        <p:spPr>
          <a:xfrm>
            <a:off x="1916361" y="2617054"/>
            <a:ext cx="1800200" cy="593404"/>
          </a:xfrm>
          <a:prstGeom prst="rect">
            <a:avLst/>
          </a:prstGeom>
          <a:solidFill>
            <a:srgbClr val="BDD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通俗理解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492425" y="3429000"/>
            <a:ext cx="7056784" cy="111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压力是由于事件和责任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超出个人应对能力范围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时所产生的焦虑状态</a:t>
            </a:r>
          </a:p>
          <a:p>
            <a:pPr lvl="0" algn="r">
              <a:lnSpc>
                <a:spcPct val="200000"/>
              </a:lnSpc>
              <a:buNone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              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--压力研究专家Richard  Lazarus</a:t>
            </a:r>
          </a:p>
        </p:txBody>
      </p:sp>
      <p:sp>
        <p:nvSpPr>
          <p:cNvPr id="6149" name="文本框 6148"/>
          <p:cNvSpPr txBox="1">
            <a:spLocks noGrp="1"/>
          </p:cNvSpPr>
          <p:nvPr/>
        </p:nvSpPr>
        <p:spPr>
          <a:xfrm>
            <a:off x="3068489" y="4842641"/>
            <a:ext cx="5904656" cy="461665"/>
          </a:xfrm>
          <a:prstGeom prst="rect">
            <a:avLst/>
          </a:prstGeom>
          <a:solidFill>
            <a:srgbClr val="BDDFFA"/>
          </a:solidFill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ctr" eaLnBrk="1" latinLnBrk="0" hangingPunct="1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压 力 就 是 负 荷 超 载</a:t>
            </a:r>
          </a:p>
        </p:txBody>
      </p:sp>
      <p:sp>
        <p:nvSpPr>
          <p:cNvPr id="7" name="标题 1">
            <a:extLst>
              <a:ext uri="{FF2B5EF4-FFF2-40B4-BE49-F238E27FC236}">
                <a16:creationId xmlns="" xmlns:a16="http://schemas.microsoft.com/office/drawing/2014/main" id="{DB408207-CB42-43D6-8B2B-E97517CCCC3E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什么是压力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A26CF2D5-00DF-4442-A03B-33793E4395BB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2" grpId="0"/>
      <p:bldP spid="6149" grpId="0" bldLvl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5103" y="2416470"/>
            <a:ext cx="8415443" cy="1547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algn="l">
              <a:lnSpc>
                <a:spcPct val="200000"/>
              </a:lnSpc>
              <a:spcBef>
                <a:spcPts val="2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当我们面对诸如家庭、工作、社会、环境及内心的各种改变时，头脑上会把面临的情況进行分析，作出如何进行自我应对的方案评估。改变，往往会对我们有所要求。而当这些要求被评估超越了我们的能力和资源时，我们就会觉得心烦，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压力便会形成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15376" name="矩形 4"/>
          <p:cNvSpPr/>
          <p:nvPr/>
        </p:nvSpPr>
        <p:spPr>
          <a:xfrm>
            <a:off x="1884176" y="4344719"/>
            <a:ext cx="8128635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lvl="0" algn="ctr">
              <a:spcBef>
                <a:spcPts val="2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我们根据压力的起因或来源，将压力源大体分为二个方面：</a:t>
            </a:r>
          </a:p>
        </p:txBody>
      </p:sp>
      <p:sp>
        <p:nvSpPr>
          <p:cNvPr id="15377" name="矩形 2"/>
          <p:cNvSpPr/>
          <p:nvPr/>
        </p:nvSpPr>
        <p:spPr>
          <a:xfrm>
            <a:off x="3068489" y="5013176"/>
            <a:ext cx="2408555" cy="461665"/>
          </a:xfrm>
          <a:prstGeom prst="rect">
            <a:avLst/>
          </a:prstGeom>
          <a:solidFill>
            <a:srgbClr val="BDDFFA"/>
          </a:solidFill>
          <a:ln w="9525">
            <a:noFill/>
            <a:miter/>
          </a:ln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ts val="200"/>
              </a:spcBef>
              <a:spcAft>
                <a:spcPts val="65"/>
              </a:spcAft>
              <a:buFont typeface="Wingdings" charset="0"/>
              <a:buChar char="l"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外部压力源            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811069" y="5013175"/>
            <a:ext cx="2607945" cy="461665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charset="0"/>
              <a:buChar char="l"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内部压力源</a:t>
            </a:r>
          </a:p>
        </p:txBody>
      </p:sp>
      <p:sp>
        <p:nvSpPr>
          <p:cNvPr id="9" name="标题 1">
            <a:extLst>
              <a:ext uri="{FF2B5EF4-FFF2-40B4-BE49-F238E27FC236}">
                <a16:creationId xmlns="" xmlns:a16="http://schemas.microsoft.com/office/drawing/2014/main" id="{B5838FFF-65D9-488E-A85F-3FB718EBDDC8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压力的业源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CA5B741B-E725-4548-A792-B7722885D87B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4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76" grpId="0" bldLvl="0"/>
      <p:bldP spid="15377" grpId="0" animBg="1"/>
      <p:bldP spid="5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0377" y="2492896"/>
            <a:ext cx="1656001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1. 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家庭压力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28116" y="3119609"/>
            <a:ext cx="5648885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①经济负担大（房贷等）；②人生大事（婚孕、子女求学等）</a:t>
            </a: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③家务负担大（上有老下有小）；④家庭矛盾；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60377" y="4005064"/>
            <a:ext cx="1656001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/>
          <a:p>
            <a:pPr algn="ctr">
              <a:buFont typeface="+mj-ea"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工作压力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28116" y="4644683"/>
            <a:ext cx="5504869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①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工作超负荷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；②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工作要求高（甚至苛刻、挑剔等）；</a:t>
            </a:r>
          </a:p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③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职业发展不顺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；④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人际关系紧张等</a:t>
            </a:r>
          </a:p>
        </p:txBody>
      </p:sp>
      <p:sp>
        <p:nvSpPr>
          <p:cNvPr id="7" name="标题 1">
            <a:extLst>
              <a:ext uri="{FF2B5EF4-FFF2-40B4-BE49-F238E27FC236}">
                <a16:creationId xmlns="" xmlns:a16="http://schemas.microsoft.com/office/drawing/2014/main" id="{3E88A197-3FD9-40F5-9140-44218E32FDE4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外部的压力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10AD0AFF-7B75-46F4-8506-8CC5726019EA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E95CDF9-2EC5-4F7A-AC12-BEEA28D898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5033" y="3119609"/>
            <a:ext cx="2490664" cy="2255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1" grpId="0" animBg="1"/>
      <p:bldP spid="1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1675" y="2492896"/>
            <a:ext cx="1800017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/>
          <a:p>
            <a:pPr algn="ctr">
              <a:buFont typeface="+mj-ea"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3. 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社会压力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05223" y="3047742"/>
            <a:ext cx="5295713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①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很难快速适应或跟上社会的变革和发展，落后于时代。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05223" y="3781595"/>
            <a:ext cx="1800017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/>
          <a:p>
            <a:pPr algn="ctr">
              <a:buFont typeface="+mj-ea"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4. 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环境压力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72346" y="4382404"/>
            <a:ext cx="3240360" cy="1057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①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环境恶劣（噪音、污染）；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②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过度拥挤；</a:t>
            </a:r>
          </a:p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③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缺乏安全感的环境。</a:t>
            </a:r>
          </a:p>
        </p:txBody>
      </p:sp>
      <p:sp>
        <p:nvSpPr>
          <p:cNvPr id="7" name="标题 1">
            <a:extLst>
              <a:ext uri="{FF2B5EF4-FFF2-40B4-BE49-F238E27FC236}">
                <a16:creationId xmlns="" xmlns:a16="http://schemas.microsoft.com/office/drawing/2014/main" id="{BDE06F9A-25D9-4E86-9042-5C70F3FEDE95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外部的压力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CB7EEC3B-D73E-484B-ADFB-624DC632BF16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C1E28CE-C676-4D18-82EC-9311E3EDE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448" y="3153938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0377" y="2420888"/>
            <a:ext cx="7920880" cy="158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>
              <a:lnSpc>
                <a:spcPct val="150000"/>
              </a:lnSpc>
              <a:spcBef>
                <a:spcPts val="0"/>
              </a:spcBef>
              <a:spcAft>
                <a:spcPts val="65"/>
              </a:spcAft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①不能自我肯定：</a:t>
            </a:r>
            <a:endParaRPr lang="zh-CN" altLang="en-US" sz="1600" b="1" u="sng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自我价值感较低、非常在意别人的看法、敏感于别人的评语、常不喜欢自己、常认为自己被伤害、常怨天尤人、怨恨自己不如人。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60377" y="4126606"/>
            <a:ext cx="7920880" cy="1305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>
              <a:lnSpc>
                <a:spcPct val="150000"/>
              </a:lnSpc>
              <a:spcBef>
                <a:spcPts val="0"/>
              </a:spcBef>
              <a:spcAft>
                <a:spcPts val="65"/>
              </a:spcAft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②追求完美：</a:t>
            </a:r>
            <a:endParaRPr lang="zh-CN" altLang="en-US" sz="1600" b="1" u="sng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标准定得很高、常觉时间不够用、选择牺牲休息、休闲的时间，导致长期失眠、缺乏与家人相处的时间、终年处于紧张状态。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标题 1">
            <a:extLst>
              <a:ext uri="{FF2B5EF4-FFF2-40B4-BE49-F238E27FC236}">
                <a16:creationId xmlns="" xmlns:a16="http://schemas.microsoft.com/office/drawing/2014/main" id="{F787B8FA-F34D-428C-8196-3D6905201C4A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内部的压力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="" xmlns:a16="http://schemas.microsoft.com/office/drawing/2014/main" id="{1F45B7FF-FE48-44E4-BCBB-D0388A34E074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8E19C05-E7F9-4D7B-B996-1F91605B85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3825" y="-2663825"/>
            <a:ext cx="6858000" cy="121856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31C6ADF-5AE0-479D-99B9-02B0477A06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50"/>
          <a:stretch/>
        </p:blipFill>
        <p:spPr>
          <a:xfrm>
            <a:off x="8181057" y="3661080"/>
            <a:ext cx="4009560" cy="31969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3538D7B-391D-48A9-A57E-A13E16F547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6355" y="3943795"/>
            <a:ext cx="3651931" cy="293209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33233865-AFF7-4D88-AB88-3907F65D2D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50"/>
          <a:stretch/>
        </p:blipFill>
        <p:spPr>
          <a:xfrm flipH="1">
            <a:off x="-11240" y="3661080"/>
            <a:ext cx="4009560" cy="31969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BC9EBA2-14CA-4476-9682-D85727D3A7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687727" y="836711"/>
            <a:ext cx="1508679" cy="604672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F2200050-C324-4C81-BFF6-A0129C3EEE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40" y="764786"/>
            <a:ext cx="4571570" cy="6858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AD3CED3-5D12-46F7-A18A-B41CCF35C0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57046" y="5531474"/>
            <a:ext cx="1714927" cy="137689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D3D95A7A-2954-488D-92C4-CB253AA55B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62015" y="5476138"/>
            <a:ext cx="1714927" cy="1376895"/>
          </a:xfrm>
          <a:prstGeom prst="rect">
            <a:avLst/>
          </a:prstGeom>
        </p:spPr>
      </p:pic>
      <p:grpSp>
        <p:nvGrpSpPr>
          <p:cNvPr id="23" name="组合 6">
            <a:extLst>
              <a:ext uri="{FF2B5EF4-FFF2-40B4-BE49-F238E27FC236}">
                <a16:creationId xmlns="" xmlns:a16="http://schemas.microsoft.com/office/drawing/2014/main" id="{62889CA7-9F31-42D8-BE78-BEDB6E420D7C}"/>
              </a:ext>
            </a:extLst>
          </p:cNvPr>
          <p:cNvGrpSpPr/>
          <p:nvPr/>
        </p:nvGrpSpPr>
        <p:grpSpPr>
          <a:xfrm>
            <a:off x="1850805" y="1886346"/>
            <a:ext cx="4009560" cy="868418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圆角矩形 4">
              <a:extLst>
                <a:ext uri="{FF2B5EF4-FFF2-40B4-BE49-F238E27FC236}">
                  <a16:creationId xmlns="" xmlns:a16="http://schemas.microsoft.com/office/drawing/2014/main" id="{3710E0AC-2F84-439A-894A-A8A426BE1993}"/>
                </a:ext>
              </a:extLst>
            </p:cNvPr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圆角矩形 5">
              <a:extLst>
                <a:ext uri="{FF2B5EF4-FFF2-40B4-BE49-F238E27FC236}">
                  <a16:creationId xmlns="" xmlns:a16="http://schemas.microsoft.com/office/drawing/2014/main" id="{E9B0B2A6-1BA9-4293-9071-59C2EEC7C840}"/>
                </a:ext>
              </a:extLst>
            </p:cNvPr>
            <p:cNvSpPr/>
            <p:nvPr/>
          </p:nvSpPr>
          <p:spPr>
            <a:xfrm>
              <a:off x="1428728" y="1019648"/>
              <a:ext cx="4500594" cy="87343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组合 6">
            <a:extLst>
              <a:ext uri="{FF2B5EF4-FFF2-40B4-BE49-F238E27FC236}">
                <a16:creationId xmlns="" xmlns:a16="http://schemas.microsoft.com/office/drawing/2014/main" id="{EADB9411-F850-4FC9-93BA-21D21ED80005}"/>
              </a:ext>
            </a:extLst>
          </p:cNvPr>
          <p:cNvGrpSpPr/>
          <p:nvPr/>
        </p:nvGrpSpPr>
        <p:grpSpPr>
          <a:xfrm>
            <a:off x="1850805" y="3225608"/>
            <a:ext cx="4009560" cy="868418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圆角矩形 4">
              <a:extLst>
                <a:ext uri="{FF2B5EF4-FFF2-40B4-BE49-F238E27FC236}">
                  <a16:creationId xmlns="" xmlns:a16="http://schemas.microsoft.com/office/drawing/2014/main" id="{84013804-C450-458C-B18C-2E4193A29B1A}"/>
                </a:ext>
              </a:extLst>
            </p:cNvPr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圆角矩形 5">
              <a:extLst>
                <a:ext uri="{FF2B5EF4-FFF2-40B4-BE49-F238E27FC236}">
                  <a16:creationId xmlns="" xmlns:a16="http://schemas.microsoft.com/office/drawing/2014/main" id="{3CF966A8-1AB9-448A-8C3D-01B6DCC1A43A}"/>
                </a:ext>
              </a:extLst>
            </p:cNvPr>
            <p:cNvSpPr/>
            <p:nvPr/>
          </p:nvSpPr>
          <p:spPr>
            <a:xfrm>
              <a:off x="1428728" y="1019648"/>
              <a:ext cx="4500594" cy="87343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组合 6">
            <a:extLst>
              <a:ext uri="{FF2B5EF4-FFF2-40B4-BE49-F238E27FC236}">
                <a16:creationId xmlns="" xmlns:a16="http://schemas.microsoft.com/office/drawing/2014/main" id="{56FE5329-505D-4673-8093-979F89FD5B49}"/>
              </a:ext>
            </a:extLst>
          </p:cNvPr>
          <p:cNvGrpSpPr/>
          <p:nvPr/>
        </p:nvGrpSpPr>
        <p:grpSpPr>
          <a:xfrm>
            <a:off x="6360465" y="1886346"/>
            <a:ext cx="4009560" cy="868418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圆角矩形 4">
              <a:extLst>
                <a:ext uri="{FF2B5EF4-FFF2-40B4-BE49-F238E27FC236}">
                  <a16:creationId xmlns="" xmlns:a16="http://schemas.microsoft.com/office/drawing/2014/main" id="{B99B62BC-3F42-4502-9903-A4C7CB54484B}"/>
                </a:ext>
              </a:extLst>
            </p:cNvPr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圆角矩形 5">
              <a:extLst>
                <a:ext uri="{FF2B5EF4-FFF2-40B4-BE49-F238E27FC236}">
                  <a16:creationId xmlns="" xmlns:a16="http://schemas.microsoft.com/office/drawing/2014/main" id="{F9379FFB-F78E-443A-805C-84124C6E8185}"/>
                </a:ext>
              </a:extLst>
            </p:cNvPr>
            <p:cNvSpPr/>
            <p:nvPr/>
          </p:nvSpPr>
          <p:spPr>
            <a:xfrm>
              <a:off x="1428728" y="1019648"/>
              <a:ext cx="4500594" cy="87343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6">
            <a:extLst>
              <a:ext uri="{FF2B5EF4-FFF2-40B4-BE49-F238E27FC236}">
                <a16:creationId xmlns="" xmlns:a16="http://schemas.microsoft.com/office/drawing/2014/main" id="{BE9A6E60-4E40-46DB-8D97-75C75D2C1ACA}"/>
              </a:ext>
            </a:extLst>
          </p:cNvPr>
          <p:cNvGrpSpPr/>
          <p:nvPr/>
        </p:nvGrpSpPr>
        <p:grpSpPr>
          <a:xfrm>
            <a:off x="6360465" y="3225608"/>
            <a:ext cx="4009560" cy="868418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圆角矩形 4">
              <a:extLst>
                <a:ext uri="{FF2B5EF4-FFF2-40B4-BE49-F238E27FC236}">
                  <a16:creationId xmlns="" xmlns:a16="http://schemas.microsoft.com/office/drawing/2014/main" id="{A00CCB2C-C4ED-4797-A153-588264C6A0EF}"/>
                </a:ext>
              </a:extLst>
            </p:cNvPr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圆角矩形 5">
              <a:extLst>
                <a:ext uri="{FF2B5EF4-FFF2-40B4-BE49-F238E27FC236}">
                  <a16:creationId xmlns="" xmlns:a16="http://schemas.microsoft.com/office/drawing/2014/main" id="{6EA81C22-7EC2-43B6-87AE-58FCE44136C4}"/>
                </a:ext>
              </a:extLst>
            </p:cNvPr>
            <p:cNvSpPr/>
            <p:nvPr/>
          </p:nvSpPr>
          <p:spPr>
            <a:xfrm>
              <a:off x="1428728" y="1019648"/>
              <a:ext cx="4500594" cy="87343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09425FD6-080A-42CD-9ACF-2F8372618D04}"/>
              </a:ext>
            </a:extLst>
          </p:cNvPr>
          <p:cNvSpPr/>
          <p:nvPr/>
        </p:nvSpPr>
        <p:spPr>
          <a:xfrm>
            <a:off x="6768607" y="3367429"/>
            <a:ext cx="3770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04/</a:t>
            </a:r>
            <a:r>
              <a:rPr lang="zh-CN" altLang="en-US" sz="3200" b="1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29D835A0-8194-4DE1-9666-DC247707DAA0}"/>
              </a:ext>
            </a:extLst>
          </p:cNvPr>
          <p:cNvSpPr/>
          <p:nvPr/>
        </p:nvSpPr>
        <p:spPr>
          <a:xfrm>
            <a:off x="2090257" y="2010838"/>
            <a:ext cx="3550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01/</a:t>
            </a:r>
            <a:r>
              <a:rPr lang="zh-CN" altLang="en-US" sz="3200" b="1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压力测试</a:t>
            </a:r>
            <a:endParaRPr lang="en-US" altLang="zh-CN" sz="3200" b="1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C90EE339-1300-4B43-8E0A-AD738A16A3C9}"/>
              </a:ext>
            </a:extLst>
          </p:cNvPr>
          <p:cNvSpPr/>
          <p:nvPr/>
        </p:nvSpPr>
        <p:spPr>
          <a:xfrm>
            <a:off x="7077756" y="1989352"/>
            <a:ext cx="2935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02/</a:t>
            </a:r>
            <a:r>
              <a:rPr lang="zh-CN" altLang="en-US" sz="3200" b="1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什么是压力</a:t>
            </a:r>
            <a:endParaRPr lang="en-US" altLang="zh-CN" sz="3200" b="1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0E2575F5-944C-4BF2-9BC6-3E9B7B84C65B}"/>
              </a:ext>
            </a:extLst>
          </p:cNvPr>
          <p:cNvSpPr/>
          <p:nvPr/>
        </p:nvSpPr>
        <p:spPr>
          <a:xfrm>
            <a:off x="2328795" y="3347081"/>
            <a:ext cx="2935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03/</a:t>
            </a:r>
            <a:r>
              <a:rPr lang="zh-CN" altLang="en-US" sz="3200" b="1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压力的影响</a:t>
            </a:r>
            <a:endParaRPr lang="en-US" altLang="zh-CN" sz="3200" b="1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标题 1">
            <a:extLst>
              <a:ext uri="{FF2B5EF4-FFF2-40B4-BE49-F238E27FC236}">
                <a16:creationId xmlns="" xmlns:a16="http://schemas.microsoft.com/office/drawing/2014/main" id="{0567E110-8B8C-4E09-8289-E3D72E1D3CB5}"/>
              </a:ext>
            </a:extLst>
          </p:cNvPr>
          <p:cNvSpPr txBox="1">
            <a:spLocks/>
          </p:cNvSpPr>
          <p:nvPr/>
        </p:nvSpPr>
        <p:spPr>
          <a:xfrm>
            <a:off x="5294100" y="698182"/>
            <a:ext cx="1508680" cy="785813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目 录</a:t>
            </a:r>
          </a:p>
        </p:txBody>
      </p:sp>
    </p:spTree>
    <p:extLst>
      <p:ext uri="{BB962C8B-B14F-4D97-AF65-F5344CB8AC3E}">
        <p14:creationId xmlns:p14="http://schemas.microsoft.com/office/powerpoint/2010/main" val="41486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8E19C05-E7F9-4D7B-B996-1F91605B85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3825" y="-2663825"/>
            <a:ext cx="6858000" cy="12185650"/>
          </a:xfrm>
          <a:prstGeom prst="rect">
            <a:avLst/>
          </a:prstGeom>
        </p:spPr>
      </p:pic>
      <p:grpSp>
        <p:nvGrpSpPr>
          <p:cNvPr id="23" name="组合 6">
            <a:extLst>
              <a:ext uri="{FF2B5EF4-FFF2-40B4-BE49-F238E27FC236}">
                <a16:creationId xmlns="" xmlns:a16="http://schemas.microsoft.com/office/drawing/2014/main" id="{BC4A9B5D-A1BA-45F9-9E3B-9B13959D5BA7}"/>
              </a:ext>
            </a:extLst>
          </p:cNvPr>
          <p:cNvGrpSpPr/>
          <p:nvPr/>
        </p:nvGrpSpPr>
        <p:grpSpPr>
          <a:xfrm>
            <a:off x="1636641" y="1193036"/>
            <a:ext cx="8864281" cy="3545713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4">
              <a:extLst>
                <a:ext uri="{FF2B5EF4-FFF2-40B4-BE49-F238E27FC236}">
                  <a16:creationId xmlns="" xmlns:a16="http://schemas.microsoft.com/office/drawing/2014/main" id="{E20C454B-B70F-4D57-8456-F20148FB0BA6}"/>
                </a:ext>
              </a:extLst>
            </p:cNvPr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圆角矩形 5">
              <a:extLst>
                <a:ext uri="{FF2B5EF4-FFF2-40B4-BE49-F238E27FC236}">
                  <a16:creationId xmlns="" xmlns:a16="http://schemas.microsoft.com/office/drawing/2014/main" id="{4E7ADF4E-FDBA-4AAA-976D-EC4586E22C5D}"/>
                </a:ext>
              </a:extLst>
            </p:cNvPr>
            <p:cNvSpPr/>
            <p:nvPr/>
          </p:nvSpPr>
          <p:spPr>
            <a:xfrm>
              <a:off x="1428728" y="1019648"/>
              <a:ext cx="4500594" cy="87343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31C6ADF-5AE0-479D-99B9-02B0477A06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50"/>
          <a:stretch/>
        </p:blipFill>
        <p:spPr>
          <a:xfrm>
            <a:off x="8181057" y="3661080"/>
            <a:ext cx="4009560" cy="3196920"/>
          </a:xfrm>
          <a:prstGeom prst="rect">
            <a:avLst/>
          </a:prstGeom>
        </p:spPr>
      </p:pic>
      <p:sp>
        <p:nvSpPr>
          <p:cNvPr id="3075" name="标题 1"/>
          <p:cNvSpPr>
            <a:spLocks noGrp="1"/>
          </p:cNvSpPr>
          <p:nvPr>
            <p:ph type="ctrTitle" idx="4294967295"/>
          </p:nvPr>
        </p:nvSpPr>
        <p:spPr>
          <a:xfrm>
            <a:off x="3875274" y="2504510"/>
            <a:ext cx="4114092" cy="785813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algn="dist" eaLnBrk="1" hangingPunct="1"/>
            <a:r>
              <a:rPr lang="zh-CN" altLang="en-US" sz="6000" b="1" kern="1200" dirty="0">
                <a:gradFill flip="none" rotWithShape="1"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ea"/>
                <a:sym typeface="+mn-lt"/>
              </a:rPr>
              <a:t>压力的影响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3538D7B-391D-48A9-A57E-A13E16F547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6355" y="3943795"/>
            <a:ext cx="3651931" cy="293209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33233865-AFF7-4D88-AB88-3907F65D2D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50"/>
          <a:stretch/>
        </p:blipFill>
        <p:spPr>
          <a:xfrm flipH="1">
            <a:off x="-11240" y="3661080"/>
            <a:ext cx="4009560" cy="31969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BC9EBA2-14CA-4476-9682-D85727D3A7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687727" y="836711"/>
            <a:ext cx="1508679" cy="6046727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917E494C-07C2-4C32-B988-456CCD77EA4E}"/>
              </a:ext>
            </a:extLst>
          </p:cNvPr>
          <p:cNvGrpSpPr/>
          <p:nvPr/>
        </p:nvGrpSpPr>
        <p:grpSpPr>
          <a:xfrm>
            <a:off x="3106017" y="3473956"/>
            <a:ext cx="5652605" cy="453438"/>
            <a:chOff x="3140497" y="3335714"/>
            <a:chExt cx="5652605" cy="453438"/>
          </a:xfrm>
        </p:grpSpPr>
        <p:sp>
          <p:nvSpPr>
            <p:cNvPr id="22" name="标题 1">
              <a:extLst>
                <a:ext uri="{FF2B5EF4-FFF2-40B4-BE49-F238E27FC236}">
                  <a16:creationId xmlns="" xmlns:a16="http://schemas.microsoft.com/office/drawing/2014/main" id="{FDC15C88-5CBC-461E-A5A6-F7BC90D59724}"/>
                </a:ext>
              </a:extLst>
            </p:cNvPr>
            <p:cNvSpPr txBox="1">
              <a:spLocks/>
            </p:cNvSpPr>
            <p:nvPr/>
          </p:nvSpPr>
          <p:spPr>
            <a:xfrm>
              <a:off x="4121493" y="3335714"/>
              <a:ext cx="3828355" cy="4534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缓解压力让自己更加轻松</a:t>
              </a: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="" xmlns:a16="http://schemas.microsoft.com/office/drawing/2014/main" id="{2263EB44-B29B-4624-B256-42FB2480925E}"/>
                </a:ext>
              </a:extLst>
            </p:cNvPr>
            <p:cNvCxnSpPr/>
            <p:nvPr/>
          </p:nvCxnSpPr>
          <p:spPr>
            <a:xfrm>
              <a:off x="3140497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="" xmlns:a16="http://schemas.microsoft.com/office/drawing/2014/main" id="{F6B9FB8E-34B1-43DA-B1E8-A161EF18498F}"/>
                </a:ext>
              </a:extLst>
            </p:cNvPr>
            <p:cNvCxnSpPr/>
            <p:nvPr/>
          </p:nvCxnSpPr>
          <p:spPr>
            <a:xfrm>
              <a:off x="8073022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标题 1">
            <a:extLst>
              <a:ext uri="{FF2B5EF4-FFF2-40B4-BE49-F238E27FC236}">
                <a16:creationId xmlns="" xmlns:a16="http://schemas.microsoft.com/office/drawing/2014/main" id="{21369885-BC8F-4982-807C-BB1A2843BAB7}"/>
              </a:ext>
            </a:extLst>
          </p:cNvPr>
          <p:cNvSpPr txBox="1">
            <a:spLocks/>
          </p:cNvSpPr>
          <p:nvPr/>
        </p:nvSpPr>
        <p:spPr>
          <a:xfrm>
            <a:off x="4258061" y="1700808"/>
            <a:ext cx="3511372" cy="785813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第三部分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F2200050-C324-4C81-BFF6-A0129C3EEE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40" y="764786"/>
            <a:ext cx="4571570" cy="6858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AD3CED3-5D12-46F7-A18A-B41CCF35C0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57046" y="5531474"/>
            <a:ext cx="1714927" cy="137689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D3D95A7A-2954-488D-92C4-CB253AA55B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62015" y="5476138"/>
            <a:ext cx="1714927" cy="137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矩形 4"/>
          <p:cNvSpPr/>
          <p:nvPr/>
        </p:nvSpPr>
        <p:spPr>
          <a:xfrm>
            <a:off x="1844353" y="2492896"/>
            <a:ext cx="4526915" cy="100296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lvl="0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压力的结果既可以是正面的，也可以是负面的，取决于压力的大小和一个人对压力的承受程度。</a:t>
            </a:r>
          </a:p>
        </p:txBody>
      </p:sp>
      <p:sp>
        <p:nvSpPr>
          <p:cNvPr id="23568" name="矩形 4"/>
          <p:cNvSpPr/>
          <p:nvPr/>
        </p:nvSpPr>
        <p:spPr>
          <a:xfrm>
            <a:off x="1844353" y="3592800"/>
            <a:ext cx="4248472" cy="206210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lvl="0" algn="l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一个处于长期压力之下的人就像一个齿轮转动过高的汽车。引擎会过早报废，我们的身体也同样如此。压力过大的影响会在人的心理、生理、行为等方面反应出来。</a:t>
            </a:r>
          </a:p>
        </p:txBody>
      </p:sp>
      <p:sp>
        <p:nvSpPr>
          <p:cNvPr id="7" name="标题 1">
            <a:extLst>
              <a:ext uri="{FF2B5EF4-FFF2-40B4-BE49-F238E27FC236}">
                <a16:creationId xmlns="" xmlns:a16="http://schemas.microsoft.com/office/drawing/2014/main" id="{891C3C15-42C4-4393-B3D7-7A6BB6CF336A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压力的影响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FD358B76-E310-482D-BACF-5E63611C751F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3F731E9-1821-43AC-880E-0B13ADAEE6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2945" y="2600129"/>
            <a:ext cx="3024336" cy="2701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18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3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 bldLvl="0"/>
      <p:bldP spid="23568" grpId="0" bldLvl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276401" y="2524348"/>
            <a:ext cx="3312368" cy="400110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压力过大对身体的影响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31919" y="3289047"/>
            <a:ext cx="2232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高血压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冠心病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颈椎痛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糖尿病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="" xmlns:a16="http://schemas.microsoft.com/office/drawing/2014/main" id="{0C545F54-300D-4F7A-94E0-B4BFC1C1B100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压力的影响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CA7CCEB7-D526-4809-8655-D53CEF54886D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E16FDBB-A8C4-4991-946A-9BDEF491E578}"/>
              </a:ext>
            </a:extLst>
          </p:cNvPr>
          <p:cNvSpPr/>
          <p:nvPr/>
        </p:nvSpPr>
        <p:spPr>
          <a:xfrm>
            <a:off x="4364783" y="3281726"/>
            <a:ext cx="17278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慢性胃炎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胃溃疡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失眠症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抑郁症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038A01C-8190-4CB2-AE9E-F1E45A778E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56921" y="2600371"/>
            <a:ext cx="2664296" cy="30845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5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083583" y="2536825"/>
            <a:ext cx="3361169" cy="400110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压力过大对心理的影响</a:t>
            </a:r>
          </a:p>
        </p:txBody>
      </p:sp>
      <p:sp>
        <p:nvSpPr>
          <p:cNvPr id="24592" name="TextBox 61"/>
          <p:cNvSpPr/>
          <p:nvPr/>
        </p:nvSpPr>
        <p:spPr>
          <a:xfrm>
            <a:off x="1799282" y="3129306"/>
            <a:ext cx="8181975" cy="244945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60000"/>
              </a:lnSpc>
              <a:buFont typeface="Arial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焦虑、紧张、迷惑、烦躁、敏感、喜怒无常</a:t>
            </a:r>
          </a:p>
          <a:p>
            <a:pPr marL="342900" lvl="0" indent="-342900" algn="l">
              <a:lnSpc>
                <a:spcPct val="160000"/>
              </a:lnSpc>
              <a:buClrTx/>
              <a:buFont typeface="Arial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道德和情感准则削弱</a:t>
            </a:r>
          </a:p>
          <a:p>
            <a:pPr marL="342900" lvl="0" indent="-342900" algn="l">
              <a:lnSpc>
                <a:spcPct val="160000"/>
              </a:lnSpc>
              <a:buFont typeface="Arial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感情压抑，兴趣和热情减少，厌倦工作</a:t>
            </a:r>
          </a:p>
          <a:p>
            <a:pPr marL="342900" lvl="0" indent="-342900" algn="l">
              <a:lnSpc>
                <a:spcPct val="160000"/>
              </a:lnSpc>
              <a:buFont typeface="Arial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意志消沉，自信心不足，出现悲观失望和无助的心理</a:t>
            </a:r>
          </a:p>
          <a:p>
            <a:pPr marL="342900" lvl="0" indent="-342900" algn="l">
              <a:lnSpc>
                <a:spcPct val="160000"/>
              </a:lnSpc>
              <a:buFont typeface="Arial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短期和长期记忆力减退</a:t>
            </a:r>
          </a:p>
          <a:p>
            <a:pPr marL="342900" lvl="0" indent="-342900" algn="l">
              <a:lnSpc>
                <a:spcPct val="160000"/>
              </a:lnSpc>
              <a:buFont typeface="Arial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精神疲劳，错觉和思维混乱增加</a:t>
            </a:r>
          </a:p>
        </p:txBody>
      </p:sp>
      <p:sp>
        <p:nvSpPr>
          <p:cNvPr id="24602" name="TextBox 61"/>
          <p:cNvSpPr/>
          <p:nvPr/>
        </p:nvSpPr>
        <p:spPr>
          <a:xfrm>
            <a:off x="3667760" y="5033963"/>
            <a:ext cx="389850" cy="33855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1600" dirty="0">
                <a:solidFill>
                  <a:srgbClr val="F2F2F2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="" xmlns:a16="http://schemas.microsoft.com/office/drawing/2014/main" id="{43CA4D7F-AA34-4ED3-80FF-0B9DBA1FB5A9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压力的影响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BD48F077-427E-4963-8933-91EDBC75B672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ABF066C-62CD-403A-86D5-D9A5B53F1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69" y="3129306"/>
            <a:ext cx="3505711" cy="2131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9" dur="1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30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592" grpId="0" bldLvl="0"/>
      <p:bldP spid="24602" grpId="0" bldLvl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002403" y="2564904"/>
            <a:ext cx="3744415" cy="400110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③压力过大对行为的影响</a:t>
            </a:r>
          </a:p>
        </p:txBody>
      </p:sp>
      <p:sp>
        <p:nvSpPr>
          <p:cNvPr id="26657" name="TextBox 61"/>
          <p:cNvSpPr/>
          <p:nvPr/>
        </p:nvSpPr>
        <p:spPr>
          <a:xfrm>
            <a:off x="5936933" y="5059045"/>
            <a:ext cx="389850" cy="33855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1600" dirty="0">
                <a:solidFill>
                  <a:srgbClr val="E36C09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TextBox 61"/>
          <p:cNvSpPr/>
          <p:nvPr/>
        </p:nvSpPr>
        <p:spPr>
          <a:xfrm>
            <a:off x="2002403" y="3211795"/>
            <a:ext cx="4896544" cy="244945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60000"/>
              </a:lnSpc>
              <a:buFont typeface="Arial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冒险行为增加，包括不顾后果的驾车和赌博</a:t>
            </a:r>
          </a:p>
          <a:p>
            <a:pPr marL="342900" lvl="0" indent="-342900" algn="l">
              <a:lnSpc>
                <a:spcPct val="160000"/>
              </a:lnSpc>
              <a:buFont typeface="Arial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放纵自己，自暴自弃</a:t>
            </a:r>
          </a:p>
          <a:p>
            <a:pPr marL="342900" lvl="0" indent="-342900" algn="l">
              <a:lnSpc>
                <a:spcPct val="160000"/>
              </a:lnSpc>
              <a:buFont typeface="Arial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攻击、侵犯他人，破坏公共财产</a:t>
            </a:r>
          </a:p>
          <a:p>
            <a:pPr marL="342900" lvl="0" indent="-342900" algn="l">
              <a:lnSpc>
                <a:spcPct val="160000"/>
              </a:lnSpc>
              <a:buFont typeface="Arial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自杀或企图自杀</a:t>
            </a:r>
          </a:p>
          <a:p>
            <a:pPr marL="342900" lvl="0" indent="-342900" algn="l">
              <a:lnSpc>
                <a:spcPct val="160000"/>
              </a:lnSpc>
              <a:buFont typeface="Arial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不愿意出门活动</a:t>
            </a:r>
          </a:p>
          <a:p>
            <a:pPr marL="342900" lvl="0" indent="-342900" algn="l">
              <a:lnSpc>
                <a:spcPct val="160000"/>
              </a:lnSpc>
              <a:buFont typeface="Arial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疯狂购物、化悲愤为食欲</a:t>
            </a:r>
          </a:p>
        </p:txBody>
      </p:sp>
      <p:sp>
        <p:nvSpPr>
          <p:cNvPr id="6" name="标题 1">
            <a:extLst>
              <a:ext uri="{FF2B5EF4-FFF2-40B4-BE49-F238E27FC236}">
                <a16:creationId xmlns="" xmlns:a16="http://schemas.microsoft.com/office/drawing/2014/main" id="{FBF15309-E08A-44BA-A38F-3B2971B1E856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压力的影响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90865375-577F-422B-ABA0-EB860E7D0095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EAC11BC-0C66-4170-9B50-28BD8F54F6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0897" y="3053946"/>
            <a:ext cx="3240360" cy="2357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9" dur="1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657" grpId="0" bldLvl="0"/>
      <p:bldP spid="2" grpId="0" bldLvl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8E19C05-E7F9-4D7B-B996-1F91605B85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3825" y="-2663825"/>
            <a:ext cx="6858000" cy="12185650"/>
          </a:xfrm>
          <a:prstGeom prst="rect">
            <a:avLst/>
          </a:prstGeom>
        </p:spPr>
      </p:pic>
      <p:grpSp>
        <p:nvGrpSpPr>
          <p:cNvPr id="23" name="组合 6">
            <a:extLst>
              <a:ext uri="{FF2B5EF4-FFF2-40B4-BE49-F238E27FC236}">
                <a16:creationId xmlns="" xmlns:a16="http://schemas.microsoft.com/office/drawing/2014/main" id="{CC2FE34D-EEDF-4E7D-B5DA-BE73799A891D}"/>
              </a:ext>
            </a:extLst>
          </p:cNvPr>
          <p:cNvGrpSpPr/>
          <p:nvPr/>
        </p:nvGrpSpPr>
        <p:grpSpPr>
          <a:xfrm>
            <a:off x="1636641" y="1193036"/>
            <a:ext cx="8864281" cy="3545713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4">
              <a:extLst>
                <a:ext uri="{FF2B5EF4-FFF2-40B4-BE49-F238E27FC236}">
                  <a16:creationId xmlns="" xmlns:a16="http://schemas.microsoft.com/office/drawing/2014/main" id="{41678686-4198-4128-916A-6C4CB1B1B11C}"/>
                </a:ext>
              </a:extLst>
            </p:cNvPr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圆角矩形 5">
              <a:extLst>
                <a:ext uri="{FF2B5EF4-FFF2-40B4-BE49-F238E27FC236}">
                  <a16:creationId xmlns="" xmlns:a16="http://schemas.microsoft.com/office/drawing/2014/main" id="{AF50014F-3EF2-441A-A194-A31F4EC8D9B0}"/>
                </a:ext>
              </a:extLst>
            </p:cNvPr>
            <p:cNvSpPr/>
            <p:nvPr/>
          </p:nvSpPr>
          <p:spPr>
            <a:xfrm>
              <a:off x="1428728" y="1019648"/>
              <a:ext cx="4500594" cy="87343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31C6ADF-5AE0-479D-99B9-02B0477A06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50"/>
          <a:stretch/>
        </p:blipFill>
        <p:spPr>
          <a:xfrm>
            <a:off x="8181057" y="3661080"/>
            <a:ext cx="4009560" cy="3196920"/>
          </a:xfrm>
          <a:prstGeom prst="rect">
            <a:avLst/>
          </a:prstGeom>
        </p:spPr>
      </p:pic>
      <p:sp>
        <p:nvSpPr>
          <p:cNvPr id="3075" name="标题 1"/>
          <p:cNvSpPr>
            <a:spLocks noGrp="1"/>
          </p:cNvSpPr>
          <p:nvPr>
            <p:ph type="ctrTitle" idx="4294967295"/>
          </p:nvPr>
        </p:nvSpPr>
        <p:spPr>
          <a:xfrm>
            <a:off x="3651151" y="2494387"/>
            <a:ext cx="4883348" cy="785813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algn="dist" eaLnBrk="1" hangingPunct="1"/>
            <a:r>
              <a:rPr lang="zh-CN" altLang="en-US" sz="6000" b="1" kern="1200">
                <a:gradFill flip="none" rotWithShape="1"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zh-CN" altLang="en-US" sz="6000" b="1" kern="1200" dirty="0">
              <a:gradFill flip="none" rotWithShape="1"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  <a:tileRect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3538D7B-391D-48A9-A57E-A13E16F547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6355" y="3943795"/>
            <a:ext cx="3651931" cy="293209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33233865-AFF7-4D88-AB88-3907F65D2D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50"/>
          <a:stretch/>
        </p:blipFill>
        <p:spPr>
          <a:xfrm flipH="1">
            <a:off x="-11240" y="3661080"/>
            <a:ext cx="4009560" cy="31969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BC9EBA2-14CA-4476-9682-D85727D3A7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687727" y="836711"/>
            <a:ext cx="1508679" cy="6046727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917E494C-07C2-4C32-B988-456CCD77EA4E}"/>
              </a:ext>
            </a:extLst>
          </p:cNvPr>
          <p:cNvGrpSpPr/>
          <p:nvPr/>
        </p:nvGrpSpPr>
        <p:grpSpPr>
          <a:xfrm>
            <a:off x="3106017" y="3473956"/>
            <a:ext cx="5652605" cy="453438"/>
            <a:chOff x="3140497" y="3335714"/>
            <a:chExt cx="5652605" cy="453438"/>
          </a:xfrm>
        </p:grpSpPr>
        <p:sp>
          <p:nvSpPr>
            <p:cNvPr id="22" name="标题 1">
              <a:extLst>
                <a:ext uri="{FF2B5EF4-FFF2-40B4-BE49-F238E27FC236}">
                  <a16:creationId xmlns="" xmlns:a16="http://schemas.microsoft.com/office/drawing/2014/main" id="{FDC15C88-5CBC-461E-A5A6-F7BC90D59724}"/>
                </a:ext>
              </a:extLst>
            </p:cNvPr>
            <p:cNvSpPr txBox="1">
              <a:spLocks/>
            </p:cNvSpPr>
            <p:nvPr/>
          </p:nvSpPr>
          <p:spPr>
            <a:xfrm>
              <a:off x="4121493" y="3335714"/>
              <a:ext cx="3828355" cy="4534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缓解压力让自己更加轻松</a:t>
              </a: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="" xmlns:a16="http://schemas.microsoft.com/office/drawing/2014/main" id="{2263EB44-B29B-4624-B256-42FB2480925E}"/>
                </a:ext>
              </a:extLst>
            </p:cNvPr>
            <p:cNvCxnSpPr/>
            <p:nvPr/>
          </p:nvCxnSpPr>
          <p:spPr>
            <a:xfrm>
              <a:off x="3140497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="" xmlns:a16="http://schemas.microsoft.com/office/drawing/2014/main" id="{F6B9FB8E-34B1-43DA-B1E8-A161EF18498F}"/>
                </a:ext>
              </a:extLst>
            </p:cNvPr>
            <p:cNvCxnSpPr/>
            <p:nvPr/>
          </p:nvCxnSpPr>
          <p:spPr>
            <a:xfrm>
              <a:off x="8073022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标题 1">
            <a:extLst>
              <a:ext uri="{FF2B5EF4-FFF2-40B4-BE49-F238E27FC236}">
                <a16:creationId xmlns="" xmlns:a16="http://schemas.microsoft.com/office/drawing/2014/main" id="{21369885-BC8F-4982-807C-BB1A2843BAB7}"/>
              </a:ext>
            </a:extLst>
          </p:cNvPr>
          <p:cNvSpPr txBox="1">
            <a:spLocks/>
          </p:cNvSpPr>
          <p:nvPr/>
        </p:nvSpPr>
        <p:spPr>
          <a:xfrm>
            <a:off x="4258061" y="1700808"/>
            <a:ext cx="3511372" cy="785813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第三部分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F2200050-C324-4C81-BFF6-A0129C3EEE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40" y="764786"/>
            <a:ext cx="4571570" cy="6858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AD3CED3-5D12-46F7-A18A-B41CCF35C0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57046" y="5531474"/>
            <a:ext cx="1714927" cy="137689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D3D95A7A-2954-488D-92C4-CB253AA55B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62015" y="5476138"/>
            <a:ext cx="1714927" cy="137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 txBox="1"/>
          <p:nvPr/>
        </p:nvSpPr>
        <p:spPr>
          <a:xfrm>
            <a:off x="2498190" y="3088323"/>
            <a:ext cx="1741904" cy="242148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唠叨？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暴饮暴食？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疯狂购物？</a:t>
            </a:r>
            <a:endParaRPr lang="en-US" altLang="x-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抽烟？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喝闷酒？</a:t>
            </a:r>
            <a:endParaRPr lang="en-US" altLang="x-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24" name="圆角矩形 25"/>
          <p:cNvSpPr/>
          <p:nvPr/>
        </p:nvSpPr>
        <p:spPr>
          <a:xfrm>
            <a:off x="2221524" y="2688131"/>
            <a:ext cx="2219325" cy="3240087"/>
          </a:xfrm>
          <a:prstGeom prst="roundRect">
            <a:avLst>
              <a:gd name="adj" fmla="val 5356"/>
            </a:avLst>
          </a:prstGeom>
          <a:noFill/>
          <a:ln w="25400" cap="flat" cmpd="sng">
            <a:solidFill>
              <a:srgbClr val="BDDFFA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725" name="Picture 3" descr="G:\邓秀良永久资料\邓秀良-图片素材库\邓秀良-培训师如何打造制胜PPT-下载图片20120214\错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561" y="5303138"/>
            <a:ext cx="588118" cy="588118"/>
          </a:xfrm>
          <a:prstGeom prst="rect">
            <a:avLst/>
          </a:prstGeom>
          <a:noFill/>
          <a:ln w="9525">
            <a:noFill/>
            <a:miter/>
          </a:ln>
        </p:spPr>
      </p:pic>
      <p:grpSp>
        <p:nvGrpSpPr>
          <p:cNvPr id="30726" name="组合 30725"/>
          <p:cNvGrpSpPr/>
          <p:nvPr/>
        </p:nvGrpSpPr>
        <p:grpSpPr>
          <a:xfrm>
            <a:off x="6903315" y="2636838"/>
            <a:ext cx="2501878" cy="3240087"/>
            <a:chOff x="0" y="0"/>
            <a:chExt cx="2232248" cy="3240360"/>
          </a:xfrm>
        </p:grpSpPr>
        <p:sp>
          <p:nvSpPr>
            <p:cNvPr id="30727" name="圆角矩形 9"/>
            <p:cNvSpPr/>
            <p:nvPr/>
          </p:nvSpPr>
          <p:spPr>
            <a:xfrm>
              <a:off x="0" y="0"/>
              <a:ext cx="2232248" cy="3240360"/>
            </a:xfrm>
            <a:prstGeom prst="roundRect">
              <a:avLst>
                <a:gd name="adj" fmla="val 5356"/>
              </a:avLst>
            </a:prstGeom>
            <a:noFill/>
            <a:ln w="25400" cap="flat" cmpd="sng">
              <a:solidFill>
                <a:srgbClr val="BDDFFA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/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728" name="圆角矩形 10"/>
            <p:cNvSpPr/>
            <p:nvPr/>
          </p:nvSpPr>
          <p:spPr>
            <a:xfrm>
              <a:off x="216024" y="230842"/>
              <a:ext cx="2016224" cy="921536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342900" lvl="0" indent="-342900" algn="ctr">
                <a:lnSpc>
                  <a:spcPct val="130000"/>
                </a:lnSpc>
                <a:spcBef>
                  <a:spcPct val="20000"/>
                </a:spcBef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改变不良的</a:t>
              </a:r>
              <a:endParaRPr lang="en-US" altLang="x-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342900" lvl="0" indent="-342900" algn="ctr">
                <a:lnSpc>
                  <a:spcPct val="130000"/>
                </a:lnSpc>
                <a:spcBef>
                  <a:spcPct val="20000"/>
                </a:spcBef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“成瘾行为”</a:t>
              </a:r>
            </a:p>
          </p:txBody>
        </p:sp>
      </p:grpSp>
      <p:sp>
        <p:nvSpPr>
          <p:cNvPr id="30734" name="Rectangle 9"/>
          <p:cNvSpPr/>
          <p:nvPr/>
        </p:nvSpPr>
        <p:spPr>
          <a:xfrm>
            <a:off x="5444928" y="2688131"/>
            <a:ext cx="504056" cy="3051124"/>
          </a:xfrm>
          <a:prstGeom prst="roundRect">
            <a:avLst>
              <a:gd name="adj" fmla="val 8120"/>
            </a:avLst>
          </a:prstGeom>
          <a:solidFill>
            <a:srgbClr val="BDDFFA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/>
          <a:lstStyle/>
          <a:p>
            <a:pPr marL="342900" lvl="0" indent="-342900" algn="ctr"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好压力管理合理释放压力</a:t>
            </a:r>
          </a:p>
        </p:txBody>
      </p:sp>
      <p:sp>
        <p:nvSpPr>
          <p:cNvPr id="30730" name="AutoShape 11"/>
          <p:cNvSpPr/>
          <p:nvPr/>
        </p:nvSpPr>
        <p:spPr>
          <a:xfrm rot="5400000">
            <a:off x="7965633" y="3902414"/>
            <a:ext cx="574682" cy="702302"/>
          </a:xfrm>
          <a:prstGeom prst="rightArrow">
            <a:avLst>
              <a:gd name="adj1" fmla="val 50000"/>
              <a:gd name="adj2" fmla="val 55365"/>
            </a:avLst>
          </a:prstGeom>
          <a:solidFill>
            <a:srgbClr val="BDDFFA"/>
          </a:solidFill>
          <a:ln w="9525">
            <a:noFill/>
            <a:miter/>
          </a:ln>
        </p:spPr>
        <p:txBody>
          <a:bodyPr wrap="none" anchor="ctr"/>
          <a:lstStyle/>
          <a:p>
            <a:pPr lvl="0"/>
            <a:endParaRPr lang="zh-CN" altLang="en-US" dirty="0">
              <a:solidFill>
                <a:srgbClr val="0077E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31" name="圆角矩形 11"/>
          <p:cNvSpPr/>
          <p:nvPr/>
        </p:nvSpPr>
        <p:spPr>
          <a:xfrm>
            <a:off x="7455606" y="4583291"/>
            <a:ext cx="1594735" cy="135867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lvl="0" indent="-342900" algn="r">
              <a:lnSpc>
                <a:spcPct val="13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养成健康的</a:t>
            </a:r>
            <a:endParaRPr lang="en-US" altLang="x-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algn="r">
              <a:lnSpc>
                <a:spcPct val="13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“行为模式”</a:t>
            </a:r>
          </a:p>
        </p:txBody>
      </p:sp>
      <p:pic>
        <p:nvPicPr>
          <p:cNvPr id="30732" name="Picture 6" descr="G:\邓秀良永久资料\邓秀良-图片素材库\EAP相关图片20110907\对勾-红色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86912" y="5338507"/>
            <a:ext cx="526858" cy="483004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5" name="标题 1">
            <a:extLst>
              <a:ext uri="{FF2B5EF4-FFF2-40B4-BE49-F238E27FC236}">
                <a16:creationId xmlns="" xmlns:a16="http://schemas.microsoft.com/office/drawing/2014/main" id="{733E6CD3-846A-4BA3-A025-5922B23E47C3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99DFC1E6-D0AE-4D02-9558-90AE2F7E1620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4" grpId="0" animBg="1"/>
      <p:bldP spid="30734" grpId="0" animBg="1"/>
      <p:bldP spid="30730" grpId="0" animBg="1"/>
      <p:bldP spid="30731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8" name="TextBox 10"/>
          <p:cNvSpPr/>
          <p:nvPr/>
        </p:nvSpPr>
        <p:spPr>
          <a:xfrm>
            <a:off x="2132385" y="3023514"/>
            <a:ext cx="3960440" cy="33855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No.1  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休息片刻，呼吸一下新鲜空气</a:t>
            </a:r>
          </a:p>
        </p:txBody>
      </p:sp>
      <p:sp>
        <p:nvSpPr>
          <p:cNvPr id="33810" name="矩形 4"/>
          <p:cNvSpPr/>
          <p:nvPr/>
        </p:nvSpPr>
        <p:spPr>
          <a:xfrm>
            <a:off x="2069657" y="3497249"/>
            <a:ext cx="4536504" cy="181588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lvl="0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天中多进行几次短暂的休息，做做深呼吸，走出工作场所呼吸一下新鲜空气，可以使你放松大脑，防止压力情绪的形成。千万不要放任压力情绪的发展，不能使这种情绪在一天工作结束时升级成能压倒你的工作压力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069657" y="2374260"/>
            <a:ext cx="2364740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Ⅰ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 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初步减压</a:t>
            </a:r>
          </a:p>
        </p:txBody>
      </p:sp>
      <p:sp>
        <p:nvSpPr>
          <p:cNvPr id="27" name="标题 1">
            <a:extLst>
              <a:ext uri="{FF2B5EF4-FFF2-40B4-BE49-F238E27FC236}">
                <a16:creationId xmlns="" xmlns:a16="http://schemas.microsoft.com/office/drawing/2014/main" id="{82B02329-4772-47E4-BDDF-1F3508E7D457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="" xmlns:a16="http://schemas.microsoft.com/office/drawing/2014/main" id="{28DE1A24-6284-4357-AC32-839641989DC7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74F5DB3-B637-4458-8321-5C7C28722E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0280" y="3023514"/>
            <a:ext cx="2650977" cy="2391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0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6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8" grpId="0" bldLvl="0"/>
      <p:bldP spid="33810" grpId="0" bldLvl="0"/>
      <p:bldP spid="30" grpId="0" animBg="1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3" name="TextBox 10"/>
          <p:cNvSpPr/>
          <p:nvPr/>
        </p:nvSpPr>
        <p:spPr>
          <a:xfrm>
            <a:off x="1988671" y="3069446"/>
            <a:ext cx="2880018" cy="36933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No.2 转移并释放压力</a:t>
            </a:r>
          </a:p>
        </p:txBody>
      </p:sp>
      <p:sp>
        <p:nvSpPr>
          <p:cNvPr id="34835" name="矩形 4"/>
          <p:cNvSpPr/>
          <p:nvPr/>
        </p:nvSpPr>
        <p:spPr>
          <a:xfrm>
            <a:off x="2035059" y="3552165"/>
            <a:ext cx="4055472" cy="193899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让自己暂时躲开压力源，去做一下体育运动或者去KTV吼上两嗓子，这能使你很好地发泄一下，完了之后你会感到很轻松，不知不觉间就可以把压力释放出去。或者给自己放假一天，彻底放松一下。</a:t>
            </a:r>
          </a:p>
        </p:txBody>
      </p:sp>
      <p:sp>
        <p:nvSpPr>
          <p:cNvPr id="39944" name="Rectangle 9"/>
          <p:cNvSpPr txBox="1"/>
          <p:nvPr/>
        </p:nvSpPr>
        <p:spPr>
          <a:xfrm>
            <a:off x="6547800" y="5031705"/>
            <a:ext cx="1224777" cy="432048"/>
          </a:xfrm>
          <a:prstGeom prst="rect">
            <a:avLst/>
          </a:prstGeom>
          <a:solidFill>
            <a:srgbClr val="BDDFFA"/>
          </a:solidFill>
          <a:ln w="9525">
            <a:noFill/>
            <a:miter/>
          </a:ln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使劲飙</a:t>
            </a:r>
          </a:p>
        </p:txBody>
      </p:sp>
      <p:sp>
        <p:nvSpPr>
          <p:cNvPr id="4" name="Rectangle 9"/>
          <p:cNvSpPr txBox="1"/>
          <p:nvPr/>
        </p:nvSpPr>
        <p:spPr>
          <a:xfrm>
            <a:off x="7976497" y="5031705"/>
            <a:ext cx="1224777" cy="432048"/>
          </a:xfrm>
          <a:prstGeom prst="rect">
            <a:avLst/>
          </a:prstGeom>
          <a:solidFill>
            <a:srgbClr val="BDDFFA"/>
          </a:solidFill>
          <a:ln w="9525">
            <a:noFill/>
            <a:miter/>
          </a:ln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使劲扔</a:t>
            </a:r>
          </a:p>
        </p:txBody>
      </p:sp>
      <p:sp>
        <p:nvSpPr>
          <p:cNvPr id="5" name="Rectangle 9"/>
          <p:cNvSpPr txBox="1"/>
          <p:nvPr/>
        </p:nvSpPr>
        <p:spPr>
          <a:xfrm>
            <a:off x="9405193" y="5031705"/>
            <a:ext cx="1241449" cy="432048"/>
          </a:xfrm>
          <a:prstGeom prst="rect">
            <a:avLst/>
          </a:prstGeom>
          <a:solidFill>
            <a:srgbClr val="BDDFFA"/>
          </a:solidFill>
          <a:ln w="9525">
            <a:noFill/>
            <a:miter/>
          </a:ln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使劲打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037353" y="2371898"/>
            <a:ext cx="2364740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Ⅰ</a:t>
            </a:r>
            <a:r>
              <a:rPr lang="en-US" altLang="zh-CN" dirty="0">
                <a:latin typeface="+mn-lt"/>
                <a:ea typeface="+mn-ea"/>
                <a:sym typeface="+mn-lt"/>
              </a:rPr>
              <a:t>. </a:t>
            </a:r>
            <a:r>
              <a:rPr lang="zh-CN" altLang="en-US" dirty="0">
                <a:latin typeface="+mn-lt"/>
                <a:ea typeface="+mn-ea"/>
                <a:sym typeface="+mn-lt"/>
              </a:rPr>
              <a:t>初步减压</a:t>
            </a:r>
          </a:p>
        </p:txBody>
      </p:sp>
      <p:sp>
        <p:nvSpPr>
          <p:cNvPr id="18" name="标题 1">
            <a:extLst>
              <a:ext uri="{FF2B5EF4-FFF2-40B4-BE49-F238E27FC236}">
                <a16:creationId xmlns="" xmlns:a16="http://schemas.microsoft.com/office/drawing/2014/main" id="{6CC8100D-B0FC-479D-ABC5-6B33B2EF582C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="" xmlns:a16="http://schemas.microsoft.com/office/drawing/2014/main" id="{55B5B6EF-F06E-445D-8A9B-AB0B281EBF45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644B3283-8B60-47B0-BD5E-080D39372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8548" y="2723628"/>
            <a:ext cx="4018093" cy="2143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0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6" dur="1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3" grpId="0" bldLvl="0"/>
      <p:bldP spid="34835" grpId="0" bldLvl="0"/>
      <p:bldP spid="39944" grpId="0" animBg="1"/>
      <p:bldP spid="4" grpId="0" animBg="1"/>
      <p:bldP spid="5" grpId="0" animBg="1"/>
      <p:bldP spid="20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1" name="TextBox 10"/>
          <p:cNvSpPr/>
          <p:nvPr/>
        </p:nvSpPr>
        <p:spPr>
          <a:xfrm>
            <a:off x="1802023" y="2921090"/>
            <a:ext cx="3257591" cy="36933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No.3  找信得过的朋友聊一聊</a:t>
            </a:r>
          </a:p>
        </p:txBody>
      </p:sp>
      <p:sp>
        <p:nvSpPr>
          <p:cNvPr id="36883" name="矩形 4"/>
          <p:cNvSpPr/>
          <p:nvPr/>
        </p:nvSpPr>
        <p:spPr>
          <a:xfrm>
            <a:off x="1772345" y="3403524"/>
            <a:ext cx="8871353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或许你很要强，不喜欢把脆弱的一面展示给别人。但是，把所有的抑郁埋藏在心底只会令自己郁郁寡欢，有时候把你的烦恼跟信得过的朋友聊一聊，这样效果会很好。</a:t>
            </a:r>
          </a:p>
        </p:txBody>
      </p:sp>
      <p:sp>
        <p:nvSpPr>
          <p:cNvPr id="2" name="矩形 1"/>
          <p:cNvSpPr/>
          <p:nvPr/>
        </p:nvSpPr>
        <p:spPr>
          <a:xfrm>
            <a:off x="1425297" y="4176421"/>
            <a:ext cx="5427980" cy="186717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rtlCol="0">
            <a:spAutoFit/>
          </a:bodyPr>
          <a:lstStyle/>
          <a:p>
            <a:pPr marL="514350" lvl="0" algn="l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你倾诉本身就会让你的心情感到舒畅；</a:t>
            </a:r>
          </a:p>
          <a:p>
            <a:pPr marL="514350" lvl="0" algn="l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romanUcPeriod"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与朋友们交换一下近况，你会发现，自己那点事算啥，可能别人的烦恼比你大多了，从而自己也就觉得没有什么了。</a:t>
            </a:r>
          </a:p>
          <a:p>
            <a:pPr lvl="0" algn="l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774547" y="2312248"/>
            <a:ext cx="2364740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Ⅰ</a:t>
            </a:r>
            <a:r>
              <a:rPr lang="en-US" altLang="zh-CN" dirty="0">
                <a:latin typeface="+mn-lt"/>
                <a:ea typeface="+mn-ea"/>
                <a:sym typeface="+mn-lt"/>
              </a:rPr>
              <a:t>. </a:t>
            </a:r>
            <a:r>
              <a:rPr lang="zh-CN" altLang="en-US" dirty="0">
                <a:latin typeface="+mn-lt"/>
                <a:ea typeface="+mn-ea"/>
                <a:sym typeface="+mn-lt"/>
              </a:rPr>
              <a:t>初步减压</a:t>
            </a:r>
          </a:p>
        </p:txBody>
      </p:sp>
      <p:sp>
        <p:nvSpPr>
          <p:cNvPr id="23" name="标题 1">
            <a:extLst>
              <a:ext uri="{FF2B5EF4-FFF2-40B4-BE49-F238E27FC236}">
                <a16:creationId xmlns="" xmlns:a16="http://schemas.microsoft.com/office/drawing/2014/main" id="{6824929B-F3B1-47CC-930D-968224298D1B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="" xmlns:a16="http://schemas.microsoft.com/office/drawing/2014/main" id="{3CB11198-7CD0-41B5-97DF-B865B80D18AE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357E4A2B-8823-4A85-9587-3610B5FFD2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761" y="4101401"/>
            <a:ext cx="2448496" cy="1638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0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6" dur="1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1" grpId="0" bldLvl="0"/>
      <p:bldP spid="36883" grpId="0" bldLvl="0"/>
      <p:bldP spid="2" grpId="0"/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8E19C05-E7F9-4D7B-B996-1F91605B85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3825" y="-2663825"/>
            <a:ext cx="6858000" cy="12185650"/>
          </a:xfrm>
          <a:prstGeom prst="rect">
            <a:avLst/>
          </a:prstGeom>
        </p:spPr>
      </p:pic>
      <p:grpSp>
        <p:nvGrpSpPr>
          <p:cNvPr id="28" name="组合 6">
            <a:extLst>
              <a:ext uri="{FF2B5EF4-FFF2-40B4-BE49-F238E27FC236}">
                <a16:creationId xmlns="" xmlns:a16="http://schemas.microsoft.com/office/drawing/2014/main" id="{36402F17-EB58-485F-BEF7-5A0793C8A327}"/>
              </a:ext>
            </a:extLst>
          </p:cNvPr>
          <p:cNvGrpSpPr/>
          <p:nvPr/>
        </p:nvGrpSpPr>
        <p:grpSpPr>
          <a:xfrm>
            <a:off x="1636641" y="1193036"/>
            <a:ext cx="8864281" cy="3545713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圆角矩形 4">
              <a:extLst>
                <a:ext uri="{FF2B5EF4-FFF2-40B4-BE49-F238E27FC236}">
                  <a16:creationId xmlns="" xmlns:a16="http://schemas.microsoft.com/office/drawing/2014/main" id="{9FCC38C2-3017-4527-A707-CC3A177A3B81}"/>
                </a:ext>
              </a:extLst>
            </p:cNvPr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圆角矩形 5">
              <a:extLst>
                <a:ext uri="{FF2B5EF4-FFF2-40B4-BE49-F238E27FC236}">
                  <a16:creationId xmlns="" xmlns:a16="http://schemas.microsoft.com/office/drawing/2014/main" id="{9841AC75-2D51-42BE-8EFF-F15566E778D6}"/>
                </a:ext>
              </a:extLst>
            </p:cNvPr>
            <p:cNvSpPr/>
            <p:nvPr/>
          </p:nvSpPr>
          <p:spPr>
            <a:xfrm>
              <a:off x="1428728" y="1019648"/>
              <a:ext cx="4500594" cy="87343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31C6ADF-5AE0-479D-99B9-02B0477A06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50"/>
          <a:stretch/>
        </p:blipFill>
        <p:spPr>
          <a:xfrm>
            <a:off x="8181057" y="3661080"/>
            <a:ext cx="4009560" cy="3196920"/>
          </a:xfrm>
          <a:prstGeom prst="rect">
            <a:avLst/>
          </a:prstGeom>
        </p:spPr>
      </p:pic>
      <p:sp>
        <p:nvSpPr>
          <p:cNvPr id="3075" name="标题 1"/>
          <p:cNvSpPr>
            <a:spLocks noGrp="1"/>
          </p:cNvSpPr>
          <p:nvPr>
            <p:ph type="ctrTitle" idx="4294967295"/>
          </p:nvPr>
        </p:nvSpPr>
        <p:spPr>
          <a:xfrm>
            <a:off x="3994015" y="2529378"/>
            <a:ext cx="4114092" cy="785813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algn="dist" eaLnBrk="1" hangingPunct="1"/>
            <a:r>
              <a:rPr lang="zh-CN" altLang="en-US" sz="6000" b="1" kern="1200" dirty="0">
                <a:gradFill flip="none" rotWithShape="1"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ea"/>
                <a:sym typeface="+mn-lt"/>
              </a:rPr>
              <a:t>压力测试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3538D7B-391D-48A9-A57E-A13E16F547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6355" y="3943795"/>
            <a:ext cx="3651931" cy="293209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33233865-AFF7-4D88-AB88-3907F65D2D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50"/>
          <a:stretch/>
        </p:blipFill>
        <p:spPr>
          <a:xfrm flipH="1">
            <a:off x="-11240" y="3661080"/>
            <a:ext cx="4009560" cy="31969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BC9EBA2-14CA-4476-9682-D85727D3A7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687727" y="836711"/>
            <a:ext cx="1508679" cy="6046727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917E494C-07C2-4C32-B988-456CCD77EA4E}"/>
              </a:ext>
            </a:extLst>
          </p:cNvPr>
          <p:cNvGrpSpPr/>
          <p:nvPr/>
        </p:nvGrpSpPr>
        <p:grpSpPr>
          <a:xfrm>
            <a:off x="3224758" y="3498824"/>
            <a:ext cx="5652605" cy="453438"/>
            <a:chOff x="3140497" y="3335714"/>
            <a:chExt cx="5652605" cy="453438"/>
          </a:xfrm>
        </p:grpSpPr>
        <p:sp>
          <p:nvSpPr>
            <p:cNvPr id="22" name="标题 1">
              <a:extLst>
                <a:ext uri="{FF2B5EF4-FFF2-40B4-BE49-F238E27FC236}">
                  <a16:creationId xmlns="" xmlns:a16="http://schemas.microsoft.com/office/drawing/2014/main" id="{FDC15C88-5CBC-461E-A5A6-F7BC90D59724}"/>
                </a:ext>
              </a:extLst>
            </p:cNvPr>
            <p:cNvSpPr txBox="1">
              <a:spLocks/>
            </p:cNvSpPr>
            <p:nvPr/>
          </p:nvSpPr>
          <p:spPr>
            <a:xfrm>
              <a:off x="4121493" y="3335714"/>
              <a:ext cx="3828355" cy="4534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缓解压力让自己更加轻松</a:t>
              </a: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="" xmlns:a16="http://schemas.microsoft.com/office/drawing/2014/main" id="{2263EB44-B29B-4624-B256-42FB2480925E}"/>
                </a:ext>
              </a:extLst>
            </p:cNvPr>
            <p:cNvCxnSpPr/>
            <p:nvPr/>
          </p:nvCxnSpPr>
          <p:spPr>
            <a:xfrm>
              <a:off x="3140497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="" xmlns:a16="http://schemas.microsoft.com/office/drawing/2014/main" id="{F6B9FB8E-34B1-43DA-B1E8-A161EF18498F}"/>
                </a:ext>
              </a:extLst>
            </p:cNvPr>
            <p:cNvCxnSpPr/>
            <p:nvPr/>
          </p:nvCxnSpPr>
          <p:spPr>
            <a:xfrm>
              <a:off x="8073022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标题 1">
            <a:extLst>
              <a:ext uri="{FF2B5EF4-FFF2-40B4-BE49-F238E27FC236}">
                <a16:creationId xmlns="" xmlns:a16="http://schemas.microsoft.com/office/drawing/2014/main" id="{21369885-BC8F-4982-807C-BB1A2843BAB7}"/>
              </a:ext>
            </a:extLst>
          </p:cNvPr>
          <p:cNvSpPr txBox="1">
            <a:spLocks/>
          </p:cNvSpPr>
          <p:nvPr/>
        </p:nvSpPr>
        <p:spPr>
          <a:xfrm>
            <a:off x="4455880" y="1724094"/>
            <a:ext cx="3511372" cy="785813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第一部分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F2200050-C324-4C81-BFF6-A0129C3EEE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40" y="764786"/>
            <a:ext cx="4571570" cy="6858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AD3CED3-5D12-46F7-A18A-B41CCF35C0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57046" y="5531474"/>
            <a:ext cx="1714927" cy="137689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D3D95A7A-2954-488D-92C4-CB253AA55B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62015" y="5476138"/>
            <a:ext cx="1714927" cy="13768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60330" y="188640"/>
            <a:ext cx="13884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BDDFFA"/>
                </a:solidFill>
              </a:rPr>
              <a:t>https://www.ypppt.com/</a:t>
            </a:r>
            <a:endParaRPr lang="zh-CN" altLang="en-US" sz="700" dirty="0">
              <a:solidFill>
                <a:srgbClr val="BDDF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2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2" name="矩形 4"/>
          <p:cNvSpPr/>
          <p:nvPr/>
        </p:nvSpPr>
        <p:spPr>
          <a:xfrm>
            <a:off x="1736470" y="2956193"/>
            <a:ext cx="8712710" cy="119757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进行初步减压之后，就要正式面对压力源。要勇敢地面对存在的问题，进行深入、具体的分析，并寻找解决方案。“兵来将挡、水来土掩”，问题来了莫怕，攻克它就是；骨头太硬莫怕，啃下它就是。要努力争取以最有效的方式处理外界要求，将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负面压力转为正面动力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37913" name="矩形 4"/>
          <p:cNvSpPr/>
          <p:nvPr/>
        </p:nvSpPr>
        <p:spPr>
          <a:xfrm>
            <a:off x="1720233" y="4242666"/>
            <a:ext cx="9217024" cy="36279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我们要根据自己的情况，对压力问题进行分析归类。比如，我们至少可以将压力问题大致分为三类：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01142" y="2334904"/>
            <a:ext cx="3816424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Ⅱ.  </a:t>
            </a:r>
            <a:r>
              <a:rPr lang="zh-CN" altLang="en-US" dirty="0">
                <a:latin typeface="+mn-lt"/>
                <a:ea typeface="+mn-ea"/>
                <a:sym typeface="+mn-lt"/>
              </a:rPr>
              <a:t>持续减压（问题应对）</a:t>
            </a:r>
          </a:p>
        </p:txBody>
      </p:sp>
      <p:sp>
        <p:nvSpPr>
          <p:cNvPr id="6" name="标题 1">
            <a:extLst>
              <a:ext uri="{FF2B5EF4-FFF2-40B4-BE49-F238E27FC236}">
                <a16:creationId xmlns="" xmlns:a16="http://schemas.microsoft.com/office/drawing/2014/main" id="{A02BF088-091B-47DC-9061-5864FB131FD7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341FF38B-A20D-45CD-B2A9-81FB8854375B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A15A9AC-5611-4E92-8A76-FABD7BD6D321}"/>
              </a:ext>
            </a:extLst>
          </p:cNvPr>
          <p:cNvSpPr/>
          <p:nvPr/>
        </p:nvSpPr>
        <p:spPr>
          <a:xfrm>
            <a:off x="2119606" y="5010098"/>
            <a:ext cx="2326333" cy="396583"/>
          </a:xfrm>
          <a:prstGeom prst="rect">
            <a:avLst/>
          </a:prstGeom>
          <a:solidFill>
            <a:srgbClr val="BDDFFA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可以克服的困难；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FCF75D7C-ED92-4748-B7BF-7579FF10DC91}"/>
              </a:ext>
            </a:extLst>
          </p:cNvPr>
          <p:cNvSpPr/>
          <p:nvPr/>
        </p:nvSpPr>
        <p:spPr>
          <a:xfrm>
            <a:off x="4934307" y="5010098"/>
            <a:ext cx="2326333" cy="396583"/>
          </a:xfrm>
          <a:prstGeom prst="rect">
            <a:avLst/>
          </a:prstGeom>
          <a:solidFill>
            <a:srgbClr val="BDDFFA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无法逾越的障碍；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1673884D-2997-4741-B3C8-3AA8FE72FE8D}"/>
              </a:ext>
            </a:extLst>
          </p:cNvPr>
          <p:cNvSpPr/>
          <p:nvPr/>
        </p:nvSpPr>
        <p:spPr>
          <a:xfrm>
            <a:off x="7749009" y="5010098"/>
            <a:ext cx="2326333" cy="396583"/>
          </a:xfrm>
          <a:prstGeom prst="rect">
            <a:avLst/>
          </a:prstGeom>
          <a:solidFill>
            <a:srgbClr val="BDDFFA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无法控制的事情。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2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7" dur="10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2" grpId="0" bldLvl="0"/>
      <p:bldP spid="37913" grpId="0" bldLvl="0"/>
      <p:bldP spid="9" grpId="0" animBg="1"/>
      <p:bldP spid="6" grpId="0"/>
      <p:bldP spid="2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8" name="TextBox 10"/>
          <p:cNvSpPr/>
          <p:nvPr/>
        </p:nvSpPr>
        <p:spPr>
          <a:xfrm>
            <a:off x="2204393" y="3100080"/>
            <a:ext cx="3779838" cy="36933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No.1 对于可以克服的困难</a:t>
            </a:r>
          </a:p>
        </p:txBody>
      </p:sp>
      <p:sp>
        <p:nvSpPr>
          <p:cNvPr id="38930" name="矩形 4"/>
          <p:cNvSpPr/>
          <p:nvPr/>
        </p:nvSpPr>
        <p:spPr>
          <a:xfrm>
            <a:off x="2060377" y="3599335"/>
            <a:ext cx="4536504" cy="78752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对于可以克服的困难，我们要摆正心态，鼓足勇气去面对。我们对克服困难的步骤推荐如下： </a:t>
            </a:r>
          </a:p>
        </p:txBody>
      </p:sp>
      <p:sp>
        <p:nvSpPr>
          <p:cNvPr id="38932" name="矩形 4"/>
          <p:cNvSpPr/>
          <p:nvPr/>
        </p:nvSpPr>
        <p:spPr>
          <a:xfrm>
            <a:off x="1962342" y="4467636"/>
            <a:ext cx="8569534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若已完全尽力，短时间内问题仍无克服，则表示问题本身处理的难度甚高，有可能需要长期奋战不懈，除了必需培养坚忍不拔的斗志之外，可能还需要其他的精神力量支持，或者选择放弃。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62342" y="2447423"/>
            <a:ext cx="3779838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Ⅱ.  </a:t>
            </a:r>
            <a:r>
              <a:rPr lang="zh-CN" altLang="en-US" dirty="0">
                <a:latin typeface="+mn-lt"/>
                <a:ea typeface="+mn-ea"/>
                <a:sym typeface="+mn-lt"/>
              </a:rPr>
              <a:t>持续减压（问题应对）</a:t>
            </a:r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C3CA2AA2-5A25-49DF-9ADC-FFADEFB93342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DFD62F8B-D064-4599-A04C-D2BB8357F889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3C1A9017-EECF-4AEF-B462-D172378F80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953" y="2855996"/>
            <a:ext cx="2232248" cy="1486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0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6" dur="1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31" dur="1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 bldLvl="0"/>
      <p:bldP spid="38930" grpId="0" bldLvl="0"/>
      <p:bldP spid="38932" grpId="0" bldLvl="0"/>
      <p:bldP spid="7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TextBox 10"/>
          <p:cNvSpPr/>
          <p:nvPr/>
        </p:nvSpPr>
        <p:spPr>
          <a:xfrm>
            <a:off x="2564433" y="3407250"/>
            <a:ext cx="3587938" cy="36933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No.2  对于无法逾越的障碍</a:t>
            </a:r>
          </a:p>
        </p:txBody>
      </p:sp>
      <p:sp>
        <p:nvSpPr>
          <p:cNvPr id="39954" name="矩形 4"/>
          <p:cNvSpPr/>
          <p:nvPr/>
        </p:nvSpPr>
        <p:spPr>
          <a:xfrm>
            <a:off x="2564433" y="3879948"/>
            <a:ext cx="3888432" cy="149540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对于实在无法达成的目标或要求，不要再勉强，让自己活的洒脱一些，则压力自然随风而逝。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32385" y="2648415"/>
            <a:ext cx="3587938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Ⅱ.  </a:t>
            </a:r>
            <a:r>
              <a:rPr lang="zh-CN" altLang="en-US" dirty="0">
                <a:latin typeface="+mn-lt"/>
                <a:ea typeface="+mn-ea"/>
                <a:sym typeface="+mn-lt"/>
              </a:rPr>
              <a:t>持续减压（问题应对）</a:t>
            </a:r>
          </a:p>
        </p:txBody>
      </p:sp>
      <p:sp>
        <p:nvSpPr>
          <p:cNvPr id="6" name="标题 1">
            <a:extLst>
              <a:ext uri="{FF2B5EF4-FFF2-40B4-BE49-F238E27FC236}">
                <a16:creationId xmlns="" xmlns:a16="http://schemas.microsoft.com/office/drawing/2014/main" id="{34E7F2BB-01B4-4CDB-9D5C-60E4F98ED6F4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699AA44A-8005-49B7-8056-D20CE628AEF6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DAC6C39-FE29-449F-BD05-1AB08377DD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2985" y="2996952"/>
            <a:ext cx="2088232" cy="2188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0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6" dur="1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2" grpId="0" bldLvl="0"/>
      <p:bldP spid="39954" grpId="0" bldLvl="0"/>
      <p:bldP spid="7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6" name="TextBox 10"/>
          <p:cNvSpPr/>
          <p:nvPr/>
        </p:nvSpPr>
        <p:spPr>
          <a:xfrm>
            <a:off x="2096963" y="3005965"/>
            <a:ext cx="3779838" cy="36933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No.3  无法控制的事情</a:t>
            </a:r>
          </a:p>
        </p:txBody>
      </p:sp>
      <p:sp>
        <p:nvSpPr>
          <p:cNvPr id="40979" name="矩形 4"/>
          <p:cNvSpPr/>
          <p:nvPr/>
        </p:nvSpPr>
        <p:spPr>
          <a:xfrm>
            <a:off x="1988369" y="3416071"/>
            <a:ext cx="8208912" cy="218521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人的烦恼就是来自于：忘了自己的事，爱管别人的事，担心老天爷的事。如何没有烦恼，轻松打点自己的生活呢？则是要：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打理好“自己的事”，不去管“别人的事”，别操心“老天爷的事”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。总之，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只要是自己不能控制的事情，就由它去，不要过多的考虑，给自己增添无谓的压力。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25923" y="2316014"/>
            <a:ext cx="3936950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Ⅱ.  </a:t>
            </a:r>
            <a:r>
              <a:rPr lang="zh-CN" altLang="en-US" dirty="0">
                <a:latin typeface="+mn-lt"/>
                <a:ea typeface="+mn-ea"/>
                <a:sym typeface="+mn-lt"/>
              </a:rPr>
              <a:t>持续减压（问题应对）</a:t>
            </a:r>
          </a:p>
        </p:txBody>
      </p:sp>
      <p:sp>
        <p:nvSpPr>
          <p:cNvPr id="6" name="标题 1">
            <a:extLst>
              <a:ext uri="{FF2B5EF4-FFF2-40B4-BE49-F238E27FC236}">
                <a16:creationId xmlns="" xmlns:a16="http://schemas.microsoft.com/office/drawing/2014/main" id="{14AE40D1-45C6-448E-B151-EF823A34AF16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133E67C0-48EF-44D9-A3D0-CB5551D2ED6B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0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5" dur="1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6" grpId="0" bldLvl="0"/>
      <p:bldP spid="40979" grpId="0" bldLvl="0"/>
      <p:bldP spid="5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8" name="矩形 4"/>
          <p:cNvSpPr/>
          <p:nvPr/>
        </p:nvSpPr>
        <p:spPr>
          <a:xfrm>
            <a:off x="2344851" y="3401970"/>
            <a:ext cx="7704455" cy="10618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人往往不是被事情本身所困扰而是被他对事情的看法所困扰，如果不能改变引起自己压力的事情，不妨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改变一下自己对这些事情的认知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。学会积极正向的思维方式，养成客观辨证的思维习惯。</a:t>
            </a:r>
          </a:p>
        </p:txBody>
      </p:sp>
      <p:sp>
        <p:nvSpPr>
          <p:cNvPr id="42009" name="矩形 4"/>
          <p:cNvSpPr/>
          <p:nvPr/>
        </p:nvSpPr>
        <p:spPr>
          <a:xfrm>
            <a:off x="2321977" y="4382949"/>
            <a:ext cx="7833523" cy="10618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或许，某些带给我们很大压力的问题或事情，或许只是我们认为地将压力夸大：“事情原来并没有想象的那么糟糕”、“还有很多可以回旋的余地”、“即使是一败涂地，也还有重新站起来的机会”……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344851" y="2564904"/>
            <a:ext cx="4009390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Ⅲ. </a:t>
            </a:r>
            <a:r>
              <a:rPr lang="zh-CN" altLang="en-US" dirty="0">
                <a:latin typeface="+mn-lt"/>
                <a:ea typeface="+mn-ea"/>
                <a:sym typeface="+mn-lt"/>
              </a:rPr>
              <a:t>强力</a:t>
            </a:r>
            <a:r>
              <a:rPr lang="en-US" altLang="zh-CN" dirty="0">
                <a:latin typeface="+mn-lt"/>
                <a:ea typeface="+mn-ea"/>
                <a:sym typeface="+mn-lt"/>
              </a:rPr>
              <a:t>减</a:t>
            </a:r>
            <a:r>
              <a:rPr lang="zh-CN" altLang="en-US" dirty="0">
                <a:latin typeface="+mn-lt"/>
                <a:ea typeface="+mn-ea"/>
                <a:sym typeface="+mn-lt"/>
              </a:rPr>
              <a:t>压（情绪应对）</a:t>
            </a:r>
          </a:p>
        </p:txBody>
      </p:sp>
      <p:sp>
        <p:nvSpPr>
          <p:cNvPr id="16" name="标题 1">
            <a:extLst>
              <a:ext uri="{FF2B5EF4-FFF2-40B4-BE49-F238E27FC236}">
                <a16:creationId xmlns="" xmlns:a16="http://schemas.microsoft.com/office/drawing/2014/main" id="{506C1BFF-F095-4D8A-BD35-55F3E3E9FBFB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4976C2A9-9793-44AB-A212-71295781FD3B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2" dur="10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7" dur="10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8" grpId="0" bldLvl="0"/>
      <p:bldP spid="42009" grpId="0" bldLvl="0"/>
      <p:bldP spid="15" grpId="0" animBg="1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9" name="TextBox 10"/>
          <p:cNvSpPr/>
          <p:nvPr/>
        </p:nvSpPr>
        <p:spPr>
          <a:xfrm>
            <a:off x="2492426" y="2946979"/>
            <a:ext cx="3096344" cy="36933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No.1   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换个角度看问题</a:t>
            </a:r>
          </a:p>
        </p:txBody>
      </p:sp>
      <p:sp>
        <p:nvSpPr>
          <p:cNvPr id="4" name="矩形 3"/>
          <p:cNvSpPr/>
          <p:nvPr/>
        </p:nvSpPr>
        <p:spPr>
          <a:xfrm>
            <a:off x="2257121" y="3341445"/>
            <a:ext cx="8833926" cy="70891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rtlCol="0">
            <a:spAutoFit/>
          </a:bodyPr>
          <a:lstStyle/>
          <a:p>
            <a:pPr lv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当你从领导办公室回到自己办公室，室内的同事们见到你进来，突然放声笑了起来。</a:t>
            </a:r>
          </a:p>
          <a:p>
            <a:pPr lv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由此你可能会怎么想：</a:t>
            </a:r>
          </a:p>
        </p:txBody>
      </p:sp>
      <p:sp>
        <p:nvSpPr>
          <p:cNvPr id="5" name="矩形 4"/>
          <p:cNvSpPr/>
          <p:nvPr/>
        </p:nvSpPr>
        <p:spPr>
          <a:xfrm>
            <a:off x="2312406" y="4149975"/>
            <a:ext cx="3456384" cy="18107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——他们在取笑我？ </a:t>
            </a:r>
          </a:p>
          <a:p>
            <a:pPr lv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——他们有在背后议论我？</a:t>
            </a:r>
          </a:p>
          <a:p>
            <a:pPr lv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——我身上有什么不对劲的地方？</a:t>
            </a:r>
          </a:p>
          <a:p>
            <a:pPr lv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——他们有事在回避我？</a:t>
            </a:r>
          </a:p>
          <a:p>
            <a:pPr lv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——他们在疏远我？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9159" y="7317333"/>
            <a:ext cx="5735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疑虑，郁闷，自责，孤独，气愤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83435" y="2348880"/>
            <a:ext cx="4009390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Ⅲ. </a:t>
            </a:r>
            <a:r>
              <a:rPr lang="zh-CN" altLang="en-US" dirty="0">
                <a:latin typeface="+mn-lt"/>
                <a:ea typeface="+mn-ea"/>
                <a:sym typeface="+mn-lt"/>
              </a:rPr>
              <a:t>强力</a:t>
            </a:r>
            <a:r>
              <a:rPr lang="en-US" altLang="zh-CN" dirty="0">
                <a:latin typeface="+mn-lt"/>
                <a:ea typeface="+mn-ea"/>
                <a:sym typeface="+mn-lt"/>
              </a:rPr>
              <a:t>减</a:t>
            </a:r>
            <a:r>
              <a:rPr lang="zh-CN" altLang="en-US" dirty="0">
                <a:latin typeface="+mn-lt"/>
                <a:ea typeface="+mn-ea"/>
                <a:sym typeface="+mn-lt"/>
              </a:rPr>
              <a:t>压（情绪应对）</a:t>
            </a:r>
          </a:p>
        </p:txBody>
      </p:sp>
      <p:sp>
        <p:nvSpPr>
          <p:cNvPr id="9" name="标题 1">
            <a:extLst>
              <a:ext uri="{FF2B5EF4-FFF2-40B4-BE49-F238E27FC236}">
                <a16:creationId xmlns="" xmlns:a16="http://schemas.microsoft.com/office/drawing/2014/main" id="{62FECA3B-E3CF-40A9-ABB9-1D42668C2C95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5083436B-0DBD-4769-BFF2-56C0017837B0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72E5371A-70E0-4DE2-B331-0C537D6FBB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989" y="4358561"/>
            <a:ext cx="2160240" cy="13554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0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9" grpId="0" bldLvl="0"/>
      <p:bldP spid="4" grpId="0"/>
      <p:bldP spid="5" grpId="0"/>
      <p:bldP spid="8" grpId="0" animBg="1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0377" y="3039736"/>
            <a:ext cx="82089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冷静下来，认真思考一下刚才自己的感受，对事 情的经过进行简单的分析和判断，发现自己想法中的不合理成分，并对这种不合理想法进行驳斥： </a:t>
            </a:r>
          </a:p>
          <a:p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40397" y="3739267"/>
            <a:ext cx="3960440" cy="231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——他们都很善良，不会取笑我的！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——他们之间有点小秘密也是正常的！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——我很好，没有什么不对劲的地方。 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——他们是在笑与我无关的事情! 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——我进门的时候正赶上他们在说笑话！ 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——他们挺可爱的，总是爱说笑！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0377" y="2395313"/>
            <a:ext cx="3096344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Ⅲ. </a:t>
            </a:r>
            <a:r>
              <a:rPr lang="zh-CN" altLang="en-US" dirty="0">
                <a:latin typeface="+mn-lt"/>
                <a:ea typeface="+mn-ea"/>
                <a:sym typeface="+mn-lt"/>
              </a:rPr>
              <a:t>强力</a:t>
            </a:r>
            <a:r>
              <a:rPr lang="en-US" altLang="zh-CN" dirty="0">
                <a:latin typeface="+mn-lt"/>
                <a:ea typeface="+mn-ea"/>
                <a:sym typeface="+mn-lt"/>
              </a:rPr>
              <a:t>减</a:t>
            </a:r>
            <a:r>
              <a:rPr lang="zh-CN" altLang="en-US" dirty="0">
                <a:latin typeface="+mn-lt"/>
                <a:ea typeface="+mn-ea"/>
                <a:sym typeface="+mn-lt"/>
              </a:rPr>
              <a:t>压（情绪应对）</a:t>
            </a:r>
          </a:p>
        </p:txBody>
      </p:sp>
      <p:sp>
        <p:nvSpPr>
          <p:cNvPr id="6" name="标题 1">
            <a:extLst>
              <a:ext uri="{FF2B5EF4-FFF2-40B4-BE49-F238E27FC236}">
                <a16:creationId xmlns="" xmlns:a16="http://schemas.microsoft.com/office/drawing/2014/main" id="{5E0A3428-F8E7-41AB-B01E-DD3DCB69D0E2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748E38EA-C918-49C2-9EC8-94BF4A071E9E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1CEA26E-96C5-468B-9AC5-7371CE2FE4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873" y="3852114"/>
            <a:ext cx="2708283" cy="18091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348409" y="3426053"/>
            <a:ext cx="3384376" cy="1337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换个角度看问题</a:t>
            </a:r>
          </a:p>
          <a:p>
            <a:pPr>
              <a:lnSpc>
                <a:spcPct val="17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换一个字眼就换一种心境</a:t>
            </a:r>
          </a:p>
          <a:p>
            <a:pPr>
              <a:lnSpc>
                <a:spcPct val="17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换一个角度就换一片天空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132385" y="2708427"/>
            <a:ext cx="2857262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Ⅲ. </a:t>
            </a:r>
            <a:r>
              <a:rPr lang="zh-CN" altLang="en-US" dirty="0">
                <a:latin typeface="+mn-lt"/>
                <a:ea typeface="+mn-ea"/>
                <a:sym typeface="+mn-lt"/>
              </a:rPr>
              <a:t>强力</a:t>
            </a:r>
            <a:r>
              <a:rPr lang="en-US" altLang="zh-CN" dirty="0">
                <a:latin typeface="+mn-lt"/>
                <a:ea typeface="+mn-ea"/>
                <a:sym typeface="+mn-lt"/>
              </a:rPr>
              <a:t>减</a:t>
            </a:r>
            <a:r>
              <a:rPr lang="zh-CN" altLang="en-US" dirty="0">
                <a:latin typeface="+mn-lt"/>
                <a:ea typeface="+mn-ea"/>
                <a:sym typeface="+mn-lt"/>
              </a:rPr>
              <a:t>压（情绪应对）</a:t>
            </a:r>
          </a:p>
        </p:txBody>
      </p:sp>
      <p:sp>
        <p:nvSpPr>
          <p:cNvPr id="4" name="标题 1">
            <a:extLst>
              <a:ext uri="{FF2B5EF4-FFF2-40B4-BE49-F238E27FC236}">
                <a16:creationId xmlns="" xmlns:a16="http://schemas.microsoft.com/office/drawing/2014/main" id="{D481B3DA-5449-4D6E-A282-775DE7E5BF30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2F563BB2-80D2-4606-A866-B0F8FE517777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AFFDA94-C88C-40C0-8F48-E5EB13B59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221" y="2893093"/>
            <a:ext cx="3096342" cy="20642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7" name="矩形 4"/>
          <p:cNvSpPr/>
          <p:nvPr/>
        </p:nvSpPr>
        <p:spPr>
          <a:xfrm>
            <a:off x="1826963" y="3251236"/>
            <a:ext cx="8614080" cy="6340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lv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每个人的抗压能力都是不同的。对于企业来讲，更欢迎那种抗压能力强的员工（许多招聘都有这样的要求）。因此，做好压力管理，除了减压之外，我们还要增强自己的抗压能力。</a:t>
            </a:r>
          </a:p>
        </p:txBody>
      </p:sp>
      <p:grpSp>
        <p:nvGrpSpPr>
          <p:cNvPr id="5122" name="组合 18"/>
          <p:cNvGrpSpPr/>
          <p:nvPr/>
        </p:nvGrpSpPr>
        <p:grpSpPr>
          <a:xfrm>
            <a:off x="2256160" y="4014941"/>
            <a:ext cx="3803478" cy="516255"/>
            <a:chOff x="2714612" y="2071678"/>
            <a:chExt cx="3654288" cy="515640"/>
          </a:xfrm>
        </p:grpSpPr>
        <p:sp>
          <p:nvSpPr>
            <p:cNvPr id="11" name="矩形 10"/>
            <p:cNvSpPr/>
            <p:nvPr/>
          </p:nvSpPr>
          <p:spPr>
            <a:xfrm>
              <a:off x="3000364" y="2087544"/>
              <a:ext cx="3368536" cy="499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cs typeface="+mn-ea"/>
                  <a:sym typeface="+mn-lt"/>
                </a:rPr>
                <a:t>做好情绪管理，提升情商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714612" y="2071678"/>
              <a:ext cx="500065" cy="499774"/>
            </a:xfrm>
            <a:prstGeom prst="ellipse">
              <a:avLst/>
            </a:prstGeom>
            <a:solidFill>
              <a:srgbClr val="BDDFFA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23" name="组合 19"/>
          <p:cNvGrpSpPr/>
          <p:nvPr/>
        </p:nvGrpSpPr>
        <p:grpSpPr>
          <a:xfrm>
            <a:off x="2256160" y="4646800"/>
            <a:ext cx="3803478" cy="514350"/>
            <a:chOff x="2714612" y="2976559"/>
            <a:chExt cx="3610446" cy="513942"/>
          </a:xfrm>
        </p:grpSpPr>
        <p:sp>
          <p:nvSpPr>
            <p:cNvPr id="18" name="矩形 17"/>
            <p:cNvSpPr/>
            <p:nvPr/>
          </p:nvSpPr>
          <p:spPr>
            <a:xfrm>
              <a:off x="3000365" y="2990836"/>
              <a:ext cx="3324693" cy="499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cs typeface="+mn-ea"/>
                  <a:sym typeface="+mn-lt"/>
                </a:rPr>
                <a:t>做好时间管理，不要焦头烂额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714612" y="2976559"/>
              <a:ext cx="500065" cy="499666"/>
            </a:xfrm>
            <a:prstGeom prst="ellipse">
              <a:avLst/>
            </a:prstGeom>
            <a:solidFill>
              <a:srgbClr val="BDDFFA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24" name="组合 20"/>
          <p:cNvGrpSpPr/>
          <p:nvPr/>
        </p:nvGrpSpPr>
        <p:grpSpPr>
          <a:xfrm>
            <a:off x="2256160" y="5227583"/>
            <a:ext cx="3799865" cy="513080"/>
            <a:chOff x="2714612" y="3881440"/>
            <a:chExt cx="3650817" cy="512244"/>
          </a:xfrm>
        </p:grpSpPr>
        <p:sp>
          <p:nvSpPr>
            <p:cNvPr id="20" name="矩形 19"/>
            <p:cNvSpPr/>
            <p:nvPr/>
          </p:nvSpPr>
          <p:spPr>
            <a:xfrm>
              <a:off x="3000364" y="3892542"/>
              <a:ext cx="3365065" cy="5011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cs typeface="+mn-ea"/>
                  <a:sym typeface="+mn-lt"/>
                </a:rPr>
                <a:t>养成健康的生活习惯</a:t>
              </a:r>
              <a:endParaRPr kumimoji="0" lang="zh-CN" altLang="en-US" sz="16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714612" y="3881440"/>
              <a:ext cx="500065" cy="499557"/>
            </a:xfrm>
            <a:prstGeom prst="ellipse">
              <a:avLst/>
            </a:prstGeom>
            <a:solidFill>
              <a:srgbClr val="BDDFFA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049" name="TextBox 10"/>
          <p:cNvSpPr/>
          <p:nvPr/>
        </p:nvSpPr>
        <p:spPr>
          <a:xfrm>
            <a:off x="1484313" y="2790517"/>
            <a:ext cx="4009391" cy="36933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No.2   增强自己的抗压能力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857765" y="2251717"/>
            <a:ext cx="3312368" cy="400110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Ⅲ.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强力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减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压（情绪应对）</a:t>
            </a:r>
          </a:p>
        </p:txBody>
      </p:sp>
      <p:sp>
        <p:nvSpPr>
          <p:cNvPr id="22" name="标题 1">
            <a:extLst>
              <a:ext uri="{FF2B5EF4-FFF2-40B4-BE49-F238E27FC236}">
                <a16:creationId xmlns="" xmlns:a16="http://schemas.microsoft.com/office/drawing/2014/main" id="{EC98D8FA-4AAE-4737-B735-F7EE132838A8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="" xmlns:a16="http://schemas.microsoft.com/office/drawing/2014/main" id="{1206FABA-426C-46E9-AD3F-25B9BFD5D310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6AC15B9-458B-4B78-AA7F-BB545FE53C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913" y="4132247"/>
            <a:ext cx="2448272" cy="16305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3" dur="1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6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7" grpId="0" bldLvl="0"/>
      <p:bldP spid="44049" grpId="0" bldLvl="0"/>
      <p:bldP spid="23" grpId="0" animBg="1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86474" y="1700808"/>
            <a:ext cx="460851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2400" b="1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宽心谣</a:t>
            </a:r>
            <a:r>
              <a:rPr lang="en-US" altLang="zh-CN" sz="2400" b="1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》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日出东海落西山，愁也一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天，喜也一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天。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遇事不钻牛角尖，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 也舒坦，心也舒坦。，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每月领取养老钱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多也喜欢，少也喜欢。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少荤多素日三餐，粗也香甜，细也香甜。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新旧衣服不挑拣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好也御寒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赖也御寒。</a:t>
            </a:r>
          </a:p>
          <a:p>
            <a:pPr>
              <a:lnSpc>
                <a:spcPct val="20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0D1A200-AF76-4349-B31F-BC6C1D6D3EE3}"/>
              </a:ext>
            </a:extLst>
          </p:cNvPr>
          <p:cNvSpPr/>
          <p:nvPr/>
        </p:nvSpPr>
        <p:spPr>
          <a:xfrm>
            <a:off x="6308849" y="2420888"/>
            <a:ext cx="4608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常与知己聊聊天，古也谈谈，今也谈谈。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内孙外孙同样看，儿也心欢，女也心欢。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全家老少互慰勉，贫也相安，富也相安。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早晚操劳勤锻炼，忙也乐观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闲也乐观。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心宽体健养天年，不是神仙，胜似神仙。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1"/>
          <p:cNvSpPr>
            <a:spLocks noGrp="1"/>
          </p:cNvSpPr>
          <p:nvPr/>
        </p:nvSpPr>
        <p:spPr>
          <a:xfrm>
            <a:off x="1844353" y="1484784"/>
            <a:ext cx="2520280" cy="504056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/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压力测试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88368" y="2712799"/>
            <a:ext cx="43924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晚上我入睡困难。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我肌肉紧张，或有偏头痛。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我担心自己的收入，怕收支失衡。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我希望每天拥有更多的笑容。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我经常因为工作不吃早饭、午餐或晚餐。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F7300D7-97E4-4B69-BE47-E0B8AF763A21}"/>
              </a:ext>
            </a:extLst>
          </p:cNvPr>
          <p:cNvSpPr/>
          <p:nvPr/>
        </p:nvSpPr>
        <p:spPr>
          <a:xfrm>
            <a:off x="6380857" y="2708920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如果我能够改变我的工作状况，我愿意去做。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我希望拥有更多的个人时间来休闲娱乐。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最近我失去了一位朋友或家人。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9.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最近我的恋爱或婚姻遇到了麻烦。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我好长时间没有好好休假了。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304A47C4-1E24-4200-A798-91A4CDFF10BD}"/>
              </a:ext>
            </a:extLst>
          </p:cNvPr>
          <p:cNvCxnSpPr/>
          <p:nvPr/>
        </p:nvCxnSpPr>
        <p:spPr>
          <a:xfrm>
            <a:off x="1844353" y="2204864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8E19C05-E7F9-4D7B-B996-1F91605B85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3825" y="-2663825"/>
            <a:ext cx="6858000" cy="12185650"/>
          </a:xfrm>
          <a:prstGeom prst="rect">
            <a:avLst/>
          </a:prstGeom>
        </p:spPr>
      </p:pic>
      <p:grpSp>
        <p:nvGrpSpPr>
          <p:cNvPr id="2" name="组合 6"/>
          <p:cNvGrpSpPr/>
          <p:nvPr/>
        </p:nvGrpSpPr>
        <p:grpSpPr>
          <a:xfrm>
            <a:off x="1636641" y="1193036"/>
            <a:ext cx="8864281" cy="3545713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428728" y="1019648"/>
              <a:ext cx="4500594" cy="87343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31C6ADF-5AE0-479D-99B9-02B0477A06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50"/>
          <a:stretch/>
        </p:blipFill>
        <p:spPr>
          <a:xfrm>
            <a:off x="8181057" y="3661080"/>
            <a:ext cx="4009560" cy="3196920"/>
          </a:xfrm>
          <a:prstGeom prst="rect">
            <a:avLst/>
          </a:prstGeom>
        </p:spPr>
      </p:pic>
      <p:sp>
        <p:nvSpPr>
          <p:cNvPr id="3075" name="标题 1"/>
          <p:cNvSpPr>
            <a:spLocks noGrp="1"/>
          </p:cNvSpPr>
          <p:nvPr>
            <p:ph type="ctrTitle" idx="4294967295"/>
          </p:nvPr>
        </p:nvSpPr>
        <p:spPr>
          <a:xfrm>
            <a:off x="2841441" y="2500865"/>
            <a:ext cx="6454679" cy="785813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algn="ctr" eaLnBrk="1" hangingPunct="1"/>
            <a:r>
              <a:rPr lang="zh-CN" altLang="en-US" sz="8000" b="1" kern="1200" dirty="0">
                <a:gradFill flip="none" rotWithShape="1"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33233865-AFF7-4D88-AB88-3907F65D2D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50"/>
          <a:stretch/>
        </p:blipFill>
        <p:spPr>
          <a:xfrm flipH="1">
            <a:off x="-11240" y="3661080"/>
            <a:ext cx="4009560" cy="31969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BC9EBA2-14CA-4476-9682-D85727D3A7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687727" y="836711"/>
            <a:ext cx="1508679" cy="6046727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917E494C-07C2-4C32-B988-456CCD77EA4E}"/>
              </a:ext>
            </a:extLst>
          </p:cNvPr>
          <p:cNvGrpSpPr/>
          <p:nvPr/>
        </p:nvGrpSpPr>
        <p:grpSpPr>
          <a:xfrm>
            <a:off x="3237761" y="3631161"/>
            <a:ext cx="5652605" cy="453438"/>
            <a:chOff x="3140497" y="3335714"/>
            <a:chExt cx="5652605" cy="453438"/>
          </a:xfrm>
        </p:grpSpPr>
        <p:sp>
          <p:nvSpPr>
            <p:cNvPr id="22" name="标题 1">
              <a:extLst>
                <a:ext uri="{FF2B5EF4-FFF2-40B4-BE49-F238E27FC236}">
                  <a16:creationId xmlns="" xmlns:a16="http://schemas.microsoft.com/office/drawing/2014/main" id="{FDC15C88-5CBC-461E-A5A6-F7BC90D59724}"/>
                </a:ext>
              </a:extLst>
            </p:cNvPr>
            <p:cNvSpPr txBox="1">
              <a:spLocks/>
            </p:cNvSpPr>
            <p:nvPr/>
          </p:nvSpPr>
          <p:spPr>
            <a:xfrm>
              <a:off x="4121493" y="3335714"/>
              <a:ext cx="3828355" cy="4534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缓解压力让自己更加轻松</a:t>
              </a: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="" xmlns:a16="http://schemas.microsoft.com/office/drawing/2014/main" id="{2263EB44-B29B-4624-B256-42FB2480925E}"/>
                </a:ext>
              </a:extLst>
            </p:cNvPr>
            <p:cNvCxnSpPr/>
            <p:nvPr/>
          </p:nvCxnSpPr>
          <p:spPr>
            <a:xfrm>
              <a:off x="3140497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="" xmlns:a16="http://schemas.microsoft.com/office/drawing/2014/main" id="{F6B9FB8E-34B1-43DA-B1E8-A161EF18498F}"/>
                </a:ext>
              </a:extLst>
            </p:cNvPr>
            <p:cNvCxnSpPr/>
            <p:nvPr/>
          </p:nvCxnSpPr>
          <p:spPr>
            <a:xfrm>
              <a:off x="8073022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47AF061C-9507-43F0-ADE5-DB9BAB69CF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57046" y="5531474"/>
            <a:ext cx="1714927" cy="137689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D8D2FADD-6D9B-4576-92EC-9F183B2D60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62015" y="5476138"/>
            <a:ext cx="1714927" cy="13768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3538D7B-391D-48A9-A57E-A13E16F547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500" y="4056697"/>
            <a:ext cx="3504872" cy="281402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E7E27170-82DA-4915-9F2D-0C9A0A7D9D7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360" y="637716"/>
            <a:ext cx="4030773" cy="6046728"/>
          </a:xfrm>
          <a:prstGeom prst="rect">
            <a:avLst/>
          </a:prstGeom>
          <a:effectLst>
            <a:outerShdw blurRad="152400" dist="25400" dir="5400000" algn="ctr" rotWithShape="0">
              <a:schemeClr val="bg1">
                <a:lumMod val="75000"/>
                <a:alpha val="43000"/>
              </a:schemeClr>
            </a:outerShdw>
          </a:effectLst>
        </p:spPr>
      </p:pic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F040FDC7-E83F-45CC-B135-BEBFA9BD6EF9}"/>
              </a:ext>
            </a:extLst>
          </p:cNvPr>
          <p:cNvSpPr/>
          <p:nvPr/>
        </p:nvSpPr>
        <p:spPr>
          <a:xfrm>
            <a:off x="3446542" y="1751873"/>
            <a:ext cx="5292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How to relieve pressure</a:t>
            </a:r>
          </a:p>
        </p:txBody>
      </p:sp>
    </p:spTree>
    <p:extLst>
      <p:ext uri="{BB962C8B-B14F-4D97-AF65-F5344CB8AC3E}">
        <p14:creationId xmlns:p14="http://schemas.microsoft.com/office/powerpoint/2010/main" val="320937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50115"/>
            <a:ext cx="12185649" cy="6568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06" tIns="0" rIns="179906" bIns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799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742"/>
            <a:ext cx="12185649" cy="7748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799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</a:t>
            </a:r>
            <a:r>
              <a:rPr lang="en-US" altLang="zh-CN" sz="2799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799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799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799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799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799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0486" y="3920766"/>
            <a:ext cx="6902812" cy="16918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rtl="0" fontAlgn="auto">
              <a:lnSpc>
                <a:spcPts val="2399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lang="zh-CN" altLang="en-US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模板下载：</a:t>
            </a:r>
            <a:r>
              <a:rPr lang="en-US" altLang="zh-CN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3"/>
              </a:rPr>
              <a:t>www.ypppt.com/moban/</a:t>
            </a:r>
            <a:r>
              <a:rPr lang="en-US" altLang="zh-CN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</a:t>
            </a:r>
            <a:r>
              <a:rPr lang="zh-CN" altLang="en-US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节日</a:t>
            </a:r>
            <a:r>
              <a:rPr lang="en-US" altLang="zh-CN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lang="zh-CN" altLang="en-US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模板：</a:t>
            </a:r>
            <a:r>
              <a:rPr lang="en-US" altLang="zh-CN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4"/>
              </a:rPr>
              <a:t>www.ypppt.com/jieri/</a:t>
            </a:r>
            <a:endParaRPr lang="en-US" altLang="zh-CN" sz="1199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rtl="0" fontAlgn="auto">
              <a:lnSpc>
                <a:spcPts val="2399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lang="zh-CN" altLang="en-US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背景图片：</a:t>
            </a:r>
            <a:r>
              <a:rPr lang="en-US" altLang="zh-CN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5"/>
              </a:rPr>
              <a:t>www.ypppt.com/beijing/</a:t>
            </a:r>
            <a:r>
              <a:rPr lang="en-US" altLang="zh-CN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PPT</a:t>
            </a:r>
            <a:r>
              <a:rPr lang="zh-CN" altLang="en-US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图表下载：</a:t>
            </a:r>
            <a:r>
              <a:rPr lang="en-US" altLang="zh-CN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6"/>
              </a:rPr>
              <a:t>www.ypppt.com/tubiao/</a:t>
            </a:r>
            <a:endParaRPr lang="en-US" altLang="zh-CN" sz="1199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rtl="0" fontAlgn="auto">
              <a:lnSpc>
                <a:spcPts val="2399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lang="zh-CN" altLang="en-US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素材下载：</a:t>
            </a:r>
            <a:r>
              <a:rPr lang="en-US" altLang="zh-CN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7"/>
              </a:rPr>
              <a:t>www.ypppt.com/sucai/</a:t>
            </a:r>
            <a:r>
              <a:rPr lang="en-US" altLang="zh-CN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PPT</a:t>
            </a:r>
            <a:r>
              <a:rPr lang="zh-CN" altLang="en-US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教程下载：</a:t>
            </a:r>
            <a:r>
              <a:rPr lang="en-US" altLang="zh-CN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8"/>
              </a:rPr>
              <a:t>www.ypppt.com/jiaocheng/</a:t>
            </a:r>
            <a:endParaRPr lang="en-US" altLang="zh-CN" sz="1199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rtl="0" fontAlgn="auto">
              <a:lnSpc>
                <a:spcPts val="2399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字体下载：</a:t>
            </a:r>
            <a:r>
              <a:rPr lang="en-US" altLang="zh-CN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9"/>
              </a:rPr>
              <a:t>www.ypppt.com/ziti/</a:t>
            </a:r>
            <a:r>
              <a:rPr lang="en-US" altLang="zh-CN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     </a:t>
            </a:r>
            <a:r>
              <a:rPr lang="zh-CN" altLang="en-US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绘本故事</a:t>
            </a:r>
            <a:r>
              <a:rPr lang="en-US" altLang="zh-CN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lang="zh-CN" altLang="en-US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lang="en-US" altLang="zh-CN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10"/>
              </a:rPr>
              <a:t>www.ypppt.com/gushi/</a:t>
            </a:r>
            <a:endParaRPr lang="en-US" altLang="zh-CN" sz="1199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rtl="0" fontAlgn="auto">
              <a:lnSpc>
                <a:spcPts val="2399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lang="zh-CN" altLang="en-US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课件：</a:t>
            </a:r>
            <a:r>
              <a:rPr lang="en-US" altLang="zh-CN" sz="1199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11"/>
              </a:rPr>
              <a:t>www.ypppt.com/kejian/</a:t>
            </a:r>
            <a:endParaRPr lang="en-US" altLang="zh-CN" sz="1199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88369" y="2780928"/>
            <a:ext cx="4248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11.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我希望自己的人生有清晰的意义和目标。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12.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我一周要招待重要客人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次以上。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13.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我有慢性疼痛。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14.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我没有很亲密的朋友圈子。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15.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我没有定期锻炼的习惯。</a:t>
            </a:r>
          </a:p>
        </p:txBody>
      </p:sp>
      <p:sp>
        <p:nvSpPr>
          <p:cNvPr id="4" name="标题 1">
            <a:extLst>
              <a:ext uri="{FF2B5EF4-FFF2-40B4-BE49-F238E27FC236}">
                <a16:creationId xmlns="" xmlns:a16="http://schemas.microsoft.com/office/drawing/2014/main" id="{39AC3742-A569-4C74-B285-12576FB6240F}"/>
              </a:ext>
            </a:extLst>
          </p:cNvPr>
          <p:cNvSpPr>
            <a:spLocks noGrp="1"/>
          </p:cNvSpPr>
          <p:nvPr/>
        </p:nvSpPr>
        <p:spPr>
          <a:xfrm>
            <a:off x="1844353" y="1484784"/>
            <a:ext cx="2520280" cy="504056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/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压力测试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1829C428-9F10-4E6C-A2CD-3B0F804BC581}"/>
              </a:ext>
            </a:extLst>
          </p:cNvPr>
          <p:cNvCxnSpPr/>
          <p:nvPr/>
        </p:nvCxnSpPr>
        <p:spPr>
          <a:xfrm>
            <a:off x="1844353" y="2204864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1C751202-B086-4505-8C47-5C0E3F9A83A6}"/>
              </a:ext>
            </a:extLst>
          </p:cNvPr>
          <p:cNvSpPr/>
          <p:nvPr/>
        </p:nvSpPr>
        <p:spPr>
          <a:xfrm>
            <a:off x="6884913" y="2780928"/>
            <a:ext cx="3500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16.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我在吃治疗抑郁或失眠的药。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17.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我在性的问题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上有些困扰。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18.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我的家庭关系不尽人意。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19.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我有些自卑。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我没有时间静下心来冥想或内省。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564189" y="2690336"/>
            <a:ext cx="1822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16288" y="2673289"/>
            <a:ext cx="2148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你的压力怎么样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?</a:t>
            </a:r>
          </a:p>
        </p:txBody>
      </p:sp>
      <p:sp>
        <p:nvSpPr>
          <p:cNvPr id="5" name="标题 1">
            <a:extLst>
              <a:ext uri="{FF2B5EF4-FFF2-40B4-BE49-F238E27FC236}">
                <a16:creationId xmlns="" xmlns:a16="http://schemas.microsoft.com/office/drawing/2014/main" id="{EB9961AC-E3E5-4A16-A82F-BFE60E1C1741}"/>
              </a:ext>
            </a:extLst>
          </p:cNvPr>
          <p:cNvSpPr>
            <a:spLocks noGrp="1"/>
          </p:cNvSpPr>
          <p:nvPr/>
        </p:nvSpPr>
        <p:spPr>
          <a:xfrm>
            <a:off x="1844353" y="1484784"/>
            <a:ext cx="2520280" cy="504056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/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压力测试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958E2C3F-89A9-4A2E-B151-49058080D516}"/>
              </a:ext>
            </a:extLst>
          </p:cNvPr>
          <p:cNvCxnSpPr/>
          <p:nvPr/>
        </p:nvCxnSpPr>
        <p:spPr>
          <a:xfrm>
            <a:off x="1844353" y="2204864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D4C9DC66-C7C7-4FE8-B572-68E677E3F36E}"/>
              </a:ext>
            </a:extLst>
          </p:cNvPr>
          <p:cNvSpPr/>
          <p:nvPr/>
        </p:nvSpPr>
        <p:spPr>
          <a:xfrm>
            <a:off x="2611335" y="3708152"/>
            <a:ext cx="2664296" cy="513345"/>
          </a:xfrm>
          <a:prstGeom prst="roundRect">
            <a:avLst/>
          </a:prstGeom>
          <a:solidFill>
            <a:srgbClr val="BDD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极高≥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15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6AC5E847-D901-4A76-ADF3-C6BE26821337}"/>
              </a:ext>
            </a:extLst>
          </p:cNvPr>
          <p:cNvSpPr/>
          <p:nvPr/>
        </p:nvSpPr>
        <p:spPr>
          <a:xfrm>
            <a:off x="6967819" y="3708152"/>
            <a:ext cx="2664296" cy="513345"/>
          </a:xfrm>
          <a:prstGeom prst="roundRect">
            <a:avLst/>
          </a:prstGeom>
          <a:solidFill>
            <a:srgbClr val="BDD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较高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11-15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1AA609F0-0E30-4E04-9E8F-FCD2D3DBDE61}"/>
              </a:ext>
            </a:extLst>
          </p:cNvPr>
          <p:cNvSpPr/>
          <p:nvPr/>
        </p:nvSpPr>
        <p:spPr>
          <a:xfrm>
            <a:off x="2605012" y="4745938"/>
            <a:ext cx="2664296" cy="513345"/>
          </a:xfrm>
          <a:prstGeom prst="roundRect">
            <a:avLst/>
          </a:prstGeom>
          <a:solidFill>
            <a:srgbClr val="BDD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中度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5-10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="" xmlns:a16="http://schemas.microsoft.com/office/drawing/2014/main" id="{5C9757CC-551D-4F17-B5DF-3AC9A81CD730}"/>
              </a:ext>
            </a:extLst>
          </p:cNvPr>
          <p:cNvSpPr/>
          <p:nvPr/>
        </p:nvSpPr>
        <p:spPr>
          <a:xfrm>
            <a:off x="6956921" y="4653136"/>
            <a:ext cx="2664296" cy="513345"/>
          </a:xfrm>
          <a:prstGeom prst="roundRect">
            <a:avLst/>
          </a:prstGeom>
          <a:solidFill>
            <a:srgbClr val="BDD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较低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&lt;5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16361" y="3020779"/>
            <a:ext cx="53644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深圳市急救中心的统计，从2012年4月10号到20号，十一天的时间里，120接报16例中青年猝死的病例。而这其中，14人为男性，2人为女性，其中8人的年龄还不到40岁，年龄最小的只有22岁。也就是说，中青年占了一半。这与老年人是猝死高危人群的印象相去甚远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16361" y="2492896"/>
            <a:ext cx="373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深圳11天16猝死案例</a:t>
            </a:r>
          </a:p>
        </p:txBody>
      </p:sp>
      <p:sp>
        <p:nvSpPr>
          <p:cNvPr id="4098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压力危害大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C279A289-8BF1-4F89-80C3-6CA1EBEF59FB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2B41777-0B8C-4E90-9699-B01B2B9746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394" y="2721269"/>
            <a:ext cx="2736304" cy="2736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40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777732" y="2595728"/>
            <a:ext cx="2379345" cy="408940"/>
            <a:chOff x="1765" y="3353"/>
            <a:chExt cx="3747" cy="644"/>
          </a:xfrm>
          <a:solidFill>
            <a:srgbClr val="BDDFFA"/>
          </a:solidFill>
        </p:grpSpPr>
        <p:sp>
          <p:nvSpPr>
            <p:cNvPr id="2" name="KSO_Shape"/>
            <p:cNvSpPr/>
            <p:nvPr>
              <p:custDataLst>
                <p:tags r:id="rId14"/>
              </p:custDataLst>
            </p:nvPr>
          </p:nvSpPr>
          <p:spPr>
            <a:xfrm>
              <a:off x="1765" y="3353"/>
              <a:ext cx="692" cy="645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" name="燕尾形 2"/>
            <p:cNvSpPr/>
            <p:nvPr>
              <p:custDataLst>
                <p:tags r:id="rId15"/>
              </p:custDataLst>
            </p:nvPr>
          </p:nvSpPr>
          <p:spPr>
            <a:xfrm>
              <a:off x="2715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燕尾形 3"/>
            <p:cNvSpPr/>
            <p:nvPr>
              <p:custDataLst>
                <p:tags r:id="rId16"/>
              </p:custDataLst>
            </p:nvPr>
          </p:nvSpPr>
          <p:spPr>
            <a:xfrm>
              <a:off x="2948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燕尾形 4"/>
            <p:cNvSpPr/>
            <p:nvPr>
              <p:custDataLst>
                <p:tags r:id="rId17"/>
              </p:custDataLst>
            </p:nvPr>
          </p:nvSpPr>
          <p:spPr>
            <a:xfrm>
              <a:off x="3181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燕尾形 5"/>
            <p:cNvSpPr/>
            <p:nvPr>
              <p:custDataLst>
                <p:tags r:id="rId18"/>
              </p:custDataLst>
            </p:nvPr>
          </p:nvSpPr>
          <p:spPr>
            <a:xfrm>
              <a:off x="3414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燕尾形 6"/>
            <p:cNvSpPr/>
            <p:nvPr>
              <p:custDataLst>
                <p:tags r:id="rId19"/>
              </p:custDataLst>
            </p:nvPr>
          </p:nvSpPr>
          <p:spPr>
            <a:xfrm>
              <a:off x="3648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燕尾形 7"/>
            <p:cNvSpPr/>
            <p:nvPr>
              <p:custDataLst>
                <p:tags r:id="rId20"/>
              </p:custDataLst>
            </p:nvPr>
          </p:nvSpPr>
          <p:spPr>
            <a:xfrm>
              <a:off x="3881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燕尾形 8"/>
            <p:cNvSpPr/>
            <p:nvPr>
              <p:custDataLst>
                <p:tags r:id="rId21"/>
              </p:custDataLst>
            </p:nvPr>
          </p:nvSpPr>
          <p:spPr>
            <a:xfrm>
              <a:off x="4114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燕尾形 9"/>
            <p:cNvSpPr/>
            <p:nvPr>
              <p:custDataLst>
                <p:tags r:id="rId22"/>
              </p:custDataLst>
            </p:nvPr>
          </p:nvSpPr>
          <p:spPr>
            <a:xfrm>
              <a:off x="4347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燕尾形 10"/>
            <p:cNvSpPr/>
            <p:nvPr>
              <p:custDataLst>
                <p:tags r:id="rId23"/>
              </p:custDataLst>
            </p:nvPr>
          </p:nvSpPr>
          <p:spPr>
            <a:xfrm>
              <a:off x="4580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燕尾形 11"/>
            <p:cNvSpPr/>
            <p:nvPr>
              <p:custDataLst>
                <p:tags r:id="rId24"/>
              </p:custDataLst>
            </p:nvPr>
          </p:nvSpPr>
          <p:spPr>
            <a:xfrm>
              <a:off x="4814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燕尾形 12"/>
            <p:cNvSpPr/>
            <p:nvPr>
              <p:custDataLst>
                <p:tags r:id="rId25"/>
              </p:custDataLst>
            </p:nvPr>
          </p:nvSpPr>
          <p:spPr>
            <a:xfrm>
              <a:off x="5047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燕尾形 13"/>
            <p:cNvSpPr/>
            <p:nvPr>
              <p:custDataLst>
                <p:tags r:id="rId26"/>
              </p:custDataLst>
            </p:nvPr>
          </p:nvSpPr>
          <p:spPr>
            <a:xfrm>
              <a:off x="5280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96794" y="4399496"/>
            <a:ext cx="2301240" cy="260350"/>
            <a:chOff x="1917" y="4960"/>
            <a:chExt cx="3624" cy="410"/>
          </a:xfrm>
          <a:solidFill>
            <a:srgbClr val="BDDFFA"/>
          </a:solidFill>
        </p:grpSpPr>
        <p:sp>
          <p:nvSpPr>
            <p:cNvPr id="20" name="燕尾形 19"/>
            <p:cNvSpPr/>
            <p:nvPr>
              <p:custDataLst>
                <p:tags r:id="rId1"/>
              </p:custDataLst>
            </p:nvPr>
          </p:nvSpPr>
          <p:spPr>
            <a:xfrm>
              <a:off x="2744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燕尾形 20"/>
            <p:cNvSpPr/>
            <p:nvPr>
              <p:custDataLst>
                <p:tags r:id="rId2"/>
              </p:custDataLst>
            </p:nvPr>
          </p:nvSpPr>
          <p:spPr>
            <a:xfrm>
              <a:off x="2977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燕尾形 21"/>
            <p:cNvSpPr/>
            <p:nvPr>
              <p:custDataLst>
                <p:tags r:id="rId3"/>
              </p:custDataLst>
            </p:nvPr>
          </p:nvSpPr>
          <p:spPr>
            <a:xfrm>
              <a:off x="3210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燕尾形 22"/>
            <p:cNvSpPr/>
            <p:nvPr>
              <p:custDataLst>
                <p:tags r:id="rId4"/>
              </p:custDataLst>
            </p:nvPr>
          </p:nvSpPr>
          <p:spPr>
            <a:xfrm>
              <a:off x="3444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燕尾形 23"/>
            <p:cNvSpPr/>
            <p:nvPr>
              <p:custDataLst>
                <p:tags r:id="rId5"/>
              </p:custDataLst>
            </p:nvPr>
          </p:nvSpPr>
          <p:spPr>
            <a:xfrm>
              <a:off x="3677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lvl="0"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燕尾形 24"/>
            <p:cNvSpPr/>
            <p:nvPr>
              <p:custDataLst>
                <p:tags r:id="rId6"/>
              </p:custDataLst>
            </p:nvPr>
          </p:nvSpPr>
          <p:spPr>
            <a:xfrm>
              <a:off x="3910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燕尾形 25"/>
            <p:cNvSpPr/>
            <p:nvPr>
              <p:custDataLst>
                <p:tags r:id="rId7"/>
              </p:custDataLst>
            </p:nvPr>
          </p:nvSpPr>
          <p:spPr>
            <a:xfrm>
              <a:off x="4143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燕尾形 26"/>
            <p:cNvSpPr/>
            <p:nvPr>
              <p:custDataLst>
                <p:tags r:id="rId8"/>
              </p:custDataLst>
            </p:nvPr>
          </p:nvSpPr>
          <p:spPr>
            <a:xfrm>
              <a:off x="4376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燕尾形 27"/>
            <p:cNvSpPr/>
            <p:nvPr>
              <p:custDataLst>
                <p:tags r:id="rId9"/>
              </p:custDataLst>
            </p:nvPr>
          </p:nvSpPr>
          <p:spPr>
            <a:xfrm>
              <a:off x="4609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燕尾形 28"/>
            <p:cNvSpPr/>
            <p:nvPr>
              <p:custDataLst>
                <p:tags r:id="rId10"/>
              </p:custDataLst>
            </p:nvPr>
          </p:nvSpPr>
          <p:spPr>
            <a:xfrm>
              <a:off x="4842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燕尾形 29"/>
            <p:cNvSpPr/>
            <p:nvPr>
              <p:custDataLst>
                <p:tags r:id="rId11"/>
              </p:custDataLst>
            </p:nvPr>
          </p:nvSpPr>
          <p:spPr>
            <a:xfrm>
              <a:off x="5076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燕尾形 30"/>
            <p:cNvSpPr/>
            <p:nvPr>
              <p:custDataLst>
                <p:tags r:id="rId12"/>
              </p:custDataLst>
            </p:nvPr>
          </p:nvSpPr>
          <p:spPr>
            <a:xfrm>
              <a:off x="5309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KSO_Shape"/>
            <p:cNvSpPr/>
            <p:nvPr>
              <p:custDataLst>
                <p:tags r:id="rId13"/>
              </p:custDataLst>
            </p:nvPr>
          </p:nvSpPr>
          <p:spPr bwMode="auto">
            <a:xfrm>
              <a:off x="1917" y="4960"/>
              <a:ext cx="576" cy="410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normAutofit fontScale="675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502350" y="2633081"/>
            <a:ext cx="4830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资料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 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深圳11天16猝死案例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355084" y="3711071"/>
            <a:ext cx="6202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一看到这个新闻，让人不免心里一惊，中青年，处在人生的黄金年龄段，原本应该是身体健康状况最佳的一个群体，却遭遇猝死。在扼腕叹息的背后，我们，特别是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工作压力大、作息时间不规律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的人们，也都在心里有一个问号，这种恐怖的事情会不会就发生在自己身边甚至是自己身上？</a:t>
            </a:r>
          </a:p>
        </p:txBody>
      </p:sp>
      <p:sp>
        <p:nvSpPr>
          <p:cNvPr id="33" name="标题 1">
            <a:extLst>
              <a:ext uri="{FF2B5EF4-FFF2-40B4-BE49-F238E27FC236}">
                <a16:creationId xmlns="" xmlns:a16="http://schemas.microsoft.com/office/drawing/2014/main" id="{6197D55B-A0D4-4F25-8549-2614B090D538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压力危害大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="" xmlns:a16="http://schemas.microsoft.com/office/drawing/2014/main" id="{40CFE97A-43E8-40A2-9227-80BA6315E30A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91826" y="6381328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www.ypppt.com/xiazai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矩形 4"/>
          <p:cNvSpPr/>
          <p:nvPr/>
        </p:nvSpPr>
        <p:spPr>
          <a:xfrm>
            <a:off x="1628329" y="2420407"/>
            <a:ext cx="4752528" cy="332398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lv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国际劳工组织（</a:t>
            </a:r>
            <a:r>
              <a:rPr lang="en-US" altLang="x-non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ILO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）曾发表一项调查指出，在英国、美国、德国、芬兰和波兰等国，每</a:t>
            </a:r>
            <a:r>
              <a:rPr lang="en-US" altLang="x-non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名员工就有</a:t>
            </a:r>
            <a:r>
              <a:rPr lang="en-US" altLang="x-non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人处于忧郁、焦虑、压力或过渡工作的处境之中；在芬兰，心理健康失调是发给伤残津贴的主要原因，</a:t>
            </a:r>
            <a:r>
              <a:rPr lang="en-US" altLang="x-non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的劳工或多或少都有与压力有关的症状，</a:t>
            </a:r>
            <a:r>
              <a:rPr lang="en-US" altLang="x-non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7%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的劳工工作过度而导致过度劳累及睡眠失调等症状；挪威每年用于职业病治疗的费用，高达国民生产总值的</a:t>
            </a:r>
            <a:r>
              <a:rPr lang="en-US" altLang="x-non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10%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；在美国，</a:t>
            </a:r>
            <a:r>
              <a:rPr lang="en-US" altLang="x-non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37%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的人报告工作压力增加了；</a:t>
            </a:r>
            <a:r>
              <a:rPr lang="en-US" altLang="x-non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75-90%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到医院就医的员工都会抱怨工作压力太大。据估计，每天约有</a:t>
            </a:r>
            <a:r>
              <a:rPr lang="en-US" altLang="x-non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万的员工为了逃避压力而缺勤，每年由于压力会损失</a:t>
            </a:r>
            <a:r>
              <a:rPr lang="en-US" altLang="x-non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5.5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亿个工作日。</a:t>
            </a:r>
          </a:p>
        </p:txBody>
      </p:sp>
      <p:sp>
        <p:nvSpPr>
          <p:cNvPr id="9235" name="矩形 4"/>
          <p:cNvSpPr/>
          <p:nvPr/>
        </p:nvSpPr>
        <p:spPr>
          <a:xfrm>
            <a:off x="6668889" y="2420407"/>
            <a:ext cx="3994150" cy="310854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1999年3月，美国心理学会（APA）与国家职业安全与健康研究所联合主办的“工作压力与健康”研讨会，突出工作压力对心理、生理及行为健康的负面影响。据估计：美国在2000年用于压力管理的培训活动的花费已达120亿美元，很多企业加入了各种心理健康项目，如员工帮助计划（EAP）、家庭咨询、社区心理服务等。</a:t>
            </a:r>
          </a:p>
        </p:txBody>
      </p:sp>
      <p:sp>
        <p:nvSpPr>
          <p:cNvPr id="24" name="椭圆 23"/>
          <p:cNvSpPr/>
          <p:nvPr>
            <p:custDataLst>
              <p:tags r:id="rId1"/>
            </p:custDataLst>
          </p:nvPr>
        </p:nvSpPr>
        <p:spPr>
          <a:xfrm>
            <a:off x="17757775" y="5301615"/>
            <a:ext cx="79375" cy="79375"/>
          </a:xfrm>
          <a:prstGeom prst="ellipse">
            <a:avLst/>
          </a:prstGeom>
          <a:solidFill>
            <a:srgbClr val="93E0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标题 1">
            <a:extLst>
              <a:ext uri="{FF2B5EF4-FFF2-40B4-BE49-F238E27FC236}">
                <a16:creationId xmlns="" xmlns:a16="http://schemas.microsoft.com/office/drawing/2014/main" id="{16F60A2B-7BCA-4478-88E2-CCDB91444EC3}"/>
              </a:ext>
            </a:extLst>
          </p:cNvPr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压力危害大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="" xmlns:a16="http://schemas.microsoft.com/office/drawing/2014/main" id="{FE236AB5-6B1B-49D7-9D97-F6F9FCC3955D}"/>
              </a:ext>
            </a:extLst>
          </p:cNvPr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6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bldLvl="0"/>
      <p:bldP spid="9235" grpId="0" bldLvl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14"/>
  <p:tag name="KSO_WM_UNIT_ID" val="diagram189_2*m_i*1_14"/>
  <p:tag name="KSO_WM_UNIT_CLEAR" val="1"/>
  <p:tag name="KSO_WM_UNIT_LAYERLEVEL" val="1_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23"/>
  <p:tag name="KSO_WM_UNIT_ID" val="diagram189_2*m_i*1_23"/>
  <p:tag name="KSO_WM_UNIT_CLEAR" val="1"/>
  <p:tag name="KSO_WM_UNIT_LAYERLEVEL" val="1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24"/>
  <p:tag name="KSO_WM_UNIT_ID" val="diagram189_2*m_i*1_24"/>
  <p:tag name="KSO_WM_UNIT_CLEAR" val="1"/>
  <p:tag name="KSO_WM_UNIT_LAYERLEVEL" val="1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25"/>
  <p:tag name="KSO_WM_UNIT_ID" val="diagram189_2*m_i*1_25"/>
  <p:tag name="KSO_WM_UNIT_CLEAR" val="1"/>
  <p:tag name="KSO_WM_UNIT_LAYERLEVEL" val="1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26"/>
  <p:tag name="KSO_WM_UNIT_ID" val="diagram189_2*m_i*1_26"/>
  <p:tag name="KSO_WM_UNIT_CLEAR" val="1"/>
  <p:tag name="KSO_WM_UNIT_LAYERLEVEL" val="1_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1"/>
  <p:tag name="KSO_WM_UNIT_ID" val="diagram189_2*m_i*1_1"/>
  <p:tag name="KSO_WM_UNIT_CLEAR" val="1"/>
  <p:tag name="KSO_WM_UNIT_LAYERLEVEL" val="1_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2"/>
  <p:tag name="KSO_WM_UNIT_ID" val="diagram189_2*m_i*1_2"/>
  <p:tag name="KSO_WM_UNIT_CLEAR" val="1"/>
  <p:tag name="KSO_WM_UNIT_LAYERLEVEL" val="1_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3"/>
  <p:tag name="KSO_WM_UNIT_ID" val="diagram189_2*m_i*1_3"/>
  <p:tag name="KSO_WM_UNIT_CLEAR" val="1"/>
  <p:tag name="KSO_WM_UNIT_LAYERLEVEL" val="1_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4"/>
  <p:tag name="KSO_WM_UNIT_ID" val="diagram189_2*m_i*1_4"/>
  <p:tag name="KSO_WM_UNIT_CLEAR" val="1"/>
  <p:tag name="KSO_WM_UNIT_LAYERLEVEL" val="1_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5"/>
  <p:tag name="KSO_WM_UNIT_ID" val="diagram189_2*m_i*1_5"/>
  <p:tag name="KSO_WM_UNIT_CLEAR" val="1"/>
  <p:tag name="KSO_WM_UNIT_LAYERLEVEL" val="1_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6"/>
  <p:tag name="KSO_WM_UNIT_ID" val="diagram189_2*m_i*1_6"/>
  <p:tag name="KSO_WM_UNIT_CLEAR" val="1"/>
  <p:tag name="KSO_WM_UNIT_LAYERLEVEL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15"/>
  <p:tag name="KSO_WM_UNIT_ID" val="diagram189_2*m_i*1_15"/>
  <p:tag name="KSO_WM_UNIT_CLEAR" val="1"/>
  <p:tag name="KSO_WM_UNIT_LAYERLEVEL" val="1_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7"/>
  <p:tag name="KSO_WM_UNIT_ID" val="diagram189_2*m_i*1_7"/>
  <p:tag name="KSO_WM_UNIT_CLEAR" val="1"/>
  <p:tag name="KSO_WM_UNIT_LAYERLEVEL" val="1_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8"/>
  <p:tag name="KSO_WM_UNIT_ID" val="diagram189_2*m_i*1_8"/>
  <p:tag name="KSO_WM_UNIT_CLEAR" val="1"/>
  <p:tag name="KSO_WM_UNIT_LAYERLEVEL" val="1_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9"/>
  <p:tag name="KSO_WM_UNIT_ID" val="diagram189_2*m_i*1_9"/>
  <p:tag name="KSO_WM_UNIT_CLEAR" val="1"/>
  <p:tag name="KSO_WM_UNIT_LAYERLEVEL" val="1_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10"/>
  <p:tag name="KSO_WM_UNIT_ID" val="diagram189_2*m_i*1_10"/>
  <p:tag name="KSO_WM_UNIT_CLEAR" val="1"/>
  <p:tag name="KSO_WM_UNIT_LAYERLEVEL" val="1_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11"/>
  <p:tag name="KSO_WM_UNIT_ID" val="diagram189_2*m_i*1_11"/>
  <p:tag name="KSO_WM_UNIT_CLEAR" val="1"/>
  <p:tag name="KSO_WM_UNIT_LAYERLEVEL" val="1_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12"/>
  <p:tag name="KSO_WM_UNIT_ID" val="diagram189_2*m_i*1_12"/>
  <p:tag name="KSO_WM_UNIT_CLEAR" val="1"/>
  <p:tag name="KSO_WM_UNIT_LAYERLEVEL" val="1_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13"/>
  <p:tag name="KSO_WM_UNIT_ID" val="diagram189_2*m_i*1_13"/>
  <p:tag name="KSO_WM_UNIT_CLEAR" val="1"/>
  <p:tag name="KSO_WM_UNIT_LAYERLEVEL" val="1_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594"/>
  <p:tag name="KSO_WM_UNIT_TYPE" val="h_m_i"/>
  <p:tag name="KSO_WM_UNIT_INDEX" val="1_1_3"/>
  <p:tag name="KSO_WM_UNIT_ID" val="diagram160594_2*h_m_i*1_1_3"/>
  <p:tag name="KSO_WM_UNIT_CLEAR" val="1"/>
  <p:tag name="KSO_WM_UNIT_LAYERLEVEL" val="1_1_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160539_1"/>
  <p:tag name="KSO_WM_SLIDE_INDEX" val="1"/>
  <p:tag name="KSO_WM_SLIDE_ITEM_CNT" val="1"/>
  <p:tag name="KSO_WM_SLIDE_LAYOUT" val="a_f_l"/>
  <p:tag name="KSO_WM_SLIDE_LAYOUT_CNT" val="1_1_1"/>
  <p:tag name="KSO_WM_SLIDE_TYPE" val="text"/>
  <p:tag name="KSO_WM_BEAUTIFY_FLAG" val="#wm#"/>
  <p:tag name="KSO_WM_SLIDE_POSITION" val="231*157"/>
  <p:tag name="KSO_WM_SLIDE_SIZE" val="498*341"/>
  <p:tag name="KSO_WM_TEMPLATE_CATEGORY" val="diagram"/>
  <p:tag name="KSO_WM_TEMPLATE_INDEX" val="160539"/>
  <p:tag name="KSO_WM_TAG_VERSION" val="1.0"/>
  <p:tag name="KSO_WM_DIAGRAM_GROUP_CODE" val="l1-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D" val="diagram539_1*l_h_f*1_1_1"/>
  <p:tag name="KSO_WM_TEMPLATE_CATEGORY" val="diagram"/>
  <p:tag name="KSO_WM_TEMPLATE_INDEX" val="160539"/>
  <p:tag name="KSO_WM_UNIT_TYPE" val="l_h_f"/>
  <p:tag name="KSO_WM_UNIT_INDEX" val="1_1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l1-1"/>
  <p:tag name="KSO_WM_UNIT_PRESET_TEXT" val="LOREM IPSU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16"/>
  <p:tag name="KSO_WM_UNIT_ID" val="diagram189_2*m_i*1_16"/>
  <p:tag name="KSO_WM_UNIT_CLEAR" val="1"/>
  <p:tag name="KSO_WM_UNIT_LAYERLEVEL" val="1_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019"/>
  <p:tag name="KSO_WM_SLIDE_ID" val="150995200"/>
  <p:tag name="KSO_WM_SLIDE_INDEX" val="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0*111"/>
  <p:tag name="KSO_WM_SLIDE_SIZE" val="651*407"/>
  <p:tag name="KSO_WM_TAG_VERSION" val="1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087"/>
  <p:tag name="KSO_WM_SLIDE_ID" val="150995200"/>
  <p:tag name="KSO_WM_SLIDE_INDEX" val="1"/>
  <p:tag name="KSO_WM_SLIDE_ITEM_CNT" val="2"/>
  <p:tag name="KSO_WM_SLIDE_LAYOUT" val="a_f_d"/>
  <p:tag name="KSO_WM_SLIDE_LAYOUT_CNT" val="1_2_2"/>
  <p:tag name="KSO_WM_SLIDE_TYPE" val="text"/>
  <p:tag name="KSO_WM_BEAUTIFY_FLAG" val="#wm#"/>
  <p:tag name="KSO_WM_SLIDE_POSITION" val="81*136"/>
  <p:tag name="KSO_WM_SLIDE_SIZE" val="821*394"/>
  <p:tag name="KSO_WM_TAG_VERSION" val="1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276"/>
  <p:tag name="KSO_WM_SLIDE_ID" val="150995200"/>
  <p:tag name="KSO_WM_SLIDE_INDEX" val="1"/>
  <p:tag name="KSO_WM_SLIDE_ITEM_CNT" val="6"/>
  <p:tag name="KSO_WM_SLIDE_LAYOUT" val="a_d"/>
  <p:tag name="KSO_WM_SLIDE_LAYOUT_CNT" val="1_6"/>
  <p:tag name="KSO_WM_SLIDE_TYPE" val="text"/>
  <p:tag name="KSO_WM_BEAUTIFY_FLAG" val="#wm#"/>
  <p:tag name="KSO_WM_SLIDE_POSITION" val="123*23"/>
  <p:tag name="KSO_WM_SLIDE_SIZE" val="720*444"/>
  <p:tag name="KSO_WM_TAG_VERSION" val="1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095"/>
  <p:tag name="KSO_WM_SLIDE_ID" val="150995200"/>
  <p:tag name="KSO_WM_SLIDE_INDEX" val="1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236*117"/>
  <p:tag name="KSO_WM_SLIDE_SIZE" val="540*401"/>
  <p:tag name="KSO_WM_TAG_VERSION" val="1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095"/>
  <p:tag name="KSO_WM_SLIDE_ID" val="150995200"/>
  <p:tag name="KSO_WM_SLIDE_INDEX" val="1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236*117"/>
  <p:tag name="KSO_WM_SLIDE_SIZE" val="540*401"/>
  <p:tag name="KSO_WM_TAG_VERSION" val="1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095"/>
  <p:tag name="KSO_WM_SLIDE_ID" val="150995200"/>
  <p:tag name="KSO_WM_SLIDE_INDEX" val="1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236*117"/>
  <p:tag name="KSO_WM_SLIDE_SIZE" val="540*401"/>
  <p:tag name="KSO_WM_TAG_VERSION" val="1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095"/>
  <p:tag name="KSO_WM_SLIDE_ID" val="150995200"/>
  <p:tag name="KSO_WM_SLIDE_INDEX" val="1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236*117"/>
  <p:tag name="KSO_WM_SLIDE_SIZE" val="540*401"/>
  <p:tag name="KSO_WM_TAG_VERSION" val="1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6"/>
  <p:tag name="KSO_WM_SLIDE_ID" val="150995200"/>
  <p:tag name="KSO_WM_SLIDE_INDEX" val="1"/>
  <p:tag name="KSO_WM_SLIDE_ITEM_CNT" val="3"/>
  <p:tag name="KSO_WM_SLIDE_LAYOUT" val="a_d"/>
  <p:tag name="KSO_WM_SLIDE_LAYOUT_CNT" val="1_3"/>
  <p:tag name="KSO_WM_SLIDE_TYPE" val="text"/>
  <p:tag name="KSO_WM_BEAUTIFY_FLAG" val="#wm#"/>
  <p:tag name="KSO_WM_SLIDE_POSITION" val="177*52"/>
  <p:tag name="KSO_WM_SLIDE_SIZE" val="571*436"/>
  <p:tag name="KSO_WM_TAG_VERSION" val="1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095"/>
  <p:tag name="KSO_WM_SLIDE_ID" val="150995200"/>
  <p:tag name="KSO_WM_SLIDE_INDEX" val="1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236*117"/>
  <p:tag name="KSO_WM_SLIDE_SIZE" val="540*401"/>
  <p:tag name="KSO_WM_TAG_VERSION" val="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17"/>
  <p:tag name="KSO_WM_UNIT_ID" val="diagram189_2*m_i*1_17"/>
  <p:tag name="KSO_WM_UNIT_CLEAR" val="1"/>
  <p:tag name="KSO_WM_UNIT_LAYERLEVEL" val="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18"/>
  <p:tag name="KSO_WM_UNIT_ID" val="diagram189_2*m_i*1_18"/>
  <p:tag name="KSO_WM_UNIT_CLEAR" val="1"/>
  <p:tag name="KSO_WM_UNIT_LAYERLEVEL" val="1_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19"/>
  <p:tag name="KSO_WM_UNIT_ID" val="diagram189_2*m_i*1_19"/>
  <p:tag name="KSO_WM_UNIT_CLEAR" val="1"/>
  <p:tag name="KSO_WM_UNIT_LAYERLEVEL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20"/>
  <p:tag name="KSO_WM_UNIT_ID" val="diagram189_2*m_i*1_20"/>
  <p:tag name="KSO_WM_UNIT_CLEAR" val="1"/>
  <p:tag name="KSO_WM_UNIT_LAYERLEVEL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21"/>
  <p:tag name="KSO_WM_UNIT_ID" val="diagram189_2*m_i*1_21"/>
  <p:tag name="KSO_WM_UNIT_CLEAR" val="1"/>
  <p:tag name="KSO_WM_UNIT_LAYERLEVEL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22"/>
  <p:tag name="KSO_WM_UNIT_ID" val="diagram189_2*m_i*1_22"/>
  <p:tag name="KSO_WM_UNIT_CLEAR" val="1"/>
  <p:tag name="KSO_WM_UNIT_LAYERLEVEL" val="1_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ygykw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2689</Words>
  <Application>Microsoft Office PowerPoint</Application>
  <PresentationFormat>自定义</PresentationFormat>
  <Paragraphs>257</Paragraphs>
  <Slides>41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41</vt:i4>
      </vt:variant>
    </vt:vector>
  </HeadingPairs>
  <TitlesOfParts>
    <vt:vector size="52" baseType="lpstr">
      <vt:lpstr>Meiryo</vt:lpstr>
      <vt:lpstr>汉仪中圆简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如何缓解压力</vt:lpstr>
      <vt:lpstr>PowerPoint 演示文稿</vt:lpstr>
      <vt:lpstr>压力测试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什么是压力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压力的影响</vt:lpstr>
      <vt:lpstr>PowerPoint 演示文稿</vt:lpstr>
      <vt:lpstr>PowerPoint 演示文稿</vt:lpstr>
      <vt:lpstr>PowerPoint 演示文稿</vt:lpstr>
      <vt:lpstr>PowerPoint 演示文稿</vt:lpstr>
      <vt:lpstr>如何缓解压力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如何缓解压力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>kan</cp:lastModifiedBy>
  <cp:revision>184</cp:revision>
  <dcterms:created xsi:type="dcterms:W3CDTF">2009-10-09T12:25:00Z</dcterms:created>
  <dcterms:modified xsi:type="dcterms:W3CDTF">2023-04-12T02:36:02Z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2052-10.1.0.5777</vt:lpwstr>
  </property>
</Properties>
</file>