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7"/>
  </p:notesMasterIdLst>
  <p:sldIdLst>
    <p:sldId id="307" r:id="rId3"/>
    <p:sldId id="257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8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="" xmlns:p1710="http://schemas.microsoft.com/office/powerpoint/2017/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6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809534-8055-4D7E-AB1F-F5383BBDC0DB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D205A-D024-4268-84BB-28F2F74BA2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385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205A-D024-4268-84BB-28F2F74BA2D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8141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6111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1555-D6E2-4DCE-BA70-EA4E15F9655A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991B-562F-4D3E-A689-AA3E141E3E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1555-D6E2-4DCE-BA70-EA4E15F9655A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991B-562F-4D3E-A689-AA3E141E3E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1555-D6E2-4DCE-BA70-EA4E15F9655A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991B-562F-4D3E-A689-AA3E141E3E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524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93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958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331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625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3867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3931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033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1555-D6E2-4DCE-BA70-EA4E15F9655A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991B-562F-4D3E-A689-AA3E141E3E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358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3228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203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1555-D6E2-4DCE-BA70-EA4E15F9655A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991B-562F-4D3E-A689-AA3E141E3E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1555-D6E2-4DCE-BA70-EA4E15F9655A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991B-562F-4D3E-A689-AA3E141E3E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1555-D6E2-4DCE-BA70-EA4E15F9655A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991B-562F-4D3E-A689-AA3E141E3E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1555-D6E2-4DCE-BA70-EA4E15F9655A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991B-562F-4D3E-A689-AA3E141E3E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1555-D6E2-4DCE-BA70-EA4E15F9655A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991B-562F-4D3E-A689-AA3E141E3E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1555-D6E2-4DCE-BA70-EA4E15F9655A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991B-562F-4D3E-A689-AA3E141E3E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1555-D6E2-4DCE-BA70-EA4E15F9655A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991B-562F-4D3E-A689-AA3E141E3E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B1555-D6E2-4DCE-BA70-EA4E15F9655A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7991B-562F-4D3E-A689-AA3E141E3E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029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2"/>
            <a:ext cx="12192000" cy="685767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324"/>
            <a:ext cx="12192000" cy="685735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6916" y="4774740"/>
            <a:ext cx="6845085" cy="178265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5331418"/>
            <a:ext cx="8570563" cy="152658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621437" y="5749872"/>
            <a:ext cx="8570563" cy="110812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910" y="2756011"/>
            <a:ext cx="7410935" cy="134597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21549" y="4460029"/>
            <a:ext cx="704955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200">
              <a:defRPr/>
            </a:pPr>
            <a:r>
              <a:rPr lang="en-US" altLang="zh-CN" sz="2400" dirty="0">
                <a:cs typeface="+mn-ea"/>
                <a:sym typeface="+mn-lt"/>
              </a:rPr>
              <a:t>Refuse to waste civilized dining CD operations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97911" y="1747443"/>
            <a:ext cx="29546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b="1" noProof="0" dirty="0" smtClean="0">
                <a:solidFill>
                  <a:schemeClr val="accent1"/>
                </a:solidFill>
                <a:cs typeface="+mn-ea"/>
                <a:sym typeface="+mn-lt"/>
              </a:rPr>
              <a:t>光盘行动</a:t>
            </a:r>
            <a:endParaRPr lang="zh-CN" altLang="en-US" sz="5400" b="1" dirty="0">
              <a:solidFill>
                <a:schemeClr val="accent1"/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1039" y="1764693"/>
            <a:ext cx="3041948" cy="3079158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8920349" y="2813693"/>
            <a:ext cx="18261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smtClean="0">
                <a:solidFill>
                  <a:schemeClr val="accent1"/>
                </a:solidFill>
              </a:rPr>
              <a:t>光盘行动</a:t>
            </a:r>
            <a:endParaRPr lang="en-US" altLang="zh-CN" sz="3200" smtClean="0">
              <a:solidFill>
                <a:schemeClr val="accent1"/>
              </a:solidFill>
            </a:endParaRPr>
          </a:p>
          <a:p>
            <a:r>
              <a:rPr lang="zh-CN" altLang="en-US" sz="3200">
                <a:solidFill>
                  <a:schemeClr val="accent1"/>
                </a:solidFill>
              </a:rPr>
              <a:t>从我做起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2472" y="3211665"/>
            <a:ext cx="3361033" cy="111006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4803" y="601691"/>
            <a:ext cx="598872" cy="350810"/>
            <a:chOff x="564803" y="601690"/>
            <a:chExt cx="793720" cy="464949"/>
          </a:xfrm>
        </p:grpSpPr>
        <p:sp>
          <p:nvSpPr>
            <p:cNvPr id="9" name="圆角矩形 8"/>
            <p:cNvSpPr/>
            <p:nvPr/>
          </p:nvSpPr>
          <p:spPr>
            <a:xfrm rot="2700000">
              <a:off x="564803" y="601690"/>
              <a:ext cx="464949" cy="464949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圆角矩形 2"/>
            <p:cNvSpPr/>
            <p:nvPr/>
          </p:nvSpPr>
          <p:spPr>
            <a:xfrm rot="2700000">
              <a:off x="893574" y="601690"/>
              <a:ext cx="464949" cy="46494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矩形 4"/>
          <p:cNvSpPr/>
          <p:nvPr/>
        </p:nvSpPr>
        <p:spPr>
          <a:xfrm>
            <a:off x="1366703" y="546265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400" b="1">
                <a:cs typeface="+mn-ea"/>
                <a:sym typeface="+mn-lt"/>
              </a:rPr>
              <a:t>浪费粮食的现状</a:t>
            </a:r>
          </a:p>
        </p:txBody>
      </p:sp>
      <p:sp>
        <p:nvSpPr>
          <p:cNvPr id="2" name="矩形 1"/>
          <p:cNvSpPr/>
          <p:nvPr/>
        </p:nvSpPr>
        <p:spPr>
          <a:xfrm>
            <a:off x="1498169" y="1420462"/>
            <a:ext cx="91181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我们是粮食大国，然而事实是：我国人口己超过</a:t>
            </a:r>
            <a:r>
              <a:rPr lang="en-US" altLang="zh-CN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13.7</a:t>
            </a:r>
            <a:r>
              <a:rPr lang="zh-CN" altLang="en-US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亿，每年的净增长是 </a:t>
            </a:r>
            <a:r>
              <a:rPr lang="en-US" altLang="zh-CN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1200</a:t>
            </a:r>
            <a:r>
              <a:rPr lang="zh-CN" altLang="en-US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万人；人均耕地面积</a:t>
            </a:r>
            <a:r>
              <a:rPr lang="en-US" altLang="zh-CN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1.2</a:t>
            </a:r>
            <a:r>
              <a:rPr lang="zh-CN" altLang="en-US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亩，是世界人均值的</a:t>
            </a:r>
            <a:r>
              <a:rPr lang="en-US" altLang="zh-CN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1</a:t>
            </a:r>
            <a:r>
              <a:rPr lang="zh-CN" altLang="en-US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／</a:t>
            </a:r>
            <a:r>
              <a:rPr lang="en-US" altLang="zh-CN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4</a:t>
            </a:r>
            <a:r>
              <a:rPr lang="zh-CN" altLang="en-US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；</a:t>
            </a:r>
          </a:p>
        </p:txBody>
      </p:sp>
      <p:sp>
        <p:nvSpPr>
          <p:cNvPr id="17" name="PA-文本框 8"/>
          <p:cNvSpPr txBox="1"/>
          <p:nvPr/>
        </p:nvSpPr>
        <p:spPr>
          <a:xfrm>
            <a:off x="1498169" y="5789961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000">
                <a:solidFill>
                  <a:srgbClr val="000000"/>
                </a:solidFill>
                <a:cs typeface="+mn-ea"/>
                <a:sym typeface="+mn-lt"/>
              </a:rPr>
              <a:t>人口增持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PA-文本框 8"/>
          <p:cNvSpPr txBox="1"/>
          <p:nvPr/>
        </p:nvSpPr>
        <p:spPr>
          <a:xfrm>
            <a:off x="4886043" y="5789961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粮食增长</a:t>
            </a:r>
          </a:p>
        </p:txBody>
      </p:sp>
      <p:sp>
        <p:nvSpPr>
          <p:cNvPr id="19" name="PA-文本框 8"/>
          <p:cNvSpPr txBox="1"/>
          <p:nvPr/>
        </p:nvSpPr>
        <p:spPr>
          <a:xfrm>
            <a:off x="3100511" y="5789961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粮食浪费</a:t>
            </a:r>
          </a:p>
        </p:txBody>
      </p:sp>
      <p:sp>
        <p:nvSpPr>
          <p:cNvPr id="6" name="矩形 5"/>
          <p:cNvSpPr/>
          <p:nvPr/>
        </p:nvSpPr>
        <p:spPr>
          <a:xfrm>
            <a:off x="1782306" y="3155252"/>
            <a:ext cx="635431" cy="258821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3388090" y="3155252"/>
            <a:ext cx="635431" cy="258821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5173622" y="3155252"/>
            <a:ext cx="635431" cy="258821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1782306" y="4290069"/>
            <a:ext cx="635431" cy="14533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3388090" y="4739519"/>
            <a:ext cx="635431" cy="10039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5173622" y="3685635"/>
            <a:ext cx="635431" cy="20578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PA-文本框 8"/>
          <p:cNvSpPr txBox="1"/>
          <p:nvPr>
            <p:custDataLst>
              <p:tags r:id="rId1"/>
            </p:custDataLst>
          </p:nvPr>
        </p:nvSpPr>
        <p:spPr>
          <a:xfrm>
            <a:off x="1782305" y="272080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53%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PA-文本框 8"/>
          <p:cNvSpPr txBox="1"/>
          <p:nvPr>
            <p:custDataLst>
              <p:tags r:id="rId2"/>
            </p:custDataLst>
          </p:nvPr>
        </p:nvSpPr>
        <p:spPr>
          <a:xfrm>
            <a:off x="3420873" y="272080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38%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PA-文本框 8"/>
          <p:cNvSpPr txBox="1"/>
          <p:nvPr>
            <p:custDataLst>
              <p:tags r:id="rId3"/>
            </p:custDataLst>
          </p:nvPr>
        </p:nvSpPr>
        <p:spPr>
          <a:xfrm>
            <a:off x="5173621" y="270695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82%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8522" y="3685637"/>
            <a:ext cx="4186639" cy="2304381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7728771" y="2876119"/>
            <a:ext cx="1826141" cy="7325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3200" b="1" smtClean="0">
                <a:solidFill>
                  <a:schemeClr val="accent1"/>
                </a:solidFill>
                <a:cs typeface="+mn-ea"/>
                <a:sym typeface="+mn-lt"/>
              </a:rPr>
              <a:t>人多粮少</a:t>
            </a:r>
            <a:endParaRPr lang="zh-CN" altLang="en-US" sz="3200" b="1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4803" y="601691"/>
            <a:ext cx="598872" cy="350810"/>
            <a:chOff x="564803" y="601690"/>
            <a:chExt cx="793720" cy="464949"/>
          </a:xfrm>
        </p:grpSpPr>
        <p:sp>
          <p:nvSpPr>
            <p:cNvPr id="9" name="圆角矩形 8"/>
            <p:cNvSpPr/>
            <p:nvPr/>
          </p:nvSpPr>
          <p:spPr>
            <a:xfrm rot="2700000">
              <a:off x="564803" y="601690"/>
              <a:ext cx="464949" cy="464949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圆角矩形 2"/>
            <p:cNvSpPr/>
            <p:nvPr/>
          </p:nvSpPr>
          <p:spPr>
            <a:xfrm rot="2700000">
              <a:off x="893574" y="601690"/>
              <a:ext cx="464949" cy="46494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矩形 4"/>
          <p:cNvSpPr/>
          <p:nvPr/>
        </p:nvSpPr>
        <p:spPr>
          <a:xfrm>
            <a:off x="1366703" y="546265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400" b="1">
                <a:cs typeface="+mn-ea"/>
                <a:sym typeface="+mn-lt"/>
              </a:rPr>
              <a:t>浪费粮食的现状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7480" y="1985775"/>
            <a:ext cx="3557627" cy="3542188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0794" y="1363287"/>
            <a:ext cx="5982319" cy="328084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236332" y="3725703"/>
            <a:ext cx="412608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目前耕地面积正 以每年</a:t>
            </a:r>
            <a:r>
              <a:rPr lang="en-US" altLang="zh-CN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30</a:t>
            </a:r>
            <a:r>
              <a:rPr lang="zh-CN" altLang="en-US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多万亩的速度递；全国</a:t>
            </a:r>
            <a:r>
              <a:rPr lang="en-US" altLang="zh-CN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40</a:t>
            </a:r>
            <a:r>
              <a:rPr lang="zh-CN" altLang="en-US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％的城市人口消耗的粮食依靠进口。 从</a:t>
            </a:r>
            <a:r>
              <a:rPr lang="en-US" altLang="zh-CN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1981</a:t>
            </a:r>
            <a:r>
              <a:rPr lang="zh-CN" altLang="en-US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－</a:t>
            </a:r>
            <a:r>
              <a:rPr lang="en-US" altLang="zh-CN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1995</a:t>
            </a:r>
            <a:r>
              <a:rPr lang="zh-CN" altLang="en-US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年间，全国共减少了耕地</a:t>
            </a:r>
            <a:r>
              <a:rPr lang="en-US" altLang="zh-CN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8100</a:t>
            </a:r>
            <a:r>
              <a:rPr lang="zh-CN" altLang="en-US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万亩，每年因此而减少粮 食生产</a:t>
            </a:r>
            <a:r>
              <a:rPr lang="en-US" altLang="zh-CN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500</a:t>
            </a:r>
            <a:r>
              <a:rPr lang="zh-CN" altLang="en-US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亿斤。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1313018" y="1611824"/>
            <a:ext cx="3406775" cy="74391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en-US" sz="2800" b="1" smtClean="0">
                <a:solidFill>
                  <a:schemeClr val="bg1"/>
                </a:solidFill>
                <a:cs typeface="+mn-ea"/>
                <a:sym typeface="+mn-lt"/>
              </a:rPr>
              <a:t>浪费严重</a:t>
            </a:r>
            <a:endParaRPr lang="zh-CN" altLang="en-US" sz="28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1313018" y="2723007"/>
            <a:ext cx="3406775" cy="74391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en-US" sz="2800" b="1" smtClean="0">
                <a:solidFill>
                  <a:schemeClr val="bg1"/>
                </a:solidFill>
                <a:cs typeface="+mn-ea"/>
                <a:sym typeface="+mn-lt"/>
              </a:rPr>
              <a:t>不容乐观</a:t>
            </a:r>
            <a:endParaRPr lang="zh-CN" altLang="en-US" sz="2800" b="1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4803" y="601691"/>
            <a:ext cx="598872" cy="350810"/>
            <a:chOff x="564803" y="601690"/>
            <a:chExt cx="793720" cy="464949"/>
          </a:xfrm>
        </p:grpSpPr>
        <p:sp>
          <p:nvSpPr>
            <p:cNvPr id="9" name="圆角矩形 8"/>
            <p:cNvSpPr/>
            <p:nvPr/>
          </p:nvSpPr>
          <p:spPr>
            <a:xfrm rot="2700000">
              <a:off x="564803" y="601690"/>
              <a:ext cx="464949" cy="464949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圆角矩形 2"/>
            <p:cNvSpPr/>
            <p:nvPr/>
          </p:nvSpPr>
          <p:spPr>
            <a:xfrm rot="2700000">
              <a:off x="893574" y="601690"/>
              <a:ext cx="464949" cy="46494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矩形 4"/>
          <p:cNvSpPr/>
          <p:nvPr/>
        </p:nvSpPr>
        <p:spPr>
          <a:xfrm>
            <a:off x="1366703" y="546265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400" b="1">
                <a:cs typeface="+mn-ea"/>
                <a:sym typeface="+mn-lt"/>
              </a:rPr>
              <a:t>浪费粮食的现状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1366705" y="2945999"/>
            <a:ext cx="3406775" cy="74391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smtClean="0">
                <a:solidFill>
                  <a:schemeClr val="bg1"/>
                </a:solidFill>
                <a:cs typeface="+mn-ea"/>
                <a:sym typeface="+mn-lt"/>
              </a:rPr>
              <a:t>光盘迫在眉睫</a:t>
            </a:r>
            <a:endParaRPr lang="zh-CN" altLang="en-US" sz="28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66703" y="4199798"/>
            <a:ext cx="93653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zh-CN" altLang="en-US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节约粮食，是我们每个公民应尽的义务，而不是说你的生活好了，你浪费得起就可以浪费。浪费 是一种可耻的行为。只要存有节约的意识，其实做起来很简单：吃饭时吃 多少盛多少，不扔剩饭菜；在餐馆用餐时点菜要适量，而不应该摆阔气， 乱点一气。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733" y="2951"/>
            <a:ext cx="5171268" cy="2906337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5245619" y="2073487"/>
            <a:ext cx="1704815" cy="170481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smtClean="0">
                <a:solidFill>
                  <a:schemeClr val="bg1"/>
                </a:solidFill>
                <a:cs typeface="+mn-ea"/>
                <a:sym typeface="+mn-lt"/>
              </a:rPr>
              <a:t>光盘品质</a:t>
            </a:r>
            <a:endParaRPr lang="zh-CN" altLang="en-US" sz="3600">
              <a:solidFill>
                <a:schemeClr val="bg1"/>
              </a:solidFill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7546561" y="2056879"/>
            <a:ext cx="1704815" cy="170481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smtClean="0">
                <a:solidFill>
                  <a:schemeClr val="bg1"/>
                </a:solidFill>
                <a:cs typeface="+mn-ea"/>
                <a:sym typeface="+mn-lt"/>
              </a:rPr>
              <a:t>光盘精神</a:t>
            </a:r>
            <a:endParaRPr lang="zh-CN" altLang="en-US" sz="36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65036"/>
            <a:ext cx="8570563" cy="279296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621437" y="4065036"/>
            <a:ext cx="8570563" cy="279296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154155" y="3814964"/>
            <a:ext cx="55707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defRPr/>
            </a:pPr>
            <a:r>
              <a:rPr lang="zh-CN" altLang="en-US" sz="6000" b="1" dirty="0">
                <a:cs typeface="+mn-ea"/>
                <a:sym typeface="+mn-lt"/>
              </a:rPr>
              <a:t>光盘行动的意义</a:t>
            </a:r>
          </a:p>
        </p:txBody>
      </p:sp>
      <p:sp>
        <p:nvSpPr>
          <p:cNvPr id="21" name="椭圆 20"/>
          <p:cNvSpPr/>
          <p:nvPr/>
        </p:nvSpPr>
        <p:spPr>
          <a:xfrm>
            <a:off x="4755487" y="1187411"/>
            <a:ext cx="2368091" cy="2368090"/>
          </a:xfrm>
          <a:prstGeom prst="ellipse">
            <a:avLst/>
          </a:prstGeom>
          <a:noFill/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defTabSz="1219200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>
              <a:solidFill>
                <a:sysClr val="window" lastClr="FFFFFF"/>
              </a:solidFill>
              <a:latin typeface="Impact" panose="020B0806030902050204" pitchFamily="34" charset="0"/>
              <a:ea typeface="幼圆" panose="02010509060101010101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5027467" y="1446872"/>
            <a:ext cx="1862231" cy="1862230"/>
            <a:chOff x="775780" y="771550"/>
            <a:chExt cx="1852004" cy="1852004"/>
          </a:xfrm>
        </p:grpSpPr>
        <p:sp>
          <p:nvSpPr>
            <p:cNvPr id="23" name="椭圆 22"/>
            <p:cNvSpPr/>
            <p:nvPr/>
          </p:nvSpPr>
          <p:spPr>
            <a:xfrm>
              <a:off x="775780" y="771550"/>
              <a:ext cx="1852004" cy="185200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 kern="0">
                <a:solidFill>
                  <a:sysClr val="window" lastClr="FFFFFF"/>
                </a:solidFill>
                <a:latin typeface="Impact" panose="020B0806030902050204" pitchFamily="34" charset="0"/>
                <a:ea typeface="幼圆" panose="02010509060101010101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1007828" y="1003597"/>
              <a:ext cx="1387908" cy="1387908"/>
            </a:xfrm>
            <a:prstGeom prst="ellipse">
              <a:avLst/>
            </a:prstGeom>
            <a:gradFill flip="none" rotWithShape="1">
              <a:gsLst>
                <a:gs pos="36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1"/>
            </a:gradFill>
            <a:ln w="38100" cap="flat" cmpd="sng" algn="ctr">
              <a:gradFill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ysClr val="window" lastClr="FFFFFF">
                      <a:lumMod val="95000"/>
                    </a:sysClr>
                  </a:gs>
                </a:gsLst>
                <a:lin ang="3000000" scaled="0"/>
              </a:gradFill>
              <a:prstDash val="solid"/>
            </a:ln>
            <a:effectLst>
              <a:outerShdw blurRad="177800" dist="228600" dir="882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9200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065" kern="0">
                <a:solidFill>
                  <a:sysClr val="window" lastClr="FFFFFF"/>
                </a:solidFill>
                <a:latin typeface="Impact" panose="020B0806030902050204" pitchFamily="34" charset="0"/>
                <a:ea typeface="幼圆" panose="02010509060101010101" charset="-122"/>
              </a:endParaRPr>
            </a:p>
          </p:txBody>
        </p:sp>
      </p:grpSp>
      <p:sp>
        <p:nvSpPr>
          <p:cNvPr id="25" name="TextBox 19"/>
          <p:cNvSpPr txBox="1"/>
          <p:nvPr/>
        </p:nvSpPr>
        <p:spPr>
          <a:xfrm>
            <a:off x="5333403" y="1870155"/>
            <a:ext cx="1250357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6600" b="1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3</a:t>
            </a:r>
            <a:endParaRPr lang="zh-CN" altLang="en-US" sz="6600" b="1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7310" y="5090086"/>
            <a:ext cx="5175441" cy="3749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4803" y="601691"/>
            <a:ext cx="598872" cy="350810"/>
            <a:chOff x="564803" y="601690"/>
            <a:chExt cx="793720" cy="464949"/>
          </a:xfrm>
        </p:grpSpPr>
        <p:sp>
          <p:nvSpPr>
            <p:cNvPr id="9" name="圆角矩形 8"/>
            <p:cNvSpPr/>
            <p:nvPr/>
          </p:nvSpPr>
          <p:spPr>
            <a:xfrm rot="2700000">
              <a:off x="564803" y="601690"/>
              <a:ext cx="464949" cy="464949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圆角矩形 2"/>
            <p:cNvSpPr/>
            <p:nvPr/>
          </p:nvSpPr>
          <p:spPr>
            <a:xfrm rot="2700000">
              <a:off x="893574" y="601690"/>
              <a:ext cx="464949" cy="46494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矩形 4"/>
          <p:cNvSpPr/>
          <p:nvPr/>
        </p:nvSpPr>
        <p:spPr>
          <a:xfrm>
            <a:off x="1366704" y="546265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defRPr/>
            </a:pPr>
            <a:r>
              <a:rPr lang="zh-CN" altLang="en-US" sz="2400" b="1">
                <a:cs typeface="+mn-ea"/>
                <a:sym typeface="+mn-lt"/>
              </a:rPr>
              <a:t>光盘行动的意义</a:t>
            </a:r>
          </a:p>
        </p:txBody>
      </p:sp>
      <p:sp>
        <p:nvSpPr>
          <p:cNvPr id="2" name="矩形 1"/>
          <p:cNvSpPr/>
          <p:nvPr/>
        </p:nvSpPr>
        <p:spPr>
          <a:xfrm>
            <a:off x="1689595" y="1358486"/>
            <a:ext cx="4647426" cy="572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400" b="1" smtClean="0">
                <a:solidFill>
                  <a:schemeClr val="accent1"/>
                </a:solidFill>
                <a:cs typeface="+mn-ea"/>
                <a:sym typeface="+mn-lt"/>
              </a:rPr>
              <a:t>光盘精神是当代最“潮流</a:t>
            </a:r>
            <a:r>
              <a:rPr lang="en-US" altLang="zh-CN" sz="2400" b="1" smtClean="0">
                <a:solidFill>
                  <a:schemeClr val="accent1"/>
                </a:solidFill>
                <a:cs typeface="+mn-ea"/>
                <a:sym typeface="+mn-lt"/>
              </a:rPr>
              <a:t>”</a:t>
            </a:r>
            <a:r>
              <a:rPr lang="zh-CN" altLang="en-US" sz="2400" b="1" smtClean="0">
                <a:solidFill>
                  <a:schemeClr val="accent1"/>
                </a:solidFill>
                <a:cs typeface="+mn-ea"/>
                <a:sym typeface="+mn-lt"/>
              </a:rPr>
              <a:t>的精神</a:t>
            </a:r>
            <a:endParaRPr lang="zh-CN" altLang="en-US" sz="2400" b="1">
              <a:solidFill>
                <a:schemeClr val="accent1"/>
              </a:solidFill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15503" y="1776288"/>
            <a:ext cx="4058384" cy="3587400"/>
          </a:xfrm>
          <a:prstGeom prst="rect">
            <a:avLst/>
          </a:prstGeom>
        </p:spPr>
      </p:pic>
      <p:sp>
        <p:nvSpPr>
          <p:cNvPr id="13" name="圆角矩形 12"/>
          <p:cNvSpPr/>
          <p:nvPr/>
        </p:nvSpPr>
        <p:spPr>
          <a:xfrm>
            <a:off x="988271" y="2234060"/>
            <a:ext cx="2334568" cy="74391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cs typeface="+mn-ea"/>
                <a:sym typeface="+mn-lt"/>
              </a:rPr>
              <a:t>节约精神</a:t>
            </a:r>
            <a:endParaRPr lang="zh-CN" altLang="en-US" sz="2800" b="1" dirty="0">
              <a:cs typeface="+mn-ea"/>
              <a:sym typeface="+mn-lt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988271" y="3695027"/>
            <a:ext cx="2334568" cy="74391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smtClean="0">
                <a:cs typeface="+mn-ea"/>
                <a:sym typeface="+mn-lt"/>
              </a:rPr>
              <a:t>光盘精神</a:t>
            </a:r>
            <a:endParaRPr lang="zh-CN" altLang="en-US" sz="2800" b="1">
              <a:cs typeface="+mn-ea"/>
              <a:sym typeface="+mn-lt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988271" y="5058283"/>
            <a:ext cx="2334568" cy="74391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smtClean="0">
                <a:cs typeface="+mn-ea"/>
                <a:sym typeface="+mn-lt"/>
              </a:rPr>
              <a:t>勤俭精神</a:t>
            </a:r>
            <a:endParaRPr lang="zh-CN" altLang="en-US" sz="2800" b="1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424373" y="2133654"/>
            <a:ext cx="44911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dirty="0">
                <a:cs typeface="+mn-ea"/>
                <a:sym typeface="+mn-lt"/>
              </a:rPr>
              <a:t>树立节约光荣、浪费可耻的思想观念，不奢侈、不攀比，厉行节约，反对浪费</a:t>
            </a:r>
          </a:p>
        </p:txBody>
      </p:sp>
      <p:sp>
        <p:nvSpPr>
          <p:cNvPr id="23" name="矩形 22"/>
          <p:cNvSpPr/>
          <p:nvPr/>
        </p:nvSpPr>
        <p:spPr>
          <a:xfrm>
            <a:off x="3424373" y="3569989"/>
            <a:ext cx="44911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dirty="0">
                <a:cs typeface="+mn-ea"/>
                <a:sym typeface="+mn-lt"/>
              </a:rPr>
              <a:t>自身做起，从细节做起，做“光盘行动”的实践者。争做“光盘”达人，适当点餐</a:t>
            </a:r>
          </a:p>
        </p:txBody>
      </p:sp>
      <p:sp>
        <p:nvSpPr>
          <p:cNvPr id="24" name="矩形 23"/>
          <p:cNvSpPr/>
          <p:nvPr/>
        </p:nvSpPr>
        <p:spPr>
          <a:xfrm>
            <a:off x="3424373" y="4965882"/>
            <a:ext cx="50686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dirty="0">
                <a:cs typeface="+mn-ea"/>
                <a:sym typeface="+mn-lt"/>
              </a:rPr>
              <a:t> 既要做“光盘行动”的实践者，也要做“光盘行动”的推动者。宣传节约意识，制止浪费行为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4803" y="601691"/>
            <a:ext cx="598872" cy="350810"/>
            <a:chOff x="564803" y="601690"/>
            <a:chExt cx="793720" cy="464949"/>
          </a:xfrm>
        </p:grpSpPr>
        <p:sp>
          <p:nvSpPr>
            <p:cNvPr id="9" name="圆角矩形 8"/>
            <p:cNvSpPr/>
            <p:nvPr/>
          </p:nvSpPr>
          <p:spPr>
            <a:xfrm rot="2700000">
              <a:off x="564803" y="601690"/>
              <a:ext cx="464949" cy="464949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圆角矩形 2"/>
            <p:cNvSpPr/>
            <p:nvPr/>
          </p:nvSpPr>
          <p:spPr>
            <a:xfrm rot="2700000">
              <a:off x="893574" y="601690"/>
              <a:ext cx="464949" cy="46494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矩形 4"/>
          <p:cNvSpPr/>
          <p:nvPr/>
        </p:nvSpPr>
        <p:spPr>
          <a:xfrm>
            <a:off x="1366704" y="546265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defRPr/>
            </a:pPr>
            <a:r>
              <a:rPr lang="zh-CN" altLang="en-US" sz="2400" b="1">
                <a:cs typeface="+mn-ea"/>
                <a:sym typeface="+mn-lt"/>
              </a:rPr>
              <a:t>光盘行动的意义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00806" y="1908596"/>
            <a:ext cx="3479007" cy="845110"/>
          </a:xfrm>
          <a:prstGeom prst="rect">
            <a:avLst/>
          </a:prstGeom>
        </p:spPr>
      </p:pic>
      <p:sp>
        <p:nvSpPr>
          <p:cNvPr id="17" name="圆角矩形 16"/>
          <p:cNvSpPr/>
          <p:nvPr/>
        </p:nvSpPr>
        <p:spPr>
          <a:xfrm>
            <a:off x="1371237" y="1908596"/>
            <a:ext cx="2813305" cy="74391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2800" smtClean="0">
                <a:solidFill>
                  <a:schemeClr val="bg1"/>
                </a:solidFill>
                <a:cs typeface="+mn-ea"/>
                <a:sym typeface="+mn-lt"/>
              </a:rPr>
              <a:t>加入光盘行动</a:t>
            </a:r>
            <a:endParaRPr lang="zh-CN" altLang="en-US" sz="28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4386022" y="1908596"/>
            <a:ext cx="2813305" cy="74391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2800" smtClean="0">
                <a:solidFill>
                  <a:schemeClr val="bg1"/>
                </a:solidFill>
                <a:cs typeface="+mn-ea"/>
                <a:sym typeface="+mn-lt"/>
              </a:rPr>
              <a:t>节约从我做起</a:t>
            </a:r>
            <a:endParaRPr lang="zh-CN" altLang="en-US" sz="28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236332" y="3112267"/>
            <a:ext cx="9643481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如今的我们，生活条件大大改善，可能没有在意一碗汤的倾倒、一粒米的掉落</a:t>
            </a:r>
            <a:r>
              <a:rPr lang="en-US" altLang="zh-CN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……</a:t>
            </a:r>
            <a:r>
              <a:rPr lang="zh-CN" altLang="en-US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然而，一滴水，一甘霖，滋润一方天地；一粒米，一箪食，养育一方百姓</a:t>
            </a:r>
            <a:r>
              <a:rPr lang="en-US" altLang="zh-CN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……</a:t>
            </a:r>
            <a:r>
              <a:rPr lang="zh-CN" altLang="en-US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当我们低头看向盘中餐的时候，可否想想辛苦劳作为我们提供食物的人，想想那些依然在为生计而奔波的人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439778" y="4708466"/>
            <a:ext cx="5526356" cy="105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4800" b="1">
                <a:solidFill>
                  <a:schemeClr val="accent1"/>
                </a:solidFill>
                <a:cs typeface="+mn-ea"/>
                <a:sym typeface="+mn-lt"/>
              </a:rPr>
              <a:t>一饭一菜都是恩赐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4803" y="601691"/>
            <a:ext cx="598872" cy="350810"/>
            <a:chOff x="564803" y="601690"/>
            <a:chExt cx="793720" cy="464949"/>
          </a:xfrm>
        </p:grpSpPr>
        <p:sp>
          <p:nvSpPr>
            <p:cNvPr id="9" name="圆角矩形 8"/>
            <p:cNvSpPr/>
            <p:nvPr/>
          </p:nvSpPr>
          <p:spPr>
            <a:xfrm rot="2700000">
              <a:off x="564803" y="601690"/>
              <a:ext cx="464949" cy="464949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圆角矩形 2"/>
            <p:cNvSpPr/>
            <p:nvPr/>
          </p:nvSpPr>
          <p:spPr>
            <a:xfrm rot="2700000">
              <a:off x="893574" y="601690"/>
              <a:ext cx="464949" cy="46494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矩形 4"/>
          <p:cNvSpPr/>
          <p:nvPr/>
        </p:nvSpPr>
        <p:spPr>
          <a:xfrm>
            <a:off x="1366704" y="546265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defRPr/>
            </a:pPr>
            <a:r>
              <a:rPr lang="zh-CN" altLang="en-US" sz="2400" b="1">
                <a:cs typeface="+mn-ea"/>
                <a:sym typeface="+mn-lt"/>
              </a:rPr>
              <a:t>光盘行动的意义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996519" y="2626192"/>
            <a:ext cx="61989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>
                <a:cs typeface="+mn-ea"/>
                <a:sym typeface="+mn-lt"/>
              </a:rPr>
              <a:t>有利于节约粮食，减少浪费 。有利于发扬艰苦奋斗精神，激发奋发进取的斗志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366704" y="5056101"/>
            <a:ext cx="39934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600">
                <a:cs typeface="+mn-ea"/>
                <a:sym typeface="+mn-lt"/>
              </a:rPr>
              <a:t>有一种节约叫光盘，有一种公益叫光盘，有一种习惯叫光盘。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757247" y="5056101"/>
            <a:ext cx="39934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600">
                <a:cs typeface="+mn-ea"/>
                <a:sym typeface="+mn-lt"/>
              </a:rPr>
              <a:t>有利于弘扬中华民族传统美德。节约粮食</a:t>
            </a:r>
            <a:r>
              <a:rPr lang="en-US" altLang="zh-CN" sz="1600">
                <a:cs typeface="+mn-ea"/>
                <a:sym typeface="+mn-lt"/>
              </a:rPr>
              <a:t>,</a:t>
            </a:r>
            <a:r>
              <a:rPr lang="zh-CN" altLang="en-US" sz="1600">
                <a:cs typeface="+mn-ea"/>
                <a:sym typeface="+mn-lt"/>
              </a:rPr>
              <a:t>是中华民族的传统。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3314055" y="1586313"/>
            <a:ext cx="5563892" cy="83700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3200" b="1" smtClean="0">
                <a:solidFill>
                  <a:schemeClr val="bg1"/>
                </a:solidFill>
                <a:cs typeface="+mn-ea"/>
                <a:sym typeface="+mn-lt"/>
              </a:rPr>
              <a:t>有利于社会发展</a:t>
            </a:r>
            <a:endParaRPr lang="zh-CN" altLang="en-US" sz="32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1941853" y="4041585"/>
            <a:ext cx="2813305" cy="74391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smtClean="0">
                <a:solidFill>
                  <a:schemeClr val="bg1"/>
                </a:solidFill>
                <a:cs typeface="+mn-ea"/>
                <a:sym typeface="+mn-lt"/>
              </a:rPr>
              <a:t>社会风尚</a:t>
            </a:r>
            <a:endParaRPr lang="zh-CN" altLang="en-US" sz="28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7347308" y="4041585"/>
            <a:ext cx="2813305" cy="74391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smtClean="0">
                <a:solidFill>
                  <a:schemeClr val="bg1"/>
                </a:solidFill>
                <a:cs typeface="+mn-ea"/>
                <a:sym typeface="+mn-lt"/>
              </a:rPr>
              <a:t>文明建设</a:t>
            </a:r>
            <a:endParaRPr lang="zh-CN" altLang="en-US" sz="28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4803" y="601691"/>
            <a:ext cx="598872" cy="350810"/>
            <a:chOff x="564803" y="601690"/>
            <a:chExt cx="793720" cy="464949"/>
          </a:xfrm>
        </p:grpSpPr>
        <p:sp>
          <p:nvSpPr>
            <p:cNvPr id="9" name="圆角矩形 8"/>
            <p:cNvSpPr/>
            <p:nvPr/>
          </p:nvSpPr>
          <p:spPr>
            <a:xfrm rot="2700000">
              <a:off x="564803" y="601690"/>
              <a:ext cx="464949" cy="464949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圆角矩形 2"/>
            <p:cNvSpPr/>
            <p:nvPr/>
          </p:nvSpPr>
          <p:spPr>
            <a:xfrm rot="2700000">
              <a:off x="893574" y="601690"/>
              <a:ext cx="464949" cy="46494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矩形 4"/>
          <p:cNvSpPr/>
          <p:nvPr/>
        </p:nvSpPr>
        <p:spPr>
          <a:xfrm>
            <a:off x="1366704" y="546265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defRPr/>
            </a:pPr>
            <a:r>
              <a:rPr lang="zh-CN" altLang="en-US" sz="2400" b="1">
                <a:cs typeface="+mn-ea"/>
                <a:sym typeface="+mn-lt"/>
              </a:rPr>
              <a:t>光盘行动的意义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1521689" y="2011307"/>
            <a:ext cx="2813305" cy="90237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2800">
                <a:solidFill>
                  <a:schemeClr val="bg1"/>
                </a:solidFill>
                <a:cs typeface="+mn-ea"/>
                <a:sym typeface="+mn-lt"/>
              </a:rPr>
              <a:t>以身作则</a:t>
            </a:r>
            <a:endParaRPr lang="en-US" altLang="zh-CN" sz="28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1521689" y="4258561"/>
            <a:ext cx="2813305" cy="90237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2800">
                <a:solidFill>
                  <a:schemeClr val="bg1"/>
                </a:solidFill>
                <a:cs typeface="+mn-ea"/>
                <a:sym typeface="+mn-lt"/>
              </a:rPr>
              <a:t>传统美德</a:t>
            </a:r>
            <a:endParaRPr lang="en-US" altLang="zh-CN" sz="28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531754" y="1886068"/>
            <a:ext cx="6224071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如若我们这个庞大的“大家庭”，每人每顿都光盘，那么我们将可以让多少在饥饿中孩子有顿饭吃，如果我们能长期坚持光盘，那么饥饿将不再威胁他们年轻的生命。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531754" y="4160985"/>
            <a:ext cx="6224071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资源是有限的，但我们的需求确实无限的。只有当我们将“光盘行动”进行到底，并将这种节约意识放在其他事情上，那我们的子孙后代才不会提前面临物质匮乏的尴尬境地。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65036"/>
            <a:ext cx="8570563" cy="279296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621437" y="4065036"/>
            <a:ext cx="8570563" cy="279296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154156" y="3814964"/>
            <a:ext cx="55707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defRPr/>
            </a:pPr>
            <a:r>
              <a:rPr lang="zh-CN" altLang="en-US" sz="6000" b="1">
                <a:cs typeface="+mn-ea"/>
                <a:sym typeface="+mn-lt"/>
              </a:rPr>
              <a:t>光盘行动的做法</a:t>
            </a:r>
          </a:p>
        </p:txBody>
      </p:sp>
      <p:sp>
        <p:nvSpPr>
          <p:cNvPr id="21" name="椭圆 20"/>
          <p:cNvSpPr/>
          <p:nvPr/>
        </p:nvSpPr>
        <p:spPr>
          <a:xfrm>
            <a:off x="4755487" y="1187411"/>
            <a:ext cx="2368091" cy="2368090"/>
          </a:xfrm>
          <a:prstGeom prst="ellipse">
            <a:avLst/>
          </a:prstGeom>
          <a:noFill/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defTabSz="1219200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>
              <a:solidFill>
                <a:sysClr val="window" lastClr="FFFFFF"/>
              </a:solidFill>
              <a:latin typeface="Impact" panose="020B0806030902050204" pitchFamily="34" charset="0"/>
              <a:ea typeface="幼圆" panose="02010509060101010101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5027467" y="1446872"/>
            <a:ext cx="1862231" cy="1862230"/>
            <a:chOff x="775780" y="771550"/>
            <a:chExt cx="1852004" cy="1852004"/>
          </a:xfrm>
        </p:grpSpPr>
        <p:sp>
          <p:nvSpPr>
            <p:cNvPr id="23" name="椭圆 22"/>
            <p:cNvSpPr/>
            <p:nvPr/>
          </p:nvSpPr>
          <p:spPr>
            <a:xfrm>
              <a:off x="775780" y="771550"/>
              <a:ext cx="1852004" cy="185200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 kern="0">
                <a:solidFill>
                  <a:sysClr val="window" lastClr="FFFFFF"/>
                </a:solidFill>
                <a:latin typeface="Impact" panose="020B0806030902050204" pitchFamily="34" charset="0"/>
                <a:ea typeface="幼圆" panose="02010509060101010101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1007828" y="1003597"/>
              <a:ext cx="1387908" cy="1387908"/>
            </a:xfrm>
            <a:prstGeom prst="ellipse">
              <a:avLst/>
            </a:prstGeom>
            <a:gradFill flip="none" rotWithShape="1">
              <a:gsLst>
                <a:gs pos="36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1"/>
            </a:gradFill>
            <a:ln w="38100" cap="flat" cmpd="sng" algn="ctr">
              <a:gradFill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ysClr val="window" lastClr="FFFFFF">
                      <a:lumMod val="95000"/>
                    </a:sysClr>
                  </a:gs>
                </a:gsLst>
                <a:lin ang="3000000" scaled="0"/>
              </a:gradFill>
              <a:prstDash val="solid"/>
            </a:ln>
            <a:effectLst>
              <a:outerShdw blurRad="177800" dist="228600" dir="882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9200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065" kern="0">
                <a:solidFill>
                  <a:sysClr val="window" lastClr="FFFFFF"/>
                </a:solidFill>
                <a:latin typeface="Impact" panose="020B0806030902050204" pitchFamily="34" charset="0"/>
                <a:ea typeface="幼圆" panose="02010509060101010101" charset="-122"/>
              </a:endParaRPr>
            </a:p>
          </p:txBody>
        </p:sp>
      </p:grpSp>
      <p:sp>
        <p:nvSpPr>
          <p:cNvPr id="25" name="TextBox 19"/>
          <p:cNvSpPr txBox="1"/>
          <p:nvPr/>
        </p:nvSpPr>
        <p:spPr>
          <a:xfrm>
            <a:off x="5333403" y="1870155"/>
            <a:ext cx="1250357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6600" b="1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4</a:t>
            </a:r>
            <a:endParaRPr lang="zh-CN" altLang="en-US" sz="6600" b="1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7310" y="5090086"/>
            <a:ext cx="5175441" cy="3749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4803" y="601691"/>
            <a:ext cx="598872" cy="350810"/>
            <a:chOff x="564803" y="601690"/>
            <a:chExt cx="793720" cy="464949"/>
          </a:xfrm>
        </p:grpSpPr>
        <p:sp>
          <p:nvSpPr>
            <p:cNvPr id="9" name="圆角矩形 8"/>
            <p:cNvSpPr/>
            <p:nvPr/>
          </p:nvSpPr>
          <p:spPr>
            <a:xfrm rot="2700000">
              <a:off x="564803" y="601690"/>
              <a:ext cx="464949" cy="464949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圆角矩形 2"/>
            <p:cNvSpPr/>
            <p:nvPr/>
          </p:nvSpPr>
          <p:spPr>
            <a:xfrm rot="2700000">
              <a:off x="893574" y="601690"/>
              <a:ext cx="464949" cy="46494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矩形 4"/>
          <p:cNvSpPr/>
          <p:nvPr/>
        </p:nvSpPr>
        <p:spPr>
          <a:xfrm>
            <a:off x="1366703" y="546265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400" b="1">
                <a:cs typeface="+mn-ea"/>
                <a:sym typeface="+mn-lt"/>
              </a:rPr>
              <a:t>光盘行动的做法</a:t>
            </a:r>
          </a:p>
        </p:txBody>
      </p:sp>
      <p:sp>
        <p:nvSpPr>
          <p:cNvPr id="2" name="矩形 1"/>
          <p:cNvSpPr/>
          <p:nvPr/>
        </p:nvSpPr>
        <p:spPr>
          <a:xfrm>
            <a:off x="3777826" y="1435978"/>
            <a:ext cx="4698722" cy="7325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200" b="1" smtClean="0">
                <a:solidFill>
                  <a:schemeClr val="accent1"/>
                </a:solidFill>
                <a:cs typeface="+mn-ea"/>
                <a:sym typeface="+mn-lt"/>
              </a:rPr>
              <a:t>多角度共同助力光盘行动</a:t>
            </a:r>
            <a:endParaRPr lang="zh-CN" altLang="en-US" sz="3200" b="1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366705" y="2991175"/>
            <a:ext cx="2588217" cy="258821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8181893" y="2991175"/>
            <a:ext cx="2588217" cy="258821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4232675" y="2449552"/>
            <a:ext cx="3671463" cy="36714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5010422" y="3116978"/>
            <a:ext cx="2115969" cy="81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600" b="1">
                <a:solidFill>
                  <a:schemeClr val="bg1"/>
                </a:solidFill>
                <a:cs typeface="+mn-ea"/>
                <a:sym typeface="+mn-lt"/>
              </a:rPr>
              <a:t>政策支持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742103" y="4007690"/>
            <a:ext cx="2652604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国家旅游局号召餐饮行业建立“节俭消费提醒制度”，今后餐馆将会提供半份餐服务。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661860" y="3532090"/>
            <a:ext cx="2115969" cy="652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b="1">
                <a:solidFill>
                  <a:schemeClr val="bg1"/>
                </a:solidFill>
                <a:cs typeface="+mn-ea"/>
                <a:sym typeface="+mn-lt"/>
              </a:rPr>
              <a:t>观念改变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429065" y="3532090"/>
            <a:ext cx="2115969" cy="652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b="1">
                <a:solidFill>
                  <a:schemeClr val="bg1"/>
                </a:solidFill>
                <a:cs typeface="+mn-ea"/>
                <a:sym typeface="+mn-lt"/>
              </a:rPr>
              <a:t>科技助力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661861" y="4135344"/>
            <a:ext cx="21159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树立节约光荣、浪费可耻的思想观念，不奢侈、不攀比，厉行节约，反对浪费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652226" y="4137706"/>
            <a:ext cx="183081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2018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年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10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月世界粮食日，光盘打卡应用在清华大学正式发布。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7480" y="1985775"/>
            <a:ext cx="3557627" cy="354218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0794" y="1363287"/>
            <a:ext cx="5982319" cy="3280840"/>
          </a:xfrm>
          <a:prstGeom prst="rect">
            <a:avLst/>
          </a:prstGeom>
        </p:spPr>
      </p:pic>
      <p:sp>
        <p:nvSpPr>
          <p:cNvPr id="7" name="矩形1"/>
          <p:cNvSpPr txBox="1"/>
          <p:nvPr>
            <p:custDataLst>
              <p:tags r:id="rId1"/>
            </p:custDataLst>
          </p:nvPr>
        </p:nvSpPr>
        <p:spPr>
          <a:xfrm>
            <a:off x="798609" y="946345"/>
            <a:ext cx="2355929" cy="83099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5400" b="1">
                <a:solidFill>
                  <a:schemeClr val="accent1"/>
                </a:solidFill>
                <a:cs typeface="+mn-ea"/>
                <a:sym typeface="+mn-lt"/>
              </a:rPr>
              <a:t>目录</a:t>
            </a:r>
          </a:p>
        </p:txBody>
      </p:sp>
      <p:sp>
        <p:nvSpPr>
          <p:cNvPr id="8" name="矩形2"/>
          <p:cNvSpPr txBox="1"/>
          <p:nvPr>
            <p:custDataLst>
              <p:tags r:id="rId2"/>
            </p:custDataLst>
          </p:nvPr>
        </p:nvSpPr>
        <p:spPr>
          <a:xfrm>
            <a:off x="2651888" y="1346454"/>
            <a:ext cx="2495627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2800">
                <a:solidFill>
                  <a:schemeClr val="accent1"/>
                </a:solidFill>
                <a:cs typeface="+mn-ea"/>
                <a:sym typeface="+mn-lt"/>
              </a:rPr>
              <a:t>CONTENTS</a:t>
            </a:r>
            <a:endParaRPr lang="zh-CN" altLang="en-US" sz="280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367938" y="2164605"/>
            <a:ext cx="925727" cy="60172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367938" y="3212319"/>
            <a:ext cx="925727" cy="601726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zh-CN" altLang="en-US" sz="2135" b="1">
              <a:cs typeface="+mn-ea"/>
              <a:sym typeface="+mn-lt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367938" y="4220053"/>
            <a:ext cx="925727" cy="601726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1367938" y="5227100"/>
            <a:ext cx="925727" cy="601726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3" name="椭圆 80"/>
          <p:cNvSpPr/>
          <p:nvPr/>
        </p:nvSpPr>
        <p:spPr bwMode="auto">
          <a:xfrm>
            <a:off x="1347330" y="2114377"/>
            <a:ext cx="946333" cy="693174"/>
          </a:xfrm>
          <a:prstGeom prst="ellipse">
            <a:avLst/>
          </a:prstGeom>
          <a:noFill/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lIns="68562" tIns="34282" rIns="68562" bIns="3428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ker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4265" b="1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椭圆 80"/>
          <p:cNvSpPr/>
          <p:nvPr/>
        </p:nvSpPr>
        <p:spPr bwMode="auto">
          <a:xfrm>
            <a:off x="1347330" y="3166594"/>
            <a:ext cx="946333" cy="693174"/>
          </a:xfrm>
          <a:prstGeom prst="ellipse">
            <a:avLst/>
          </a:prstGeom>
          <a:noFill/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lIns="68562" tIns="34282" rIns="68562" bIns="3428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ker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4265" b="1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椭圆 80"/>
          <p:cNvSpPr/>
          <p:nvPr/>
        </p:nvSpPr>
        <p:spPr bwMode="auto">
          <a:xfrm>
            <a:off x="1347330" y="4174329"/>
            <a:ext cx="946333" cy="693174"/>
          </a:xfrm>
          <a:prstGeom prst="ellipse">
            <a:avLst/>
          </a:prstGeom>
          <a:noFill/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lIns="68562" tIns="34282" rIns="68562" bIns="3428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ker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4265" b="1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椭圆 80"/>
          <p:cNvSpPr/>
          <p:nvPr/>
        </p:nvSpPr>
        <p:spPr bwMode="auto">
          <a:xfrm>
            <a:off x="1347330" y="5199619"/>
            <a:ext cx="946333" cy="693174"/>
          </a:xfrm>
          <a:prstGeom prst="ellipse">
            <a:avLst/>
          </a:prstGeom>
          <a:noFill/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lIns="68562" tIns="34282" rIns="68562" bIns="3428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ker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endParaRPr lang="zh-CN" altLang="en-US" sz="4265" b="1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矩形 39"/>
          <p:cNvSpPr>
            <a:spLocks noChangeArrowheads="1"/>
          </p:cNvSpPr>
          <p:nvPr/>
        </p:nvSpPr>
        <p:spPr bwMode="auto">
          <a:xfrm>
            <a:off x="2361367" y="2179636"/>
            <a:ext cx="3232208" cy="52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defTabSz="457200">
              <a:defRPr/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光盘</a:t>
            </a:r>
            <a:r>
              <a:rPr lang="zh-CN" altLang="en-US" sz="2800" b="1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行动是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什么</a:t>
            </a:r>
            <a:endParaRPr lang="en-US" altLang="zh-CN" sz="2800" b="1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矩形 39"/>
          <p:cNvSpPr>
            <a:spLocks noChangeArrowheads="1"/>
          </p:cNvSpPr>
          <p:nvPr/>
        </p:nvSpPr>
        <p:spPr bwMode="auto">
          <a:xfrm>
            <a:off x="2361367" y="3239315"/>
            <a:ext cx="3232208" cy="52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defTabSz="457200">
              <a:defRPr/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浪费</a:t>
            </a:r>
            <a:r>
              <a:rPr lang="zh-CN" altLang="en-US" sz="2800" b="1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粮食的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现状</a:t>
            </a:r>
          </a:p>
        </p:txBody>
      </p:sp>
      <p:sp>
        <p:nvSpPr>
          <p:cNvPr id="19" name="矩形 39"/>
          <p:cNvSpPr>
            <a:spLocks noChangeArrowheads="1"/>
          </p:cNvSpPr>
          <p:nvPr/>
        </p:nvSpPr>
        <p:spPr bwMode="auto">
          <a:xfrm>
            <a:off x="2361367" y="4248111"/>
            <a:ext cx="3232208" cy="52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defTabSz="457200">
              <a:defRPr/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光盘</a:t>
            </a:r>
            <a:r>
              <a:rPr lang="zh-CN" altLang="en-US" sz="2800" b="1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行动的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意义</a:t>
            </a:r>
          </a:p>
        </p:txBody>
      </p:sp>
      <p:sp>
        <p:nvSpPr>
          <p:cNvPr id="20" name="矩形 39"/>
          <p:cNvSpPr>
            <a:spLocks noChangeArrowheads="1"/>
          </p:cNvSpPr>
          <p:nvPr/>
        </p:nvSpPr>
        <p:spPr bwMode="auto">
          <a:xfrm>
            <a:off x="2361367" y="5262998"/>
            <a:ext cx="3232208" cy="52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defTabSz="457200">
              <a:defRPr/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光盘</a:t>
            </a:r>
            <a:r>
              <a:rPr lang="zh-CN" altLang="en-US" sz="2800" b="1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行动的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做法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55145" y="5402351"/>
            <a:ext cx="2871039" cy="69742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4803" y="601691"/>
            <a:ext cx="598872" cy="350810"/>
            <a:chOff x="564803" y="601690"/>
            <a:chExt cx="793720" cy="464949"/>
          </a:xfrm>
        </p:grpSpPr>
        <p:sp>
          <p:nvSpPr>
            <p:cNvPr id="9" name="圆角矩形 8"/>
            <p:cNvSpPr/>
            <p:nvPr/>
          </p:nvSpPr>
          <p:spPr>
            <a:xfrm rot="2700000">
              <a:off x="564803" y="601690"/>
              <a:ext cx="464949" cy="464949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圆角矩形 2"/>
            <p:cNvSpPr/>
            <p:nvPr/>
          </p:nvSpPr>
          <p:spPr>
            <a:xfrm rot="2700000">
              <a:off x="893574" y="601690"/>
              <a:ext cx="464949" cy="46494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矩形 4"/>
          <p:cNvSpPr/>
          <p:nvPr/>
        </p:nvSpPr>
        <p:spPr>
          <a:xfrm>
            <a:off x="1366703" y="546265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400" b="1">
                <a:cs typeface="+mn-ea"/>
                <a:sym typeface="+mn-lt"/>
              </a:rPr>
              <a:t>光盘行动的做法</a:t>
            </a:r>
          </a:p>
        </p:txBody>
      </p:sp>
      <p:sp>
        <p:nvSpPr>
          <p:cNvPr id="2" name="矩形 1"/>
          <p:cNvSpPr/>
          <p:nvPr/>
        </p:nvSpPr>
        <p:spPr>
          <a:xfrm>
            <a:off x="1552509" y="1423266"/>
            <a:ext cx="2441694" cy="9725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4400" b="1" smtClean="0">
                <a:solidFill>
                  <a:schemeClr val="accent1"/>
                </a:solidFill>
                <a:cs typeface="+mn-ea"/>
                <a:sym typeface="+mn-lt"/>
              </a:rPr>
              <a:t>改变观念</a:t>
            </a:r>
            <a:endParaRPr lang="zh-CN" altLang="en-US" sz="4400" b="1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1366705" y="2724230"/>
            <a:ext cx="2813305" cy="90237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smtClean="0">
                <a:solidFill>
                  <a:schemeClr val="bg1"/>
                </a:solidFill>
                <a:cs typeface="+mn-ea"/>
                <a:sym typeface="+mn-lt"/>
              </a:rPr>
              <a:t>实践</a:t>
            </a:r>
            <a:endParaRPr lang="zh-CN" altLang="en-US" sz="28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366705" y="4363612"/>
            <a:ext cx="2813305" cy="90237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smtClean="0">
                <a:solidFill>
                  <a:schemeClr val="bg1"/>
                </a:solidFill>
                <a:cs typeface="+mn-ea"/>
                <a:sym typeface="+mn-lt"/>
              </a:rPr>
              <a:t>观念</a:t>
            </a:r>
            <a:endParaRPr lang="zh-CN" altLang="en-US" sz="28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376769" y="2598991"/>
            <a:ext cx="6425551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>
                <a:cs typeface="+mn-ea"/>
                <a:sym typeface="+mn-lt"/>
              </a:rPr>
              <a:t>从自身做起，从细节做起，做“光盘行动”的实践者。争做“光盘”达人，适当点餐，拒绝攀比，以“光盘”为荣，以“剩餐”为耻，实在吃不了的，就打包带走。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376769" y="4266037"/>
            <a:ext cx="6425551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>
                <a:cs typeface="+mn-ea"/>
                <a:sym typeface="+mn-lt"/>
              </a:rPr>
              <a:t>既要做“光盘行动”的实践者，也要做“光盘行动”的推动者。宣传节约意识，制止浪费行为，让更多的人了解“光盘行动”，参与“光盘行动”，用省下来的钱，多做好事，多做公益。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180009" y="1657094"/>
            <a:ext cx="64255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smtClean="0">
                <a:solidFill>
                  <a:schemeClr val="accent1"/>
                </a:solidFill>
                <a:cs typeface="+mn-ea"/>
                <a:sym typeface="+mn-lt"/>
              </a:rPr>
              <a:t>珍惜粮食，文明用餐</a:t>
            </a:r>
            <a:endParaRPr lang="zh-CN" altLang="en-US" sz="2400" b="1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5750" y="3371450"/>
            <a:ext cx="5191932" cy="3476819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564803" y="601691"/>
            <a:ext cx="598872" cy="350810"/>
            <a:chOff x="564803" y="601690"/>
            <a:chExt cx="793720" cy="464949"/>
          </a:xfrm>
        </p:grpSpPr>
        <p:sp>
          <p:nvSpPr>
            <p:cNvPr id="9" name="圆角矩形 8"/>
            <p:cNvSpPr/>
            <p:nvPr/>
          </p:nvSpPr>
          <p:spPr>
            <a:xfrm rot="2700000">
              <a:off x="564803" y="601690"/>
              <a:ext cx="464949" cy="464949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圆角矩形 2"/>
            <p:cNvSpPr/>
            <p:nvPr/>
          </p:nvSpPr>
          <p:spPr>
            <a:xfrm rot="2700000">
              <a:off x="893574" y="601690"/>
              <a:ext cx="464949" cy="46494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矩形 4"/>
          <p:cNvSpPr/>
          <p:nvPr/>
        </p:nvSpPr>
        <p:spPr>
          <a:xfrm>
            <a:off x="1366703" y="546265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400" b="1">
                <a:cs typeface="+mn-ea"/>
                <a:sym typeface="+mn-lt"/>
              </a:rPr>
              <a:t>光盘行动的做法</a:t>
            </a:r>
          </a:p>
        </p:txBody>
      </p:sp>
      <p:sp>
        <p:nvSpPr>
          <p:cNvPr id="2" name="矩形 1"/>
          <p:cNvSpPr/>
          <p:nvPr/>
        </p:nvSpPr>
        <p:spPr>
          <a:xfrm>
            <a:off x="1366703" y="1686738"/>
            <a:ext cx="4698722" cy="9725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400" b="1" smtClean="0">
                <a:solidFill>
                  <a:schemeClr val="accent1"/>
                </a:solidFill>
                <a:cs typeface="+mn-ea"/>
                <a:sym typeface="+mn-lt"/>
              </a:rPr>
              <a:t>科技助力光盘行动</a:t>
            </a:r>
            <a:endParaRPr lang="zh-CN" altLang="en-US" sz="4400" b="1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66704" y="2572365"/>
            <a:ext cx="515808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ja-JP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2019</a:t>
            </a:r>
            <a:r>
              <a:rPr lang="ja-JP" altLang="en-US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年，共青团中央</a:t>
            </a:r>
            <a:r>
              <a:rPr lang="en-US" altLang="ja-JP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《“</a:t>
            </a:r>
            <a:r>
              <a:rPr lang="ja-JP" altLang="en-US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美丽中国・青春行动” 实施方案（</a:t>
            </a:r>
            <a:r>
              <a:rPr lang="en-US" altLang="ja-JP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2019-2023 </a:t>
            </a:r>
            <a:r>
              <a:rPr lang="ja-JP" altLang="en-US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年）</a:t>
            </a:r>
            <a:r>
              <a:rPr lang="en-US" altLang="ja-JP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》</a:t>
            </a:r>
            <a:r>
              <a:rPr lang="ja-JP" altLang="en-US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提出：“深化光盘行动，开展光盘打卡等线上网络公益活动”。 </a:t>
            </a:r>
            <a:r>
              <a:rPr lang="en-US" altLang="ja-JP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2020 </a:t>
            </a:r>
            <a:r>
              <a:rPr lang="ja-JP" altLang="en-US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年 </a:t>
            </a:r>
            <a:r>
              <a:rPr lang="en-US" altLang="ja-JP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4 </a:t>
            </a:r>
            <a:r>
              <a:rPr lang="ja-JP" altLang="en-US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月世界地球日，共青团中央联合中华环保基金会和光盘打卡推出 “</a:t>
            </a:r>
            <a:r>
              <a:rPr lang="en-US" altLang="ja-JP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2020 </a:t>
            </a:r>
            <a:r>
              <a:rPr lang="ja-JP" altLang="en-US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重启从光盘做起” 光盘接力挑战赛。</a:t>
            </a:r>
            <a:endParaRPr lang="zh-CN" altLang="en-US">
              <a:gradFill>
                <a:gsLst>
                  <a:gs pos="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85000"/>
                      <a:lumOff val="15000"/>
                    </a:prstClr>
                  </a:gs>
                </a:gsLst>
                <a:lin ang="18900000" scaled="1"/>
              </a:gra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865750" y="1883945"/>
            <a:ext cx="4995413" cy="1502649"/>
            <a:chOff x="7098432" y="1921788"/>
            <a:chExt cx="5925103" cy="1782305"/>
          </a:xfrm>
        </p:grpSpPr>
        <p:sp>
          <p:nvSpPr>
            <p:cNvPr id="7" name="矩形 6"/>
            <p:cNvSpPr/>
            <p:nvPr/>
          </p:nvSpPr>
          <p:spPr>
            <a:xfrm>
              <a:off x="7098432" y="1921788"/>
              <a:ext cx="1782305" cy="17823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457200">
                <a:defRPr/>
              </a:pPr>
              <a:r>
                <a:rPr lang="zh-CN" altLang="en-US">
                  <a:solidFill>
                    <a:srgbClr val="FFFFFF"/>
                  </a:solidFill>
                  <a:cs typeface="+mn-ea"/>
                  <a:sym typeface="+mn-lt"/>
                </a:rPr>
                <a:t>光盘</a:t>
              </a:r>
              <a:r>
                <a:rPr lang="en-US" altLang="zh-CN">
                  <a:solidFill>
                    <a:srgbClr val="FFFFFF"/>
                  </a:solidFill>
                  <a:cs typeface="+mn-ea"/>
                  <a:sym typeface="+mn-lt"/>
                </a:rPr>
                <a:t>APP</a:t>
              </a: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9169831" y="1921788"/>
              <a:ext cx="1782305" cy="17823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457200">
                <a:defRPr/>
              </a:pPr>
              <a:r>
                <a:rPr lang="zh-CN" altLang="en-US">
                  <a:solidFill>
                    <a:srgbClr val="FFFFFF"/>
                  </a:solidFill>
                  <a:cs typeface="+mn-ea"/>
                  <a:sym typeface="+mn-lt"/>
                </a:rPr>
                <a:t>光盘活动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11241230" y="1921788"/>
              <a:ext cx="1782305" cy="17823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457200">
                <a:defRPr/>
              </a:pPr>
              <a:r>
                <a:rPr lang="zh-CN" altLang="en-US">
                  <a:solidFill>
                    <a:srgbClr val="FFFFFF"/>
                  </a:solidFill>
                  <a:cs typeface="+mn-ea"/>
                  <a:sym typeface="+mn-lt"/>
                </a:rPr>
                <a:t>光盘打卡</a:t>
              </a:r>
            </a:p>
          </p:txBody>
        </p:sp>
      </p:grp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4803" y="601691"/>
            <a:ext cx="598872" cy="350810"/>
            <a:chOff x="564803" y="601690"/>
            <a:chExt cx="793720" cy="464949"/>
          </a:xfrm>
        </p:grpSpPr>
        <p:sp>
          <p:nvSpPr>
            <p:cNvPr id="9" name="圆角矩形 8"/>
            <p:cNvSpPr/>
            <p:nvPr/>
          </p:nvSpPr>
          <p:spPr>
            <a:xfrm rot="2700000">
              <a:off x="564803" y="601690"/>
              <a:ext cx="464949" cy="464949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圆角矩形 2"/>
            <p:cNvSpPr/>
            <p:nvPr/>
          </p:nvSpPr>
          <p:spPr>
            <a:xfrm rot="2700000">
              <a:off x="893574" y="601690"/>
              <a:ext cx="464949" cy="46494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矩形 4"/>
          <p:cNvSpPr/>
          <p:nvPr/>
        </p:nvSpPr>
        <p:spPr>
          <a:xfrm>
            <a:off x="1366703" y="546265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400" b="1">
                <a:cs typeface="+mn-ea"/>
                <a:sym typeface="+mn-lt"/>
              </a:rPr>
              <a:t>光盘行动的做法</a:t>
            </a:r>
          </a:p>
        </p:txBody>
      </p:sp>
      <p:sp>
        <p:nvSpPr>
          <p:cNvPr id="11" name="矩形 10"/>
          <p:cNvSpPr/>
          <p:nvPr/>
        </p:nvSpPr>
        <p:spPr>
          <a:xfrm>
            <a:off x="1366703" y="1686739"/>
            <a:ext cx="46987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4400" b="1">
                <a:solidFill>
                  <a:schemeClr val="accent1"/>
                </a:solidFill>
                <a:cs typeface="+mn-ea"/>
                <a:sym typeface="+mn-lt"/>
              </a:rPr>
              <a:t>光盘政策更加完善</a:t>
            </a:r>
          </a:p>
        </p:txBody>
      </p:sp>
      <p:sp>
        <p:nvSpPr>
          <p:cNvPr id="12" name="矩形 11"/>
          <p:cNvSpPr/>
          <p:nvPr/>
        </p:nvSpPr>
        <p:spPr>
          <a:xfrm>
            <a:off x="1366704" y="2572365"/>
            <a:ext cx="515808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最新统计数据显示：中国</a:t>
            </a:r>
            <a:r>
              <a:rPr lang="en-US" altLang="zh-CN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2007</a:t>
            </a:r>
            <a:r>
              <a:rPr lang="zh-CN" altLang="en-US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年至</a:t>
            </a:r>
            <a:r>
              <a:rPr lang="en-US" altLang="zh-CN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2008</a:t>
            </a:r>
            <a:r>
              <a:rPr lang="zh-CN" altLang="en-US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年仅餐饮浪费的食物蛋白质就达</a:t>
            </a:r>
            <a:r>
              <a:rPr lang="en-US" altLang="zh-CN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800</a:t>
            </a:r>
            <a:r>
              <a:rPr lang="zh-CN" altLang="en-US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万吨，相当于</a:t>
            </a:r>
            <a:r>
              <a:rPr lang="en-US" altLang="zh-CN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2.6</a:t>
            </a:r>
            <a:r>
              <a:rPr lang="zh-CN" altLang="en-US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亿人一年的所需；浪费脂肪</a:t>
            </a:r>
            <a:r>
              <a:rPr lang="en-US" altLang="zh-CN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300</a:t>
            </a:r>
            <a:r>
              <a:rPr lang="zh-CN" altLang="en-US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万吨，相当于</a:t>
            </a:r>
            <a:r>
              <a:rPr lang="en-US" altLang="zh-CN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1.3</a:t>
            </a:r>
            <a:r>
              <a:rPr lang="zh-CN" altLang="en-US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亿人一年所需。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商务部表示，要大力发展网络订餐、半成品餐和外卖快餐等餐饮服务模式，同时要清理规范最低消费、包间费等等额外收费，减少不合理的餐饮支出。 </a:t>
            </a:r>
          </a:p>
        </p:txBody>
      </p:sp>
      <p:sp>
        <p:nvSpPr>
          <p:cNvPr id="13" name="PA-文本框 8"/>
          <p:cNvSpPr txBox="1"/>
          <p:nvPr/>
        </p:nvSpPr>
        <p:spPr>
          <a:xfrm>
            <a:off x="7031432" y="476974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>
              <a:defRPr/>
            </a:pPr>
            <a:r>
              <a:rPr lang="zh-CN" altLang="en-US" sz="2000" b="1">
                <a:cs typeface="+mn-ea"/>
                <a:sym typeface="+mn-lt"/>
              </a:rPr>
              <a:t>企业</a:t>
            </a:r>
            <a:endParaRPr lang="en-US" altLang="zh-CN" sz="2000" b="1">
              <a:cs typeface="+mn-ea"/>
              <a:sym typeface="+mn-lt"/>
            </a:endParaRPr>
          </a:p>
        </p:txBody>
      </p:sp>
      <p:sp>
        <p:nvSpPr>
          <p:cNvPr id="16" name="PA-文本框 8"/>
          <p:cNvSpPr txBox="1"/>
          <p:nvPr/>
        </p:nvSpPr>
        <p:spPr>
          <a:xfrm>
            <a:off x="10419306" y="476974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>
              <a:defRPr/>
            </a:pPr>
            <a:r>
              <a:rPr lang="zh-CN" altLang="en-US" sz="2000" b="1">
                <a:cs typeface="+mn-ea"/>
                <a:sym typeface="+mn-lt"/>
              </a:rPr>
              <a:t>百姓</a:t>
            </a:r>
            <a:endParaRPr lang="en-US" altLang="zh-CN" sz="2000" b="1">
              <a:cs typeface="+mn-ea"/>
              <a:sym typeface="+mn-lt"/>
            </a:endParaRPr>
          </a:p>
        </p:txBody>
      </p:sp>
      <p:sp>
        <p:nvSpPr>
          <p:cNvPr id="17" name="PA-文本框 8"/>
          <p:cNvSpPr txBox="1"/>
          <p:nvPr/>
        </p:nvSpPr>
        <p:spPr>
          <a:xfrm>
            <a:off x="8633774" y="476974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>
              <a:defRPr/>
            </a:pPr>
            <a:r>
              <a:rPr lang="zh-CN" altLang="en-US" sz="2000" b="1">
                <a:cs typeface="+mn-ea"/>
                <a:sym typeface="+mn-lt"/>
              </a:rPr>
              <a:t>政府</a:t>
            </a:r>
            <a:endParaRPr lang="en-US" altLang="zh-CN" sz="2000" b="1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082727" y="2135038"/>
            <a:ext cx="635431" cy="258821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8688511" y="2135038"/>
            <a:ext cx="635431" cy="258821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0474043" y="2135038"/>
            <a:ext cx="635431" cy="258821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7082727" y="3269855"/>
            <a:ext cx="635431" cy="14533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8688511" y="3719305"/>
            <a:ext cx="635431" cy="10039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10474043" y="2665421"/>
            <a:ext cx="635431" cy="20578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PA-文本框 8"/>
          <p:cNvSpPr txBox="1"/>
          <p:nvPr>
            <p:custDataLst>
              <p:tags r:id="rId1"/>
            </p:custDataLst>
          </p:nvPr>
        </p:nvSpPr>
        <p:spPr>
          <a:xfrm>
            <a:off x="7117192" y="1700587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defRPr/>
            </a:pPr>
            <a:r>
              <a:rPr lang="en-US" altLang="zh-CN">
                <a:cs typeface="+mn-ea"/>
                <a:sym typeface="+mn-lt"/>
              </a:rPr>
              <a:t>92</a:t>
            </a:r>
            <a:r>
              <a:rPr lang="en-US" altLang="zh-CN" baseline="30000">
                <a:cs typeface="+mn-ea"/>
                <a:sym typeface="+mn-lt"/>
              </a:rPr>
              <a:t>%</a:t>
            </a:r>
            <a:endParaRPr lang="zh-CN" altLang="en-US" baseline="30000">
              <a:cs typeface="+mn-ea"/>
              <a:sym typeface="+mn-lt"/>
            </a:endParaRPr>
          </a:p>
        </p:txBody>
      </p:sp>
      <p:sp>
        <p:nvSpPr>
          <p:cNvPr id="25" name="PA-文本框 8"/>
          <p:cNvSpPr txBox="1"/>
          <p:nvPr>
            <p:custDataLst>
              <p:tags r:id="rId2"/>
            </p:custDataLst>
          </p:nvPr>
        </p:nvSpPr>
        <p:spPr>
          <a:xfrm>
            <a:off x="8755759" y="1700587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defRPr/>
            </a:pPr>
            <a:r>
              <a:rPr lang="en-US" altLang="zh-CN">
                <a:cs typeface="+mn-ea"/>
                <a:sym typeface="+mn-lt"/>
              </a:rPr>
              <a:t>68</a:t>
            </a:r>
            <a:r>
              <a:rPr lang="en-US" altLang="zh-CN" baseline="30000">
                <a:cs typeface="+mn-ea"/>
                <a:sym typeface="+mn-lt"/>
              </a:rPr>
              <a:t>%</a:t>
            </a:r>
            <a:endParaRPr lang="zh-CN" altLang="en-US" baseline="30000">
              <a:cs typeface="+mn-ea"/>
              <a:sym typeface="+mn-lt"/>
            </a:endParaRPr>
          </a:p>
        </p:txBody>
      </p:sp>
      <p:sp>
        <p:nvSpPr>
          <p:cNvPr id="26" name="PA-文本框 8"/>
          <p:cNvSpPr txBox="1"/>
          <p:nvPr>
            <p:custDataLst>
              <p:tags r:id="rId3"/>
            </p:custDataLst>
          </p:nvPr>
        </p:nvSpPr>
        <p:spPr>
          <a:xfrm>
            <a:off x="10508508" y="1686737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defRPr/>
            </a:pPr>
            <a:r>
              <a:rPr lang="en-US" altLang="zh-CN">
                <a:cs typeface="+mn-ea"/>
                <a:sym typeface="+mn-lt"/>
              </a:rPr>
              <a:t>52</a:t>
            </a:r>
            <a:r>
              <a:rPr lang="en-US" altLang="zh-CN" baseline="30000">
                <a:cs typeface="+mn-ea"/>
                <a:sym typeface="+mn-lt"/>
              </a:rPr>
              <a:t>%</a:t>
            </a:r>
            <a:endParaRPr lang="zh-CN" altLang="en-US" baseline="30000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031431" y="5381087"/>
            <a:ext cx="4146684" cy="6664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smtClean="0">
                <a:solidFill>
                  <a:schemeClr val="tx1"/>
                </a:solidFill>
              </a:rPr>
              <a:t>光 盘 化</a:t>
            </a:r>
            <a:endParaRPr lang="zh-CN" altLang="en-US" sz="20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4803" y="601691"/>
            <a:ext cx="598872" cy="350810"/>
            <a:chOff x="564803" y="601690"/>
            <a:chExt cx="793720" cy="464949"/>
          </a:xfrm>
        </p:grpSpPr>
        <p:sp>
          <p:nvSpPr>
            <p:cNvPr id="9" name="圆角矩形 8"/>
            <p:cNvSpPr/>
            <p:nvPr/>
          </p:nvSpPr>
          <p:spPr>
            <a:xfrm rot="2700000">
              <a:off x="564803" y="601690"/>
              <a:ext cx="464949" cy="464949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圆角矩形 2"/>
            <p:cNvSpPr/>
            <p:nvPr/>
          </p:nvSpPr>
          <p:spPr>
            <a:xfrm rot="2700000">
              <a:off x="893574" y="601690"/>
              <a:ext cx="464949" cy="46494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矩形 4"/>
          <p:cNvSpPr/>
          <p:nvPr/>
        </p:nvSpPr>
        <p:spPr>
          <a:xfrm>
            <a:off x="1366703" y="546265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400" b="1">
                <a:cs typeface="+mn-ea"/>
                <a:sym typeface="+mn-lt"/>
              </a:rPr>
              <a:t>光盘行动的做法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695" y="1457113"/>
            <a:ext cx="6757261" cy="2065615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3705807" y="3755393"/>
            <a:ext cx="71336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>
                <a:cs typeface="+mn-ea"/>
                <a:sym typeface="+mn-lt"/>
              </a:rPr>
              <a:t>餐饮浪费现象，触目惊心、令人痛心！“谁知盘中餐，粒粒皆辛苦。”尽管我国粮食生产连年丰收，对粮食安全还是始终要有危机意识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3705807" y="5045939"/>
            <a:ext cx="71336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>
                <a:cs typeface="+mn-ea"/>
                <a:sym typeface="+mn-lt"/>
              </a:rPr>
              <a:t>加强立法，强化监管，采取有效措施，建立长效机制，坚决制止餐饮浪费行为。要进一步加强宣传教育，切实培养节约习惯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1366703" y="3782735"/>
            <a:ext cx="2161420" cy="72004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2800" b="1">
                <a:solidFill>
                  <a:schemeClr val="bg1"/>
                </a:solidFill>
                <a:cs typeface="+mn-ea"/>
                <a:sym typeface="+mn-lt"/>
              </a:rPr>
              <a:t>粮食安全</a:t>
            </a:r>
            <a:endParaRPr lang="en-US" altLang="zh-CN" sz="28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1366703" y="5178358"/>
            <a:ext cx="2161420" cy="72004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2800" b="1">
                <a:solidFill>
                  <a:schemeClr val="bg1"/>
                </a:solidFill>
                <a:cs typeface="+mn-ea"/>
                <a:sym typeface="+mn-lt"/>
              </a:rPr>
              <a:t>有效措施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2153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65036"/>
            <a:ext cx="8570563" cy="279296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621437" y="4065036"/>
            <a:ext cx="8570563" cy="279296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884850" y="3814962"/>
            <a:ext cx="610936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defRPr/>
            </a:pPr>
            <a:r>
              <a:rPr lang="zh-CN" altLang="en-US" sz="6600" b="1" dirty="0">
                <a:cs typeface="+mn-ea"/>
                <a:sym typeface="+mn-lt"/>
              </a:rPr>
              <a:t>光盘行动是什么</a:t>
            </a:r>
            <a:endParaRPr lang="en-US" altLang="zh-CN" sz="6600" b="1" dirty="0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4755487" y="1187411"/>
            <a:ext cx="2368091" cy="2368090"/>
          </a:xfrm>
          <a:prstGeom prst="ellipse">
            <a:avLst/>
          </a:prstGeom>
          <a:noFill/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defTabSz="1219200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>
              <a:solidFill>
                <a:sysClr val="window" lastClr="FFFFFF"/>
              </a:solidFill>
              <a:latin typeface="Impact" panose="020B0806030902050204" pitchFamily="34" charset="0"/>
              <a:ea typeface="幼圆" panose="02010509060101010101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5027467" y="1446872"/>
            <a:ext cx="1862231" cy="1862230"/>
            <a:chOff x="775780" y="771550"/>
            <a:chExt cx="1852004" cy="1852004"/>
          </a:xfrm>
        </p:grpSpPr>
        <p:sp>
          <p:nvSpPr>
            <p:cNvPr id="23" name="椭圆 22"/>
            <p:cNvSpPr/>
            <p:nvPr/>
          </p:nvSpPr>
          <p:spPr>
            <a:xfrm>
              <a:off x="775780" y="771550"/>
              <a:ext cx="1852004" cy="185200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 kern="0">
                <a:solidFill>
                  <a:sysClr val="window" lastClr="FFFFFF"/>
                </a:solidFill>
                <a:latin typeface="Impact" panose="020B0806030902050204" pitchFamily="34" charset="0"/>
                <a:ea typeface="幼圆" panose="02010509060101010101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1007828" y="1003597"/>
              <a:ext cx="1387908" cy="1387908"/>
            </a:xfrm>
            <a:prstGeom prst="ellipse">
              <a:avLst/>
            </a:prstGeom>
            <a:gradFill flip="none" rotWithShape="1">
              <a:gsLst>
                <a:gs pos="36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1"/>
            </a:gradFill>
            <a:ln w="38100" cap="flat" cmpd="sng" algn="ctr">
              <a:gradFill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ysClr val="window" lastClr="FFFFFF">
                      <a:lumMod val="95000"/>
                    </a:sysClr>
                  </a:gs>
                </a:gsLst>
                <a:lin ang="3000000" scaled="0"/>
              </a:gradFill>
              <a:prstDash val="solid"/>
            </a:ln>
            <a:effectLst>
              <a:outerShdw blurRad="177800" dist="228600" dir="882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9200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065" kern="0">
                <a:solidFill>
                  <a:sysClr val="window" lastClr="FFFFFF"/>
                </a:solidFill>
                <a:latin typeface="Impact" panose="020B0806030902050204" pitchFamily="34" charset="0"/>
                <a:ea typeface="幼圆" panose="02010509060101010101" charset="-122"/>
              </a:endParaRPr>
            </a:p>
          </p:txBody>
        </p:sp>
      </p:grpSp>
      <p:sp>
        <p:nvSpPr>
          <p:cNvPr id="25" name="TextBox 19"/>
          <p:cNvSpPr txBox="1"/>
          <p:nvPr/>
        </p:nvSpPr>
        <p:spPr>
          <a:xfrm>
            <a:off x="5279312" y="1848924"/>
            <a:ext cx="1250357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7200" b="1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1</a:t>
            </a:r>
            <a:endParaRPr lang="zh-CN" altLang="en-US" sz="7200" b="1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7310" y="5090086"/>
            <a:ext cx="5175441" cy="3749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2239" y="1457111"/>
            <a:ext cx="7408188" cy="2264596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564803" y="601691"/>
            <a:ext cx="598872" cy="350810"/>
            <a:chOff x="564803" y="601690"/>
            <a:chExt cx="793720" cy="464949"/>
          </a:xfrm>
        </p:grpSpPr>
        <p:sp>
          <p:nvSpPr>
            <p:cNvPr id="9" name="圆角矩形 8"/>
            <p:cNvSpPr/>
            <p:nvPr/>
          </p:nvSpPr>
          <p:spPr>
            <a:xfrm rot="2700000">
              <a:off x="564803" y="601690"/>
              <a:ext cx="464949" cy="464949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圆角矩形 2"/>
            <p:cNvSpPr/>
            <p:nvPr/>
          </p:nvSpPr>
          <p:spPr>
            <a:xfrm rot="2700000">
              <a:off x="893574" y="601690"/>
              <a:ext cx="464949" cy="46494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矩形 4"/>
          <p:cNvSpPr/>
          <p:nvPr/>
        </p:nvSpPr>
        <p:spPr>
          <a:xfrm>
            <a:off x="1366703" y="546265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400" b="1">
                <a:cs typeface="+mn-ea"/>
                <a:sym typeface="+mn-lt"/>
              </a:rPr>
              <a:t>光盘行动是什么</a:t>
            </a:r>
          </a:p>
        </p:txBody>
      </p:sp>
      <p:sp>
        <p:nvSpPr>
          <p:cNvPr id="6" name="矩形 5"/>
          <p:cNvSpPr/>
          <p:nvPr/>
        </p:nvSpPr>
        <p:spPr>
          <a:xfrm>
            <a:off x="1689315" y="3630637"/>
            <a:ext cx="925218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dirty="0">
                <a:cs typeface="+mn-ea"/>
                <a:sym typeface="+mn-lt"/>
              </a:rPr>
              <a:t>光盘行动 由一个热心公益的人发起，光盘行动的宗旨：餐厅不多点、食堂不多打、厨房不多做。养成生活中珍惜粮食、厉行节约反对浪费的习惯，而不要只是一场行动。不只是在餐厅吃饭打包，而是按需点菜，在食堂按需打饭，在家按需做饭。正在发起的“光盘行动”，试图提醒与告诫人们：饥饿距离我们并不遥远，而即便时至今日，珍惜粮食，节约粮食仍是需要遵守的古老美德之一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042517" y="381740"/>
            <a:ext cx="15535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rgbClr val="FFFFFF"/>
                </a:solidFill>
              </a:rPr>
              <a:t>https://www.ypppt.com/</a:t>
            </a:r>
            <a:endParaRPr lang="zh-CN" altLang="en-US" sz="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4803" y="601691"/>
            <a:ext cx="598872" cy="350810"/>
            <a:chOff x="564803" y="601690"/>
            <a:chExt cx="793720" cy="464949"/>
          </a:xfrm>
        </p:grpSpPr>
        <p:sp>
          <p:nvSpPr>
            <p:cNvPr id="9" name="圆角矩形 8"/>
            <p:cNvSpPr/>
            <p:nvPr/>
          </p:nvSpPr>
          <p:spPr>
            <a:xfrm rot="2700000">
              <a:off x="564803" y="601690"/>
              <a:ext cx="464949" cy="464949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圆角矩形 2"/>
            <p:cNvSpPr/>
            <p:nvPr/>
          </p:nvSpPr>
          <p:spPr>
            <a:xfrm rot="2700000">
              <a:off x="893574" y="601690"/>
              <a:ext cx="464949" cy="46494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矩形 4"/>
          <p:cNvSpPr/>
          <p:nvPr/>
        </p:nvSpPr>
        <p:spPr>
          <a:xfrm>
            <a:off x="1366703" y="546265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400" b="1">
                <a:cs typeface="+mn-ea"/>
                <a:sym typeface="+mn-lt"/>
              </a:rPr>
              <a:t>光盘行动是什么</a:t>
            </a:r>
          </a:p>
        </p:txBody>
      </p:sp>
      <p:sp>
        <p:nvSpPr>
          <p:cNvPr id="2" name="矩形 1"/>
          <p:cNvSpPr/>
          <p:nvPr/>
        </p:nvSpPr>
        <p:spPr>
          <a:xfrm>
            <a:off x="1197318" y="1466593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zh-CN" altLang="en-US" sz="3200" b="1" dirty="0">
                <a:solidFill>
                  <a:schemeClr val="accent1"/>
                </a:solidFill>
                <a:cs typeface="+mn-ea"/>
                <a:sym typeface="+mn-lt"/>
              </a:rPr>
              <a:t>光盘发展历程</a:t>
            </a:r>
            <a:endParaRPr lang="en-US" altLang="zh-CN" sz="32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7" name="下箭头 6"/>
          <p:cNvSpPr/>
          <p:nvPr/>
        </p:nvSpPr>
        <p:spPr>
          <a:xfrm>
            <a:off x="1859798" y="2288583"/>
            <a:ext cx="392279" cy="3647268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五边形 9"/>
          <p:cNvSpPr/>
          <p:nvPr/>
        </p:nvSpPr>
        <p:spPr>
          <a:xfrm>
            <a:off x="1366704" y="2564356"/>
            <a:ext cx="2510971" cy="580571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cs typeface="+mn-ea"/>
                <a:sym typeface="+mn-lt"/>
              </a:rPr>
              <a:t>萌芽期</a:t>
            </a:r>
            <a:endParaRPr lang="zh-CN" altLang="en-US"/>
          </a:p>
        </p:txBody>
      </p:sp>
      <p:sp>
        <p:nvSpPr>
          <p:cNvPr id="12" name="五边形 11"/>
          <p:cNvSpPr/>
          <p:nvPr/>
        </p:nvSpPr>
        <p:spPr>
          <a:xfrm>
            <a:off x="1366704" y="3690028"/>
            <a:ext cx="2510971" cy="580571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cs typeface="+mn-ea"/>
                <a:sym typeface="+mn-lt"/>
              </a:rPr>
              <a:t>开创期</a:t>
            </a:r>
            <a:endParaRPr lang="zh-CN" altLang="en-US"/>
          </a:p>
        </p:txBody>
      </p:sp>
      <p:sp>
        <p:nvSpPr>
          <p:cNvPr id="14" name="五边形 13"/>
          <p:cNvSpPr/>
          <p:nvPr/>
        </p:nvSpPr>
        <p:spPr>
          <a:xfrm>
            <a:off x="1366704" y="4774563"/>
            <a:ext cx="2510971" cy="580571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cs typeface="+mn-ea"/>
                <a:sym typeface="+mn-lt"/>
              </a:rPr>
              <a:t>徘徊期</a:t>
            </a:r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020147" y="2562471"/>
            <a:ext cx="67666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600">
                <a:cs typeface="+mn-ea"/>
                <a:sym typeface="+mn-lt"/>
              </a:rPr>
              <a:t>“光盘行动”的发起团队并非一个公益组织，成员来自金融、广告、保险等不同的行业。</a:t>
            </a:r>
          </a:p>
        </p:txBody>
      </p:sp>
      <p:sp>
        <p:nvSpPr>
          <p:cNvPr id="21" name="矩形 20"/>
          <p:cNvSpPr/>
          <p:nvPr/>
        </p:nvSpPr>
        <p:spPr>
          <a:xfrm>
            <a:off x="4020147" y="3696014"/>
            <a:ext cx="67666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600">
                <a:cs typeface="+mn-ea"/>
                <a:sym typeface="+mn-lt"/>
              </a:rPr>
              <a:t>2013</a:t>
            </a:r>
            <a:r>
              <a:rPr lang="zh-CN" altLang="en-US" sz="1600">
                <a:cs typeface="+mn-ea"/>
                <a:sym typeface="+mn-lt"/>
              </a:rPr>
              <a:t>年</a:t>
            </a:r>
            <a:r>
              <a:rPr lang="en-US" altLang="zh-CN" sz="1600">
                <a:cs typeface="+mn-ea"/>
                <a:sym typeface="+mn-lt"/>
              </a:rPr>
              <a:t>1</a:t>
            </a:r>
            <a:r>
              <a:rPr lang="zh-CN" altLang="en-US" sz="1600">
                <a:cs typeface="+mn-ea"/>
                <a:sym typeface="+mn-lt"/>
              </a:rPr>
              <a:t>月初，三个成员生发出号召“从我做起，今天不剩饭”的想法，得到多人响应。</a:t>
            </a:r>
            <a:r>
              <a:rPr lang="en-US" altLang="zh-CN" sz="1600">
                <a:cs typeface="+mn-ea"/>
                <a:sym typeface="+mn-lt"/>
              </a:rPr>
              <a:t>1</a:t>
            </a:r>
            <a:r>
              <a:rPr lang="zh-CN" altLang="en-US" sz="1600">
                <a:cs typeface="+mn-ea"/>
                <a:sym typeface="+mn-lt"/>
              </a:rPr>
              <a:t>月</a:t>
            </a:r>
            <a:r>
              <a:rPr lang="en-US" altLang="zh-CN" sz="1600">
                <a:cs typeface="+mn-ea"/>
                <a:sym typeface="+mn-lt"/>
              </a:rPr>
              <a:t>10</a:t>
            </a:r>
            <a:r>
              <a:rPr lang="zh-CN" altLang="en-US" sz="1600">
                <a:cs typeface="+mn-ea"/>
                <a:sym typeface="+mn-lt"/>
              </a:rPr>
              <a:t>日，提议设“光盘节”吧。“光盘”成为代号。</a:t>
            </a:r>
          </a:p>
        </p:txBody>
      </p:sp>
      <p:sp>
        <p:nvSpPr>
          <p:cNvPr id="22" name="矩形 21"/>
          <p:cNvSpPr/>
          <p:nvPr/>
        </p:nvSpPr>
        <p:spPr>
          <a:xfrm>
            <a:off x="4020147" y="4664846"/>
            <a:ext cx="67666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600">
                <a:cs typeface="+mn-ea"/>
                <a:sym typeface="+mn-lt"/>
              </a:rPr>
              <a:t>2017</a:t>
            </a:r>
            <a:r>
              <a:rPr lang="zh-CN" altLang="en-US" sz="1600">
                <a:cs typeface="+mn-ea"/>
                <a:sym typeface="+mn-lt"/>
              </a:rPr>
              <a:t>年</a:t>
            </a:r>
            <a:r>
              <a:rPr lang="en-US" altLang="zh-CN" sz="1600">
                <a:cs typeface="+mn-ea"/>
                <a:sym typeface="+mn-lt"/>
              </a:rPr>
              <a:t>8</a:t>
            </a:r>
            <a:r>
              <a:rPr lang="zh-CN" altLang="en-US" sz="1600">
                <a:cs typeface="+mn-ea"/>
                <a:sym typeface="+mn-lt"/>
              </a:rPr>
              <a:t>月，各地响应中央号召 掀起新一轮“光盘行动”热潮。自</a:t>
            </a:r>
            <a:r>
              <a:rPr lang="en-US" altLang="zh-CN" sz="1600">
                <a:cs typeface="+mn-ea"/>
                <a:sym typeface="+mn-lt"/>
              </a:rPr>
              <a:t>2013</a:t>
            </a:r>
            <a:r>
              <a:rPr lang="zh-CN" altLang="en-US" sz="1600">
                <a:cs typeface="+mn-ea"/>
                <a:sym typeface="+mn-lt"/>
              </a:rPr>
              <a:t>年全国开展“光盘行动”以来，“舌尖上的浪费”明显好转，然而，不少消费者的消费理念以及讲排场的心理还未根本扭转。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4803" y="601691"/>
            <a:ext cx="598872" cy="350810"/>
            <a:chOff x="564803" y="601690"/>
            <a:chExt cx="793720" cy="464949"/>
          </a:xfrm>
        </p:grpSpPr>
        <p:sp>
          <p:nvSpPr>
            <p:cNvPr id="9" name="圆角矩形 8"/>
            <p:cNvSpPr/>
            <p:nvPr/>
          </p:nvSpPr>
          <p:spPr>
            <a:xfrm rot="2700000">
              <a:off x="564803" y="601690"/>
              <a:ext cx="464949" cy="464949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圆角矩形 2"/>
            <p:cNvSpPr/>
            <p:nvPr/>
          </p:nvSpPr>
          <p:spPr>
            <a:xfrm rot="2700000">
              <a:off x="893574" y="601690"/>
              <a:ext cx="464949" cy="46494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矩形 4"/>
          <p:cNvSpPr/>
          <p:nvPr/>
        </p:nvSpPr>
        <p:spPr>
          <a:xfrm>
            <a:off x="1366703" y="546265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400" b="1">
                <a:cs typeface="+mn-ea"/>
                <a:sym typeface="+mn-lt"/>
              </a:rPr>
              <a:t>光盘行动是什么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5852" y="1270861"/>
            <a:ext cx="5411513" cy="478349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967364" y="2846486"/>
            <a:ext cx="497218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zh-CN" sz="1600" b="1" dirty="0">
                <a:cs typeface="+mn-ea"/>
                <a:sym typeface="+mn-lt"/>
              </a:rPr>
              <a:t>2020</a:t>
            </a:r>
            <a:r>
              <a:rPr lang="zh-CN" altLang="en-US" sz="1600" b="1" dirty="0">
                <a:cs typeface="+mn-ea"/>
                <a:sym typeface="+mn-lt"/>
              </a:rPr>
              <a:t>年</a:t>
            </a:r>
            <a:r>
              <a:rPr lang="en-US" altLang="zh-CN" sz="1600" b="1" dirty="0">
                <a:cs typeface="+mn-ea"/>
                <a:sym typeface="+mn-lt"/>
              </a:rPr>
              <a:t>8</a:t>
            </a:r>
            <a:r>
              <a:rPr lang="zh-CN" altLang="en-US" sz="1600" b="1" dirty="0">
                <a:cs typeface="+mn-ea"/>
                <a:sym typeface="+mn-lt"/>
              </a:rPr>
              <a:t>月</a:t>
            </a:r>
            <a:r>
              <a:rPr lang="en-US" altLang="zh-CN" sz="1600" b="1" dirty="0">
                <a:cs typeface="+mn-ea"/>
                <a:sym typeface="+mn-lt"/>
              </a:rPr>
              <a:t>11</a:t>
            </a:r>
            <a:r>
              <a:rPr lang="zh-CN" altLang="en-US" sz="1600" b="1" dirty="0">
                <a:cs typeface="+mn-ea"/>
                <a:sym typeface="+mn-lt"/>
              </a:rPr>
              <a:t>日</a:t>
            </a:r>
            <a:r>
              <a:rPr lang="zh-CN" altLang="en-US" sz="1600" dirty="0">
                <a:cs typeface="+mn-ea"/>
                <a:sym typeface="+mn-lt"/>
              </a:rPr>
              <a:t>，中共中央总书记、国家主席、中央军委主席习近平对制止餐饮浪费行为作出重要指示。他指出，餐饮浪费现象，触目惊心、令人痛心！“谁知盘中餐，粒粒皆辛苦。”尽管我国粮食生产连年丰收，对粮食安全还是始终要有危机意识，今年全球新冠肺炎疫情所带来的影响更是给我们敲响了警钟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967365" y="2077303"/>
            <a:ext cx="55279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b="1" i="0" dirty="0">
                <a:solidFill>
                  <a:schemeClr val="accent1"/>
                </a:solidFill>
                <a:effectLst/>
                <a:cs typeface="+mn-ea"/>
                <a:sym typeface="+mn-lt"/>
              </a:rPr>
              <a:t>拒绝“舌尖上的浪费”</a:t>
            </a:r>
            <a:endParaRPr lang="zh-CN" altLang="en-US" sz="36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4803" y="601691"/>
            <a:ext cx="598872" cy="350810"/>
            <a:chOff x="564803" y="601690"/>
            <a:chExt cx="793720" cy="464949"/>
          </a:xfrm>
        </p:grpSpPr>
        <p:sp>
          <p:nvSpPr>
            <p:cNvPr id="9" name="圆角矩形 8"/>
            <p:cNvSpPr/>
            <p:nvPr/>
          </p:nvSpPr>
          <p:spPr>
            <a:xfrm rot="2700000">
              <a:off x="564803" y="601690"/>
              <a:ext cx="464949" cy="464949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圆角矩形 2"/>
            <p:cNvSpPr/>
            <p:nvPr/>
          </p:nvSpPr>
          <p:spPr>
            <a:xfrm rot="2700000">
              <a:off x="893574" y="601690"/>
              <a:ext cx="464949" cy="46494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矩形 4"/>
          <p:cNvSpPr/>
          <p:nvPr/>
        </p:nvSpPr>
        <p:spPr>
          <a:xfrm>
            <a:off x="1366703" y="546265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400" b="1">
                <a:cs typeface="+mn-ea"/>
                <a:sym typeface="+mn-lt"/>
              </a:rPr>
              <a:t>光盘行动是什么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65036"/>
            <a:ext cx="8570563" cy="2792964"/>
          </a:xfrm>
          <a:prstGeom prst="rect">
            <a:avLst/>
          </a:prstGeom>
        </p:spPr>
      </p:pic>
      <p:sp>
        <p:nvSpPr>
          <p:cNvPr id="12" name="Freeform 4"/>
          <p:cNvSpPr/>
          <p:nvPr/>
        </p:nvSpPr>
        <p:spPr bwMode="auto">
          <a:xfrm>
            <a:off x="5811015" y="4670807"/>
            <a:ext cx="830672" cy="935232"/>
          </a:xfrm>
          <a:custGeom>
            <a:avLst/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2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solidFill>
            <a:schemeClr val="accent1"/>
          </a:solidFill>
          <a:ln w="25400"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方正黑体简体" panose="02010601030101010101" pitchFamily="2" charset="-122"/>
              <a:cs typeface="+mn-cs"/>
              <a:sym typeface="Bebas" pitchFamily="2" charset="0"/>
            </a:endParaRPr>
          </a:p>
        </p:txBody>
      </p:sp>
      <p:sp>
        <p:nvSpPr>
          <p:cNvPr id="13" name="Freeform 4"/>
          <p:cNvSpPr/>
          <p:nvPr/>
        </p:nvSpPr>
        <p:spPr bwMode="auto">
          <a:xfrm>
            <a:off x="5811015" y="3148360"/>
            <a:ext cx="830672" cy="935232"/>
          </a:xfrm>
          <a:custGeom>
            <a:avLst/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2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solidFill>
            <a:schemeClr val="accent1"/>
          </a:solidFill>
          <a:ln w="25400"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方正黑体简体" panose="02010601030101010101" pitchFamily="2" charset="-122"/>
              <a:cs typeface="+mn-cs"/>
              <a:sym typeface="Bebas" pitchFamily="2" charset="0"/>
            </a:endParaRPr>
          </a:p>
        </p:txBody>
      </p:sp>
      <p:sp>
        <p:nvSpPr>
          <p:cNvPr id="14" name="Freeform 4"/>
          <p:cNvSpPr/>
          <p:nvPr/>
        </p:nvSpPr>
        <p:spPr bwMode="auto">
          <a:xfrm>
            <a:off x="5811015" y="1632633"/>
            <a:ext cx="830672" cy="935232"/>
          </a:xfrm>
          <a:custGeom>
            <a:avLst/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2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solidFill>
            <a:schemeClr val="accent1"/>
          </a:solidFill>
          <a:ln w="25400"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方正黑体简体" panose="02010601030101010101" pitchFamily="2" charset="-122"/>
              <a:cs typeface="+mn-cs"/>
              <a:sym typeface="Bebas" pitchFamily="2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6023590" y="3420806"/>
            <a:ext cx="405524" cy="390340"/>
            <a:chOff x="8905876" y="3073401"/>
            <a:chExt cx="720725" cy="693738"/>
          </a:xfrm>
          <a:solidFill>
            <a:srgbClr val="FEFEFE"/>
          </a:solidFill>
        </p:grpSpPr>
        <p:sp>
          <p:nvSpPr>
            <p:cNvPr id="16" name="Oval 585"/>
            <p:cNvSpPr>
              <a:spLocks noChangeArrowheads="1"/>
            </p:cNvSpPr>
            <p:nvPr/>
          </p:nvSpPr>
          <p:spPr bwMode="auto">
            <a:xfrm>
              <a:off x="9037638" y="3092451"/>
              <a:ext cx="101600" cy="1238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方正黑体简体" panose="02010601030101010101" pitchFamily="2" charset="-122"/>
                <a:cs typeface="+mn-cs"/>
                <a:sym typeface="Bebas" pitchFamily="2" charset="0"/>
              </a:endParaRPr>
            </a:p>
          </p:txBody>
        </p:sp>
        <p:sp>
          <p:nvSpPr>
            <p:cNvPr id="17" name="Oval 586"/>
            <p:cNvSpPr>
              <a:spLocks noChangeArrowheads="1"/>
            </p:cNvSpPr>
            <p:nvPr/>
          </p:nvSpPr>
          <p:spPr bwMode="auto">
            <a:xfrm>
              <a:off x="9437688" y="3092451"/>
              <a:ext cx="98425" cy="1238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方正黑体简体" panose="02010601030101010101" pitchFamily="2" charset="-122"/>
                <a:cs typeface="+mn-cs"/>
                <a:sym typeface="Bebas" pitchFamily="2" charset="0"/>
              </a:endParaRPr>
            </a:p>
          </p:txBody>
        </p:sp>
        <p:sp>
          <p:nvSpPr>
            <p:cNvPr id="18" name="Freeform 587"/>
            <p:cNvSpPr>
              <a:spLocks noEditPoints="1"/>
            </p:cNvSpPr>
            <p:nvPr/>
          </p:nvSpPr>
          <p:spPr bwMode="auto">
            <a:xfrm>
              <a:off x="8905876" y="3227388"/>
              <a:ext cx="261938" cy="501650"/>
            </a:xfrm>
            <a:custGeom>
              <a:avLst/>
              <a:gdLst>
                <a:gd name="T0" fmla="*/ 65 w 70"/>
                <a:gd name="T1" fmla="*/ 79 h 134"/>
                <a:gd name="T2" fmla="*/ 60 w 70"/>
                <a:gd name="T3" fmla="*/ 79 h 134"/>
                <a:gd name="T4" fmla="*/ 66 w 70"/>
                <a:gd name="T5" fmla="*/ 7 h 134"/>
                <a:gd name="T6" fmla="*/ 68 w 70"/>
                <a:gd name="T7" fmla="*/ 2 h 134"/>
                <a:gd name="T8" fmla="*/ 67 w 70"/>
                <a:gd name="T9" fmla="*/ 1 h 134"/>
                <a:gd name="T10" fmla="*/ 66 w 70"/>
                <a:gd name="T11" fmla="*/ 1 h 134"/>
                <a:gd name="T12" fmla="*/ 60 w 70"/>
                <a:gd name="T13" fmla="*/ 1 h 134"/>
                <a:gd name="T14" fmla="*/ 60 w 70"/>
                <a:gd name="T15" fmla="*/ 1 h 134"/>
                <a:gd name="T16" fmla="*/ 65 w 70"/>
                <a:gd name="T17" fmla="*/ 6 h 134"/>
                <a:gd name="T18" fmla="*/ 58 w 70"/>
                <a:gd name="T19" fmla="*/ 9 h 134"/>
                <a:gd name="T20" fmla="*/ 62 w 70"/>
                <a:gd name="T21" fmla="*/ 14 h 134"/>
                <a:gd name="T22" fmla="*/ 53 w 70"/>
                <a:gd name="T23" fmla="*/ 33 h 134"/>
                <a:gd name="T24" fmla="*/ 52 w 70"/>
                <a:gd name="T25" fmla="*/ 6 h 134"/>
                <a:gd name="T26" fmla="*/ 53 w 70"/>
                <a:gd name="T27" fmla="*/ 5 h 134"/>
                <a:gd name="T28" fmla="*/ 51 w 70"/>
                <a:gd name="T29" fmla="*/ 0 h 134"/>
                <a:gd name="T30" fmla="*/ 46 w 70"/>
                <a:gd name="T31" fmla="*/ 0 h 134"/>
                <a:gd name="T32" fmla="*/ 44 w 70"/>
                <a:gd name="T33" fmla="*/ 5 h 134"/>
                <a:gd name="T34" fmla="*/ 45 w 70"/>
                <a:gd name="T35" fmla="*/ 6 h 134"/>
                <a:gd name="T36" fmla="*/ 44 w 70"/>
                <a:gd name="T37" fmla="*/ 33 h 134"/>
                <a:gd name="T38" fmla="*/ 35 w 70"/>
                <a:gd name="T39" fmla="*/ 14 h 134"/>
                <a:gd name="T40" fmla="*/ 39 w 70"/>
                <a:gd name="T41" fmla="*/ 9 h 134"/>
                <a:gd name="T42" fmla="*/ 32 w 70"/>
                <a:gd name="T43" fmla="*/ 6 h 134"/>
                <a:gd name="T44" fmla="*/ 37 w 70"/>
                <a:gd name="T45" fmla="*/ 1 h 134"/>
                <a:gd name="T46" fmla="*/ 37 w 70"/>
                <a:gd name="T47" fmla="*/ 1 h 134"/>
                <a:gd name="T48" fmla="*/ 31 w 70"/>
                <a:gd name="T49" fmla="*/ 1 h 134"/>
                <a:gd name="T50" fmla="*/ 30 w 70"/>
                <a:gd name="T51" fmla="*/ 1 h 134"/>
                <a:gd name="T52" fmla="*/ 25 w 70"/>
                <a:gd name="T53" fmla="*/ 4 h 134"/>
                <a:gd name="T54" fmla="*/ 2 w 70"/>
                <a:gd name="T55" fmla="*/ 28 h 134"/>
                <a:gd name="T56" fmla="*/ 2 w 70"/>
                <a:gd name="T57" fmla="*/ 28 h 134"/>
                <a:gd name="T58" fmla="*/ 2 w 70"/>
                <a:gd name="T59" fmla="*/ 28 h 134"/>
                <a:gd name="T60" fmla="*/ 1 w 70"/>
                <a:gd name="T61" fmla="*/ 38 h 134"/>
                <a:gd name="T62" fmla="*/ 1 w 70"/>
                <a:gd name="T63" fmla="*/ 38 h 134"/>
                <a:gd name="T64" fmla="*/ 1 w 70"/>
                <a:gd name="T65" fmla="*/ 38 h 134"/>
                <a:gd name="T66" fmla="*/ 1 w 70"/>
                <a:gd name="T67" fmla="*/ 38 h 134"/>
                <a:gd name="T68" fmla="*/ 2 w 70"/>
                <a:gd name="T69" fmla="*/ 38 h 134"/>
                <a:gd name="T70" fmla="*/ 2 w 70"/>
                <a:gd name="T71" fmla="*/ 39 h 134"/>
                <a:gd name="T72" fmla="*/ 3 w 70"/>
                <a:gd name="T73" fmla="*/ 41 h 134"/>
                <a:gd name="T74" fmla="*/ 5 w 70"/>
                <a:gd name="T75" fmla="*/ 45 h 134"/>
                <a:gd name="T76" fmla="*/ 9 w 70"/>
                <a:gd name="T77" fmla="*/ 52 h 134"/>
                <a:gd name="T78" fmla="*/ 16 w 70"/>
                <a:gd name="T79" fmla="*/ 67 h 134"/>
                <a:gd name="T80" fmla="*/ 26 w 70"/>
                <a:gd name="T81" fmla="*/ 61 h 134"/>
                <a:gd name="T82" fmla="*/ 26 w 70"/>
                <a:gd name="T83" fmla="*/ 71 h 134"/>
                <a:gd name="T84" fmla="*/ 26 w 70"/>
                <a:gd name="T85" fmla="*/ 71 h 134"/>
                <a:gd name="T86" fmla="*/ 28 w 70"/>
                <a:gd name="T87" fmla="*/ 71 h 134"/>
                <a:gd name="T88" fmla="*/ 29 w 70"/>
                <a:gd name="T89" fmla="*/ 134 h 134"/>
                <a:gd name="T90" fmla="*/ 47 w 70"/>
                <a:gd name="T91" fmla="*/ 134 h 134"/>
                <a:gd name="T92" fmla="*/ 48 w 70"/>
                <a:gd name="T93" fmla="*/ 71 h 134"/>
                <a:gd name="T94" fmla="*/ 49 w 70"/>
                <a:gd name="T95" fmla="*/ 71 h 134"/>
                <a:gd name="T96" fmla="*/ 51 w 70"/>
                <a:gd name="T97" fmla="*/ 134 h 134"/>
                <a:gd name="T98" fmla="*/ 69 w 70"/>
                <a:gd name="T99" fmla="*/ 134 h 134"/>
                <a:gd name="T100" fmla="*/ 70 w 70"/>
                <a:gd name="T101" fmla="*/ 79 h 134"/>
                <a:gd name="T102" fmla="*/ 65 w 70"/>
                <a:gd name="T103" fmla="*/ 79 h 134"/>
                <a:gd name="T104" fmla="*/ 26 w 70"/>
                <a:gd name="T105" fmla="*/ 47 h 134"/>
                <a:gd name="T106" fmla="*/ 24 w 70"/>
                <a:gd name="T107" fmla="*/ 44 h 134"/>
                <a:gd name="T108" fmla="*/ 20 w 70"/>
                <a:gd name="T109" fmla="*/ 37 h 134"/>
                <a:gd name="T110" fmla="*/ 19 w 70"/>
                <a:gd name="T111" fmla="*/ 35 h 134"/>
                <a:gd name="T112" fmla="*/ 27 w 70"/>
                <a:gd name="T113" fmla="*/ 25 h 134"/>
                <a:gd name="T114" fmla="*/ 26 w 70"/>
                <a:gd name="T115" fmla="*/ 4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0" h="134">
                  <a:moveTo>
                    <a:pt x="65" y="79"/>
                  </a:moveTo>
                  <a:cubicBezTo>
                    <a:pt x="60" y="79"/>
                    <a:pt x="60" y="79"/>
                    <a:pt x="60" y="79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6" y="5"/>
                    <a:pt x="67" y="3"/>
                    <a:pt x="68" y="2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4" y="1"/>
                    <a:pt x="62" y="1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5" y="1"/>
                    <a:pt x="33" y="1"/>
                    <a:pt x="31" y="1"/>
                  </a:cubicBezTo>
                  <a:cubicBezTo>
                    <a:pt x="31" y="1"/>
                    <a:pt x="31" y="1"/>
                    <a:pt x="30" y="1"/>
                  </a:cubicBezTo>
                  <a:cubicBezTo>
                    <a:pt x="28" y="1"/>
                    <a:pt x="26" y="2"/>
                    <a:pt x="25" y="4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0" y="47"/>
                    <a:pt x="2" y="33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9" y="65"/>
                    <a:pt x="23" y="63"/>
                    <a:pt x="26" y="61"/>
                  </a:cubicBezTo>
                  <a:cubicBezTo>
                    <a:pt x="26" y="64"/>
                    <a:pt x="26" y="68"/>
                    <a:pt x="26" y="71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6" y="71"/>
                    <a:pt x="27" y="71"/>
                    <a:pt x="28" y="71"/>
                  </a:cubicBezTo>
                  <a:cubicBezTo>
                    <a:pt x="29" y="134"/>
                    <a:pt x="29" y="134"/>
                    <a:pt x="29" y="134"/>
                  </a:cubicBezTo>
                  <a:cubicBezTo>
                    <a:pt x="47" y="134"/>
                    <a:pt x="47" y="134"/>
                    <a:pt x="47" y="134"/>
                  </a:cubicBezTo>
                  <a:cubicBezTo>
                    <a:pt x="48" y="116"/>
                    <a:pt x="48" y="84"/>
                    <a:pt x="48" y="71"/>
                  </a:cubicBezTo>
                  <a:cubicBezTo>
                    <a:pt x="48" y="71"/>
                    <a:pt x="49" y="71"/>
                    <a:pt x="49" y="71"/>
                  </a:cubicBezTo>
                  <a:cubicBezTo>
                    <a:pt x="51" y="134"/>
                    <a:pt x="51" y="134"/>
                    <a:pt x="51" y="134"/>
                  </a:cubicBezTo>
                  <a:cubicBezTo>
                    <a:pt x="69" y="134"/>
                    <a:pt x="69" y="134"/>
                    <a:pt x="69" y="134"/>
                  </a:cubicBezTo>
                  <a:cubicBezTo>
                    <a:pt x="70" y="119"/>
                    <a:pt x="70" y="95"/>
                    <a:pt x="70" y="79"/>
                  </a:cubicBezTo>
                  <a:cubicBezTo>
                    <a:pt x="68" y="79"/>
                    <a:pt x="66" y="79"/>
                    <a:pt x="65" y="79"/>
                  </a:cubicBezTo>
                  <a:close/>
                  <a:moveTo>
                    <a:pt x="26" y="47"/>
                  </a:moveTo>
                  <a:cubicBezTo>
                    <a:pt x="24" y="44"/>
                    <a:pt x="24" y="44"/>
                    <a:pt x="24" y="44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32"/>
                    <a:pt x="26" y="40"/>
                    <a:pt x="26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方正黑体简体" panose="02010601030101010101" pitchFamily="2" charset="-122"/>
                <a:cs typeface="+mn-cs"/>
                <a:sym typeface="Bebas" pitchFamily="2" charset="0"/>
              </a:endParaRPr>
            </a:p>
          </p:txBody>
        </p:sp>
        <p:sp>
          <p:nvSpPr>
            <p:cNvPr id="19" name="Freeform 588"/>
            <p:cNvSpPr/>
            <p:nvPr/>
          </p:nvSpPr>
          <p:spPr bwMode="auto">
            <a:xfrm>
              <a:off x="9401176" y="3227388"/>
              <a:ext cx="225425" cy="501650"/>
            </a:xfrm>
            <a:custGeom>
              <a:avLst/>
              <a:gdLst>
                <a:gd name="T0" fmla="*/ 60 w 60"/>
                <a:gd name="T1" fmla="*/ 39 h 134"/>
                <a:gd name="T2" fmla="*/ 60 w 60"/>
                <a:gd name="T3" fmla="*/ 39 h 134"/>
                <a:gd name="T4" fmla="*/ 60 w 60"/>
                <a:gd name="T5" fmla="*/ 39 h 134"/>
                <a:gd name="T6" fmla="*/ 60 w 60"/>
                <a:gd name="T7" fmla="*/ 39 h 134"/>
                <a:gd name="T8" fmla="*/ 60 w 60"/>
                <a:gd name="T9" fmla="*/ 38 h 134"/>
                <a:gd name="T10" fmla="*/ 48 w 60"/>
                <a:gd name="T11" fmla="*/ 7 h 134"/>
                <a:gd name="T12" fmla="*/ 41 w 60"/>
                <a:gd name="T13" fmla="*/ 1 h 134"/>
                <a:gd name="T14" fmla="*/ 41 w 60"/>
                <a:gd name="T15" fmla="*/ 1 h 134"/>
                <a:gd name="T16" fmla="*/ 34 w 60"/>
                <a:gd name="T17" fmla="*/ 1 h 134"/>
                <a:gd name="T18" fmla="*/ 34 w 60"/>
                <a:gd name="T19" fmla="*/ 1 h 134"/>
                <a:gd name="T20" fmla="*/ 40 w 60"/>
                <a:gd name="T21" fmla="*/ 6 h 134"/>
                <a:gd name="T22" fmla="*/ 33 w 60"/>
                <a:gd name="T23" fmla="*/ 9 h 134"/>
                <a:gd name="T24" fmla="*/ 36 w 60"/>
                <a:gd name="T25" fmla="*/ 14 h 134"/>
                <a:gd name="T26" fmla="*/ 28 w 60"/>
                <a:gd name="T27" fmla="*/ 33 h 134"/>
                <a:gd name="T28" fmla="*/ 26 w 60"/>
                <a:gd name="T29" fmla="*/ 6 h 134"/>
                <a:gd name="T30" fmla="*/ 27 w 60"/>
                <a:gd name="T31" fmla="*/ 5 h 134"/>
                <a:gd name="T32" fmla="*/ 26 w 60"/>
                <a:gd name="T33" fmla="*/ 0 h 134"/>
                <a:gd name="T34" fmla="*/ 20 w 60"/>
                <a:gd name="T35" fmla="*/ 0 h 134"/>
                <a:gd name="T36" fmla="*/ 19 w 60"/>
                <a:gd name="T37" fmla="*/ 5 h 134"/>
                <a:gd name="T38" fmla="*/ 20 w 60"/>
                <a:gd name="T39" fmla="*/ 6 h 134"/>
                <a:gd name="T40" fmla="*/ 19 w 60"/>
                <a:gd name="T41" fmla="*/ 33 h 134"/>
                <a:gd name="T42" fmla="*/ 10 w 60"/>
                <a:gd name="T43" fmla="*/ 14 h 134"/>
                <a:gd name="T44" fmla="*/ 13 w 60"/>
                <a:gd name="T45" fmla="*/ 9 h 134"/>
                <a:gd name="T46" fmla="*/ 6 w 60"/>
                <a:gd name="T47" fmla="*/ 6 h 134"/>
                <a:gd name="T48" fmla="*/ 12 w 60"/>
                <a:gd name="T49" fmla="*/ 1 h 134"/>
                <a:gd name="T50" fmla="*/ 12 w 60"/>
                <a:gd name="T51" fmla="*/ 1 h 134"/>
                <a:gd name="T52" fmla="*/ 6 w 60"/>
                <a:gd name="T53" fmla="*/ 1 h 134"/>
                <a:gd name="T54" fmla="*/ 5 w 60"/>
                <a:gd name="T55" fmla="*/ 1 h 134"/>
                <a:gd name="T56" fmla="*/ 0 w 60"/>
                <a:gd name="T57" fmla="*/ 3 h 134"/>
                <a:gd name="T58" fmla="*/ 1 w 60"/>
                <a:gd name="T59" fmla="*/ 7 h 134"/>
                <a:gd name="T60" fmla="*/ 7 w 60"/>
                <a:gd name="T61" fmla="*/ 79 h 134"/>
                <a:gd name="T62" fmla="*/ 2 w 60"/>
                <a:gd name="T63" fmla="*/ 79 h 134"/>
                <a:gd name="T64" fmla="*/ 4 w 60"/>
                <a:gd name="T65" fmla="*/ 134 h 134"/>
                <a:gd name="T66" fmla="*/ 22 w 60"/>
                <a:gd name="T67" fmla="*/ 134 h 134"/>
                <a:gd name="T68" fmla="*/ 22 w 60"/>
                <a:gd name="T69" fmla="*/ 71 h 134"/>
                <a:gd name="T70" fmla="*/ 24 w 60"/>
                <a:gd name="T71" fmla="*/ 71 h 134"/>
                <a:gd name="T72" fmla="*/ 26 w 60"/>
                <a:gd name="T73" fmla="*/ 134 h 134"/>
                <a:gd name="T74" fmla="*/ 44 w 60"/>
                <a:gd name="T75" fmla="*/ 134 h 134"/>
                <a:gd name="T76" fmla="*/ 44 w 60"/>
                <a:gd name="T77" fmla="*/ 73 h 134"/>
                <a:gd name="T78" fmla="*/ 47 w 60"/>
                <a:gd name="T79" fmla="*/ 75 h 134"/>
                <a:gd name="T80" fmla="*/ 54 w 60"/>
                <a:gd name="T81" fmla="*/ 59 h 134"/>
                <a:gd name="T82" fmla="*/ 57 w 60"/>
                <a:gd name="T83" fmla="*/ 52 h 134"/>
                <a:gd name="T84" fmla="*/ 59 w 60"/>
                <a:gd name="T85" fmla="*/ 48 h 134"/>
                <a:gd name="T86" fmla="*/ 59 w 60"/>
                <a:gd name="T87" fmla="*/ 46 h 134"/>
                <a:gd name="T88" fmla="*/ 60 w 60"/>
                <a:gd name="T89" fmla="*/ 46 h 134"/>
                <a:gd name="T90" fmla="*/ 60 w 60"/>
                <a:gd name="T91" fmla="*/ 45 h 134"/>
                <a:gd name="T92" fmla="*/ 60 w 60"/>
                <a:gd name="T93" fmla="*/ 45 h 134"/>
                <a:gd name="T94" fmla="*/ 60 w 60"/>
                <a:gd name="T95" fmla="*/ 39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0" h="134">
                  <a:moveTo>
                    <a:pt x="60" y="39"/>
                  </a:moveTo>
                  <a:cubicBezTo>
                    <a:pt x="60" y="39"/>
                    <a:pt x="60" y="39"/>
                    <a:pt x="60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7" y="4"/>
                    <a:pt x="44" y="2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39" y="1"/>
                    <a:pt x="36" y="1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0" y="1"/>
                    <a:pt x="8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2" y="2"/>
                    <a:pt x="0" y="3"/>
                  </a:cubicBezTo>
                  <a:cubicBezTo>
                    <a:pt x="0" y="5"/>
                    <a:pt x="1" y="6"/>
                    <a:pt x="1" y="7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4" y="134"/>
                    <a:pt x="4" y="134"/>
                    <a:pt x="4" y="134"/>
                  </a:cubicBezTo>
                  <a:cubicBezTo>
                    <a:pt x="22" y="134"/>
                    <a:pt x="22" y="134"/>
                    <a:pt x="22" y="134"/>
                  </a:cubicBezTo>
                  <a:cubicBezTo>
                    <a:pt x="23" y="116"/>
                    <a:pt x="22" y="84"/>
                    <a:pt x="22" y="71"/>
                  </a:cubicBezTo>
                  <a:cubicBezTo>
                    <a:pt x="23" y="71"/>
                    <a:pt x="23" y="71"/>
                    <a:pt x="24" y="71"/>
                  </a:cubicBezTo>
                  <a:cubicBezTo>
                    <a:pt x="26" y="134"/>
                    <a:pt x="26" y="134"/>
                    <a:pt x="26" y="134"/>
                  </a:cubicBezTo>
                  <a:cubicBezTo>
                    <a:pt x="44" y="134"/>
                    <a:pt x="44" y="134"/>
                    <a:pt x="44" y="134"/>
                  </a:cubicBezTo>
                  <a:cubicBezTo>
                    <a:pt x="45" y="117"/>
                    <a:pt x="44" y="87"/>
                    <a:pt x="44" y="73"/>
                  </a:cubicBezTo>
                  <a:cubicBezTo>
                    <a:pt x="45" y="74"/>
                    <a:pt x="46" y="74"/>
                    <a:pt x="47" y="75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0" y="46"/>
                    <a:pt x="60" y="46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60" y="43"/>
                    <a:pt x="59" y="52"/>
                    <a:pt x="6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方正黑体简体" panose="02010601030101010101" pitchFamily="2" charset="-122"/>
                <a:cs typeface="+mn-cs"/>
                <a:sym typeface="Bebas" pitchFamily="2" charset="0"/>
              </a:endParaRPr>
            </a:p>
          </p:txBody>
        </p:sp>
        <p:sp>
          <p:nvSpPr>
            <p:cNvPr id="20" name="Oval 589"/>
            <p:cNvSpPr>
              <a:spLocks noChangeArrowheads="1"/>
            </p:cNvSpPr>
            <p:nvPr/>
          </p:nvSpPr>
          <p:spPr bwMode="auto">
            <a:xfrm>
              <a:off x="9224963" y="3073401"/>
              <a:ext cx="107950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方正黑体简体" panose="02010601030101010101" pitchFamily="2" charset="-122"/>
                <a:cs typeface="+mn-cs"/>
                <a:sym typeface="Bebas" pitchFamily="2" charset="0"/>
              </a:endParaRPr>
            </a:p>
          </p:txBody>
        </p:sp>
        <p:sp>
          <p:nvSpPr>
            <p:cNvPr id="21" name="Freeform 590"/>
            <p:cNvSpPr/>
            <p:nvPr/>
          </p:nvSpPr>
          <p:spPr bwMode="auto">
            <a:xfrm>
              <a:off x="9150351" y="3219451"/>
              <a:ext cx="258763" cy="547688"/>
            </a:xfrm>
            <a:custGeom>
              <a:avLst/>
              <a:gdLst>
                <a:gd name="T0" fmla="*/ 54 w 69"/>
                <a:gd name="T1" fmla="*/ 1 h 146"/>
                <a:gd name="T2" fmla="*/ 54 w 69"/>
                <a:gd name="T3" fmla="*/ 1 h 146"/>
                <a:gd name="T4" fmla="*/ 47 w 69"/>
                <a:gd name="T5" fmla="*/ 0 h 146"/>
                <a:gd name="T6" fmla="*/ 46 w 69"/>
                <a:gd name="T7" fmla="*/ 1 h 146"/>
                <a:gd name="T8" fmla="*/ 53 w 69"/>
                <a:gd name="T9" fmla="*/ 6 h 146"/>
                <a:gd name="T10" fmla="*/ 45 w 69"/>
                <a:gd name="T11" fmla="*/ 9 h 146"/>
                <a:gd name="T12" fmla="*/ 49 w 69"/>
                <a:gd name="T13" fmla="*/ 15 h 146"/>
                <a:gd name="T14" fmla="*/ 39 w 69"/>
                <a:gd name="T15" fmla="*/ 36 h 146"/>
                <a:gd name="T16" fmla="*/ 38 w 69"/>
                <a:gd name="T17" fmla="*/ 7 h 146"/>
                <a:gd name="T18" fmla="*/ 39 w 69"/>
                <a:gd name="T19" fmla="*/ 6 h 146"/>
                <a:gd name="T20" fmla="*/ 37 w 69"/>
                <a:gd name="T21" fmla="*/ 0 h 146"/>
                <a:gd name="T22" fmla="*/ 32 w 69"/>
                <a:gd name="T23" fmla="*/ 0 h 146"/>
                <a:gd name="T24" fmla="*/ 30 w 69"/>
                <a:gd name="T25" fmla="*/ 6 h 146"/>
                <a:gd name="T26" fmla="*/ 31 w 69"/>
                <a:gd name="T27" fmla="*/ 7 h 146"/>
                <a:gd name="T28" fmla="*/ 30 w 69"/>
                <a:gd name="T29" fmla="*/ 36 h 146"/>
                <a:gd name="T30" fmla="*/ 20 w 69"/>
                <a:gd name="T31" fmla="*/ 15 h 146"/>
                <a:gd name="T32" fmla="*/ 24 w 69"/>
                <a:gd name="T33" fmla="*/ 9 h 146"/>
                <a:gd name="T34" fmla="*/ 16 w 69"/>
                <a:gd name="T35" fmla="*/ 6 h 146"/>
                <a:gd name="T36" fmla="*/ 22 w 69"/>
                <a:gd name="T37" fmla="*/ 1 h 146"/>
                <a:gd name="T38" fmla="*/ 22 w 69"/>
                <a:gd name="T39" fmla="*/ 0 h 146"/>
                <a:gd name="T40" fmla="*/ 15 w 69"/>
                <a:gd name="T41" fmla="*/ 1 h 146"/>
                <a:gd name="T42" fmla="*/ 15 w 69"/>
                <a:gd name="T43" fmla="*/ 1 h 146"/>
                <a:gd name="T44" fmla="*/ 7 w 69"/>
                <a:gd name="T45" fmla="*/ 9 h 146"/>
                <a:gd name="T46" fmla="*/ 0 w 69"/>
                <a:gd name="T47" fmla="*/ 76 h 146"/>
                <a:gd name="T48" fmla="*/ 10 w 69"/>
                <a:gd name="T49" fmla="*/ 77 h 146"/>
                <a:gd name="T50" fmla="*/ 10 w 69"/>
                <a:gd name="T51" fmla="*/ 77 h 146"/>
                <a:gd name="T52" fmla="*/ 11 w 69"/>
                <a:gd name="T53" fmla="*/ 77 h 146"/>
                <a:gd name="T54" fmla="*/ 12 w 69"/>
                <a:gd name="T55" fmla="*/ 77 h 146"/>
                <a:gd name="T56" fmla="*/ 14 w 69"/>
                <a:gd name="T57" fmla="*/ 146 h 146"/>
                <a:gd name="T58" fmla="*/ 33 w 69"/>
                <a:gd name="T59" fmla="*/ 146 h 146"/>
                <a:gd name="T60" fmla="*/ 33 w 69"/>
                <a:gd name="T61" fmla="*/ 77 h 146"/>
                <a:gd name="T62" fmla="*/ 35 w 69"/>
                <a:gd name="T63" fmla="*/ 77 h 146"/>
                <a:gd name="T64" fmla="*/ 38 w 69"/>
                <a:gd name="T65" fmla="*/ 146 h 146"/>
                <a:gd name="T66" fmla="*/ 57 w 69"/>
                <a:gd name="T67" fmla="*/ 146 h 146"/>
                <a:gd name="T68" fmla="*/ 57 w 69"/>
                <a:gd name="T69" fmla="*/ 77 h 146"/>
                <a:gd name="T70" fmla="*/ 59 w 69"/>
                <a:gd name="T71" fmla="*/ 77 h 146"/>
                <a:gd name="T72" fmla="*/ 59 w 69"/>
                <a:gd name="T73" fmla="*/ 77 h 146"/>
                <a:gd name="T74" fmla="*/ 59 w 69"/>
                <a:gd name="T75" fmla="*/ 77 h 146"/>
                <a:gd name="T76" fmla="*/ 69 w 69"/>
                <a:gd name="T77" fmla="*/ 76 h 146"/>
                <a:gd name="T78" fmla="*/ 62 w 69"/>
                <a:gd name="T79" fmla="*/ 9 h 146"/>
                <a:gd name="T80" fmla="*/ 54 w 69"/>
                <a:gd name="T81" fmla="*/ 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9" h="146">
                  <a:moveTo>
                    <a:pt x="54" y="1"/>
                  </a:moveTo>
                  <a:cubicBezTo>
                    <a:pt x="54" y="1"/>
                    <a:pt x="54" y="1"/>
                    <a:pt x="54" y="1"/>
                  </a:cubicBezTo>
                  <a:cubicBezTo>
                    <a:pt x="51" y="1"/>
                    <a:pt x="49" y="1"/>
                    <a:pt x="47" y="0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0" y="1"/>
                    <a:pt x="18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1" y="1"/>
                    <a:pt x="7" y="4"/>
                    <a:pt x="7" y="9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3" y="77"/>
                    <a:pt x="7" y="77"/>
                    <a:pt x="10" y="77"/>
                  </a:cubicBezTo>
                  <a:cubicBezTo>
                    <a:pt x="10" y="77"/>
                    <a:pt x="10" y="77"/>
                    <a:pt x="10" y="77"/>
                  </a:cubicBezTo>
                  <a:cubicBezTo>
                    <a:pt x="10" y="77"/>
                    <a:pt x="10" y="77"/>
                    <a:pt x="11" y="77"/>
                  </a:cubicBezTo>
                  <a:cubicBezTo>
                    <a:pt x="11" y="77"/>
                    <a:pt x="11" y="77"/>
                    <a:pt x="12" y="77"/>
                  </a:cubicBezTo>
                  <a:cubicBezTo>
                    <a:pt x="14" y="146"/>
                    <a:pt x="14" y="146"/>
                    <a:pt x="14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4" y="126"/>
                    <a:pt x="34" y="91"/>
                    <a:pt x="33" y="77"/>
                  </a:cubicBezTo>
                  <a:cubicBezTo>
                    <a:pt x="34" y="77"/>
                    <a:pt x="35" y="77"/>
                    <a:pt x="35" y="77"/>
                  </a:cubicBezTo>
                  <a:cubicBezTo>
                    <a:pt x="38" y="146"/>
                    <a:pt x="38" y="146"/>
                    <a:pt x="38" y="146"/>
                  </a:cubicBezTo>
                  <a:cubicBezTo>
                    <a:pt x="57" y="146"/>
                    <a:pt x="57" y="146"/>
                    <a:pt x="57" y="146"/>
                  </a:cubicBezTo>
                  <a:cubicBezTo>
                    <a:pt x="58" y="126"/>
                    <a:pt x="57" y="91"/>
                    <a:pt x="57" y="77"/>
                  </a:cubicBezTo>
                  <a:cubicBezTo>
                    <a:pt x="58" y="77"/>
                    <a:pt x="58" y="77"/>
                    <a:pt x="59" y="77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62" y="77"/>
                    <a:pt x="66" y="77"/>
                    <a:pt x="69" y="76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4"/>
                    <a:pt x="58" y="1"/>
                    <a:pt x="5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方正黑体简体" panose="02010601030101010101" pitchFamily="2" charset="-122"/>
                <a:cs typeface="+mn-cs"/>
                <a:sym typeface="Bebas" pitchFamily="2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039667" y="1906419"/>
            <a:ext cx="373368" cy="387660"/>
            <a:chOff x="10518775" y="3081338"/>
            <a:chExt cx="663575" cy="688975"/>
          </a:xfrm>
          <a:solidFill>
            <a:srgbClr val="FEFEFE"/>
          </a:solidFill>
        </p:grpSpPr>
        <p:sp>
          <p:nvSpPr>
            <p:cNvPr id="23" name="Oval 800"/>
            <p:cNvSpPr>
              <a:spLocks noChangeArrowheads="1"/>
            </p:cNvSpPr>
            <p:nvPr/>
          </p:nvSpPr>
          <p:spPr bwMode="auto">
            <a:xfrm>
              <a:off x="10590213" y="3433763"/>
              <a:ext cx="127000" cy="1603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方正黑体简体" panose="02010601030101010101" pitchFamily="2" charset="-122"/>
                <a:cs typeface="+mn-cs"/>
                <a:sym typeface="Bebas" pitchFamily="2" charset="0"/>
              </a:endParaRPr>
            </a:p>
          </p:txBody>
        </p:sp>
        <p:sp>
          <p:nvSpPr>
            <p:cNvPr id="24" name="Freeform 801"/>
            <p:cNvSpPr/>
            <p:nvPr/>
          </p:nvSpPr>
          <p:spPr bwMode="auto">
            <a:xfrm>
              <a:off x="10518775" y="3609975"/>
              <a:ext cx="112713" cy="160338"/>
            </a:xfrm>
            <a:custGeom>
              <a:avLst/>
              <a:gdLst>
                <a:gd name="T0" fmla="*/ 19 w 30"/>
                <a:gd name="T1" fmla="*/ 18 h 43"/>
                <a:gd name="T2" fmla="*/ 23 w 30"/>
                <a:gd name="T3" fmla="*/ 11 h 43"/>
                <a:gd name="T4" fmla="*/ 14 w 30"/>
                <a:gd name="T5" fmla="*/ 6 h 43"/>
                <a:gd name="T6" fmla="*/ 22 w 30"/>
                <a:gd name="T7" fmla="*/ 0 h 43"/>
                <a:gd name="T8" fmla="*/ 22 w 30"/>
                <a:gd name="T9" fmla="*/ 0 h 43"/>
                <a:gd name="T10" fmla="*/ 13 w 30"/>
                <a:gd name="T11" fmla="*/ 1 h 43"/>
                <a:gd name="T12" fmla="*/ 12 w 30"/>
                <a:gd name="T13" fmla="*/ 1 h 43"/>
                <a:gd name="T14" fmla="*/ 12 w 30"/>
                <a:gd name="T15" fmla="*/ 1 h 43"/>
                <a:gd name="T16" fmla="*/ 2 w 30"/>
                <a:gd name="T17" fmla="*/ 11 h 43"/>
                <a:gd name="T18" fmla="*/ 0 w 30"/>
                <a:gd name="T19" fmla="*/ 31 h 43"/>
                <a:gd name="T20" fmla="*/ 30 w 30"/>
                <a:gd name="T21" fmla="*/ 43 h 43"/>
                <a:gd name="T22" fmla="*/ 30 w 30"/>
                <a:gd name="T23" fmla="*/ 42 h 43"/>
                <a:gd name="T24" fmla="*/ 19 w 30"/>
                <a:gd name="T25" fmla="*/ 1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43">
                  <a:moveTo>
                    <a:pt x="19" y="18"/>
                  </a:moveTo>
                  <a:cubicBezTo>
                    <a:pt x="23" y="11"/>
                    <a:pt x="23" y="11"/>
                    <a:pt x="23" y="11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7" y="1"/>
                    <a:pt x="2" y="5"/>
                    <a:pt x="2" y="1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9" y="37"/>
                    <a:pt x="19" y="42"/>
                    <a:pt x="30" y="43"/>
                  </a:cubicBezTo>
                  <a:cubicBezTo>
                    <a:pt x="30" y="42"/>
                    <a:pt x="30" y="42"/>
                    <a:pt x="30" y="42"/>
                  </a:cubicBezTo>
                  <a:lnTo>
                    <a:pt x="1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方正黑体简体" panose="02010601030101010101" pitchFamily="2" charset="-122"/>
                <a:cs typeface="+mn-cs"/>
                <a:sym typeface="Bebas" pitchFamily="2" charset="0"/>
              </a:endParaRPr>
            </a:p>
          </p:txBody>
        </p:sp>
        <p:sp>
          <p:nvSpPr>
            <p:cNvPr id="25" name="Freeform 802"/>
            <p:cNvSpPr/>
            <p:nvPr/>
          </p:nvSpPr>
          <p:spPr bwMode="auto">
            <a:xfrm>
              <a:off x="10675938" y="3609975"/>
              <a:ext cx="112713" cy="160338"/>
            </a:xfrm>
            <a:custGeom>
              <a:avLst/>
              <a:gdLst>
                <a:gd name="T0" fmla="*/ 29 w 30"/>
                <a:gd name="T1" fmla="*/ 11 h 43"/>
                <a:gd name="T2" fmla="*/ 18 w 30"/>
                <a:gd name="T3" fmla="*/ 1 h 43"/>
                <a:gd name="T4" fmla="*/ 18 w 30"/>
                <a:gd name="T5" fmla="*/ 1 h 43"/>
                <a:gd name="T6" fmla="*/ 17 w 30"/>
                <a:gd name="T7" fmla="*/ 1 h 43"/>
                <a:gd name="T8" fmla="*/ 8 w 30"/>
                <a:gd name="T9" fmla="*/ 0 h 43"/>
                <a:gd name="T10" fmla="*/ 8 w 30"/>
                <a:gd name="T11" fmla="*/ 0 h 43"/>
                <a:gd name="T12" fmla="*/ 16 w 30"/>
                <a:gd name="T13" fmla="*/ 6 h 43"/>
                <a:gd name="T14" fmla="*/ 7 w 30"/>
                <a:gd name="T15" fmla="*/ 11 h 43"/>
                <a:gd name="T16" fmla="*/ 11 w 30"/>
                <a:gd name="T17" fmla="*/ 18 h 43"/>
                <a:gd name="T18" fmla="*/ 0 w 30"/>
                <a:gd name="T19" fmla="*/ 42 h 43"/>
                <a:gd name="T20" fmla="*/ 0 w 30"/>
                <a:gd name="T21" fmla="*/ 43 h 43"/>
                <a:gd name="T22" fmla="*/ 30 w 30"/>
                <a:gd name="T23" fmla="*/ 30 h 43"/>
                <a:gd name="T24" fmla="*/ 29 w 30"/>
                <a:gd name="T25" fmla="*/ 1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43">
                  <a:moveTo>
                    <a:pt x="29" y="11"/>
                  </a:moveTo>
                  <a:cubicBezTo>
                    <a:pt x="28" y="5"/>
                    <a:pt x="23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4" y="0"/>
                    <a:pt x="11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1" y="42"/>
                    <a:pt x="22" y="37"/>
                    <a:pt x="30" y="30"/>
                  </a:cubicBezTo>
                  <a:lnTo>
                    <a:pt x="2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方正黑体简体" panose="02010601030101010101" pitchFamily="2" charset="-122"/>
                <a:cs typeface="+mn-cs"/>
                <a:sym typeface="Bebas" pitchFamily="2" charset="0"/>
              </a:endParaRPr>
            </a:p>
          </p:txBody>
        </p:sp>
        <p:sp>
          <p:nvSpPr>
            <p:cNvPr id="26" name="Freeform 803"/>
            <p:cNvSpPr/>
            <p:nvPr/>
          </p:nvSpPr>
          <p:spPr bwMode="auto">
            <a:xfrm>
              <a:off x="10631488" y="3602038"/>
              <a:ext cx="44450" cy="168275"/>
            </a:xfrm>
            <a:custGeom>
              <a:avLst/>
              <a:gdLst>
                <a:gd name="T0" fmla="*/ 10 w 12"/>
                <a:gd name="T1" fmla="*/ 10 h 45"/>
                <a:gd name="T2" fmla="*/ 12 w 12"/>
                <a:gd name="T3" fmla="*/ 8 h 45"/>
                <a:gd name="T4" fmla="*/ 9 w 12"/>
                <a:gd name="T5" fmla="*/ 0 h 45"/>
                <a:gd name="T6" fmla="*/ 2 w 12"/>
                <a:gd name="T7" fmla="*/ 0 h 45"/>
                <a:gd name="T8" fmla="*/ 0 w 12"/>
                <a:gd name="T9" fmla="*/ 8 h 45"/>
                <a:gd name="T10" fmla="*/ 2 w 12"/>
                <a:gd name="T11" fmla="*/ 10 h 45"/>
                <a:gd name="T12" fmla="*/ 0 w 12"/>
                <a:gd name="T13" fmla="*/ 44 h 45"/>
                <a:gd name="T14" fmla="*/ 0 w 12"/>
                <a:gd name="T15" fmla="*/ 45 h 45"/>
                <a:gd name="T16" fmla="*/ 6 w 12"/>
                <a:gd name="T17" fmla="*/ 45 h 45"/>
                <a:gd name="T18" fmla="*/ 12 w 12"/>
                <a:gd name="T19" fmla="*/ 45 h 45"/>
                <a:gd name="T20" fmla="*/ 12 w 12"/>
                <a:gd name="T21" fmla="*/ 44 h 45"/>
                <a:gd name="T22" fmla="*/ 10 w 12"/>
                <a:gd name="T23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5">
                  <a:moveTo>
                    <a:pt x="10" y="10"/>
                  </a:moveTo>
                  <a:cubicBezTo>
                    <a:pt x="12" y="8"/>
                    <a:pt x="12" y="8"/>
                    <a:pt x="12" y="8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2" y="45"/>
                    <a:pt x="4" y="45"/>
                    <a:pt x="6" y="45"/>
                  </a:cubicBezTo>
                  <a:cubicBezTo>
                    <a:pt x="8" y="45"/>
                    <a:pt x="10" y="45"/>
                    <a:pt x="12" y="45"/>
                  </a:cubicBezTo>
                  <a:cubicBezTo>
                    <a:pt x="12" y="44"/>
                    <a:pt x="12" y="44"/>
                    <a:pt x="12" y="44"/>
                  </a:cubicBezTo>
                  <a:lnTo>
                    <a:pt x="1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方正黑体简体" panose="02010601030101010101" pitchFamily="2" charset="-122"/>
                <a:cs typeface="+mn-cs"/>
                <a:sym typeface="Bebas" pitchFamily="2" charset="0"/>
              </a:endParaRPr>
            </a:p>
          </p:txBody>
        </p:sp>
        <p:sp>
          <p:nvSpPr>
            <p:cNvPr id="27" name="Freeform 804"/>
            <p:cNvSpPr>
              <a:spLocks noEditPoints="1"/>
            </p:cNvSpPr>
            <p:nvPr/>
          </p:nvSpPr>
          <p:spPr bwMode="auto">
            <a:xfrm>
              <a:off x="10690225" y="3081338"/>
              <a:ext cx="492125" cy="427038"/>
            </a:xfrm>
            <a:custGeom>
              <a:avLst/>
              <a:gdLst>
                <a:gd name="T0" fmla="*/ 113 w 131"/>
                <a:gd name="T1" fmla="*/ 0 h 114"/>
                <a:gd name="T2" fmla="*/ 18 w 131"/>
                <a:gd name="T3" fmla="*/ 0 h 114"/>
                <a:gd name="T4" fmla="*/ 0 w 131"/>
                <a:gd name="T5" fmla="*/ 18 h 114"/>
                <a:gd name="T6" fmla="*/ 0 w 131"/>
                <a:gd name="T7" fmla="*/ 68 h 114"/>
                <a:gd name="T8" fmla="*/ 18 w 131"/>
                <a:gd name="T9" fmla="*/ 86 h 114"/>
                <a:gd name="T10" fmla="*/ 33 w 131"/>
                <a:gd name="T11" fmla="*/ 86 h 114"/>
                <a:gd name="T12" fmla="*/ 14 w 131"/>
                <a:gd name="T13" fmla="*/ 114 h 114"/>
                <a:gd name="T14" fmla="*/ 69 w 131"/>
                <a:gd name="T15" fmla="*/ 86 h 114"/>
                <a:gd name="T16" fmla="*/ 113 w 131"/>
                <a:gd name="T17" fmla="*/ 86 h 114"/>
                <a:gd name="T18" fmla="*/ 131 w 131"/>
                <a:gd name="T19" fmla="*/ 68 h 114"/>
                <a:gd name="T20" fmla="*/ 131 w 131"/>
                <a:gd name="T21" fmla="*/ 18 h 114"/>
                <a:gd name="T22" fmla="*/ 113 w 131"/>
                <a:gd name="T23" fmla="*/ 0 h 114"/>
                <a:gd name="T24" fmla="*/ 37 w 131"/>
                <a:gd name="T25" fmla="*/ 52 h 114"/>
                <a:gd name="T26" fmla="*/ 29 w 131"/>
                <a:gd name="T27" fmla="*/ 44 h 114"/>
                <a:gd name="T28" fmla="*/ 37 w 131"/>
                <a:gd name="T29" fmla="*/ 36 h 114"/>
                <a:gd name="T30" fmla="*/ 45 w 131"/>
                <a:gd name="T31" fmla="*/ 44 h 114"/>
                <a:gd name="T32" fmla="*/ 37 w 131"/>
                <a:gd name="T33" fmla="*/ 52 h 114"/>
                <a:gd name="T34" fmla="*/ 65 w 131"/>
                <a:gd name="T35" fmla="*/ 52 h 114"/>
                <a:gd name="T36" fmla="*/ 57 w 131"/>
                <a:gd name="T37" fmla="*/ 44 h 114"/>
                <a:gd name="T38" fmla="*/ 65 w 131"/>
                <a:gd name="T39" fmla="*/ 36 h 114"/>
                <a:gd name="T40" fmla="*/ 73 w 131"/>
                <a:gd name="T41" fmla="*/ 44 h 114"/>
                <a:gd name="T42" fmla="*/ 65 w 131"/>
                <a:gd name="T43" fmla="*/ 52 h 114"/>
                <a:gd name="T44" fmla="*/ 93 w 131"/>
                <a:gd name="T45" fmla="*/ 52 h 114"/>
                <a:gd name="T46" fmla="*/ 85 w 131"/>
                <a:gd name="T47" fmla="*/ 44 h 114"/>
                <a:gd name="T48" fmla="*/ 93 w 131"/>
                <a:gd name="T49" fmla="*/ 36 h 114"/>
                <a:gd name="T50" fmla="*/ 101 w 131"/>
                <a:gd name="T51" fmla="*/ 44 h 114"/>
                <a:gd name="T52" fmla="*/ 93 w 131"/>
                <a:gd name="T53" fmla="*/ 5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1" h="114">
                  <a:moveTo>
                    <a:pt x="113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8"/>
                    <a:pt x="8" y="86"/>
                    <a:pt x="18" y="86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113" y="86"/>
                    <a:pt x="113" y="86"/>
                    <a:pt x="113" y="86"/>
                  </a:cubicBezTo>
                  <a:cubicBezTo>
                    <a:pt x="123" y="86"/>
                    <a:pt x="131" y="78"/>
                    <a:pt x="131" y="68"/>
                  </a:cubicBezTo>
                  <a:cubicBezTo>
                    <a:pt x="131" y="18"/>
                    <a:pt x="131" y="18"/>
                    <a:pt x="131" y="18"/>
                  </a:cubicBezTo>
                  <a:cubicBezTo>
                    <a:pt x="131" y="8"/>
                    <a:pt x="123" y="0"/>
                    <a:pt x="113" y="0"/>
                  </a:cubicBezTo>
                  <a:close/>
                  <a:moveTo>
                    <a:pt x="37" y="52"/>
                  </a:moveTo>
                  <a:cubicBezTo>
                    <a:pt x="33" y="52"/>
                    <a:pt x="29" y="48"/>
                    <a:pt x="29" y="44"/>
                  </a:cubicBezTo>
                  <a:cubicBezTo>
                    <a:pt x="29" y="40"/>
                    <a:pt x="33" y="36"/>
                    <a:pt x="37" y="36"/>
                  </a:cubicBezTo>
                  <a:cubicBezTo>
                    <a:pt x="41" y="36"/>
                    <a:pt x="45" y="40"/>
                    <a:pt x="45" y="44"/>
                  </a:cubicBezTo>
                  <a:cubicBezTo>
                    <a:pt x="45" y="48"/>
                    <a:pt x="41" y="52"/>
                    <a:pt x="37" y="52"/>
                  </a:cubicBezTo>
                  <a:close/>
                  <a:moveTo>
                    <a:pt x="65" y="52"/>
                  </a:moveTo>
                  <a:cubicBezTo>
                    <a:pt x="61" y="52"/>
                    <a:pt x="57" y="48"/>
                    <a:pt x="57" y="44"/>
                  </a:cubicBezTo>
                  <a:cubicBezTo>
                    <a:pt x="57" y="40"/>
                    <a:pt x="61" y="36"/>
                    <a:pt x="65" y="36"/>
                  </a:cubicBezTo>
                  <a:cubicBezTo>
                    <a:pt x="69" y="36"/>
                    <a:pt x="73" y="40"/>
                    <a:pt x="73" y="44"/>
                  </a:cubicBezTo>
                  <a:cubicBezTo>
                    <a:pt x="73" y="48"/>
                    <a:pt x="69" y="52"/>
                    <a:pt x="65" y="52"/>
                  </a:cubicBezTo>
                  <a:close/>
                  <a:moveTo>
                    <a:pt x="93" y="52"/>
                  </a:moveTo>
                  <a:cubicBezTo>
                    <a:pt x="89" y="52"/>
                    <a:pt x="85" y="48"/>
                    <a:pt x="85" y="44"/>
                  </a:cubicBezTo>
                  <a:cubicBezTo>
                    <a:pt x="85" y="40"/>
                    <a:pt x="89" y="36"/>
                    <a:pt x="93" y="36"/>
                  </a:cubicBezTo>
                  <a:cubicBezTo>
                    <a:pt x="97" y="36"/>
                    <a:pt x="101" y="40"/>
                    <a:pt x="101" y="44"/>
                  </a:cubicBezTo>
                  <a:cubicBezTo>
                    <a:pt x="101" y="48"/>
                    <a:pt x="97" y="52"/>
                    <a:pt x="93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方正黑体简体" panose="02010601030101010101" pitchFamily="2" charset="-122"/>
                <a:cs typeface="+mn-cs"/>
                <a:sym typeface="Bebas" pitchFamily="2" charset="0"/>
              </a:endParaRPr>
            </a:p>
          </p:txBody>
        </p:sp>
        <p:sp>
          <p:nvSpPr>
            <p:cNvPr id="28" name="Oval 805"/>
            <p:cNvSpPr>
              <a:spLocks noChangeArrowheads="1"/>
            </p:cNvSpPr>
            <p:nvPr/>
          </p:nvSpPr>
          <p:spPr bwMode="auto">
            <a:xfrm>
              <a:off x="10871200" y="3478213"/>
              <a:ext cx="85725" cy="1079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方正黑体简体" panose="02010601030101010101" pitchFamily="2" charset="-122"/>
                <a:cs typeface="+mn-cs"/>
                <a:sym typeface="Bebas" pitchFamily="2" charset="0"/>
              </a:endParaRPr>
            </a:p>
          </p:txBody>
        </p:sp>
        <p:sp>
          <p:nvSpPr>
            <p:cNvPr id="29" name="Freeform 806"/>
            <p:cNvSpPr/>
            <p:nvPr/>
          </p:nvSpPr>
          <p:spPr bwMode="auto">
            <a:xfrm>
              <a:off x="10825163" y="3594100"/>
              <a:ext cx="176213" cy="90488"/>
            </a:xfrm>
            <a:custGeom>
              <a:avLst/>
              <a:gdLst>
                <a:gd name="T0" fmla="*/ 23 w 47"/>
                <a:gd name="T1" fmla="*/ 24 h 24"/>
                <a:gd name="T2" fmla="*/ 47 w 47"/>
                <a:gd name="T3" fmla="*/ 18 h 24"/>
                <a:gd name="T4" fmla="*/ 46 w 47"/>
                <a:gd name="T5" fmla="*/ 8 h 24"/>
                <a:gd name="T6" fmla="*/ 40 w 47"/>
                <a:gd name="T7" fmla="*/ 1 h 24"/>
                <a:gd name="T8" fmla="*/ 39 w 47"/>
                <a:gd name="T9" fmla="*/ 1 h 24"/>
                <a:gd name="T10" fmla="*/ 38 w 47"/>
                <a:gd name="T11" fmla="*/ 1 h 24"/>
                <a:gd name="T12" fmla="*/ 8 w 47"/>
                <a:gd name="T13" fmla="*/ 1 h 24"/>
                <a:gd name="T14" fmla="*/ 7 w 47"/>
                <a:gd name="T15" fmla="*/ 1 h 24"/>
                <a:gd name="T16" fmla="*/ 7 w 47"/>
                <a:gd name="T17" fmla="*/ 1 h 24"/>
                <a:gd name="T18" fmla="*/ 0 w 47"/>
                <a:gd name="T19" fmla="*/ 8 h 24"/>
                <a:gd name="T20" fmla="*/ 0 w 47"/>
                <a:gd name="T21" fmla="*/ 18 h 24"/>
                <a:gd name="T22" fmla="*/ 23 w 47"/>
                <a:gd name="T2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24">
                  <a:moveTo>
                    <a:pt x="23" y="24"/>
                  </a:moveTo>
                  <a:cubicBezTo>
                    <a:pt x="32" y="24"/>
                    <a:pt x="40" y="21"/>
                    <a:pt x="47" y="18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4"/>
                    <a:pt x="43" y="1"/>
                    <a:pt x="40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1"/>
                    <a:pt x="39" y="1"/>
                    <a:pt x="38" y="1"/>
                  </a:cubicBezTo>
                  <a:cubicBezTo>
                    <a:pt x="28" y="0"/>
                    <a:pt x="18" y="0"/>
                    <a:pt x="8" y="1"/>
                  </a:cubicBezTo>
                  <a:cubicBezTo>
                    <a:pt x="8" y="1"/>
                    <a:pt x="8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" y="1"/>
                    <a:pt x="1" y="4"/>
                    <a:pt x="0" y="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7" y="21"/>
                    <a:pt x="15" y="24"/>
                    <a:pt x="2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方正黑体简体" panose="02010601030101010101" pitchFamily="2" charset="-122"/>
                <a:cs typeface="+mn-cs"/>
                <a:sym typeface="Bebas" pitchFamily="2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012426" y="4929855"/>
            <a:ext cx="427855" cy="417136"/>
            <a:chOff x="5753100" y="4821238"/>
            <a:chExt cx="760413" cy="741362"/>
          </a:xfrm>
          <a:solidFill>
            <a:srgbClr val="FEFEFE"/>
          </a:solidFill>
        </p:grpSpPr>
        <p:sp>
          <p:nvSpPr>
            <p:cNvPr id="31" name="Freeform 915"/>
            <p:cNvSpPr/>
            <p:nvPr/>
          </p:nvSpPr>
          <p:spPr bwMode="auto">
            <a:xfrm>
              <a:off x="6064250" y="4821238"/>
              <a:ext cx="104775" cy="123825"/>
            </a:xfrm>
            <a:custGeom>
              <a:avLst/>
              <a:gdLst>
                <a:gd name="T0" fmla="*/ 11 w 28"/>
                <a:gd name="T1" fmla="*/ 32 h 33"/>
                <a:gd name="T2" fmla="*/ 26 w 28"/>
                <a:gd name="T3" fmla="*/ 19 h 33"/>
                <a:gd name="T4" fmla="*/ 17 w 28"/>
                <a:gd name="T5" fmla="*/ 1 h 33"/>
                <a:gd name="T6" fmla="*/ 1 w 28"/>
                <a:gd name="T7" fmla="*/ 14 h 33"/>
                <a:gd name="T8" fmla="*/ 11 w 28"/>
                <a:gd name="T9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3">
                  <a:moveTo>
                    <a:pt x="11" y="32"/>
                  </a:moveTo>
                  <a:cubicBezTo>
                    <a:pt x="18" y="33"/>
                    <a:pt x="24" y="27"/>
                    <a:pt x="26" y="19"/>
                  </a:cubicBezTo>
                  <a:cubicBezTo>
                    <a:pt x="28" y="10"/>
                    <a:pt x="24" y="2"/>
                    <a:pt x="17" y="1"/>
                  </a:cubicBezTo>
                  <a:cubicBezTo>
                    <a:pt x="10" y="0"/>
                    <a:pt x="3" y="6"/>
                    <a:pt x="1" y="14"/>
                  </a:cubicBezTo>
                  <a:cubicBezTo>
                    <a:pt x="0" y="22"/>
                    <a:pt x="4" y="30"/>
                    <a:pt x="11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方正黑体简体" panose="02010601030101010101" pitchFamily="2" charset="-122"/>
                <a:cs typeface="+mn-cs"/>
                <a:sym typeface="Bebas" pitchFamily="2" charset="0"/>
              </a:endParaRPr>
            </a:p>
          </p:txBody>
        </p:sp>
        <p:sp>
          <p:nvSpPr>
            <p:cNvPr id="32" name="Freeform 916"/>
            <p:cNvSpPr/>
            <p:nvPr/>
          </p:nvSpPr>
          <p:spPr bwMode="auto">
            <a:xfrm>
              <a:off x="5838825" y="4929188"/>
              <a:ext cx="471488" cy="492125"/>
            </a:xfrm>
            <a:custGeom>
              <a:avLst/>
              <a:gdLst>
                <a:gd name="T0" fmla="*/ 27 w 126"/>
                <a:gd name="T1" fmla="*/ 32 h 131"/>
                <a:gd name="T2" fmla="*/ 40 w 126"/>
                <a:gd name="T3" fmla="*/ 22 h 131"/>
                <a:gd name="T4" fmla="*/ 26 w 126"/>
                <a:gd name="T5" fmla="*/ 62 h 131"/>
                <a:gd name="T6" fmla="*/ 26 w 126"/>
                <a:gd name="T7" fmla="*/ 62 h 131"/>
                <a:gd name="T8" fmla="*/ 36 w 126"/>
                <a:gd name="T9" fmla="*/ 66 h 131"/>
                <a:gd name="T10" fmla="*/ 31 w 126"/>
                <a:gd name="T11" fmla="*/ 91 h 131"/>
                <a:gd name="T12" fmla="*/ 17 w 126"/>
                <a:gd name="T13" fmla="*/ 123 h 131"/>
                <a:gd name="T14" fmla="*/ 32 w 126"/>
                <a:gd name="T15" fmla="*/ 131 h 131"/>
                <a:gd name="T16" fmla="*/ 51 w 126"/>
                <a:gd name="T17" fmla="*/ 88 h 131"/>
                <a:gd name="T18" fmla="*/ 54 w 126"/>
                <a:gd name="T19" fmla="*/ 74 h 131"/>
                <a:gd name="T20" fmla="*/ 75 w 126"/>
                <a:gd name="T21" fmla="*/ 75 h 131"/>
                <a:gd name="T22" fmla="*/ 73 w 126"/>
                <a:gd name="T23" fmla="*/ 79 h 131"/>
                <a:gd name="T24" fmla="*/ 70 w 126"/>
                <a:gd name="T25" fmla="*/ 96 h 131"/>
                <a:gd name="T26" fmla="*/ 86 w 126"/>
                <a:gd name="T27" fmla="*/ 100 h 131"/>
                <a:gd name="T28" fmla="*/ 92 w 126"/>
                <a:gd name="T29" fmla="*/ 80 h 131"/>
                <a:gd name="T30" fmla="*/ 95 w 126"/>
                <a:gd name="T31" fmla="*/ 69 h 131"/>
                <a:gd name="T32" fmla="*/ 86 w 126"/>
                <a:gd name="T33" fmla="*/ 57 h 131"/>
                <a:gd name="T34" fmla="*/ 86 w 126"/>
                <a:gd name="T35" fmla="*/ 57 h 131"/>
                <a:gd name="T36" fmla="*/ 85 w 126"/>
                <a:gd name="T37" fmla="*/ 57 h 131"/>
                <a:gd name="T38" fmla="*/ 84 w 126"/>
                <a:gd name="T39" fmla="*/ 57 h 131"/>
                <a:gd name="T40" fmla="*/ 81 w 126"/>
                <a:gd name="T41" fmla="*/ 56 h 131"/>
                <a:gd name="T42" fmla="*/ 76 w 126"/>
                <a:gd name="T43" fmla="*/ 56 h 131"/>
                <a:gd name="T44" fmla="*/ 66 w 126"/>
                <a:gd name="T45" fmla="*/ 55 h 131"/>
                <a:gd name="T46" fmla="*/ 74 w 126"/>
                <a:gd name="T47" fmla="*/ 27 h 131"/>
                <a:gd name="T48" fmla="*/ 78 w 126"/>
                <a:gd name="T49" fmla="*/ 33 h 131"/>
                <a:gd name="T50" fmla="*/ 83 w 126"/>
                <a:gd name="T51" fmla="*/ 39 h 131"/>
                <a:gd name="T52" fmla="*/ 84 w 126"/>
                <a:gd name="T53" fmla="*/ 40 h 131"/>
                <a:gd name="T54" fmla="*/ 91 w 126"/>
                <a:gd name="T55" fmla="*/ 45 h 131"/>
                <a:gd name="T56" fmla="*/ 91 w 126"/>
                <a:gd name="T57" fmla="*/ 45 h 131"/>
                <a:gd name="T58" fmla="*/ 91 w 126"/>
                <a:gd name="T59" fmla="*/ 45 h 131"/>
                <a:gd name="T60" fmla="*/ 92 w 126"/>
                <a:gd name="T61" fmla="*/ 45 h 131"/>
                <a:gd name="T62" fmla="*/ 95 w 126"/>
                <a:gd name="T63" fmla="*/ 45 h 131"/>
                <a:gd name="T64" fmla="*/ 126 w 126"/>
                <a:gd name="T65" fmla="*/ 45 h 131"/>
                <a:gd name="T66" fmla="*/ 126 w 126"/>
                <a:gd name="T67" fmla="*/ 28 h 131"/>
                <a:gd name="T68" fmla="*/ 95 w 126"/>
                <a:gd name="T69" fmla="*/ 29 h 131"/>
                <a:gd name="T70" fmla="*/ 94 w 126"/>
                <a:gd name="T71" fmla="*/ 29 h 131"/>
                <a:gd name="T72" fmla="*/ 91 w 126"/>
                <a:gd name="T73" fmla="*/ 24 h 131"/>
                <a:gd name="T74" fmla="*/ 81 w 126"/>
                <a:gd name="T75" fmla="*/ 12 h 131"/>
                <a:gd name="T76" fmla="*/ 75 w 126"/>
                <a:gd name="T77" fmla="*/ 9 h 131"/>
                <a:gd name="T78" fmla="*/ 74 w 126"/>
                <a:gd name="T79" fmla="*/ 8 h 131"/>
                <a:gd name="T80" fmla="*/ 76 w 126"/>
                <a:gd name="T81" fmla="*/ 14 h 131"/>
                <a:gd name="T82" fmla="*/ 71 w 126"/>
                <a:gd name="T83" fmla="*/ 16 h 131"/>
                <a:gd name="T84" fmla="*/ 71 w 126"/>
                <a:gd name="T85" fmla="*/ 21 h 131"/>
                <a:gd name="T86" fmla="*/ 61 w 126"/>
                <a:gd name="T87" fmla="*/ 37 h 131"/>
                <a:gd name="T88" fmla="*/ 68 w 126"/>
                <a:gd name="T89" fmla="*/ 12 h 131"/>
                <a:gd name="T90" fmla="*/ 69 w 126"/>
                <a:gd name="T91" fmla="*/ 11 h 131"/>
                <a:gd name="T92" fmla="*/ 70 w 126"/>
                <a:gd name="T93" fmla="*/ 6 h 131"/>
                <a:gd name="T94" fmla="*/ 68 w 126"/>
                <a:gd name="T95" fmla="*/ 5 h 131"/>
                <a:gd name="T96" fmla="*/ 65 w 126"/>
                <a:gd name="T97" fmla="*/ 10 h 131"/>
                <a:gd name="T98" fmla="*/ 65 w 126"/>
                <a:gd name="T99" fmla="*/ 11 h 131"/>
                <a:gd name="T100" fmla="*/ 57 w 126"/>
                <a:gd name="T101" fmla="*/ 35 h 131"/>
                <a:gd name="T102" fmla="*/ 58 w 126"/>
                <a:gd name="T103" fmla="*/ 17 h 131"/>
                <a:gd name="T104" fmla="*/ 61 w 126"/>
                <a:gd name="T105" fmla="*/ 12 h 131"/>
                <a:gd name="T106" fmla="*/ 59 w 126"/>
                <a:gd name="T107" fmla="*/ 8 h 131"/>
                <a:gd name="T108" fmla="*/ 63 w 126"/>
                <a:gd name="T109" fmla="*/ 4 h 131"/>
                <a:gd name="T110" fmla="*/ 53 w 126"/>
                <a:gd name="T111" fmla="*/ 1 h 131"/>
                <a:gd name="T112" fmla="*/ 44 w 126"/>
                <a:gd name="T113" fmla="*/ 1 h 131"/>
                <a:gd name="T114" fmla="*/ 18 w 126"/>
                <a:gd name="T115" fmla="*/ 19 h 131"/>
                <a:gd name="T116" fmla="*/ 0 w 126"/>
                <a:gd name="T117" fmla="*/ 49 h 131"/>
                <a:gd name="T118" fmla="*/ 15 w 126"/>
                <a:gd name="T119" fmla="*/ 57 h 131"/>
                <a:gd name="T120" fmla="*/ 27 w 126"/>
                <a:gd name="T121" fmla="*/ 3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5" h="131">
                  <a:moveTo>
                    <a:pt x="27" y="32"/>
                  </a:moveTo>
                  <a:cubicBezTo>
                    <a:pt x="40" y="22"/>
                    <a:pt x="40" y="22"/>
                    <a:pt x="40" y="22"/>
                  </a:cubicBezTo>
                  <a:cubicBezTo>
                    <a:pt x="35" y="36"/>
                    <a:pt x="30" y="49"/>
                    <a:pt x="26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9" y="64"/>
                    <a:pt x="33" y="65"/>
                    <a:pt x="36" y="66"/>
                  </a:cubicBezTo>
                  <a:cubicBezTo>
                    <a:pt x="35" y="75"/>
                    <a:pt x="33" y="85"/>
                    <a:pt x="31" y="91"/>
                  </a:cubicBezTo>
                  <a:cubicBezTo>
                    <a:pt x="17" y="123"/>
                    <a:pt x="17" y="123"/>
                    <a:pt x="17" y="123"/>
                  </a:cubicBezTo>
                  <a:cubicBezTo>
                    <a:pt x="32" y="131"/>
                    <a:pt x="32" y="131"/>
                    <a:pt x="32" y="131"/>
                  </a:cubicBezTo>
                  <a:cubicBezTo>
                    <a:pt x="37" y="119"/>
                    <a:pt x="46" y="107"/>
                    <a:pt x="51" y="88"/>
                  </a:cubicBezTo>
                  <a:cubicBezTo>
                    <a:pt x="52" y="83"/>
                    <a:pt x="53" y="78"/>
                    <a:pt x="54" y="74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0" y="96"/>
                    <a:pt x="70" y="96"/>
                    <a:pt x="70" y="96"/>
                  </a:cubicBezTo>
                  <a:cubicBezTo>
                    <a:pt x="86" y="100"/>
                    <a:pt x="86" y="100"/>
                    <a:pt x="86" y="100"/>
                  </a:cubicBezTo>
                  <a:cubicBezTo>
                    <a:pt x="88" y="95"/>
                    <a:pt x="90" y="88"/>
                    <a:pt x="92" y="80"/>
                  </a:cubicBezTo>
                  <a:cubicBezTo>
                    <a:pt x="95" y="69"/>
                    <a:pt x="95" y="69"/>
                    <a:pt x="95" y="69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2" y="56"/>
                    <a:pt x="69" y="56"/>
                    <a:pt x="66" y="55"/>
                  </a:cubicBezTo>
                  <a:cubicBezTo>
                    <a:pt x="69" y="46"/>
                    <a:pt x="72" y="36"/>
                    <a:pt x="74" y="27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6" y="39"/>
                    <a:pt x="126" y="34"/>
                    <a:pt x="126" y="28"/>
                  </a:cubicBezTo>
                  <a:cubicBezTo>
                    <a:pt x="95" y="29"/>
                    <a:pt x="95" y="29"/>
                    <a:pt x="95" y="29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0" y="10"/>
                    <a:pt x="78" y="9"/>
                    <a:pt x="75" y="9"/>
                  </a:cubicBezTo>
                  <a:cubicBezTo>
                    <a:pt x="75" y="8"/>
                    <a:pt x="75" y="8"/>
                    <a:pt x="74" y="8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0" y="3"/>
                    <a:pt x="56" y="2"/>
                    <a:pt x="53" y="1"/>
                  </a:cubicBezTo>
                  <a:cubicBezTo>
                    <a:pt x="48" y="0"/>
                    <a:pt x="47" y="0"/>
                    <a:pt x="44" y="1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7" y="34"/>
                    <a:pt x="6" y="39"/>
                    <a:pt x="0" y="49"/>
                  </a:cubicBezTo>
                  <a:cubicBezTo>
                    <a:pt x="5" y="52"/>
                    <a:pt x="10" y="55"/>
                    <a:pt x="15" y="57"/>
                  </a:cubicBezTo>
                  <a:cubicBezTo>
                    <a:pt x="19" y="49"/>
                    <a:pt x="27" y="35"/>
                    <a:pt x="2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方正黑体简体" panose="02010601030101010101" pitchFamily="2" charset="-122"/>
                <a:cs typeface="+mn-cs"/>
                <a:sym typeface="Bebas" pitchFamily="2" charset="0"/>
              </a:endParaRPr>
            </a:p>
          </p:txBody>
        </p:sp>
        <p:sp>
          <p:nvSpPr>
            <p:cNvPr id="33" name="Freeform 917"/>
            <p:cNvSpPr>
              <a:spLocks noEditPoints="1"/>
            </p:cNvSpPr>
            <p:nvPr/>
          </p:nvSpPr>
          <p:spPr bwMode="auto">
            <a:xfrm>
              <a:off x="5753100" y="5135563"/>
              <a:ext cx="168275" cy="153988"/>
            </a:xfrm>
            <a:custGeom>
              <a:avLst/>
              <a:gdLst>
                <a:gd name="T0" fmla="*/ 5 w 45"/>
                <a:gd name="T1" fmla="*/ 33 h 41"/>
                <a:gd name="T2" fmla="*/ 7 w 45"/>
                <a:gd name="T3" fmla="*/ 32 h 41"/>
                <a:gd name="T4" fmla="*/ 7 w 45"/>
                <a:gd name="T5" fmla="*/ 32 h 41"/>
                <a:gd name="T6" fmla="*/ 29 w 45"/>
                <a:gd name="T7" fmla="*/ 39 h 41"/>
                <a:gd name="T8" fmla="*/ 29 w 45"/>
                <a:gd name="T9" fmla="*/ 39 h 41"/>
                <a:gd name="T10" fmla="*/ 30 w 45"/>
                <a:gd name="T11" fmla="*/ 41 h 41"/>
                <a:gd name="T12" fmla="*/ 32 w 45"/>
                <a:gd name="T13" fmla="*/ 41 h 41"/>
                <a:gd name="T14" fmla="*/ 33 w 45"/>
                <a:gd name="T15" fmla="*/ 40 h 41"/>
                <a:gd name="T16" fmla="*/ 33 w 45"/>
                <a:gd name="T17" fmla="*/ 40 h 41"/>
                <a:gd name="T18" fmla="*/ 38 w 45"/>
                <a:gd name="T19" fmla="*/ 37 h 41"/>
                <a:gd name="T20" fmla="*/ 44 w 45"/>
                <a:gd name="T21" fmla="*/ 18 h 41"/>
                <a:gd name="T22" fmla="*/ 41 w 45"/>
                <a:gd name="T23" fmla="*/ 13 h 41"/>
                <a:gd name="T24" fmla="*/ 36 w 45"/>
                <a:gd name="T25" fmla="*/ 11 h 41"/>
                <a:gd name="T26" fmla="*/ 36 w 45"/>
                <a:gd name="T27" fmla="*/ 11 h 41"/>
                <a:gd name="T28" fmla="*/ 32 w 45"/>
                <a:gd name="T29" fmla="*/ 4 h 41"/>
                <a:gd name="T30" fmla="*/ 25 w 45"/>
                <a:gd name="T31" fmla="*/ 1 h 41"/>
                <a:gd name="T32" fmla="*/ 17 w 45"/>
                <a:gd name="T33" fmla="*/ 5 h 41"/>
                <a:gd name="T34" fmla="*/ 17 w 45"/>
                <a:gd name="T35" fmla="*/ 6 h 41"/>
                <a:gd name="T36" fmla="*/ 12 w 45"/>
                <a:gd name="T37" fmla="*/ 4 h 41"/>
                <a:gd name="T38" fmla="*/ 7 w 45"/>
                <a:gd name="T39" fmla="*/ 7 h 41"/>
                <a:gd name="T40" fmla="*/ 1 w 45"/>
                <a:gd name="T41" fmla="*/ 25 h 41"/>
                <a:gd name="T42" fmla="*/ 3 w 45"/>
                <a:gd name="T43" fmla="*/ 30 h 41"/>
                <a:gd name="T44" fmla="*/ 3 w 45"/>
                <a:gd name="T45" fmla="*/ 31 h 41"/>
                <a:gd name="T46" fmla="*/ 3 w 45"/>
                <a:gd name="T47" fmla="*/ 32 h 41"/>
                <a:gd name="T48" fmla="*/ 5 w 45"/>
                <a:gd name="T49" fmla="*/ 33 h 41"/>
                <a:gd name="T50" fmla="*/ 20 w 45"/>
                <a:gd name="T51" fmla="*/ 6 h 41"/>
                <a:gd name="T52" fmla="*/ 24 w 45"/>
                <a:gd name="T53" fmla="*/ 4 h 41"/>
                <a:gd name="T54" fmla="*/ 31 w 45"/>
                <a:gd name="T55" fmla="*/ 7 h 41"/>
                <a:gd name="T56" fmla="*/ 33 w 45"/>
                <a:gd name="T57" fmla="*/ 10 h 41"/>
                <a:gd name="T58" fmla="*/ 33 w 45"/>
                <a:gd name="T59" fmla="*/ 10 h 41"/>
                <a:gd name="T60" fmla="*/ 20 w 45"/>
                <a:gd name="T61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5" h="41">
                  <a:moveTo>
                    <a:pt x="5" y="33"/>
                  </a:moveTo>
                  <a:cubicBezTo>
                    <a:pt x="6" y="33"/>
                    <a:pt x="7" y="33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40"/>
                    <a:pt x="29" y="40"/>
                    <a:pt x="30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33" y="41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5" y="40"/>
                    <a:pt x="37" y="39"/>
                    <a:pt x="38" y="37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5" y="16"/>
                    <a:pt x="43" y="14"/>
                    <a:pt x="41" y="13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7" y="8"/>
                    <a:pt x="35" y="4"/>
                    <a:pt x="32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2" y="0"/>
                    <a:pt x="18" y="2"/>
                    <a:pt x="17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0" y="3"/>
                    <a:pt x="7" y="4"/>
                    <a:pt x="7" y="7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7"/>
                    <a:pt x="1" y="30"/>
                    <a:pt x="3" y="30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2" y="31"/>
                    <a:pt x="3" y="32"/>
                    <a:pt x="3" y="32"/>
                  </a:cubicBezTo>
                  <a:lnTo>
                    <a:pt x="5" y="33"/>
                  </a:lnTo>
                  <a:close/>
                  <a:moveTo>
                    <a:pt x="20" y="6"/>
                  </a:moveTo>
                  <a:cubicBezTo>
                    <a:pt x="21" y="4"/>
                    <a:pt x="22" y="4"/>
                    <a:pt x="24" y="4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3" y="7"/>
                    <a:pt x="33" y="8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20" y="6"/>
                    <a:pt x="20" y="6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方正黑体简体" panose="02010601030101010101" pitchFamily="2" charset="-122"/>
                <a:cs typeface="+mn-cs"/>
                <a:sym typeface="Bebas" pitchFamily="2" charset="0"/>
              </a:endParaRPr>
            </a:p>
          </p:txBody>
        </p:sp>
        <p:sp>
          <p:nvSpPr>
            <p:cNvPr id="34" name="Freeform 918"/>
            <p:cNvSpPr/>
            <p:nvPr/>
          </p:nvSpPr>
          <p:spPr bwMode="auto">
            <a:xfrm>
              <a:off x="5764213" y="5105400"/>
              <a:ext cx="749300" cy="457200"/>
            </a:xfrm>
            <a:custGeom>
              <a:avLst/>
              <a:gdLst>
                <a:gd name="T0" fmla="*/ 472 w 472"/>
                <a:gd name="T1" fmla="*/ 0 h 288"/>
                <a:gd name="T2" fmla="*/ 389 w 472"/>
                <a:gd name="T3" fmla="*/ 33 h 288"/>
                <a:gd name="T4" fmla="*/ 406 w 472"/>
                <a:gd name="T5" fmla="*/ 45 h 288"/>
                <a:gd name="T6" fmla="*/ 302 w 472"/>
                <a:gd name="T7" fmla="*/ 156 h 288"/>
                <a:gd name="T8" fmla="*/ 210 w 472"/>
                <a:gd name="T9" fmla="*/ 147 h 288"/>
                <a:gd name="T10" fmla="*/ 137 w 472"/>
                <a:gd name="T11" fmla="*/ 222 h 288"/>
                <a:gd name="T12" fmla="*/ 61 w 472"/>
                <a:gd name="T13" fmla="*/ 184 h 288"/>
                <a:gd name="T14" fmla="*/ 0 w 472"/>
                <a:gd name="T15" fmla="*/ 262 h 288"/>
                <a:gd name="T16" fmla="*/ 33 w 472"/>
                <a:gd name="T17" fmla="*/ 288 h 288"/>
                <a:gd name="T18" fmla="*/ 73 w 472"/>
                <a:gd name="T19" fmla="*/ 239 h 288"/>
                <a:gd name="T20" fmla="*/ 146 w 472"/>
                <a:gd name="T21" fmla="*/ 274 h 288"/>
                <a:gd name="T22" fmla="*/ 226 w 472"/>
                <a:gd name="T23" fmla="*/ 191 h 288"/>
                <a:gd name="T24" fmla="*/ 318 w 472"/>
                <a:gd name="T25" fmla="*/ 201 h 288"/>
                <a:gd name="T26" fmla="*/ 441 w 472"/>
                <a:gd name="T27" fmla="*/ 71 h 288"/>
                <a:gd name="T28" fmla="*/ 465 w 472"/>
                <a:gd name="T29" fmla="*/ 88 h 288"/>
                <a:gd name="T30" fmla="*/ 472 w 472"/>
                <a:gd name="T31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2" h="288">
                  <a:moveTo>
                    <a:pt x="472" y="0"/>
                  </a:moveTo>
                  <a:lnTo>
                    <a:pt x="389" y="33"/>
                  </a:lnTo>
                  <a:lnTo>
                    <a:pt x="406" y="45"/>
                  </a:lnTo>
                  <a:lnTo>
                    <a:pt x="302" y="156"/>
                  </a:lnTo>
                  <a:lnTo>
                    <a:pt x="210" y="147"/>
                  </a:lnTo>
                  <a:lnTo>
                    <a:pt x="137" y="222"/>
                  </a:lnTo>
                  <a:lnTo>
                    <a:pt x="61" y="184"/>
                  </a:lnTo>
                  <a:lnTo>
                    <a:pt x="0" y="262"/>
                  </a:lnTo>
                  <a:lnTo>
                    <a:pt x="33" y="288"/>
                  </a:lnTo>
                  <a:lnTo>
                    <a:pt x="73" y="239"/>
                  </a:lnTo>
                  <a:lnTo>
                    <a:pt x="146" y="274"/>
                  </a:lnTo>
                  <a:lnTo>
                    <a:pt x="226" y="191"/>
                  </a:lnTo>
                  <a:lnTo>
                    <a:pt x="318" y="201"/>
                  </a:lnTo>
                  <a:lnTo>
                    <a:pt x="441" y="71"/>
                  </a:lnTo>
                  <a:lnTo>
                    <a:pt x="465" y="88"/>
                  </a:lnTo>
                  <a:lnTo>
                    <a:pt x="47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方正黑体简体" panose="02010601030101010101" pitchFamily="2" charset="-122"/>
                <a:cs typeface="+mn-cs"/>
                <a:sym typeface="Bebas" pitchFamily="2" charset="0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6732351" y="1377213"/>
            <a:ext cx="1848535" cy="572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400" b="1" dirty="0">
                <a:cs typeface="+mn-ea"/>
                <a:sym typeface="+mn-lt"/>
              </a:rPr>
              <a:t>厉行节约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6732351" y="1847485"/>
            <a:ext cx="39934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dirty="0">
                <a:cs typeface="+mn-ea"/>
                <a:sym typeface="+mn-lt"/>
              </a:rPr>
              <a:t>树立节约光荣、浪费可耻的思想观念，不奢侈、不攀比，厉行节约，反对浪费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6732351" y="3036221"/>
            <a:ext cx="1848535" cy="572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400" b="1">
                <a:cs typeface="+mn-ea"/>
                <a:sym typeface="+mn-lt"/>
              </a:rPr>
              <a:t>适当点餐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6732351" y="3506493"/>
            <a:ext cx="39934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>
                <a:cs typeface="+mn-ea"/>
                <a:sym typeface="+mn-lt"/>
              </a:rPr>
              <a:t> 从自身做起，从细节做起，做“光盘行动”的实践者。争做“光盘”达人，适当点餐。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6732351" y="4757221"/>
            <a:ext cx="1848535" cy="572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400" b="1">
                <a:cs typeface="+mn-ea"/>
                <a:sym typeface="+mn-lt"/>
              </a:rPr>
              <a:t>打包带走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6732351" y="5227493"/>
            <a:ext cx="39934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>
                <a:cs typeface="+mn-ea"/>
                <a:sym typeface="+mn-lt"/>
              </a:rPr>
              <a:t>拒绝攀比，以“光盘”为荣，以“剩餐”为耻，实在吃不了的，就打包带走。</a:t>
            </a: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5330" y="1623446"/>
            <a:ext cx="3142133" cy="523455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4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3073 -1.48148E-06 L -0.08906 -1.48148E-06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40000" decel="4000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3073 -1.48148E-06 L -4.58333E-06 -1.48148E-06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5" presetClass="path" presetSubtype="0" decel="4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73 -1.48148E-06 L -0.08906 -1.48148E-06" pathEditMode="relative" rAng="0" ptsTypes="AA">
                                      <p:cBhvr>
                                        <p:cTn id="20" dur="1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40000" decel="4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3073 -1.48148E-06 L -4.58333E-06 -1.48148E-06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path" presetSubtype="0" decel="4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3073 -1.48148E-06 L -0.08906 -1.48148E-06" pathEditMode="relative" rAng="0" ptsTypes="AA">
                                      <p:cBhvr>
                                        <p:cTn id="30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40000" decel="4000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3073 -1.48148E-06 L -4.58333E-06 -1.48148E-06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65036"/>
            <a:ext cx="8570563" cy="279296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621437" y="4065036"/>
            <a:ext cx="8570563" cy="279296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154155" y="3814964"/>
            <a:ext cx="55707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defRPr/>
            </a:pPr>
            <a:r>
              <a:rPr lang="zh-CN" altLang="en-US" sz="6000" b="1" dirty="0">
                <a:cs typeface="+mn-ea"/>
                <a:sym typeface="+mn-lt"/>
              </a:rPr>
              <a:t>浪费粮食的现状</a:t>
            </a:r>
          </a:p>
        </p:txBody>
      </p:sp>
      <p:sp>
        <p:nvSpPr>
          <p:cNvPr id="21" name="椭圆 20"/>
          <p:cNvSpPr/>
          <p:nvPr/>
        </p:nvSpPr>
        <p:spPr>
          <a:xfrm>
            <a:off x="4755487" y="1187411"/>
            <a:ext cx="2368091" cy="2368090"/>
          </a:xfrm>
          <a:prstGeom prst="ellipse">
            <a:avLst/>
          </a:prstGeom>
          <a:noFill/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defTabSz="1219200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>
              <a:solidFill>
                <a:sysClr val="window" lastClr="FFFFFF"/>
              </a:solidFill>
              <a:latin typeface="Impact" panose="020B0806030902050204" pitchFamily="34" charset="0"/>
              <a:ea typeface="幼圆" panose="02010509060101010101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5027467" y="1446872"/>
            <a:ext cx="1862231" cy="1862230"/>
            <a:chOff x="775780" y="771550"/>
            <a:chExt cx="1852004" cy="1852004"/>
          </a:xfrm>
        </p:grpSpPr>
        <p:sp>
          <p:nvSpPr>
            <p:cNvPr id="23" name="椭圆 22"/>
            <p:cNvSpPr/>
            <p:nvPr/>
          </p:nvSpPr>
          <p:spPr>
            <a:xfrm>
              <a:off x="775780" y="771550"/>
              <a:ext cx="1852004" cy="185200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 kern="0">
                <a:solidFill>
                  <a:sysClr val="window" lastClr="FFFFFF"/>
                </a:solidFill>
                <a:latin typeface="Impact" panose="020B0806030902050204" pitchFamily="34" charset="0"/>
                <a:ea typeface="幼圆" panose="02010509060101010101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1007828" y="1003597"/>
              <a:ext cx="1387908" cy="1387908"/>
            </a:xfrm>
            <a:prstGeom prst="ellipse">
              <a:avLst/>
            </a:prstGeom>
            <a:gradFill flip="none" rotWithShape="1">
              <a:gsLst>
                <a:gs pos="36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1"/>
            </a:gradFill>
            <a:ln w="38100" cap="flat" cmpd="sng" algn="ctr">
              <a:gradFill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ysClr val="window" lastClr="FFFFFF">
                      <a:lumMod val="95000"/>
                    </a:sysClr>
                  </a:gs>
                </a:gsLst>
                <a:lin ang="3000000" scaled="0"/>
              </a:gradFill>
              <a:prstDash val="solid"/>
            </a:ln>
            <a:effectLst>
              <a:outerShdw blurRad="177800" dist="228600" dir="882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9200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065" kern="0">
                <a:solidFill>
                  <a:sysClr val="window" lastClr="FFFFFF"/>
                </a:solidFill>
                <a:latin typeface="Impact" panose="020B0806030902050204" pitchFamily="34" charset="0"/>
                <a:ea typeface="幼圆" panose="02010509060101010101" charset="-122"/>
              </a:endParaRPr>
            </a:p>
          </p:txBody>
        </p:sp>
      </p:grpSp>
      <p:sp>
        <p:nvSpPr>
          <p:cNvPr id="25" name="TextBox 19"/>
          <p:cNvSpPr txBox="1"/>
          <p:nvPr/>
        </p:nvSpPr>
        <p:spPr>
          <a:xfrm>
            <a:off x="5333403" y="1870155"/>
            <a:ext cx="1250357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6600" b="1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2</a:t>
            </a:r>
            <a:endParaRPr lang="zh-CN" altLang="en-US" sz="6600" b="1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7310" y="5090086"/>
            <a:ext cx="5175441" cy="3749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4803" y="601691"/>
            <a:ext cx="598872" cy="350810"/>
            <a:chOff x="564803" y="601690"/>
            <a:chExt cx="793720" cy="464949"/>
          </a:xfrm>
        </p:grpSpPr>
        <p:sp>
          <p:nvSpPr>
            <p:cNvPr id="9" name="圆角矩形 8"/>
            <p:cNvSpPr/>
            <p:nvPr/>
          </p:nvSpPr>
          <p:spPr>
            <a:xfrm rot="2700000">
              <a:off x="564803" y="601690"/>
              <a:ext cx="464949" cy="464949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圆角矩形 2"/>
            <p:cNvSpPr/>
            <p:nvPr/>
          </p:nvSpPr>
          <p:spPr>
            <a:xfrm rot="2700000">
              <a:off x="893574" y="601690"/>
              <a:ext cx="464949" cy="46494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矩形 4"/>
          <p:cNvSpPr/>
          <p:nvPr/>
        </p:nvSpPr>
        <p:spPr>
          <a:xfrm>
            <a:off x="1366703" y="546265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400" b="1">
                <a:cs typeface="+mn-ea"/>
                <a:sym typeface="+mn-lt"/>
              </a:rPr>
              <a:t>浪费粮食的现状</a:t>
            </a:r>
          </a:p>
        </p:txBody>
      </p:sp>
      <p:sp>
        <p:nvSpPr>
          <p:cNvPr id="7" name="矩形 6"/>
          <p:cNvSpPr/>
          <p:nvPr/>
        </p:nvSpPr>
        <p:spPr>
          <a:xfrm>
            <a:off x="1320023" y="2541074"/>
            <a:ext cx="465311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每年</a:t>
            </a:r>
            <a:r>
              <a:rPr lang="zh-CN" altLang="en-US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消费者仅餐饮方面浪费蛋白质和脂肪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就分别达</a:t>
            </a:r>
            <a:r>
              <a:rPr lang="en-US" altLang="zh-CN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800</a:t>
            </a:r>
            <a:r>
              <a:rPr lang="zh-CN" altLang="en-US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万吨和</a:t>
            </a:r>
            <a:r>
              <a:rPr lang="en-US" altLang="zh-CN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300</a:t>
            </a:r>
            <a:r>
              <a:rPr lang="zh-CN" altLang="en-US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万吨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最少倒掉了约</a:t>
            </a:r>
            <a:r>
              <a:rPr lang="en-US" altLang="zh-CN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2</a:t>
            </a:r>
            <a:r>
              <a:rPr lang="zh-CN" altLang="en-US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亿人的</a:t>
            </a:r>
            <a:r>
              <a:rPr lang="zh-CN" altLang="en-US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口粮</a:t>
            </a:r>
            <a:endParaRPr lang="en-US" altLang="zh-CN" dirty="0" smtClean="0">
              <a:gradFill>
                <a:gsLst>
                  <a:gs pos="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85000"/>
                      <a:lumOff val="15000"/>
                    </a:prstClr>
                  </a:gs>
                </a:gsLst>
                <a:lin ang="18900000" scaled="1"/>
              </a:gradFill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全球平均每年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因饥饿死亡的人数达</a:t>
            </a:r>
            <a:r>
              <a:rPr lang="en-US" altLang="zh-CN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1000</a:t>
            </a:r>
            <a:r>
              <a:rPr lang="zh-CN" altLang="en-US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万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每</a:t>
            </a:r>
            <a:r>
              <a:rPr lang="en-US" altLang="zh-CN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6</a:t>
            </a:r>
            <a:r>
              <a:rPr lang="zh-CN" altLang="en-US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秒钟就有</a:t>
            </a:r>
            <a:r>
              <a:rPr lang="en-US" altLang="zh-CN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1</a:t>
            </a:r>
            <a:r>
              <a:rPr lang="zh-CN" altLang="en-US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名儿童因饥饿而死亡</a:t>
            </a:r>
            <a:r>
              <a:rPr lang="en-US" altLang="zh-CN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!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如果我们每天的食物减少浪费</a:t>
            </a:r>
            <a:r>
              <a:rPr lang="en-US" altLang="zh-CN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5%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就可救活超过</a:t>
            </a:r>
            <a:r>
              <a:rPr lang="en-US" altLang="zh-CN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400</a:t>
            </a:r>
            <a:r>
              <a:rPr lang="zh-CN" altLang="en-US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万的饥民</a:t>
            </a:r>
            <a:r>
              <a:rPr lang="en-US" altLang="zh-CN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!</a:t>
            </a:r>
            <a:endParaRPr lang="zh-CN" altLang="en-US" dirty="0">
              <a:gradFill>
                <a:gsLst>
                  <a:gs pos="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85000"/>
                      <a:lumOff val="15000"/>
                    </a:prstClr>
                  </a:gs>
                </a:gsLst>
                <a:lin ang="18900000" scaled="1"/>
              </a:gradFill>
              <a:cs typeface="+mn-ea"/>
              <a:sym typeface="+mn-lt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320025" y="1541531"/>
            <a:ext cx="3340153" cy="74173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en-US" sz="2400" b="1">
                <a:solidFill>
                  <a:schemeClr val="bg1"/>
                </a:solidFill>
                <a:cs typeface="+mn-ea"/>
                <a:sym typeface="+mn-lt"/>
              </a:rPr>
              <a:t>根据可靠数据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8717743" y="3296895"/>
            <a:ext cx="22756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>
                <a:cs typeface="+mn-ea"/>
                <a:sym typeface="+mn-lt"/>
              </a:rPr>
              <a:t>800</a:t>
            </a:r>
            <a:r>
              <a:rPr lang="zh-CN" altLang="en-US" sz="2000">
                <a:cs typeface="+mn-ea"/>
                <a:sym typeface="+mn-lt"/>
              </a:rPr>
              <a:t>万吨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5973137" y="3324557"/>
            <a:ext cx="22756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>
                <a:cs typeface="+mn-ea"/>
                <a:sym typeface="+mn-lt"/>
              </a:rPr>
              <a:t>300</a:t>
            </a:r>
            <a:r>
              <a:rPr lang="zh-CN" altLang="en-US" sz="2000">
                <a:cs typeface="+mn-ea"/>
                <a:sym typeface="+mn-lt"/>
              </a:rPr>
              <a:t>万吨</a:t>
            </a:r>
          </a:p>
        </p:txBody>
      </p:sp>
      <p:sp>
        <p:nvSpPr>
          <p:cNvPr id="41" name="椭圆 40"/>
          <p:cNvSpPr/>
          <p:nvPr/>
        </p:nvSpPr>
        <p:spPr>
          <a:xfrm>
            <a:off x="6491019" y="2019796"/>
            <a:ext cx="1239864" cy="12398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cs typeface="+mn-ea"/>
                <a:sym typeface="+mn-lt"/>
              </a:rPr>
              <a:t>蛋白质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6491019" y="3912675"/>
            <a:ext cx="1239864" cy="12398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solidFill>
                  <a:schemeClr val="bg1"/>
                </a:solidFill>
                <a:cs typeface="+mn-ea"/>
                <a:sym typeface="+mn-lt"/>
              </a:rPr>
              <a:t>倒掉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9235624" y="2019796"/>
            <a:ext cx="1239864" cy="12398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cs typeface="+mn-ea"/>
                <a:sym typeface="+mn-lt"/>
              </a:rPr>
              <a:t>脂肪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9235624" y="3912675"/>
            <a:ext cx="1239864" cy="12398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solidFill>
                  <a:schemeClr val="bg1"/>
                </a:solidFill>
                <a:cs typeface="+mn-ea"/>
                <a:sym typeface="+mn-lt"/>
              </a:rPr>
              <a:t>饿死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8717743" y="5124876"/>
            <a:ext cx="22756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1000</a:t>
            </a:r>
            <a:r>
              <a:rPr lang="zh-CN" altLang="en-US" sz="200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万</a:t>
            </a:r>
            <a:r>
              <a:rPr lang="zh-CN" altLang="en-US" sz="200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人</a:t>
            </a:r>
            <a:endParaRPr lang="zh-CN" altLang="en-US" sz="2000">
              <a:cs typeface="+mn-ea"/>
              <a:sym typeface="+mn-lt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5973137" y="5152538"/>
            <a:ext cx="22756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00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2</a:t>
            </a:r>
            <a:r>
              <a:rPr lang="zh-CN" altLang="en-US" sz="200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900000" scaled="1"/>
                </a:gradFill>
                <a:cs typeface="+mn-ea"/>
                <a:sym typeface="+mn-lt"/>
              </a:rPr>
              <a:t>亿人的口粮</a:t>
            </a:r>
            <a:endParaRPr lang="en-US" altLang="zh-CN" sz="2000">
              <a:gradFill>
                <a:gsLst>
                  <a:gs pos="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85000"/>
                      <a:lumOff val="15000"/>
                    </a:prstClr>
                  </a:gs>
                </a:gsLst>
                <a:lin ang="18900000" scaled="1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553512"/>
  <p:tag name="MH" val="20160830110146"/>
  <p:tag name="MH_LIBRARY" val="CONTENTS"/>
  <p:tag name="MH_TYPE" val="OTHER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553512"/>
  <p:tag name="MH" val="20160830110146"/>
  <p:tag name="MH_LIBRARY" val="CONTENTS"/>
  <p:tag name="MH_TYPE" val="OTHER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heme/theme1.xml><?xml version="1.0" encoding="utf-8"?>
<a:theme xmlns:a="http://schemas.openxmlformats.org/drawingml/2006/main" name="第一PPT模板网-WWW.1PPT.COM">
  <a:themeElements>
    <a:clrScheme name="自定义 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00000"/>
      </a:accent1>
      <a:accent2>
        <a:srgbClr val="323F4F"/>
      </a:accent2>
      <a:accent3>
        <a:srgbClr val="C00000"/>
      </a:accent3>
      <a:accent4>
        <a:srgbClr val="323F4F"/>
      </a:accent4>
      <a:accent5>
        <a:srgbClr val="C00000"/>
      </a:accent5>
      <a:accent6>
        <a:srgbClr val="323F4F"/>
      </a:accent6>
      <a:hlink>
        <a:srgbClr val="3A3838"/>
      </a:hlink>
      <a:folHlink>
        <a:srgbClr val="869FB7"/>
      </a:folHlink>
    </a:clrScheme>
    <a:fontScheme name="Temp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1617</Words>
  <Application>Microsoft Office PowerPoint</Application>
  <PresentationFormat>宽屏</PresentationFormat>
  <Paragraphs>152</Paragraphs>
  <Slides>24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6" baseType="lpstr">
      <vt:lpstr>Meiryo</vt:lpstr>
      <vt:lpstr>方正黑体简体</vt:lpstr>
      <vt:lpstr>宋体</vt:lpstr>
      <vt:lpstr>微软雅黑</vt:lpstr>
      <vt:lpstr>幼圆</vt:lpstr>
      <vt:lpstr>Arial</vt:lpstr>
      <vt:lpstr>Bebas</vt:lpstr>
      <vt:lpstr>Calibri</vt:lpstr>
      <vt:lpstr>Calibri Light</vt:lpstr>
      <vt:lpstr>Impact</vt:lpstr>
      <vt:lpstr>第一PPT模板网-WWW.1PPT.COM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lastModifiedBy>kan</cp:lastModifiedBy>
  <cp:revision>3</cp:revision>
  <cp:lastPrinted>2021-07-05T01:01:56Z</cp:lastPrinted>
  <dcterms:created xsi:type="dcterms:W3CDTF">2021-07-05T01:01:56Z</dcterms:created>
  <dcterms:modified xsi:type="dcterms:W3CDTF">2023-04-10T09:42:51Z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