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23"/>
  </p:notesMasterIdLst>
  <p:sldIdLst>
    <p:sldId id="286" r:id="rId3"/>
    <p:sldId id="287" r:id="rId4"/>
    <p:sldId id="281" r:id="rId5"/>
    <p:sldId id="288" r:id="rId6"/>
    <p:sldId id="290" r:id="rId7"/>
    <p:sldId id="289" r:id="rId8"/>
    <p:sldId id="291" r:id="rId9"/>
    <p:sldId id="292" r:id="rId10"/>
    <p:sldId id="293" r:id="rId11"/>
    <p:sldId id="295" r:id="rId12"/>
    <p:sldId id="296" r:id="rId13"/>
    <p:sldId id="297" r:id="rId14"/>
    <p:sldId id="299" r:id="rId15"/>
    <p:sldId id="298" r:id="rId16"/>
    <p:sldId id="300" r:id="rId17"/>
    <p:sldId id="301" r:id="rId18"/>
    <p:sldId id="304" r:id="rId19"/>
    <p:sldId id="305" r:id="rId20"/>
    <p:sldId id="306" r:id="rId21"/>
    <p:sldId id="307" r:id="rId22"/>
  </p:sldIdLst>
  <p:sldSz cx="12192000" cy="6858000"/>
  <p:notesSz cx="7104063" cy="10234613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5D5D"/>
    <a:srgbClr val="ED7D31"/>
    <a:srgbClr val="7BE55C"/>
    <a:srgbClr val="0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75AB-FCE0-4E89-88EC-3E6D69ABA9B5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B680A-222F-41DB-81D8-7FF0BE30C2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06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628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09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07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655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02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55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342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392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709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940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24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01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4373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2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63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908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483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198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305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11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4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07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17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4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92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63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28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195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47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7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39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9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202X/3/31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-1"/>
            <a:ext cx="12192000" cy="68580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3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em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8931" y="-46406"/>
            <a:ext cx="1699895" cy="1651635"/>
          </a:xfrm>
          <a:prstGeom prst="rect">
            <a:avLst/>
          </a:prstGeom>
        </p:spPr>
      </p:pic>
      <p:pic>
        <p:nvPicPr>
          <p:cNvPr id="6" name="图片 5" descr="未 标题 -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5469" y="173597"/>
            <a:ext cx="2521585" cy="22123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2078944"/>
            <a:ext cx="10058400" cy="171077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7842" y="1732085"/>
            <a:ext cx="3244703" cy="53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875535" y="1539705"/>
            <a:ext cx="7705193" cy="3665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202X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年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月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8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日云南大理突发森林火灾 过火面积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2000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多亩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40765" y="2485199"/>
            <a:ext cx="3925692" cy="2955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图片 348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815477" y="2594382"/>
            <a:ext cx="4242550" cy="29483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110608A-A747-408F-9003-8E31360C838F}"/>
              </a:ext>
            </a:extLst>
          </p:cNvPr>
          <p:cNvSpPr/>
          <p:nvPr/>
        </p:nvSpPr>
        <p:spPr>
          <a:xfrm>
            <a:off x="1592860" y="906875"/>
            <a:ext cx="1801504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90CAAD3F-B47E-4836-BB82-6972A058BE4C}"/>
              </a:ext>
            </a:extLst>
          </p:cNvPr>
          <p:cNvSpPr txBox="1"/>
          <p:nvPr/>
        </p:nvSpPr>
        <p:spPr>
          <a:xfrm>
            <a:off x="1875535" y="906875"/>
            <a:ext cx="12361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案例</a:t>
            </a:r>
            <a:r>
              <a:rPr lang="en-US" altLang="zh-CN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1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28694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875535" y="1539705"/>
            <a:ext cx="9015378" cy="78207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2004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年，在福建省某镇一个山场。因有一个农民在菜地里烧杂草不小心引发森林火灾，受害森林面积达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28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公顷，火灾延续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19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小时，扑火直接费用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2.6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万元！造成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8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人死亡！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63344" y="2656295"/>
            <a:ext cx="3925692" cy="26171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9" name="图片 348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48363" y="2612700"/>
            <a:ext cx="4242550" cy="26171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110608A-A747-408F-9003-8E31360C838F}"/>
              </a:ext>
            </a:extLst>
          </p:cNvPr>
          <p:cNvSpPr/>
          <p:nvPr/>
        </p:nvSpPr>
        <p:spPr>
          <a:xfrm>
            <a:off x="1592860" y="906875"/>
            <a:ext cx="1801504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90CAAD3F-B47E-4836-BB82-6972A058BE4C}"/>
              </a:ext>
            </a:extLst>
          </p:cNvPr>
          <p:cNvSpPr txBox="1"/>
          <p:nvPr/>
        </p:nvSpPr>
        <p:spPr>
          <a:xfrm>
            <a:off x="1875535" y="906875"/>
            <a:ext cx="12361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案例</a:t>
            </a:r>
            <a:r>
              <a:rPr lang="en-US" altLang="zh-CN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2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7595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875534" y="1539705"/>
            <a:ext cx="9124561" cy="78207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2006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年，某国有林场因村民因抽烟引发森林火灾。森林草地受害面积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1000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多亩，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名扑救人员死亡！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19912" y="2486897"/>
            <a:ext cx="4570515" cy="300809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pic>
        <p:nvPicPr>
          <p:cNvPr id="9" name="图片 348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48363" y="2492757"/>
            <a:ext cx="4242550" cy="300223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110608A-A747-408F-9003-8E31360C838F}"/>
              </a:ext>
            </a:extLst>
          </p:cNvPr>
          <p:cNvSpPr/>
          <p:nvPr/>
        </p:nvSpPr>
        <p:spPr>
          <a:xfrm>
            <a:off x="1592860" y="906875"/>
            <a:ext cx="1801504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90CAAD3F-B47E-4836-BB82-6972A058BE4C}"/>
              </a:ext>
            </a:extLst>
          </p:cNvPr>
          <p:cNvSpPr txBox="1"/>
          <p:nvPr/>
        </p:nvSpPr>
        <p:spPr>
          <a:xfrm>
            <a:off x="1875535" y="906875"/>
            <a:ext cx="12361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案例</a:t>
            </a:r>
            <a:r>
              <a:rPr lang="en-US" altLang="zh-CN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3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80335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9617" y="144733"/>
            <a:ext cx="2827175" cy="282717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988279" y="1773140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04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3191715" y="3304962"/>
            <a:ext cx="62972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</a:p>
        </p:txBody>
      </p:sp>
      <p:pic>
        <p:nvPicPr>
          <p:cNvPr id="12" name="图片 11" descr="未 标题-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040"/>
            <a:ext cx="1699895" cy="1651635"/>
          </a:xfrm>
          <a:prstGeom prst="rect">
            <a:avLst/>
          </a:prstGeom>
        </p:spPr>
      </p:pic>
      <p:pic>
        <p:nvPicPr>
          <p:cNvPr id="14" name="图片 13" descr="未 标题 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22" y="666970"/>
            <a:ext cx="2521585" cy="2212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881" y="4554909"/>
            <a:ext cx="5574245" cy="26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5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948290" y="2386618"/>
            <a:ext cx="4147710" cy="276998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据国家林业局有关负责人介绍，扑救林火有人工扑打、用土灭火、用水灭火、用气灭火、以火灭火、开设防火线阻止火灾蔓延、人工降雨、风力灭火机、化学灭火、爆炸灭火和航空灭火等基本方法</a:t>
            </a: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50999" y="1619162"/>
            <a:ext cx="3712221" cy="3415243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110608A-A747-408F-9003-8E31360C838F}"/>
              </a:ext>
            </a:extLst>
          </p:cNvPr>
          <p:cNvSpPr/>
          <p:nvPr/>
        </p:nvSpPr>
        <p:spPr>
          <a:xfrm>
            <a:off x="1387465" y="1337762"/>
            <a:ext cx="5477614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90CAAD3F-B47E-4836-BB82-6972A058BE4C}"/>
              </a:ext>
            </a:extLst>
          </p:cNvPr>
          <p:cNvSpPr txBox="1"/>
          <p:nvPr/>
        </p:nvSpPr>
        <p:spPr>
          <a:xfrm>
            <a:off x="1670140" y="1337762"/>
            <a:ext cx="57808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森林火灾扑救的基本方法有哪几种？</a:t>
            </a:r>
          </a:p>
          <a:p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3805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3310544" y="1143759"/>
            <a:ext cx="8167224" cy="457048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一、不准在林缘林内烧田埂、田坎杂草，稻草和枯萎作物。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二、不准在林缘林内点火把照明。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三、不准在林缘林内吸烟丢烟头。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四、不准在林缘林内烧炭、烧火土。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五、不准在林缘林内上坟烧香纸、燃放鞭炮。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六、不准在林缘林内生火做饭、生火取暖。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七、不准在林缘林内玩火。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八、不准在林缘林内烧草山、毁林烧荒开垦。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九、不准在林缘林内使用土制火枪狩猎和烧火、驱蜂、驱兽。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十、不准携带火机、火柴、易燃易爆品进入山林。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110608A-A747-408F-9003-8E31360C838F}"/>
              </a:ext>
            </a:extLst>
          </p:cNvPr>
          <p:cNvSpPr/>
          <p:nvPr/>
        </p:nvSpPr>
        <p:spPr>
          <a:xfrm>
            <a:off x="1954432" y="1817556"/>
            <a:ext cx="625890" cy="28013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90CAAD3F-B47E-4836-BB82-6972A058BE4C}"/>
              </a:ext>
            </a:extLst>
          </p:cNvPr>
          <p:cNvSpPr txBox="1"/>
          <p:nvPr/>
        </p:nvSpPr>
        <p:spPr>
          <a:xfrm>
            <a:off x="1982684" y="1928793"/>
            <a:ext cx="569387" cy="26061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500" spc="3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森林防火十不准</a:t>
            </a:r>
            <a:endParaRPr lang="zh-CN" altLang="en-US" sz="2500" spc="3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41034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509378" y="2455963"/>
            <a:ext cx="4466158" cy="157844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如果违反了森林防火条例，在野外用火将会受到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200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至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3000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元的罚款，对于引发森林火灾情节严重的将会受到刑事处罚。</a:t>
            </a: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88769" y="1337762"/>
            <a:ext cx="4761683" cy="35732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110608A-A747-408F-9003-8E31360C838F}"/>
              </a:ext>
            </a:extLst>
          </p:cNvPr>
          <p:cNvSpPr/>
          <p:nvPr/>
        </p:nvSpPr>
        <p:spPr>
          <a:xfrm>
            <a:off x="1387465" y="1337762"/>
            <a:ext cx="2856989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90CAAD3F-B47E-4836-BB82-6972A058BE4C}"/>
              </a:ext>
            </a:extLst>
          </p:cNvPr>
          <p:cNvSpPr txBox="1"/>
          <p:nvPr/>
        </p:nvSpPr>
        <p:spPr>
          <a:xfrm>
            <a:off x="1850572" y="1337762"/>
            <a:ext cx="57808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 spc="3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你知道吗？</a:t>
            </a:r>
            <a:endParaRPr lang="zh-CN" altLang="en-US" sz="2500" spc="3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96719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04175576-0804-41E3-9C4F-62D97DFFB081}"/>
              </a:ext>
            </a:extLst>
          </p:cNvPr>
          <p:cNvSpPr/>
          <p:nvPr/>
        </p:nvSpPr>
        <p:spPr>
          <a:xfrm>
            <a:off x="3121925" y="936010"/>
            <a:ext cx="4229286" cy="514206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075" y="234950"/>
            <a:ext cx="396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110608A-A747-408F-9003-8E31360C838F}"/>
              </a:ext>
            </a:extLst>
          </p:cNvPr>
          <p:cNvSpPr/>
          <p:nvPr/>
        </p:nvSpPr>
        <p:spPr>
          <a:xfrm>
            <a:off x="1757211" y="1817556"/>
            <a:ext cx="625890" cy="28013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90CAAD3F-B47E-4836-BB82-6972A058BE4C}"/>
              </a:ext>
            </a:extLst>
          </p:cNvPr>
          <p:cNvSpPr txBox="1"/>
          <p:nvPr/>
        </p:nvSpPr>
        <p:spPr>
          <a:xfrm>
            <a:off x="1785463" y="1928793"/>
            <a:ext cx="569387" cy="26061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500" spc="3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森林防火拍手歌</a:t>
            </a:r>
            <a:endParaRPr lang="zh-CN" altLang="en-US" sz="2500" spc="3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xmlns="" id="{ABEC1522-3C84-435F-8BDC-13E7434ED866}"/>
              </a:ext>
            </a:extLst>
          </p:cNvPr>
          <p:cNvSpPr txBox="1"/>
          <p:nvPr/>
        </p:nvSpPr>
        <p:spPr>
          <a:xfrm>
            <a:off x="3516220" y="1024054"/>
            <a:ext cx="3960495" cy="4985980"/>
          </a:xfrm>
          <a:prstGeom prst="rect">
            <a:avLst/>
          </a:prstGeom>
          <a:noFill/>
        </p:spPr>
        <p:txBody>
          <a:bodyPr wrap="square" lIns="0" tIns="0" rIns="0" bIns="0" numCol="1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你拍一，我拍一，咱们不玩打火机；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你拍二，我拍二，咱俩宣传做伙伴；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你拍三，我拍三，不乱动用火和电；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你拍四，我拍四，不玩鞭炮和摩丝；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你拍五，我拍五，爸爸抽烟我监督；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你拍六，我拍六，火警电话一一九；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你拍七，我拍七，做完饭后关煤气；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你拍八，我拍八，报清门牌和号码；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你拍九，我拍九，学会逃生和自救；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你拍十，我拍十，报完火警留地址；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我和你，你和我，大家都要来防火；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从小学唱防火歌，消防安全记心窝。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DB61A07B-91ED-4C1D-811E-74C36276614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6317" y="1081871"/>
            <a:ext cx="3352652" cy="46942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0015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animBg="1"/>
      <p:bldP spid="10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6604328" y="2159692"/>
            <a:ext cx="6210272" cy="24929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7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、无论春夏秋冬，防火在我心中。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8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、人人防火，树树平安；时时防火，国泰民安。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9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、千亩林万亩林，无视防火等于零。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10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、无林夕梦断，有火林焚心。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11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、全民总动员，防火保安全。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12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、森林护我家，防火靠大家。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110608A-A747-408F-9003-8E31360C838F}"/>
              </a:ext>
            </a:extLst>
          </p:cNvPr>
          <p:cNvSpPr/>
          <p:nvPr/>
        </p:nvSpPr>
        <p:spPr>
          <a:xfrm>
            <a:off x="4013331" y="1037159"/>
            <a:ext cx="3234347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90CAAD3F-B47E-4836-BB82-6972A058BE4C}"/>
              </a:ext>
            </a:extLst>
          </p:cNvPr>
          <p:cNvSpPr txBox="1"/>
          <p:nvPr/>
        </p:nvSpPr>
        <p:spPr>
          <a:xfrm>
            <a:off x="4296006" y="1055088"/>
            <a:ext cx="32343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森林防火宣传标语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xmlns="" id="{91E183DF-DFFE-4988-B0EB-4307C111895B}"/>
              </a:ext>
            </a:extLst>
          </p:cNvPr>
          <p:cNvSpPr txBox="1"/>
          <p:nvPr/>
        </p:nvSpPr>
        <p:spPr>
          <a:xfrm>
            <a:off x="1660382" y="2182505"/>
            <a:ext cx="6210272" cy="24929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、参天大树几十年，一缕青烟上西天。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、一时疏忽酿山火，终身遗憾责难逃。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、防火意识人人拥有，绿色家园天长地久。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、梅兰松竹，株株棵棵皆为友，倍加爱护！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5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、野火香烟，星星点点都是敌，谢绝点燃。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6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、保护森林，“火”速离开。</a:t>
            </a:r>
          </a:p>
        </p:txBody>
      </p:sp>
    </p:spTree>
    <p:extLst>
      <p:ext uri="{BB962C8B-B14F-4D97-AF65-F5344CB8AC3E}">
        <p14:creationId xmlns:p14="http://schemas.microsoft.com/office/powerpoint/2010/main" val="223399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875534" y="1539705"/>
            <a:ext cx="9124561" cy="78207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同学们：遇到森林火灾，千万不要慌张，先保护好自己的安全，注意逆风而跑，然后想办法通知大人们来灭火。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95475" y="2492757"/>
            <a:ext cx="2904564" cy="30080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9" name="图片 348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6707115" y="2498617"/>
            <a:ext cx="3512649" cy="3002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110608A-A747-408F-9003-8E31360C838F}"/>
              </a:ext>
            </a:extLst>
          </p:cNvPr>
          <p:cNvSpPr/>
          <p:nvPr/>
        </p:nvSpPr>
        <p:spPr>
          <a:xfrm>
            <a:off x="1592860" y="906875"/>
            <a:ext cx="3234347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90CAAD3F-B47E-4836-BB82-6972A058BE4C}"/>
              </a:ext>
            </a:extLst>
          </p:cNvPr>
          <p:cNvSpPr txBox="1"/>
          <p:nvPr/>
        </p:nvSpPr>
        <p:spPr>
          <a:xfrm>
            <a:off x="1875535" y="924804"/>
            <a:ext cx="32343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森林防火 人人有责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77445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380709" y="953481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6010703" y="1052974"/>
            <a:ext cx="4397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什么叫森林防火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3901" y="2264067"/>
            <a:ext cx="2643978" cy="101566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6000" b="1" spc="5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目 录</a:t>
            </a:r>
            <a:endParaRPr lang="zh-CN" altLang="en-US" sz="60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380709" y="2149186"/>
            <a:ext cx="1486046" cy="899671"/>
            <a:chOff x="995374" y="2209801"/>
            <a:chExt cx="1114425" cy="674687"/>
          </a:xfrm>
        </p:grpSpPr>
        <p:pic>
          <p:nvPicPr>
            <p:cNvPr id="15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7" name="文本框 31"/>
          <p:cNvSpPr txBox="1">
            <a:spLocks noChangeArrowheads="1"/>
          </p:cNvSpPr>
          <p:nvPr/>
        </p:nvSpPr>
        <p:spPr bwMode="auto">
          <a:xfrm>
            <a:off x="6010703" y="2248679"/>
            <a:ext cx="4397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376264" y="3301076"/>
            <a:ext cx="1486046" cy="899671"/>
            <a:chOff x="995374" y="2209801"/>
            <a:chExt cx="1114425" cy="674687"/>
          </a:xfrm>
        </p:grpSpPr>
        <p:pic>
          <p:nvPicPr>
            <p:cNvPr id="19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1" name="文本框 31"/>
          <p:cNvSpPr txBox="1">
            <a:spLocks noChangeArrowheads="1"/>
          </p:cNvSpPr>
          <p:nvPr/>
        </p:nvSpPr>
        <p:spPr bwMode="auto">
          <a:xfrm>
            <a:off x="6006258" y="3400569"/>
            <a:ext cx="4397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376264" y="4496781"/>
            <a:ext cx="1486046" cy="899671"/>
            <a:chOff x="995374" y="2209801"/>
            <a:chExt cx="1114425" cy="674687"/>
          </a:xfrm>
        </p:grpSpPr>
        <p:pic>
          <p:nvPicPr>
            <p:cNvPr id="23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04</a:t>
              </a:r>
              <a:endParaRPr 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6006258" y="4596274"/>
            <a:ext cx="4397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如何有效防止森林防火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7" name="图片 26" descr="未 标题-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3668" y="300798"/>
            <a:ext cx="1699895" cy="165163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68036" y="264169"/>
            <a:ext cx="2292763" cy="1984510"/>
          </a:xfrm>
          <a:prstGeom prst="rect">
            <a:avLst/>
          </a:prstGeom>
        </p:spPr>
      </p:pic>
      <p:pic>
        <p:nvPicPr>
          <p:cNvPr id="29" name="图片 28" descr="未 标题 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7690" y="566728"/>
            <a:ext cx="2521585" cy="221234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68318" y="186431"/>
            <a:ext cx="13582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6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21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897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2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648950" y="7753350"/>
            <a:ext cx="723275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>
                <a:latin typeface="微软雅黑"/>
                <a:ea typeface="微软雅黑"/>
                <a:sym typeface="微软雅黑"/>
              </a:rPr>
              <a:t>延迟符</a:t>
            </a:r>
            <a:endParaRPr lang="zh-CN" altLang="en-US" sz="14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9617" y="144733"/>
            <a:ext cx="2827175" cy="282717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988279" y="1773140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3583697" y="3035598"/>
            <a:ext cx="51159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什么叫森林防火</a:t>
            </a:r>
          </a:p>
        </p:txBody>
      </p:sp>
      <p:pic>
        <p:nvPicPr>
          <p:cNvPr id="12" name="图片 11" descr="未 标题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040"/>
            <a:ext cx="1699895" cy="1651635"/>
          </a:xfrm>
          <a:prstGeom prst="rect">
            <a:avLst/>
          </a:prstGeom>
        </p:spPr>
      </p:pic>
      <p:pic>
        <p:nvPicPr>
          <p:cNvPr id="14" name="图片 13" descr="未 标题 -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22" y="666970"/>
            <a:ext cx="2521585" cy="2212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881" y="4554909"/>
            <a:ext cx="5574245" cy="26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93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什么叫森林防火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63493" y="1926610"/>
            <a:ext cx="1873193" cy="1873193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84637" y="1881792"/>
            <a:ext cx="1908355" cy="1908355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Oval 22"/>
          <p:cNvSpPr/>
          <p:nvPr/>
        </p:nvSpPr>
        <p:spPr>
          <a:xfrm>
            <a:off x="2737203" y="2002103"/>
            <a:ext cx="472132" cy="472132"/>
          </a:xfrm>
          <a:prstGeom prst="ellipse">
            <a:avLst/>
          </a:prstGeom>
          <a:solidFill>
            <a:srgbClr val="E71F3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1</a:t>
            </a:r>
            <a:endParaRPr lang="en-AU" sz="16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Oval 26"/>
          <p:cNvSpPr/>
          <p:nvPr/>
        </p:nvSpPr>
        <p:spPr>
          <a:xfrm>
            <a:off x="7673261" y="2002103"/>
            <a:ext cx="472132" cy="472132"/>
          </a:xfrm>
          <a:prstGeom prst="ellipse">
            <a:avLst/>
          </a:prstGeom>
          <a:solidFill>
            <a:srgbClr val="FCC72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2</a:t>
            </a:r>
            <a:endParaRPr lang="en-AU" sz="16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AutoShape 39"/>
          <p:cNvSpPr/>
          <p:nvPr/>
        </p:nvSpPr>
        <p:spPr bwMode="auto">
          <a:xfrm>
            <a:off x="9321447" y="2136595"/>
            <a:ext cx="588052" cy="588052"/>
          </a:xfrm>
          <a:custGeom>
            <a:avLst/>
            <a:gdLst>
              <a:gd name="T0" fmla="*/ 6304439 w 21600"/>
              <a:gd name="T1" fmla="*/ 0 h 21600"/>
              <a:gd name="T2" fmla="*/ 6598461 w 21600"/>
              <a:gd name="T3" fmla="*/ 149031 h 21600"/>
              <a:gd name="T4" fmla="*/ 6720417 w 21600"/>
              <a:gd name="T5" fmla="*/ 502779 h 21600"/>
              <a:gd name="T6" fmla="*/ 6720417 w 21600"/>
              <a:gd name="T7" fmla="*/ 6217638 h 21600"/>
              <a:gd name="T8" fmla="*/ 6598461 w 21600"/>
              <a:gd name="T9" fmla="*/ 6572321 h 21600"/>
              <a:gd name="T10" fmla="*/ 6304439 w 21600"/>
              <a:gd name="T11" fmla="*/ 6720417 h 21600"/>
              <a:gd name="T12" fmla="*/ 418783 w 21600"/>
              <a:gd name="T13" fmla="*/ 6720417 h 21600"/>
              <a:gd name="T14" fmla="*/ 123525 w 21600"/>
              <a:gd name="T15" fmla="*/ 6572321 h 21600"/>
              <a:gd name="T16" fmla="*/ 0 w 21600"/>
              <a:gd name="T17" fmla="*/ 6217638 h 21600"/>
              <a:gd name="T18" fmla="*/ 0 w 21600"/>
              <a:gd name="T19" fmla="*/ 502779 h 21600"/>
              <a:gd name="T20" fmla="*/ 123525 w 21600"/>
              <a:gd name="T21" fmla="*/ 149031 h 21600"/>
              <a:gd name="T22" fmla="*/ 418783 w 21600"/>
              <a:gd name="T23" fmla="*/ 0 h 21600"/>
              <a:gd name="T24" fmla="*/ 6304439 w 21600"/>
              <a:gd name="T25" fmla="*/ 0 h 21600"/>
              <a:gd name="T26" fmla="*/ 6161934 w 21600"/>
              <a:gd name="T27" fmla="*/ 675464 h 21600"/>
              <a:gd name="T28" fmla="*/ 560652 w 21600"/>
              <a:gd name="T29" fmla="*/ 675464 h 21600"/>
              <a:gd name="T30" fmla="*/ 560652 w 21600"/>
              <a:gd name="T31" fmla="*/ 6048693 h 21600"/>
              <a:gd name="T32" fmla="*/ 6161934 w 21600"/>
              <a:gd name="T33" fmla="*/ 6048693 h 21600"/>
              <a:gd name="T34" fmla="*/ 6161934 w 21600"/>
              <a:gd name="T35" fmla="*/ 675464 h 21600"/>
              <a:gd name="T36" fmla="*/ 1687883 w 21600"/>
              <a:gd name="T37" fmla="*/ 2695328 h 21600"/>
              <a:gd name="T38" fmla="*/ 1283406 w 21600"/>
              <a:gd name="T39" fmla="*/ 2499625 h 21600"/>
              <a:gd name="T40" fmla="*/ 1119752 w 21600"/>
              <a:gd name="T41" fmla="*/ 2026391 h 21600"/>
              <a:gd name="T42" fmla="*/ 1283406 w 21600"/>
              <a:gd name="T43" fmla="*/ 1541022 h 21600"/>
              <a:gd name="T44" fmla="*/ 1687883 w 21600"/>
              <a:gd name="T45" fmla="*/ 1344401 h 21600"/>
              <a:gd name="T46" fmla="*/ 2082394 w 21600"/>
              <a:gd name="T47" fmla="*/ 1541022 h 21600"/>
              <a:gd name="T48" fmla="*/ 2246365 w 21600"/>
              <a:gd name="T49" fmla="*/ 2026391 h 21600"/>
              <a:gd name="T50" fmla="*/ 2082394 w 21600"/>
              <a:gd name="T51" fmla="*/ 2499625 h 21600"/>
              <a:gd name="T52" fmla="*/ 1687883 w 21600"/>
              <a:gd name="T53" fmla="*/ 2695328 h 21600"/>
              <a:gd name="T54" fmla="*/ 5600665 w 21600"/>
              <a:gd name="T55" fmla="*/ 5378820 h 21600"/>
              <a:gd name="T56" fmla="*/ 1119752 w 21600"/>
              <a:gd name="T57" fmla="*/ 5378820 h 21600"/>
              <a:gd name="T58" fmla="*/ 1119752 w 21600"/>
              <a:gd name="T59" fmla="*/ 4918975 h 21600"/>
              <a:gd name="T60" fmla="*/ 2129684 w 21600"/>
              <a:gd name="T61" fmla="*/ 3343416 h 21600"/>
              <a:gd name="T62" fmla="*/ 2814479 w 21600"/>
              <a:gd name="T63" fmla="*/ 4026958 h 21600"/>
              <a:gd name="T64" fmla="*/ 4104746 w 21600"/>
              <a:gd name="T65" fmla="*/ 1676365 h 21600"/>
              <a:gd name="T66" fmla="*/ 5600030 w 21600"/>
              <a:gd name="T67" fmla="*/ 3531641 h 21600"/>
              <a:gd name="T68" fmla="*/ 5600030 w 21600"/>
              <a:gd name="T69" fmla="*/ 5378820 h 21600"/>
              <a:gd name="T70" fmla="*/ 5600665 w 21600"/>
              <a:gd name="T71" fmla="*/ 5378820 h 21600"/>
              <a:gd name="T72" fmla="*/ 5600665 w 21600"/>
              <a:gd name="T73" fmla="*/ 5378820 h 2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1" y="0"/>
                  <a:pt x="20946" y="159"/>
                  <a:pt x="21208" y="479"/>
                </a:cubicBezTo>
                <a:cubicBezTo>
                  <a:pt x="21470" y="799"/>
                  <a:pt x="21600" y="1178"/>
                  <a:pt x="21600" y="1616"/>
                </a:cubicBezTo>
                <a:lnTo>
                  <a:pt x="21600" y="19984"/>
                </a:lnTo>
                <a:cubicBezTo>
                  <a:pt x="21600" y="20422"/>
                  <a:pt x="21470" y="20804"/>
                  <a:pt x="21208" y="21124"/>
                </a:cubicBezTo>
                <a:cubicBezTo>
                  <a:pt x="20949" y="21441"/>
                  <a:pt x="20633" y="21600"/>
                  <a:pt x="20263" y="21600"/>
                </a:cubicBezTo>
                <a:lnTo>
                  <a:pt x="1346" y="21600"/>
                </a:lnTo>
                <a:cubicBezTo>
                  <a:pt x="982" y="21600"/>
                  <a:pt x="663" y="21441"/>
                  <a:pt x="397" y="21124"/>
                </a:cubicBezTo>
                <a:cubicBezTo>
                  <a:pt x="132" y="20804"/>
                  <a:pt x="0" y="20422"/>
                  <a:pt x="0" y="19984"/>
                </a:cubicBezTo>
                <a:lnTo>
                  <a:pt x="0" y="1616"/>
                </a:lnTo>
                <a:cubicBezTo>
                  <a:pt x="0" y="1178"/>
                  <a:pt x="132" y="799"/>
                  <a:pt x="397" y="479"/>
                </a:cubicBezTo>
                <a:cubicBezTo>
                  <a:pt x="661" y="159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1"/>
                </a:moveTo>
                <a:lnTo>
                  <a:pt x="1802" y="2171"/>
                </a:lnTo>
                <a:lnTo>
                  <a:pt x="1802" y="19441"/>
                </a:lnTo>
                <a:lnTo>
                  <a:pt x="19805" y="19441"/>
                </a:lnTo>
                <a:lnTo>
                  <a:pt x="19805" y="2171"/>
                </a:lnTo>
                <a:close/>
                <a:moveTo>
                  <a:pt x="5425" y="8663"/>
                </a:moveTo>
                <a:cubicBezTo>
                  <a:pt x="4911" y="8663"/>
                  <a:pt x="4475" y="8454"/>
                  <a:pt x="4125" y="8034"/>
                </a:cubicBezTo>
                <a:cubicBezTo>
                  <a:pt x="3770" y="7611"/>
                  <a:pt x="3599" y="7103"/>
                  <a:pt x="3599" y="6513"/>
                </a:cubicBezTo>
                <a:cubicBezTo>
                  <a:pt x="3599" y="5896"/>
                  <a:pt x="3770" y="5373"/>
                  <a:pt x="4125" y="4953"/>
                </a:cubicBezTo>
                <a:cubicBezTo>
                  <a:pt x="4478" y="4527"/>
                  <a:pt x="4911" y="4321"/>
                  <a:pt x="5425" y="4321"/>
                </a:cubicBezTo>
                <a:cubicBezTo>
                  <a:pt x="5915" y="4321"/>
                  <a:pt x="6341" y="4530"/>
                  <a:pt x="6693" y="4953"/>
                </a:cubicBezTo>
                <a:cubicBezTo>
                  <a:pt x="7046" y="5373"/>
                  <a:pt x="7220" y="5896"/>
                  <a:pt x="7220" y="6513"/>
                </a:cubicBezTo>
                <a:cubicBezTo>
                  <a:pt x="7220" y="7103"/>
                  <a:pt x="7046" y="7611"/>
                  <a:pt x="6693" y="8034"/>
                </a:cubicBezTo>
                <a:cubicBezTo>
                  <a:pt x="6341" y="8454"/>
                  <a:pt x="5915" y="8663"/>
                  <a:pt x="5425" y="8663"/>
                </a:cubicBezTo>
                <a:moveTo>
                  <a:pt x="18001" y="17288"/>
                </a:moveTo>
                <a:lnTo>
                  <a:pt x="3599" y="17288"/>
                </a:lnTo>
                <a:lnTo>
                  <a:pt x="3599" y="15810"/>
                </a:lnTo>
                <a:lnTo>
                  <a:pt x="6845" y="10746"/>
                </a:lnTo>
                <a:lnTo>
                  <a:pt x="9046" y="12943"/>
                </a:lnTo>
                <a:lnTo>
                  <a:pt x="13193" y="5388"/>
                </a:lnTo>
                <a:lnTo>
                  <a:pt x="17999" y="11351"/>
                </a:lnTo>
                <a:lnTo>
                  <a:pt x="17999" y="17288"/>
                </a:lnTo>
                <a:lnTo>
                  <a:pt x="18001" y="17288"/>
                </a:lnTo>
                <a:close/>
                <a:moveTo>
                  <a:pt x="18001" y="17288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endParaRPr lang="zh-CN" altLang="en-US" sz="145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651744" y="1926610"/>
            <a:ext cx="2472561" cy="25853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1400" dirty="0">
                <a:latin typeface="微软雅黑"/>
                <a:ea typeface="微软雅黑"/>
                <a:sym typeface="微软雅黑"/>
              </a:rPr>
              <a:t>是指失去人为控制，在林地内自由蔓延和扩展，对森林、森林生态系统和人类带来一定危害和损失的林火行为。森林火灾是一种突发性强、破坏性大、处置救助较为困难的灾害。</a:t>
            </a:r>
          </a:p>
        </p:txBody>
      </p:sp>
      <p:sp>
        <p:nvSpPr>
          <p:cNvPr id="17" name="矩形 16"/>
          <p:cNvSpPr/>
          <p:nvPr/>
        </p:nvSpPr>
        <p:spPr>
          <a:xfrm>
            <a:off x="8493637" y="2405082"/>
            <a:ext cx="2496255" cy="79675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1400" dirty="0">
                <a:latin typeface="微软雅黑"/>
                <a:ea typeface="微软雅黑"/>
                <a:sym typeface="微软雅黑"/>
              </a:rPr>
              <a:t>森林火灾是一种突发性强、破坏性大、处置救助较为困难的灾害。</a:t>
            </a:r>
          </a:p>
        </p:txBody>
      </p:sp>
    </p:spTree>
    <p:extLst>
      <p:ext uri="{BB962C8B-B14F-4D97-AF65-F5344CB8AC3E}">
        <p14:creationId xmlns:p14="http://schemas.microsoft.com/office/powerpoint/2010/main" val="243195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9617" y="144733"/>
            <a:ext cx="2827175" cy="282717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988279" y="1773140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3583697" y="3035598"/>
            <a:ext cx="51159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</a:p>
        </p:txBody>
      </p:sp>
      <p:pic>
        <p:nvPicPr>
          <p:cNvPr id="12" name="图片 11" descr="未 标题-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040"/>
            <a:ext cx="1699895" cy="1651635"/>
          </a:xfrm>
          <a:prstGeom prst="rect">
            <a:avLst/>
          </a:prstGeom>
        </p:spPr>
      </p:pic>
      <p:pic>
        <p:nvPicPr>
          <p:cNvPr id="14" name="图片 13" descr="未 标题 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22" y="666970"/>
            <a:ext cx="2521585" cy="2212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881" y="4554909"/>
            <a:ext cx="5574245" cy="26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8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pic>
        <p:nvPicPr>
          <p:cNvPr id="38" name="图片 28677" descr="3b9d290fa822dae83d320ad61b8765a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540" y="1570440"/>
            <a:ext cx="3312991" cy="2238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9" name="图片 29701" descr="952892e2f2c2676613ee543a29b9858a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6368" y="2063767"/>
            <a:ext cx="3750594" cy="251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0" name="图片 30723" descr="6ceaac56d0b1339bf913d5cd8a14a50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8799" y="1450929"/>
            <a:ext cx="3058563" cy="23585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1" name="TextBox 13"/>
          <p:cNvSpPr txBox="1"/>
          <p:nvPr/>
        </p:nvSpPr>
        <p:spPr>
          <a:xfrm>
            <a:off x="1749193" y="1097555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一、 烧毁森林</a:t>
            </a:r>
          </a:p>
        </p:txBody>
      </p:sp>
      <p:sp>
        <p:nvSpPr>
          <p:cNvPr id="42" name="TextBox 13"/>
          <p:cNvSpPr txBox="1"/>
          <p:nvPr/>
        </p:nvSpPr>
        <p:spPr>
          <a:xfrm>
            <a:off x="5157541" y="1514875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二、烧毁林下植物资源</a:t>
            </a:r>
            <a:endParaRPr lang="zh-CN" altLang="en-US" dirty="0">
              <a:solidFill>
                <a:schemeClr val="tx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8659039" y="974444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三、危害野生动物</a:t>
            </a:r>
          </a:p>
        </p:txBody>
      </p:sp>
    </p:spTree>
    <p:extLst>
      <p:ext uri="{BB962C8B-B14F-4D97-AF65-F5344CB8AC3E}">
        <p14:creationId xmlns:p14="http://schemas.microsoft.com/office/powerpoint/2010/main" val="42467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2073933" y="1378642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四、引起水土流失</a:t>
            </a:r>
            <a:endParaRPr lang="zh-CN" altLang="en-US" dirty="0">
              <a:solidFill>
                <a:schemeClr val="tx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7161375" y="1517142"/>
            <a:ext cx="2803021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五、使下游河流水质下降</a:t>
            </a:r>
          </a:p>
        </p:txBody>
      </p:sp>
      <p:pic>
        <p:nvPicPr>
          <p:cNvPr id="10" name="图片 31748" descr="f5899e1bc575aafefaf26caacc13a19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7104" y="2064732"/>
            <a:ext cx="3759200" cy="2508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32771" descr="c52ca7d3a14e62a952acf214d309785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4230" y="2115178"/>
            <a:ext cx="3560903" cy="24779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4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2482306" y="4531520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六、引起空气污染</a:t>
            </a:r>
          </a:p>
        </p:txBody>
      </p:sp>
      <p:sp>
        <p:nvSpPr>
          <p:cNvPr id="42" name="TextBox 13"/>
          <p:cNvSpPr txBox="1"/>
          <p:nvPr/>
        </p:nvSpPr>
        <p:spPr>
          <a:xfrm>
            <a:off x="7161375" y="1517142"/>
            <a:ext cx="2803021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七、威胁人民生命财产安全</a:t>
            </a:r>
          </a:p>
        </p:txBody>
      </p:sp>
      <p:pic>
        <p:nvPicPr>
          <p:cNvPr id="8" name="图片 33795" descr="566c58578ae0108c2a6e55d2d41e935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4020" y="1141773"/>
            <a:ext cx="4451350" cy="2955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图片 34819" descr="fceef8e75a303c0ce4d9b0cb6aee243d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9979" y="2220552"/>
            <a:ext cx="4421081" cy="29483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1224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648950" y="7753350"/>
            <a:ext cx="723275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>
                <a:latin typeface="微软雅黑"/>
                <a:ea typeface="微软雅黑"/>
                <a:sym typeface="微软雅黑"/>
              </a:rPr>
              <a:t>延迟符</a:t>
            </a:r>
            <a:endParaRPr lang="zh-CN" altLang="en-US" sz="14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9617" y="144733"/>
            <a:ext cx="2827175" cy="282717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988279" y="1773140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3583697" y="3035598"/>
            <a:ext cx="51159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</a:p>
        </p:txBody>
      </p:sp>
      <p:pic>
        <p:nvPicPr>
          <p:cNvPr id="12" name="图片 11" descr="未 标题-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040"/>
            <a:ext cx="1699895" cy="1651635"/>
          </a:xfrm>
          <a:prstGeom prst="rect">
            <a:avLst/>
          </a:prstGeom>
        </p:spPr>
      </p:pic>
      <p:pic>
        <p:nvPicPr>
          <p:cNvPr id="14" name="图片 13" descr="未 标题 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22" y="666970"/>
            <a:ext cx="2521585" cy="2212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881" y="4554909"/>
            <a:ext cx="5574245" cy="26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31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ww.99ppt.com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PPT牛</Template>
  <TotalTime>13</TotalTime>
  <Words>1018</Words>
  <Application>Microsoft Office PowerPoint</Application>
  <PresentationFormat>宽屏</PresentationFormat>
  <Paragraphs>122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Meiryo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</cp:revision>
  <dcterms:created xsi:type="dcterms:W3CDTF">2018-03-06T07:28:18Z</dcterms:created>
  <dcterms:modified xsi:type="dcterms:W3CDTF">2023-04-04T08:04:43Z</dcterms:modified>
</cp:coreProperties>
</file>