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41"/>
  </p:notesMasterIdLst>
  <p:sldIdLst>
    <p:sldId id="401" r:id="rId3"/>
    <p:sldId id="402" r:id="rId4"/>
    <p:sldId id="403" r:id="rId5"/>
    <p:sldId id="404" r:id="rId6"/>
    <p:sldId id="261" r:id="rId7"/>
    <p:sldId id="381" r:id="rId8"/>
    <p:sldId id="382" r:id="rId9"/>
    <p:sldId id="376" r:id="rId10"/>
    <p:sldId id="377" r:id="rId11"/>
    <p:sldId id="378" r:id="rId12"/>
    <p:sldId id="405" r:id="rId13"/>
    <p:sldId id="340" r:id="rId14"/>
    <p:sldId id="325" r:id="rId15"/>
    <p:sldId id="326" r:id="rId16"/>
    <p:sldId id="341" r:id="rId17"/>
    <p:sldId id="354" r:id="rId18"/>
    <p:sldId id="355" r:id="rId19"/>
    <p:sldId id="268" r:id="rId20"/>
    <p:sldId id="406" r:id="rId21"/>
    <p:sldId id="269" r:id="rId22"/>
    <p:sldId id="361" r:id="rId23"/>
    <p:sldId id="362" r:id="rId24"/>
    <p:sldId id="387" r:id="rId25"/>
    <p:sldId id="388" r:id="rId26"/>
    <p:sldId id="389" r:id="rId27"/>
    <p:sldId id="390" r:id="rId28"/>
    <p:sldId id="407" r:id="rId29"/>
    <p:sldId id="356" r:id="rId30"/>
    <p:sldId id="330" r:id="rId31"/>
    <p:sldId id="331" r:id="rId32"/>
    <p:sldId id="332" r:id="rId33"/>
    <p:sldId id="333" r:id="rId34"/>
    <p:sldId id="327" r:id="rId35"/>
    <p:sldId id="328" r:id="rId36"/>
    <p:sldId id="329" r:id="rId37"/>
    <p:sldId id="369" r:id="rId38"/>
    <p:sldId id="371" r:id="rId39"/>
    <p:sldId id="408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CC2"/>
    <a:srgbClr val="AAF1F8"/>
    <a:srgbClr val="83EAF5"/>
    <a:srgbClr val="97FAFF"/>
    <a:srgbClr val="6DF8FF"/>
    <a:srgbClr val="05F1B3"/>
    <a:srgbClr val="C5FCFF"/>
    <a:srgbClr val="6DD9FF"/>
    <a:srgbClr val="FFFFCC"/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58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E994-1A53-42B7-A830-4AD20DDE463E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E4B8-A257-4C26-A09E-B884F4D802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3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75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04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81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543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72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26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0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31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86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95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24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601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9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912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34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8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233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967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940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895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34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955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77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203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044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263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445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533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92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018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07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67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46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6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43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6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E4B8-A257-4C26-A09E-B884F4D802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5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5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4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9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6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0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4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1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5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D0FD66E-F1D1-43BE-A81B-F685459102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A4E04D7-2CB3-4B6E-AEB6-004DF32CB1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37260"/>
            <a:ext cx="11582400" cy="57429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768C3A6-3578-46DF-898C-9A13B9F18A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45124"/>
            <a:ext cx="12192000" cy="15128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9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D5660-2EED-4812-9770-A896F6C0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8E396C-9794-4AE1-B345-2E7536E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609600"/>
            <a:ext cx="12192000" cy="56387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A8EE812-BD64-442D-9710-0CC753A108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42" y="4320504"/>
            <a:ext cx="1797957" cy="25374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CB1D1E1-AAFF-493A-B402-A46E53F00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3632200"/>
            <a:ext cx="2450832" cy="32257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5FE2838-739B-4215-BD41-D4C0AD722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98" y="1930400"/>
            <a:ext cx="6106183" cy="4927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6F63E84-DD04-4505-9FBC-9D4F9BECDF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90" y="207227"/>
            <a:ext cx="1624966" cy="804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71CA814-4903-47AA-95B4-B6C4BCAC8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48835"/>
            <a:ext cx="12192000" cy="44741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5458CA8-DAE9-40B4-B71B-B609456E95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614" y="1165593"/>
            <a:ext cx="7694386" cy="405501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92314CF-3A42-4971-89F1-93E1CBE4AA45}"/>
              </a:ext>
            </a:extLst>
          </p:cNvPr>
          <p:cNvSpPr txBox="1"/>
          <p:nvPr/>
        </p:nvSpPr>
        <p:spPr>
          <a:xfrm>
            <a:off x="7355895" y="4673546"/>
            <a:ext cx="2291378" cy="369332"/>
          </a:xfrm>
          <a:prstGeom prst="rect">
            <a:avLst/>
          </a:prstGeom>
          <a:solidFill>
            <a:srgbClr val="137B7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父亲节主题班会</a:t>
            </a:r>
          </a:p>
        </p:txBody>
      </p:sp>
    </p:spTree>
    <p:extLst>
      <p:ext uri="{BB962C8B-B14F-4D97-AF65-F5344CB8AC3E}">
        <p14:creationId xmlns:p14="http://schemas.microsoft.com/office/powerpoint/2010/main" val="38914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80056"/>
            <a:ext cx="6131689" cy="613168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19745" y="1983185"/>
            <a:ext cx="2954656" cy="5319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德国父亲喝啤酒庆祝</a:t>
            </a:r>
          </a:p>
        </p:txBody>
      </p:sp>
      <p:sp>
        <p:nvSpPr>
          <p:cNvPr id="3" name="矩形 2"/>
          <p:cNvSpPr/>
          <p:nvPr/>
        </p:nvSpPr>
        <p:spPr>
          <a:xfrm>
            <a:off x="1175385" y="2790847"/>
            <a:ext cx="4920615" cy="18577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在德国的父亲节这一天，嗜酒的德国父亲们可以想喝多醉就喝多醉，而且回家之后媳妇不许管。一些小镇上的男人一早推着载满大木桶装的啤酒小车出门，碰上谁就和谁喝，直至醉倒在街上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140" y="4431461"/>
            <a:ext cx="3000000" cy="14857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038" y="444058"/>
            <a:ext cx="3000000" cy="148571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31E345D-A19C-477A-BAF9-D5041145BEDC}"/>
              </a:ext>
            </a:extLst>
          </p:cNvPr>
          <p:cNvGrpSpPr/>
          <p:nvPr/>
        </p:nvGrpSpPr>
        <p:grpSpPr>
          <a:xfrm>
            <a:off x="5040630" y="346357"/>
            <a:ext cx="2110740" cy="600946"/>
            <a:chOff x="4877435" y="460657"/>
            <a:chExt cx="2110740" cy="600946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5F58D973-FC71-4AF6-A910-673155DFE3E5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737363D-B239-48FC-BDE3-4669E2922BFD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德国父亲节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D5660-2EED-4812-9770-A896F6C0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8E396C-9794-4AE1-B345-2E7536E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609600"/>
            <a:ext cx="12192000" cy="5638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CB1D1E1-AAFF-493A-B402-A46E53F00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3632200"/>
            <a:ext cx="2450832" cy="32257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6F63E84-DD04-4505-9FBC-9D4F9BECD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90" y="207227"/>
            <a:ext cx="1624966" cy="804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71CA814-4903-47AA-95B4-B6C4BCAC8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48835"/>
            <a:ext cx="12192000" cy="447412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FD5D4D9-46F5-45F5-A24B-A036E0228A9C}"/>
              </a:ext>
            </a:extLst>
          </p:cNvPr>
          <p:cNvSpPr txBox="1">
            <a:spLocks noChangeArrowheads="1"/>
          </p:cNvSpPr>
          <p:nvPr/>
        </p:nvSpPr>
        <p:spPr>
          <a:xfrm>
            <a:off x="2058534" y="3632199"/>
            <a:ext cx="6272666" cy="1018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FontTx/>
              <a:buNone/>
            </a:pPr>
            <a:r>
              <a:rPr lang="zh-CN" altLang="en-US" sz="72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有一种爱叫父爱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6B263F-5584-4FB7-873A-7DE15CC957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02" y="1258103"/>
            <a:ext cx="3067898" cy="30678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03E8649-40BC-48A7-AC7F-7EE76ECB40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391" y="1788290"/>
            <a:ext cx="5711717" cy="56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6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49" y="1929415"/>
            <a:ext cx="4174771" cy="3134702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0"/>
          <p:cNvSpPr txBox="1">
            <a:spLocks noChangeArrowheads="1"/>
          </p:cNvSpPr>
          <p:nvPr/>
        </p:nvSpPr>
        <p:spPr bwMode="auto">
          <a:xfrm>
            <a:off x="2448085" y="4889242"/>
            <a:ext cx="3651692" cy="4124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孝子之至，莫大乎尊亲</a:t>
            </a:r>
          </a:p>
        </p:txBody>
      </p:sp>
      <p:sp>
        <p:nvSpPr>
          <p:cNvPr id="18435" name="Text Box 21"/>
          <p:cNvSpPr txBox="1">
            <a:spLocks noChangeArrowheads="1"/>
          </p:cNvSpPr>
          <p:nvPr/>
        </p:nvSpPr>
        <p:spPr bwMode="auto">
          <a:xfrm>
            <a:off x="2429402" y="5296714"/>
            <a:ext cx="4707957" cy="4124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尊亲之至，莫大乎以天下养</a:t>
            </a:r>
          </a:p>
        </p:txBody>
      </p:sp>
      <p:sp>
        <p:nvSpPr>
          <p:cNvPr id="18436" name="Text Box 22"/>
          <p:cNvSpPr txBox="1">
            <a:spLocks noChangeArrowheads="1"/>
          </p:cNvSpPr>
          <p:nvPr/>
        </p:nvSpPr>
        <p:spPr bwMode="auto">
          <a:xfrm>
            <a:off x="2460540" y="1814257"/>
            <a:ext cx="3954774" cy="31023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父亲的爱如大山般的厚重，    </a:t>
            </a:r>
          </a:p>
          <a:p>
            <a:r>
              <a:rPr lang="zh-CN" altLang="en-US" dirty="0"/>
              <a:t>为我托起一片无忧的晴空</a:t>
            </a:r>
          </a:p>
          <a:p>
            <a:r>
              <a:rPr lang="zh-CN" altLang="en-US" dirty="0"/>
              <a:t>我却如初生牛犊，乱闯乱撞，</a:t>
            </a:r>
          </a:p>
          <a:p>
            <a:r>
              <a:rPr lang="zh-CN" altLang="en-US" dirty="0"/>
              <a:t>忽略岁月留在他面庞的痕迹</a:t>
            </a:r>
          </a:p>
          <a:p>
            <a:r>
              <a:rPr lang="zh-CN" altLang="en-US" dirty="0"/>
              <a:t>当时间流逝，往事淡化，</a:t>
            </a:r>
          </a:p>
          <a:p>
            <a:r>
              <a:rPr lang="zh-CN" altLang="en-US" dirty="0"/>
              <a:t>我怀着细腻的心感受这一切</a:t>
            </a:r>
          </a:p>
          <a:p>
            <a:r>
              <a:rPr lang="zh-CN" altLang="en-US" dirty="0"/>
              <a:t>感受父爱的无私与毫无保留</a:t>
            </a:r>
            <a:r>
              <a:rPr lang="en-US" altLang="zh-CN" dirty="0"/>
              <a:t>…..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D1629FB-8474-4679-A760-5FEDA04D2F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57" y="355946"/>
            <a:ext cx="3000000" cy="148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6AC7A55-ECFB-4E75-BF30-279EF710A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pic>
        <p:nvPicPr>
          <p:cNvPr id="11" name="图片 10" descr="51miz-E1030996-4C29E1B8">
            <a:extLst>
              <a:ext uri="{FF2B5EF4-FFF2-40B4-BE49-F238E27FC236}">
                <a16:creationId xmlns="" xmlns:a16="http://schemas.microsoft.com/office/drawing/2014/main" id="{EB2ED69D-9B04-4958-88B2-32C3A9ACD2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0" y="4562821"/>
            <a:ext cx="1711553" cy="199822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9C675C4-2CC4-4B0D-BBBE-2C341C76C67A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3823181A-EBFA-4030-AA0C-273542F19A3F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3F7DE90-1893-4DF1-AECF-1B8AFCF5A8D1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哀哀父亲，育我劬劳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 build="allAtOnce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7" descr="2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22"/>
          <a:stretch>
            <a:fillRect/>
          </a:stretch>
        </p:blipFill>
        <p:spPr bwMode="auto">
          <a:xfrm>
            <a:off x="7483770" y="2382030"/>
            <a:ext cx="3334223" cy="25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324343" y="2468982"/>
            <a:ext cx="4964821" cy="3812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有一种爱，无边无垠，不求回报，却总能让我们心痛 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2110023" y="3798635"/>
            <a:ext cx="5179141" cy="3812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有一个人，拥有宽厚的肩膀，能撑起我们，顶起整片天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4679576" y="2946673"/>
            <a:ext cx="2609588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这种爱就是父爱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4961329" y="4239339"/>
            <a:ext cx="2327835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这个人就是父亲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03AC887-1100-428F-8A17-4E3354635CA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57" y="355946"/>
            <a:ext cx="3000000" cy="148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5E2B63D-86D5-4909-8762-4185D3C19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pic>
        <p:nvPicPr>
          <p:cNvPr id="10" name="图片 9" descr="51miz-E1030996-4C29E1B8">
            <a:extLst>
              <a:ext uri="{FF2B5EF4-FFF2-40B4-BE49-F238E27FC236}">
                <a16:creationId xmlns="" xmlns:a16="http://schemas.microsoft.com/office/drawing/2014/main" id="{EB2ED69D-9B04-4958-88B2-32C3A9ACD2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0" y="4562821"/>
            <a:ext cx="1711553" cy="199822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4F917A0C-9CD1-4EAB-BFE3-29A97A7F52AE}"/>
              </a:ext>
            </a:extLst>
          </p:cNvPr>
          <p:cNvGrpSpPr/>
          <p:nvPr/>
        </p:nvGrpSpPr>
        <p:grpSpPr>
          <a:xfrm>
            <a:off x="2487630" y="265799"/>
            <a:ext cx="7667588" cy="600946"/>
            <a:chOff x="4877435" y="460657"/>
            <a:chExt cx="2110740" cy="600946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99D1E968-6428-403A-BF50-B55E839D299D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A8CD13D-26BA-4E0B-A3D5-B4DD240A6454}"/>
                </a:ext>
              </a:extLst>
            </p:cNvPr>
            <p:cNvSpPr/>
            <p:nvPr/>
          </p:nvSpPr>
          <p:spPr>
            <a:xfrm>
              <a:off x="5022893" y="542307"/>
              <a:ext cx="18216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我该用何种方式表达我对您的爱呢，父亲？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3000" fill="hold"/>
                                        <p:tgtEl>
                                          <p:spTgt spid="194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0" grpId="1" autoUpdateAnimBg="0"/>
      <p:bldP spid="19461" grpId="0" autoUpdateAnimBg="0"/>
      <p:bldP spid="19461" grpId="1" autoUpdateAnimBg="0"/>
      <p:bldP spid="19462" grpId="0" autoUpdateAnimBg="0"/>
      <p:bldP spid="19462" grpId="1" autoUpdateAnimBg="0"/>
      <p:bldP spid="194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802193" y="1615878"/>
            <a:ext cx="5334000" cy="39678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记得</a:t>
            </a:r>
          </a:p>
          <a:p>
            <a:r>
              <a:rPr lang="zh-CN" altLang="en-US" dirty="0"/>
              <a:t>儿时的我</a:t>
            </a:r>
          </a:p>
          <a:p>
            <a:r>
              <a:rPr lang="zh-CN" altLang="en-US" dirty="0"/>
              <a:t>喜爱画画</a:t>
            </a:r>
          </a:p>
          <a:p>
            <a:r>
              <a:rPr lang="zh-CN" altLang="en-US" dirty="0"/>
              <a:t>每当我看到</a:t>
            </a:r>
          </a:p>
          <a:p>
            <a:r>
              <a:rPr lang="zh-CN" altLang="en-US" dirty="0"/>
              <a:t>别的小孩子</a:t>
            </a:r>
          </a:p>
          <a:p>
            <a:r>
              <a:rPr lang="zh-CN" altLang="en-US" dirty="0"/>
              <a:t>握着五颜六色的彩笔时</a:t>
            </a:r>
          </a:p>
          <a:p>
            <a:r>
              <a:rPr lang="zh-CN" altLang="en-US" dirty="0"/>
              <a:t>便告诉父亲我也想画画</a:t>
            </a:r>
          </a:p>
          <a:p>
            <a:r>
              <a:rPr lang="zh-CN" altLang="en-US" dirty="0"/>
              <a:t>于是父亲为我买来很多彩笔</a:t>
            </a:r>
          </a:p>
          <a:p>
            <a:r>
              <a:rPr lang="zh-CN" altLang="en-US" dirty="0"/>
              <a:t>任我开心地趴在桌子上涂鸦</a:t>
            </a:r>
          </a:p>
        </p:txBody>
      </p:sp>
      <p:pic>
        <p:nvPicPr>
          <p:cNvPr id="20484" name="Picture 6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1393">
            <a:off x="6509865" y="1848479"/>
            <a:ext cx="4208726" cy="316104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1F5604F-FE62-4B26-83E6-69F7B683894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57" y="355946"/>
            <a:ext cx="3000000" cy="14857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0EB0C03-2B74-4EC5-9E00-2CCCCF60D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pic>
        <p:nvPicPr>
          <p:cNvPr id="7" name="图片 6" descr="51miz-E1030996-4C29E1B8">
            <a:extLst>
              <a:ext uri="{FF2B5EF4-FFF2-40B4-BE49-F238E27FC236}">
                <a16:creationId xmlns="" xmlns:a16="http://schemas.microsoft.com/office/drawing/2014/main" id="{93F7A0E6-5B04-4CDB-AB96-627923ACE7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0" y="4562821"/>
            <a:ext cx="1711553" cy="199822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B39CE5D-94E4-4029-BCC6-36B2C024D099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E5972B4F-8625-48FD-B69B-8A81B6065B43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DDC27F2-484F-499F-881D-765D0F78C369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父爱是无言的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3" grpId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2505F22-09F3-45D5-82E9-A9E1A04FD7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222" y="422564"/>
            <a:ext cx="6096012" cy="6096012"/>
          </a:xfrm>
          <a:prstGeom prst="rect">
            <a:avLst/>
          </a:prstGeom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589510" y="2087191"/>
            <a:ext cx="3692956" cy="31023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记得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儿时的我喜爱拉琴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梦想成为一名优雅的音乐家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于是父亲为我买来迷你型小提琴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可是我却把它弹坏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然而父亲没有生气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他为我买来更好的小提琴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82981CE-931A-4850-A424-3714FC91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57" y="355946"/>
            <a:ext cx="3000000" cy="14857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D4936C6-646F-4777-8E91-FD3285ADC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pic>
        <p:nvPicPr>
          <p:cNvPr id="9" name="图片 8" descr="51miz-E1030996-4C29E1B8">
            <a:extLst>
              <a:ext uri="{FF2B5EF4-FFF2-40B4-BE49-F238E27FC236}">
                <a16:creationId xmlns="" xmlns:a16="http://schemas.microsoft.com/office/drawing/2014/main" id="{0319BCFB-8D35-44B8-AB8E-31D7862BFB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0" y="4562821"/>
            <a:ext cx="1711553" cy="199822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B1251C5-654D-4DBE-9874-5DFDA7C2B124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70E59A33-DC26-42EF-ABFD-8F134DA5F129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786F679B-27C0-46F0-BFE5-82CB80E4FB00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父爱是无言的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46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6" grpId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B83C4AE-F8BB-4A70-AA53-2FC4CCE27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3167" y="1648943"/>
            <a:ext cx="9630389" cy="3856855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92453" y="2659975"/>
            <a:ext cx="7350125" cy="187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dist">
              <a:buNone/>
            </a:pPr>
            <a:r>
              <a:rPr lang="zh-CN" altLang="en-US" sz="2800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中倩简体" panose="03000509000000000000" pitchFamily="65" charset="-122"/>
              </a:rPr>
              <a:t>在家里经常对父母说的话是什么？</a:t>
            </a:r>
          </a:p>
          <a:p>
            <a:pPr algn="dist"/>
            <a:endParaRPr lang="zh-CN" altLang="en-US" sz="2800" dirty="0">
              <a:solidFill>
                <a:srgbClr val="137B7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方正中倩简体" panose="03000509000000000000" pitchFamily="65" charset="-122"/>
            </a:endParaRPr>
          </a:p>
          <a:p>
            <a:pPr marL="0" indent="0" algn="dist">
              <a:buNone/>
            </a:pPr>
            <a:r>
              <a:rPr lang="zh-CN" altLang="en-US" sz="2800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中倩简体" panose="03000509000000000000" pitchFamily="65" charset="-122"/>
              </a:rPr>
              <a:t>父母经常对我说的话是什么？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962EA00-78CC-471D-BDB1-3B7538813A9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57" y="355946"/>
            <a:ext cx="3000000" cy="14857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4ADD8D7-414D-4052-9818-C7D8C0BB7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pic>
        <p:nvPicPr>
          <p:cNvPr id="6" name="图片 5" descr="51miz-E1030996-4C29E1B8">
            <a:extLst>
              <a:ext uri="{FF2B5EF4-FFF2-40B4-BE49-F238E27FC236}">
                <a16:creationId xmlns="" xmlns:a16="http://schemas.microsoft.com/office/drawing/2014/main" id="{62DEEBC5-B838-4561-80FD-0637C1F174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0" y="4562821"/>
            <a:ext cx="1711553" cy="199822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5A65674-7CD0-48A2-8BFF-0A436EB771BD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EAA2438E-48D7-4C24-9B01-880804837004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B46DCDC-1462-4FB3-849B-003B2CBC797B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596" y="1064311"/>
            <a:ext cx="4729375" cy="47293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B581C20-F85A-4DD2-86C3-85C9BA96FF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271" y="723899"/>
            <a:ext cx="5410200" cy="5410200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93407" y="2302848"/>
            <a:ext cx="2806700" cy="29792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sz="2800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中倩简体" panose="03000509000000000000" pitchFamily="65" charset="-122"/>
              </a:rPr>
              <a:t>我在家常说：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我回来了！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知道了，知道了。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烦不烦啊……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吃什么啊今天？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走了啊！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395306" y="2302848"/>
            <a:ext cx="2476500" cy="25258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父母常说：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好好学习啊。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累不累啊？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早睡啊。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601EF4D-ACA9-478D-B938-A4A6F15FB92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57" y="355946"/>
            <a:ext cx="3000000" cy="14857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E282206-123C-4F0D-90F3-20D5158FA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pic>
        <p:nvPicPr>
          <p:cNvPr id="7" name="图片 6" descr="51miz-E1030996-4C29E1B8">
            <a:extLst>
              <a:ext uri="{FF2B5EF4-FFF2-40B4-BE49-F238E27FC236}">
                <a16:creationId xmlns="" xmlns:a16="http://schemas.microsoft.com/office/drawing/2014/main" id="{905A226A-5E6E-47DE-8EE2-42CDA73480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0" y="4562821"/>
            <a:ext cx="1711553" cy="199822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BE95884B-177D-4929-9945-144B428B5559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1CB6D55-A871-478D-8B6D-4178977DD923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1659D4F8-4670-4404-AA72-E55CCEB6A32E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B83C4AE-F8BB-4A70-AA53-2FC4CCE27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3358" y="1393106"/>
            <a:ext cx="9630389" cy="4933510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56815" y="2376474"/>
            <a:ext cx="6949928" cy="29667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zh-CN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母亲的爱是温和的，她用她的仁慈和善良滋润着我们的心田。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zh-CN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父亲的爱是默默无闻的，他像一棵参天的大树，为我们遮挡风雪和严寒。他像夜晚的一盏明灯，给我们带来光明和温暖。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4F29204-F664-4D3E-82C3-F64D39C8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57" y="355946"/>
            <a:ext cx="3000000" cy="1485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pic>
        <p:nvPicPr>
          <p:cNvPr id="5" name="图片 4" descr="51miz-E1030996-4C29E1B8">
            <a:extLst>
              <a:ext uri="{FF2B5EF4-FFF2-40B4-BE49-F238E27FC236}">
                <a16:creationId xmlns="" xmlns:a16="http://schemas.microsoft.com/office/drawing/2014/main" id="{068B4AEC-C862-484E-A54B-D73D4428FA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0" y="4562821"/>
            <a:ext cx="1711553" cy="199822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DC366A82-B803-4C7F-B10C-1C6BD65ECCCF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E57BB54-022D-4516-923C-B2EBB56D96F9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75C9721-B670-451A-A045-2100E2CA2FAC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D5660-2EED-4812-9770-A896F6C0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8E396C-9794-4AE1-B345-2E7536E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609600"/>
            <a:ext cx="12192000" cy="5638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CB1D1E1-AAFF-493A-B402-A46E53F00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3632200"/>
            <a:ext cx="2450832" cy="32257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6F63E84-DD04-4505-9FBC-9D4F9BECD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90" y="207227"/>
            <a:ext cx="1624966" cy="804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71CA814-4903-47AA-95B4-B6C4BCAC8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48835"/>
            <a:ext cx="12192000" cy="447412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FD5D4D9-46F5-45F5-A24B-A036E0228A9C}"/>
              </a:ext>
            </a:extLst>
          </p:cNvPr>
          <p:cNvSpPr txBox="1">
            <a:spLocks noChangeArrowheads="1"/>
          </p:cNvSpPr>
          <p:nvPr/>
        </p:nvSpPr>
        <p:spPr>
          <a:xfrm>
            <a:off x="2058534" y="3632199"/>
            <a:ext cx="6272666" cy="1018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FontTx/>
              <a:buNone/>
            </a:pPr>
            <a:r>
              <a:rPr lang="zh-CN" altLang="en-US" sz="72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中倩简体" panose="03000509000000000000" pitchFamily="65" charset="-122"/>
                <a:ea typeface="方正中倩简体" panose="03000509000000000000" pitchFamily="65" charset="-122"/>
              </a:rPr>
              <a:t>课堂调查</a:t>
            </a:r>
            <a:endParaRPr lang="zh-CN" altLang="zh-CN" sz="7200" b="1" dirty="0">
              <a:solidFill>
                <a:srgbClr val="137B7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6B263F-5584-4FB7-873A-7DE15CC957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02" y="1258103"/>
            <a:ext cx="3067898" cy="30678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03E8649-40BC-48A7-AC7F-7EE76ECB40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391" y="1788290"/>
            <a:ext cx="5711717" cy="56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D5660-2EED-4812-9770-A896F6C0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8E396C-9794-4AE1-B345-2E7536E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609600"/>
            <a:ext cx="12192000" cy="56387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A8EE812-BD64-442D-9710-0CC753A108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42" y="4320504"/>
            <a:ext cx="1797957" cy="25374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6F63E84-DD04-4505-9FBC-9D4F9BECD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90" y="207227"/>
            <a:ext cx="1624966" cy="804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71CA814-4903-47AA-95B4-B6C4BCAC8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48835"/>
            <a:ext cx="12192000" cy="44741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52BDAF9-A5B6-4A5F-9C6D-72657F3FD7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94" y="1335036"/>
            <a:ext cx="4668589" cy="433475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A635E4BD-4FA0-4469-834A-69C74CAC5723}"/>
              </a:ext>
            </a:extLst>
          </p:cNvPr>
          <p:cNvSpPr txBox="1">
            <a:spLocks noChangeArrowheads="1"/>
          </p:cNvSpPr>
          <p:nvPr/>
        </p:nvSpPr>
        <p:spPr>
          <a:xfrm>
            <a:off x="5851120" y="1906206"/>
            <a:ext cx="7328219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400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六月，我们迎来热情奔放的初夏。 </a:t>
            </a:r>
            <a:endParaRPr lang="zh-CN" altLang="zh-CN" sz="2400" b="1" dirty="0">
              <a:solidFill>
                <a:srgbClr val="137B7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B1DC9860-68E0-4FE9-BFFA-D9CBEFB536FF}"/>
              </a:ext>
            </a:extLst>
          </p:cNvPr>
          <p:cNvSpPr txBox="1">
            <a:spLocks noChangeArrowheads="1"/>
          </p:cNvSpPr>
          <p:nvPr/>
        </p:nvSpPr>
        <p:spPr>
          <a:xfrm>
            <a:off x="5851120" y="2786819"/>
            <a:ext cx="6605905" cy="51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400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六月，有灿烂的阳光照耀在我们的身上。</a:t>
            </a:r>
            <a:endParaRPr lang="zh-CN" altLang="zh-CN" sz="2400" b="1" dirty="0">
              <a:solidFill>
                <a:srgbClr val="137B7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A719A134-ADB3-4F1A-8BBF-1730013D4E8E}"/>
              </a:ext>
            </a:extLst>
          </p:cNvPr>
          <p:cNvSpPr txBox="1">
            <a:spLocks noChangeArrowheads="1"/>
          </p:cNvSpPr>
          <p:nvPr/>
        </p:nvSpPr>
        <p:spPr>
          <a:xfrm>
            <a:off x="5851120" y="3606423"/>
            <a:ext cx="6753114" cy="1018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zh-CN" sz="2400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六月，我们也将迎来一年一度的父亲节，</a:t>
            </a:r>
            <a:endParaRPr lang="en-US" altLang="zh-CN" sz="2400" b="1" dirty="0">
              <a:solidFill>
                <a:srgbClr val="137B7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  <a:p>
            <a:pPr>
              <a:buFontTx/>
              <a:buNone/>
            </a:pPr>
            <a:r>
              <a:rPr lang="zh-CN" altLang="zh-CN" sz="2400" b="1" dirty="0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一个值得我们去感恩的日子。 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C13ED5F9-854D-4FD6-89E9-335A73358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171" y="1188214"/>
            <a:ext cx="2770652" cy="22358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0171" y="207227"/>
            <a:ext cx="141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7BBCC2"/>
                </a:solidFill>
              </a:rPr>
              <a:t>https://www.ypppt.com/</a:t>
            </a:r>
            <a:endParaRPr lang="zh-CN" altLang="en-US" sz="800" dirty="0">
              <a:solidFill>
                <a:srgbClr val="7BBC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539" y="1363502"/>
            <a:ext cx="5232327" cy="52323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501" y="1519439"/>
            <a:ext cx="3330107" cy="4166422"/>
          </a:xfrm>
          <a:prstGeom prst="rect">
            <a:avLst/>
          </a:prstGeom>
        </p:spPr>
      </p:pic>
      <p:sp>
        <p:nvSpPr>
          <p:cNvPr id="256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346211" y="2080333"/>
            <a:ext cx="2665730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你的父母多少岁？</a:t>
            </a:r>
          </a:p>
          <a:p>
            <a:pPr marL="0"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你的父母是什么时候的生日？</a:t>
            </a:r>
          </a:p>
          <a:p>
            <a:pPr marL="0"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你父母穿什么码数的鞋？</a:t>
            </a:r>
          </a:p>
          <a:p>
            <a:pPr marL="0"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你父母喜欢吃什么？</a:t>
            </a:r>
          </a:p>
          <a:p>
            <a:pPr marL="0"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你的父母喜欢什么颜色？</a:t>
            </a:r>
          </a:p>
          <a:p>
            <a:pPr marL="0"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你的父母……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同学们，你能答上几个？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887" y="268252"/>
            <a:ext cx="3000000" cy="148571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25F0C56-62B4-444E-8BA4-8CC1DCC717AF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5E129D89-459F-4297-9EE1-E576300C9F2E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EDB776E1-F70A-4D9D-A73A-3259D99739A8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你对父亲的了解有多少？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1573" y="2050646"/>
            <a:ext cx="6199991" cy="2756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393" y="1555294"/>
            <a:ext cx="2110910" cy="47460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96698" y="3322988"/>
            <a:ext cx="5056094" cy="9825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di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爸爸最爱说的口头禅是什么？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319" y="300525"/>
            <a:ext cx="3000000" cy="148571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4FCA484-E80F-4B20-9464-3263D610B1E0}"/>
              </a:ext>
            </a:extLst>
          </p:cNvPr>
          <p:cNvGrpSpPr/>
          <p:nvPr/>
        </p:nvGrpSpPr>
        <p:grpSpPr>
          <a:xfrm>
            <a:off x="7927507" y="2380738"/>
            <a:ext cx="1742739" cy="425689"/>
            <a:chOff x="7927507" y="2380738"/>
            <a:chExt cx="1742739" cy="425689"/>
          </a:xfrm>
        </p:grpSpPr>
        <p:sp>
          <p:nvSpPr>
            <p:cNvPr id="11" name="文本框 10"/>
            <p:cNvSpPr txBox="1"/>
            <p:nvPr/>
          </p:nvSpPr>
          <p:spPr>
            <a:xfrm>
              <a:off x="7927507" y="2406317"/>
              <a:ext cx="174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难度：</a:t>
              </a:r>
            </a:p>
          </p:txBody>
        </p:sp>
        <p:sp>
          <p:nvSpPr>
            <p:cNvPr id="13" name="五角星 12"/>
            <p:cNvSpPr/>
            <p:nvPr/>
          </p:nvSpPr>
          <p:spPr>
            <a:xfrm>
              <a:off x="8691299" y="2380738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5BA5F72-9C0F-4A77-B668-EFD5FF1D28B7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20E4-2999-4FDC-A447-2FC9EDA3DB4D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C17B24BE-718C-4941-B8A0-82F68C6042F8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B83C4AE-F8BB-4A70-AA53-2FC4CCE27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7867" y="2544684"/>
            <a:ext cx="6390041" cy="2559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033" y="1745581"/>
            <a:ext cx="2110910" cy="47460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85689" y="3352015"/>
            <a:ext cx="5056094" cy="9825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di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爸爸的身高和体重你知道吗？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140" y="429617"/>
            <a:ext cx="3000000" cy="148571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93A8820-E325-4380-847F-C5CCE31E3A28}"/>
              </a:ext>
            </a:extLst>
          </p:cNvPr>
          <p:cNvGrpSpPr/>
          <p:nvPr/>
        </p:nvGrpSpPr>
        <p:grpSpPr>
          <a:xfrm>
            <a:off x="6599044" y="2406942"/>
            <a:ext cx="1742739" cy="407179"/>
            <a:chOff x="6599044" y="2406942"/>
            <a:chExt cx="1742739" cy="407179"/>
          </a:xfrm>
        </p:grpSpPr>
        <p:sp>
          <p:nvSpPr>
            <p:cNvPr id="10" name="文本框 9"/>
            <p:cNvSpPr txBox="1"/>
            <p:nvPr/>
          </p:nvSpPr>
          <p:spPr>
            <a:xfrm>
              <a:off x="6599044" y="2414011"/>
              <a:ext cx="174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难度：</a:t>
              </a:r>
            </a:p>
          </p:txBody>
        </p:sp>
        <p:sp>
          <p:nvSpPr>
            <p:cNvPr id="11" name="五角星 10"/>
            <p:cNvSpPr/>
            <p:nvPr/>
          </p:nvSpPr>
          <p:spPr>
            <a:xfrm>
              <a:off x="7362836" y="2406942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" name="五角星 11"/>
            <p:cNvSpPr/>
            <p:nvPr/>
          </p:nvSpPr>
          <p:spPr>
            <a:xfrm>
              <a:off x="7754602" y="2406942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54BF7CB-2FA1-4C64-9AEB-C2F7AB2F4E13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F6A4F792-0E00-4C5B-A6B3-6A56D1874A78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506326F8-0E51-4E57-8740-ACC0BE3C0FAC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574303" y="2305700"/>
            <a:ext cx="6275531" cy="2790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393" y="1555294"/>
            <a:ext cx="2110910" cy="47460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8601" y="3474194"/>
            <a:ext cx="5056094" cy="9825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di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爸爸最爱吃的是什么菜？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319" y="300525"/>
            <a:ext cx="3000000" cy="148571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80F1D91-7C25-41DB-ABB4-9E06821C28B5}"/>
              </a:ext>
            </a:extLst>
          </p:cNvPr>
          <p:cNvGrpSpPr/>
          <p:nvPr/>
        </p:nvGrpSpPr>
        <p:grpSpPr>
          <a:xfrm>
            <a:off x="3969572" y="2401563"/>
            <a:ext cx="1913194" cy="407179"/>
            <a:chOff x="3969572" y="2401563"/>
            <a:chExt cx="1913194" cy="407179"/>
          </a:xfrm>
        </p:grpSpPr>
        <p:sp>
          <p:nvSpPr>
            <p:cNvPr id="10" name="文本框 9"/>
            <p:cNvSpPr txBox="1"/>
            <p:nvPr/>
          </p:nvSpPr>
          <p:spPr>
            <a:xfrm>
              <a:off x="3969572" y="2408632"/>
              <a:ext cx="174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难度：</a:t>
              </a:r>
            </a:p>
          </p:txBody>
        </p:sp>
        <p:sp>
          <p:nvSpPr>
            <p:cNvPr id="11" name="五角星 10"/>
            <p:cNvSpPr/>
            <p:nvPr/>
          </p:nvSpPr>
          <p:spPr>
            <a:xfrm>
              <a:off x="4733364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" name="五角星 11"/>
            <p:cNvSpPr/>
            <p:nvPr/>
          </p:nvSpPr>
          <p:spPr>
            <a:xfrm>
              <a:off x="5125130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五角星 12"/>
            <p:cNvSpPr/>
            <p:nvPr/>
          </p:nvSpPr>
          <p:spPr>
            <a:xfrm>
              <a:off x="5516896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13E055C2-980D-46F0-8EE4-C3B341AF8AE5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638F98C-A2AA-4876-A958-7018DC6930C8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317F9A79-EC2B-4BC6-B6F4-DCDCA9692AFF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0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B83C4AE-F8BB-4A70-AA53-2FC4CCE27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00569" y="2641304"/>
            <a:ext cx="6390041" cy="2559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393" y="1555294"/>
            <a:ext cx="2110910" cy="47460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59966" y="3429582"/>
            <a:ext cx="5056094" cy="9825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di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爸爸穿多大码的鞋子？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319" y="300525"/>
            <a:ext cx="3000000" cy="148571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EFBDC9D-04B2-4B3C-B5A4-27649E54F0CB}"/>
              </a:ext>
            </a:extLst>
          </p:cNvPr>
          <p:cNvGrpSpPr/>
          <p:nvPr/>
        </p:nvGrpSpPr>
        <p:grpSpPr>
          <a:xfrm>
            <a:off x="3969572" y="2401563"/>
            <a:ext cx="2309363" cy="407179"/>
            <a:chOff x="3969572" y="2401563"/>
            <a:chExt cx="2309363" cy="407179"/>
          </a:xfrm>
        </p:grpSpPr>
        <p:sp>
          <p:nvSpPr>
            <p:cNvPr id="10" name="文本框 9"/>
            <p:cNvSpPr txBox="1"/>
            <p:nvPr/>
          </p:nvSpPr>
          <p:spPr>
            <a:xfrm>
              <a:off x="3969572" y="2408632"/>
              <a:ext cx="174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难度：</a:t>
              </a:r>
            </a:p>
          </p:txBody>
        </p:sp>
        <p:sp>
          <p:nvSpPr>
            <p:cNvPr id="11" name="五角星 10"/>
            <p:cNvSpPr/>
            <p:nvPr/>
          </p:nvSpPr>
          <p:spPr>
            <a:xfrm>
              <a:off x="4733364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" name="五角星 11"/>
            <p:cNvSpPr/>
            <p:nvPr/>
          </p:nvSpPr>
          <p:spPr>
            <a:xfrm>
              <a:off x="5125130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五角星 12"/>
            <p:cNvSpPr/>
            <p:nvPr/>
          </p:nvSpPr>
          <p:spPr>
            <a:xfrm>
              <a:off x="5516896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5913065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D4EA3B5A-2F47-455D-B88F-4127A35F187F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F197010B-24B0-49E4-8EC9-FB299D729BDA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021DC2DF-E69C-4FFB-973F-A20D84CECB9D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1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1133" y="2316618"/>
            <a:ext cx="6275531" cy="2790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30851" y="3545657"/>
            <a:ext cx="5056094" cy="9825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di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爸爸的出生年份？生日是那一天呢？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800" y="259867"/>
            <a:ext cx="3000000" cy="148571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54765" y="2316618"/>
            <a:ext cx="2309363" cy="407179"/>
            <a:chOff x="3969572" y="2401563"/>
            <a:chExt cx="2309363" cy="407179"/>
          </a:xfrm>
        </p:grpSpPr>
        <p:sp>
          <p:nvSpPr>
            <p:cNvPr id="10" name="文本框 9"/>
            <p:cNvSpPr txBox="1"/>
            <p:nvPr/>
          </p:nvSpPr>
          <p:spPr>
            <a:xfrm>
              <a:off x="3969572" y="2408632"/>
              <a:ext cx="174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难度：</a:t>
              </a:r>
            </a:p>
          </p:txBody>
        </p:sp>
        <p:sp>
          <p:nvSpPr>
            <p:cNvPr id="11" name="五角星 10"/>
            <p:cNvSpPr/>
            <p:nvPr/>
          </p:nvSpPr>
          <p:spPr>
            <a:xfrm>
              <a:off x="4733364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" name="五角星 11"/>
            <p:cNvSpPr/>
            <p:nvPr/>
          </p:nvSpPr>
          <p:spPr>
            <a:xfrm>
              <a:off x="5125130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五角星 12"/>
            <p:cNvSpPr/>
            <p:nvPr/>
          </p:nvSpPr>
          <p:spPr>
            <a:xfrm>
              <a:off x="5516896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5913065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033" y="1745581"/>
            <a:ext cx="2110910" cy="474609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1331E50-6B03-41C8-B617-0C1CBC752A39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01511ACB-1BEE-4CE2-8999-7E678CA473EF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F289DE3A-C7F5-40C4-84BA-5448672DA2A7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5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B83C4AE-F8BB-4A70-AA53-2FC4CCE27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58626" y="2626790"/>
            <a:ext cx="6390041" cy="2559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393" y="1555294"/>
            <a:ext cx="2110910" cy="47460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34143" y="3415068"/>
            <a:ext cx="5056094" cy="9825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di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爸爸最大的爱好是什么？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319" y="300525"/>
            <a:ext cx="3000000" cy="148571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066DFEC-1E5A-44CB-B58F-004349A22FED}"/>
              </a:ext>
            </a:extLst>
          </p:cNvPr>
          <p:cNvGrpSpPr/>
          <p:nvPr/>
        </p:nvGrpSpPr>
        <p:grpSpPr>
          <a:xfrm>
            <a:off x="3969572" y="2401563"/>
            <a:ext cx="2705532" cy="407179"/>
            <a:chOff x="3969572" y="2401563"/>
            <a:chExt cx="2705532" cy="407179"/>
          </a:xfrm>
        </p:grpSpPr>
        <p:sp>
          <p:nvSpPr>
            <p:cNvPr id="10" name="文本框 9"/>
            <p:cNvSpPr txBox="1"/>
            <p:nvPr/>
          </p:nvSpPr>
          <p:spPr>
            <a:xfrm>
              <a:off x="3969572" y="2408632"/>
              <a:ext cx="174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难度：</a:t>
              </a:r>
            </a:p>
          </p:txBody>
        </p:sp>
        <p:sp>
          <p:nvSpPr>
            <p:cNvPr id="11" name="五角星 10"/>
            <p:cNvSpPr/>
            <p:nvPr/>
          </p:nvSpPr>
          <p:spPr>
            <a:xfrm>
              <a:off x="4733364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" name="五角星 11"/>
            <p:cNvSpPr/>
            <p:nvPr/>
          </p:nvSpPr>
          <p:spPr>
            <a:xfrm>
              <a:off x="5125130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五角星 12"/>
            <p:cNvSpPr/>
            <p:nvPr/>
          </p:nvSpPr>
          <p:spPr>
            <a:xfrm>
              <a:off x="5516896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5913065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五角星 14"/>
            <p:cNvSpPr/>
            <p:nvPr/>
          </p:nvSpPr>
          <p:spPr>
            <a:xfrm>
              <a:off x="6309234" y="2401563"/>
              <a:ext cx="365870" cy="36587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AF1CF48C-2B5D-45BA-B628-36B4C1EA7840}"/>
              </a:ext>
            </a:extLst>
          </p:cNvPr>
          <p:cNvGrpSpPr/>
          <p:nvPr/>
        </p:nvGrpSpPr>
        <p:grpSpPr>
          <a:xfrm>
            <a:off x="4216400" y="251285"/>
            <a:ext cx="4397828" cy="600946"/>
            <a:chOff x="4877435" y="460657"/>
            <a:chExt cx="2110740" cy="600946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D917124B-B40D-496B-BF64-D92A39472D0F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371A12E8-A2CF-429C-B65C-2088334FAC01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3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D5660-2EED-4812-9770-A896F6C0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8E396C-9794-4AE1-B345-2E7536E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609600"/>
            <a:ext cx="12192000" cy="5638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CB1D1E1-AAFF-493A-B402-A46E53F00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3632200"/>
            <a:ext cx="2450832" cy="32257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6F63E84-DD04-4505-9FBC-9D4F9BECD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90" y="207227"/>
            <a:ext cx="1624966" cy="804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71CA814-4903-47AA-95B4-B6C4BCAC8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48835"/>
            <a:ext cx="12192000" cy="447412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FD5D4D9-46F5-45F5-A24B-A036E0228A9C}"/>
              </a:ext>
            </a:extLst>
          </p:cNvPr>
          <p:cNvSpPr txBox="1">
            <a:spLocks noChangeArrowheads="1"/>
          </p:cNvSpPr>
          <p:nvPr/>
        </p:nvSpPr>
        <p:spPr>
          <a:xfrm>
            <a:off x="2058534" y="3632199"/>
            <a:ext cx="6577466" cy="1018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FontTx/>
              <a:buNone/>
            </a:pPr>
            <a:r>
              <a:rPr lang="zh-CN" altLang="en-US" sz="72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孝敬父母从现在做起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6B263F-5584-4FB7-873A-7DE15CC957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02" y="1258103"/>
            <a:ext cx="3067898" cy="30678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03E8649-40BC-48A7-AC7F-7EE76ECB40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391" y="1788290"/>
            <a:ext cx="5711717" cy="56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B581C20-F85A-4DD2-86C3-85C9BA96FF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031" y="531384"/>
            <a:ext cx="6312814" cy="6312814"/>
          </a:xfrm>
          <a:prstGeom prst="rect">
            <a:avLst/>
          </a:prstGeo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288256" y="2941433"/>
            <a:ext cx="3997026" cy="14927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其实孝敬父母并不需要我们以后轰轰烈烈的去为他们做什么大事，而是要求我们从现在做起，从点滴做起；动一动手，搬一把椅子给他们歇歇；动一动嘴，说一句真诚温暖的话语。其实就是这么简单。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6" y="4840902"/>
            <a:ext cx="3000000" cy="148571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12A4189-5B16-4B2E-BFA9-0DF7736713F3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BC0E1091-46D9-4F73-B273-B429635E7565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8361438-D0AE-473E-9151-6557C7C3103D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孝敬父母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D601CCD-9A9D-4C4A-A158-D78356394F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549" y="877362"/>
            <a:ext cx="4084566" cy="5966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2611120" y="1907319"/>
            <a:ext cx="4000612" cy="32971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父亲如良药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      总在不经意间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让我尝到苦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      苦得让我回味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CA7816E-AA71-47E8-ACFD-0A81C7A3941E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7547A98-09CE-4F4E-9D07-BBECBE1365B6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09F6AF3-EB23-4B70-B8F9-3B92D7C7C544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孝敬父母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1B4CF3-A54C-456C-8523-2F5EDA1D0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859" y="1306285"/>
            <a:ext cx="5277141" cy="5551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D5660-2EED-4812-9770-A896F6C0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8E396C-9794-4AE1-B345-2E7536E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609600"/>
            <a:ext cx="12192000" cy="56387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A8EE812-BD64-442D-9710-0CC753A108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42" y="4320504"/>
            <a:ext cx="1797957" cy="25374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6F63E84-DD04-4505-9FBC-9D4F9BECD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90" y="207227"/>
            <a:ext cx="1624966" cy="804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71CA814-4903-47AA-95B4-B6C4BCAC8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48835"/>
            <a:ext cx="12192000" cy="44741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0DFEBB1-1F94-4ED0-9682-6B7199ED7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3" y="1085699"/>
            <a:ext cx="3872776" cy="580916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831402DB-41C8-4A32-9AEA-4DCF800A7FE7}"/>
              </a:ext>
            </a:extLst>
          </p:cNvPr>
          <p:cNvSpPr txBox="1"/>
          <p:nvPr/>
        </p:nvSpPr>
        <p:spPr>
          <a:xfrm>
            <a:off x="4943931" y="1374611"/>
            <a:ext cx="290615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ECBB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摩登（非商用）常规体" pitchFamily="2" charset="-122"/>
                <a:ea typeface="造字工房摩登（非商用）常规体" pitchFamily="2" charset="-122"/>
              </a:rPr>
              <a:t>目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D140006-F3EB-4C14-BB0B-4BB285B8C425}"/>
              </a:ext>
            </a:extLst>
          </p:cNvPr>
          <p:cNvSpPr txBox="1"/>
          <p:nvPr/>
        </p:nvSpPr>
        <p:spPr>
          <a:xfrm>
            <a:off x="5516530" y="3364957"/>
            <a:ext cx="2014554" cy="352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dirty="0"/>
              <a:t>父亲节由来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5651F017-38DD-42D1-A8A5-E63E737BE15C}"/>
              </a:ext>
            </a:extLst>
          </p:cNvPr>
          <p:cNvSpPr txBox="1"/>
          <p:nvPr/>
        </p:nvSpPr>
        <p:spPr>
          <a:xfrm>
            <a:off x="8373449" y="3316397"/>
            <a:ext cx="2681567" cy="479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dirty="0"/>
              <a:t>有一种爱叫父爱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722A90A-F80D-47DC-8B7F-1316C61B7963}"/>
              </a:ext>
            </a:extLst>
          </p:cNvPr>
          <p:cNvSpPr txBox="1"/>
          <p:nvPr/>
        </p:nvSpPr>
        <p:spPr>
          <a:xfrm>
            <a:off x="5489423" y="4538993"/>
            <a:ext cx="1681047" cy="47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dirty="0"/>
              <a:t>课堂调查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C62A1E4-C237-4D45-9265-F5CA5D70B6DF}"/>
              </a:ext>
            </a:extLst>
          </p:cNvPr>
          <p:cNvSpPr txBox="1"/>
          <p:nvPr/>
        </p:nvSpPr>
        <p:spPr>
          <a:xfrm>
            <a:off x="8373449" y="4551373"/>
            <a:ext cx="3348580" cy="47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>
                <a:solidFill>
                  <a:srgbClr val="137B7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dirty="0"/>
              <a:t>孝敬父母从现在做起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CCD04E1-72AA-44F5-8975-C4B38F1A42E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89" y="2647237"/>
            <a:ext cx="1585509" cy="158550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4489C20F-170E-4636-8CE2-BCF3CF0720D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729" y="2647237"/>
            <a:ext cx="1585509" cy="158550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6C67AD9F-CF8B-41A3-A1A4-149C49C4C2A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89" y="3887722"/>
            <a:ext cx="1585509" cy="158550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4BC0272B-4A0B-44AF-8619-8B1D46460C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038" y="3949583"/>
            <a:ext cx="1585509" cy="1585509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DAA02231-CDC3-4919-9ACC-7BB809D55B65}"/>
              </a:ext>
            </a:extLst>
          </p:cNvPr>
          <p:cNvSpPr txBox="1"/>
          <p:nvPr/>
        </p:nvSpPr>
        <p:spPr>
          <a:xfrm>
            <a:off x="6674759" y="1354610"/>
            <a:ext cx="290615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ECBB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摩登（非商用）常规体" pitchFamily="2" charset="-122"/>
                <a:ea typeface="造字工房摩登（非商用）常规体" pitchFamily="2" charset="-122"/>
              </a:rPr>
              <a:t>录</a:t>
            </a:r>
          </a:p>
        </p:txBody>
      </p:sp>
    </p:spTree>
    <p:extLst>
      <p:ext uri="{BB962C8B-B14F-4D97-AF65-F5344CB8AC3E}">
        <p14:creationId xmlns:p14="http://schemas.microsoft.com/office/powerpoint/2010/main" val="7764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1300000040115119578390637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624" y="1824592"/>
            <a:ext cx="3810000" cy="350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395854" y="1496576"/>
            <a:ext cx="4462743" cy="41624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当我第一次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离家去远地上学的时候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母亲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一个劲儿地牵着我的手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在我耳边唠叨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父亲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则是跑到路边的小摊子前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为我准备很多喜爱的小吃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AF6536C-C123-408E-AF80-39D2FD981C3B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02F1B8F-53B3-4A61-A591-0E60E9E3642B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4579030-0509-493C-BCF6-19E90BA57AB6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冰心说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7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1" autoUpdateAnimBg="0"/>
      <p:bldP spid="37891" grpId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82653" y="1831761"/>
            <a:ext cx="5486400" cy="35802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世界上最关心你们的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不是朋友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而是父母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回家握握他们的手吧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你会发现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他们的手很粗糙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445" y="2516580"/>
            <a:ext cx="6221361" cy="4799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4762BD9-95AE-486B-B50E-225C1F87962B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CA24A417-6667-48DF-ABEF-78A443716D86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3EFACEE-8AC8-4652-A5F7-FE35929A5CD7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104104" y="1807539"/>
            <a:ext cx="5534125" cy="11808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中倩简体" panose="03000509000000000000" pitchFamily="65" charset="-122"/>
              </a:rPr>
              <a:t>我用手拉住母亲的手</a:t>
            </a:r>
          </a:p>
          <a:p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中倩简体" panose="03000509000000000000" pitchFamily="65" charset="-122"/>
              </a:rPr>
              <a:t>发现母亲的手是如此的粗糙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104105" y="3025992"/>
            <a:ext cx="4763366" cy="11808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20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我用手拉住父亲的手</a:t>
            </a:r>
          </a:p>
          <a:p>
            <a:r>
              <a:rPr lang="zh-CN" altLang="en-US" sz="2400" dirty="0"/>
              <a:t>发现父亲的手更是粗糙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104104" y="4244445"/>
            <a:ext cx="5983791" cy="11808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20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父亲的手</a:t>
            </a:r>
          </a:p>
          <a:p>
            <a:r>
              <a:rPr lang="zh-CN" altLang="en-US" sz="2400" dirty="0"/>
              <a:t>是因为抚养这个家而粗糙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84907" y="1661046"/>
            <a:ext cx="6510317" cy="651031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A974A689-A081-482A-95E7-8CAF6341F86F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1B59B9DF-02BE-4F18-AAD5-EE29E37D6AE5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4359DF28-C519-4E5F-A916-1761D1D4F4C7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父亲的手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  <p:bldP spid="399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279754" y="2004368"/>
            <a:ext cx="6006227" cy="2363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时光荏苒 如白驹过隙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有一种感情并不随岁月流逝而减弱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相反 一日复一日在心底某个深处酝酿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酝酿渐渐扩大 渐渐拉长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279754" y="4507285"/>
            <a:ext cx="6084644" cy="6524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20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800" dirty="0">
                <a:solidFill>
                  <a:srgbClr val="FF0000"/>
                </a:solidFill>
              </a:rPr>
              <a:t>这种感情便是感恩－－感谢父亲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58" y="1598697"/>
            <a:ext cx="5312228" cy="5312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2F014FAB-D0D0-43E8-BBB3-472F4C2E3581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C133D05-AA3F-44DB-89A8-A8E3D03BAD1D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9EDBF3CF-0E64-47DB-A01B-24736B1AA88F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父亲的手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allAtOnce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524000" y="685801"/>
            <a:ext cx="4572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  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1990" name="Rectangle 11"/>
          <p:cNvSpPr>
            <a:spLocks noChangeArrowheads="1"/>
          </p:cNvSpPr>
          <p:nvPr/>
        </p:nvSpPr>
        <p:spPr bwMode="auto">
          <a:xfrm>
            <a:off x="6394507" y="2198538"/>
            <a:ext cx="3398026" cy="27176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父亲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您一生受尽劳累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信念只有一个</a:t>
            </a:r>
            <a:endParaRPr lang="en-US" altLang="zh-CN" sz="2800" b="1" dirty="0">
              <a:solidFill>
                <a:srgbClr val="137B7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方正中倩简体" panose="03000509000000000000" pitchFamily="65" charset="-122"/>
            </a:endParaRP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en-US" altLang="zh-CN" sz="28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——</a:t>
            </a:r>
            <a:r>
              <a:rPr lang="zh-CN" altLang="en-US" sz="28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为儿女谋幸福！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751" y="4916205"/>
            <a:ext cx="3000000" cy="148571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D8EB8D19-5BFD-43F6-9807-207A848FB9C3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21DCBA6F-8649-432C-9B07-1F50BB75B360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11589681-239B-41EB-AF5D-AFEEC3651130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向父亲致敬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0ABC9A0-3DE4-497B-951D-E1AE9D49F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15" y="1895021"/>
            <a:ext cx="4962979" cy="496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9"/>
          <p:cNvSpPr>
            <a:spLocks noChangeArrowheads="1"/>
          </p:cNvSpPr>
          <p:nvPr/>
        </p:nvSpPr>
        <p:spPr bwMode="auto">
          <a:xfrm>
            <a:off x="2592593" y="1940501"/>
            <a:ext cx="4641015" cy="11467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父爱就如一株玫瑰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rPr>
              <a:t>无私地吐着它那清新的芬芳</a:t>
            </a:r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2592593" y="3188747"/>
            <a:ext cx="4915904" cy="17892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方正中倩简体" panose="03000509000000000000" pitchFamily="65" charset="-122"/>
              </a:defRPr>
            </a:lvl1pPr>
          </a:lstStyle>
          <a:p>
            <a:r>
              <a:rPr lang="zh-CN" altLang="en-US" sz="2400" dirty="0"/>
              <a:t>在这感恩节里</a:t>
            </a:r>
          </a:p>
          <a:p>
            <a:r>
              <a:rPr lang="zh-CN" altLang="en-US" sz="2400" dirty="0"/>
              <a:t>祝愿父亲</a:t>
            </a:r>
          </a:p>
          <a:p>
            <a:r>
              <a:rPr lang="zh-CN" altLang="en-US" sz="2400" dirty="0"/>
              <a:t>愿他心想事成  笑口常开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B49583E-991A-4240-8C0A-65B7493DC948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A16DAE61-85E3-46D1-9BD6-91DA7BE8B319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6E5EDE95-FD89-4EC6-BD5C-8C12E261E492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祝愿父亲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CF0A483-136F-43BC-B6B5-51C8FA61E5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366" y="1613132"/>
            <a:ext cx="4215748" cy="7634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1555" y="1617515"/>
            <a:ext cx="2486885" cy="52722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感激生育我们的人，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因为他使我们体验生命；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感激抚养我们的人，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因为他使我们不断成长。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感激帮助我们的人，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因为他使我们度过难关。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感激关怀我们的人，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因为他给我们温暖。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感激鼓励我们的人，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因为他给我们力量。</a:t>
            </a:r>
            <a:endParaRPr lang="en-US" altLang="zh-CN" sz="1400" b="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感激教育我们的人，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因为他开化我们的蒙昧。</a:t>
            </a:r>
          </a:p>
          <a:p>
            <a:pPr algn="just">
              <a:lnSpc>
                <a:spcPct val="130000"/>
              </a:lnSpc>
            </a:pPr>
            <a:endParaRPr lang="zh-CN" altLang="en-US" sz="1400" b="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210677" y="1617515"/>
            <a:ext cx="3073053" cy="40472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感激伤害我们的人，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因为他磨练了我们的心志；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感激绊倒我们的人，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因为他强化了我们的双腿；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感激欺骗我们的人，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因为他增进了我们的智慧；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感激藐视我们的人，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因为他觉醒了我们的自尊；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感激遗弃我们的人，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tx1"/>
                </a:solidFill>
              </a:rPr>
              <a:t>因为他教会了我们独立。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730" y="2197923"/>
            <a:ext cx="3727642" cy="46600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013B4A6-3194-4BF8-AE5A-311B89AB16B6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7BF90E6-5886-49A8-9953-682BB83DC486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86D5591F-F157-459C-995E-8F07E8009C4F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朗读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感恩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0480" y="1878319"/>
            <a:ext cx="6865471" cy="31013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中倩简体" panose="03000509000000000000" pitchFamily="65" charset="-122"/>
              </a:rPr>
              <a:t>在我们成长的道路上，要感谢的人太多太多，因为他们让我们过上幸福的生活，因为他们让我们没有忧虑的成长，常怀感恩之心的人是最幸福的，常怀感恩之情的生活是甜美的。</a:t>
            </a:r>
            <a:endParaRPr lang="en-US" altLang="zh-CN" sz="2400" dirty="0">
              <a:solidFill>
                <a:srgbClr val="137B7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方正中倩简体" panose="03000509000000000000" pitchFamily="65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中倩简体" panose="03000509000000000000" pitchFamily="65" charset="-122"/>
              </a:rPr>
              <a:t>同学们，让我们学会感恩，学会感激，用感恩之心去生活吧。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2EC2D0B-DB43-45F8-BD60-E690FEA6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92" y="4916205"/>
            <a:ext cx="3000000" cy="148571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8E46137-F953-45C0-9092-5E32F3B18939}"/>
              </a:ext>
            </a:extLst>
          </p:cNvPr>
          <p:cNvGrpSpPr/>
          <p:nvPr/>
        </p:nvGrpSpPr>
        <p:grpSpPr>
          <a:xfrm>
            <a:off x="4292600" y="276416"/>
            <a:ext cx="3606800" cy="600946"/>
            <a:chOff x="4877435" y="460657"/>
            <a:chExt cx="2110740" cy="600946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7BBECA49-1327-4571-A590-0E6339F4930E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0E6CBFC3-B2F8-47AD-9548-F98399BEF97A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感恩的心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94769EB-B6EA-444C-A2D8-AEA609B5BE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85" y="1192733"/>
            <a:ext cx="5429915" cy="5665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5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4D5660-2EED-4812-9770-A896F6C0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8E396C-9794-4AE1-B345-2E7536E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609600"/>
            <a:ext cx="12192000" cy="5638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CB1D1E1-AAFF-493A-B402-A46E53F00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3632200"/>
            <a:ext cx="2450832" cy="32257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6F63E84-DD04-4505-9FBC-9D4F9BECD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90" y="207227"/>
            <a:ext cx="1624966" cy="804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71CA814-4903-47AA-95B4-B6C4BCAC8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48835"/>
            <a:ext cx="12192000" cy="447412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FD5D4D9-46F5-45F5-A24B-A036E0228A9C}"/>
              </a:ext>
            </a:extLst>
          </p:cNvPr>
          <p:cNvSpPr txBox="1">
            <a:spLocks noChangeArrowheads="1"/>
          </p:cNvSpPr>
          <p:nvPr/>
        </p:nvSpPr>
        <p:spPr>
          <a:xfrm>
            <a:off x="2058534" y="3632199"/>
            <a:ext cx="5711717" cy="1018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FontTx/>
              <a:buNone/>
            </a:pPr>
            <a:r>
              <a:rPr lang="zh-CN" altLang="en-US" sz="7200" b="1" dirty="0">
                <a:solidFill>
                  <a:srgbClr val="137B7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中倩简体" panose="03000509000000000000" pitchFamily="65" charset="-122"/>
                <a:ea typeface="方正中倩简体" panose="03000509000000000000" pitchFamily="65" charset="-122"/>
              </a:rPr>
              <a:t>父亲节由来</a:t>
            </a:r>
            <a:endParaRPr lang="zh-CN" altLang="zh-CN" sz="7200" b="1" dirty="0">
              <a:solidFill>
                <a:srgbClr val="137B7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6B263F-5584-4FB7-873A-7DE15CC957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02" y="1258103"/>
            <a:ext cx="3067898" cy="30678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03E8649-40BC-48A7-AC7F-7EE76ECB40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391" y="1788290"/>
            <a:ext cx="5711717" cy="56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52FF9F2-D7BF-45A5-9D5A-F69AFB065AC0}"/>
              </a:ext>
            </a:extLst>
          </p:cNvPr>
          <p:cNvGrpSpPr/>
          <p:nvPr/>
        </p:nvGrpSpPr>
        <p:grpSpPr>
          <a:xfrm>
            <a:off x="5040630" y="346357"/>
            <a:ext cx="2110740" cy="600946"/>
            <a:chOff x="4877435" y="460657"/>
            <a:chExt cx="2110740" cy="600946"/>
          </a:xfrm>
        </p:grpSpPr>
        <p:sp>
          <p:nvSpPr>
            <p:cNvPr id="2" name="矩形 1"/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5238216" y="584423"/>
              <a:ext cx="1389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父亲节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457437" y="1958560"/>
            <a:ext cx="5756425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137B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父亲节（</a:t>
            </a:r>
            <a:r>
              <a:rPr lang="en-US" altLang="zh-CN" sz="2400" b="1" dirty="0">
                <a:solidFill>
                  <a:srgbClr val="137B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Father's Day</a:t>
            </a:r>
            <a:r>
              <a:rPr lang="zh-CN" altLang="en-US" sz="2400" b="1" dirty="0">
                <a:solidFill>
                  <a:srgbClr val="137B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顾名思义是感恩父亲的节日。约始于二十世纪初，起源于美国，现已广泛流传于世界各地，节日日期因地域而存在差异。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最广泛的日期在每年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月的第三个星期日，世界上有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个国家和地区是在这一天过父亲节。节日里有各种的庆祝方式，大部分都与赠送礼物、家族聚餐或活动有关。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2DBFEA8-C12E-4D7C-ADCC-C29D5F7526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588" y="1958560"/>
            <a:ext cx="3801361" cy="3801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2633" y="1717731"/>
            <a:ext cx="7029750" cy="37864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altLang="zh-CN" sz="1800" b="0" dirty="0">
                <a:solidFill>
                  <a:schemeClr val="tx1"/>
                </a:solidFill>
              </a:rPr>
              <a:t>1909</a:t>
            </a:r>
            <a:r>
              <a:rPr lang="zh-CN" altLang="en-US" sz="1800" b="0" dirty="0">
                <a:solidFill>
                  <a:schemeClr val="tx1"/>
                </a:solidFill>
              </a:rPr>
              <a:t>年，华盛顿一位叫布鲁斯</a:t>
            </a:r>
            <a:r>
              <a:rPr lang="en-US" altLang="zh-CN" sz="1800" b="0" dirty="0">
                <a:solidFill>
                  <a:schemeClr val="tx1"/>
                </a:solidFill>
              </a:rPr>
              <a:t>-</a:t>
            </a:r>
            <a:r>
              <a:rPr lang="zh-CN" altLang="en-US" sz="1800" b="0" dirty="0">
                <a:solidFill>
                  <a:schemeClr val="tx1"/>
                </a:solidFill>
              </a:rPr>
              <a:t>多德的夫人，在庆贺母亲节的时候突然产生了一个念头：既然有母亲节，为什么不能有父亲节呢</a:t>
            </a:r>
            <a:r>
              <a:rPr lang="en-US" altLang="zh-CN" sz="1800" b="0" dirty="0">
                <a:solidFill>
                  <a:schemeClr val="tx1"/>
                </a:solidFill>
              </a:rPr>
              <a:t>?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en-US" sz="1800" b="0" dirty="0">
                <a:solidFill>
                  <a:schemeClr val="tx1"/>
                </a:solidFill>
              </a:rPr>
              <a:t>多德夫人和她的</a:t>
            </a:r>
            <a:r>
              <a:rPr lang="en-US" altLang="zh-CN" sz="1800" b="0" dirty="0">
                <a:solidFill>
                  <a:schemeClr val="tx1"/>
                </a:solidFill>
              </a:rPr>
              <a:t>5</a:t>
            </a:r>
            <a:r>
              <a:rPr lang="zh-CN" altLang="en-US" sz="1800" b="0" dirty="0">
                <a:solidFill>
                  <a:schemeClr val="tx1"/>
                </a:solidFill>
              </a:rPr>
              <a:t>个弟弟早年丧母，他们由慈爱的父亲一手养大的。许多年过去了，姐弟</a:t>
            </a:r>
            <a:r>
              <a:rPr lang="en-US" altLang="zh-CN" sz="1800" b="0" dirty="0">
                <a:solidFill>
                  <a:schemeClr val="tx1"/>
                </a:solidFill>
              </a:rPr>
              <a:t>6</a:t>
            </a:r>
            <a:r>
              <a:rPr lang="zh-CN" altLang="en-US" sz="1800" b="0" dirty="0">
                <a:solidFill>
                  <a:schemeClr val="tx1"/>
                </a:solidFill>
              </a:rPr>
              <a:t>人每逢父亲的生辰忌日，总会回想起父亲含辛茹苦养家的情景。在拉斯马斯博士的支持下，她提笔给州政府写了一封措辞恳切的信，呼吁建立父亲节，并建议将节日定在</a:t>
            </a:r>
            <a:r>
              <a:rPr lang="en-US" altLang="zh-CN" sz="1800" b="0" dirty="0">
                <a:solidFill>
                  <a:schemeClr val="tx1"/>
                </a:solidFill>
              </a:rPr>
              <a:t>6</a:t>
            </a:r>
            <a:r>
              <a:rPr lang="zh-CN" altLang="en-US" sz="1800" b="0" dirty="0">
                <a:solidFill>
                  <a:schemeClr val="tx1"/>
                </a:solidFill>
              </a:rPr>
              <a:t>月</a:t>
            </a:r>
            <a:r>
              <a:rPr lang="en-US" altLang="zh-CN" sz="1800" b="0" dirty="0">
                <a:solidFill>
                  <a:schemeClr val="tx1"/>
                </a:solidFill>
              </a:rPr>
              <a:t>5</a:t>
            </a:r>
            <a:r>
              <a:rPr lang="zh-CN" altLang="en-US" sz="1800" b="0" dirty="0">
                <a:solidFill>
                  <a:schemeClr val="tx1"/>
                </a:solidFill>
              </a:rPr>
              <a:t>日她父亲生日这天。州政府采纳了她的建议，仓促间将父亲节定为</a:t>
            </a:r>
            <a:r>
              <a:rPr lang="en-US" altLang="zh-CN" sz="1800" b="0" dirty="0">
                <a:solidFill>
                  <a:schemeClr val="tx1"/>
                </a:solidFill>
              </a:rPr>
              <a:t>19</a:t>
            </a:r>
            <a:r>
              <a:rPr lang="zh-CN" altLang="en-US" sz="1800" b="0" dirty="0">
                <a:solidFill>
                  <a:schemeClr val="tx1"/>
                </a:solidFill>
              </a:rPr>
              <a:t>日，即</a:t>
            </a:r>
            <a:r>
              <a:rPr lang="en-US" altLang="zh-CN" sz="1800" b="0" dirty="0">
                <a:solidFill>
                  <a:schemeClr val="tx1"/>
                </a:solidFill>
              </a:rPr>
              <a:t>1909</a:t>
            </a:r>
            <a:r>
              <a:rPr lang="zh-CN" altLang="en-US" sz="1800" b="0" dirty="0">
                <a:solidFill>
                  <a:schemeClr val="tx1"/>
                </a:solidFill>
              </a:rPr>
              <a:t>年</a:t>
            </a:r>
            <a:r>
              <a:rPr lang="en-US" altLang="zh-CN" sz="1800" b="0" dirty="0">
                <a:solidFill>
                  <a:schemeClr val="tx1"/>
                </a:solidFill>
              </a:rPr>
              <a:t>6</a:t>
            </a:r>
            <a:r>
              <a:rPr lang="zh-CN" altLang="en-US" sz="1800" b="0" dirty="0">
                <a:solidFill>
                  <a:schemeClr val="tx1"/>
                </a:solidFill>
              </a:rPr>
              <a:t>月第</a:t>
            </a:r>
            <a:r>
              <a:rPr lang="en-US" altLang="zh-CN" sz="1800" b="0" dirty="0">
                <a:solidFill>
                  <a:schemeClr val="tx1"/>
                </a:solidFill>
              </a:rPr>
              <a:t>3</a:t>
            </a:r>
            <a:r>
              <a:rPr lang="zh-CN" altLang="en-US" sz="1800" b="0" dirty="0">
                <a:solidFill>
                  <a:schemeClr val="tx1"/>
                </a:solidFill>
              </a:rPr>
              <a:t>个星期日。翌年，多德夫人所在的斯波堪市正式庆祝这一节日 ，市长宣布了父亲节的文告，定这天为全州纪念日。以后，其他国家也庆父亲节并沿用至今。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83" y="2695089"/>
            <a:ext cx="3751095" cy="43077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459" y="-206399"/>
            <a:ext cx="3000000" cy="148571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61B4B02-4950-4826-8122-34479ABDA688}"/>
              </a:ext>
            </a:extLst>
          </p:cNvPr>
          <p:cNvGrpSpPr/>
          <p:nvPr/>
        </p:nvGrpSpPr>
        <p:grpSpPr>
          <a:xfrm>
            <a:off x="5040630" y="346357"/>
            <a:ext cx="2110740" cy="600946"/>
            <a:chOff x="4877435" y="460657"/>
            <a:chExt cx="2110740" cy="600946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B32BCF0-12D7-4547-9F57-875A4146F423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FEDB4C9D-7D3D-4282-9283-1B9390085DD1}"/>
                </a:ext>
              </a:extLst>
            </p:cNvPr>
            <p:cNvSpPr/>
            <p:nvPr/>
          </p:nvSpPr>
          <p:spPr>
            <a:xfrm>
              <a:off x="5238216" y="584423"/>
              <a:ext cx="1389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节日由来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185" y="999785"/>
            <a:ext cx="5717815" cy="571781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0216" y="1929772"/>
            <a:ext cx="5870203" cy="25779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zh-CN" altLang="en-US" sz="1800" b="0" dirty="0">
                <a:solidFill>
                  <a:schemeClr val="tx1"/>
                </a:solidFill>
              </a:rPr>
              <a:t>父亲节并非“泊来”的节日，中国也有自己的父亲节，中国的父亲节起源，要追溯到民国时期，</a:t>
            </a:r>
            <a:r>
              <a:rPr lang="en-US" altLang="zh-CN" sz="1800" b="0" dirty="0">
                <a:solidFill>
                  <a:schemeClr val="tx1"/>
                </a:solidFill>
              </a:rPr>
              <a:t>1945</a:t>
            </a:r>
            <a:r>
              <a:rPr lang="zh-CN" altLang="en-US" sz="1800" b="0" dirty="0">
                <a:solidFill>
                  <a:schemeClr val="tx1"/>
                </a:solidFill>
              </a:rPr>
              <a:t>年</a:t>
            </a:r>
            <a:r>
              <a:rPr lang="en-US" altLang="zh-CN" sz="1800" b="0" dirty="0">
                <a:solidFill>
                  <a:schemeClr val="tx1"/>
                </a:solidFill>
              </a:rPr>
              <a:t>8</a:t>
            </a:r>
            <a:r>
              <a:rPr lang="zh-CN" altLang="en-US" sz="1800" b="0" dirty="0">
                <a:solidFill>
                  <a:schemeClr val="tx1"/>
                </a:solidFill>
              </a:rPr>
              <a:t>月</a:t>
            </a:r>
            <a:r>
              <a:rPr lang="en-US" altLang="zh-CN" sz="1800" b="0" dirty="0">
                <a:solidFill>
                  <a:schemeClr val="tx1"/>
                </a:solidFill>
              </a:rPr>
              <a:t>8</a:t>
            </a:r>
            <a:r>
              <a:rPr lang="zh-CN" altLang="en-US" sz="1800" b="0" dirty="0">
                <a:solidFill>
                  <a:schemeClr val="tx1"/>
                </a:solidFill>
              </a:rPr>
              <a:t>日，上海发起了庆祝父亲节的活动，市民立即响应，抗日战争胜利后，上海市各界名流，联名请上海市政府转呈中央政府，定“爸爸 ”谐音的</a:t>
            </a:r>
            <a:r>
              <a:rPr lang="en-US" altLang="zh-CN" sz="1800" b="0" dirty="0">
                <a:solidFill>
                  <a:schemeClr val="tx1"/>
                </a:solidFill>
              </a:rPr>
              <a:t>8</a:t>
            </a:r>
            <a:r>
              <a:rPr lang="zh-CN" altLang="en-US" sz="1800" b="0" dirty="0">
                <a:solidFill>
                  <a:schemeClr val="tx1"/>
                </a:solidFill>
              </a:rPr>
              <a:t>月</a:t>
            </a:r>
            <a:r>
              <a:rPr lang="en-US" altLang="zh-CN" sz="1800" b="0" dirty="0">
                <a:solidFill>
                  <a:schemeClr val="tx1"/>
                </a:solidFill>
              </a:rPr>
              <a:t>8</a:t>
            </a:r>
            <a:r>
              <a:rPr lang="zh-CN" altLang="en-US" sz="1800" b="0" dirty="0">
                <a:solidFill>
                  <a:schemeClr val="tx1"/>
                </a:solidFill>
              </a:rPr>
              <a:t>日为全国性的父亲节，在父亲节这天，人们佩带鲜花，表达对父亲的敬重和思念。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090" y="4290301"/>
            <a:ext cx="3000000" cy="14857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038" y="444058"/>
            <a:ext cx="3000000" cy="148571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B81B91B3-89C0-46EB-9315-DCD30FD9E2AE}"/>
              </a:ext>
            </a:extLst>
          </p:cNvPr>
          <p:cNvGrpSpPr/>
          <p:nvPr/>
        </p:nvGrpSpPr>
        <p:grpSpPr>
          <a:xfrm>
            <a:off x="5040630" y="346357"/>
            <a:ext cx="2110740" cy="600946"/>
            <a:chOff x="4877435" y="460657"/>
            <a:chExt cx="2110740" cy="60094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65D91374-B89C-4A24-BB90-447D3B5B19D6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849C53A-BDCE-48C8-8068-C7494CA14E34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中国的父亲节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3665" y="2321524"/>
            <a:ext cx="7281120" cy="21099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在父亲节这一天，凡是父亲已故的美国人都会佩戴一朵白玫瑰，而父亲在世的美国人则佩戴红玫瑰。在宾夕法尼亚，人们也会用蒲公英向父亲表示致意，而在温哥华，人们选择佩戴白丁香。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美国，父亲节当天早餐一般是由子女们来做，父母可以继续睡觉，不必早起。由子女们做好早餐拿到床前给父母亲食用。此外，在美国儿女也会给父亲寄贺卡，买领带、袜子之类的小礼品送给父亲，以表达对父亲的敬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2327991" y="1601864"/>
            <a:ext cx="3904441" cy="5256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美国为父母做早餐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140" y="4431461"/>
            <a:ext cx="3000000" cy="1485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85231C7-E4DD-4437-A2FC-C7E39AC2AB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1" y="1255727"/>
            <a:ext cx="6212337" cy="616956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5F2754F-F634-47A4-A465-0B811070980D}"/>
              </a:ext>
            </a:extLst>
          </p:cNvPr>
          <p:cNvGrpSpPr/>
          <p:nvPr/>
        </p:nvGrpSpPr>
        <p:grpSpPr>
          <a:xfrm>
            <a:off x="5040630" y="346357"/>
            <a:ext cx="2110740" cy="600946"/>
            <a:chOff x="4877435" y="460657"/>
            <a:chExt cx="2110740" cy="600946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39785E99-52F1-4199-8008-A4B69F709026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35225228-256A-46A7-B847-26207D9C2888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美国父亲节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84853" y="1687500"/>
            <a:ext cx="4229675" cy="4229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68155" y="1569351"/>
            <a:ext cx="3877986" cy="5319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日本给父亲念感恩信、搓背</a:t>
            </a:r>
          </a:p>
        </p:txBody>
      </p:sp>
      <p:sp>
        <p:nvSpPr>
          <p:cNvPr id="3" name="矩形 2"/>
          <p:cNvSpPr/>
          <p:nvPr/>
        </p:nvSpPr>
        <p:spPr>
          <a:xfrm>
            <a:off x="1327596" y="2213988"/>
            <a:ext cx="6096000" cy="24300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日本父亲节时，女儿一般会念感谢信给父亲。她们会和父亲团聚，给父亲送上礼物和祝福。在日本，不管是已经出嫁的还是待字闺中的女儿，一般要给父亲写一封挚爱和祝福的信，将这封信捧到父亲面前，大声念给父亲听，感谢父亲的生身和养育之恩。</a:t>
            </a:r>
          </a:p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日本的洗浴文化历史久远，泡澡对日本人来说是一种享受。因此父亲节这一天，女儿们要亲手给泡澡的父亲搓搓背，也是给父亲最大的温暖一种方式。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140" y="4431461"/>
            <a:ext cx="3000000" cy="148571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2D88313-A1AD-4E7B-9B95-BB7EC5588C21}"/>
              </a:ext>
            </a:extLst>
          </p:cNvPr>
          <p:cNvGrpSpPr/>
          <p:nvPr/>
        </p:nvGrpSpPr>
        <p:grpSpPr>
          <a:xfrm>
            <a:off x="5040630" y="346357"/>
            <a:ext cx="2110740" cy="600946"/>
            <a:chOff x="4877435" y="460657"/>
            <a:chExt cx="2110740" cy="60094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86255E60-AF39-41E6-925B-A3CBA10AEC27}"/>
                </a:ext>
              </a:extLst>
            </p:cNvPr>
            <p:cNvSpPr/>
            <p:nvPr/>
          </p:nvSpPr>
          <p:spPr>
            <a:xfrm>
              <a:off x="4877435" y="460657"/>
              <a:ext cx="2110740" cy="600946"/>
            </a:xfrm>
            <a:prstGeom prst="rect">
              <a:avLst/>
            </a:prstGeom>
            <a:solidFill>
              <a:srgbClr val="137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2886DDB1-FE22-4E20-8A28-DE1C263F1B7B}"/>
                </a:ext>
              </a:extLst>
            </p:cNvPr>
            <p:cNvSpPr/>
            <p:nvPr/>
          </p:nvSpPr>
          <p:spPr>
            <a:xfrm>
              <a:off x="5042386" y="548796"/>
              <a:ext cx="1749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日本父亲节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1890</Words>
  <Application>Microsoft Office PowerPoint</Application>
  <PresentationFormat>宽屏</PresentationFormat>
  <Paragraphs>238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Meiryo</vt:lpstr>
      <vt:lpstr>方正中倩简体</vt:lpstr>
      <vt:lpstr>华文细黑</vt:lpstr>
      <vt:lpstr>宋体</vt:lpstr>
      <vt:lpstr>微软雅黑</vt:lpstr>
      <vt:lpstr>造字工房摩登（非商用）常规体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1</cp:revision>
  <dcterms:created xsi:type="dcterms:W3CDTF">2019-05-28T08:05:00Z</dcterms:created>
  <dcterms:modified xsi:type="dcterms:W3CDTF">2023-03-31T00:32:00Z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