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xml" ContentType="application/vnd.openxmlformats-officedocument.presentationml.notesSlide+xml"/>
  <Override PartName="/ppt/tags/tag131.xml" ContentType="application/vnd.openxmlformats-officedocument.presentationml.tags+xml"/>
  <Override PartName="/ppt/notesSlides/notesSlide2.xml" ContentType="application/vnd.openxmlformats-officedocument.presentationml.notesSlide+xml"/>
  <Override PartName="/ppt/tags/tag132.xml" ContentType="application/vnd.openxmlformats-officedocument.presentationml.tags+xml"/>
  <Override PartName="/ppt/notesSlides/notesSlide3.xml" ContentType="application/vnd.openxmlformats-officedocument.presentationml.notesSlide+xml"/>
  <Override PartName="/ppt/tags/tag133.xml" ContentType="application/vnd.openxmlformats-officedocument.presentationml.tags+xml"/>
  <Override PartName="/ppt/notesSlides/notesSlide4.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5.xml" ContentType="application/vnd.openxmlformats-officedocument.presentationml.notesSlide+xml"/>
  <Override PartName="/ppt/tags/tag136.xml" ContentType="application/vnd.openxmlformats-officedocument.presentationml.tags+xml"/>
  <Override PartName="/ppt/notesSlides/notesSlide6.xml" ContentType="application/vnd.openxmlformats-officedocument.presentationml.notesSlide+xml"/>
  <Override PartName="/ppt/tags/tag137.xml" ContentType="application/vnd.openxmlformats-officedocument.presentationml.tags+xml"/>
  <Override PartName="/ppt/notesSlides/notesSlide7.xml" ContentType="application/vnd.openxmlformats-officedocument.presentationml.notesSlide+xml"/>
  <Override PartName="/ppt/tags/tag138.xml" ContentType="application/vnd.openxmlformats-officedocument.presentationml.tags+xml"/>
  <Override PartName="/ppt/notesSlides/notesSlide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9.xml" ContentType="application/vnd.openxmlformats-officedocument.presentationml.notesSlide+xml"/>
  <Override PartName="/ppt/tags/tag141.xml" ContentType="application/vnd.openxmlformats-officedocument.presentationml.tags+xml"/>
  <Override PartName="/ppt/notesSlides/notesSlide10.xml" ContentType="application/vnd.openxmlformats-officedocument.presentationml.notesSlide+xml"/>
  <Override PartName="/ppt/tags/tag142.xml" ContentType="application/vnd.openxmlformats-officedocument.presentationml.tags+xml"/>
  <Override PartName="/ppt/notesSlides/notesSlide1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12.xml" ContentType="application/vnd.openxmlformats-officedocument.presentationml.notesSlide+xml"/>
  <Override PartName="/ppt/tags/tag145.xml" ContentType="application/vnd.openxmlformats-officedocument.presentationml.tags+xml"/>
  <Override PartName="/ppt/notesSlides/notesSlide13.xml" ContentType="application/vnd.openxmlformats-officedocument.presentationml.notesSlide+xml"/>
  <Override PartName="/ppt/tags/tag146.xml" ContentType="application/vnd.openxmlformats-officedocument.presentationml.tags+xml"/>
  <Override PartName="/ppt/notesSlides/notesSlide14.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15.xml" ContentType="application/vnd.openxmlformats-officedocument.presentationml.notesSlide+xml"/>
  <Override PartName="/ppt/tags/tag149.xml" ContentType="application/vnd.openxmlformats-officedocument.presentationml.tags+xml"/>
  <Override PartName="/ppt/notesSlides/notesSlide16.xml" ContentType="application/vnd.openxmlformats-officedocument.presentationml.notesSlide+xml"/>
  <Override PartName="/ppt/tags/tag15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0"/>
  </p:notesMasterIdLst>
  <p:handoutMasterIdLst>
    <p:handoutMasterId r:id="rId31"/>
  </p:handoutMasterIdLst>
  <p:sldIdLst>
    <p:sldId id="260" r:id="rId4"/>
    <p:sldId id="270" r:id="rId5"/>
    <p:sldId id="265" r:id="rId6"/>
    <p:sldId id="269" r:id="rId7"/>
    <p:sldId id="271" r:id="rId8"/>
    <p:sldId id="274" r:id="rId9"/>
    <p:sldId id="273" r:id="rId10"/>
    <p:sldId id="275" r:id="rId11"/>
    <p:sldId id="264" r:id="rId12"/>
    <p:sldId id="276" r:id="rId13"/>
    <p:sldId id="283" r:id="rId14"/>
    <p:sldId id="284" r:id="rId15"/>
    <p:sldId id="282" r:id="rId16"/>
    <p:sldId id="266" r:id="rId17"/>
    <p:sldId id="285" r:id="rId18"/>
    <p:sldId id="287" r:id="rId19"/>
    <p:sldId id="286" r:id="rId20"/>
    <p:sldId id="267" r:id="rId21"/>
    <p:sldId id="288" r:id="rId22"/>
    <p:sldId id="289" r:id="rId23"/>
    <p:sldId id="290" r:id="rId24"/>
    <p:sldId id="268" r:id="rId25"/>
    <p:sldId id="294" r:id="rId26"/>
    <p:sldId id="295" r:id="rId27"/>
    <p:sldId id="296" r:id="rId28"/>
    <p:sldId id="297"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p15:clr>
            <a:srgbClr val="A4A3A4"/>
          </p15:clr>
        </p15:guide>
        <p15:guide id="2" pos="39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6314" autoAdjust="0"/>
  </p:normalViewPr>
  <p:slideViewPr>
    <p:cSldViewPr snapToGrid="0">
      <p:cViewPr varScale="1">
        <p:scale>
          <a:sx n="108" d="100"/>
          <a:sy n="108" d="100"/>
        </p:scale>
        <p:origin x="780" y="150"/>
      </p:cViewPr>
      <p:guideLst>
        <p:guide orient="horz" pos="2140"/>
        <p:guide pos="391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742427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52574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1689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6520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5126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8597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60823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2305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70673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5817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80277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3679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5323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7691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607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8106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2323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323904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3721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19316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2.xml"/><Relationship Id="rId5" Type="http://schemas.openxmlformats.org/officeDocument/2006/relationships/tags" Target="../tags/tag74.xml"/><Relationship Id="rId4" Type="http://schemas.openxmlformats.org/officeDocument/2006/relationships/tags" Target="../tags/tag7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2.xml"/><Relationship Id="rId5" Type="http://schemas.openxmlformats.org/officeDocument/2006/relationships/tags" Target="../tags/tag79.xml"/><Relationship Id="rId4" Type="http://schemas.openxmlformats.org/officeDocument/2006/relationships/tags" Target="../tags/tag7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2.xml"/><Relationship Id="rId5" Type="http://schemas.openxmlformats.org/officeDocument/2006/relationships/tags" Target="../tags/tag84.xml"/><Relationship Id="rId4" Type="http://schemas.openxmlformats.org/officeDocument/2006/relationships/tags" Target="../tags/tag8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Master" Target="../slideMasters/slideMaster2.xml"/><Relationship Id="rId4" Type="http://schemas.openxmlformats.org/officeDocument/2006/relationships/tags" Target="../tags/tag10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2.xml"/><Relationship Id="rId5" Type="http://schemas.openxmlformats.org/officeDocument/2006/relationships/tags" Target="../tags/tag116.xml"/><Relationship Id="rId4" Type="http://schemas.openxmlformats.org/officeDocument/2006/relationships/tags" Target="../tags/tag11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2.xml"/><Relationship Id="rId4" Type="http://schemas.openxmlformats.org/officeDocument/2006/relationships/tags" Target="../tags/tag1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2.xml"/><Relationship Id="rId5" Type="http://schemas.openxmlformats.org/officeDocument/2006/relationships/tags" Target="../tags/tag125.xml"/><Relationship Id="rId4" Type="http://schemas.openxmlformats.org/officeDocument/2006/relationships/tags" Target="../tags/tag1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2023/3/22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2023/3/22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2023/3/22</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3242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863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7277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6817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248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734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944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913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1576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3709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693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2023/3/22</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file:///D:\qq&#25991;&#20214;\712321467\Image\C2C\Image2\%7b75232B38-A165-1FB7-499C-2E1C792CACB5%7d.png" TargetMode="Externa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4.xml"/><Relationship Id="rId18" Type="http://schemas.openxmlformats.org/officeDocument/2006/relationships/tags" Target="../tags/tag69.xml"/><Relationship Id="rId3" Type="http://schemas.openxmlformats.org/officeDocument/2006/relationships/slideLayout" Target="../slideLayouts/slideLayout14.xml"/><Relationship Id="rId21" Type="http://schemas.openxmlformats.org/officeDocument/2006/relationships/image" Target="file:///D:\qq&#25991;&#20214;\712321467\Image\C2C\Image2\%7b75232B38-A165-1FB7-499C-2E1C792CACB5%7d.png" TargetMode="Externa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68.xml"/><Relationship Id="rId2" Type="http://schemas.openxmlformats.org/officeDocument/2006/relationships/slideLayout" Target="../slideLayouts/slideLayout13.xml"/><Relationship Id="rId16" Type="http://schemas.openxmlformats.org/officeDocument/2006/relationships/tags" Target="../tags/tag6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99000" flip="x" algn="ctr"/>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2023/3/22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pic>
        <p:nvPicPr>
          <p:cNvPr id="7" name="图片 1073743875" descr="学科网 zxxk.com"/>
          <p:cNvPicPr>
            <a:picLocks noChangeAspect="1"/>
          </p:cNvPicPr>
          <p:nvPr/>
        </p:nvPicPr>
        <p:blipFill>
          <a:blip r:embed="rId20" r:link="rId21"/>
          <a:stretch>
            <a:fillRect/>
          </a:stretch>
        </p:blipFill>
        <p:spPr>
          <a:xfrm>
            <a:off x="838200" y="365125"/>
            <a:ext cx="9525" cy="9525"/>
          </a:xfrm>
          <a:prstGeom prst="rect">
            <a:avLst/>
          </a:prstGeom>
          <a:noFill/>
          <a:ln>
            <a:noFill/>
            <a:miter lim="800000"/>
          </a:ln>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99000" flip="x" algn="ctr"/>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2023/3/22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a:p>
        </p:txBody>
      </p:sp>
      <p:pic>
        <p:nvPicPr>
          <p:cNvPr id="7" name="图片 1073743875" descr="学科网 zxxk.com"/>
          <p:cNvPicPr>
            <a:picLocks noChangeAspect="1"/>
          </p:cNvPicPr>
          <p:nvPr/>
        </p:nvPicPr>
        <p:blipFill>
          <a:blip r:embed="rId20" r:link="rId21"/>
          <a:stretch>
            <a:fillRect/>
          </a:stretch>
        </p:blipFill>
        <p:spPr>
          <a:xfrm>
            <a:off x="838200" y="365125"/>
            <a:ext cx="9525" cy="9525"/>
          </a:xfrm>
          <a:prstGeom prst="rect">
            <a:avLst/>
          </a:prstGeom>
          <a:noFill/>
          <a:ln>
            <a:noFill/>
            <a:miter lim="800000"/>
          </a:ln>
        </p:spPr>
      </p:pic>
    </p:spTree>
    <p:custDataLst>
      <p:tags r:id="rId13"/>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2939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slideLayout" Target="../slideLayouts/slideLayout1.xml"/><Relationship Id="rId1" Type="http://schemas.openxmlformats.org/officeDocument/2006/relationships/tags" Target="../tags/tag1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3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36.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37.xml"/><Relationship Id="rId6" Type="http://schemas.openxmlformats.org/officeDocument/2006/relationships/image" Target="../media/image18.sv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3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40.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4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4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5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28.xml"/><Relationship Id="rId5" Type="http://schemas.openxmlformats.org/officeDocument/2006/relationships/image" Target="../media/image4.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34.xml"/><Relationship Id="rId5" Type="http://schemas.openxmlformats.org/officeDocument/2006/relationships/image" Target="../media/image4.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62585" y="329565"/>
            <a:ext cx="11465560" cy="6199505"/>
          </a:xfrm>
          <a:prstGeom prst="roundRect">
            <a:avLst>
              <a:gd name="adj" fmla="val 37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724400" y="4337685"/>
            <a:ext cx="2743200" cy="639445"/>
          </a:xfrm>
          <a:prstGeom prst="roundRect">
            <a:avLst>
              <a:gd name="adj" fmla="val 10228"/>
            </a:avLst>
          </a:prstGeom>
          <a:solidFill>
            <a:srgbClr val="B5000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汉黑简" panose="00020600040101010101" charset="-122"/>
                <a:ea typeface="汉仪汉黑简" panose="00020600040101010101" charset="-122"/>
                <a:cs typeface="汉仪汉黑简" panose="00020600040101010101" charset="-122"/>
                <a:sym typeface="+mn-ea"/>
              </a:rPr>
              <a:t>爱国</a:t>
            </a:r>
            <a:r>
              <a:rPr lang="en-US" altLang="zh-CN" sz="2000" dirty="0">
                <a:solidFill>
                  <a:schemeClr val="bg1"/>
                </a:solidFill>
                <a:latin typeface="汉仪汉黑简" panose="00020600040101010101" charset="-122"/>
                <a:ea typeface="汉仪汉黑简" panose="00020600040101010101" charset="-122"/>
                <a:cs typeface="汉仪汉黑简" panose="00020600040101010101" charset="-122"/>
                <a:sym typeface="+mn-ea"/>
              </a:rPr>
              <a:t>/</a:t>
            </a:r>
            <a:r>
              <a:rPr lang="zh-CN" altLang="en-US" sz="2000" dirty="0">
                <a:solidFill>
                  <a:schemeClr val="bg1"/>
                </a:solidFill>
                <a:latin typeface="汉仪汉黑简" panose="00020600040101010101" charset="-122"/>
                <a:ea typeface="汉仪汉黑简" panose="00020600040101010101" charset="-122"/>
                <a:cs typeface="汉仪汉黑简" panose="00020600040101010101" charset="-122"/>
                <a:sym typeface="+mn-ea"/>
              </a:rPr>
              <a:t>进步</a:t>
            </a:r>
            <a:r>
              <a:rPr lang="en-US" altLang="zh-CN" sz="2000" dirty="0">
                <a:solidFill>
                  <a:schemeClr val="bg1"/>
                </a:solidFill>
                <a:latin typeface="汉仪汉黑简" panose="00020600040101010101" charset="-122"/>
                <a:ea typeface="汉仪汉黑简" panose="00020600040101010101" charset="-122"/>
                <a:cs typeface="汉仪汉黑简" panose="00020600040101010101" charset="-122"/>
                <a:sym typeface="+mn-ea"/>
              </a:rPr>
              <a:t>/</a:t>
            </a:r>
            <a:r>
              <a:rPr lang="zh-CN" altLang="en-US" sz="2000" dirty="0">
                <a:solidFill>
                  <a:schemeClr val="bg1"/>
                </a:solidFill>
                <a:latin typeface="汉仪汉黑简" panose="00020600040101010101" charset="-122"/>
                <a:ea typeface="汉仪汉黑简" panose="00020600040101010101" charset="-122"/>
                <a:cs typeface="汉仪汉黑简" panose="00020600040101010101" charset="-122"/>
                <a:sym typeface="+mn-ea"/>
              </a:rPr>
              <a:t>民主</a:t>
            </a:r>
            <a:r>
              <a:rPr lang="en-US" altLang="zh-CN" sz="2000" dirty="0">
                <a:solidFill>
                  <a:schemeClr val="bg1"/>
                </a:solidFill>
                <a:latin typeface="汉仪汉黑简" panose="00020600040101010101" charset="-122"/>
                <a:ea typeface="汉仪汉黑简" panose="00020600040101010101" charset="-122"/>
                <a:cs typeface="汉仪汉黑简" panose="00020600040101010101" charset="-122"/>
                <a:sym typeface="+mn-ea"/>
              </a:rPr>
              <a:t>/</a:t>
            </a:r>
            <a:r>
              <a:rPr lang="zh-CN" altLang="en-US" sz="2000" dirty="0">
                <a:solidFill>
                  <a:schemeClr val="bg1"/>
                </a:solidFill>
                <a:latin typeface="汉仪汉黑简" panose="00020600040101010101" charset="-122"/>
                <a:ea typeface="汉仪汉黑简" panose="00020600040101010101" charset="-122"/>
                <a:cs typeface="汉仪汉黑简" panose="00020600040101010101" charset="-122"/>
                <a:sym typeface="+mn-ea"/>
              </a:rPr>
              <a:t>科学</a:t>
            </a:r>
          </a:p>
        </p:txBody>
      </p:sp>
      <p:pic>
        <p:nvPicPr>
          <p:cNvPr id="26" name="图片 25" descr="343435333336323b333633373330333bb1cabca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rcRect t="30573" b="27427"/>
          <a:stretch>
            <a:fillRect/>
          </a:stretch>
        </p:blipFill>
        <p:spPr>
          <a:xfrm rot="3480000">
            <a:off x="-704799" y="1508561"/>
            <a:ext cx="7421245" cy="3116888"/>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pic>
        <p:nvPicPr>
          <p:cNvPr id="29" name="图片 28" descr="343435333336323b333633373330333bb1cabca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rcRect/>
          <a:stretch>
            <a:fillRect/>
          </a:stretch>
        </p:blipFill>
        <p:spPr>
          <a:xfrm rot="7860000">
            <a:off x="7755255" y="2884805"/>
            <a:ext cx="4783455" cy="2009140"/>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grpSp>
        <p:nvGrpSpPr>
          <p:cNvPr id="24" name="组合 23"/>
          <p:cNvGrpSpPr/>
          <p:nvPr/>
        </p:nvGrpSpPr>
        <p:grpSpPr>
          <a:xfrm>
            <a:off x="2617470" y="1208405"/>
            <a:ext cx="6957060" cy="1289050"/>
            <a:chOff x="4122" y="2220"/>
            <a:chExt cx="10956" cy="2030"/>
          </a:xfrm>
        </p:grpSpPr>
        <p:grpSp>
          <p:nvGrpSpPr>
            <p:cNvPr id="23" name="组合 22"/>
            <p:cNvGrpSpPr/>
            <p:nvPr/>
          </p:nvGrpSpPr>
          <p:grpSpPr>
            <a:xfrm>
              <a:off x="4122" y="2220"/>
              <a:ext cx="10957" cy="2031"/>
              <a:chOff x="3855" y="2220"/>
              <a:chExt cx="10957" cy="2031"/>
            </a:xfrm>
          </p:grpSpPr>
          <p:grpSp>
            <p:nvGrpSpPr>
              <p:cNvPr id="12" name="组合 11"/>
              <p:cNvGrpSpPr/>
              <p:nvPr/>
            </p:nvGrpSpPr>
            <p:grpSpPr>
              <a:xfrm>
                <a:off x="3855" y="2220"/>
                <a:ext cx="4850" cy="2024"/>
                <a:chOff x="4575" y="2070"/>
                <a:chExt cx="4850" cy="2024"/>
              </a:xfrm>
            </p:grpSpPr>
            <p:pic>
              <p:nvPicPr>
                <p:cNvPr id="3" name="图片 2" descr="32303036343138363b32303036353030313bb3a4b3c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7"/>
                    </a:ext>
                  </a:extLst>
                </a:blip>
                <a:stretch>
                  <a:fillRect/>
                </a:stretch>
              </p:blipFill>
              <p:spPr>
                <a:xfrm>
                  <a:off x="4575" y="2070"/>
                  <a:ext cx="2025" cy="2025"/>
                </a:xfrm>
                <a:prstGeom prst="rect">
                  <a:avLst/>
                </a:prstGeom>
              </p:spPr>
            </p:pic>
            <p:cxnSp>
              <p:nvCxnSpPr>
                <p:cNvPr id="6" name="直接连接符 5"/>
                <p:cNvCxnSpPr/>
                <p:nvPr/>
              </p:nvCxnSpPr>
              <p:spPr>
                <a:xfrm>
                  <a:off x="6441" y="3225"/>
                  <a:ext cx="2985" cy="0"/>
                </a:xfrm>
                <a:prstGeom prst="line">
                  <a:avLst/>
                </a:prstGeom>
                <a:ln>
                  <a:solidFill>
                    <a:srgbClr val="B50007"/>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0354" y="2227"/>
                <a:ext cx="4459" cy="2024"/>
                <a:chOff x="10091" y="2070"/>
                <a:chExt cx="4459" cy="2024"/>
              </a:xfrm>
            </p:grpSpPr>
            <p:pic>
              <p:nvPicPr>
                <p:cNvPr id="4" name="图片 3" descr="32303036343138363b32303036353030313bb3a4b3c7"/>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7"/>
                    </a:ext>
                  </a:extLst>
                </a:blip>
                <a:stretch>
                  <a:fillRect/>
                </a:stretch>
              </p:blipFill>
              <p:spPr>
                <a:xfrm flipH="1">
                  <a:off x="12690" y="2070"/>
                  <a:ext cx="1860" cy="2025"/>
                </a:xfrm>
                <a:prstGeom prst="rect">
                  <a:avLst/>
                </a:prstGeom>
              </p:spPr>
            </p:pic>
            <p:cxnSp>
              <p:nvCxnSpPr>
                <p:cNvPr id="11" name="直接连接符 10"/>
                <p:cNvCxnSpPr/>
                <p:nvPr/>
              </p:nvCxnSpPr>
              <p:spPr>
                <a:xfrm>
                  <a:off x="10091" y="3225"/>
                  <a:ext cx="2985" cy="0"/>
                </a:xfrm>
                <a:prstGeom prst="line">
                  <a:avLst/>
                </a:prstGeom>
                <a:ln>
                  <a:solidFill>
                    <a:srgbClr val="B50007"/>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8777" y="2988"/>
                <a:ext cx="1505" cy="394"/>
                <a:chOff x="8033" y="2460"/>
                <a:chExt cx="3093" cy="810"/>
              </a:xfrm>
            </p:grpSpPr>
            <p:sp>
              <p:nvSpPr>
                <p:cNvPr id="15" name="五角星 14"/>
                <p:cNvSpPr/>
                <p:nvPr/>
              </p:nvSpPr>
              <p:spPr>
                <a:xfrm>
                  <a:off x="9195" y="2460"/>
                  <a:ext cx="810" cy="810"/>
                </a:xfrm>
                <a:prstGeom prst="star5">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五角星 15"/>
                <p:cNvSpPr/>
                <p:nvPr/>
              </p:nvSpPr>
              <p:spPr>
                <a:xfrm>
                  <a:off x="8494" y="2658"/>
                  <a:ext cx="612" cy="612"/>
                </a:xfrm>
                <a:prstGeom prst="star5">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0094" y="2658"/>
                  <a:ext cx="612" cy="612"/>
                </a:xfrm>
                <a:prstGeom prst="star5">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754" y="2898"/>
                  <a:ext cx="372" cy="372"/>
                </a:xfrm>
                <a:prstGeom prst="star5">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19"/>
                <p:cNvSpPr/>
                <p:nvPr/>
              </p:nvSpPr>
              <p:spPr>
                <a:xfrm>
                  <a:off x="8033" y="2898"/>
                  <a:ext cx="372" cy="372"/>
                </a:xfrm>
                <a:prstGeom prst="star5">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 name="文本框 21"/>
            <p:cNvSpPr txBox="1"/>
            <p:nvPr/>
          </p:nvSpPr>
          <p:spPr>
            <a:xfrm>
              <a:off x="5921" y="2359"/>
              <a:ext cx="7359" cy="725"/>
            </a:xfrm>
            <a:prstGeom prst="rect">
              <a:avLst/>
            </a:prstGeom>
            <a:noFill/>
          </p:spPr>
          <p:txBody>
            <a:bodyPr wrap="square" rtlCol="0">
              <a:spAutoFit/>
            </a:bodyPr>
            <a:lstStyle/>
            <a:p>
              <a:pPr algn="dist"/>
              <a:r>
                <a:rPr lang="zh-CN" altLang="en-US" sz="2400" dirty="0">
                  <a:solidFill>
                    <a:srgbClr val="B50007"/>
                  </a:solidFill>
                  <a:latin typeface="汉仪汉黑简" panose="00020600040101010101" charset="-122"/>
                  <a:ea typeface="汉仪汉黑简" panose="00020600040101010101" charset="-122"/>
                  <a:cs typeface="汉仪汉黑简" panose="00020600040101010101" charset="-122"/>
                </a:rPr>
                <a:t>五四青年节主题教育</a:t>
              </a:r>
              <a:r>
                <a:rPr lang="en-US" altLang="zh-CN" sz="2400" dirty="0">
                  <a:solidFill>
                    <a:srgbClr val="B50007"/>
                  </a:solidFill>
                  <a:latin typeface="汉仪汉黑简" panose="00020600040101010101" charset="-122"/>
                  <a:ea typeface="汉仪汉黑简" panose="00020600040101010101" charset="-122"/>
                  <a:cs typeface="汉仪汉黑简" panose="00020600040101010101" charset="-122"/>
                </a:rPr>
                <a:t>PPT</a:t>
              </a:r>
              <a:r>
                <a:rPr lang="zh-CN" altLang="en-US" sz="2400" dirty="0">
                  <a:solidFill>
                    <a:srgbClr val="B50007"/>
                  </a:solidFill>
                  <a:latin typeface="汉仪汉黑简" panose="00020600040101010101" charset="-122"/>
                  <a:ea typeface="汉仪汉黑简" panose="00020600040101010101" charset="-122"/>
                  <a:cs typeface="汉仪汉黑简" panose="00020600040101010101" charset="-122"/>
                </a:rPr>
                <a:t>课件</a:t>
              </a:r>
            </a:p>
          </p:txBody>
        </p:sp>
      </p:grpSp>
      <p:sp>
        <p:nvSpPr>
          <p:cNvPr id="25" name="文本框 24"/>
          <p:cNvSpPr txBox="1"/>
          <p:nvPr/>
        </p:nvSpPr>
        <p:spPr>
          <a:xfrm>
            <a:off x="675640" y="2277745"/>
            <a:ext cx="10840720" cy="1014730"/>
          </a:xfrm>
          <a:prstGeom prst="rect">
            <a:avLst/>
          </a:prstGeom>
          <a:noFill/>
        </p:spPr>
        <p:txBody>
          <a:bodyPr wrap="square" rtlCol="0" anchor="t">
            <a:spAutoFit/>
          </a:bodyPr>
          <a:lstStyle/>
          <a:p>
            <a:pPr algn="ctr"/>
            <a:r>
              <a:rPr lang="zh-CN" altLang="en-US" sz="6000" dirty="0">
                <a:solidFill>
                  <a:srgbClr val="B50007"/>
                </a:solidFill>
                <a:latin typeface="汉仪汉黑简" panose="00020600040101010101" charset="-122"/>
                <a:ea typeface="汉仪汉黑简" panose="00020600040101010101" charset="-122"/>
                <a:cs typeface="汉仪汉黑简" panose="00020600040101010101" charset="-122"/>
              </a:rPr>
              <a:t>传承五四精神</a:t>
            </a:r>
            <a:r>
              <a:rPr lang="en-US" altLang="zh-CN" sz="6000" dirty="0">
                <a:solidFill>
                  <a:srgbClr val="B50007"/>
                </a:solidFill>
                <a:latin typeface="汉仪汉黑简" panose="00020600040101010101" charset="-122"/>
                <a:ea typeface="汉仪汉黑简" panose="00020600040101010101" charset="-122"/>
                <a:cs typeface="汉仪汉黑简" panose="00020600040101010101" charset="-122"/>
              </a:rPr>
              <a:t> </a:t>
            </a:r>
            <a:r>
              <a:rPr lang="zh-CN" altLang="en-US" sz="6000" dirty="0">
                <a:solidFill>
                  <a:srgbClr val="B50007"/>
                </a:solidFill>
                <a:latin typeface="汉仪汉黑简" panose="00020600040101010101" charset="-122"/>
                <a:ea typeface="汉仪汉黑简" panose="00020600040101010101" charset="-122"/>
                <a:cs typeface="汉仪汉黑简" panose="00020600040101010101" charset="-122"/>
              </a:rPr>
              <a:t>赓续青春血脉</a:t>
            </a:r>
          </a:p>
        </p:txBody>
      </p:sp>
      <p:sp>
        <p:nvSpPr>
          <p:cNvPr id="9" name="文本框 8"/>
          <p:cNvSpPr txBox="1"/>
          <p:nvPr/>
        </p:nvSpPr>
        <p:spPr>
          <a:xfrm>
            <a:off x="621030" y="3284855"/>
            <a:ext cx="10949940" cy="521970"/>
          </a:xfrm>
          <a:prstGeom prst="rect">
            <a:avLst/>
          </a:prstGeom>
          <a:noFill/>
        </p:spPr>
        <p:txBody>
          <a:bodyPr wrap="square" rtlCol="0" anchor="t">
            <a:spAutoFit/>
          </a:bodyPr>
          <a:lstStyle/>
          <a:p>
            <a:pPr algn="ctr"/>
            <a:r>
              <a:rPr lang="zh-CN" altLang="en-US" sz="1400">
                <a:solidFill>
                  <a:srgbClr val="B50007">
                    <a:alpha val="75000"/>
                  </a:srgbClr>
                </a:solidFill>
                <a:latin typeface="汉仪汉黑简" panose="00020600040101010101" charset="-122"/>
                <a:ea typeface="汉仪汉黑简" panose="00020600040101010101" charset="-122"/>
                <a:cs typeface="汉仪汉黑简" panose="00020600040101010101" charset="-122"/>
              </a:rPr>
              <a:t>广大青年对五四运动的最好纪念，就是在党的领导下，勇做走在时代前列 的奋进者、开拓者、奉献者，以执着的信念、优良的品德、丰富的知识、过硬的本领，同全国各族人民一道，担负起历史重任，让五四精神放射出更加夺目的时代光芒。</a:t>
            </a:r>
          </a:p>
        </p:txBody>
      </p:sp>
      <p:sp>
        <p:nvSpPr>
          <p:cNvPr id="10" name="任意多边形 9"/>
          <p:cNvSpPr/>
          <p:nvPr/>
        </p:nvSpPr>
        <p:spPr>
          <a:xfrm>
            <a:off x="0" y="5639929"/>
            <a:ext cx="12191365" cy="1218071"/>
          </a:xfrm>
          <a:custGeom>
            <a:avLst/>
            <a:gdLst/>
            <a:ahLst/>
            <a:cxnLst>
              <a:cxn ang="3">
                <a:pos x="hc" y="t"/>
              </a:cxn>
              <a:cxn ang="cd2">
                <a:pos x="l" y="vc"/>
              </a:cxn>
              <a:cxn ang="cd4">
                <a:pos x="hc" y="b"/>
              </a:cxn>
              <a:cxn ang="0">
                <a:pos x="r" y="vc"/>
              </a:cxn>
            </a:cxnLst>
            <a:rect l="l" t="t" r="r" b="b"/>
            <a:pathLst>
              <a:path w="19199" h="1918">
                <a:moveTo>
                  <a:pt x="0" y="0"/>
                </a:moveTo>
                <a:lnTo>
                  <a:pt x="55" y="16"/>
                </a:lnTo>
                <a:cubicBezTo>
                  <a:pt x="1869" y="550"/>
                  <a:pt x="5555" y="915"/>
                  <a:pt x="9807" y="915"/>
                </a:cubicBezTo>
                <a:cubicBezTo>
                  <a:pt x="13775" y="915"/>
                  <a:pt x="17250" y="597"/>
                  <a:pt x="19171" y="121"/>
                </a:cubicBezTo>
                <a:lnTo>
                  <a:pt x="19199" y="114"/>
                </a:lnTo>
                <a:lnTo>
                  <a:pt x="19199" y="1918"/>
                </a:lnTo>
                <a:lnTo>
                  <a:pt x="0" y="1918"/>
                </a:lnTo>
                <a:lnTo>
                  <a:pt x="0" y="0"/>
                </a:lnTo>
                <a:close/>
              </a:path>
            </a:pathLst>
          </a:cu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13"/>
          <p:cNvSpPr/>
          <p:nvPr/>
        </p:nvSpPr>
        <p:spPr>
          <a:xfrm>
            <a:off x="635" y="5224780"/>
            <a:ext cx="12191365" cy="1078156"/>
          </a:xfrm>
          <a:custGeom>
            <a:avLst/>
            <a:gdLst/>
            <a:ahLst/>
            <a:cxnLst>
              <a:cxn ang="3">
                <a:pos x="hc" y="t"/>
              </a:cxn>
              <a:cxn ang="cd2">
                <a:pos x="l" y="vc"/>
              </a:cxn>
              <a:cxn ang="cd4">
                <a:pos x="hc" y="b"/>
              </a:cxn>
              <a:cxn ang="0">
                <a:pos x="r" y="vc"/>
              </a:cxn>
            </a:cxnLst>
            <a:rect l="l" t="t" r="r" b="b"/>
            <a:pathLst>
              <a:path w="19199" h="1698">
                <a:moveTo>
                  <a:pt x="0" y="0"/>
                </a:moveTo>
                <a:lnTo>
                  <a:pt x="55" y="23"/>
                </a:lnTo>
                <a:cubicBezTo>
                  <a:pt x="1869" y="775"/>
                  <a:pt x="5555" y="1289"/>
                  <a:pt x="9807" y="1289"/>
                </a:cubicBezTo>
                <a:cubicBezTo>
                  <a:pt x="13775" y="1289"/>
                  <a:pt x="17250" y="841"/>
                  <a:pt x="19171" y="170"/>
                </a:cubicBezTo>
                <a:lnTo>
                  <a:pt x="19199" y="161"/>
                </a:lnTo>
                <a:lnTo>
                  <a:pt x="19199" y="897"/>
                </a:lnTo>
                <a:lnTo>
                  <a:pt x="19171" y="904"/>
                </a:lnTo>
                <a:cubicBezTo>
                  <a:pt x="17250" y="1380"/>
                  <a:pt x="13775" y="1698"/>
                  <a:pt x="9807" y="1698"/>
                </a:cubicBezTo>
                <a:cubicBezTo>
                  <a:pt x="5555" y="1698"/>
                  <a:pt x="1869" y="1333"/>
                  <a:pt x="55" y="799"/>
                </a:cubicBezTo>
                <a:lnTo>
                  <a:pt x="0" y="783"/>
                </a:lnTo>
                <a:lnTo>
                  <a:pt x="0" y="0"/>
                </a:lnTo>
                <a:close/>
              </a:path>
            </a:pathLst>
          </a:custGeom>
          <a:solidFill>
            <a:srgbClr val="EEA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B323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7365" y="1052830"/>
            <a:ext cx="2762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37565" y="1052830"/>
            <a:ext cx="1054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96950" y="1052830"/>
            <a:ext cx="3535680" cy="460375"/>
          </a:xfrm>
          <a:prstGeom prst="rect">
            <a:avLst/>
          </a:prstGeom>
          <a:noFill/>
        </p:spPr>
        <p:txBody>
          <a:bodyPr wrap="none" rtlCol="0">
            <a:spAutoFit/>
          </a:bodyPr>
          <a:lstStyle/>
          <a:p>
            <a:pPr algn="l"/>
            <a:r>
              <a:rPr lang="zh-CN" altLang="en-US" sz="2400">
                <a:solidFill>
                  <a:schemeClr val="bg1"/>
                </a:solidFill>
                <a:latin typeface="汉仪汉黑简" panose="00020600040101010101" charset="-122"/>
                <a:ea typeface="汉仪汉黑简" panose="00020600040101010101" charset="-122"/>
                <a:sym typeface="+mn-ea"/>
              </a:rPr>
              <a:t>五四精神的具体内容内涵</a:t>
            </a:r>
          </a:p>
        </p:txBody>
      </p:sp>
      <p:sp>
        <p:nvSpPr>
          <p:cNvPr id="13" name="文本框 12"/>
          <p:cNvSpPr txBox="1"/>
          <p:nvPr/>
        </p:nvSpPr>
        <p:spPr>
          <a:xfrm>
            <a:off x="507365" y="1854200"/>
            <a:ext cx="11289030" cy="645160"/>
          </a:xfrm>
          <a:prstGeom prst="rect">
            <a:avLst/>
          </a:prstGeom>
          <a:noFill/>
        </p:spPr>
        <p:txBody>
          <a:bodyPr wrap="square" rtlCol="0" anchor="t">
            <a:spAutoFit/>
          </a:bodyPr>
          <a:lstStyle/>
          <a:p>
            <a:pPr lvl="0" indent="0" algn="just" fontAlgn="auto">
              <a:lnSpc>
                <a:spcPct val="100000"/>
              </a:lnSpc>
              <a:buClrTx/>
              <a:buSzTx/>
              <a:buFont typeface="+mj-lt"/>
              <a:buNone/>
            </a:pPr>
            <a:r>
              <a:rPr lang="zh-CN" altLang="en-US" dirty="0" smtClean="0">
                <a:solidFill>
                  <a:schemeClr val="bg1">
                    <a:alpha val="85000"/>
                  </a:schemeClr>
                </a:solidFill>
                <a:latin typeface="汉仪汉黑简" panose="00020600040101010101" charset="-122"/>
                <a:ea typeface="汉仪汉黑简" panose="00020600040101010101" charset="-122"/>
                <a:sym typeface="+mn-ea"/>
              </a:rPr>
              <a:t>概括地讲：就是“彻底地、不妥协地反帝反封建的爱国精神”。 我们应该为了民族的独立和解放，为了国家的繁荣和富强，前仆后继，英勇奋斗，积极进取，勤奋工作。</a:t>
            </a:r>
          </a:p>
        </p:txBody>
      </p:sp>
      <p:grpSp>
        <p:nvGrpSpPr>
          <p:cNvPr id="30" name="组合 29"/>
          <p:cNvGrpSpPr/>
          <p:nvPr/>
        </p:nvGrpSpPr>
        <p:grpSpPr>
          <a:xfrm>
            <a:off x="507365" y="2891790"/>
            <a:ext cx="5417820" cy="2432050"/>
            <a:chOff x="844" y="4434"/>
            <a:chExt cx="8532" cy="3830"/>
          </a:xfrm>
        </p:grpSpPr>
        <p:grpSp>
          <p:nvGrpSpPr>
            <p:cNvPr id="20" name="组合 19"/>
            <p:cNvGrpSpPr/>
            <p:nvPr/>
          </p:nvGrpSpPr>
          <p:grpSpPr>
            <a:xfrm>
              <a:off x="844" y="4434"/>
              <a:ext cx="3910" cy="1461"/>
              <a:chOff x="1196" y="4614"/>
              <a:chExt cx="3910" cy="1461"/>
            </a:xfrm>
          </p:grpSpPr>
          <p:pic>
            <p:nvPicPr>
              <p:cNvPr id="18" name="图片 17" descr="C:/Users/肖宁/AppData/Local/Temp/picturecompress_20220424005933/output_13.pngoutput_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6" y="4614"/>
                <a:ext cx="3663" cy="1137"/>
              </a:xfrm>
              <a:prstGeom prst="parallelogram">
                <a:avLst/>
              </a:prstGeom>
              <a:ln>
                <a:noFill/>
              </a:ln>
            </p:spPr>
          </p:pic>
          <p:sp>
            <p:nvSpPr>
              <p:cNvPr id="14" name="平行四边形 13"/>
              <p:cNvSpPr/>
              <p:nvPr/>
            </p:nvSpPr>
            <p:spPr>
              <a:xfrm>
                <a:off x="1386" y="4905"/>
                <a:ext cx="3720" cy="1170"/>
              </a:xfrm>
              <a:prstGeom prst="parallelogram">
                <a:avLst/>
              </a:prstGeom>
              <a:solidFill>
                <a:srgbClr val="9B3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buFontTx/>
                </a:pPr>
                <a:r>
                  <a:rPr lang="zh-CN" altLang="en-US" sz="2800" smtClean="0">
                    <a:solidFill>
                      <a:schemeClr val="bg1"/>
                    </a:solidFill>
                    <a:latin typeface="汉仪汉黑简" panose="00020600040101010101" charset="-122"/>
                    <a:ea typeface="汉仪汉黑简" panose="00020600040101010101" charset="-122"/>
                    <a:sym typeface="+mn-ea"/>
                  </a:rPr>
                  <a:t>爱国</a:t>
                </a:r>
              </a:p>
            </p:txBody>
          </p:sp>
        </p:grpSp>
        <p:grpSp>
          <p:nvGrpSpPr>
            <p:cNvPr id="21" name="组合 20"/>
            <p:cNvGrpSpPr/>
            <p:nvPr/>
          </p:nvGrpSpPr>
          <p:grpSpPr>
            <a:xfrm>
              <a:off x="844" y="6804"/>
              <a:ext cx="3910" cy="1461"/>
              <a:chOff x="1196" y="4614"/>
              <a:chExt cx="3910" cy="1461"/>
            </a:xfrm>
          </p:grpSpPr>
          <p:pic>
            <p:nvPicPr>
              <p:cNvPr id="22" name="图片 21" descr="C:/Users/肖宁/AppData/Local/Temp/picturecompress_20220424005933/output_13.pngoutput_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6" y="4614"/>
                <a:ext cx="3663" cy="1137"/>
              </a:xfrm>
              <a:prstGeom prst="parallelogram">
                <a:avLst/>
              </a:prstGeom>
              <a:ln>
                <a:noFill/>
              </a:ln>
            </p:spPr>
          </p:pic>
          <p:sp>
            <p:nvSpPr>
              <p:cNvPr id="23" name="平行四边形 22"/>
              <p:cNvSpPr/>
              <p:nvPr/>
            </p:nvSpPr>
            <p:spPr>
              <a:xfrm>
                <a:off x="1386" y="4905"/>
                <a:ext cx="3720" cy="1170"/>
              </a:xfrm>
              <a:prstGeom prst="parallelogram">
                <a:avLst/>
              </a:prstGeom>
              <a:solidFill>
                <a:srgbClr val="9B3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汉仪汉黑简" panose="00020600040101010101" charset="-122"/>
                    <a:ea typeface="汉仪汉黑简" panose="00020600040101010101" charset="-122"/>
                  </a:rPr>
                  <a:t>进步</a:t>
                </a:r>
              </a:p>
            </p:txBody>
          </p:sp>
        </p:grpSp>
        <p:grpSp>
          <p:nvGrpSpPr>
            <p:cNvPr id="24" name="组合 23"/>
            <p:cNvGrpSpPr/>
            <p:nvPr/>
          </p:nvGrpSpPr>
          <p:grpSpPr>
            <a:xfrm>
              <a:off x="5466" y="4434"/>
              <a:ext cx="3910" cy="1461"/>
              <a:chOff x="1196" y="4614"/>
              <a:chExt cx="3910" cy="1461"/>
            </a:xfrm>
          </p:grpSpPr>
          <p:pic>
            <p:nvPicPr>
              <p:cNvPr id="25" name="图片 24" descr="C:/Users/肖宁/AppData/Local/Temp/picturecompress_20220424005933/output_13.pngoutput_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6" y="4614"/>
                <a:ext cx="3663" cy="1137"/>
              </a:xfrm>
              <a:prstGeom prst="parallelogram">
                <a:avLst/>
              </a:prstGeom>
              <a:ln>
                <a:noFill/>
              </a:ln>
            </p:spPr>
          </p:pic>
          <p:sp>
            <p:nvSpPr>
              <p:cNvPr id="26" name="平行四边形 25"/>
              <p:cNvSpPr/>
              <p:nvPr/>
            </p:nvSpPr>
            <p:spPr>
              <a:xfrm>
                <a:off x="1386" y="4905"/>
                <a:ext cx="3720" cy="1170"/>
              </a:xfrm>
              <a:prstGeom prst="parallelogram">
                <a:avLst/>
              </a:prstGeom>
              <a:solidFill>
                <a:srgbClr val="9B3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汉仪汉黑简" panose="00020600040101010101" charset="-122"/>
                    <a:ea typeface="汉仪汉黑简" panose="00020600040101010101" charset="-122"/>
                  </a:rPr>
                  <a:t>民主</a:t>
                </a:r>
              </a:p>
            </p:txBody>
          </p:sp>
        </p:grpSp>
        <p:grpSp>
          <p:nvGrpSpPr>
            <p:cNvPr id="27" name="组合 26"/>
            <p:cNvGrpSpPr/>
            <p:nvPr/>
          </p:nvGrpSpPr>
          <p:grpSpPr>
            <a:xfrm>
              <a:off x="5466" y="6804"/>
              <a:ext cx="3910" cy="1461"/>
              <a:chOff x="1196" y="4614"/>
              <a:chExt cx="3910" cy="1461"/>
            </a:xfrm>
          </p:grpSpPr>
          <p:pic>
            <p:nvPicPr>
              <p:cNvPr id="28" name="图片 27" descr="C:/Users/肖宁/AppData/Local/Temp/picturecompress_20220424005933/output_13.pngoutput_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6" y="4614"/>
                <a:ext cx="3663" cy="1137"/>
              </a:xfrm>
              <a:prstGeom prst="parallelogram">
                <a:avLst/>
              </a:prstGeom>
              <a:ln>
                <a:noFill/>
              </a:ln>
            </p:spPr>
          </p:pic>
          <p:sp>
            <p:nvSpPr>
              <p:cNvPr id="29" name="平行四边形 28"/>
              <p:cNvSpPr/>
              <p:nvPr/>
            </p:nvSpPr>
            <p:spPr>
              <a:xfrm>
                <a:off x="1386" y="4905"/>
                <a:ext cx="3720" cy="1170"/>
              </a:xfrm>
              <a:prstGeom prst="parallelogram">
                <a:avLst/>
              </a:prstGeom>
              <a:solidFill>
                <a:srgbClr val="9B3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汉仪汉黑简" panose="00020600040101010101" charset="-122"/>
                    <a:ea typeface="汉仪汉黑简" panose="00020600040101010101" charset="-122"/>
                  </a:rPr>
                  <a:t>科学</a:t>
                </a:r>
              </a:p>
            </p:txBody>
          </p:sp>
        </p:grpSp>
      </p:grpSp>
      <p:grpSp>
        <p:nvGrpSpPr>
          <p:cNvPr id="5" name="组合 4"/>
          <p:cNvGrpSpPr/>
          <p:nvPr/>
        </p:nvGrpSpPr>
        <p:grpSpPr>
          <a:xfrm>
            <a:off x="6191250" y="2919095"/>
            <a:ext cx="5610225" cy="2438400"/>
            <a:chOff x="9743" y="4846"/>
            <a:chExt cx="8835" cy="3840"/>
          </a:xfrm>
        </p:grpSpPr>
        <p:sp>
          <p:nvSpPr>
            <p:cNvPr id="2" name="平行四边形 1"/>
            <p:cNvSpPr/>
            <p:nvPr/>
          </p:nvSpPr>
          <p:spPr>
            <a:xfrm>
              <a:off x="9743" y="4846"/>
              <a:ext cx="8835" cy="3840"/>
            </a:xfrm>
            <a:prstGeom prst="parallelogram">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0751" y="5385"/>
              <a:ext cx="6819" cy="2761"/>
            </a:xfrm>
            <a:prstGeom prst="rect">
              <a:avLst/>
            </a:prstGeom>
            <a:noFill/>
          </p:spPr>
          <p:txBody>
            <a:bodyPr wrap="square" rtlCol="0" anchor="t">
              <a:spAutoFit/>
            </a:bodyPr>
            <a:lstStyle/>
            <a:p>
              <a:pPr>
                <a:lnSpc>
                  <a:spcPct val="150000"/>
                </a:lnSpc>
              </a:pPr>
              <a:r>
                <a:rPr lang="zh-CN" altLang="en-US" dirty="0">
                  <a:solidFill>
                    <a:srgbClr val="B50007"/>
                  </a:solidFill>
                  <a:latin typeface="汉仪汉黑简" panose="00020600040101010101" charset="-122"/>
                  <a:ea typeface="汉仪汉黑简" panose="00020600040101010101" charset="-122"/>
                </a:rPr>
                <a:t>五四精神代表着诚实的，进步的，积极的，自由的，平等的，创造的，真善美的，和平的，相爱互助的，劳动而愉快的，一种青春的赞歌。</a:t>
              </a:r>
            </a:p>
          </p:txBody>
        </p:sp>
      </p:gr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412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pic>
        <p:nvPicPr>
          <p:cNvPr id="2" name="图片 1" descr="C:/Users/肖宁/AppData/Local/Temp/picturecompress_20220425005404/output_17.pngoutput_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1233805"/>
          </a:xfrm>
          <a:prstGeom prst="roundRect">
            <a:avLst>
              <a:gd name="adj" fmla="val 0"/>
            </a:avLst>
          </a:prstGeom>
          <a:ln>
            <a:noFill/>
          </a:ln>
        </p:spPr>
      </p:pic>
      <p:sp>
        <p:nvSpPr>
          <p:cNvPr id="6" name="矩形 5"/>
          <p:cNvSpPr/>
          <p:nvPr/>
        </p:nvSpPr>
        <p:spPr>
          <a:xfrm>
            <a:off x="22225" y="7620"/>
            <a:ext cx="12169775" cy="12573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1290" y="388620"/>
            <a:ext cx="276225" cy="528320"/>
          </a:xfrm>
          <a:prstGeom prst="rect">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p:nvSpPr>
          <p:cNvPr id="8" name="矩形 7"/>
          <p:cNvSpPr/>
          <p:nvPr/>
        </p:nvSpPr>
        <p:spPr>
          <a:xfrm>
            <a:off x="491490" y="388620"/>
            <a:ext cx="105410" cy="528320"/>
          </a:xfrm>
          <a:prstGeom prst="rect">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p:nvSpPr>
          <p:cNvPr id="10" name="文本框 9"/>
          <p:cNvSpPr txBox="1"/>
          <p:nvPr/>
        </p:nvSpPr>
        <p:spPr>
          <a:xfrm>
            <a:off x="5770880" y="823595"/>
            <a:ext cx="6421755" cy="398780"/>
          </a:xfrm>
          <a:prstGeom prst="rect">
            <a:avLst/>
          </a:prstGeom>
          <a:noFill/>
        </p:spPr>
        <p:txBody>
          <a:bodyPr wrap="square" rtlCol="0" anchor="t">
            <a:spAutoFit/>
          </a:bodyPr>
          <a:lstStyle/>
          <a:p>
            <a:pPr algn="r"/>
            <a:r>
              <a:rPr lang="zh-CN" altLang="en-US" sz="2000">
                <a:solidFill>
                  <a:srgbClr val="941225">
                    <a:alpha val="40000"/>
                  </a:srgbClr>
                </a:solidFill>
                <a:latin typeface="汉仪汉黑简" panose="00020600040101010101" charset="-122"/>
                <a:ea typeface="汉仪汉黑简" panose="00020600040101010101" charset="-122"/>
                <a:cs typeface="汉仪汉黑简" panose="00020600040101010101" charset="-122"/>
              </a:rPr>
              <a:t>爱国主义精神</a:t>
            </a:r>
            <a:r>
              <a:rPr lang="en-US" altLang="zh-CN" sz="2000">
                <a:solidFill>
                  <a:srgbClr val="941225">
                    <a:alpha val="40000"/>
                  </a:srgbClr>
                </a:solidFill>
                <a:latin typeface="汉仪汉黑简" panose="00020600040101010101" charset="-122"/>
                <a:ea typeface="汉仪汉黑简" panose="00020600040101010101" charset="-122"/>
                <a:cs typeface="汉仪汉黑简" panose="00020600040101010101" charset="-122"/>
              </a:rPr>
              <a:t> / </a:t>
            </a:r>
            <a:r>
              <a:rPr lang="zh-CN" altLang="en-US" sz="2000">
                <a:solidFill>
                  <a:srgbClr val="941225">
                    <a:alpha val="40000"/>
                  </a:srgbClr>
                </a:solidFill>
                <a:latin typeface="汉仪汉黑简" panose="00020600040101010101" charset="-122"/>
                <a:ea typeface="汉仪汉黑简" panose="00020600040101010101" charset="-122"/>
                <a:cs typeface="汉仪汉黑简" panose="00020600040101010101" charset="-122"/>
              </a:rPr>
              <a:t>民主科学精神</a:t>
            </a:r>
            <a:r>
              <a:rPr lang="en-US" altLang="zh-CN" sz="2000">
                <a:solidFill>
                  <a:srgbClr val="941225">
                    <a:alpha val="40000"/>
                  </a:srgbClr>
                </a:solidFill>
                <a:latin typeface="汉仪汉黑简" panose="00020600040101010101" charset="-122"/>
                <a:ea typeface="汉仪汉黑简" panose="00020600040101010101" charset="-122"/>
                <a:cs typeface="汉仪汉黑简" panose="00020600040101010101" charset="-122"/>
              </a:rPr>
              <a:t> / </a:t>
            </a:r>
            <a:r>
              <a:rPr lang="zh-CN" altLang="en-US" sz="2000">
                <a:solidFill>
                  <a:srgbClr val="941225">
                    <a:alpha val="40000"/>
                  </a:srgbClr>
                </a:solidFill>
                <a:latin typeface="汉仪汉黑简" panose="00020600040101010101" charset="-122"/>
                <a:ea typeface="汉仪汉黑简" panose="00020600040101010101" charset="-122"/>
                <a:cs typeface="汉仪汉黑简" panose="00020600040101010101" charset="-122"/>
              </a:rPr>
              <a:t>改革创新精神</a:t>
            </a:r>
          </a:p>
        </p:txBody>
      </p:sp>
      <p:grpSp>
        <p:nvGrpSpPr>
          <p:cNvPr id="15" name="组合 14"/>
          <p:cNvGrpSpPr/>
          <p:nvPr/>
        </p:nvGrpSpPr>
        <p:grpSpPr>
          <a:xfrm>
            <a:off x="644525" y="362903"/>
            <a:ext cx="4343400" cy="579755"/>
            <a:chOff x="1213" y="609"/>
            <a:chExt cx="6840" cy="913"/>
          </a:xfrm>
        </p:grpSpPr>
        <p:sp>
          <p:nvSpPr>
            <p:cNvPr id="9" name="文本框 8"/>
            <p:cNvSpPr txBox="1"/>
            <p:nvPr/>
          </p:nvSpPr>
          <p:spPr>
            <a:xfrm>
              <a:off x="1213" y="609"/>
              <a:ext cx="4608" cy="725"/>
            </a:xfrm>
            <a:prstGeom prst="rect">
              <a:avLst/>
            </a:prstGeom>
            <a:noFill/>
          </p:spPr>
          <p:txBody>
            <a:bodyPr wrap="none" rtlCol="0">
              <a:spAutoFit/>
            </a:bodyPr>
            <a:lstStyle/>
            <a:p>
              <a:pPr algn="l"/>
              <a:r>
                <a:rPr lang="zh-CN" altLang="en-US" sz="2400">
                  <a:solidFill>
                    <a:srgbClr val="941225"/>
                  </a:solidFill>
                  <a:latin typeface="汉仪汉黑简" panose="00020600040101010101" charset="-122"/>
                  <a:ea typeface="汉仪汉黑简" panose="00020600040101010101" charset="-122"/>
                  <a:sym typeface="+mn-ea"/>
                </a:rPr>
                <a:t>五四精神的意义表现</a:t>
              </a:r>
            </a:p>
          </p:txBody>
        </p:sp>
        <p:sp>
          <p:nvSpPr>
            <p:cNvPr id="12" name="文本框 11"/>
            <p:cNvSpPr txBox="1"/>
            <p:nvPr/>
          </p:nvSpPr>
          <p:spPr>
            <a:xfrm>
              <a:off x="1213" y="1160"/>
              <a:ext cx="6841" cy="362"/>
            </a:xfrm>
            <a:prstGeom prst="rect">
              <a:avLst/>
            </a:prstGeom>
            <a:noFill/>
          </p:spPr>
          <p:txBody>
            <a:bodyPr wrap="square" rtlCol="0" anchor="t">
              <a:spAutoFit/>
            </a:bodyPr>
            <a:lstStyle/>
            <a:p>
              <a:r>
                <a:rPr lang="zh-CN" altLang="en-US" sz="900">
                  <a:solidFill>
                    <a:srgbClr val="941225"/>
                  </a:solidFill>
                  <a:latin typeface="汉仪汉黑简" panose="00020600040101010101" charset="-122"/>
                  <a:ea typeface="汉仪汉黑简" panose="00020600040101010101" charset="-122"/>
                </a:rPr>
                <a:t>The significance and expression of the spirit of the May 4th Movement</a:t>
              </a:r>
            </a:p>
          </p:txBody>
        </p:sp>
      </p:grpSp>
      <p:sp>
        <p:nvSpPr>
          <p:cNvPr id="17" name="矩形 16"/>
          <p:cNvSpPr/>
          <p:nvPr/>
        </p:nvSpPr>
        <p:spPr>
          <a:xfrm>
            <a:off x="644525" y="1884045"/>
            <a:ext cx="2972435" cy="4493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p:nvSpPr>
          <p:cNvPr id="19" name="矩形 18"/>
          <p:cNvSpPr/>
          <p:nvPr/>
        </p:nvSpPr>
        <p:spPr>
          <a:xfrm>
            <a:off x="4726305" y="1884045"/>
            <a:ext cx="2972435" cy="4493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p:nvSpPr>
          <p:cNvPr id="33" name="矩形 32"/>
          <p:cNvSpPr/>
          <p:nvPr/>
        </p:nvSpPr>
        <p:spPr>
          <a:xfrm>
            <a:off x="8808085" y="1884045"/>
            <a:ext cx="2972435" cy="4493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p:nvSpPr>
          <p:cNvPr id="34" name="矩形 33"/>
          <p:cNvSpPr/>
          <p:nvPr/>
        </p:nvSpPr>
        <p:spPr>
          <a:xfrm>
            <a:off x="882333" y="6220460"/>
            <a:ext cx="2496820" cy="157480"/>
          </a:xfrm>
          <a:prstGeom prst="rect">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useBgFill="1">
        <p:nvSpPr>
          <p:cNvPr id="37" name="椭圆 36"/>
          <p:cNvSpPr/>
          <p:nvPr/>
        </p:nvSpPr>
        <p:spPr>
          <a:xfrm>
            <a:off x="1421130" y="2050415"/>
            <a:ext cx="1372235" cy="1372235"/>
          </a:xfrm>
          <a:prstGeom prst="ellipse">
            <a:avLst/>
          </a:prstGeom>
          <a:ln>
            <a:solidFill>
              <a:srgbClr val="B50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useBgFill="1">
        <p:nvSpPr>
          <p:cNvPr id="40" name="椭圆 39"/>
          <p:cNvSpPr/>
          <p:nvPr/>
        </p:nvSpPr>
        <p:spPr>
          <a:xfrm>
            <a:off x="5526405" y="2050415"/>
            <a:ext cx="1372235" cy="1372235"/>
          </a:xfrm>
          <a:prstGeom prst="ellipse">
            <a:avLst/>
          </a:prstGeom>
          <a:ln>
            <a:solidFill>
              <a:srgbClr val="B50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useBgFill="1">
        <p:nvSpPr>
          <p:cNvPr id="41" name="椭圆 40"/>
          <p:cNvSpPr/>
          <p:nvPr/>
        </p:nvSpPr>
        <p:spPr>
          <a:xfrm>
            <a:off x="9608185" y="2050415"/>
            <a:ext cx="1372235" cy="1372235"/>
          </a:xfrm>
          <a:prstGeom prst="ellipse">
            <a:avLst/>
          </a:prstGeom>
          <a:ln>
            <a:solidFill>
              <a:srgbClr val="B50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p:nvSpPr>
          <p:cNvPr id="42" name="文本框 41"/>
          <p:cNvSpPr txBox="1"/>
          <p:nvPr/>
        </p:nvSpPr>
        <p:spPr>
          <a:xfrm>
            <a:off x="861060" y="3616325"/>
            <a:ext cx="2540000" cy="521970"/>
          </a:xfrm>
          <a:prstGeom prst="rect">
            <a:avLst/>
          </a:prstGeom>
          <a:noFill/>
        </p:spPr>
        <p:txBody>
          <a:bodyPr wrap="square" rtlCol="0" anchor="t">
            <a:spAutoFit/>
          </a:bodyPr>
          <a:lstStyle/>
          <a:p>
            <a:pPr algn="ctr"/>
            <a:r>
              <a:rPr lang="zh-CN" altLang="en-US" sz="2800">
                <a:solidFill>
                  <a:srgbClr val="941225"/>
                </a:solidFill>
                <a:latin typeface="汉仪汉黑简" panose="00020600040101010101" charset="-122"/>
                <a:ea typeface="汉仪汉黑简" panose="00020600040101010101" charset="-122"/>
              </a:rPr>
              <a:t>推动作用</a:t>
            </a:r>
          </a:p>
        </p:txBody>
      </p:sp>
      <p:sp>
        <p:nvSpPr>
          <p:cNvPr id="44" name="文本框 43"/>
          <p:cNvSpPr txBox="1"/>
          <p:nvPr/>
        </p:nvSpPr>
        <p:spPr>
          <a:xfrm>
            <a:off x="836930" y="4208145"/>
            <a:ext cx="2540000" cy="1814830"/>
          </a:xfrm>
          <a:prstGeom prst="rect">
            <a:avLst/>
          </a:prstGeom>
          <a:noFill/>
        </p:spPr>
        <p:txBody>
          <a:bodyPr wrap="square" rtlCol="0" anchor="t">
            <a:spAutoFit/>
          </a:bodyPr>
          <a:lstStyle/>
          <a:p>
            <a:r>
              <a:rPr lang="zh-CN" altLang="en-US" sz="1400" dirty="0">
                <a:solidFill>
                  <a:srgbClr val="941225"/>
                </a:solidFill>
                <a:latin typeface="汉仪汉黑简" panose="00020600040101010101" charset="-122"/>
                <a:ea typeface="汉仪汉黑简" panose="00020600040101010101" charset="-122"/>
              </a:rPr>
              <a:t>五四运动要解决的是民族危亡的问题，因此，五四精神就是对解决这个历史问题的主体能够产生强大推动作用的精神。五四精神不仅反映着五四运动不同于此前近代中国民主革命的新意，又是五四时期那一代时代先锋的崭新的人格特征。</a:t>
            </a:r>
          </a:p>
        </p:txBody>
      </p:sp>
      <p:sp>
        <p:nvSpPr>
          <p:cNvPr id="45" name="文本框 44"/>
          <p:cNvSpPr txBox="1"/>
          <p:nvPr/>
        </p:nvSpPr>
        <p:spPr>
          <a:xfrm>
            <a:off x="4942840" y="3616325"/>
            <a:ext cx="2540000" cy="521970"/>
          </a:xfrm>
          <a:prstGeom prst="rect">
            <a:avLst/>
          </a:prstGeom>
          <a:noFill/>
        </p:spPr>
        <p:txBody>
          <a:bodyPr wrap="square" rtlCol="0" anchor="t">
            <a:spAutoFit/>
          </a:bodyPr>
          <a:lstStyle/>
          <a:p>
            <a:pPr algn="ctr"/>
            <a:r>
              <a:rPr lang="zh-CN" altLang="en-US" sz="2800">
                <a:solidFill>
                  <a:srgbClr val="941225"/>
                </a:solidFill>
                <a:latin typeface="汉仪汉黑简" panose="00020600040101010101" charset="-122"/>
                <a:ea typeface="汉仪汉黑简" panose="00020600040101010101" charset="-122"/>
              </a:rPr>
              <a:t>四个统一</a:t>
            </a:r>
          </a:p>
        </p:txBody>
      </p:sp>
      <p:sp>
        <p:nvSpPr>
          <p:cNvPr id="46" name="文本框 45"/>
          <p:cNvSpPr txBox="1"/>
          <p:nvPr/>
        </p:nvSpPr>
        <p:spPr>
          <a:xfrm>
            <a:off x="4918710" y="4208145"/>
            <a:ext cx="2540000" cy="1814830"/>
          </a:xfrm>
          <a:prstGeom prst="rect">
            <a:avLst/>
          </a:prstGeom>
          <a:noFill/>
        </p:spPr>
        <p:txBody>
          <a:bodyPr wrap="square" rtlCol="0" anchor="t">
            <a:spAutoFit/>
          </a:bodyPr>
          <a:lstStyle/>
          <a:p>
            <a:r>
              <a:rPr lang="zh-CN" altLang="en-US" sz="1400" dirty="0">
                <a:solidFill>
                  <a:srgbClr val="941225"/>
                </a:solidFill>
                <a:latin typeface="汉仪汉黑简" panose="00020600040101010101" charset="-122"/>
                <a:ea typeface="汉仪汉黑简" panose="00020600040101010101" charset="-122"/>
              </a:rPr>
              <a:t>一：启蒙与救亡的自觉广泛的统一；</a:t>
            </a:r>
          </a:p>
          <a:p>
            <a:r>
              <a:rPr lang="zh-CN" altLang="en-US" sz="1400" dirty="0">
                <a:solidFill>
                  <a:srgbClr val="941225"/>
                </a:solidFill>
                <a:latin typeface="汉仪汉黑简" panose="00020600040101010101" charset="-122"/>
                <a:ea typeface="汉仪汉黑简" panose="00020600040101010101" charset="-122"/>
              </a:rPr>
              <a:t>二：知识分子与劳动群众的统一；</a:t>
            </a:r>
          </a:p>
          <a:p>
            <a:r>
              <a:rPr lang="zh-CN" altLang="en-US" sz="1400" dirty="0">
                <a:solidFill>
                  <a:srgbClr val="941225"/>
                </a:solidFill>
                <a:latin typeface="汉仪汉黑简" panose="00020600040101010101" charset="-122"/>
                <a:ea typeface="汉仪汉黑简" panose="00020600040101010101" charset="-122"/>
              </a:rPr>
              <a:t>三：刻苦耐劳的精神与进取创新的精神的统一；</a:t>
            </a:r>
          </a:p>
          <a:p>
            <a:r>
              <a:rPr lang="zh-CN" altLang="en-US" sz="1400" dirty="0">
                <a:solidFill>
                  <a:srgbClr val="941225"/>
                </a:solidFill>
                <a:latin typeface="汉仪汉黑简" panose="00020600040101010101" charset="-122"/>
                <a:ea typeface="汉仪汉黑简" panose="00020600040101010101" charset="-122"/>
              </a:rPr>
              <a:t>四：独立自主的精神与无私奉献精神的统一。</a:t>
            </a:r>
          </a:p>
        </p:txBody>
      </p:sp>
      <p:sp>
        <p:nvSpPr>
          <p:cNvPr id="47" name="文本框 46"/>
          <p:cNvSpPr txBox="1"/>
          <p:nvPr/>
        </p:nvSpPr>
        <p:spPr>
          <a:xfrm>
            <a:off x="9024620" y="3658870"/>
            <a:ext cx="2540000" cy="521970"/>
          </a:xfrm>
          <a:prstGeom prst="rect">
            <a:avLst/>
          </a:prstGeom>
          <a:noFill/>
        </p:spPr>
        <p:txBody>
          <a:bodyPr wrap="square" rtlCol="0" anchor="t">
            <a:spAutoFit/>
          </a:bodyPr>
          <a:lstStyle/>
          <a:p>
            <a:pPr algn="ctr"/>
            <a:r>
              <a:rPr lang="zh-CN" altLang="en-US" sz="2800">
                <a:solidFill>
                  <a:srgbClr val="941225"/>
                </a:solidFill>
                <a:latin typeface="汉仪汉黑简" panose="00020600040101010101" charset="-122"/>
                <a:ea typeface="汉仪汉黑简" panose="00020600040101010101" charset="-122"/>
              </a:rPr>
              <a:t>精神遗产</a:t>
            </a:r>
          </a:p>
        </p:txBody>
      </p:sp>
      <p:sp>
        <p:nvSpPr>
          <p:cNvPr id="48" name="文本框 47"/>
          <p:cNvSpPr txBox="1"/>
          <p:nvPr/>
        </p:nvSpPr>
        <p:spPr>
          <a:xfrm>
            <a:off x="9000490" y="4250690"/>
            <a:ext cx="2540000" cy="1383665"/>
          </a:xfrm>
          <a:prstGeom prst="rect">
            <a:avLst/>
          </a:prstGeom>
          <a:noFill/>
        </p:spPr>
        <p:txBody>
          <a:bodyPr wrap="square" rtlCol="0" anchor="t">
            <a:spAutoFit/>
          </a:bodyPr>
          <a:lstStyle/>
          <a:p>
            <a:r>
              <a:rPr lang="zh-CN" altLang="en-US" sz="1400" dirty="0">
                <a:solidFill>
                  <a:srgbClr val="941225"/>
                </a:solidFill>
                <a:latin typeface="汉仪汉黑简" panose="00020600040101010101" charset="-122"/>
                <a:ea typeface="汉仪汉黑简" panose="00020600040101010101" charset="-122"/>
              </a:rPr>
              <a:t>作为跨越世纪的一代人有责任将自己即将送走的世纪中所积累的精神遗产带进新世纪，五四精神就属于这样的精神遗产。因此，我们不但应当继承五四精神，而且应当弘扬五四精神。</a:t>
            </a:r>
          </a:p>
        </p:txBody>
      </p:sp>
      <p:pic>
        <p:nvPicPr>
          <p:cNvPr id="51" name="图片 50" descr="303b333635303432333bb7c9bbfa"/>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1830705" y="2447925"/>
            <a:ext cx="600075" cy="600075"/>
          </a:xfrm>
          <a:prstGeom prst="rect">
            <a:avLst/>
          </a:prstGeom>
        </p:spPr>
      </p:pic>
      <p:pic>
        <p:nvPicPr>
          <p:cNvPr id="53" name="图片 52" descr="333437323830303b333530353336303bb2fac6b7d7e9bacf"/>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8"/>
              </a:ext>
            </a:extLst>
          </a:blip>
          <a:stretch>
            <a:fillRect/>
          </a:stretch>
        </p:blipFill>
        <p:spPr>
          <a:xfrm>
            <a:off x="5829300" y="2358390"/>
            <a:ext cx="724535" cy="724535"/>
          </a:xfrm>
          <a:prstGeom prst="rect">
            <a:avLst/>
          </a:prstGeom>
        </p:spPr>
      </p:pic>
      <p:pic>
        <p:nvPicPr>
          <p:cNvPr id="54" name="图片 53" descr="303b343132323938313bb7bdcff2"/>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10"/>
              </a:ext>
            </a:extLst>
          </a:blip>
          <a:stretch>
            <a:fillRect/>
          </a:stretch>
        </p:blipFill>
        <p:spPr>
          <a:xfrm>
            <a:off x="9923780" y="2345690"/>
            <a:ext cx="733425" cy="733425"/>
          </a:xfrm>
          <a:prstGeom prst="rect">
            <a:avLst/>
          </a:prstGeom>
        </p:spPr>
      </p:pic>
      <p:sp>
        <p:nvSpPr>
          <p:cNvPr id="4" name="矩形 3"/>
          <p:cNvSpPr/>
          <p:nvPr/>
        </p:nvSpPr>
        <p:spPr>
          <a:xfrm>
            <a:off x="4964113" y="6220460"/>
            <a:ext cx="2496820" cy="157480"/>
          </a:xfrm>
          <a:prstGeom prst="rect">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
        <p:nvSpPr>
          <p:cNvPr id="5" name="矩形 4"/>
          <p:cNvSpPr/>
          <p:nvPr/>
        </p:nvSpPr>
        <p:spPr>
          <a:xfrm>
            <a:off x="9045893" y="6220460"/>
            <a:ext cx="2496820" cy="157480"/>
          </a:xfrm>
          <a:prstGeom prst="rect">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41225"/>
              </a:solidFill>
            </a:endParaRP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412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C:/Users/肖宁/AppData/Local/Temp/picturecompress_20220425005404/output_21.pngoutput_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814525"/>
            <a:ext cx="12192635" cy="2044110"/>
          </a:xfrm>
          <a:custGeom>
            <a:avLst/>
            <a:gdLst>
              <a:gd name="adj" fmla="val 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il" t="il" r="ir" b="ib"/>
            <a:pathLst>
              <a:path w="19201" h="3219">
                <a:moveTo>
                  <a:pt x="19201" y="0"/>
                </a:moveTo>
                <a:lnTo>
                  <a:pt x="19201" y="3219"/>
                </a:lnTo>
                <a:lnTo>
                  <a:pt x="0" y="3219"/>
                </a:lnTo>
                <a:lnTo>
                  <a:pt x="0" y="1"/>
                </a:lnTo>
                <a:lnTo>
                  <a:pt x="37" y="21"/>
                </a:lnTo>
                <a:cubicBezTo>
                  <a:pt x="1783" y="955"/>
                  <a:pt x="5409" y="1596"/>
                  <a:pt x="9600" y="1596"/>
                </a:cubicBezTo>
                <a:cubicBezTo>
                  <a:pt x="13790" y="1596"/>
                  <a:pt x="17416" y="955"/>
                  <a:pt x="19162" y="21"/>
                </a:cubicBezTo>
                <a:lnTo>
                  <a:pt x="19201" y="0"/>
                </a:lnTo>
                <a:close/>
              </a:path>
            </a:pathLst>
          </a:custGeom>
          <a:ln>
            <a:noFill/>
          </a:ln>
        </p:spPr>
      </p:pic>
      <p:sp>
        <p:nvSpPr>
          <p:cNvPr id="2" name="文本框 1"/>
          <p:cNvSpPr txBox="1"/>
          <p:nvPr/>
        </p:nvSpPr>
        <p:spPr>
          <a:xfrm>
            <a:off x="4977765" y="401320"/>
            <a:ext cx="2672080" cy="521970"/>
          </a:xfrm>
          <a:prstGeom prst="rect">
            <a:avLst/>
          </a:prstGeom>
          <a:noFill/>
        </p:spPr>
        <p:txBody>
          <a:bodyPr wrap="none" rtlCol="0" anchor="t">
            <a:spAutoFit/>
          </a:bodyPr>
          <a:lstStyle/>
          <a:p>
            <a:pPr algn="ctr"/>
            <a:r>
              <a:rPr lang="zh-CN" altLang="en-US" sz="2800">
                <a:solidFill>
                  <a:schemeClr val="bg1"/>
                </a:solidFill>
                <a:latin typeface="汉仪汉黑简" panose="00020600040101010101" charset="-122"/>
                <a:ea typeface="汉仪汉黑简" panose="00020600040101010101" charset="-122"/>
                <a:sym typeface="+mn-ea"/>
              </a:rPr>
              <a:t>五四精神的实质</a:t>
            </a:r>
          </a:p>
        </p:txBody>
      </p:sp>
      <p:sp>
        <p:nvSpPr>
          <p:cNvPr id="4" name="文本框 3"/>
          <p:cNvSpPr txBox="1"/>
          <p:nvPr/>
        </p:nvSpPr>
        <p:spPr>
          <a:xfrm>
            <a:off x="1285240" y="874395"/>
            <a:ext cx="10057130" cy="521970"/>
          </a:xfrm>
          <a:prstGeom prst="rect">
            <a:avLst/>
          </a:prstGeom>
          <a:noFill/>
        </p:spPr>
        <p:txBody>
          <a:bodyPr wrap="square" rtlCol="0" anchor="t">
            <a:spAutoFit/>
          </a:bodyPr>
          <a:lstStyle/>
          <a:p>
            <a:pPr algn="ctr"/>
            <a:r>
              <a:rPr lang="zh-CN" altLang="en-US" sz="1400">
                <a:solidFill>
                  <a:schemeClr val="bg1">
                    <a:alpha val="85000"/>
                  </a:schemeClr>
                </a:solidFill>
                <a:latin typeface="汉仪汉黑简" panose="00020600040101010101" charset="-122"/>
                <a:ea typeface="汉仪汉黑简" panose="00020600040101010101" charset="-122"/>
              </a:rPr>
              <a:t>爱国主义是五四精神的源泉，是五四精神的核心，勇于探索、敢于创新、解放思想、实行变革是民主与科学提出和实现的途径，理性精神、个性解放、反帝反封建是民主与科学的内容。</a:t>
            </a:r>
          </a:p>
        </p:txBody>
      </p:sp>
      <p:sp>
        <p:nvSpPr>
          <p:cNvPr id="5" name="圆角矩形 4"/>
          <p:cNvSpPr/>
          <p:nvPr/>
        </p:nvSpPr>
        <p:spPr>
          <a:xfrm>
            <a:off x="240665" y="2227580"/>
            <a:ext cx="2454275" cy="3413125"/>
          </a:xfrm>
          <a:prstGeom prst="roundRect">
            <a:avLst>
              <a:gd name="adj" fmla="val 1874"/>
            </a:avLst>
          </a:prstGeom>
          <a:solidFill>
            <a:srgbClr val="941225"/>
          </a:solidFill>
          <a:ln>
            <a:solidFill>
              <a:schemeClr val="bg1"/>
            </a:solidFill>
          </a:ln>
          <a:scene3d>
            <a:camera prst="perspectiveRight">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buClrTx/>
              <a:buSzTx/>
              <a:buFontTx/>
            </a:pPr>
            <a:r>
              <a:rPr lang="zh-CN" altLang="en-US" smtClean="0">
                <a:solidFill>
                  <a:schemeClr val="bg1"/>
                </a:solidFill>
                <a:latin typeface="汉仪汉黑简" panose="00020600040101010101" charset="-122"/>
                <a:ea typeface="汉仪汉黑简" panose="00020600040101010101" charset="-122"/>
                <a:sym typeface="+mn-ea"/>
              </a:rPr>
              <a:t>忧国忧民的爱国主义精神</a:t>
            </a:r>
          </a:p>
        </p:txBody>
      </p:sp>
      <p:pic>
        <p:nvPicPr>
          <p:cNvPr id="6" name="图片 5" descr="32313539303536303b32313539303533363bcee5bdc7d0c7"/>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4658995" y="2394903"/>
            <a:ext cx="3078480" cy="3078480"/>
          </a:xfrm>
          <a:prstGeom prst="rect">
            <a:avLst/>
          </a:prstGeom>
        </p:spPr>
      </p:pic>
      <p:sp>
        <p:nvSpPr>
          <p:cNvPr id="8" name="圆角矩形 7"/>
          <p:cNvSpPr/>
          <p:nvPr/>
        </p:nvSpPr>
        <p:spPr>
          <a:xfrm>
            <a:off x="2550795" y="2367915"/>
            <a:ext cx="2252345" cy="3132455"/>
          </a:xfrm>
          <a:prstGeom prst="roundRect">
            <a:avLst>
              <a:gd name="adj" fmla="val 1874"/>
            </a:avLst>
          </a:prstGeom>
          <a:solidFill>
            <a:srgbClr val="941225"/>
          </a:solidFill>
          <a:ln>
            <a:solidFill>
              <a:schemeClr val="bg1"/>
            </a:solidFill>
          </a:ln>
          <a:scene3d>
            <a:camera prst="perspectiveRight">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buClrTx/>
              <a:buSzTx/>
              <a:buFontTx/>
            </a:pPr>
            <a:r>
              <a:rPr lang="zh-CN" altLang="en-US" smtClean="0">
                <a:solidFill>
                  <a:schemeClr val="bg1"/>
                </a:solidFill>
                <a:latin typeface="汉仪汉黑简" panose="00020600040101010101" charset="-122"/>
                <a:ea typeface="汉仪汉黑简" panose="00020600040101010101" charset="-122"/>
                <a:sym typeface="+mn-ea"/>
              </a:rPr>
              <a:t>无私奉献的高度社会责任感</a:t>
            </a:r>
          </a:p>
        </p:txBody>
      </p:sp>
      <p:sp>
        <p:nvSpPr>
          <p:cNvPr id="9" name="圆角矩形 8"/>
          <p:cNvSpPr/>
          <p:nvPr/>
        </p:nvSpPr>
        <p:spPr>
          <a:xfrm>
            <a:off x="9701530" y="2227580"/>
            <a:ext cx="2454275" cy="3413125"/>
          </a:xfrm>
          <a:prstGeom prst="roundRect">
            <a:avLst>
              <a:gd name="adj" fmla="val 1874"/>
            </a:avLst>
          </a:prstGeom>
          <a:solidFill>
            <a:srgbClr val="941225"/>
          </a:solidFill>
          <a:ln>
            <a:solidFill>
              <a:schemeClr val="bg1"/>
            </a:solidFill>
          </a:ln>
          <a:scene3d>
            <a:camera prst="perspectiveLef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buClrTx/>
              <a:buSzTx/>
              <a:buFontTx/>
            </a:pPr>
            <a:r>
              <a:rPr lang="zh-CN" altLang="en-US" smtClean="0">
                <a:solidFill>
                  <a:schemeClr val="bg1"/>
                </a:solidFill>
                <a:latin typeface="汉仪汉黑简" panose="00020600040101010101" charset="-122"/>
                <a:ea typeface="汉仪汉黑简" panose="00020600040101010101" charset="-122"/>
                <a:sym typeface="+mn-ea"/>
              </a:rPr>
              <a:t>追寻时代潮流、把握时代命运的伟大精神</a:t>
            </a:r>
          </a:p>
        </p:txBody>
      </p:sp>
      <p:sp>
        <p:nvSpPr>
          <p:cNvPr id="10" name="圆角矩形 9"/>
          <p:cNvSpPr/>
          <p:nvPr/>
        </p:nvSpPr>
        <p:spPr>
          <a:xfrm>
            <a:off x="7593330" y="2367915"/>
            <a:ext cx="2252345" cy="3132455"/>
          </a:xfrm>
          <a:prstGeom prst="roundRect">
            <a:avLst>
              <a:gd name="adj" fmla="val 1874"/>
            </a:avLst>
          </a:prstGeom>
          <a:solidFill>
            <a:srgbClr val="941225"/>
          </a:solidFill>
          <a:ln>
            <a:solidFill>
              <a:schemeClr val="bg1"/>
            </a:solidFill>
          </a:ln>
          <a:scene3d>
            <a:camera prst="perspectiveLef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buClrTx/>
              <a:buSzTx/>
              <a:buFontTx/>
            </a:pPr>
            <a:r>
              <a:rPr lang="zh-CN" altLang="en-US" smtClean="0">
                <a:solidFill>
                  <a:schemeClr val="bg1"/>
                </a:solidFill>
                <a:latin typeface="汉仪汉黑简" panose="00020600040101010101" charset="-122"/>
                <a:ea typeface="汉仪汉黑简" panose="00020600040101010101" charset="-122"/>
                <a:sym typeface="+mn-ea"/>
              </a:rPr>
              <a:t>宣传民主科学的进步精神</a:t>
            </a: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2039620" y="3853180"/>
            <a:ext cx="2266950" cy="583565"/>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新中国建立后，表现为报效国家的拳拳之心；</a:t>
            </a:r>
          </a:p>
        </p:txBody>
      </p:sp>
      <p:sp>
        <p:nvSpPr>
          <p:cNvPr id="82" name="文本框 81"/>
          <p:cNvSpPr txBox="1"/>
          <p:nvPr/>
        </p:nvSpPr>
        <p:spPr>
          <a:xfrm>
            <a:off x="5928360" y="3752215"/>
            <a:ext cx="2266950" cy="1076325"/>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在国际交往日益频繁、全球化不可逆转的浪潮中，维护我们的国家利益和民族利益；</a:t>
            </a:r>
          </a:p>
        </p:txBody>
      </p:sp>
      <p:sp>
        <p:nvSpPr>
          <p:cNvPr id="84" name="文本框 83"/>
          <p:cNvSpPr txBox="1"/>
          <p:nvPr/>
        </p:nvSpPr>
        <p:spPr>
          <a:xfrm>
            <a:off x="9817100" y="3853180"/>
            <a:ext cx="2266950" cy="1076325"/>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在对外开放交往日益扩大的现实中，探讨构成我们民族精神、民族性格的新内容。</a:t>
            </a:r>
          </a:p>
        </p:txBody>
      </p:sp>
      <p:cxnSp>
        <p:nvCxnSpPr>
          <p:cNvPr id="85" name="直接连接符 84"/>
          <p:cNvCxnSpPr/>
          <p:nvPr/>
        </p:nvCxnSpPr>
        <p:spPr>
          <a:xfrm flipH="1">
            <a:off x="1038860" y="3752215"/>
            <a:ext cx="0" cy="16306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3070860" y="4436745"/>
            <a:ext cx="0" cy="16306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81" idx="2"/>
          </p:cNvCxnSpPr>
          <p:nvPr/>
        </p:nvCxnSpPr>
        <p:spPr>
          <a:xfrm flipH="1">
            <a:off x="5117465" y="3414395"/>
            <a:ext cx="0" cy="1968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7061835" y="4828540"/>
            <a:ext cx="0" cy="16306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9085580" y="3575050"/>
            <a:ext cx="0" cy="18078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11052810" y="4929505"/>
            <a:ext cx="0" cy="16306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58" name="任意多边形 57"/>
          <p:cNvSpPr/>
          <p:nvPr/>
        </p:nvSpPr>
        <p:spPr>
          <a:xfrm>
            <a:off x="5729605" y="5106035"/>
            <a:ext cx="2723515" cy="175196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y"/>
              </a:cxn>
              <a:cxn ang="cd4">
                <a:pos x="hc" y="b"/>
              </a:cxn>
              <a:cxn ang="cd4">
                <a:pos x="idx" y="idy"/>
              </a:cxn>
              <a:cxn ang="0">
                <a:pos x="r" y="vc"/>
              </a:cxn>
              <a:cxn ang="3">
                <a:pos x="idx" y="hd2"/>
              </a:cxn>
            </a:cxnLst>
            <a:rect l="l" t="t" r="r" b="b"/>
            <a:pathLst>
              <a:path w="4289" h="2759">
                <a:moveTo>
                  <a:pt x="2145" y="0"/>
                </a:moveTo>
                <a:cubicBezTo>
                  <a:pt x="3329" y="0"/>
                  <a:pt x="4289" y="960"/>
                  <a:pt x="4289" y="2145"/>
                </a:cubicBezTo>
                <a:cubicBezTo>
                  <a:pt x="4289" y="2348"/>
                  <a:pt x="4261" y="2545"/>
                  <a:pt x="4208" y="2732"/>
                </a:cubicBezTo>
                <a:lnTo>
                  <a:pt x="4199" y="2759"/>
                </a:lnTo>
                <a:lnTo>
                  <a:pt x="90" y="2759"/>
                </a:lnTo>
                <a:lnTo>
                  <a:pt x="81" y="2732"/>
                </a:lnTo>
                <a:cubicBezTo>
                  <a:pt x="28" y="2545"/>
                  <a:pt x="0" y="2348"/>
                  <a:pt x="0" y="2145"/>
                </a:cubicBezTo>
                <a:cubicBezTo>
                  <a:pt x="0" y="960"/>
                  <a:pt x="960" y="0"/>
                  <a:pt x="2145"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55" name="任意多边形 54"/>
          <p:cNvSpPr/>
          <p:nvPr/>
        </p:nvSpPr>
        <p:spPr>
          <a:xfrm>
            <a:off x="0" y="5324475"/>
            <a:ext cx="2362200" cy="153352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y"/>
              </a:cxn>
              <a:cxn ang="cd4">
                <a:pos x="hc" y="b"/>
              </a:cxn>
              <a:cxn ang="cd4">
                <a:pos x="idx" y="idy"/>
              </a:cxn>
              <a:cxn ang="0">
                <a:pos x="r" y="vc"/>
              </a:cxn>
              <a:cxn ang="3">
                <a:pos x="idx" y="hd2"/>
              </a:cxn>
            </a:cxnLst>
            <a:rect l="l" t="t" r="r" b="b"/>
            <a:pathLst>
              <a:path w="3720" h="2415">
                <a:moveTo>
                  <a:pt x="1748" y="0"/>
                </a:moveTo>
                <a:cubicBezTo>
                  <a:pt x="2837" y="0"/>
                  <a:pt x="3720" y="883"/>
                  <a:pt x="3720" y="1973"/>
                </a:cubicBezTo>
                <a:cubicBezTo>
                  <a:pt x="3720" y="2109"/>
                  <a:pt x="3706" y="2242"/>
                  <a:pt x="3680" y="2370"/>
                </a:cubicBezTo>
                <a:lnTo>
                  <a:pt x="3670" y="2415"/>
                </a:lnTo>
                <a:lnTo>
                  <a:pt x="0" y="2415"/>
                </a:lnTo>
                <a:lnTo>
                  <a:pt x="0" y="1057"/>
                </a:lnTo>
                <a:lnTo>
                  <a:pt x="13" y="1032"/>
                </a:lnTo>
                <a:cubicBezTo>
                  <a:pt x="347" y="417"/>
                  <a:pt x="999" y="0"/>
                  <a:pt x="1748"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57" name="任意多边形 56"/>
          <p:cNvSpPr/>
          <p:nvPr/>
        </p:nvSpPr>
        <p:spPr>
          <a:xfrm>
            <a:off x="3844925" y="5324475"/>
            <a:ext cx="2505075" cy="153352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y"/>
              </a:cxn>
              <a:cxn ang="cd4">
                <a:pos x="hc" y="b"/>
              </a:cxn>
              <a:cxn ang="cd4">
                <a:pos x="idx" y="idy"/>
              </a:cxn>
              <a:cxn ang="0">
                <a:pos x="r" y="vc"/>
              </a:cxn>
              <a:cxn ang="3">
                <a:pos x="idx" y="hd2"/>
              </a:cxn>
            </a:cxnLst>
            <a:rect l="l" t="t" r="r" b="b"/>
            <a:pathLst>
              <a:path w="3945" h="2415">
                <a:moveTo>
                  <a:pt x="1973" y="0"/>
                </a:moveTo>
                <a:cubicBezTo>
                  <a:pt x="3062" y="0"/>
                  <a:pt x="3945" y="883"/>
                  <a:pt x="3945" y="1973"/>
                </a:cubicBezTo>
                <a:cubicBezTo>
                  <a:pt x="3945" y="2109"/>
                  <a:pt x="3931" y="2242"/>
                  <a:pt x="3905" y="2370"/>
                </a:cubicBezTo>
                <a:lnTo>
                  <a:pt x="3895" y="2415"/>
                </a:lnTo>
                <a:lnTo>
                  <a:pt x="50" y="2415"/>
                </a:lnTo>
                <a:lnTo>
                  <a:pt x="40" y="2370"/>
                </a:lnTo>
                <a:cubicBezTo>
                  <a:pt x="14" y="2242"/>
                  <a:pt x="0" y="2109"/>
                  <a:pt x="0" y="1973"/>
                </a:cubicBezTo>
                <a:cubicBezTo>
                  <a:pt x="0" y="883"/>
                  <a:pt x="883" y="0"/>
                  <a:pt x="1973"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60" name="任意多边形 59"/>
          <p:cNvSpPr/>
          <p:nvPr/>
        </p:nvSpPr>
        <p:spPr>
          <a:xfrm>
            <a:off x="9717405" y="5106035"/>
            <a:ext cx="2474595" cy="175196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y"/>
              </a:cxn>
              <a:cxn ang="cd4">
                <a:pos x="hc" y="b"/>
              </a:cxn>
              <a:cxn ang="cd4">
                <a:pos x="idx" y="idy"/>
              </a:cxn>
              <a:cxn ang="0">
                <a:pos x="r" y="vc"/>
              </a:cxn>
              <a:cxn ang="3">
                <a:pos x="idx" y="hd2"/>
              </a:cxn>
            </a:cxnLst>
            <a:rect l="l" t="t" r="r" b="b"/>
            <a:pathLst>
              <a:path w="3897" h="2759">
                <a:moveTo>
                  <a:pt x="2145" y="0"/>
                </a:moveTo>
                <a:cubicBezTo>
                  <a:pt x="2866" y="0"/>
                  <a:pt x="3505" y="357"/>
                  <a:pt x="3893" y="903"/>
                </a:cubicBezTo>
                <a:lnTo>
                  <a:pt x="3897" y="908"/>
                </a:lnTo>
                <a:lnTo>
                  <a:pt x="3897" y="2759"/>
                </a:lnTo>
                <a:lnTo>
                  <a:pt x="90" y="2759"/>
                </a:lnTo>
                <a:lnTo>
                  <a:pt x="81" y="2732"/>
                </a:lnTo>
                <a:cubicBezTo>
                  <a:pt x="28" y="2545"/>
                  <a:pt x="0" y="2348"/>
                  <a:pt x="0" y="2145"/>
                </a:cubicBezTo>
                <a:cubicBezTo>
                  <a:pt x="0" y="960"/>
                  <a:pt x="960" y="0"/>
                  <a:pt x="2145"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56" name="任意多边形 55"/>
          <p:cNvSpPr/>
          <p:nvPr/>
        </p:nvSpPr>
        <p:spPr>
          <a:xfrm>
            <a:off x="1741805" y="5106035"/>
            <a:ext cx="2723515" cy="175196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y"/>
              </a:cxn>
              <a:cxn ang="cd4">
                <a:pos x="hc" y="b"/>
              </a:cxn>
              <a:cxn ang="cd4">
                <a:pos x="idx" y="idy"/>
              </a:cxn>
              <a:cxn ang="0">
                <a:pos x="r" y="vc"/>
              </a:cxn>
              <a:cxn ang="3">
                <a:pos x="idx" y="hd2"/>
              </a:cxn>
            </a:cxnLst>
            <a:rect l="l" t="t" r="r" b="b"/>
            <a:pathLst>
              <a:path w="4289" h="2759">
                <a:moveTo>
                  <a:pt x="2145" y="0"/>
                </a:moveTo>
                <a:cubicBezTo>
                  <a:pt x="3329" y="0"/>
                  <a:pt x="4289" y="960"/>
                  <a:pt x="4289" y="2145"/>
                </a:cubicBezTo>
                <a:cubicBezTo>
                  <a:pt x="4289" y="2348"/>
                  <a:pt x="4261" y="2545"/>
                  <a:pt x="4208" y="2732"/>
                </a:cubicBezTo>
                <a:lnTo>
                  <a:pt x="4199" y="2759"/>
                </a:lnTo>
                <a:lnTo>
                  <a:pt x="90" y="2759"/>
                </a:lnTo>
                <a:lnTo>
                  <a:pt x="81" y="2732"/>
                </a:lnTo>
                <a:cubicBezTo>
                  <a:pt x="28" y="2545"/>
                  <a:pt x="0" y="2348"/>
                  <a:pt x="0" y="2145"/>
                </a:cubicBezTo>
                <a:cubicBezTo>
                  <a:pt x="0" y="960"/>
                  <a:pt x="960" y="0"/>
                  <a:pt x="2145"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59" name="任意多边形 58"/>
          <p:cNvSpPr/>
          <p:nvPr/>
        </p:nvSpPr>
        <p:spPr>
          <a:xfrm>
            <a:off x="7832725" y="5324475"/>
            <a:ext cx="2505075" cy="153352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y"/>
              </a:cxn>
              <a:cxn ang="cd4">
                <a:pos x="hc" y="b"/>
              </a:cxn>
              <a:cxn ang="cd4">
                <a:pos x="idx" y="idy"/>
              </a:cxn>
              <a:cxn ang="0">
                <a:pos x="r" y="vc"/>
              </a:cxn>
              <a:cxn ang="3">
                <a:pos x="idx" y="hd2"/>
              </a:cxn>
            </a:cxnLst>
            <a:rect l="l" t="t" r="r" b="b"/>
            <a:pathLst>
              <a:path w="3945" h="2415">
                <a:moveTo>
                  <a:pt x="1973" y="0"/>
                </a:moveTo>
                <a:cubicBezTo>
                  <a:pt x="3062" y="0"/>
                  <a:pt x="3945" y="883"/>
                  <a:pt x="3945" y="1973"/>
                </a:cubicBezTo>
                <a:cubicBezTo>
                  <a:pt x="3945" y="2109"/>
                  <a:pt x="3931" y="2242"/>
                  <a:pt x="3905" y="2370"/>
                </a:cubicBezTo>
                <a:lnTo>
                  <a:pt x="3895" y="2415"/>
                </a:lnTo>
                <a:lnTo>
                  <a:pt x="50" y="2415"/>
                </a:lnTo>
                <a:lnTo>
                  <a:pt x="40" y="2370"/>
                </a:lnTo>
                <a:cubicBezTo>
                  <a:pt x="14" y="2242"/>
                  <a:pt x="0" y="2109"/>
                  <a:pt x="0" y="1973"/>
                </a:cubicBezTo>
                <a:cubicBezTo>
                  <a:pt x="0" y="883"/>
                  <a:pt x="883" y="0"/>
                  <a:pt x="1973"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文本框 68"/>
          <p:cNvSpPr txBox="1"/>
          <p:nvPr/>
        </p:nvSpPr>
        <p:spPr>
          <a:xfrm>
            <a:off x="4622165" y="401320"/>
            <a:ext cx="3383280" cy="521970"/>
          </a:xfrm>
          <a:prstGeom prst="rect">
            <a:avLst/>
          </a:prstGeom>
          <a:noFill/>
        </p:spPr>
        <p:txBody>
          <a:bodyPr wrap="none" rtlCol="0" anchor="t">
            <a:spAutoFit/>
          </a:bodyPr>
          <a:lstStyle/>
          <a:p>
            <a:pPr algn="ctr"/>
            <a:r>
              <a:rPr lang="zh-CN" altLang="en-US" sz="2800">
                <a:solidFill>
                  <a:schemeClr val="bg1"/>
                </a:solidFill>
                <a:latin typeface="汉仪汉黑简" panose="00020600040101010101" charset="-122"/>
                <a:ea typeface="汉仪汉黑简" panose="00020600040101010101" charset="-122"/>
                <a:sym typeface="+mn-ea"/>
              </a:rPr>
              <a:t>五四精神的现代内涵</a:t>
            </a:r>
          </a:p>
        </p:txBody>
      </p:sp>
      <p:sp>
        <p:nvSpPr>
          <p:cNvPr id="70" name="文本框 69"/>
          <p:cNvSpPr txBox="1"/>
          <p:nvPr/>
        </p:nvSpPr>
        <p:spPr>
          <a:xfrm>
            <a:off x="1285240" y="874395"/>
            <a:ext cx="10057130" cy="521970"/>
          </a:xfrm>
          <a:prstGeom prst="rect">
            <a:avLst/>
          </a:prstGeom>
          <a:noFill/>
        </p:spPr>
        <p:txBody>
          <a:bodyPr wrap="square" rtlCol="0" anchor="t">
            <a:spAutoFit/>
          </a:bodyPr>
          <a:lstStyle/>
          <a:p>
            <a:pPr algn="ctr"/>
            <a:r>
              <a:rPr lang="zh-CN" altLang="en-US" sz="1400">
                <a:solidFill>
                  <a:schemeClr val="bg1">
                    <a:alpha val="85000"/>
                  </a:schemeClr>
                </a:solidFill>
                <a:latin typeface="汉仪汉黑简" panose="00020600040101010101" charset="-122"/>
                <a:ea typeface="汉仪汉黑简" panose="00020600040101010101" charset="-122"/>
              </a:rPr>
              <a:t>五四精神是热血青年们自发并逐渐凝成的一种神圣的精神追求，其精髓世代相承，升华为爱国主义的一种体现。在不同的历史环境中，其主旨各不相同</a:t>
            </a:r>
          </a:p>
        </p:txBody>
      </p:sp>
      <p:sp>
        <p:nvSpPr>
          <p:cNvPr id="79" name="文本框 78"/>
          <p:cNvSpPr txBox="1"/>
          <p:nvPr/>
        </p:nvSpPr>
        <p:spPr>
          <a:xfrm>
            <a:off x="95250" y="2990215"/>
            <a:ext cx="2266950" cy="583565"/>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五四时期，爱国主义集中表现为救亡图存</a:t>
            </a:r>
          </a:p>
        </p:txBody>
      </p:sp>
      <p:sp>
        <p:nvSpPr>
          <p:cNvPr id="81" name="文本框 80"/>
          <p:cNvSpPr txBox="1"/>
          <p:nvPr/>
        </p:nvSpPr>
        <p:spPr>
          <a:xfrm>
            <a:off x="3983990" y="2584450"/>
            <a:ext cx="2266950" cy="829945"/>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拨乱反正时期，表现为对真理的追求、对国家未来命运的关切。</a:t>
            </a:r>
          </a:p>
        </p:txBody>
      </p:sp>
      <p:sp>
        <p:nvSpPr>
          <p:cNvPr id="83" name="文本框 82"/>
          <p:cNvSpPr txBox="1"/>
          <p:nvPr/>
        </p:nvSpPr>
        <p:spPr>
          <a:xfrm>
            <a:off x="7872730" y="2584450"/>
            <a:ext cx="2266950" cy="1076325"/>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在中国发展世人瞩目的背景下，寻求我们国家在世界上全新的定位和方向；</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63855" y="329565"/>
            <a:ext cx="11465560" cy="6199505"/>
          </a:xfrm>
          <a:prstGeom prst="roundRect">
            <a:avLst>
              <a:gd name="adj" fmla="val 373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C:/Users/肖宁/AppData/Local/Temp/picturecompress_20220425004629/output_24.pngoutput_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480000">
            <a:off x="-676224" y="1508561"/>
            <a:ext cx="7421245" cy="3116888"/>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pic>
        <p:nvPicPr>
          <p:cNvPr id="28" name="图片 27" descr="C:/Users/肖宁/AppData/Local/Temp/picturecompress_20220425004629/output_25.pngoutput_2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860000">
            <a:off x="7755255" y="2884805"/>
            <a:ext cx="4783455" cy="2009140"/>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cxnSp>
        <p:nvCxnSpPr>
          <p:cNvPr id="5" name="直接连接符 4"/>
          <p:cNvCxnSpPr/>
          <p:nvPr/>
        </p:nvCxnSpPr>
        <p:spPr>
          <a:xfrm flipH="1">
            <a:off x="6093460" y="329565"/>
            <a:ext cx="0" cy="1552575"/>
          </a:xfrm>
          <a:prstGeom prst="line">
            <a:avLst/>
          </a:prstGeom>
          <a:ln>
            <a:solidFill>
              <a:srgbClr val="941225"/>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864860" y="1876425"/>
            <a:ext cx="457200" cy="457200"/>
          </a:xfrm>
          <a:prstGeom prst="ellipse">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489960" y="2452688"/>
            <a:ext cx="5212080" cy="768350"/>
          </a:xfrm>
          <a:prstGeom prst="rect">
            <a:avLst/>
          </a:prstGeom>
          <a:noFill/>
        </p:spPr>
        <p:txBody>
          <a:bodyPr wrap="none" rtlCol="0">
            <a:spAutoFit/>
          </a:bodyPr>
          <a:lstStyle/>
          <a:p>
            <a:pPr algn="l"/>
            <a:r>
              <a:rPr lang="zh-CN" altLang="en-US" sz="4400">
                <a:solidFill>
                  <a:srgbClr val="941225"/>
                </a:solidFill>
                <a:latin typeface="汉仪汉黑简" panose="00020600040101010101" charset="-122"/>
                <a:ea typeface="汉仪汉黑简" panose="00020600040101010101" charset="-122"/>
                <a:sym typeface="+mn-ea"/>
              </a:rPr>
              <a:t>学习五四精神的意义</a:t>
            </a:r>
          </a:p>
        </p:txBody>
      </p:sp>
      <p:sp>
        <p:nvSpPr>
          <p:cNvPr id="14" name="文本框 13"/>
          <p:cNvSpPr txBox="1"/>
          <p:nvPr/>
        </p:nvSpPr>
        <p:spPr>
          <a:xfrm>
            <a:off x="1082993" y="3167698"/>
            <a:ext cx="10026015" cy="460375"/>
          </a:xfrm>
          <a:prstGeom prst="rect">
            <a:avLst/>
          </a:prstGeom>
          <a:noFill/>
        </p:spPr>
        <p:txBody>
          <a:bodyPr wrap="none" rtlCol="0">
            <a:spAutoFit/>
          </a:bodyPr>
          <a:lstStyle/>
          <a:p>
            <a:pPr algn="l"/>
            <a:r>
              <a:rPr lang="zh-CN" altLang="en-US" sz="2400">
                <a:solidFill>
                  <a:srgbClr val="941225"/>
                </a:solidFill>
                <a:latin typeface="汉仪汉黑简" panose="00020600040101010101" charset="-122"/>
                <a:ea typeface="汉仪汉黑简" panose="00020600040101010101" charset="-122"/>
                <a:sym typeface="+mn-ea"/>
              </a:rPr>
              <a:t>The significance of learning the spirit of the May 4th Movement</a:t>
            </a:r>
          </a:p>
        </p:txBody>
      </p:sp>
      <p:sp>
        <p:nvSpPr>
          <p:cNvPr id="30" name="圆角矩形 29"/>
          <p:cNvSpPr/>
          <p:nvPr/>
        </p:nvSpPr>
        <p:spPr>
          <a:xfrm>
            <a:off x="4724400" y="3759835"/>
            <a:ext cx="2743200" cy="639445"/>
          </a:xfrm>
          <a:prstGeom prst="roundRect">
            <a:avLst>
              <a:gd name="adj" fmla="val 10228"/>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汉仪汉黑简" panose="00020600040101010101" charset="-122"/>
                <a:ea typeface="汉仪汉黑简" panose="00020600040101010101" charset="-122"/>
                <a:cs typeface="汉仪汉黑简" panose="00020600040101010101" charset="-122"/>
                <a:sym typeface="+mn-ea"/>
              </a:rPr>
              <a:t>第叁部分</a:t>
            </a:r>
          </a:p>
        </p:txBody>
      </p:sp>
      <p:sp>
        <p:nvSpPr>
          <p:cNvPr id="32" name="椭圆 31"/>
          <p:cNvSpPr/>
          <p:nvPr/>
        </p:nvSpPr>
        <p:spPr>
          <a:xfrm>
            <a:off x="5867400" y="4632325"/>
            <a:ext cx="457200" cy="457200"/>
          </a:xfrm>
          <a:prstGeom prst="ellipse">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H="1">
            <a:off x="6093460" y="4976495"/>
            <a:ext cx="0" cy="1552575"/>
          </a:xfrm>
          <a:prstGeom prst="line">
            <a:avLst/>
          </a:prstGeom>
          <a:ln>
            <a:solidFill>
              <a:srgbClr val="941225"/>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862320" y="1876425"/>
            <a:ext cx="457200" cy="457200"/>
          </a:xfrm>
          <a:prstGeom prst="ellipse">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864860" y="4632325"/>
            <a:ext cx="457200" cy="457200"/>
          </a:xfrm>
          <a:prstGeom prst="ellipse">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descr="C:/Users/肖宁/AppData/Local/Temp/picturecompress_20220425005404/output_26.pngoutput_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978763"/>
            <a:ext cx="12192635" cy="1879872"/>
          </a:xfrm>
          <a:custGeom>
            <a:avLst/>
            <a:gdLst>
              <a:gd name="adj" fmla="val 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il" t="il" r="ir" b="ib"/>
            <a:pathLst>
              <a:path w="19201" h="2960">
                <a:moveTo>
                  <a:pt x="19201" y="0"/>
                </a:moveTo>
                <a:lnTo>
                  <a:pt x="19201" y="2960"/>
                </a:lnTo>
                <a:lnTo>
                  <a:pt x="0" y="2960"/>
                </a:lnTo>
                <a:lnTo>
                  <a:pt x="0" y="1"/>
                </a:lnTo>
                <a:lnTo>
                  <a:pt x="8" y="7"/>
                </a:lnTo>
                <a:cubicBezTo>
                  <a:pt x="1792" y="1234"/>
                  <a:pt x="5417" y="2074"/>
                  <a:pt x="9600" y="2074"/>
                </a:cubicBezTo>
                <a:cubicBezTo>
                  <a:pt x="13782" y="2074"/>
                  <a:pt x="17407" y="1234"/>
                  <a:pt x="19191" y="7"/>
                </a:cubicBezTo>
                <a:lnTo>
                  <a:pt x="19201" y="0"/>
                </a:lnTo>
                <a:close/>
              </a:path>
            </a:pathLst>
          </a:custGeom>
          <a:ln>
            <a:noFill/>
          </a:ln>
        </p:spPr>
      </p:pic>
      <p:sp>
        <p:nvSpPr>
          <p:cNvPr id="4" name="椭圆 3"/>
          <p:cNvSpPr/>
          <p:nvPr/>
        </p:nvSpPr>
        <p:spPr>
          <a:xfrm>
            <a:off x="5191125" y="4838700"/>
            <a:ext cx="1809750" cy="1809750"/>
          </a:xfrm>
          <a:prstGeom prst="ellipse">
            <a:avLst/>
          </a:prstGeom>
          <a:solidFill>
            <a:srgbClr val="9412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chemeClr val="bg1"/>
                </a:solidFill>
                <a:latin typeface="汉仪汉黑简" panose="00020600040101010101" charset="-122"/>
                <a:ea typeface="汉仪汉黑简" panose="00020600040101010101" charset="-122"/>
              </a:rPr>
              <a:t>五四精神</a:t>
            </a:r>
          </a:p>
        </p:txBody>
      </p:sp>
      <p:sp>
        <p:nvSpPr>
          <p:cNvPr id="5" name="文本框 4"/>
          <p:cNvSpPr txBox="1"/>
          <p:nvPr/>
        </p:nvSpPr>
        <p:spPr>
          <a:xfrm>
            <a:off x="760095" y="3947160"/>
            <a:ext cx="10673080" cy="583565"/>
          </a:xfrm>
          <a:prstGeom prst="rect">
            <a:avLst/>
          </a:prstGeom>
          <a:noFill/>
        </p:spPr>
        <p:txBody>
          <a:bodyPr wrap="square" rtlCol="0" anchor="t">
            <a:spAutoFit/>
          </a:bodyPr>
          <a:lstStyle/>
          <a:p>
            <a:pPr algn="ctr"/>
            <a:r>
              <a:rPr lang="zh-CN" altLang="en-US" sz="1600">
                <a:solidFill>
                  <a:schemeClr val="bg1"/>
                </a:solidFill>
                <a:latin typeface="汉仪汉黑简" panose="00020600040101010101" charset="-122"/>
                <a:ea typeface="汉仪汉黑简" panose="00020600040101010101" charset="-122"/>
                <a:cs typeface="汉仪汉黑简" panose="00020600040101010101" charset="-122"/>
              </a:rPr>
              <a:t>在进入新时代的今天，继承和弘扬五四精神仍然是所有青年人义不容辞的责任和义务。五四精神的当代价值在于新时代广大青年对五四精神的内化和践行。  </a:t>
            </a:r>
          </a:p>
        </p:txBody>
      </p:sp>
      <p:sp>
        <p:nvSpPr>
          <p:cNvPr id="6" name="椭圆形标注 5"/>
          <p:cNvSpPr/>
          <p:nvPr/>
        </p:nvSpPr>
        <p:spPr>
          <a:xfrm>
            <a:off x="508635" y="962025"/>
            <a:ext cx="2133600" cy="2133600"/>
          </a:xfrm>
          <a:prstGeom prst="wedgeEllipseCallout">
            <a:avLst>
              <a:gd name="adj1" fmla="val -297"/>
              <a:gd name="adj2" fmla="val 70982"/>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smtClean="0">
                <a:solidFill>
                  <a:srgbClr val="B50007"/>
                </a:solidFill>
                <a:latin typeface="汉仪汉黑简" panose="00020600040101010101" charset="-122"/>
                <a:ea typeface="汉仪汉黑简" panose="00020600040101010101" charset="-122"/>
                <a:sym typeface="+mn-ea"/>
              </a:rPr>
              <a:t>五四运动直接影响了中国共产党的诞生和发展</a:t>
            </a:r>
          </a:p>
        </p:txBody>
      </p:sp>
      <p:sp>
        <p:nvSpPr>
          <p:cNvPr id="7" name="椭圆形标注 6"/>
          <p:cNvSpPr/>
          <p:nvPr/>
        </p:nvSpPr>
        <p:spPr>
          <a:xfrm>
            <a:off x="2769235" y="962025"/>
            <a:ext cx="2133600" cy="2133600"/>
          </a:xfrm>
          <a:prstGeom prst="wedgeEllipseCallout">
            <a:avLst>
              <a:gd name="adj1" fmla="val -297"/>
              <a:gd name="adj2" fmla="val 70982"/>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smtClean="0">
                <a:solidFill>
                  <a:srgbClr val="B50007"/>
                </a:solidFill>
                <a:latin typeface="汉仪汉黑简" panose="00020600040101010101" charset="-122"/>
                <a:ea typeface="汉仪汉黑简" panose="00020600040101010101" charset="-122"/>
                <a:sym typeface="+mn-ea"/>
              </a:rPr>
              <a:t>五四运动促进了马克思主义理论在中国的广泛传播。</a:t>
            </a:r>
          </a:p>
        </p:txBody>
      </p:sp>
      <p:sp>
        <p:nvSpPr>
          <p:cNvPr id="8" name="椭圆形标注 7"/>
          <p:cNvSpPr/>
          <p:nvPr/>
        </p:nvSpPr>
        <p:spPr>
          <a:xfrm>
            <a:off x="5029835" y="962025"/>
            <a:ext cx="2133600" cy="2133600"/>
          </a:xfrm>
          <a:prstGeom prst="wedgeEllipseCallout">
            <a:avLst>
              <a:gd name="adj1" fmla="val -297"/>
              <a:gd name="adj2" fmla="val 70982"/>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smtClean="0">
                <a:solidFill>
                  <a:srgbClr val="B50007"/>
                </a:solidFill>
                <a:latin typeface="汉仪汉黑简" panose="00020600040101010101" charset="-122"/>
                <a:ea typeface="汉仪汉黑简" panose="00020600040101010101" charset="-122"/>
                <a:sym typeface="+mn-ea"/>
              </a:rPr>
              <a:t>五四运动是一场伟大的群众爱国运动。</a:t>
            </a:r>
          </a:p>
        </p:txBody>
      </p:sp>
      <p:sp>
        <p:nvSpPr>
          <p:cNvPr id="9" name="椭圆形标注 8"/>
          <p:cNvSpPr/>
          <p:nvPr/>
        </p:nvSpPr>
        <p:spPr>
          <a:xfrm>
            <a:off x="9551035" y="962025"/>
            <a:ext cx="2133600" cy="2133600"/>
          </a:xfrm>
          <a:prstGeom prst="wedgeEllipseCallout">
            <a:avLst>
              <a:gd name="adj1" fmla="val -297"/>
              <a:gd name="adj2" fmla="val 70982"/>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30000"/>
              </a:lnSpc>
            </a:pPr>
            <a:r>
              <a:rPr lang="zh-CN" altLang="en-US" sz="1400" smtClean="0">
                <a:solidFill>
                  <a:srgbClr val="B50007"/>
                </a:solidFill>
                <a:latin typeface="汉仪汉黑简" panose="00020600040101010101" charset="-122"/>
                <a:ea typeface="汉仪汉黑简" panose="00020600040101010101" charset="-122"/>
                <a:sym typeface="+mn-ea"/>
              </a:rPr>
              <a:t>五四运动既揭开了新民主主义革命的序幕，又开创了中国新民主主义革命的开端。</a:t>
            </a:r>
          </a:p>
        </p:txBody>
      </p:sp>
      <p:sp>
        <p:nvSpPr>
          <p:cNvPr id="10" name="椭圆形标注 9"/>
          <p:cNvSpPr/>
          <p:nvPr/>
        </p:nvSpPr>
        <p:spPr>
          <a:xfrm>
            <a:off x="7290435" y="962025"/>
            <a:ext cx="2133600" cy="2133600"/>
          </a:xfrm>
          <a:prstGeom prst="wedgeEllipseCallout">
            <a:avLst>
              <a:gd name="adj1" fmla="val -297"/>
              <a:gd name="adj2" fmla="val 70982"/>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smtClean="0">
                <a:solidFill>
                  <a:srgbClr val="B50007"/>
                </a:solidFill>
                <a:latin typeface="汉仪汉黑简" panose="00020600040101010101" charset="-122"/>
                <a:ea typeface="汉仪汉黑简" panose="00020600040101010101" charset="-122"/>
                <a:sym typeface="+mn-ea"/>
              </a:rPr>
              <a:t>五四运动是一场深刻的思想解放运动。</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87425" y="795655"/>
            <a:ext cx="2926080" cy="460375"/>
          </a:xfrm>
          <a:prstGeom prst="rect">
            <a:avLst/>
          </a:prstGeom>
          <a:noFill/>
        </p:spPr>
        <p:txBody>
          <a:bodyPr wrap="none" rtlCol="0" anchor="t">
            <a:spAutoFit/>
          </a:bodyPr>
          <a:lstStyle/>
          <a:p>
            <a:pPr algn="l"/>
            <a:r>
              <a:rPr lang="zh-CN" altLang="en-US" sz="2400">
                <a:solidFill>
                  <a:schemeClr val="bg1"/>
                </a:solidFill>
                <a:latin typeface="汉仪汉黑简" panose="00020600040101010101" charset="-122"/>
                <a:ea typeface="汉仪汉黑简" panose="00020600040101010101" charset="-122"/>
                <a:sym typeface="+mn-ea"/>
              </a:rPr>
              <a:t>学习五四精神的意义</a:t>
            </a:r>
          </a:p>
        </p:txBody>
      </p:sp>
      <p:sp>
        <p:nvSpPr>
          <p:cNvPr id="5" name="矩形 4"/>
          <p:cNvSpPr/>
          <p:nvPr/>
        </p:nvSpPr>
        <p:spPr>
          <a:xfrm>
            <a:off x="497840" y="795655"/>
            <a:ext cx="2762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8040" y="795655"/>
            <a:ext cx="1054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7217410" y="1543050"/>
            <a:ext cx="4761230" cy="4762500"/>
            <a:chOff x="784" y="2640"/>
            <a:chExt cx="7498" cy="7500"/>
          </a:xfrm>
        </p:grpSpPr>
        <p:sp>
          <p:nvSpPr>
            <p:cNvPr id="19" name="等腰三角形 18"/>
            <p:cNvSpPr/>
            <p:nvPr/>
          </p:nvSpPr>
          <p:spPr>
            <a:xfrm>
              <a:off x="3232" y="2640"/>
              <a:ext cx="2603" cy="2607"/>
            </a:xfrm>
            <a:prstGeom prst="triangle">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梯形 19"/>
            <p:cNvSpPr/>
            <p:nvPr/>
          </p:nvSpPr>
          <p:spPr>
            <a:xfrm>
              <a:off x="2432" y="5320"/>
              <a:ext cx="4202" cy="1558"/>
            </a:xfrm>
            <a:prstGeom prst="trapezoid">
              <a:avLst>
                <a:gd name="adj" fmla="val 49614"/>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梯形 20"/>
            <p:cNvSpPr/>
            <p:nvPr/>
          </p:nvSpPr>
          <p:spPr>
            <a:xfrm>
              <a:off x="1605" y="6951"/>
              <a:ext cx="5857" cy="1558"/>
            </a:xfrm>
            <a:prstGeom prst="trapezoid">
              <a:avLst>
                <a:gd name="adj" fmla="val 5000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梯形 21"/>
            <p:cNvSpPr/>
            <p:nvPr/>
          </p:nvSpPr>
          <p:spPr>
            <a:xfrm>
              <a:off x="784" y="8582"/>
              <a:ext cx="7499" cy="1558"/>
            </a:xfrm>
            <a:prstGeom prst="trapezoid">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p:cNvCxnSpPr/>
          <p:nvPr/>
        </p:nvCxnSpPr>
        <p:spPr>
          <a:xfrm>
            <a:off x="497840" y="3198495"/>
            <a:ext cx="8368030" cy="0"/>
          </a:xfrm>
          <a:prstGeom prst="line">
            <a:avLst/>
          </a:prstGeom>
          <a:ln>
            <a:gradFill>
              <a:gsLst>
                <a:gs pos="0">
                  <a:schemeClr val="accent1">
                    <a:lumMod val="5000"/>
                    <a:lumOff val="95000"/>
                  </a:schemeClr>
                </a:gs>
                <a:gs pos="100000">
                  <a:schemeClr val="bg1">
                    <a:alpha val="11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97840" y="4234180"/>
            <a:ext cx="7830185" cy="0"/>
          </a:xfrm>
          <a:prstGeom prst="line">
            <a:avLst/>
          </a:prstGeom>
          <a:ln>
            <a:gradFill>
              <a:gsLst>
                <a:gs pos="0">
                  <a:schemeClr val="accent1">
                    <a:lumMod val="5000"/>
                    <a:lumOff val="95000"/>
                  </a:schemeClr>
                </a:gs>
                <a:gs pos="100000">
                  <a:schemeClr val="bg1">
                    <a:alpha val="11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97840" y="5269865"/>
            <a:ext cx="7338060" cy="0"/>
          </a:xfrm>
          <a:prstGeom prst="line">
            <a:avLst/>
          </a:prstGeom>
          <a:ln>
            <a:gradFill>
              <a:gsLst>
                <a:gs pos="0">
                  <a:schemeClr val="accent1">
                    <a:lumMod val="5000"/>
                    <a:lumOff val="95000"/>
                  </a:schemeClr>
                </a:gs>
                <a:gs pos="100000">
                  <a:schemeClr val="bg1">
                    <a:alpha val="11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97840" y="6305550"/>
            <a:ext cx="6811645" cy="0"/>
          </a:xfrm>
          <a:prstGeom prst="line">
            <a:avLst/>
          </a:prstGeom>
          <a:ln>
            <a:gradFill>
              <a:gsLst>
                <a:gs pos="0">
                  <a:schemeClr val="accent1">
                    <a:lumMod val="5000"/>
                    <a:lumOff val="95000"/>
                  </a:schemeClr>
                </a:gs>
                <a:gs pos="100000">
                  <a:schemeClr val="bg1">
                    <a:alpha val="11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8328025" y="5845175"/>
            <a:ext cx="2540000" cy="460375"/>
          </a:xfrm>
          <a:prstGeom prst="rect">
            <a:avLst/>
          </a:prstGeom>
          <a:noFill/>
        </p:spPr>
        <p:txBody>
          <a:bodyPr wrap="square" rtlCol="0" anchor="t">
            <a:spAutoFit/>
          </a:bodyPr>
          <a:lstStyle/>
          <a:p>
            <a:pPr algn="ctr"/>
            <a:r>
              <a:rPr lang="zh-CN" altLang="en-US" sz="2400">
                <a:solidFill>
                  <a:srgbClr val="B50007"/>
                </a:solidFill>
                <a:latin typeface="汉仪汉黑简" panose="00020600040101010101" charset="-122"/>
                <a:ea typeface="汉仪汉黑简" panose="00020600040101010101" charset="-122"/>
              </a:rPr>
              <a:t>爱国情怀</a:t>
            </a:r>
          </a:p>
        </p:txBody>
      </p:sp>
      <p:sp>
        <p:nvSpPr>
          <p:cNvPr id="29" name="文本框 28"/>
          <p:cNvSpPr txBox="1"/>
          <p:nvPr/>
        </p:nvSpPr>
        <p:spPr>
          <a:xfrm>
            <a:off x="8328025" y="4855845"/>
            <a:ext cx="2540000" cy="460375"/>
          </a:xfrm>
          <a:prstGeom prst="rect">
            <a:avLst/>
          </a:prstGeom>
          <a:noFill/>
        </p:spPr>
        <p:txBody>
          <a:bodyPr wrap="square" rtlCol="0" anchor="t">
            <a:spAutoFit/>
          </a:bodyPr>
          <a:lstStyle/>
          <a:p>
            <a:pPr algn="ctr"/>
            <a:r>
              <a:rPr lang="zh-CN" altLang="en-US" sz="2400">
                <a:solidFill>
                  <a:srgbClr val="B50007"/>
                </a:solidFill>
                <a:latin typeface="汉仪汉黑简" panose="00020600040101010101" charset="-122"/>
                <a:ea typeface="汉仪汉黑简" panose="00020600040101010101" charset="-122"/>
              </a:rPr>
              <a:t>重要载体</a:t>
            </a:r>
          </a:p>
        </p:txBody>
      </p:sp>
      <p:sp>
        <p:nvSpPr>
          <p:cNvPr id="30" name="文本框 29"/>
          <p:cNvSpPr txBox="1"/>
          <p:nvPr/>
        </p:nvSpPr>
        <p:spPr>
          <a:xfrm>
            <a:off x="8328025" y="2738120"/>
            <a:ext cx="2540000" cy="460375"/>
          </a:xfrm>
          <a:prstGeom prst="rect">
            <a:avLst/>
          </a:prstGeom>
          <a:noFill/>
        </p:spPr>
        <p:txBody>
          <a:bodyPr wrap="square" rtlCol="0" anchor="t">
            <a:spAutoFit/>
          </a:bodyPr>
          <a:lstStyle/>
          <a:p>
            <a:pPr algn="ctr"/>
            <a:r>
              <a:rPr lang="zh-CN" altLang="en-US" sz="2400">
                <a:solidFill>
                  <a:srgbClr val="B50007"/>
                </a:solidFill>
                <a:latin typeface="汉仪汉黑简" panose="00020600040101010101" charset="-122"/>
                <a:ea typeface="汉仪汉黑简" panose="00020600040101010101" charset="-122"/>
              </a:rPr>
              <a:t>强大动力</a:t>
            </a:r>
          </a:p>
        </p:txBody>
      </p:sp>
      <p:sp>
        <p:nvSpPr>
          <p:cNvPr id="31" name="文本框 30"/>
          <p:cNvSpPr txBox="1"/>
          <p:nvPr/>
        </p:nvSpPr>
        <p:spPr>
          <a:xfrm>
            <a:off x="8328025" y="3797300"/>
            <a:ext cx="2540000" cy="460375"/>
          </a:xfrm>
          <a:prstGeom prst="rect">
            <a:avLst/>
          </a:prstGeom>
          <a:noFill/>
        </p:spPr>
        <p:txBody>
          <a:bodyPr wrap="square" rtlCol="0" anchor="t">
            <a:spAutoFit/>
          </a:bodyPr>
          <a:lstStyle/>
          <a:p>
            <a:pPr algn="ctr"/>
            <a:r>
              <a:rPr lang="zh-CN" altLang="en-US" sz="2400">
                <a:solidFill>
                  <a:srgbClr val="B50007"/>
                </a:solidFill>
                <a:latin typeface="汉仪汉黑简" panose="00020600040101010101" charset="-122"/>
                <a:ea typeface="汉仪汉黑简" panose="00020600040101010101" charset="-122"/>
              </a:rPr>
              <a:t>重要源泉</a:t>
            </a:r>
          </a:p>
        </p:txBody>
      </p:sp>
      <p:sp>
        <p:nvSpPr>
          <p:cNvPr id="32" name="文本框 31"/>
          <p:cNvSpPr txBox="1"/>
          <p:nvPr/>
        </p:nvSpPr>
        <p:spPr>
          <a:xfrm>
            <a:off x="497840" y="5593715"/>
            <a:ext cx="6762750" cy="706755"/>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五四精神坚定了新时代青年的爱国情怀。</a:t>
            </a:r>
          </a:p>
          <a:p>
            <a:r>
              <a:rPr lang="zh-CN" altLang="en-US" sz="1200">
                <a:solidFill>
                  <a:schemeClr val="bg1"/>
                </a:solidFill>
                <a:latin typeface="汉仪汉黑简" panose="00020600040101010101" charset="-122"/>
                <a:ea typeface="汉仪汉黑简" panose="00020600040101010101" charset="-122"/>
              </a:rPr>
              <a:t>五四运动所体现的爱国主义精神，是中华民族团结奋斗、百折不挠、自强不息的生动体现，更成为中国人民和中华民族维护民族独立和民族尊严的强大精神动力。</a:t>
            </a:r>
          </a:p>
        </p:txBody>
      </p:sp>
      <p:sp>
        <p:nvSpPr>
          <p:cNvPr id="33" name="文本框 32"/>
          <p:cNvSpPr txBox="1"/>
          <p:nvPr/>
        </p:nvSpPr>
        <p:spPr>
          <a:xfrm>
            <a:off x="497840" y="2492375"/>
            <a:ext cx="8247380" cy="706755"/>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五四精神是实现"中国梦"的强大动力。 </a:t>
            </a:r>
          </a:p>
          <a:p>
            <a:r>
              <a:rPr lang="zh-CN" altLang="en-US" sz="1200">
                <a:solidFill>
                  <a:schemeClr val="bg1"/>
                </a:solidFill>
                <a:latin typeface="汉仪汉黑简" panose="00020600040101010101" charset="-122"/>
                <a:ea typeface="汉仪汉黑简" panose="00020600040101010101" charset="-122"/>
              </a:rPr>
              <a:t>五四精神是近代早期中国人民伴随着民族意识的觉醒而孕育和成，并在实现"中国梦"的伟大实践中不断地生长和发展，一代又一代的中国人民在实现"中国梦"征程上砥砺前进，在革命、建设和改革实践中创造了一个又一个奇迹。</a:t>
            </a:r>
          </a:p>
        </p:txBody>
      </p:sp>
      <p:sp>
        <p:nvSpPr>
          <p:cNvPr id="34" name="文本框 33"/>
          <p:cNvSpPr txBox="1"/>
          <p:nvPr/>
        </p:nvSpPr>
        <p:spPr>
          <a:xfrm>
            <a:off x="497840" y="4621530"/>
            <a:ext cx="7338060" cy="521970"/>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五四精神培育和践行社会主义核心价值观的重要载体。</a:t>
            </a:r>
          </a:p>
          <a:p>
            <a:r>
              <a:rPr lang="zh-CN" altLang="en-US" sz="1200">
                <a:solidFill>
                  <a:schemeClr val="bg1"/>
                </a:solidFill>
                <a:latin typeface="汉仪汉黑简" panose="00020600040101010101" charset="-122"/>
                <a:ea typeface="汉仪汉黑简" panose="00020600040101010101" charset="-122"/>
              </a:rPr>
              <a:t>五四精神与社会主义核心价值观的内在品质和精神实质高度匹配。</a:t>
            </a:r>
          </a:p>
        </p:txBody>
      </p:sp>
      <p:sp>
        <p:nvSpPr>
          <p:cNvPr id="35" name="文本框 34"/>
          <p:cNvSpPr txBox="1"/>
          <p:nvPr/>
        </p:nvSpPr>
        <p:spPr>
          <a:xfrm>
            <a:off x="497840" y="3649345"/>
            <a:ext cx="7620000" cy="521970"/>
          </a:xfrm>
          <a:prstGeom prst="rect">
            <a:avLst/>
          </a:prstGeom>
          <a:noFill/>
        </p:spPr>
        <p:txBody>
          <a:bodyPr wrap="square" rtlCol="0" anchor="t">
            <a:spAutoFit/>
          </a:bodyPr>
          <a:lstStyle/>
          <a:p>
            <a:r>
              <a:rPr lang="zh-CN" altLang="en-US" sz="1600">
                <a:solidFill>
                  <a:schemeClr val="bg1"/>
                </a:solidFill>
                <a:latin typeface="汉仪汉黑简" panose="00020600040101010101" charset="-122"/>
                <a:ea typeface="汉仪汉黑简" panose="00020600040101010101" charset="-122"/>
              </a:rPr>
              <a:t>五四精神是夯实"四个自信"的重要源泉。</a:t>
            </a:r>
          </a:p>
          <a:p>
            <a:r>
              <a:rPr lang="zh-CN" altLang="en-US" sz="1200">
                <a:solidFill>
                  <a:schemeClr val="bg1"/>
                </a:solidFill>
                <a:latin typeface="汉仪汉黑简" panose="00020600040101010101" charset="-122"/>
                <a:ea typeface="汉仪汉黑简" panose="00020600040101010101" charset="-122"/>
              </a:rPr>
              <a:t>当前中国所进行的改革开放伟大"革命"，生动地展现了求真求实的探索精神和破旧日革新的创造精神。</a:t>
            </a: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1"/>
          <p:cNvSpPr/>
          <p:nvPr/>
        </p:nvSpPr>
        <p:spPr>
          <a:xfrm>
            <a:off x="3863340" y="4565015"/>
            <a:ext cx="4466590" cy="229298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idy"/>
              </a:cxn>
              <a:cxn ang="cd4">
                <a:pos x="hc" y="b"/>
              </a:cxn>
              <a:cxn ang="cd4">
                <a:pos x="idx" y="idy"/>
              </a:cxn>
              <a:cxn ang="0">
                <a:pos x="r" y="vc"/>
              </a:cxn>
              <a:cxn ang="3">
                <a:pos x="idx" y="hd2"/>
              </a:cxn>
            </a:cxnLst>
            <a:rect l="l" t="t" r="r" b="b"/>
            <a:pathLst>
              <a:path w="5340" h="3090">
                <a:moveTo>
                  <a:pt x="2670" y="0"/>
                </a:moveTo>
                <a:cubicBezTo>
                  <a:pt x="4145" y="0"/>
                  <a:pt x="5340" y="1195"/>
                  <a:pt x="5340" y="2670"/>
                </a:cubicBezTo>
                <a:cubicBezTo>
                  <a:pt x="5340" y="2808"/>
                  <a:pt x="5329" y="2944"/>
                  <a:pt x="5309" y="3077"/>
                </a:cubicBezTo>
                <a:lnTo>
                  <a:pt x="5307" y="3090"/>
                </a:lnTo>
                <a:lnTo>
                  <a:pt x="33" y="3090"/>
                </a:lnTo>
                <a:lnTo>
                  <a:pt x="31" y="3077"/>
                </a:lnTo>
                <a:cubicBezTo>
                  <a:pt x="11" y="2944"/>
                  <a:pt x="0" y="2808"/>
                  <a:pt x="0" y="2670"/>
                </a:cubicBezTo>
                <a:cubicBezTo>
                  <a:pt x="0" y="1195"/>
                  <a:pt x="1195" y="0"/>
                  <a:pt x="2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12"/>
          <p:cNvSpPr txBox="1"/>
          <p:nvPr/>
        </p:nvSpPr>
        <p:spPr>
          <a:xfrm>
            <a:off x="920115" y="1712595"/>
            <a:ext cx="10600055" cy="706755"/>
          </a:xfrm>
          <a:prstGeom prst="rect">
            <a:avLst/>
          </a:prstGeom>
          <a:noFill/>
        </p:spPr>
        <p:txBody>
          <a:bodyPr wrap="square" rtlCol="0" anchor="t">
            <a:spAutoFit/>
          </a:bodyPr>
          <a:lstStyle/>
          <a:p>
            <a:pPr lvl="0" algn="ctr" fontAlgn="auto">
              <a:lnSpc>
                <a:spcPct val="100000"/>
              </a:lnSpc>
              <a:buClrTx/>
              <a:buSzTx/>
              <a:buFontTx/>
            </a:pPr>
            <a:r>
              <a:rPr sz="2000" smtClean="0">
                <a:solidFill>
                  <a:schemeClr val="bg1"/>
                </a:solidFill>
                <a:latin typeface="汉仪汉黑简" panose="00020600040101010101" charset="-122"/>
                <a:ea typeface="汉仪汉黑简" panose="00020600040101010101" charset="-122"/>
                <a:cs typeface="汉仪汉黑简" panose="00020600040101010101" charset="-122"/>
                <a:sym typeface="+mn-ea"/>
              </a:rPr>
              <a:t>作为确定的人，现实的人，你就有规定，就有使命，就有任务，至于你是否意识到这一点。那都是无所谓的。这个任务是由于你的需要及其与现存世界的联系而产生的。</a:t>
            </a:r>
            <a:endParaRPr lang="zh-CN" altLang="en-US" sz="2000" smtClean="0">
              <a:solidFill>
                <a:schemeClr val="bg1"/>
              </a:solidFill>
              <a:latin typeface="汉仪汉黑简" panose="00020600040101010101" charset="-122"/>
              <a:ea typeface="汉仪汉黑简" panose="00020600040101010101" charset="-122"/>
              <a:cs typeface="汉仪汉黑简" panose="00020600040101010101" charset="-122"/>
              <a:sym typeface="+mn-ea"/>
            </a:endParaRPr>
          </a:p>
        </p:txBody>
      </p:sp>
      <p:sp>
        <p:nvSpPr>
          <p:cNvPr id="15" name="文本框 14"/>
          <p:cNvSpPr txBox="1"/>
          <p:nvPr/>
        </p:nvSpPr>
        <p:spPr>
          <a:xfrm>
            <a:off x="4343400" y="787400"/>
            <a:ext cx="3753485" cy="706755"/>
          </a:xfrm>
          <a:prstGeom prst="rect">
            <a:avLst/>
          </a:prstGeom>
          <a:noFill/>
        </p:spPr>
        <p:txBody>
          <a:bodyPr wrap="square" rtlCol="0" anchor="t">
            <a:spAutoFit/>
          </a:bodyPr>
          <a:lstStyle/>
          <a:p>
            <a:pPr lvl="0" algn="dist">
              <a:buClrTx/>
              <a:buSzTx/>
              <a:buFontTx/>
            </a:pPr>
            <a:r>
              <a:rPr lang="zh-CN" altLang="en-US" sz="4000" smtClean="0">
                <a:solidFill>
                  <a:schemeClr val="bg1"/>
                </a:solidFill>
                <a:latin typeface="汉仪汉黑简" panose="00020600040101010101" charset="-122"/>
                <a:ea typeface="汉仪汉黑简" panose="00020600040101010101" charset="-122"/>
                <a:sym typeface="+mn-ea"/>
              </a:rPr>
              <a:t>马克思</a:t>
            </a:r>
            <a:r>
              <a:rPr lang="en-US" altLang="zh-CN" sz="4000" smtClean="0">
                <a:solidFill>
                  <a:schemeClr val="bg1"/>
                </a:solidFill>
                <a:latin typeface="汉仪汉黑简" panose="00020600040101010101" charset="-122"/>
                <a:ea typeface="汉仪汉黑简" panose="00020600040101010101" charset="-122"/>
                <a:sym typeface="+mn-ea"/>
              </a:rPr>
              <a:t>/</a:t>
            </a:r>
            <a:r>
              <a:rPr lang="zh-CN" altLang="en-US" sz="4000" smtClean="0">
                <a:solidFill>
                  <a:schemeClr val="bg1"/>
                </a:solidFill>
                <a:latin typeface="汉仪汉黑简" panose="00020600040101010101" charset="-122"/>
                <a:ea typeface="汉仪汉黑简" panose="00020600040101010101" charset="-122"/>
                <a:sym typeface="+mn-ea"/>
              </a:rPr>
              <a:t>恩格斯</a:t>
            </a:r>
          </a:p>
        </p:txBody>
      </p:sp>
      <p:sp>
        <p:nvSpPr>
          <p:cNvPr id="16" name="文本框 15"/>
          <p:cNvSpPr txBox="1"/>
          <p:nvPr/>
        </p:nvSpPr>
        <p:spPr>
          <a:xfrm>
            <a:off x="2474595" y="2713990"/>
            <a:ext cx="7490460" cy="645160"/>
          </a:xfrm>
          <a:prstGeom prst="rect">
            <a:avLst/>
          </a:prstGeom>
          <a:noFill/>
        </p:spPr>
        <p:txBody>
          <a:bodyPr wrap="none" rtlCol="0" anchor="t">
            <a:spAutoFit/>
          </a:bodyPr>
          <a:lstStyle/>
          <a:p>
            <a:pPr lvl="0" algn="ctr">
              <a:lnSpc>
                <a:spcPct val="100000"/>
              </a:lnSpc>
              <a:buClrTx/>
              <a:buSzTx/>
              <a:buFontTx/>
            </a:pPr>
            <a:r>
              <a:rPr lang="zh-CN" altLang="en-US" smtClean="0">
                <a:solidFill>
                  <a:schemeClr val="bg1"/>
                </a:solidFill>
                <a:latin typeface="汉仪汉黑简" panose="00020600040101010101" charset="-122"/>
                <a:ea typeface="汉仪汉黑简" panose="00020600040101010101" charset="-122"/>
                <a:sym typeface="+mn-ea"/>
              </a:rPr>
              <a:t>青</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年</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是</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时</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代</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和</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社</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会</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的</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产</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物</a:t>
            </a:r>
            <a:r>
              <a:rPr lang="en-US" altLang="zh-CN" smtClean="0">
                <a:solidFill>
                  <a:schemeClr val="bg1"/>
                </a:solidFill>
                <a:latin typeface="汉仪汉黑简" panose="00020600040101010101" charset="-122"/>
                <a:ea typeface="汉仪汉黑简" panose="00020600040101010101" charset="-122"/>
                <a:sym typeface="+mn-ea"/>
              </a:rPr>
              <a:t>   </a:t>
            </a:r>
          </a:p>
          <a:p>
            <a:pPr lvl="0" algn="ctr">
              <a:lnSpc>
                <a:spcPct val="100000"/>
              </a:lnSpc>
              <a:buClrTx/>
              <a:buSzTx/>
              <a:buFontTx/>
            </a:pPr>
            <a:r>
              <a:rPr lang="en-US" altLang="zh-CN" smtClean="0">
                <a:solidFill>
                  <a:schemeClr val="bg1"/>
                </a:solidFill>
                <a:latin typeface="汉仪汉黑简" panose="00020600040101010101" charset="-122"/>
                <a:ea typeface="汉仪汉黑简" panose="00020600040101010101" charset="-122"/>
                <a:sym typeface="+mn-ea"/>
              </a:rPr>
              <a:t> </a:t>
            </a:r>
            <a:r>
              <a:rPr lang="zh-CN" altLang="en-US" smtClean="0">
                <a:solidFill>
                  <a:schemeClr val="bg1"/>
                </a:solidFill>
                <a:latin typeface="汉仪汉黑简" panose="00020600040101010101" charset="-122"/>
                <a:ea typeface="汉仪汉黑简" panose="00020600040101010101" charset="-122"/>
                <a:sym typeface="+mn-ea"/>
              </a:rPr>
              <a:t>青</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年</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的</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作</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用</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使</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命</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是</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由</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特</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定</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的</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时</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代</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条</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件</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和</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社</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会</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关</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系</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决</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定</a:t>
            </a:r>
          </a:p>
        </p:txBody>
      </p:sp>
      <p:pic>
        <p:nvPicPr>
          <p:cNvPr id="4" name="图片 3" descr="karl-marx-5299054_19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39285" y="3952240"/>
            <a:ext cx="3560445" cy="2905760"/>
          </a:xfrm>
          <a:prstGeom prst="rect">
            <a:avLst/>
          </a:prstGeom>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63220" y="329565"/>
            <a:ext cx="11465560" cy="6199505"/>
          </a:xfrm>
          <a:prstGeom prst="roundRect">
            <a:avLst>
              <a:gd name="adj" fmla="val 373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C:/Users/肖宁/AppData/Local/Temp/picturecompress_20220425004629/output_28.pngoutput_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480000">
            <a:off x="-676224" y="1508561"/>
            <a:ext cx="7421245" cy="3116888"/>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pic>
        <p:nvPicPr>
          <p:cNvPr id="28" name="图片 27" descr="C:/Users/肖宁/AppData/Local/Temp/picturecompress_20220425004629/output_29.pngoutput_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860000">
            <a:off x="7755255" y="2884805"/>
            <a:ext cx="4783455" cy="2009140"/>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cxnSp>
        <p:nvCxnSpPr>
          <p:cNvPr id="5" name="直接连接符 4"/>
          <p:cNvCxnSpPr/>
          <p:nvPr/>
        </p:nvCxnSpPr>
        <p:spPr>
          <a:xfrm flipH="1">
            <a:off x="6093460" y="329565"/>
            <a:ext cx="0" cy="1552575"/>
          </a:xfrm>
          <a:prstGeom prst="line">
            <a:avLst/>
          </a:prstGeom>
          <a:ln>
            <a:solidFill>
              <a:srgbClr val="941225"/>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864860" y="1876425"/>
            <a:ext cx="457200" cy="457200"/>
          </a:xfrm>
          <a:prstGeom prst="ellipse">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210560" y="2452688"/>
            <a:ext cx="5770880" cy="768350"/>
          </a:xfrm>
          <a:prstGeom prst="rect">
            <a:avLst/>
          </a:prstGeom>
          <a:noFill/>
        </p:spPr>
        <p:txBody>
          <a:bodyPr wrap="none" rtlCol="0">
            <a:spAutoFit/>
          </a:bodyPr>
          <a:lstStyle/>
          <a:p>
            <a:pPr algn="l"/>
            <a:r>
              <a:rPr lang="zh-CN" altLang="en-US" sz="4400">
                <a:solidFill>
                  <a:srgbClr val="941225"/>
                </a:solidFill>
                <a:latin typeface="汉仪汉黑简" panose="00020600040101010101" charset="-122"/>
                <a:ea typeface="汉仪汉黑简" panose="00020600040101010101" charset="-122"/>
                <a:sym typeface="+mn-ea"/>
              </a:rPr>
              <a:t>如何继续弘扬五四精神</a:t>
            </a:r>
          </a:p>
        </p:txBody>
      </p:sp>
      <p:sp>
        <p:nvSpPr>
          <p:cNvPr id="14" name="文本框 13"/>
          <p:cNvSpPr txBox="1"/>
          <p:nvPr/>
        </p:nvSpPr>
        <p:spPr>
          <a:xfrm>
            <a:off x="1185228" y="3167698"/>
            <a:ext cx="9821545" cy="460375"/>
          </a:xfrm>
          <a:prstGeom prst="rect">
            <a:avLst/>
          </a:prstGeom>
          <a:noFill/>
        </p:spPr>
        <p:txBody>
          <a:bodyPr wrap="none" rtlCol="0">
            <a:spAutoFit/>
          </a:bodyPr>
          <a:lstStyle/>
          <a:p>
            <a:pPr algn="l"/>
            <a:r>
              <a:rPr lang="zh-CN" altLang="en-US" sz="2400">
                <a:solidFill>
                  <a:srgbClr val="941225"/>
                </a:solidFill>
                <a:latin typeface="汉仪汉黑简" panose="00020600040101010101" charset="-122"/>
                <a:ea typeface="汉仪汉黑简" panose="00020600040101010101" charset="-122"/>
                <a:sym typeface="+mn-ea"/>
              </a:rPr>
              <a:t>Continue to carry forward the spirit of the May 4th Movement</a:t>
            </a:r>
          </a:p>
        </p:txBody>
      </p:sp>
      <p:sp>
        <p:nvSpPr>
          <p:cNvPr id="30" name="圆角矩形 29"/>
          <p:cNvSpPr/>
          <p:nvPr/>
        </p:nvSpPr>
        <p:spPr>
          <a:xfrm>
            <a:off x="4724400" y="3759835"/>
            <a:ext cx="2743200" cy="639445"/>
          </a:xfrm>
          <a:prstGeom prst="roundRect">
            <a:avLst>
              <a:gd name="adj" fmla="val 10228"/>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汉仪汉黑简" panose="00020600040101010101" charset="-122"/>
                <a:ea typeface="汉仪汉黑简" panose="00020600040101010101" charset="-122"/>
                <a:cs typeface="汉仪汉黑简" panose="00020600040101010101" charset="-122"/>
                <a:sym typeface="+mn-ea"/>
              </a:rPr>
              <a:t>第肆部分</a:t>
            </a:r>
          </a:p>
        </p:txBody>
      </p:sp>
      <p:sp>
        <p:nvSpPr>
          <p:cNvPr id="32" name="椭圆 31"/>
          <p:cNvSpPr/>
          <p:nvPr/>
        </p:nvSpPr>
        <p:spPr>
          <a:xfrm>
            <a:off x="5867400" y="4632325"/>
            <a:ext cx="457200" cy="457200"/>
          </a:xfrm>
          <a:prstGeom prst="ellipse">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H="1">
            <a:off x="6093460" y="4976495"/>
            <a:ext cx="0" cy="1552575"/>
          </a:xfrm>
          <a:prstGeom prst="line">
            <a:avLst/>
          </a:prstGeom>
          <a:ln>
            <a:solidFill>
              <a:srgbClr val="941225"/>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62175"/>
            <a:ext cx="12192635" cy="4695825"/>
          </a:xfrm>
          <a:prstGeom prst="rect">
            <a:avLst/>
          </a:prstGeom>
          <a:solidFill>
            <a:srgbClr val="941225">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81075" y="1161415"/>
            <a:ext cx="3218180" cy="1000760"/>
          </a:xfrm>
          <a:prstGeom prst="rect">
            <a:avLst/>
          </a:prstGeom>
          <a:solidFill>
            <a:srgbClr val="941225">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汉仪汉黑简" panose="00020600040101010101" charset="-122"/>
                <a:ea typeface="汉仪汉黑简" panose="00020600040101010101" charset="-122"/>
                <a:sym typeface="+mn-ea"/>
              </a:rPr>
              <a:t>如何继续弘扬五四精神</a:t>
            </a:r>
          </a:p>
        </p:txBody>
      </p:sp>
      <p:sp>
        <p:nvSpPr>
          <p:cNvPr id="8" name="文本框 7"/>
          <p:cNvSpPr txBox="1"/>
          <p:nvPr/>
        </p:nvSpPr>
        <p:spPr>
          <a:xfrm>
            <a:off x="767715" y="3068320"/>
            <a:ext cx="3422015" cy="2802255"/>
          </a:xfrm>
          <a:prstGeom prst="rect">
            <a:avLst/>
          </a:prstGeom>
          <a:noFill/>
        </p:spPr>
        <p:txBody>
          <a:bodyPr wrap="square" rtlCol="0" anchor="t">
            <a:spAutoFit/>
          </a:bodyPr>
          <a:lstStyle/>
          <a:p>
            <a:pPr>
              <a:lnSpc>
                <a:spcPct val="140000"/>
              </a:lnSpc>
            </a:pPr>
            <a:r>
              <a:rPr lang="zh-CN" altLang="en-US">
                <a:solidFill>
                  <a:schemeClr val="bg1"/>
                </a:solidFill>
                <a:latin typeface="汉仪汉黑简" panose="00020600040101010101" charset="-122"/>
                <a:ea typeface="汉仪汉黑简" panose="00020600040101010101" charset="-122"/>
              </a:rPr>
              <a:t>新时代中国青年要继承和发扬五四精神，坚定理想信念，站稳人民立场，练就过硬本领，投身强国伟业，始终保持艰苦奋斗的前进姿态，同亿万人民一道，在实现中华民族伟大复兴中国梦的新长征路上奋勇搏击。</a:t>
            </a:r>
          </a:p>
        </p:txBody>
      </p:sp>
      <p:sp>
        <p:nvSpPr>
          <p:cNvPr id="9" name="矩形 8"/>
          <p:cNvSpPr/>
          <p:nvPr/>
        </p:nvSpPr>
        <p:spPr>
          <a:xfrm>
            <a:off x="4432300" y="3068320"/>
            <a:ext cx="17145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432300" y="4262120"/>
            <a:ext cx="17145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32300" y="5455920"/>
            <a:ext cx="17145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16900" y="3068955"/>
            <a:ext cx="17145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216900" y="4262755"/>
            <a:ext cx="17145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16900" y="5456555"/>
            <a:ext cx="17145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618355" y="3131820"/>
            <a:ext cx="3383280" cy="368300"/>
          </a:xfrm>
          <a:prstGeom prst="rect">
            <a:avLst/>
          </a:prstGeom>
          <a:noFill/>
        </p:spPr>
        <p:txBody>
          <a:bodyPr wrap="none" rtlCol="0" anchor="t">
            <a:spAutoFit/>
          </a:bodyPr>
          <a:lstStyle/>
          <a:p>
            <a:r>
              <a:rPr lang="zh-CN" altLang="en-US">
                <a:solidFill>
                  <a:schemeClr val="bg1"/>
                </a:solidFill>
                <a:latin typeface="汉仪汉黑简" panose="00020600040101010101" charset="-122"/>
                <a:ea typeface="汉仪汉黑简" panose="00020600040101010101" charset="-122"/>
                <a:sym typeface="+mn-ea"/>
              </a:rPr>
              <a:t>新时代中国青年要树立远大理想</a:t>
            </a:r>
          </a:p>
        </p:txBody>
      </p:sp>
      <p:sp>
        <p:nvSpPr>
          <p:cNvPr id="19" name="文本框 18"/>
          <p:cNvSpPr txBox="1"/>
          <p:nvPr/>
        </p:nvSpPr>
        <p:spPr>
          <a:xfrm>
            <a:off x="4618355" y="4325620"/>
            <a:ext cx="3383280" cy="368300"/>
          </a:xfrm>
          <a:prstGeom prst="rect">
            <a:avLst/>
          </a:prstGeom>
          <a:noFill/>
        </p:spPr>
        <p:txBody>
          <a:bodyPr wrap="none" rtlCol="0" anchor="t">
            <a:spAutoFit/>
          </a:bodyPr>
          <a:lstStyle/>
          <a:p>
            <a:pPr lvl="0" algn="l">
              <a:buClrTx/>
              <a:buSzTx/>
              <a:buFontTx/>
            </a:pPr>
            <a:r>
              <a:rPr lang="zh-CN" altLang="en-US">
                <a:solidFill>
                  <a:schemeClr val="bg1"/>
                </a:solidFill>
                <a:latin typeface="汉仪汉黑简" panose="00020600040101010101" charset="-122"/>
                <a:ea typeface="汉仪汉黑简" panose="00020600040101010101" charset="-122"/>
                <a:cs typeface="汉仪汉黑简" panose="00020600040101010101" charset="-122"/>
                <a:sym typeface="+mn-ea"/>
              </a:rPr>
              <a:t>新时代中国青年要热爱伟大祖国</a:t>
            </a:r>
          </a:p>
        </p:txBody>
      </p:sp>
      <p:sp>
        <p:nvSpPr>
          <p:cNvPr id="20" name="文本框 19"/>
          <p:cNvSpPr txBox="1"/>
          <p:nvPr/>
        </p:nvSpPr>
        <p:spPr>
          <a:xfrm>
            <a:off x="4618355" y="5519420"/>
            <a:ext cx="3383280" cy="368300"/>
          </a:xfrm>
          <a:prstGeom prst="rect">
            <a:avLst/>
          </a:prstGeom>
          <a:noFill/>
        </p:spPr>
        <p:txBody>
          <a:bodyPr wrap="none" rtlCol="0" anchor="t">
            <a:spAutoFit/>
          </a:bodyPr>
          <a:lstStyle/>
          <a:p>
            <a:pPr lvl="0" algn="l">
              <a:buClrTx/>
              <a:buSzTx/>
              <a:buFontTx/>
            </a:pPr>
            <a:r>
              <a:rPr lang="zh-CN" altLang="en-US">
                <a:solidFill>
                  <a:schemeClr val="bg1"/>
                </a:solidFill>
                <a:latin typeface="汉仪汉黑简" panose="00020600040101010101" charset="-122"/>
                <a:ea typeface="汉仪汉黑简" panose="00020600040101010101" charset="-122"/>
                <a:cs typeface="汉仪汉黑简" panose="00020600040101010101" charset="-122"/>
                <a:sym typeface="+mn-ea"/>
              </a:rPr>
              <a:t>新时代中国青年要担当时代责任</a:t>
            </a:r>
          </a:p>
        </p:txBody>
      </p:sp>
      <p:sp>
        <p:nvSpPr>
          <p:cNvPr id="21" name="文本框 20"/>
          <p:cNvSpPr txBox="1"/>
          <p:nvPr/>
        </p:nvSpPr>
        <p:spPr>
          <a:xfrm>
            <a:off x="8375650" y="3132455"/>
            <a:ext cx="3383280" cy="368300"/>
          </a:xfrm>
          <a:prstGeom prst="rect">
            <a:avLst/>
          </a:prstGeom>
          <a:noFill/>
        </p:spPr>
        <p:txBody>
          <a:bodyPr wrap="none" rtlCol="0" anchor="t">
            <a:spAutoFit/>
          </a:bodyPr>
          <a:lstStyle/>
          <a:p>
            <a:pPr lvl="0" algn="l">
              <a:buClrTx/>
              <a:buSzTx/>
              <a:buFontTx/>
            </a:pPr>
            <a:r>
              <a:rPr lang="zh-CN" altLang="en-US">
                <a:solidFill>
                  <a:schemeClr val="bg1"/>
                </a:solidFill>
                <a:latin typeface="汉仪汉黑简" panose="00020600040101010101" charset="-122"/>
                <a:ea typeface="汉仪汉黑简" panose="00020600040101010101" charset="-122"/>
                <a:cs typeface="汉仪汉黑简" panose="00020600040101010101" charset="-122"/>
                <a:sym typeface="+mn-ea"/>
              </a:rPr>
              <a:t>新时代中国青年要勇于砥砺奋斗</a:t>
            </a:r>
          </a:p>
        </p:txBody>
      </p:sp>
      <p:sp>
        <p:nvSpPr>
          <p:cNvPr id="22" name="文本框 21"/>
          <p:cNvSpPr txBox="1"/>
          <p:nvPr/>
        </p:nvSpPr>
        <p:spPr>
          <a:xfrm>
            <a:off x="8404225" y="4326255"/>
            <a:ext cx="3383280" cy="368300"/>
          </a:xfrm>
          <a:prstGeom prst="rect">
            <a:avLst/>
          </a:prstGeom>
          <a:noFill/>
        </p:spPr>
        <p:txBody>
          <a:bodyPr wrap="none" rtlCol="0" anchor="t">
            <a:spAutoFit/>
          </a:bodyPr>
          <a:lstStyle/>
          <a:p>
            <a:pPr lvl="0" algn="l">
              <a:buClrTx/>
              <a:buSzTx/>
              <a:buFontTx/>
            </a:pPr>
            <a:r>
              <a:rPr lang="zh-CN" altLang="en-US">
                <a:solidFill>
                  <a:schemeClr val="bg1"/>
                </a:solidFill>
                <a:latin typeface="汉仪汉黑简" panose="00020600040101010101" charset="-122"/>
                <a:ea typeface="汉仪汉黑简" panose="00020600040101010101" charset="-122"/>
                <a:cs typeface="汉仪汉黑简" panose="00020600040101010101" charset="-122"/>
                <a:sym typeface="+mn-ea"/>
              </a:rPr>
              <a:t>新时代中国青年要练就过硬本领</a:t>
            </a:r>
          </a:p>
        </p:txBody>
      </p:sp>
      <p:sp>
        <p:nvSpPr>
          <p:cNvPr id="23" name="文本框 22"/>
          <p:cNvSpPr txBox="1"/>
          <p:nvPr/>
        </p:nvSpPr>
        <p:spPr>
          <a:xfrm>
            <a:off x="8404225" y="5520055"/>
            <a:ext cx="3383280" cy="368300"/>
          </a:xfrm>
          <a:prstGeom prst="rect">
            <a:avLst/>
          </a:prstGeom>
          <a:noFill/>
        </p:spPr>
        <p:txBody>
          <a:bodyPr wrap="none" rtlCol="0" anchor="t">
            <a:spAutoFit/>
          </a:bodyPr>
          <a:lstStyle/>
          <a:p>
            <a:pPr lvl="0" algn="l">
              <a:buClrTx/>
              <a:buSzTx/>
              <a:buFontTx/>
            </a:pPr>
            <a:r>
              <a:rPr lang="zh-CN" altLang="en-US">
                <a:solidFill>
                  <a:schemeClr val="bg1"/>
                </a:solidFill>
                <a:latin typeface="汉仪汉黑简" panose="00020600040101010101" charset="-122"/>
                <a:ea typeface="汉仪汉黑简" panose="00020600040101010101" charset="-122"/>
                <a:cs typeface="汉仪汉黑简" panose="00020600040101010101" charset="-122"/>
                <a:sym typeface="+mn-ea"/>
              </a:rPr>
              <a:t>新时代中国青年要锤炼品德修为</a:t>
            </a: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4910" y="-635"/>
            <a:ext cx="1100709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901795" y="0"/>
            <a:ext cx="1832515" cy="6858635"/>
          </a:xfrm>
          <a:custGeom>
            <a:avLst/>
            <a:gdLst/>
            <a:ahLst/>
            <a:cxnLst>
              <a:cxn ang="3">
                <a:pos x="hc" y="t"/>
              </a:cxn>
              <a:cxn ang="cd2">
                <a:pos x="l" y="vc"/>
              </a:cxn>
              <a:cxn ang="cd4">
                <a:pos x="hc" y="b"/>
              </a:cxn>
              <a:cxn ang="0">
                <a:pos x="r" y="vc"/>
              </a:cxn>
            </a:cxnLst>
            <a:rect l="l" t="t" r="r" b="b"/>
            <a:pathLst>
              <a:path w="2886" h="10801">
                <a:moveTo>
                  <a:pt x="1611" y="0"/>
                </a:moveTo>
                <a:lnTo>
                  <a:pt x="2886" y="0"/>
                </a:lnTo>
                <a:lnTo>
                  <a:pt x="2862" y="18"/>
                </a:lnTo>
                <a:cubicBezTo>
                  <a:pt x="1517" y="1037"/>
                  <a:pt x="601" y="3065"/>
                  <a:pt x="601" y="5401"/>
                </a:cubicBezTo>
                <a:cubicBezTo>
                  <a:pt x="601" y="7737"/>
                  <a:pt x="1517" y="9765"/>
                  <a:pt x="2862" y="10784"/>
                </a:cubicBezTo>
                <a:lnTo>
                  <a:pt x="2884" y="10801"/>
                </a:lnTo>
                <a:lnTo>
                  <a:pt x="1610" y="10801"/>
                </a:lnTo>
                <a:lnTo>
                  <a:pt x="1594" y="10784"/>
                </a:lnTo>
                <a:cubicBezTo>
                  <a:pt x="646" y="9765"/>
                  <a:pt x="0" y="7737"/>
                  <a:pt x="0" y="5401"/>
                </a:cubicBezTo>
                <a:cubicBezTo>
                  <a:pt x="0" y="3065"/>
                  <a:pt x="646" y="1037"/>
                  <a:pt x="1594" y="18"/>
                </a:cubicBezTo>
                <a:lnTo>
                  <a:pt x="1611" y="0"/>
                </a:lnTo>
                <a:close/>
              </a:path>
            </a:pathLst>
          </a:custGeom>
          <a:solidFill>
            <a:srgbClr val="EEA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任意多边形 1"/>
          <p:cNvSpPr/>
          <p:nvPr/>
        </p:nvSpPr>
        <p:spPr>
          <a:xfrm>
            <a:off x="0" y="0"/>
            <a:ext cx="1934411" cy="6858635"/>
          </a:xfrm>
          <a:custGeom>
            <a:avLst/>
            <a:gdLst/>
            <a:ahLst/>
            <a:cxnLst>
              <a:cxn ang="3">
                <a:pos x="hc" y="t"/>
              </a:cxn>
              <a:cxn ang="cd2">
                <a:pos x="l" y="vc"/>
              </a:cxn>
              <a:cxn ang="cd4">
                <a:pos x="hc" y="b"/>
              </a:cxn>
              <a:cxn ang="0">
                <a:pos x="r" y="vc"/>
              </a:cxn>
            </a:cxnLst>
            <a:rect l="l" t="t" r="r" b="b"/>
            <a:pathLst>
              <a:path w="3046" h="10801">
                <a:moveTo>
                  <a:pt x="0" y="0"/>
                </a:moveTo>
                <a:lnTo>
                  <a:pt x="3046" y="0"/>
                </a:lnTo>
                <a:lnTo>
                  <a:pt x="3029" y="18"/>
                </a:lnTo>
                <a:cubicBezTo>
                  <a:pt x="2081" y="1037"/>
                  <a:pt x="1435" y="3065"/>
                  <a:pt x="1435" y="5401"/>
                </a:cubicBezTo>
                <a:cubicBezTo>
                  <a:pt x="1435" y="7737"/>
                  <a:pt x="2081" y="9765"/>
                  <a:pt x="3029" y="10784"/>
                </a:cubicBezTo>
                <a:lnTo>
                  <a:pt x="3045" y="10801"/>
                </a:lnTo>
                <a:lnTo>
                  <a:pt x="0" y="10801"/>
                </a:lnTo>
                <a:lnTo>
                  <a:pt x="0" y="0"/>
                </a:lnTo>
                <a:close/>
              </a:path>
            </a:pathLst>
          </a:cu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2121535" y="2029460"/>
            <a:ext cx="1300480" cy="2799715"/>
          </a:xfrm>
          <a:prstGeom prst="rect">
            <a:avLst/>
          </a:prstGeom>
          <a:noFill/>
        </p:spPr>
        <p:txBody>
          <a:bodyPr wrap="none" rtlCol="0" anchor="t">
            <a:spAutoFit/>
          </a:bodyPr>
          <a:lstStyle/>
          <a:p>
            <a:pPr algn="dist"/>
            <a:r>
              <a:rPr lang="zh-CN" altLang="en-US" sz="8800">
                <a:solidFill>
                  <a:srgbClr val="9B3234"/>
                </a:solidFill>
                <a:latin typeface="汉仪汉黑简" panose="00020600040101010101" charset="-122"/>
                <a:ea typeface="汉仪汉黑简" panose="00020600040101010101" charset="-122"/>
                <a:sym typeface="+mn-ea"/>
              </a:rPr>
              <a:t>目</a:t>
            </a:r>
          </a:p>
          <a:p>
            <a:pPr algn="dist"/>
            <a:r>
              <a:rPr lang="zh-CN" altLang="en-US" sz="8800">
                <a:solidFill>
                  <a:srgbClr val="9B3234"/>
                </a:solidFill>
                <a:latin typeface="汉仪汉黑简" panose="00020600040101010101" charset="-122"/>
                <a:ea typeface="汉仪汉黑简" panose="00020600040101010101" charset="-122"/>
                <a:sym typeface="+mn-ea"/>
              </a:rPr>
              <a:t>录</a:t>
            </a:r>
          </a:p>
        </p:txBody>
      </p:sp>
      <p:sp>
        <p:nvSpPr>
          <p:cNvPr id="7" name="文本框 6"/>
          <p:cNvSpPr txBox="1"/>
          <p:nvPr/>
        </p:nvSpPr>
        <p:spPr>
          <a:xfrm>
            <a:off x="1628140" y="1320800"/>
            <a:ext cx="1106170" cy="4215130"/>
          </a:xfrm>
          <a:prstGeom prst="rect">
            <a:avLst/>
          </a:prstGeom>
          <a:noFill/>
        </p:spPr>
        <p:txBody>
          <a:bodyPr vert="eaVert" wrap="square" rtlCol="0">
            <a:spAutoFit/>
          </a:bodyPr>
          <a:lstStyle/>
          <a:p>
            <a:pPr algn="dist"/>
            <a:r>
              <a:rPr lang="en-US" altLang="zh-CN" sz="6000">
                <a:solidFill>
                  <a:srgbClr val="9B3234">
                    <a:alpha val="10000"/>
                  </a:srgbClr>
                </a:solidFill>
                <a:latin typeface="汉仪汉黑简" panose="00020600040101010101" charset="-122"/>
                <a:ea typeface="汉仪汉黑简" panose="00020600040101010101" charset="-122"/>
                <a:sym typeface="+mn-ea"/>
              </a:rPr>
              <a:t>CONTENTS</a:t>
            </a:r>
          </a:p>
        </p:txBody>
      </p:sp>
      <p:sp>
        <p:nvSpPr>
          <p:cNvPr id="8" name="椭圆 7"/>
          <p:cNvSpPr/>
          <p:nvPr/>
        </p:nvSpPr>
        <p:spPr>
          <a:xfrm>
            <a:off x="4210050" y="560705"/>
            <a:ext cx="800100" cy="800100"/>
          </a:xfrm>
          <a:prstGeom prst="ellipse">
            <a:avLst/>
          </a:pr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汉仪汉黑简" panose="00020600040101010101" charset="-122"/>
                <a:ea typeface="汉仪汉黑简" panose="00020600040101010101" charset="-122"/>
              </a:rPr>
              <a:t>壹</a:t>
            </a:r>
          </a:p>
        </p:txBody>
      </p:sp>
      <p:sp>
        <p:nvSpPr>
          <p:cNvPr id="9" name="椭圆 8"/>
          <p:cNvSpPr/>
          <p:nvPr/>
        </p:nvSpPr>
        <p:spPr>
          <a:xfrm>
            <a:off x="4210050" y="1795145"/>
            <a:ext cx="800100" cy="800100"/>
          </a:xfrm>
          <a:prstGeom prst="ellipse">
            <a:avLst/>
          </a:pr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汉仪汉黑简" panose="00020600040101010101" charset="-122"/>
                <a:ea typeface="汉仪汉黑简" panose="00020600040101010101" charset="-122"/>
              </a:rPr>
              <a:t>贰</a:t>
            </a:r>
          </a:p>
        </p:txBody>
      </p:sp>
      <p:sp>
        <p:nvSpPr>
          <p:cNvPr id="10" name="椭圆 9"/>
          <p:cNvSpPr/>
          <p:nvPr/>
        </p:nvSpPr>
        <p:spPr>
          <a:xfrm>
            <a:off x="4210050" y="3029585"/>
            <a:ext cx="800100" cy="800100"/>
          </a:xfrm>
          <a:prstGeom prst="ellipse">
            <a:avLst/>
          </a:pr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汉仪汉黑简" panose="00020600040101010101" charset="-122"/>
                <a:ea typeface="汉仪汉黑简" panose="00020600040101010101" charset="-122"/>
              </a:rPr>
              <a:t>叁</a:t>
            </a:r>
          </a:p>
        </p:txBody>
      </p:sp>
      <p:sp>
        <p:nvSpPr>
          <p:cNvPr id="11" name="椭圆 10"/>
          <p:cNvSpPr/>
          <p:nvPr/>
        </p:nvSpPr>
        <p:spPr>
          <a:xfrm>
            <a:off x="4210050" y="4264025"/>
            <a:ext cx="800100" cy="800100"/>
          </a:xfrm>
          <a:prstGeom prst="ellipse">
            <a:avLst/>
          </a:pr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汉仪汉黑简" panose="00020600040101010101" charset="-122"/>
                <a:ea typeface="汉仪汉黑简" panose="00020600040101010101" charset="-122"/>
              </a:rPr>
              <a:t>肆</a:t>
            </a:r>
          </a:p>
        </p:txBody>
      </p:sp>
      <p:sp>
        <p:nvSpPr>
          <p:cNvPr id="12" name="椭圆 11"/>
          <p:cNvSpPr/>
          <p:nvPr/>
        </p:nvSpPr>
        <p:spPr>
          <a:xfrm>
            <a:off x="4210050" y="5498465"/>
            <a:ext cx="800100" cy="800100"/>
          </a:xfrm>
          <a:prstGeom prst="ellipse">
            <a:avLst/>
          </a:pr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汉仪汉黑简" panose="00020600040101010101" charset="-122"/>
                <a:ea typeface="汉仪汉黑简" panose="00020600040101010101" charset="-122"/>
              </a:rPr>
              <a:t>伍</a:t>
            </a:r>
          </a:p>
        </p:txBody>
      </p:sp>
      <p:grpSp>
        <p:nvGrpSpPr>
          <p:cNvPr id="15" name="组合 14"/>
          <p:cNvGrpSpPr/>
          <p:nvPr/>
        </p:nvGrpSpPr>
        <p:grpSpPr>
          <a:xfrm>
            <a:off x="5146675" y="585788"/>
            <a:ext cx="3538220" cy="749935"/>
            <a:chOff x="8645" y="883"/>
            <a:chExt cx="5572" cy="1181"/>
          </a:xfrm>
        </p:grpSpPr>
        <p:sp>
          <p:nvSpPr>
            <p:cNvPr id="13" name="文本框 12"/>
            <p:cNvSpPr txBox="1"/>
            <p:nvPr/>
          </p:nvSpPr>
          <p:spPr>
            <a:xfrm>
              <a:off x="8645" y="883"/>
              <a:ext cx="4768" cy="822"/>
            </a:xfrm>
            <a:prstGeom prst="rect">
              <a:avLst/>
            </a:prstGeom>
            <a:noFill/>
          </p:spPr>
          <p:txBody>
            <a:bodyPr wrap="none" rtlCol="0">
              <a:spAutoFit/>
            </a:bodyPr>
            <a:lstStyle/>
            <a:p>
              <a:r>
                <a:rPr lang="zh-CN" altLang="en-US" sz="2800">
                  <a:solidFill>
                    <a:srgbClr val="9B3234"/>
                  </a:solidFill>
                  <a:latin typeface="汉仪汉黑简" panose="00020600040101010101" charset="-122"/>
                  <a:ea typeface="汉仪汉黑简" panose="00020600040101010101" charset="-122"/>
                </a:rPr>
                <a:t>五四青年节的来历</a:t>
              </a:r>
            </a:p>
          </p:txBody>
        </p:sp>
        <p:sp>
          <p:nvSpPr>
            <p:cNvPr id="14" name="文本框 13"/>
            <p:cNvSpPr txBox="1"/>
            <p:nvPr/>
          </p:nvSpPr>
          <p:spPr>
            <a:xfrm>
              <a:off x="8645" y="1533"/>
              <a:ext cx="5572" cy="531"/>
            </a:xfrm>
            <a:prstGeom prst="rect">
              <a:avLst/>
            </a:prstGeom>
            <a:noFill/>
          </p:spPr>
          <p:txBody>
            <a:bodyPr wrap="none" rtlCol="0">
              <a:spAutoFit/>
            </a:bodyPr>
            <a:lstStyle/>
            <a:p>
              <a:pPr algn="l"/>
              <a:r>
                <a:rPr lang="zh-CN" altLang="en-US" sz="1600">
                  <a:solidFill>
                    <a:srgbClr val="9B3234"/>
                  </a:solidFill>
                  <a:latin typeface="汉仪汉黑简" panose="00020600040101010101" charset="-122"/>
                  <a:ea typeface="汉仪汉黑简" panose="00020600040101010101" charset="-122"/>
                </a:rPr>
                <a:t>The origin of May 4th Youth Day</a:t>
              </a:r>
            </a:p>
          </p:txBody>
        </p:sp>
      </p:grpSp>
      <p:grpSp>
        <p:nvGrpSpPr>
          <p:cNvPr id="16" name="组合 15"/>
          <p:cNvGrpSpPr/>
          <p:nvPr/>
        </p:nvGrpSpPr>
        <p:grpSpPr>
          <a:xfrm>
            <a:off x="5146675" y="1820228"/>
            <a:ext cx="5957570" cy="749935"/>
            <a:chOff x="8645" y="883"/>
            <a:chExt cx="9382" cy="1181"/>
          </a:xfrm>
        </p:grpSpPr>
        <p:sp>
          <p:nvSpPr>
            <p:cNvPr id="17" name="文本框 16"/>
            <p:cNvSpPr txBox="1"/>
            <p:nvPr/>
          </p:nvSpPr>
          <p:spPr>
            <a:xfrm>
              <a:off x="8645" y="883"/>
              <a:ext cx="6448" cy="822"/>
            </a:xfrm>
            <a:prstGeom prst="rect">
              <a:avLst/>
            </a:prstGeom>
            <a:noFill/>
          </p:spPr>
          <p:txBody>
            <a:bodyPr wrap="none" rtlCol="0">
              <a:spAutoFit/>
            </a:bodyPr>
            <a:lstStyle/>
            <a:p>
              <a:r>
                <a:rPr lang="zh-CN" altLang="en-US" sz="2800">
                  <a:solidFill>
                    <a:srgbClr val="9B3234"/>
                  </a:solidFill>
                  <a:latin typeface="汉仪汉黑简" panose="00020600040101010101" charset="-122"/>
                  <a:ea typeface="汉仪汉黑简" panose="00020600040101010101" charset="-122"/>
                </a:rPr>
                <a:t>五四精神的具体内容内涵</a:t>
              </a:r>
            </a:p>
          </p:txBody>
        </p:sp>
        <p:sp>
          <p:nvSpPr>
            <p:cNvPr id="18" name="文本框 17"/>
            <p:cNvSpPr txBox="1"/>
            <p:nvPr/>
          </p:nvSpPr>
          <p:spPr>
            <a:xfrm>
              <a:off x="8645" y="1533"/>
              <a:ext cx="9382" cy="531"/>
            </a:xfrm>
            <a:prstGeom prst="rect">
              <a:avLst/>
            </a:prstGeom>
            <a:noFill/>
          </p:spPr>
          <p:txBody>
            <a:bodyPr wrap="none" rtlCol="0">
              <a:spAutoFit/>
            </a:bodyPr>
            <a:lstStyle/>
            <a:p>
              <a:pPr algn="l"/>
              <a:r>
                <a:rPr lang="zh-CN" altLang="en-US" sz="1600">
                  <a:solidFill>
                    <a:srgbClr val="9B3234"/>
                  </a:solidFill>
                  <a:latin typeface="汉仪汉黑简" panose="00020600040101010101" charset="-122"/>
                  <a:ea typeface="汉仪汉黑简" panose="00020600040101010101" charset="-122"/>
                </a:rPr>
                <a:t>Specific contents of the spirit of the May 4th Movement</a:t>
              </a:r>
            </a:p>
          </p:txBody>
        </p:sp>
      </p:grpSp>
      <p:grpSp>
        <p:nvGrpSpPr>
          <p:cNvPr id="19" name="组合 18"/>
          <p:cNvGrpSpPr/>
          <p:nvPr/>
        </p:nvGrpSpPr>
        <p:grpSpPr>
          <a:xfrm>
            <a:off x="5146675" y="3054668"/>
            <a:ext cx="6741795" cy="749935"/>
            <a:chOff x="8645" y="883"/>
            <a:chExt cx="10617" cy="1181"/>
          </a:xfrm>
        </p:grpSpPr>
        <p:sp>
          <p:nvSpPr>
            <p:cNvPr id="20" name="文本框 19"/>
            <p:cNvSpPr txBox="1"/>
            <p:nvPr/>
          </p:nvSpPr>
          <p:spPr>
            <a:xfrm>
              <a:off x="8645" y="883"/>
              <a:ext cx="5328" cy="822"/>
            </a:xfrm>
            <a:prstGeom prst="rect">
              <a:avLst/>
            </a:prstGeom>
            <a:noFill/>
          </p:spPr>
          <p:txBody>
            <a:bodyPr wrap="none" rtlCol="0">
              <a:spAutoFit/>
            </a:bodyPr>
            <a:lstStyle/>
            <a:p>
              <a:r>
                <a:rPr lang="zh-CN" altLang="en-US" sz="2800">
                  <a:solidFill>
                    <a:srgbClr val="9B3234"/>
                  </a:solidFill>
                  <a:latin typeface="汉仪汉黑简" panose="00020600040101010101" charset="-122"/>
                  <a:ea typeface="汉仪汉黑简" panose="00020600040101010101" charset="-122"/>
                </a:rPr>
                <a:t>学习五四精神的意义</a:t>
              </a:r>
            </a:p>
          </p:txBody>
        </p:sp>
        <p:sp>
          <p:nvSpPr>
            <p:cNvPr id="21" name="文本框 20"/>
            <p:cNvSpPr txBox="1"/>
            <p:nvPr/>
          </p:nvSpPr>
          <p:spPr>
            <a:xfrm>
              <a:off x="8645" y="1533"/>
              <a:ext cx="10617" cy="531"/>
            </a:xfrm>
            <a:prstGeom prst="rect">
              <a:avLst/>
            </a:prstGeom>
            <a:noFill/>
          </p:spPr>
          <p:txBody>
            <a:bodyPr wrap="none" rtlCol="0">
              <a:spAutoFit/>
            </a:bodyPr>
            <a:lstStyle/>
            <a:p>
              <a:pPr algn="l"/>
              <a:r>
                <a:rPr lang="zh-CN" altLang="en-US" sz="1600">
                  <a:solidFill>
                    <a:srgbClr val="9B3234"/>
                  </a:solidFill>
                  <a:latin typeface="汉仪汉黑简" panose="00020600040101010101" charset="-122"/>
                  <a:ea typeface="汉仪汉黑简" panose="00020600040101010101" charset="-122"/>
                </a:rPr>
                <a:t>The significance of learning the spirit of the May 4th Movement</a:t>
              </a:r>
            </a:p>
          </p:txBody>
        </p:sp>
      </p:grpSp>
      <p:grpSp>
        <p:nvGrpSpPr>
          <p:cNvPr id="22" name="组合 21"/>
          <p:cNvGrpSpPr/>
          <p:nvPr/>
        </p:nvGrpSpPr>
        <p:grpSpPr>
          <a:xfrm>
            <a:off x="5146675" y="4289108"/>
            <a:ext cx="6607175" cy="749935"/>
            <a:chOff x="8645" y="883"/>
            <a:chExt cx="10405" cy="1181"/>
          </a:xfrm>
        </p:grpSpPr>
        <p:sp>
          <p:nvSpPr>
            <p:cNvPr id="23" name="文本框 22"/>
            <p:cNvSpPr txBox="1"/>
            <p:nvPr/>
          </p:nvSpPr>
          <p:spPr>
            <a:xfrm>
              <a:off x="8645" y="883"/>
              <a:ext cx="5888" cy="822"/>
            </a:xfrm>
            <a:prstGeom prst="rect">
              <a:avLst/>
            </a:prstGeom>
            <a:noFill/>
          </p:spPr>
          <p:txBody>
            <a:bodyPr wrap="none" rtlCol="0">
              <a:spAutoFit/>
            </a:bodyPr>
            <a:lstStyle/>
            <a:p>
              <a:r>
                <a:rPr lang="zh-CN" altLang="en-US" sz="2800">
                  <a:solidFill>
                    <a:srgbClr val="9B3234"/>
                  </a:solidFill>
                  <a:latin typeface="汉仪汉黑简" panose="00020600040101010101" charset="-122"/>
                  <a:ea typeface="汉仪汉黑简" panose="00020600040101010101" charset="-122"/>
                </a:rPr>
                <a:t>如何继续弘扬五四精神</a:t>
              </a:r>
            </a:p>
          </p:txBody>
        </p:sp>
        <p:sp>
          <p:nvSpPr>
            <p:cNvPr id="24" name="文本框 23"/>
            <p:cNvSpPr txBox="1"/>
            <p:nvPr/>
          </p:nvSpPr>
          <p:spPr>
            <a:xfrm>
              <a:off x="8645" y="1533"/>
              <a:ext cx="10405" cy="531"/>
            </a:xfrm>
            <a:prstGeom prst="rect">
              <a:avLst/>
            </a:prstGeom>
            <a:noFill/>
          </p:spPr>
          <p:txBody>
            <a:bodyPr wrap="none" rtlCol="0">
              <a:spAutoFit/>
            </a:bodyPr>
            <a:lstStyle/>
            <a:p>
              <a:pPr algn="l"/>
              <a:r>
                <a:rPr lang="zh-CN" altLang="en-US" sz="1600">
                  <a:solidFill>
                    <a:srgbClr val="9B3234"/>
                  </a:solidFill>
                  <a:latin typeface="汉仪汉黑简" panose="00020600040101010101" charset="-122"/>
                  <a:ea typeface="汉仪汉黑简" panose="00020600040101010101" charset="-122"/>
                </a:rPr>
                <a:t>Continue to carry forward the spirit of the May 4th Movement</a:t>
              </a:r>
            </a:p>
          </p:txBody>
        </p:sp>
      </p:grpSp>
      <p:grpSp>
        <p:nvGrpSpPr>
          <p:cNvPr id="25" name="组合 24"/>
          <p:cNvGrpSpPr/>
          <p:nvPr/>
        </p:nvGrpSpPr>
        <p:grpSpPr>
          <a:xfrm>
            <a:off x="5146675" y="5523548"/>
            <a:ext cx="5546090" cy="749935"/>
            <a:chOff x="8645" y="883"/>
            <a:chExt cx="8734" cy="1181"/>
          </a:xfrm>
        </p:grpSpPr>
        <p:sp>
          <p:nvSpPr>
            <p:cNvPr id="26" name="文本框 25"/>
            <p:cNvSpPr txBox="1"/>
            <p:nvPr/>
          </p:nvSpPr>
          <p:spPr>
            <a:xfrm>
              <a:off x="8645" y="883"/>
              <a:ext cx="4768" cy="822"/>
            </a:xfrm>
            <a:prstGeom prst="rect">
              <a:avLst/>
            </a:prstGeom>
            <a:noFill/>
          </p:spPr>
          <p:txBody>
            <a:bodyPr wrap="none" rtlCol="0">
              <a:spAutoFit/>
            </a:bodyPr>
            <a:lstStyle/>
            <a:p>
              <a:r>
                <a:rPr lang="zh-CN" altLang="en-US" sz="2800">
                  <a:solidFill>
                    <a:srgbClr val="9B3234"/>
                  </a:solidFill>
                  <a:latin typeface="汉仪汉黑简" panose="00020600040101010101" charset="-122"/>
                  <a:ea typeface="汉仪汉黑简" panose="00020600040101010101" charset="-122"/>
                </a:rPr>
                <a:t>争先绽放五四精神</a:t>
              </a:r>
            </a:p>
          </p:txBody>
        </p:sp>
        <p:sp>
          <p:nvSpPr>
            <p:cNvPr id="29" name="文本框 28"/>
            <p:cNvSpPr txBox="1"/>
            <p:nvPr/>
          </p:nvSpPr>
          <p:spPr>
            <a:xfrm>
              <a:off x="8645" y="1533"/>
              <a:ext cx="8734" cy="531"/>
            </a:xfrm>
            <a:prstGeom prst="rect">
              <a:avLst/>
            </a:prstGeom>
            <a:noFill/>
          </p:spPr>
          <p:txBody>
            <a:bodyPr wrap="none" rtlCol="0">
              <a:spAutoFit/>
            </a:bodyPr>
            <a:lstStyle/>
            <a:p>
              <a:pPr algn="l"/>
              <a:r>
                <a:rPr lang="zh-CN" altLang="en-US" sz="1600">
                  <a:solidFill>
                    <a:srgbClr val="9B3234"/>
                  </a:solidFill>
                  <a:latin typeface="汉仪汉黑简" panose="00020600040101010101" charset="-122"/>
                  <a:ea typeface="汉仪汉黑简" panose="00020600040101010101" charset="-122"/>
                </a:rPr>
                <a:t>Strive to bloom the spirit of the May 4th Movement</a:t>
              </a:r>
            </a:p>
          </p:txBody>
        </p:sp>
      </p:gr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0"/>
            <a:ext cx="12192635"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513398" y="857885"/>
            <a:ext cx="11167110" cy="5142230"/>
            <a:chOff x="808" y="697"/>
            <a:chExt cx="17586" cy="8098"/>
          </a:xfrm>
        </p:grpSpPr>
        <p:sp>
          <p:nvSpPr>
            <p:cNvPr id="2" name="文本框 1"/>
            <p:cNvSpPr txBox="1"/>
            <p:nvPr/>
          </p:nvSpPr>
          <p:spPr>
            <a:xfrm>
              <a:off x="5675" y="1277"/>
              <a:ext cx="7848" cy="1016"/>
            </a:xfrm>
            <a:prstGeom prst="rect">
              <a:avLst/>
            </a:prstGeom>
            <a:noFill/>
          </p:spPr>
          <p:txBody>
            <a:bodyPr wrap="square" rtlCol="0" anchor="t">
              <a:spAutoFit/>
            </a:bodyPr>
            <a:lstStyle/>
            <a:p>
              <a:pPr algn="ctr"/>
              <a:r>
                <a:rPr lang="zh-CN" altLang="en-US" sz="3600">
                  <a:solidFill>
                    <a:schemeClr val="bg1"/>
                  </a:solidFill>
                  <a:latin typeface="汉仪汉黑简" panose="00020600040101010101" charset="-122"/>
                  <a:ea typeface="汉仪汉黑简" panose="00020600040101010101" charset="-122"/>
                  <a:sym typeface="+mn-ea"/>
                </a:rPr>
                <a:t>如何继续弘扬五四精神</a:t>
              </a:r>
            </a:p>
          </p:txBody>
        </p:sp>
        <p:grpSp>
          <p:nvGrpSpPr>
            <p:cNvPr id="53" name="组合 52"/>
            <p:cNvGrpSpPr/>
            <p:nvPr/>
          </p:nvGrpSpPr>
          <p:grpSpPr>
            <a:xfrm>
              <a:off x="808" y="3081"/>
              <a:ext cx="4724" cy="5714"/>
              <a:chOff x="613" y="3066"/>
              <a:chExt cx="4724" cy="5714"/>
            </a:xfrm>
          </p:grpSpPr>
          <p:sp>
            <p:nvSpPr>
              <p:cNvPr id="26" name="任意多边形 25"/>
              <p:cNvSpPr/>
              <p:nvPr/>
            </p:nvSpPr>
            <p:spPr>
              <a:xfrm>
                <a:off x="613" y="3066"/>
                <a:ext cx="4724" cy="5714"/>
              </a:xfrm>
              <a:custGeom>
                <a:avLst/>
                <a:gdLst/>
                <a:ahLst/>
                <a:cxnLst>
                  <a:cxn ang="3">
                    <a:pos x="hc" y="t"/>
                  </a:cxn>
                  <a:cxn ang="cd2">
                    <a:pos x="l" y="vc"/>
                  </a:cxn>
                  <a:cxn ang="cd4">
                    <a:pos x="hc" y="b"/>
                  </a:cxn>
                  <a:cxn ang="0">
                    <a:pos x="r" y="vc"/>
                  </a:cxn>
                </a:cxnLst>
                <a:rect l="l" t="t" r="r" b="b"/>
                <a:pathLst>
                  <a:path w="4229" h="6225">
                    <a:moveTo>
                      <a:pt x="356" y="0"/>
                    </a:moveTo>
                    <a:lnTo>
                      <a:pt x="3881" y="0"/>
                    </a:lnTo>
                    <a:lnTo>
                      <a:pt x="3881" y="4"/>
                    </a:lnTo>
                    <a:cubicBezTo>
                      <a:pt x="3891" y="188"/>
                      <a:pt x="4038" y="335"/>
                      <a:pt x="4222" y="345"/>
                    </a:cubicBezTo>
                    <a:lnTo>
                      <a:pt x="4229" y="345"/>
                    </a:lnTo>
                    <a:lnTo>
                      <a:pt x="4229" y="5871"/>
                    </a:lnTo>
                    <a:lnTo>
                      <a:pt x="4222" y="5871"/>
                    </a:lnTo>
                    <a:cubicBezTo>
                      <a:pt x="4038" y="5881"/>
                      <a:pt x="3891" y="6028"/>
                      <a:pt x="3881" y="6212"/>
                    </a:cubicBezTo>
                    <a:lnTo>
                      <a:pt x="3881" y="6225"/>
                    </a:lnTo>
                    <a:lnTo>
                      <a:pt x="356" y="6225"/>
                    </a:lnTo>
                    <a:lnTo>
                      <a:pt x="356" y="6212"/>
                    </a:lnTo>
                    <a:cubicBezTo>
                      <a:pt x="346" y="6028"/>
                      <a:pt x="199" y="5881"/>
                      <a:pt x="15" y="5871"/>
                    </a:cubicBezTo>
                    <a:lnTo>
                      <a:pt x="0" y="5871"/>
                    </a:lnTo>
                    <a:lnTo>
                      <a:pt x="0" y="345"/>
                    </a:lnTo>
                    <a:lnTo>
                      <a:pt x="15" y="345"/>
                    </a:lnTo>
                    <a:cubicBezTo>
                      <a:pt x="199" y="335"/>
                      <a:pt x="346" y="188"/>
                      <a:pt x="356" y="4"/>
                    </a:cubicBezTo>
                    <a:lnTo>
                      <a:pt x="356" y="0"/>
                    </a:lnTo>
                    <a:close/>
                  </a:path>
                </a:pathLst>
              </a:custGeom>
              <a:solidFill>
                <a:schemeClr val="bg1">
                  <a:alpha val="85000"/>
                </a:schemeClr>
              </a:solidFill>
              <a:ln>
                <a:solidFill>
                  <a:srgbClr val="EEA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p:cNvSpPr txBox="1"/>
              <p:nvPr/>
            </p:nvSpPr>
            <p:spPr>
              <a:xfrm>
                <a:off x="1391" y="3750"/>
                <a:ext cx="3168" cy="725"/>
              </a:xfrm>
              <a:prstGeom prst="rect">
                <a:avLst/>
              </a:prstGeom>
              <a:noFill/>
            </p:spPr>
            <p:txBody>
              <a:bodyPr wrap="none" rtlCol="0" anchor="t">
                <a:spAutoFit/>
              </a:bodyPr>
              <a:lstStyle/>
              <a:p>
                <a:r>
                  <a:rPr lang="zh-CN" altLang="en-US" sz="2400">
                    <a:solidFill>
                      <a:srgbClr val="B50007"/>
                    </a:solidFill>
                    <a:latin typeface="汉仪汉黑简" panose="00020600040101010101" charset="-122"/>
                    <a:ea typeface="汉仪汉黑简" panose="00020600040101010101" charset="-122"/>
                    <a:sym typeface="+mn-ea"/>
                  </a:rPr>
                  <a:t>树立远大理想</a:t>
                </a:r>
              </a:p>
            </p:txBody>
          </p:sp>
          <p:grpSp>
            <p:nvGrpSpPr>
              <p:cNvPr id="38" name="组合 37"/>
              <p:cNvGrpSpPr/>
              <p:nvPr/>
            </p:nvGrpSpPr>
            <p:grpSpPr>
              <a:xfrm>
                <a:off x="1025" y="4595"/>
                <a:ext cx="3900" cy="0"/>
                <a:chOff x="1058" y="4605"/>
                <a:chExt cx="3900" cy="0"/>
              </a:xfrm>
            </p:grpSpPr>
            <p:cxnSp>
              <p:nvCxnSpPr>
                <p:cNvPr id="36" name="直接连接符 35"/>
                <p:cNvCxnSpPr/>
                <p:nvPr/>
              </p:nvCxnSpPr>
              <p:spPr>
                <a:xfrm>
                  <a:off x="1058" y="4605"/>
                  <a:ext cx="3900" cy="0"/>
                </a:xfrm>
                <a:prstGeom prst="line">
                  <a:avLst/>
                </a:prstGeom>
                <a:ln>
                  <a:solidFill>
                    <a:srgbClr val="B50007"/>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335" y="4605"/>
                  <a:ext cx="3345" cy="0"/>
                </a:xfrm>
                <a:prstGeom prst="line">
                  <a:avLst/>
                </a:prstGeom>
                <a:ln w="63500">
                  <a:solidFill>
                    <a:srgbClr val="B50007"/>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975" y="4967"/>
                <a:ext cx="4000" cy="2179"/>
              </a:xfrm>
              <a:prstGeom prst="rect">
                <a:avLst/>
              </a:prstGeom>
              <a:noFill/>
            </p:spPr>
            <p:txBody>
              <a:bodyPr wrap="square" rtlCol="0" anchor="t">
                <a:spAutoFit/>
              </a:bodyPr>
              <a:lstStyle/>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青年理想远大、信念坚定，是一个国家、一个民族无坚不摧的前进动力。</a:t>
                </a:r>
              </a:p>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青年志存高远，就能激发奋进潜力，青春岁月就不会像无舵之舟漂泊不定。</a:t>
                </a:r>
              </a:p>
            </p:txBody>
          </p:sp>
        </p:grpSp>
        <p:grpSp>
          <p:nvGrpSpPr>
            <p:cNvPr id="52" name="组合 51"/>
            <p:cNvGrpSpPr/>
            <p:nvPr/>
          </p:nvGrpSpPr>
          <p:grpSpPr>
            <a:xfrm>
              <a:off x="7239" y="3081"/>
              <a:ext cx="4724" cy="5714"/>
              <a:chOff x="7238" y="3066"/>
              <a:chExt cx="4724" cy="5714"/>
            </a:xfrm>
          </p:grpSpPr>
          <p:sp>
            <p:nvSpPr>
              <p:cNvPr id="31" name="任意多边形 30"/>
              <p:cNvSpPr/>
              <p:nvPr/>
            </p:nvSpPr>
            <p:spPr>
              <a:xfrm>
                <a:off x="7238" y="3066"/>
                <a:ext cx="4724" cy="5714"/>
              </a:xfrm>
              <a:custGeom>
                <a:avLst/>
                <a:gdLst/>
                <a:ahLst/>
                <a:cxnLst>
                  <a:cxn ang="3">
                    <a:pos x="hc" y="t"/>
                  </a:cxn>
                  <a:cxn ang="cd2">
                    <a:pos x="l" y="vc"/>
                  </a:cxn>
                  <a:cxn ang="cd4">
                    <a:pos x="hc" y="b"/>
                  </a:cxn>
                  <a:cxn ang="0">
                    <a:pos x="r" y="vc"/>
                  </a:cxn>
                </a:cxnLst>
                <a:rect l="l" t="t" r="r" b="b"/>
                <a:pathLst>
                  <a:path w="4229" h="6225">
                    <a:moveTo>
                      <a:pt x="356" y="0"/>
                    </a:moveTo>
                    <a:lnTo>
                      <a:pt x="3881" y="0"/>
                    </a:lnTo>
                    <a:lnTo>
                      <a:pt x="3881" y="4"/>
                    </a:lnTo>
                    <a:cubicBezTo>
                      <a:pt x="3891" y="188"/>
                      <a:pt x="4038" y="335"/>
                      <a:pt x="4222" y="345"/>
                    </a:cubicBezTo>
                    <a:lnTo>
                      <a:pt x="4229" y="345"/>
                    </a:lnTo>
                    <a:lnTo>
                      <a:pt x="4229" y="5871"/>
                    </a:lnTo>
                    <a:lnTo>
                      <a:pt x="4222" y="5871"/>
                    </a:lnTo>
                    <a:cubicBezTo>
                      <a:pt x="4038" y="5881"/>
                      <a:pt x="3891" y="6028"/>
                      <a:pt x="3881" y="6212"/>
                    </a:cubicBezTo>
                    <a:lnTo>
                      <a:pt x="3881" y="6225"/>
                    </a:lnTo>
                    <a:lnTo>
                      <a:pt x="356" y="6225"/>
                    </a:lnTo>
                    <a:lnTo>
                      <a:pt x="356" y="6212"/>
                    </a:lnTo>
                    <a:cubicBezTo>
                      <a:pt x="346" y="6028"/>
                      <a:pt x="199" y="5881"/>
                      <a:pt x="15" y="5871"/>
                    </a:cubicBezTo>
                    <a:lnTo>
                      <a:pt x="0" y="5871"/>
                    </a:lnTo>
                    <a:lnTo>
                      <a:pt x="0" y="345"/>
                    </a:lnTo>
                    <a:lnTo>
                      <a:pt x="15" y="345"/>
                    </a:lnTo>
                    <a:cubicBezTo>
                      <a:pt x="199" y="335"/>
                      <a:pt x="346" y="188"/>
                      <a:pt x="356" y="4"/>
                    </a:cubicBezTo>
                    <a:lnTo>
                      <a:pt x="356" y="0"/>
                    </a:lnTo>
                    <a:close/>
                  </a:path>
                </a:pathLst>
              </a:custGeom>
              <a:solidFill>
                <a:schemeClr val="bg1">
                  <a:alpha val="85000"/>
                </a:schemeClr>
              </a:solidFill>
              <a:ln>
                <a:solidFill>
                  <a:srgbClr val="EEA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文本框 33"/>
              <p:cNvSpPr txBox="1"/>
              <p:nvPr/>
            </p:nvSpPr>
            <p:spPr>
              <a:xfrm>
                <a:off x="8016" y="3750"/>
                <a:ext cx="3168" cy="725"/>
              </a:xfrm>
              <a:prstGeom prst="rect">
                <a:avLst/>
              </a:prstGeom>
              <a:noFill/>
            </p:spPr>
            <p:txBody>
              <a:bodyPr wrap="none" rtlCol="0" anchor="t">
                <a:spAutoFit/>
              </a:bodyPr>
              <a:lstStyle/>
              <a:p>
                <a:pPr algn="l"/>
                <a:r>
                  <a:rPr lang="zh-CN" altLang="en-US" sz="2400">
                    <a:solidFill>
                      <a:srgbClr val="B50007"/>
                    </a:solidFill>
                    <a:latin typeface="汉仪汉黑简" panose="00020600040101010101" charset="-122"/>
                    <a:ea typeface="汉仪汉黑简" panose="00020600040101010101" charset="-122"/>
                    <a:cs typeface="汉仪汉黑简" panose="00020600040101010101" charset="-122"/>
                    <a:sym typeface="+mn-ea"/>
                  </a:rPr>
                  <a:t>热爱伟大祖国</a:t>
                </a:r>
              </a:p>
            </p:txBody>
          </p:sp>
          <p:grpSp>
            <p:nvGrpSpPr>
              <p:cNvPr id="39" name="组合 38"/>
              <p:cNvGrpSpPr/>
              <p:nvPr/>
            </p:nvGrpSpPr>
            <p:grpSpPr>
              <a:xfrm>
                <a:off x="7650" y="4595"/>
                <a:ext cx="3900" cy="0"/>
                <a:chOff x="1058" y="4605"/>
                <a:chExt cx="3900" cy="0"/>
              </a:xfrm>
            </p:grpSpPr>
            <p:cxnSp>
              <p:nvCxnSpPr>
                <p:cNvPr id="40" name="直接连接符 39"/>
                <p:cNvCxnSpPr/>
                <p:nvPr/>
              </p:nvCxnSpPr>
              <p:spPr>
                <a:xfrm>
                  <a:off x="1058" y="4605"/>
                  <a:ext cx="3900" cy="0"/>
                </a:xfrm>
                <a:prstGeom prst="line">
                  <a:avLst/>
                </a:prstGeom>
                <a:ln>
                  <a:solidFill>
                    <a:srgbClr val="B50007"/>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335" y="4605"/>
                  <a:ext cx="3345" cy="0"/>
                </a:xfrm>
                <a:prstGeom prst="line">
                  <a:avLst/>
                </a:prstGeom>
                <a:ln w="63500">
                  <a:solidFill>
                    <a:srgbClr val="B50007"/>
                  </a:solidFill>
                </a:ln>
              </p:spPr>
              <p:style>
                <a:lnRef idx="1">
                  <a:schemeClr val="accent1"/>
                </a:lnRef>
                <a:fillRef idx="0">
                  <a:schemeClr val="accent1"/>
                </a:fillRef>
                <a:effectRef idx="0">
                  <a:schemeClr val="accent1"/>
                </a:effectRef>
                <a:fontRef idx="minor">
                  <a:schemeClr val="tx1"/>
                </a:fontRef>
              </p:style>
            </p:cxnSp>
          </p:grpSp>
          <p:sp>
            <p:nvSpPr>
              <p:cNvPr id="46" name="文本框 45"/>
              <p:cNvSpPr txBox="1"/>
              <p:nvPr/>
            </p:nvSpPr>
            <p:spPr>
              <a:xfrm>
                <a:off x="7600" y="4967"/>
                <a:ext cx="4000" cy="2858"/>
              </a:xfrm>
              <a:prstGeom prst="rect">
                <a:avLst/>
              </a:prstGeom>
              <a:noFill/>
            </p:spPr>
            <p:txBody>
              <a:bodyPr wrap="square" rtlCol="0" anchor="t">
                <a:spAutoFit/>
              </a:bodyPr>
              <a:lstStyle/>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对每一个中国人来说，爱国是本分，也是职责，是心之所系、情之所归。</a:t>
                </a:r>
              </a:p>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对新时代中国青年来说，热爱祖国是立身之本、成才之基。</a:t>
                </a:r>
              </a:p>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当代中国，爱国主义的本质就是坚持爱国和爱党、爱社会主义高度统一。</a:t>
                </a:r>
              </a:p>
            </p:txBody>
          </p:sp>
        </p:grpSp>
        <p:grpSp>
          <p:nvGrpSpPr>
            <p:cNvPr id="51" name="组合 50"/>
            <p:cNvGrpSpPr/>
            <p:nvPr/>
          </p:nvGrpSpPr>
          <p:grpSpPr>
            <a:xfrm>
              <a:off x="13670" y="3081"/>
              <a:ext cx="4724" cy="5714"/>
              <a:chOff x="13813" y="3066"/>
              <a:chExt cx="4724" cy="5714"/>
            </a:xfrm>
          </p:grpSpPr>
          <p:sp>
            <p:nvSpPr>
              <p:cNvPr id="32" name="任意多边形 31"/>
              <p:cNvSpPr/>
              <p:nvPr/>
            </p:nvSpPr>
            <p:spPr>
              <a:xfrm>
                <a:off x="13813" y="3066"/>
                <a:ext cx="4724" cy="5714"/>
              </a:xfrm>
              <a:custGeom>
                <a:avLst/>
                <a:gdLst/>
                <a:ahLst/>
                <a:cxnLst>
                  <a:cxn ang="3">
                    <a:pos x="hc" y="t"/>
                  </a:cxn>
                  <a:cxn ang="cd2">
                    <a:pos x="l" y="vc"/>
                  </a:cxn>
                  <a:cxn ang="cd4">
                    <a:pos x="hc" y="b"/>
                  </a:cxn>
                  <a:cxn ang="0">
                    <a:pos x="r" y="vc"/>
                  </a:cxn>
                </a:cxnLst>
                <a:rect l="l" t="t" r="r" b="b"/>
                <a:pathLst>
                  <a:path w="4229" h="6225">
                    <a:moveTo>
                      <a:pt x="356" y="0"/>
                    </a:moveTo>
                    <a:lnTo>
                      <a:pt x="3881" y="0"/>
                    </a:lnTo>
                    <a:lnTo>
                      <a:pt x="3881" y="4"/>
                    </a:lnTo>
                    <a:cubicBezTo>
                      <a:pt x="3891" y="188"/>
                      <a:pt x="4038" y="335"/>
                      <a:pt x="4222" y="345"/>
                    </a:cubicBezTo>
                    <a:lnTo>
                      <a:pt x="4229" y="345"/>
                    </a:lnTo>
                    <a:lnTo>
                      <a:pt x="4229" y="5871"/>
                    </a:lnTo>
                    <a:lnTo>
                      <a:pt x="4222" y="5871"/>
                    </a:lnTo>
                    <a:cubicBezTo>
                      <a:pt x="4038" y="5881"/>
                      <a:pt x="3891" y="6028"/>
                      <a:pt x="3881" y="6212"/>
                    </a:cubicBezTo>
                    <a:lnTo>
                      <a:pt x="3881" y="6225"/>
                    </a:lnTo>
                    <a:lnTo>
                      <a:pt x="356" y="6225"/>
                    </a:lnTo>
                    <a:lnTo>
                      <a:pt x="356" y="6212"/>
                    </a:lnTo>
                    <a:cubicBezTo>
                      <a:pt x="346" y="6028"/>
                      <a:pt x="199" y="5881"/>
                      <a:pt x="15" y="5871"/>
                    </a:cubicBezTo>
                    <a:lnTo>
                      <a:pt x="0" y="5871"/>
                    </a:lnTo>
                    <a:lnTo>
                      <a:pt x="0" y="345"/>
                    </a:lnTo>
                    <a:lnTo>
                      <a:pt x="15" y="345"/>
                    </a:lnTo>
                    <a:cubicBezTo>
                      <a:pt x="199" y="335"/>
                      <a:pt x="346" y="188"/>
                      <a:pt x="356" y="4"/>
                    </a:cubicBezTo>
                    <a:lnTo>
                      <a:pt x="356" y="0"/>
                    </a:lnTo>
                    <a:close/>
                  </a:path>
                </a:pathLst>
              </a:custGeom>
              <a:solidFill>
                <a:schemeClr val="bg1">
                  <a:alpha val="85000"/>
                </a:schemeClr>
              </a:solidFill>
              <a:ln>
                <a:solidFill>
                  <a:srgbClr val="EEA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文本框 34"/>
              <p:cNvSpPr txBox="1"/>
              <p:nvPr/>
            </p:nvSpPr>
            <p:spPr>
              <a:xfrm>
                <a:off x="14591" y="3750"/>
                <a:ext cx="3168" cy="725"/>
              </a:xfrm>
              <a:prstGeom prst="rect">
                <a:avLst/>
              </a:prstGeom>
              <a:noFill/>
            </p:spPr>
            <p:txBody>
              <a:bodyPr wrap="none" rtlCol="0" anchor="t">
                <a:spAutoFit/>
              </a:bodyPr>
              <a:lstStyle/>
              <a:p>
                <a:pPr lvl="0" algn="l">
                  <a:buClrTx/>
                  <a:buSzTx/>
                  <a:buFontTx/>
                </a:pPr>
                <a:r>
                  <a:rPr lang="zh-CN" altLang="en-US" sz="2400">
                    <a:solidFill>
                      <a:srgbClr val="B50007"/>
                    </a:solidFill>
                    <a:latin typeface="汉仪汉黑简" panose="00020600040101010101" charset="-122"/>
                    <a:ea typeface="汉仪汉黑简" panose="00020600040101010101" charset="-122"/>
                    <a:cs typeface="汉仪汉黑简" panose="00020600040101010101" charset="-122"/>
                    <a:sym typeface="+mn-ea"/>
                  </a:rPr>
                  <a:t>担当时代责任</a:t>
                </a:r>
              </a:p>
            </p:txBody>
          </p:sp>
          <p:grpSp>
            <p:nvGrpSpPr>
              <p:cNvPr id="42" name="组合 41"/>
              <p:cNvGrpSpPr/>
              <p:nvPr/>
            </p:nvGrpSpPr>
            <p:grpSpPr>
              <a:xfrm>
                <a:off x="14225" y="4595"/>
                <a:ext cx="3900" cy="0"/>
                <a:chOff x="1058" y="4605"/>
                <a:chExt cx="3900" cy="0"/>
              </a:xfrm>
            </p:grpSpPr>
            <p:cxnSp>
              <p:nvCxnSpPr>
                <p:cNvPr id="43" name="直接连接符 42"/>
                <p:cNvCxnSpPr/>
                <p:nvPr/>
              </p:nvCxnSpPr>
              <p:spPr>
                <a:xfrm>
                  <a:off x="1058" y="4605"/>
                  <a:ext cx="3900" cy="0"/>
                </a:xfrm>
                <a:prstGeom prst="line">
                  <a:avLst/>
                </a:prstGeom>
                <a:ln>
                  <a:solidFill>
                    <a:srgbClr val="B50007"/>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335" y="4605"/>
                  <a:ext cx="3345" cy="0"/>
                </a:xfrm>
                <a:prstGeom prst="line">
                  <a:avLst/>
                </a:prstGeom>
                <a:ln w="63500">
                  <a:solidFill>
                    <a:srgbClr val="B50007"/>
                  </a:solidFill>
                </a:ln>
              </p:spPr>
              <p:style>
                <a:lnRef idx="1">
                  <a:schemeClr val="accent1"/>
                </a:lnRef>
                <a:fillRef idx="0">
                  <a:schemeClr val="accent1"/>
                </a:fillRef>
                <a:effectRef idx="0">
                  <a:schemeClr val="accent1"/>
                </a:effectRef>
                <a:fontRef idx="minor">
                  <a:schemeClr val="tx1"/>
                </a:fontRef>
              </p:style>
            </p:cxnSp>
          </p:grpSp>
          <p:sp>
            <p:nvSpPr>
              <p:cNvPr id="47" name="文本框 46"/>
              <p:cNvSpPr txBox="1"/>
              <p:nvPr/>
            </p:nvSpPr>
            <p:spPr>
              <a:xfrm>
                <a:off x="14175" y="4967"/>
                <a:ext cx="4000" cy="2858"/>
              </a:xfrm>
              <a:prstGeom prst="rect">
                <a:avLst/>
              </a:prstGeom>
              <a:noFill/>
            </p:spPr>
            <p:txBody>
              <a:bodyPr wrap="square" rtlCol="0" anchor="t">
                <a:spAutoFit/>
              </a:bodyPr>
              <a:lstStyle/>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青年要保持初生牛犊不怕虎、越是艰险越向前的刚健勇毅，勇立时代潮头，争做时代先锋。</a:t>
                </a:r>
              </a:p>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新时代中国青年要珍惜这个时代、担负时代使命，在担当中历练，在尽责中成长，让青春在新时代改革开放的广阔天地中绽放。</a:t>
                </a:r>
              </a:p>
            </p:txBody>
          </p:sp>
        </p:grpSp>
        <p:sp>
          <p:nvSpPr>
            <p:cNvPr id="48" name="文本框 47"/>
            <p:cNvSpPr txBox="1"/>
            <p:nvPr/>
          </p:nvSpPr>
          <p:spPr>
            <a:xfrm>
              <a:off x="5855" y="697"/>
              <a:ext cx="7490" cy="729"/>
            </a:xfrm>
            <a:prstGeom prst="rect">
              <a:avLst/>
            </a:prstGeom>
            <a:noFill/>
          </p:spPr>
          <p:txBody>
            <a:bodyPr wrap="square" rtlCol="0" anchor="t">
              <a:prstTxWarp prst="textArchUp">
                <a:avLst/>
              </a:prstTxWarp>
              <a:spAutoFit/>
            </a:bodyPr>
            <a:lstStyle/>
            <a:p>
              <a:r>
                <a:rPr lang="zh-CN" altLang="en-US">
                  <a:solidFill>
                    <a:schemeClr val="bg1"/>
                  </a:solidFill>
                  <a:latin typeface="汉仪汉黑简" panose="00020600040101010101" charset="-122"/>
                  <a:ea typeface="汉仪汉黑简" panose="00020600040101010101" charset="-122"/>
                </a:rPr>
                <a:t>How to continue to carry forward the spirit of the May 4th Movement</a:t>
              </a:r>
            </a:p>
          </p:txBody>
        </p:sp>
      </p:gr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0"/>
            <a:ext cx="12192635"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513398" y="857885"/>
            <a:ext cx="11167110" cy="5142230"/>
            <a:chOff x="808" y="697"/>
            <a:chExt cx="17586" cy="8098"/>
          </a:xfrm>
        </p:grpSpPr>
        <p:sp>
          <p:nvSpPr>
            <p:cNvPr id="2" name="文本框 1"/>
            <p:cNvSpPr txBox="1"/>
            <p:nvPr/>
          </p:nvSpPr>
          <p:spPr>
            <a:xfrm>
              <a:off x="5675" y="1277"/>
              <a:ext cx="7848" cy="1016"/>
            </a:xfrm>
            <a:prstGeom prst="rect">
              <a:avLst/>
            </a:prstGeom>
            <a:noFill/>
          </p:spPr>
          <p:txBody>
            <a:bodyPr wrap="square" rtlCol="0" anchor="t">
              <a:spAutoFit/>
            </a:bodyPr>
            <a:lstStyle/>
            <a:p>
              <a:pPr algn="ctr"/>
              <a:r>
                <a:rPr lang="zh-CN" altLang="en-US" sz="3600">
                  <a:solidFill>
                    <a:schemeClr val="bg1"/>
                  </a:solidFill>
                  <a:latin typeface="汉仪汉黑简" panose="00020600040101010101" charset="-122"/>
                  <a:ea typeface="汉仪汉黑简" panose="00020600040101010101" charset="-122"/>
                  <a:sym typeface="+mn-ea"/>
                </a:rPr>
                <a:t>如何继续弘扬五四精神</a:t>
              </a:r>
            </a:p>
          </p:txBody>
        </p:sp>
        <p:grpSp>
          <p:nvGrpSpPr>
            <p:cNvPr id="53" name="组合 52"/>
            <p:cNvGrpSpPr/>
            <p:nvPr/>
          </p:nvGrpSpPr>
          <p:grpSpPr>
            <a:xfrm>
              <a:off x="808" y="3081"/>
              <a:ext cx="4724" cy="5714"/>
              <a:chOff x="613" y="3066"/>
              <a:chExt cx="4724" cy="5714"/>
            </a:xfrm>
          </p:grpSpPr>
          <p:sp>
            <p:nvSpPr>
              <p:cNvPr id="26" name="任意多边形 25"/>
              <p:cNvSpPr/>
              <p:nvPr/>
            </p:nvSpPr>
            <p:spPr>
              <a:xfrm>
                <a:off x="613" y="3066"/>
                <a:ext cx="4724" cy="5714"/>
              </a:xfrm>
              <a:custGeom>
                <a:avLst/>
                <a:gdLst/>
                <a:ahLst/>
                <a:cxnLst>
                  <a:cxn ang="3">
                    <a:pos x="hc" y="t"/>
                  </a:cxn>
                  <a:cxn ang="cd2">
                    <a:pos x="l" y="vc"/>
                  </a:cxn>
                  <a:cxn ang="cd4">
                    <a:pos x="hc" y="b"/>
                  </a:cxn>
                  <a:cxn ang="0">
                    <a:pos x="r" y="vc"/>
                  </a:cxn>
                </a:cxnLst>
                <a:rect l="l" t="t" r="r" b="b"/>
                <a:pathLst>
                  <a:path w="4229" h="6225">
                    <a:moveTo>
                      <a:pt x="356" y="0"/>
                    </a:moveTo>
                    <a:lnTo>
                      <a:pt x="3881" y="0"/>
                    </a:lnTo>
                    <a:lnTo>
                      <a:pt x="3881" y="4"/>
                    </a:lnTo>
                    <a:cubicBezTo>
                      <a:pt x="3891" y="188"/>
                      <a:pt x="4038" y="335"/>
                      <a:pt x="4222" y="345"/>
                    </a:cubicBezTo>
                    <a:lnTo>
                      <a:pt x="4229" y="345"/>
                    </a:lnTo>
                    <a:lnTo>
                      <a:pt x="4229" y="5871"/>
                    </a:lnTo>
                    <a:lnTo>
                      <a:pt x="4222" y="5871"/>
                    </a:lnTo>
                    <a:cubicBezTo>
                      <a:pt x="4038" y="5881"/>
                      <a:pt x="3891" y="6028"/>
                      <a:pt x="3881" y="6212"/>
                    </a:cubicBezTo>
                    <a:lnTo>
                      <a:pt x="3881" y="6225"/>
                    </a:lnTo>
                    <a:lnTo>
                      <a:pt x="356" y="6225"/>
                    </a:lnTo>
                    <a:lnTo>
                      <a:pt x="356" y="6212"/>
                    </a:lnTo>
                    <a:cubicBezTo>
                      <a:pt x="346" y="6028"/>
                      <a:pt x="199" y="5881"/>
                      <a:pt x="15" y="5871"/>
                    </a:cubicBezTo>
                    <a:lnTo>
                      <a:pt x="0" y="5871"/>
                    </a:lnTo>
                    <a:lnTo>
                      <a:pt x="0" y="345"/>
                    </a:lnTo>
                    <a:lnTo>
                      <a:pt x="15" y="345"/>
                    </a:lnTo>
                    <a:cubicBezTo>
                      <a:pt x="199" y="335"/>
                      <a:pt x="346" y="188"/>
                      <a:pt x="356" y="4"/>
                    </a:cubicBezTo>
                    <a:lnTo>
                      <a:pt x="356" y="0"/>
                    </a:lnTo>
                    <a:close/>
                  </a:path>
                </a:pathLst>
              </a:custGeom>
              <a:solidFill>
                <a:schemeClr val="bg1">
                  <a:alpha val="85000"/>
                </a:schemeClr>
              </a:solidFill>
              <a:ln>
                <a:solidFill>
                  <a:srgbClr val="EEA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p:cNvSpPr txBox="1"/>
              <p:nvPr/>
            </p:nvSpPr>
            <p:spPr>
              <a:xfrm>
                <a:off x="1391" y="3750"/>
                <a:ext cx="3168" cy="725"/>
              </a:xfrm>
              <a:prstGeom prst="rect">
                <a:avLst/>
              </a:prstGeom>
              <a:noFill/>
            </p:spPr>
            <p:txBody>
              <a:bodyPr wrap="none" rtlCol="0" anchor="t">
                <a:spAutoFit/>
              </a:bodyPr>
              <a:lstStyle/>
              <a:p>
                <a:pPr lvl="0" algn="l">
                  <a:buClrTx/>
                  <a:buSzTx/>
                  <a:buFontTx/>
                </a:pPr>
                <a:r>
                  <a:rPr lang="zh-CN" altLang="en-US" sz="2400">
                    <a:solidFill>
                      <a:srgbClr val="B50007"/>
                    </a:solidFill>
                    <a:latin typeface="汉仪汉黑简" panose="00020600040101010101" charset="-122"/>
                    <a:ea typeface="汉仪汉黑简" panose="00020600040101010101" charset="-122"/>
                    <a:cs typeface="汉仪汉黑简" panose="00020600040101010101" charset="-122"/>
                    <a:sym typeface="+mn-ea"/>
                  </a:rPr>
                  <a:t>勇于砥砺奋斗</a:t>
                </a:r>
              </a:p>
            </p:txBody>
          </p:sp>
          <p:grpSp>
            <p:nvGrpSpPr>
              <p:cNvPr id="38" name="组合 37"/>
              <p:cNvGrpSpPr/>
              <p:nvPr/>
            </p:nvGrpSpPr>
            <p:grpSpPr>
              <a:xfrm>
                <a:off x="1025" y="4595"/>
                <a:ext cx="3900" cy="0"/>
                <a:chOff x="1058" y="4605"/>
                <a:chExt cx="3900" cy="0"/>
              </a:xfrm>
            </p:grpSpPr>
            <p:cxnSp>
              <p:nvCxnSpPr>
                <p:cNvPr id="36" name="直接连接符 35"/>
                <p:cNvCxnSpPr/>
                <p:nvPr/>
              </p:nvCxnSpPr>
              <p:spPr>
                <a:xfrm>
                  <a:off x="1058" y="4605"/>
                  <a:ext cx="3900" cy="0"/>
                </a:xfrm>
                <a:prstGeom prst="line">
                  <a:avLst/>
                </a:prstGeom>
                <a:ln>
                  <a:solidFill>
                    <a:srgbClr val="B50007"/>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335" y="4605"/>
                  <a:ext cx="3345" cy="0"/>
                </a:xfrm>
                <a:prstGeom prst="line">
                  <a:avLst/>
                </a:prstGeom>
                <a:ln w="63500">
                  <a:solidFill>
                    <a:srgbClr val="B50007"/>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975" y="4967"/>
                <a:ext cx="4000" cy="2979"/>
              </a:xfrm>
              <a:prstGeom prst="rect">
                <a:avLst/>
              </a:prstGeom>
              <a:noFill/>
            </p:spPr>
            <p:txBody>
              <a:bodyPr wrap="square" rtlCol="0" anchor="t">
                <a:spAutoFit/>
              </a:bodyPr>
              <a:lstStyle/>
              <a:p>
                <a:pPr lvl="0" indent="0" algn="just" fontAlgn="auto">
                  <a:lnSpc>
                    <a:spcPct val="100000"/>
                  </a:lnSpc>
                  <a:spcAft>
                    <a:spcPts val="60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奋斗是青春最亮丽的底色。今天，我们的生活条件好了，但奋斗精神一点都不能少，中国青年永久奋斗的好传统一点都不能丢。</a:t>
                </a:r>
              </a:p>
              <a:p>
                <a:pPr lvl="0" indent="0" algn="just" fontAlgn="auto">
                  <a:lnSpc>
                    <a:spcPct val="100000"/>
                  </a:lnSpc>
                  <a:spcAft>
                    <a:spcPts val="60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新时代中国青年要勇做走在时代前列的奋进者、开拓者、奉献者。</a:t>
                </a:r>
              </a:p>
            </p:txBody>
          </p:sp>
        </p:grpSp>
        <p:grpSp>
          <p:nvGrpSpPr>
            <p:cNvPr id="52" name="组合 51"/>
            <p:cNvGrpSpPr/>
            <p:nvPr/>
          </p:nvGrpSpPr>
          <p:grpSpPr>
            <a:xfrm>
              <a:off x="7239" y="3081"/>
              <a:ext cx="4724" cy="5714"/>
              <a:chOff x="7238" y="3066"/>
              <a:chExt cx="4724" cy="5714"/>
            </a:xfrm>
          </p:grpSpPr>
          <p:sp>
            <p:nvSpPr>
              <p:cNvPr id="31" name="任意多边形 30"/>
              <p:cNvSpPr/>
              <p:nvPr/>
            </p:nvSpPr>
            <p:spPr>
              <a:xfrm>
                <a:off x="7238" y="3066"/>
                <a:ext cx="4724" cy="5714"/>
              </a:xfrm>
              <a:custGeom>
                <a:avLst/>
                <a:gdLst/>
                <a:ahLst/>
                <a:cxnLst>
                  <a:cxn ang="3">
                    <a:pos x="hc" y="t"/>
                  </a:cxn>
                  <a:cxn ang="cd2">
                    <a:pos x="l" y="vc"/>
                  </a:cxn>
                  <a:cxn ang="cd4">
                    <a:pos x="hc" y="b"/>
                  </a:cxn>
                  <a:cxn ang="0">
                    <a:pos x="r" y="vc"/>
                  </a:cxn>
                </a:cxnLst>
                <a:rect l="l" t="t" r="r" b="b"/>
                <a:pathLst>
                  <a:path w="4229" h="6225">
                    <a:moveTo>
                      <a:pt x="356" y="0"/>
                    </a:moveTo>
                    <a:lnTo>
                      <a:pt x="3881" y="0"/>
                    </a:lnTo>
                    <a:lnTo>
                      <a:pt x="3881" y="4"/>
                    </a:lnTo>
                    <a:cubicBezTo>
                      <a:pt x="3891" y="188"/>
                      <a:pt x="4038" y="335"/>
                      <a:pt x="4222" y="345"/>
                    </a:cubicBezTo>
                    <a:lnTo>
                      <a:pt x="4229" y="345"/>
                    </a:lnTo>
                    <a:lnTo>
                      <a:pt x="4229" y="5871"/>
                    </a:lnTo>
                    <a:lnTo>
                      <a:pt x="4222" y="5871"/>
                    </a:lnTo>
                    <a:cubicBezTo>
                      <a:pt x="4038" y="5881"/>
                      <a:pt x="3891" y="6028"/>
                      <a:pt x="3881" y="6212"/>
                    </a:cubicBezTo>
                    <a:lnTo>
                      <a:pt x="3881" y="6225"/>
                    </a:lnTo>
                    <a:lnTo>
                      <a:pt x="356" y="6225"/>
                    </a:lnTo>
                    <a:lnTo>
                      <a:pt x="356" y="6212"/>
                    </a:lnTo>
                    <a:cubicBezTo>
                      <a:pt x="346" y="6028"/>
                      <a:pt x="199" y="5881"/>
                      <a:pt x="15" y="5871"/>
                    </a:cubicBezTo>
                    <a:lnTo>
                      <a:pt x="0" y="5871"/>
                    </a:lnTo>
                    <a:lnTo>
                      <a:pt x="0" y="345"/>
                    </a:lnTo>
                    <a:lnTo>
                      <a:pt x="15" y="345"/>
                    </a:lnTo>
                    <a:cubicBezTo>
                      <a:pt x="199" y="335"/>
                      <a:pt x="346" y="188"/>
                      <a:pt x="356" y="4"/>
                    </a:cubicBezTo>
                    <a:lnTo>
                      <a:pt x="356" y="0"/>
                    </a:lnTo>
                    <a:close/>
                  </a:path>
                </a:pathLst>
              </a:custGeom>
              <a:solidFill>
                <a:schemeClr val="bg1">
                  <a:alpha val="85000"/>
                </a:schemeClr>
              </a:solidFill>
              <a:ln>
                <a:solidFill>
                  <a:srgbClr val="EEA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文本框 33"/>
              <p:cNvSpPr txBox="1"/>
              <p:nvPr/>
            </p:nvSpPr>
            <p:spPr>
              <a:xfrm>
                <a:off x="8016" y="3750"/>
                <a:ext cx="3168" cy="725"/>
              </a:xfrm>
              <a:prstGeom prst="rect">
                <a:avLst/>
              </a:prstGeom>
              <a:noFill/>
            </p:spPr>
            <p:txBody>
              <a:bodyPr wrap="none" rtlCol="0" anchor="t">
                <a:spAutoFit/>
              </a:bodyPr>
              <a:lstStyle/>
              <a:p>
                <a:pPr lvl="0" algn="l">
                  <a:buClrTx/>
                  <a:buSzTx/>
                  <a:buFontTx/>
                </a:pPr>
                <a:r>
                  <a:rPr lang="zh-CN" altLang="en-US" sz="2400">
                    <a:solidFill>
                      <a:srgbClr val="B50007"/>
                    </a:solidFill>
                    <a:latin typeface="汉仪汉黑简" panose="00020600040101010101" charset="-122"/>
                    <a:ea typeface="汉仪汉黑简" panose="00020600040101010101" charset="-122"/>
                    <a:cs typeface="汉仪汉黑简" panose="00020600040101010101" charset="-122"/>
                    <a:sym typeface="+mn-ea"/>
                  </a:rPr>
                  <a:t>练就过硬本领</a:t>
                </a:r>
              </a:p>
            </p:txBody>
          </p:sp>
          <p:grpSp>
            <p:nvGrpSpPr>
              <p:cNvPr id="39" name="组合 38"/>
              <p:cNvGrpSpPr/>
              <p:nvPr/>
            </p:nvGrpSpPr>
            <p:grpSpPr>
              <a:xfrm>
                <a:off x="7650" y="4595"/>
                <a:ext cx="3900" cy="0"/>
                <a:chOff x="1058" y="4605"/>
                <a:chExt cx="3900" cy="0"/>
              </a:xfrm>
            </p:grpSpPr>
            <p:cxnSp>
              <p:nvCxnSpPr>
                <p:cNvPr id="40" name="直接连接符 39"/>
                <p:cNvCxnSpPr/>
                <p:nvPr/>
              </p:nvCxnSpPr>
              <p:spPr>
                <a:xfrm>
                  <a:off x="1058" y="4605"/>
                  <a:ext cx="3900" cy="0"/>
                </a:xfrm>
                <a:prstGeom prst="line">
                  <a:avLst/>
                </a:prstGeom>
                <a:ln>
                  <a:solidFill>
                    <a:srgbClr val="B50007"/>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335" y="4605"/>
                  <a:ext cx="3345" cy="0"/>
                </a:xfrm>
                <a:prstGeom prst="line">
                  <a:avLst/>
                </a:prstGeom>
                <a:ln w="63500">
                  <a:solidFill>
                    <a:srgbClr val="B50007"/>
                  </a:solidFill>
                </a:ln>
              </p:spPr>
              <p:style>
                <a:lnRef idx="1">
                  <a:schemeClr val="accent1"/>
                </a:lnRef>
                <a:fillRef idx="0">
                  <a:schemeClr val="accent1"/>
                </a:fillRef>
                <a:effectRef idx="0">
                  <a:schemeClr val="accent1"/>
                </a:effectRef>
                <a:fontRef idx="minor">
                  <a:schemeClr val="tx1"/>
                </a:fontRef>
              </p:style>
            </p:cxnSp>
          </p:grpSp>
          <p:sp>
            <p:nvSpPr>
              <p:cNvPr id="46" name="文本框 45"/>
              <p:cNvSpPr txBox="1"/>
              <p:nvPr/>
            </p:nvSpPr>
            <p:spPr>
              <a:xfrm>
                <a:off x="7600" y="4967"/>
                <a:ext cx="4000" cy="1832"/>
              </a:xfrm>
              <a:prstGeom prst="rect">
                <a:avLst/>
              </a:prstGeom>
              <a:noFill/>
            </p:spPr>
            <p:txBody>
              <a:bodyPr wrap="square" rtlCol="0" anchor="t">
                <a:spAutoFit/>
              </a:bodyPr>
              <a:lstStyle/>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不论是成就自己的人生理想，还是担当时代的神圣使命，青年都要珍惜韶华、不负青春。</a:t>
                </a:r>
              </a:p>
              <a:p>
                <a:pPr lvl="0" indent="0" algn="just" fontAlgn="auto">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新时代中国青年要增强学习紧迫感，如饥似渴、孜孜不倦学习。</a:t>
                </a:r>
              </a:p>
            </p:txBody>
          </p:sp>
        </p:grpSp>
        <p:grpSp>
          <p:nvGrpSpPr>
            <p:cNvPr id="51" name="组合 50"/>
            <p:cNvGrpSpPr/>
            <p:nvPr/>
          </p:nvGrpSpPr>
          <p:grpSpPr>
            <a:xfrm>
              <a:off x="13670" y="3081"/>
              <a:ext cx="4724" cy="5714"/>
              <a:chOff x="13813" y="3066"/>
              <a:chExt cx="4724" cy="5714"/>
            </a:xfrm>
          </p:grpSpPr>
          <p:sp>
            <p:nvSpPr>
              <p:cNvPr id="32" name="任意多边形 31"/>
              <p:cNvSpPr/>
              <p:nvPr/>
            </p:nvSpPr>
            <p:spPr>
              <a:xfrm>
                <a:off x="13813" y="3066"/>
                <a:ext cx="4724" cy="5714"/>
              </a:xfrm>
              <a:custGeom>
                <a:avLst/>
                <a:gdLst/>
                <a:ahLst/>
                <a:cxnLst>
                  <a:cxn ang="3">
                    <a:pos x="hc" y="t"/>
                  </a:cxn>
                  <a:cxn ang="cd2">
                    <a:pos x="l" y="vc"/>
                  </a:cxn>
                  <a:cxn ang="cd4">
                    <a:pos x="hc" y="b"/>
                  </a:cxn>
                  <a:cxn ang="0">
                    <a:pos x="r" y="vc"/>
                  </a:cxn>
                </a:cxnLst>
                <a:rect l="l" t="t" r="r" b="b"/>
                <a:pathLst>
                  <a:path w="4229" h="6225">
                    <a:moveTo>
                      <a:pt x="356" y="0"/>
                    </a:moveTo>
                    <a:lnTo>
                      <a:pt x="3881" y="0"/>
                    </a:lnTo>
                    <a:lnTo>
                      <a:pt x="3881" y="4"/>
                    </a:lnTo>
                    <a:cubicBezTo>
                      <a:pt x="3891" y="188"/>
                      <a:pt x="4038" y="335"/>
                      <a:pt x="4222" y="345"/>
                    </a:cubicBezTo>
                    <a:lnTo>
                      <a:pt x="4229" y="345"/>
                    </a:lnTo>
                    <a:lnTo>
                      <a:pt x="4229" y="5871"/>
                    </a:lnTo>
                    <a:lnTo>
                      <a:pt x="4222" y="5871"/>
                    </a:lnTo>
                    <a:cubicBezTo>
                      <a:pt x="4038" y="5881"/>
                      <a:pt x="3891" y="6028"/>
                      <a:pt x="3881" y="6212"/>
                    </a:cubicBezTo>
                    <a:lnTo>
                      <a:pt x="3881" y="6225"/>
                    </a:lnTo>
                    <a:lnTo>
                      <a:pt x="356" y="6225"/>
                    </a:lnTo>
                    <a:lnTo>
                      <a:pt x="356" y="6212"/>
                    </a:lnTo>
                    <a:cubicBezTo>
                      <a:pt x="346" y="6028"/>
                      <a:pt x="199" y="5881"/>
                      <a:pt x="15" y="5871"/>
                    </a:cubicBezTo>
                    <a:lnTo>
                      <a:pt x="0" y="5871"/>
                    </a:lnTo>
                    <a:lnTo>
                      <a:pt x="0" y="345"/>
                    </a:lnTo>
                    <a:lnTo>
                      <a:pt x="15" y="345"/>
                    </a:lnTo>
                    <a:cubicBezTo>
                      <a:pt x="199" y="335"/>
                      <a:pt x="346" y="188"/>
                      <a:pt x="356" y="4"/>
                    </a:cubicBezTo>
                    <a:lnTo>
                      <a:pt x="356" y="0"/>
                    </a:lnTo>
                    <a:close/>
                  </a:path>
                </a:pathLst>
              </a:custGeom>
              <a:solidFill>
                <a:schemeClr val="bg1">
                  <a:alpha val="85000"/>
                </a:schemeClr>
              </a:solidFill>
              <a:ln>
                <a:solidFill>
                  <a:srgbClr val="EEA8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文本框 34"/>
              <p:cNvSpPr txBox="1"/>
              <p:nvPr/>
            </p:nvSpPr>
            <p:spPr>
              <a:xfrm>
                <a:off x="14591" y="3750"/>
                <a:ext cx="3168" cy="725"/>
              </a:xfrm>
              <a:prstGeom prst="rect">
                <a:avLst/>
              </a:prstGeom>
              <a:noFill/>
            </p:spPr>
            <p:txBody>
              <a:bodyPr wrap="none" rtlCol="0" anchor="t">
                <a:spAutoFit/>
              </a:bodyPr>
              <a:lstStyle/>
              <a:p>
                <a:pPr lvl="0" algn="l">
                  <a:buClrTx/>
                  <a:buSzTx/>
                  <a:buFontTx/>
                </a:pPr>
                <a:r>
                  <a:rPr lang="zh-CN" altLang="en-US" sz="2400">
                    <a:solidFill>
                      <a:srgbClr val="B50007"/>
                    </a:solidFill>
                    <a:latin typeface="汉仪汉黑简" panose="00020600040101010101" charset="-122"/>
                    <a:ea typeface="汉仪汉黑简" panose="00020600040101010101" charset="-122"/>
                    <a:cs typeface="汉仪汉黑简" panose="00020600040101010101" charset="-122"/>
                    <a:sym typeface="+mn-ea"/>
                  </a:rPr>
                  <a:t>锤炼品德修为</a:t>
                </a:r>
              </a:p>
            </p:txBody>
          </p:sp>
          <p:grpSp>
            <p:nvGrpSpPr>
              <p:cNvPr id="42" name="组合 41"/>
              <p:cNvGrpSpPr/>
              <p:nvPr/>
            </p:nvGrpSpPr>
            <p:grpSpPr>
              <a:xfrm>
                <a:off x="14225" y="4595"/>
                <a:ext cx="3900" cy="0"/>
                <a:chOff x="1058" y="4605"/>
                <a:chExt cx="3900" cy="0"/>
              </a:xfrm>
            </p:grpSpPr>
            <p:cxnSp>
              <p:nvCxnSpPr>
                <p:cNvPr id="43" name="直接连接符 42"/>
                <p:cNvCxnSpPr/>
                <p:nvPr/>
              </p:nvCxnSpPr>
              <p:spPr>
                <a:xfrm>
                  <a:off x="1058" y="4605"/>
                  <a:ext cx="3900" cy="0"/>
                </a:xfrm>
                <a:prstGeom prst="line">
                  <a:avLst/>
                </a:prstGeom>
                <a:ln>
                  <a:solidFill>
                    <a:srgbClr val="B50007"/>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335" y="4605"/>
                  <a:ext cx="3345" cy="0"/>
                </a:xfrm>
                <a:prstGeom prst="line">
                  <a:avLst/>
                </a:prstGeom>
                <a:ln w="63500">
                  <a:solidFill>
                    <a:srgbClr val="B50007"/>
                  </a:solidFill>
                </a:ln>
              </p:spPr>
              <p:style>
                <a:lnRef idx="1">
                  <a:schemeClr val="accent1"/>
                </a:lnRef>
                <a:fillRef idx="0">
                  <a:schemeClr val="accent1"/>
                </a:fillRef>
                <a:effectRef idx="0">
                  <a:schemeClr val="accent1"/>
                </a:effectRef>
                <a:fontRef idx="minor">
                  <a:schemeClr val="tx1"/>
                </a:fontRef>
              </p:style>
            </p:cxnSp>
          </p:grpSp>
          <p:sp>
            <p:nvSpPr>
              <p:cNvPr id="47" name="文本框 46"/>
              <p:cNvSpPr txBox="1"/>
              <p:nvPr/>
            </p:nvSpPr>
            <p:spPr>
              <a:xfrm>
                <a:off x="14175" y="4967"/>
                <a:ext cx="4000" cy="2179"/>
              </a:xfrm>
              <a:prstGeom prst="rect">
                <a:avLst/>
              </a:prstGeom>
              <a:noFill/>
            </p:spPr>
            <p:txBody>
              <a:bodyPr wrap="square" rtlCol="0" anchor="t">
                <a:spAutoFit/>
              </a:bodyPr>
              <a:lstStyle/>
              <a:p>
                <a:pPr lvl="0" indent="0" algn="just">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青年要把正确的道德认知、自觉的道德养成、积极的道德实践紧密结合起来，</a:t>
                </a:r>
              </a:p>
              <a:p>
                <a:pPr lvl="0" indent="0" algn="just">
                  <a:lnSpc>
                    <a:spcPct val="100000"/>
                  </a:lnSpc>
                  <a:spcAft>
                    <a:spcPct val="0"/>
                  </a:spcAft>
                  <a:buClr>
                    <a:srgbClr val="DC0A17"/>
                  </a:buClr>
                  <a:buSzTx/>
                  <a:buNone/>
                </a:pPr>
                <a:r>
                  <a:rPr lang="zh-CN" altLang="en-US" sz="1400" smtClean="0">
                    <a:solidFill>
                      <a:srgbClr val="B50007"/>
                    </a:solidFill>
                    <a:latin typeface="汉仪汉黑简" panose="00020600040101010101" charset="-122"/>
                    <a:ea typeface="汉仪汉黑简" panose="00020600040101010101" charset="-122"/>
                    <a:sym typeface="+mn-ea"/>
                  </a:rPr>
                  <a:t>不断修身立德，打牢道德根基，在人生道路上走得更正、走得更远。</a:t>
                </a:r>
              </a:p>
            </p:txBody>
          </p:sp>
        </p:grpSp>
        <p:sp>
          <p:nvSpPr>
            <p:cNvPr id="48" name="文本框 47"/>
            <p:cNvSpPr txBox="1"/>
            <p:nvPr/>
          </p:nvSpPr>
          <p:spPr>
            <a:xfrm>
              <a:off x="5855" y="697"/>
              <a:ext cx="7490" cy="729"/>
            </a:xfrm>
            <a:prstGeom prst="rect">
              <a:avLst/>
            </a:prstGeom>
            <a:noFill/>
          </p:spPr>
          <p:txBody>
            <a:bodyPr wrap="square" rtlCol="0" anchor="t">
              <a:prstTxWarp prst="textArchUp">
                <a:avLst/>
              </a:prstTxWarp>
              <a:spAutoFit/>
            </a:bodyPr>
            <a:lstStyle/>
            <a:p>
              <a:r>
                <a:rPr lang="zh-CN" altLang="en-US">
                  <a:solidFill>
                    <a:schemeClr val="bg1"/>
                  </a:solidFill>
                  <a:latin typeface="汉仪汉黑简" panose="00020600040101010101" charset="-122"/>
                  <a:ea typeface="汉仪汉黑简" panose="00020600040101010101" charset="-122"/>
                </a:rPr>
                <a:t>How to continue to carry forward the spirit of the May 4th Movement</a:t>
              </a:r>
            </a:p>
          </p:txBody>
        </p:sp>
      </p:gr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60680" y="329565"/>
            <a:ext cx="11465560" cy="6199505"/>
          </a:xfrm>
          <a:prstGeom prst="roundRect">
            <a:avLst>
              <a:gd name="adj" fmla="val 3738"/>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C:/Users/肖宁/AppData/Local/Temp/picturecompress_20220425004629/output_31.pngoutput_3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480000">
            <a:off x="-676224" y="1508561"/>
            <a:ext cx="7421245" cy="3116888"/>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pic>
        <p:nvPicPr>
          <p:cNvPr id="28" name="图片 27" descr="C:/Users/肖宁/AppData/Local/Temp/picturecompress_20220425004629/output_32.pngoutput_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860000">
            <a:off x="7755255" y="2884805"/>
            <a:ext cx="4783455" cy="2009140"/>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cxnSp>
        <p:nvCxnSpPr>
          <p:cNvPr id="5" name="直接连接符 4"/>
          <p:cNvCxnSpPr/>
          <p:nvPr/>
        </p:nvCxnSpPr>
        <p:spPr>
          <a:xfrm flipH="1">
            <a:off x="6093460" y="329565"/>
            <a:ext cx="0" cy="1552575"/>
          </a:xfrm>
          <a:prstGeom prst="line">
            <a:avLst/>
          </a:prstGeom>
          <a:ln>
            <a:solidFill>
              <a:srgbClr val="941225"/>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867400" y="1882140"/>
            <a:ext cx="457200" cy="457200"/>
          </a:xfrm>
          <a:prstGeom prst="ellipse">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769360" y="2452688"/>
            <a:ext cx="4653280" cy="768350"/>
          </a:xfrm>
          <a:prstGeom prst="rect">
            <a:avLst/>
          </a:prstGeom>
          <a:noFill/>
        </p:spPr>
        <p:txBody>
          <a:bodyPr wrap="none" rtlCol="0">
            <a:spAutoFit/>
          </a:bodyPr>
          <a:lstStyle/>
          <a:p>
            <a:pPr algn="l"/>
            <a:r>
              <a:rPr lang="zh-CN" altLang="en-US" sz="4400">
                <a:solidFill>
                  <a:srgbClr val="941225"/>
                </a:solidFill>
                <a:latin typeface="汉仪汉黑简" panose="00020600040101010101" charset="-122"/>
                <a:ea typeface="汉仪汉黑简" panose="00020600040101010101" charset="-122"/>
                <a:sym typeface="+mn-ea"/>
              </a:rPr>
              <a:t>争先绽放五四精神</a:t>
            </a:r>
          </a:p>
        </p:txBody>
      </p:sp>
      <p:sp>
        <p:nvSpPr>
          <p:cNvPr id="14" name="文本框 13"/>
          <p:cNvSpPr txBox="1"/>
          <p:nvPr/>
        </p:nvSpPr>
        <p:spPr>
          <a:xfrm>
            <a:off x="1310640" y="3167698"/>
            <a:ext cx="9570720" cy="521970"/>
          </a:xfrm>
          <a:prstGeom prst="rect">
            <a:avLst/>
          </a:prstGeom>
          <a:noFill/>
        </p:spPr>
        <p:txBody>
          <a:bodyPr wrap="none" rtlCol="0">
            <a:spAutoFit/>
          </a:bodyPr>
          <a:lstStyle/>
          <a:p>
            <a:pPr algn="l"/>
            <a:r>
              <a:rPr lang="zh-CN" altLang="en-US" sz="2800">
                <a:solidFill>
                  <a:srgbClr val="941225"/>
                </a:solidFill>
                <a:latin typeface="汉仪汉黑简" panose="00020600040101010101" charset="-122"/>
                <a:ea typeface="汉仪汉黑简" panose="00020600040101010101" charset="-122"/>
                <a:sym typeface="+mn-ea"/>
              </a:rPr>
              <a:t>Strive to bloom the spirit of the May 4th Movement</a:t>
            </a:r>
          </a:p>
        </p:txBody>
      </p:sp>
      <p:sp>
        <p:nvSpPr>
          <p:cNvPr id="30" name="圆角矩形 29"/>
          <p:cNvSpPr/>
          <p:nvPr/>
        </p:nvSpPr>
        <p:spPr>
          <a:xfrm>
            <a:off x="4724400" y="3759835"/>
            <a:ext cx="2743200" cy="639445"/>
          </a:xfrm>
          <a:prstGeom prst="roundRect">
            <a:avLst>
              <a:gd name="adj" fmla="val 10228"/>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汉仪汉黑简" panose="00020600040101010101" charset="-122"/>
                <a:ea typeface="汉仪汉黑简" panose="00020600040101010101" charset="-122"/>
                <a:cs typeface="汉仪汉黑简" panose="00020600040101010101" charset="-122"/>
                <a:sym typeface="+mn-ea"/>
              </a:rPr>
              <a:t>第伍部分</a:t>
            </a:r>
          </a:p>
        </p:txBody>
      </p:sp>
      <p:sp>
        <p:nvSpPr>
          <p:cNvPr id="32" name="椭圆 31"/>
          <p:cNvSpPr/>
          <p:nvPr/>
        </p:nvSpPr>
        <p:spPr>
          <a:xfrm>
            <a:off x="5867400" y="4632325"/>
            <a:ext cx="457200" cy="457200"/>
          </a:xfrm>
          <a:prstGeom prst="ellipse">
            <a:avLst/>
          </a:prstGeom>
          <a:solidFill>
            <a:srgbClr val="B50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H="1">
            <a:off x="6093460" y="4976495"/>
            <a:ext cx="0" cy="1552575"/>
          </a:xfrm>
          <a:prstGeom prst="line">
            <a:avLst/>
          </a:prstGeom>
          <a:ln>
            <a:solidFill>
              <a:srgbClr val="941225"/>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867400" y="1882140"/>
            <a:ext cx="457200" cy="457200"/>
          </a:xfrm>
          <a:prstGeom prst="ellipse">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867400" y="4632325"/>
            <a:ext cx="457200" cy="457200"/>
          </a:xfrm>
          <a:prstGeom prst="ellipse">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17"/>
            <a:ext cx="12192635"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58558" y="815975"/>
            <a:ext cx="3840480" cy="645160"/>
          </a:xfrm>
          <a:prstGeom prst="rect">
            <a:avLst/>
          </a:prstGeom>
          <a:noFill/>
        </p:spPr>
        <p:txBody>
          <a:bodyPr wrap="none" rtlCol="0" anchor="t">
            <a:spAutoFit/>
          </a:bodyPr>
          <a:lstStyle/>
          <a:p>
            <a:pPr algn="l"/>
            <a:r>
              <a:rPr lang="zh-CN" altLang="en-US" sz="3600">
                <a:solidFill>
                  <a:schemeClr val="bg1"/>
                </a:solidFill>
                <a:latin typeface="汉仪汉黑简" panose="00020600040101010101" charset="-122"/>
                <a:ea typeface="汉仪汉黑简" panose="00020600040101010101" charset="-122"/>
                <a:sym typeface="+mn-ea"/>
              </a:rPr>
              <a:t>争做新时代新青年</a:t>
            </a:r>
          </a:p>
        </p:txBody>
      </p:sp>
      <p:sp>
        <p:nvSpPr>
          <p:cNvPr id="4" name="文本框 3"/>
          <p:cNvSpPr txBox="1"/>
          <p:nvPr/>
        </p:nvSpPr>
        <p:spPr>
          <a:xfrm>
            <a:off x="1158558" y="1346835"/>
            <a:ext cx="4234180" cy="368300"/>
          </a:xfrm>
          <a:prstGeom prst="rect">
            <a:avLst/>
          </a:prstGeom>
          <a:noFill/>
        </p:spPr>
        <p:txBody>
          <a:bodyPr wrap="square" rtlCol="0" anchor="t">
            <a:spAutoFit/>
          </a:bodyPr>
          <a:lstStyle/>
          <a:p>
            <a:pPr lvl="0" algn="dist">
              <a:lnSpc>
                <a:spcPct val="100000"/>
              </a:lnSpc>
              <a:buClrTx/>
              <a:buSzTx/>
              <a:buFontTx/>
            </a:pPr>
            <a:r>
              <a:rPr lang="zh-CN" altLang="en-US" smtClean="0">
                <a:solidFill>
                  <a:schemeClr val="bg1"/>
                </a:solidFill>
                <a:latin typeface="汉仪汉黑简" panose="00020600040101010101" charset="-122"/>
                <a:ea typeface="汉仪汉黑简" panose="00020600040101010101" charset="-122"/>
                <a:sym typeface="+mn-ea"/>
              </a:rPr>
              <a:t>青</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年</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是</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国</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之</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栋</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梁</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民</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族</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之</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希</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望</a:t>
            </a:r>
          </a:p>
        </p:txBody>
      </p:sp>
      <p:grpSp>
        <p:nvGrpSpPr>
          <p:cNvPr id="12" name="组合 11"/>
          <p:cNvGrpSpPr/>
          <p:nvPr/>
        </p:nvGrpSpPr>
        <p:grpSpPr>
          <a:xfrm>
            <a:off x="1077595" y="2465070"/>
            <a:ext cx="1672590" cy="3107055"/>
            <a:chOff x="1307" y="4227"/>
            <a:chExt cx="2634" cy="4893"/>
          </a:xfrm>
        </p:grpSpPr>
        <p:grpSp>
          <p:nvGrpSpPr>
            <p:cNvPr id="20" name="组合 19"/>
            <p:cNvGrpSpPr/>
            <p:nvPr/>
          </p:nvGrpSpPr>
          <p:grpSpPr>
            <a:xfrm>
              <a:off x="1307" y="4227"/>
              <a:ext cx="2635" cy="985"/>
              <a:chOff x="1196" y="4614"/>
              <a:chExt cx="3910" cy="1461"/>
            </a:xfrm>
          </p:grpSpPr>
          <p:pic>
            <p:nvPicPr>
              <p:cNvPr id="18" name="图片 17" descr="C:/Users/肖宁/AppData/Local/Temp/picturecompress_20220424005933/output_13.pngoutput_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6" y="4614"/>
                <a:ext cx="3663" cy="1137"/>
              </a:xfrm>
              <a:prstGeom prst="parallelogram">
                <a:avLst/>
              </a:prstGeom>
              <a:ln>
                <a:noFill/>
              </a:ln>
            </p:spPr>
          </p:pic>
          <p:sp>
            <p:nvSpPr>
              <p:cNvPr id="14" name="平行四边形 13"/>
              <p:cNvSpPr/>
              <p:nvPr/>
            </p:nvSpPr>
            <p:spPr>
              <a:xfrm>
                <a:off x="1386" y="4905"/>
                <a:ext cx="3720" cy="1170"/>
              </a:xfrm>
              <a:prstGeom prst="parallelogram">
                <a:avLst/>
              </a:prstGeom>
              <a:solidFill>
                <a:srgbClr val="9412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buFontTx/>
                </a:pPr>
                <a:r>
                  <a:rPr lang="zh-CN" altLang="en-US" smtClean="0">
                    <a:solidFill>
                      <a:schemeClr val="bg1"/>
                    </a:solidFill>
                    <a:latin typeface="汉仪汉黑简" panose="00020600040101010101" charset="-122"/>
                    <a:ea typeface="汉仪汉黑简" panose="00020600040101010101" charset="-122"/>
                    <a:sym typeface="+mn-ea"/>
                  </a:rPr>
                  <a:t>爱国爱民</a:t>
                </a:r>
              </a:p>
            </p:txBody>
          </p:sp>
        </p:grpSp>
        <p:grpSp>
          <p:nvGrpSpPr>
            <p:cNvPr id="21" name="组合 20"/>
            <p:cNvGrpSpPr/>
            <p:nvPr/>
          </p:nvGrpSpPr>
          <p:grpSpPr>
            <a:xfrm>
              <a:off x="1307" y="6833"/>
              <a:ext cx="2635" cy="985"/>
              <a:chOff x="1196" y="4614"/>
              <a:chExt cx="3910" cy="1461"/>
            </a:xfrm>
          </p:grpSpPr>
          <p:pic>
            <p:nvPicPr>
              <p:cNvPr id="22" name="图片 21" descr="C:/Users/肖宁/AppData/Local/Temp/picturecompress_20220424005933/output_13.pngoutput_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6" y="4614"/>
                <a:ext cx="3663" cy="1137"/>
              </a:xfrm>
              <a:prstGeom prst="parallelogram">
                <a:avLst/>
              </a:prstGeom>
              <a:ln>
                <a:noFill/>
              </a:ln>
            </p:spPr>
          </p:pic>
          <p:sp>
            <p:nvSpPr>
              <p:cNvPr id="23" name="平行四边形 22"/>
              <p:cNvSpPr/>
              <p:nvPr/>
            </p:nvSpPr>
            <p:spPr>
              <a:xfrm>
                <a:off x="1386" y="4905"/>
                <a:ext cx="3720" cy="1170"/>
              </a:xfrm>
              <a:prstGeom prst="parallelogram">
                <a:avLst/>
              </a:prstGeom>
              <a:solidFill>
                <a:srgbClr val="9412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solidFill>
                      <a:schemeClr val="bg1"/>
                    </a:solidFill>
                    <a:latin typeface="汉仪汉黑简" panose="00020600040101010101" charset="-122"/>
                    <a:ea typeface="汉仪汉黑简" panose="00020600040101010101" charset="-122"/>
                    <a:sym typeface="+mn-ea"/>
                  </a:rPr>
                  <a:t>勇于创新</a:t>
                </a:r>
              </a:p>
            </p:txBody>
          </p:sp>
        </p:grpSp>
        <p:grpSp>
          <p:nvGrpSpPr>
            <p:cNvPr id="24" name="组合 23"/>
            <p:cNvGrpSpPr/>
            <p:nvPr/>
          </p:nvGrpSpPr>
          <p:grpSpPr>
            <a:xfrm>
              <a:off x="1307" y="5530"/>
              <a:ext cx="2635" cy="985"/>
              <a:chOff x="1196" y="4614"/>
              <a:chExt cx="3910" cy="1461"/>
            </a:xfrm>
          </p:grpSpPr>
          <p:pic>
            <p:nvPicPr>
              <p:cNvPr id="25" name="图片 24" descr="C:/Users/肖宁/AppData/Local/Temp/picturecompress_20220424005933/output_13.pngoutput_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6" y="4614"/>
                <a:ext cx="3663" cy="1137"/>
              </a:xfrm>
              <a:prstGeom prst="parallelogram">
                <a:avLst/>
              </a:prstGeom>
              <a:ln>
                <a:noFill/>
              </a:ln>
            </p:spPr>
          </p:pic>
          <p:sp>
            <p:nvSpPr>
              <p:cNvPr id="26" name="平行四边形 25"/>
              <p:cNvSpPr/>
              <p:nvPr/>
            </p:nvSpPr>
            <p:spPr>
              <a:xfrm>
                <a:off x="1386" y="4905"/>
                <a:ext cx="3720" cy="1170"/>
              </a:xfrm>
              <a:prstGeom prst="parallelogram">
                <a:avLst/>
              </a:prstGeom>
              <a:solidFill>
                <a:srgbClr val="9412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solidFill>
                      <a:schemeClr val="bg1"/>
                    </a:solidFill>
                    <a:latin typeface="汉仪汉黑简" panose="00020600040101010101" charset="-122"/>
                    <a:ea typeface="汉仪汉黑简" panose="00020600040101010101" charset="-122"/>
                    <a:sym typeface="+mn-ea"/>
                  </a:rPr>
                  <a:t>锤炼品德</a:t>
                </a:r>
              </a:p>
            </p:txBody>
          </p:sp>
        </p:grpSp>
        <p:grpSp>
          <p:nvGrpSpPr>
            <p:cNvPr id="6" name="组合 5"/>
            <p:cNvGrpSpPr/>
            <p:nvPr/>
          </p:nvGrpSpPr>
          <p:grpSpPr>
            <a:xfrm>
              <a:off x="1307" y="8136"/>
              <a:ext cx="2635" cy="985"/>
              <a:chOff x="1196" y="4614"/>
              <a:chExt cx="3910" cy="1461"/>
            </a:xfrm>
          </p:grpSpPr>
          <p:pic>
            <p:nvPicPr>
              <p:cNvPr id="7" name="图片 6" descr="C:/Users/肖宁/AppData/Local/Temp/picturecompress_20220424005933/output_13.pngoutput_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6" y="4614"/>
                <a:ext cx="3663" cy="1137"/>
              </a:xfrm>
              <a:prstGeom prst="parallelogram">
                <a:avLst/>
              </a:prstGeom>
              <a:ln>
                <a:noFill/>
              </a:ln>
            </p:spPr>
          </p:pic>
          <p:sp>
            <p:nvSpPr>
              <p:cNvPr id="8" name="平行四边形 7"/>
              <p:cNvSpPr/>
              <p:nvPr/>
            </p:nvSpPr>
            <p:spPr>
              <a:xfrm>
                <a:off x="1386" y="4905"/>
                <a:ext cx="3720" cy="1170"/>
              </a:xfrm>
              <a:prstGeom prst="parallelogram">
                <a:avLst/>
              </a:prstGeom>
              <a:solidFill>
                <a:srgbClr val="9412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buFontTx/>
                </a:pPr>
                <a:r>
                  <a:rPr lang="zh-CN" altLang="en-US" smtClean="0">
                    <a:solidFill>
                      <a:schemeClr val="bg1"/>
                    </a:solidFill>
                    <a:latin typeface="汉仪汉黑简" panose="00020600040101010101" charset="-122"/>
                    <a:ea typeface="汉仪汉黑简" panose="00020600040101010101" charset="-122"/>
                    <a:sym typeface="+mn-ea"/>
                  </a:rPr>
                  <a:t>实学实干</a:t>
                </a:r>
              </a:p>
            </p:txBody>
          </p:sp>
        </p:grpSp>
      </p:grpSp>
      <p:sp>
        <p:nvSpPr>
          <p:cNvPr id="11" name="文本框 10"/>
          <p:cNvSpPr txBox="1"/>
          <p:nvPr/>
        </p:nvSpPr>
        <p:spPr>
          <a:xfrm>
            <a:off x="3081655" y="2464435"/>
            <a:ext cx="8639810" cy="3108325"/>
          </a:xfrm>
          <a:prstGeom prst="rect">
            <a:avLst/>
          </a:prstGeom>
          <a:noFill/>
        </p:spPr>
        <p:txBody>
          <a:bodyPr wrap="square" rtlCol="0" anchor="t">
            <a:spAutoFit/>
          </a:bodyPr>
          <a:lstStyle/>
          <a:p>
            <a:pPr marL="285750" lvl="0" indent="-285750" algn="just" fontAlgn="auto">
              <a:lnSpc>
                <a:spcPct val="218000"/>
              </a:lnSpc>
              <a:buClrTx/>
              <a:buSzTx/>
              <a:buFont typeface="Arial" panose="020B0604020202020204" pitchFamily="34" charset="0"/>
              <a:buChar char="•"/>
            </a:pPr>
            <a:r>
              <a:rPr smtClean="0">
                <a:solidFill>
                  <a:schemeClr val="bg1"/>
                </a:solidFill>
                <a:latin typeface="汉仪汉黑简" panose="00020600040101010101" charset="-122"/>
                <a:ea typeface="汉仪汉黑简" panose="00020600040101010101" charset="-122"/>
                <a:cs typeface="思源黑体 CN Normal" panose="020B0400000000000000" charset="-122"/>
                <a:sym typeface="+mn-ea"/>
              </a:rPr>
              <a:t>青年一代有理想、有本领、有担当。国家就有前途、民族就有希望。</a:t>
            </a:r>
          </a:p>
          <a:p>
            <a:pPr marL="285750" lvl="0" indent="-285750" algn="just" fontAlgn="auto">
              <a:lnSpc>
                <a:spcPct val="218000"/>
              </a:lnSpc>
              <a:buClrTx/>
              <a:buSzTx/>
              <a:buFont typeface="Arial" panose="020B0604020202020204" pitchFamily="34" charset="0"/>
              <a:buChar char="•"/>
            </a:pPr>
            <a:r>
              <a:rPr smtClean="0">
                <a:solidFill>
                  <a:schemeClr val="bg1"/>
                </a:solidFill>
                <a:latin typeface="汉仪汉黑简" panose="00020600040101010101" charset="-122"/>
                <a:ea typeface="汉仪汉黑简" panose="00020600040101010101" charset="-122"/>
                <a:cs typeface="思源黑体 CN Normal" panose="020B0400000000000000" charset="-122"/>
                <a:sym typeface="+mn-ea"/>
              </a:rPr>
              <a:t>中华民族伟大复兴的中国梦终将在一代代青年的接力奋斗中变为现实。</a:t>
            </a:r>
          </a:p>
          <a:p>
            <a:pPr marL="285750" lvl="0" indent="-285750" algn="just" fontAlgn="auto">
              <a:lnSpc>
                <a:spcPct val="218000"/>
              </a:lnSpc>
              <a:buClrTx/>
              <a:buSzTx/>
              <a:buFont typeface="Arial" panose="020B0604020202020204" pitchFamily="34" charset="0"/>
              <a:buChar char="•"/>
            </a:pPr>
            <a:r>
              <a:rPr smtClean="0">
                <a:solidFill>
                  <a:schemeClr val="bg1"/>
                </a:solidFill>
                <a:latin typeface="汉仪汉黑简" panose="00020600040101010101" charset="-122"/>
                <a:ea typeface="汉仪汉黑简" panose="00020600040101010101" charset="-122"/>
                <a:cs typeface="思源黑体 CN Normal" panose="020B0400000000000000" charset="-122"/>
                <a:sym typeface="+mn-ea"/>
              </a:rPr>
              <a:t>作为新时代中国特色社会主文建设和发展的主力军，</a:t>
            </a:r>
          </a:p>
          <a:p>
            <a:pPr marL="285750" lvl="0" indent="-285750" algn="just" fontAlgn="auto">
              <a:lnSpc>
                <a:spcPct val="218000"/>
              </a:lnSpc>
              <a:buClrTx/>
              <a:buSzTx/>
              <a:buFont typeface="Arial" panose="020B0604020202020204" pitchFamily="34" charset="0"/>
              <a:buChar char="•"/>
            </a:pPr>
            <a:r>
              <a:rPr smtClean="0">
                <a:solidFill>
                  <a:schemeClr val="bg1"/>
                </a:solidFill>
                <a:latin typeface="汉仪汉黑简" panose="00020600040101010101" charset="-122"/>
                <a:ea typeface="汉仪汉黑简" panose="00020600040101010101" charset="-122"/>
                <a:cs typeface="思源黑体 CN Normal" panose="020B0400000000000000" charset="-122"/>
                <a:sym typeface="+mn-ea"/>
              </a:rPr>
              <a:t>青年们要有推动实现中华民族伟大复兴的中国梦的历史担当，勇做新时代的奋斗者。</a:t>
            </a:r>
            <a:endParaRPr lang="zh-CN" altLang="en-US" smtClean="0">
              <a:solidFill>
                <a:schemeClr val="bg1"/>
              </a:solidFill>
              <a:latin typeface="汉仪汉黑简" panose="00020600040101010101" charset="-122"/>
              <a:ea typeface="汉仪汉黑简" panose="00020600040101010101" charset="-122"/>
              <a:cs typeface="思源黑体 CN Normal" panose="020B0400000000000000" charset="-122"/>
              <a:sym typeface="+mn-ea"/>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17"/>
            <a:ext cx="3045600"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49410" y="-317"/>
            <a:ext cx="3045460" cy="6858000"/>
          </a:xfrm>
          <a:prstGeom prst="rect">
            <a:avLst/>
          </a:prstGeom>
          <a:solidFill>
            <a:srgbClr val="94122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098680" y="-317"/>
            <a:ext cx="3045460" cy="6858000"/>
          </a:xfrm>
          <a:prstGeom prst="rect">
            <a:avLst/>
          </a:prstGeom>
          <a:solidFill>
            <a:srgbClr val="94122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47950" y="-317"/>
            <a:ext cx="3045460" cy="6858000"/>
          </a:xfrm>
          <a:prstGeom prst="rect">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176078" y="587375"/>
            <a:ext cx="3840480" cy="645160"/>
          </a:xfrm>
          <a:prstGeom prst="rect">
            <a:avLst/>
          </a:prstGeom>
          <a:noFill/>
        </p:spPr>
        <p:txBody>
          <a:bodyPr wrap="none" rtlCol="0" anchor="t">
            <a:spAutoFit/>
          </a:bodyPr>
          <a:lstStyle/>
          <a:p>
            <a:pPr algn="l"/>
            <a:r>
              <a:rPr lang="zh-CN" altLang="en-US" sz="3600">
                <a:solidFill>
                  <a:schemeClr val="bg1"/>
                </a:solidFill>
                <a:latin typeface="汉仪汉黑简" panose="00020600040101010101" charset="-122"/>
                <a:ea typeface="汉仪汉黑简" panose="00020600040101010101" charset="-122"/>
                <a:sym typeface="+mn-ea"/>
              </a:rPr>
              <a:t>争做新时代新青年</a:t>
            </a:r>
          </a:p>
        </p:txBody>
      </p:sp>
      <p:sp>
        <p:nvSpPr>
          <p:cNvPr id="4" name="文本框 3"/>
          <p:cNvSpPr txBox="1"/>
          <p:nvPr/>
        </p:nvSpPr>
        <p:spPr>
          <a:xfrm>
            <a:off x="3979228" y="1118235"/>
            <a:ext cx="4234180" cy="368300"/>
          </a:xfrm>
          <a:prstGeom prst="rect">
            <a:avLst/>
          </a:prstGeom>
          <a:noFill/>
        </p:spPr>
        <p:txBody>
          <a:bodyPr wrap="square" rtlCol="0" anchor="t">
            <a:spAutoFit/>
          </a:bodyPr>
          <a:lstStyle/>
          <a:p>
            <a:pPr lvl="0" algn="dist">
              <a:lnSpc>
                <a:spcPct val="100000"/>
              </a:lnSpc>
              <a:buClrTx/>
              <a:buSzTx/>
              <a:buFontTx/>
            </a:pPr>
            <a:r>
              <a:rPr lang="zh-CN" altLang="en-US" smtClean="0">
                <a:solidFill>
                  <a:schemeClr val="bg1"/>
                </a:solidFill>
                <a:latin typeface="汉仪汉黑简" panose="00020600040101010101" charset="-122"/>
                <a:ea typeface="汉仪汉黑简" panose="00020600040101010101" charset="-122"/>
                <a:sym typeface="+mn-ea"/>
              </a:rPr>
              <a:t>青</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年</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是</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国</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之</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栋</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梁</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民</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族</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之</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希</a:t>
            </a:r>
            <a:r>
              <a:rPr lang="en-US" altLang="zh-CN" smtClean="0">
                <a:solidFill>
                  <a:schemeClr val="bg1"/>
                </a:solidFill>
                <a:latin typeface="汉仪汉黑简" panose="00020600040101010101" charset="-122"/>
                <a:ea typeface="汉仪汉黑简" panose="00020600040101010101" charset="-122"/>
                <a:sym typeface="+mn-ea"/>
              </a:rPr>
              <a:t>/</a:t>
            </a:r>
            <a:r>
              <a:rPr lang="zh-CN" altLang="en-US" smtClean="0">
                <a:solidFill>
                  <a:schemeClr val="bg1"/>
                </a:solidFill>
                <a:latin typeface="汉仪汉黑简" panose="00020600040101010101" charset="-122"/>
                <a:ea typeface="汉仪汉黑简" panose="00020600040101010101" charset="-122"/>
                <a:sym typeface="+mn-ea"/>
              </a:rPr>
              <a:t>望</a:t>
            </a:r>
          </a:p>
        </p:txBody>
      </p:sp>
      <p:cxnSp>
        <p:nvCxnSpPr>
          <p:cNvPr id="13" name="直接连接符 12"/>
          <p:cNvCxnSpPr/>
          <p:nvPr/>
        </p:nvCxnSpPr>
        <p:spPr>
          <a:xfrm flipH="1">
            <a:off x="3049270" y="2094865"/>
            <a:ext cx="0" cy="401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96635" y="2094865"/>
            <a:ext cx="0" cy="401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144000" y="2094865"/>
            <a:ext cx="0" cy="401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049270" y="2842578"/>
            <a:ext cx="0" cy="25241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096635" y="2842578"/>
            <a:ext cx="0" cy="25241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9144000" y="2842578"/>
            <a:ext cx="0" cy="25241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720090" y="2200275"/>
            <a:ext cx="1605280" cy="521970"/>
          </a:xfrm>
          <a:prstGeom prst="rect">
            <a:avLst/>
          </a:prstGeom>
          <a:noFill/>
        </p:spPr>
        <p:txBody>
          <a:bodyPr wrap="none" rtlCol="0" anchor="t">
            <a:spAutoFit/>
          </a:bodyPr>
          <a:lstStyle/>
          <a:p>
            <a:r>
              <a:rPr lang="zh-CN" altLang="en-US" sz="2800" smtClean="0">
                <a:solidFill>
                  <a:schemeClr val="bg1"/>
                </a:solidFill>
                <a:latin typeface="汉仪汉黑简" panose="00020600040101010101" charset="-122"/>
                <a:ea typeface="汉仪汉黑简" panose="00020600040101010101" charset="-122"/>
                <a:sym typeface="+mn-ea"/>
              </a:rPr>
              <a:t>爱国爱民</a:t>
            </a:r>
          </a:p>
        </p:txBody>
      </p:sp>
      <p:sp>
        <p:nvSpPr>
          <p:cNvPr id="29" name="文本框 28"/>
          <p:cNvSpPr txBox="1"/>
          <p:nvPr/>
        </p:nvSpPr>
        <p:spPr>
          <a:xfrm>
            <a:off x="3769360" y="2200275"/>
            <a:ext cx="1605280" cy="521970"/>
          </a:xfrm>
          <a:prstGeom prst="rect">
            <a:avLst/>
          </a:prstGeom>
          <a:noFill/>
        </p:spPr>
        <p:txBody>
          <a:bodyPr wrap="none" rtlCol="0" anchor="t">
            <a:spAutoFit/>
          </a:bodyPr>
          <a:lstStyle/>
          <a:p>
            <a:pPr algn="ctr"/>
            <a:r>
              <a:rPr lang="zh-CN" altLang="en-US" sz="2800" smtClean="0">
                <a:solidFill>
                  <a:schemeClr val="bg1"/>
                </a:solidFill>
                <a:latin typeface="汉仪汉黑简" panose="00020600040101010101" charset="-122"/>
                <a:ea typeface="汉仪汉黑简" panose="00020600040101010101" charset="-122"/>
                <a:sym typeface="+mn-ea"/>
              </a:rPr>
              <a:t>锤炼品德</a:t>
            </a:r>
          </a:p>
        </p:txBody>
      </p:sp>
      <p:sp>
        <p:nvSpPr>
          <p:cNvPr id="30" name="文本框 29"/>
          <p:cNvSpPr txBox="1"/>
          <p:nvPr/>
        </p:nvSpPr>
        <p:spPr>
          <a:xfrm>
            <a:off x="6818630" y="2200275"/>
            <a:ext cx="1605280" cy="521970"/>
          </a:xfrm>
          <a:prstGeom prst="rect">
            <a:avLst/>
          </a:prstGeom>
          <a:noFill/>
        </p:spPr>
        <p:txBody>
          <a:bodyPr wrap="none" rtlCol="0" anchor="t">
            <a:spAutoFit/>
          </a:bodyPr>
          <a:lstStyle/>
          <a:p>
            <a:pPr algn="ctr"/>
            <a:r>
              <a:rPr lang="zh-CN" altLang="en-US" sz="2800" smtClean="0">
                <a:solidFill>
                  <a:schemeClr val="bg1"/>
                </a:solidFill>
                <a:latin typeface="汉仪汉黑简" panose="00020600040101010101" charset="-122"/>
                <a:ea typeface="汉仪汉黑简" panose="00020600040101010101" charset="-122"/>
                <a:sym typeface="+mn-ea"/>
              </a:rPr>
              <a:t>勇于创新</a:t>
            </a:r>
          </a:p>
        </p:txBody>
      </p:sp>
      <p:sp>
        <p:nvSpPr>
          <p:cNvPr id="31" name="文本框 30"/>
          <p:cNvSpPr txBox="1"/>
          <p:nvPr/>
        </p:nvSpPr>
        <p:spPr>
          <a:xfrm>
            <a:off x="9867900" y="2200275"/>
            <a:ext cx="1605280" cy="521970"/>
          </a:xfrm>
          <a:prstGeom prst="rect">
            <a:avLst/>
          </a:prstGeom>
          <a:noFill/>
        </p:spPr>
        <p:txBody>
          <a:bodyPr wrap="none" rtlCol="0" anchor="t">
            <a:spAutoFit/>
          </a:bodyPr>
          <a:lstStyle/>
          <a:p>
            <a:pPr lvl="0" algn="ctr">
              <a:buClrTx/>
              <a:buSzTx/>
              <a:buFontTx/>
            </a:pPr>
            <a:r>
              <a:rPr lang="zh-CN" altLang="en-US" sz="2800" smtClean="0">
                <a:solidFill>
                  <a:schemeClr val="bg1"/>
                </a:solidFill>
                <a:latin typeface="汉仪汉黑简" panose="00020600040101010101" charset="-122"/>
                <a:ea typeface="汉仪汉黑简" panose="00020600040101010101" charset="-122"/>
                <a:sym typeface="+mn-ea"/>
              </a:rPr>
              <a:t>实学实干</a:t>
            </a:r>
          </a:p>
        </p:txBody>
      </p:sp>
      <p:sp>
        <p:nvSpPr>
          <p:cNvPr id="32" name="文本框 31"/>
          <p:cNvSpPr txBox="1"/>
          <p:nvPr/>
        </p:nvSpPr>
        <p:spPr>
          <a:xfrm>
            <a:off x="274320" y="3197225"/>
            <a:ext cx="2496820" cy="1814830"/>
          </a:xfrm>
          <a:prstGeom prst="rect">
            <a:avLst/>
          </a:prstGeom>
          <a:noFill/>
        </p:spPr>
        <p:txBody>
          <a:bodyPr wrap="square" rtlCol="0" anchor="t">
            <a:spAutoFit/>
          </a:bodyPr>
          <a:lstStyle/>
          <a:p>
            <a:pPr lvl="0" algn="just">
              <a:lnSpc>
                <a:spcPct val="100000"/>
              </a:lnSpc>
              <a:buClrTx/>
              <a:buSzTx/>
              <a:buFontTx/>
            </a:pPr>
            <a:r>
              <a:rPr sz="1600" smtClean="0">
                <a:solidFill>
                  <a:schemeClr val="bg1"/>
                </a:solidFill>
                <a:latin typeface="汉仪汉黑简" panose="00020600040101010101" charset="-122"/>
                <a:ea typeface="汉仪汉黑简" panose="00020600040101010101" charset="-122"/>
                <a:cs typeface="汉仪汉黑简" panose="00020600040101010101" charset="-122"/>
                <a:sym typeface="+mn-ea"/>
              </a:rPr>
              <a:t>从党史学习中激发信仰、获得启发、汲取力量，不断坚定“四个自信”，不断增强做中国人的志气、骨气、底气，树立为祖国为人民永久奋斗、赤诚奉献的坚定理想。</a:t>
            </a:r>
            <a:endParaRPr lang="zh-CN" altLang="en-US" sz="1600" smtClean="0">
              <a:solidFill>
                <a:schemeClr val="bg1"/>
              </a:solidFill>
              <a:latin typeface="汉仪汉黑简" panose="00020600040101010101" charset="-122"/>
              <a:ea typeface="汉仪汉黑简" panose="00020600040101010101" charset="-122"/>
              <a:cs typeface="汉仪汉黑简" panose="00020600040101010101" charset="-122"/>
              <a:sym typeface="+mn-ea"/>
            </a:endParaRPr>
          </a:p>
        </p:txBody>
      </p:sp>
      <p:sp>
        <p:nvSpPr>
          <p:cNvPr id="33" name="文本框 32"/>
          <p:cNvSpPr txBox="1"/>
          <p:nvPr/>
        </p:nvSpPr>
        <p:spPr>
          <a:xfrm>
            <a:off x="3323730" y="3324225"/>
            <a:ext cx="2496820" cy="2306955"/>
          </a:xfrm>
          <a:prstGeom prst="rect">
            <a:avLst/>
          </a:prstGeom>
          <a:noFill/>
        </p:spPr>
        <p:txBody>
          <a:bodyPr wrap="square" rtlCol="0" anchor="t">
            <a:spAutoFit/>
          </a:bodyPr>
          <a:lstStyle/>
          <a:p>
            <a:pPr lvl="0" algn="just">
              <a:lnSpc>
                <a:spcPct val="100000"/>
              </a:lnSpc>
              <a:buClrTx/>
              <a:buSzTx/>
              <a:buFontTx/>
            </a:pPr>
            <a:r>
              <a:rPr sz="1600" dirty="0" smtClean="0">
                <a:solidFill>
                  <a:schemeClr val="bg1"/>
                </a:solidFill>
                <a:latin typeface="汉仪汉黑简" panose="00020600040101010101" charset="-122"/>
                <a:ea typeface="汉仪汉黑简" panose="00020600040101010101" charset="-122"/>
                <a:cs typeface="思源黑体 CN Normal" panose="020B0400000000000000" charset="-122"/>
                <a:sym typeface="+mn-ea"/>
              </a:rPr>
              <a:t>自觉树立和践行社会主义核心价值观，自觉用中华优秀传统文化、革命文化、社会主义先进文化培根铸魂、启智润心，加强道德修养，明辨是非曲直，增强自我定力，矢志追求更有高度、更有境界、更有品位的人生。</a:t>
            </a:r>
            <a:endParaRPr lang="zh-CN" altLang="en-US" sz="1600" dirty="0" smtClean="0">
              <a:solidFill>
                <a:schemeClr val="bg1"/>
              </a:solidFill>
              <a:latin typeface="汉仪汉黑简" panose="00020600040101010101" charset="-122"/>
              <a:ea typeface="汉仪汉黑简" panose="00020600040101010101" charset="-122"/>
              <a:cs typeface="思源黑体 CN Normal" panose="020B0400000000000000" charset="-122"/>
              <a:sym typeface="+mn-ea"/>
            </a:endParaRPr>
          </a:p>
        </p:txBody>
      </p:sp>
      <p:sp>
        <p:nvSpPr>
          <p:cNvPr id="34" name="文本框 33"/>
          <p:cNvSpPr txBox="1"/>
          <p:nvPr/>
        </p:nvSpPr>
        <p:spPr>
          <a:xfrm>
            <a:off x="6373000" y="3324225"/>
            <a:ext cx="2496820" cy="1322070"/>
          </a:xfrm>
          <a:prstGeom prst="rect">
            <a:avLst/>
          </a:prstGeom>
          <a:noFill/>
        </p:spPr>
        <p:txBody>
          <a:bodyPr wrap="square" rtlCol="0" anchor="t">
            <a:spAutoFit/>
          </a:bodyPr>
          <a:lstStyle/>
          <a:p>
            <a:pPr lvl="0" algn="just">
              <a:lnSpc>
                <a:spcPct val="100000"/>
              </a:lnSpc>
              <a:buClrTx/>
              <a:buSzTx/>
              <a:buFontTx/>
            </a:pPr>
            <a:r>
              <a:rPr sz="1600" smtClean="0">
                <a:solidFill>
                  <a:schemeClr val="bg1"/>
                </a:solidFill>
                <a:latin typeface="汉仪汉黑简" panose="00020600040101010101" charset="-122"/>
                <a:ea typeface="汉仪汉黑简" panose="00020600040101010101" charset="-122"/>
                <a:cs typeface="思源黑体 CN Normal" panose="020B0400000000000000" charset="-122"/>
                <a:sym typeface="+mn-ea"/>
              </a:rPr>
              <a:t>深刻理解把握时代潮流和国家需要，敢为人先、敢于突破，以聪明才智贡献国家，以开拓进取服务社会。</a:t>
            </a:r>
            <a:endParaRPr lang="zh-CN" altLang="en-US" sz="1600" smtClean="0">
              <a:solidFill>
                <a:schemeClr val="bg1"/>
              </a:solidFill>
              <a:latin typeface="汉仪汉黑简" panose="00020600040101010101" charset="-122"/>
              <a:ea typeface="汉仪汉黑简" panose="00020600040101010101" charset="-122"/>
              <a:cs typeface="思源黑体 CN Normal" panose="020B0400000000000000" charset="-122"/>
              <a:sym typeface="+mn-ea"/>
            </a:endParaRPr>
          </a:p>
        </p:txBody>
      </p:sp>
      <p:sp>
        <p:nvSpPr>
          <p:cNvPr id="35" name="文本框 34"/>
          <p:cNvSpPr txBox="1"/>
          <p:nvPr/>
        </p:nvSpPr>
        <p:spPr>
          <a:xfrm>
            <a:off x="9422270" y="3324225"/>
            <a:ext cx="2496820" cy="1568450"/>
          </a:xfrm>
          <a:prstGeom prst="rect">
            <a:avLst/>
          </a:prstGeom>
          <a:noFill/>
        </p:spPr>
        <p:txBody>
          <a:bodyPr wrap="square" rtlCol="0" anchor="t">
            <a:spAutoFit/>
          </a:bodyPr>
          <a:lstStyle/>
          <a:p>
            <a:pPr lvl="0" algn="just">
              <a:lnSpc>
                <a:spcPct val="100000"/>
              </a:lnSpc>
              <a:buClrTx/>
              <a:buSzTx/>
              <a:buFontTx/>
            </a:pPr>
            <a:r>
              <a:rPr sz="1600" smtClean="0">
                <a:solidFill>
                  <a:schemeClr val="bg1"/>
                </a:solidFill>
                <a:latin typeface="汉仪汉黑简" panose="00020600040101010101" charset="-122"/>
                <a:ea typeface="汉仪汉黑简" panose="00020600040101010101" charset="-122"/>
                <a:cs typeface="思源黑体 CN Normal" panose="020B0400000000000000" charset="-122"/>
                <a:sym typeface="+mn-ea"/>
              </a:rPr>
              <a:t>脚踏实地、埋头苦干，孜孜不倦、如饥似渴，在攀登知识高峰中追求卓越，在肩负时代重任时行胜于言，在真刀真枪的实干中成就一番事业。</a:t>
            </a:r>
            <a:endParaRPr lang="zh-CN" altLang="en-US" sz="1600" smtClean="0">
              <a:solidFill>
                <a:schemeClr val="bg1"/>
              </a:solidFill>
              <a:latin typeface="汉仪汉黑简" panose="00020600040101010101" charset="-122"/>
              <a:ea typeface="汉仪汉黑简" panose="00020600040101010101" charset="-122"/>
              <a:cs typeface="思源黑体 CN Normal" panose="020B0400000000000000" charset="-122"/>
              <a:sym typeface="+mn-ea"/>
            </a:endParaRP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890" y="-317"/>
            <a:ext cx="12192635" cy="6858000"/>
          </a:xfrm>
          <a:prstGeom prst="rect">
            <a:avLst/>
          </a:prstGeom>
          <a:solidFill>
            <a:srgbClr val="9412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15725" y="2314575"/>
            <a:ext cx="676275" cy="2409190"/>
          </a:xfrm>
          <a:prstGeom prst="rect">
            <a:avLst/>
          </a:prstGeom>
          <a:solidFill>
            <a:srgbClr val="9412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890" y="2314575"/>
            <a:ext cx="676275" cy="2409190"/>
          </a:xfrm>
          <a:prstGeom prst="rect">
            <a:avLst/>
          </a:prstGeom>
          <a:solidFill>
            <a:srgbClr val="94122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667385" y="1876425"/>
            <a:ext cx="10857230" cy="3286125"/>
          </a:xfrm>
          <a:prstGeom prst="roundRect">
            <a:avLst>
              <a:gd name="adj" fmla="val 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23913" y="2486025"/>
            <a:ext cx="10534650" cy="1106805"/>
          </a:xfrm>
          <a:prstGeom prst="rect">
            <a:avLst/>
          </a:prstGeom>
          <a:noFill/>
        </p:spPr>
        <p:txBody>
          <a:bodyPr wrap="none" rtlCol="0" anchor="t">
            <a:spAutoFit/>
          </a:bodyPr>
          <a:lstStyle/>
          <a:p>
            <a:pPr algn="ctr"/>
            <a:r>
              <a:rPr lang="zh-CN" altLang="en-US" sz="6600">
                <a:solidFill>
                  <a:srgbClr val="941225"/>
                </a:solidFill>
                <a:latin typeface="汉仪汉黑简" panose="00020600040101010101" charset="-122"/>
                <a:ea typeface="汉仪汉黑简" panose="00020600040101010101" charset="-122"/>
                <a:cs typeface="汉仪汉黑简" panose="00020600040101010101" charset="-122"/>
                <a:sym typeface="+mn-ea"/>
              </a:rPr>
              <a:t>传承五四精神</a:t>
            </a:r>
            <a:r>
              <a:rPr lang="en-US" altLang="zh-CN" sz="6600">
                <a:solidFill>
                  <a:srgbClr val="941225"/>
                </a:solidFill>
                <a:latin typeface="汉仪汉黑简" panose="00020600040101010101" charset="-122"/>
                <a:ea typeface="汉仪汉黑简" panose="00020600040101010101" charset="-122"/>
                <a:cs typeface="汉仪汉黑简" panose="00020600040101010101" charset="-122"/>
                <a:sym typeface="+mn-ea"/>
              </a:rPr>
              <a:t> </a:t>
            </a:r>
            <a:r>
              <a:rPr lang="zh-CN" altLang="en-US" sz="6600">
                <a:solidFill>
                  <a:srgbClr val="941225"/>
                </a:solidFill>
                <a:latin typeface="汉仪汉黑简" panose="00020600040101010101" charset="-122"/>
                <a:ea typeface="汉仪汉黑简" panose="00020600040101010101" charset="-122"/>
                <a:cs typeface="汉仪汉黑简" panose="00020600040101010101" charset="-122"/>
                <a:sym typeface="+mn-ea"/>
              </a:rPr>
              <a:t>赓续青春血脉</a:t>
            </a:r>
          </a:p>
        </p:txBody>
      </p:sp>
      <p:sp>
        <p:nvSpPr>
          <p:cNvPr id="7" name="圆角矩形 6"/>
          <p:cNvSpPr/>
          <p:nvPr/>
        </p:nvSpPr>
        <p:spPr>
          <a:xfrm>
            <a:off x="5147945" y="3829050"/>
            <a:ext cx="1895475" cy="647700"/>
          </a:xfrm>
          <a:prstGeom prst="roundRect">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bg1"/>
                </a:solidFill>
                <a:latin typeface="汉仪汉黑简" panose="00020600040101010101" charset="-122"/>
                <a:ea typeface="汉仪汉黑简" panose="00020600040101010101" charset="-122"/>
              </a:rPr>
              <a:t>感谢观看</a:t>
            </a:r>
          </a:p>
        </p:txBody>
      </p:sp>
      <p:pic>
        <p:nvPicPr>
          <p:cNvPr id="26" name="图片 25" descr="343435333336323b333633373330333bb1cabca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3480000">
            <a:off x="1443990" y="1149350"/>
            <a:ext cx="8999220" cy="3779520"/>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9734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63220" y="424180"/>
            <a:ext cx="11465560" cy="6199505"/>
          </a:xfrm>
          <a:prstGeom prst="roundRect">
            <a:avLst>
              <a:gd name="adj" fmla="val 373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6093460" y="329565"/>
            <a:ext cx="0" cy="1552575"/>
          </a:xfrm>
          <a:prstGeom prst="line">
            <a:avLst/>
          </a:prstGeom>
          <a:ln>
            <a:solidFill>
              <a:srgbClr val="9B3234"/>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864860" y="1876425"/>
            <a:ext cx="457200" cy="457200"/>
          </a:xfrm>
          <a:prstGeom prst="ellipse">
            <a:avLst/>
          </a:pr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769360" y="2452688"/>
            <a:ext cx="4653280" cy="768350"/>
          </a:xfrm>
          <a:prstGeom prst="rect">
            <a:avLst/>
          </a:prstGeom>
          <a:noFill/>
        </p:spPr>
        <p:txBody>
          <a:bodyPr wrap="none" rtlCol="0">
            <a:spAutoFit/>
          </a:bodyPr>
          <a:lstStyle/>
          <a:p>
            <a:r>
              <a:rPr lang="zh-CN" altLang="en-US" sz="4400" dirty="0">
                <a:solidFill>
                  <a:srgbClr val="9B3234"/>
                </a:solidFill>
                <a:latin typeface="汉仪汉黑简" panose="00020600040101010101" charset="-122"/>
                <a:ea typeface="汉仪汉黑简" panose="00020600040101010101" charset="-122"/>
              </a:rPr>
              <a:t>五四青年节的来历</a:t>
            </a:r>
          </a:p>
        </p:txBody>
      </p:sp>
      <p:sp>
        <p:nvSpPr>
          <p:cNvPr id="14" name="文本框 13"/>
          <p:cNvSpPr txBox="1"/>
          <p:nvPr/>
        </p:nvSpPr>
        <p:spPr>
          <a:xfrm>
            <a:off x="3067050" y="3167698"/>
            <a:ext cx="6057900" cy="521970"/>
          </a:xfrm>
          <a:prstGeom prst="rect">
            <a:avLst/>
          </a:prstGeom>
          <a:noFill/>
        </p:spPr>
        <p:txBody>
          <a:bodyPr wrap="none" rtlCol="0">
            <a:spAutoFit/>
          </a:bodyPr>
          <a:lstStyle/>
          <a:p>
            <a:pPr algn="l"/>
            <a:r>
              <a:rPr lang="zh-CN" altLang="en-US" sz="2800">
                <a:solidFill>
                  <a:srgbClr val="9B3234"/>
                </a:solidFill>
                <a:latin typeface="汉仪汉黑简" panose="00020600040101010101" charset="-122"/>
                <a:ea typeface="汉仪汉黑简" panose="00020600040101010101" charset="-122"/>
              </a:rPr>
              <a:t>The origin of May 4th Youth Day</a:t>
            </a:r>
          </a:p>
        </p:txBody>
      </p:sp>
      <p:sp>
        <p:nvSpPr>
          <p:cNvPr id="30" name="圆角矩形 29"/>
          <p:cNvSpPr/>
          <p:nvPr/>
        </p:nvSpPr>
        <p:spPr>
          <a:xfrm>
            <a:off x="4724400" y="3759835"/>
            <a:ext cx="2743200" cy="639445"/>
          </a:xfrm>
          <a:prstGeom prst="roundRect">
            <a:avLst>
              <a:gd name="adj" fmla="val 10228"/>
            </a:avLst>
          </a:prstGeom>
          <a:solidFill>
            <a:srgbClr val="9B323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汉仪汉黑简" panose="00020600040101010101" charset="-122"/>
                <a:ea typeface="汉仪汉黑简" panose="00020600040101010101" charset="-122"/>
                <a:cs typeface="汉仪汉黑简" panose="00020600040101010101" charset="-122"/>
                <a:sym typeface="+mn-ea"/>
              </a:rPr>
              <a:t>第壹部分</a:t>
            </a:r>
          </a:p>
        </p:txBody>
      </p:sp>
      <p:sp>
        <p:nvSpPr>
          <p:cNvPr id="32" name="椭圆 31"/>
          <p:cNvSpPr/>
          <p:nvPr/>
        </p:nvSpPr>
        <p:spPr>
          <a:xfrm>
            <a:off x="5867400" y="4632325"/>
            <a:ext cx="457200" cy="457200"/>
          </a:xfrm>
          <a:prstGeom prst="ellipse">
            <a:avLst/>
          </a:prstGeom>
          <a:solidFill>
            <a:srgbClr val="9B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H="1">
            <a:off x="6093460" y="4976495"/>
            <a:ext cx="0" cy="1552575"/>
          </a:xfrm>
          <a:prstGeom prst="line">
            <a:avLst/>
          </a:prstGeom>
          <a:ln>
            <a:solidFill>
              <a:srgbClr val="9B3234"/>
            </a:solidFill>
          </a:ln>
        </p:spPr>
        <p:style>
          <a:lnRef idx="1">
            <a:schemeClr val="accent1"/>
          </a:lnRef>
          <a:fillRef idx="0">
            <a:schemeClr val="accent1"/>
          </a:fillRef>
          <a:effectRef idx="0">
            <a:schemeClr val="accent1"/>
          </a:effectRef>
          <a:fontRef idx="minor">
            <a:schemeClr val="tx1"/>
          </a:fontRef>
        </p:style>
      </p:cxnSp>
      <p:pic>
        <p:nvPicPr>
          <p:cNvPr id="17" name="图片 16" descr="343435333336323b333633373330333bb1cabca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rcRect t="30573" b="27427"/>
          <a:stretch>
            <a:fillRect/>
          </a:stretch>
        </p:blipFill>
        <p:spPr>
          <a:xfrm rot="3480000">
            <a:off x="-676224" y="1508561"/>
            <a:ext cx="7421245" cy="3116888"/>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pic>
        <p:nvPicPr>
          <p:cNvPr id="28" name="图片 27" descr="343435333336323b333633373330333bb1cabca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rcRect/>
          <a:stretch>
            <a:fillRect/>
          </a:stretch>
        </p:blipFill>
        <p:spPr>
          <a:xfrm rot="7860000">
            <a:off x="7755255" y="2884805"/>
            <a:ext cx="4783455" cy="2009140"/>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sp>
        <p:nvSpPr>
          <p:cNvPr id="2" name="文本框 1"/>
          <p:cNvSpPr txBox="1"/>
          <p:nvPr/>
        </p:nvSpPr>
        <p:spPr>
          <a:xfrm>
            <a:off x="4092606" y="1278384"/>
            <a:ext cx="1376039" cy="200055"/>
          </a:xfrm>
          <a:prstGeom prst="rect">
            <a:avLst/>
          </a:prstGeom>
          <a:noFill/>
        </p:spPr>
        <p:txBody>
          <a:bodyPr wrap="square" rtlCol="0">
            <a:spAutoFit/>
          </a:bodyPr>
          <a:lstStyle/>
          <a:p>
            <a:r>
              <a:rPr lang="en-US" altLang="zh-CN" sz="700" dirty="0">
                <a:solidFill>
                  <a:srgbClr val="FAF5F5"/>
                </a:solidFill>
              </a:rPr>
              <a:t>https://www.ypppt.com/</a:t>
            </a:r>
            <a:endParaRPr lang="zh-CN" altLang="en-US" sz="700" dirty="0">
              <a:solidFill>
                <a:srgbClr val="FAF5F5"/>
              </a:solidFill>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635" cy="6858000"/>
          </a:xfrm>
          <a:prstGeom prst="rect">
            <a:avLst/>
          </a:prstGeom>
          <a:solidFill>
            <a:srgbClr val="9B323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35" y="1292225"/>
            <a:ext cx="7522845" cy="4274185"/>
          </a:xfrm>
          <a:prstGeom prst="roundRect">
            <a:avLst>
              <a:gd name="adj" fmla="val 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1635" y="2588895"/>
            <a:ext cx="6758940" cy="2306955"/>
          </a:xfrm>
          <a:prstGeom prst="rect">
            <a:avLst/>
          </a:prstGeom>
          <a:noFill/>
        </p:spPr>
        <p:txBody>
          <a:bodyPr wrap="square" rtlCol="0" anchor="t">
            <a:spAutoFit/>
          </a:bodyPr>
          <a:lstStyle/>
          <a:p>
            <a:pPr indent="0" fontAlgn="auto">
              <a:lnSpc>
                <a:spcPct val="180000"/>
              </a:lnSpc>
            </a:pPr>
            <a:r>
              <a:rPr lang="zh-CN" altLang="en-US" sz="2000" dirty="0">
                <a:solidFill>
                  <a:srgbClr val="9B3234"/>
                </a:solidFill>
                <a:latin typeface="汉仪汉黑简" panose="00020600040101010101" charset="-122"/>
                <a:ea typeface="汉仪汉黑简" panose="00020600040101010101" charset="-122"/>
                <a:cs typeface="汉仪汉黑简" panose="00020600040101010101" charset="-122"/>
              </a:rPr>
              <a:t>五四青年节源于中国1919年反帝爱国的“五四运动”，五四爱国运动是一次彻底的反对帝国主义和封建主义的爱国运动，也是中国新民主主义革命的开始。1939年，陕甘宁边区西北青年救国联合会规定5月4日为中国青年节。</a:t>
            </a:r>
          </a:p>
        </p:txBody>
      </p:sp>
      <p:sp>
        <p:nvSpPr>
          <p:cNvPr id="6" name="文本框 5"/>
          <p:cNvSpPr txBox="1"/>
          <p:nvPr/>
        </p:nvSpPr>
        <p:spPr>
          <a:xfrm>
            <a:off x="2044065" y="1765935"/>
            <a:ext cx="3434080" cy="583565"/>
          </a:xfrm>
          <a:prstGeom prst="rect">
            <a:avLst/>
          </a:prstGeom>
          <a:noFill/>
        </p:spPr>
        <p:txBody>
          <a:bodyPr wrap="none" rtlCol="0">
            <a:spAutoFit/>
          </a:bodyPr>
          <a:lstStyle/>
          <a:p>
            <a:r>
              <a:rPr lang="zh-CN" altLang="en-US" sz="3200">
                <a:solidFill>
                  <a:srgbClr val="9B3234"/>
                </a:solidFill>
                <a:latin typeface="汉仪汉黑简" panose="00020600040101010101" charset="-122"/>
                <a:ea typeface="汉仪汉黑简" panose="00020600040101010101" charset="-122"/>
              </a:rPr>
              <a:t>五四青年节的由来</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635" cy="6858000"/>
          </a:xfrm>
          <a:prstGeom prst="rect">
            <a:avLst/>
          </a:prstGeom>
          <a:solidFill>
            <a:srgbClr val="9B323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C:/Users/肖宁/AppData/Local/Temp/picturecompress_20220425005553/output_10.pngoutput_10"/>
          <p:cNvPicPr>
            <a:picLocks noChangeAspect="1"/>
          </p:cNvPicPr>
          <p:nvPr/>
        </p:nvPicPr>
        <p:blipFill>
          <a:blip r:embed="rId4"/>
          <a:stretch>
            <a:fillRect/>
          </a:stretch>
        </p:blipFill>
        <p:spPr>
          <a:xfrm>
            <a:off x="0" y="3995420"/>
            <a:ext cx="12192635" cy="2863215"/>
          </a:xfrm>
          <a:prstGeom prst="roundRect">
            <a:avLst>
              <a:gd name="adj" fmla="val 0"/>
            </a:avLst>
          </a:prstGeom>
          <a:ln>
            <a:noFill/>
          </a:ln>
        </p:spPr>
      </p:pic>
      <p:sp>
        <p:nvSpPr>
          <p:cNvPr id="8" name="文本框 7"/>
          <p:cNvSpPr txBox="1"/>
          <p:nvPr/>
        </p:nvSpPr>
        <p:spPr>
          <a:xfrm>
            <a:off x="5090160" y="776605"/>
            <a:ext cx="2011680" cy="645160"/>
          </a:xfrm>
          <a:prstGeom prst="rect">
            <a:avLst/>
          </a:prstGeom>
          <a:noFill/>
        </p:spPr>
        <p:txBody>
          <a:bodyPr wrap="none" rtlCol="0">
            <a:spAutoFit/>
          </a:bodyPr>
          <a:lstStyle/>
          <a:p>
            <a:r>
              <a:rPr lang="zh-CN" altLang="en-US" sz="3600" dirty="0">
                <a:solidFill>
                  <a:schemeClr val="bg1"/>
                </a:solidFill>
                <a:latin typeface="汉仪汉黑简" panose="00020600040101010101" charset="-122"/>
                <a:ea typeface="汉仪汉黑简" panose="00020600040101010101" charset="-122"/>
              </a:rPr>
              <a:t>五四运动</a:t>
            </a:r>
          </a:p>
        </p:txBody>
      </p:sp>
      <p:sp>
        <p:nvSpPr>
          <p:cNvPr id="9" name="文本框 8"/>
          <p:cNvSpPr txBox="1"/>
          <p:nvPr/>
        </p:nvSpPr>
        <p:spPr>
          <a:xfrm>
            <a:off x="958850" y="1421765"/>
            <a:ext cx="10274935" cy="521970"/>
          </a:xfrm>
          <a:prstGeom prst="rect">
            <a:avLst/>
          </a:prstGeom>
          <a:noFill/>
        </p:spPr>
        <p:txBody>
          <a:bodyPr wrap="square" rtlCol="0" anchor="t">
            <a:spAutoFit/>
          </a:bodyPr>
          <a:lstStyle/>
          <a:p>
            <a:pPr algn="ctr"/>
            <a:r>
              <a:rPr lang="zh-CN" altLang="en-US" sz="1400" dirty="0">
                <a:solidFill>
                  <a:schemeClr val="bg1">
                    <a:alpha val="85000"/>
                  </a:schemeClr>
                </a:solidFill>
                <a:latin typeface="汉仪汉黑简" panose="00020600040101010101" charset="-122"/>
                <a:ea typeface="汉仪汉黑简" panose="00020600040101010101" charset="-122"/>
                <a:cs typeface="汉仪汉黑简" panose="00020600040101010101" charset="-122"/>
              </a:rPr>
              <a:t>1919年5月4日发生在北京的一场以青年学生为主，广大群众、市民、工商人士等阶层共同参与的，通过示威游行、请愿、罢工、暴力对抗政府等多种形式进行的爱国运动，是中国人民彻底的反对帝国主义、封建主义的爱国运动，又称“五四风雷”。</a:t>
            </a:r>
          </a:p>
        </p:txBody>
      </p:sp>
      <p:sp>
        <p:nvSpPr>
          <p:cNvPr id="10" name="矩形 9"/>
          <p:cNvSpPr/>
          <p:nvPr/>
        </p:nvSpPr>
        <p:spPr>
          <a:xfrm>
            <a:off x="958850" y="2390140"/>
            <a:ext cx="2382520" cy="3305810"/>
          </a:xfrm>
          <a:prstGeom prst="rect">
            <a:avLst/>
          </a:prstGeom>
          <a:solidFill>
            <a:srgbClr val="9B3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dirty="0">
                <a:latin typeface="汉仪汉黑简" panose="00020600040101010101" charset="-122"/>
                <a:ea typeface="汉仪汉黑简" panose="00020600040101010101" charset="-122"/>
              </a:rPr>
              <a:t>第一次世界大战期间，欧洲列强无暇东顾，日本趁机加强对中国的侵略，严重损害了中国的主权。中国人民的反日情绪日渐增长。</a:t>
            </a:r>
          </a:p>
        </p:txBody>
      </p:sp>
      <p:sp>
        <p:nvSpPr>
          <p:cNvPr id="11" name="矩形 10"/>
          <p:cNvSpPr/>
          <p:nvPr/>
        </p:nvSpPr>
        <p:spPr>
          <a:xfrm>
            <a:off x="3589655" y="2390140"/>
            <a:ext cx="2382520" cy="3305810"/>
          </a:xfrm>
          <a:prstGeom prst="rect">
            <a:avLst/>
          </a:prstGeom>
          <a:solidFill>
            <a:srgbClr val="9B3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a:latin typeface="汉仪汉黑简" panose="00020600040101010101" charset="-122"/>
                <a:ea typeface="汉仪汉黑简" panose="00020600040101010101" charset="-122"/>
                <a:cs typeface="汉仪汉黑简" panose="00020600040101010101" charset="-122"/>
              </a:rPr>
              <a:t>1919年1月，英、美、法、日、意等战胜国在巴黎召开对德和会，决定由日本继承德国在中国山东的特权。</a:t>
            </a:r>
          </a:p>
        </p:txBody>
      </p:sp>
      <p:sp>
        <p:nvSpPr>
          <p:cNvPr id="12" name="矩形 11"/>
          <p:cNvSpPr/>
          <p:nvPr/>
        </p:nvSpPr>
        <p:spPr>
          <a:xfrm>
            <a:off x="6220460" y="2390140"/>
            <a:ext cx="2382520" cy="3305810"/>
          </a:xfrm>
          <a:prstGeom prst="rect">
            <a:avLst/>
          </a:prstGeom>
          <a:solidFill>
            <a:srgbClr val="9B3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a:latin typeface="汉仪汉黑简" panose="00020600040101010101" charset="-122"/>
                <a:ea typeface="汉仪汉黑简" panose="00020600040101010101" charset="-122"/>
              </a:rPr>
              <a:t>中国是参加对德宣战的战胜国之一，但北洋军阀政府却准备接受这个决定。</a:t>
            </a:r>
          </a:p>
        </p:txBody>
      </p:sp>
      <p:sp>
        <p:nvSpPr>
          <p:cNvPr id="13" name="矩形 12"/>
          <p:cNvSpPr/>
          <p:nvPr/>
        </p:nvSpPr>
        <p:spPr>
          <a:xfrm>
            <a:off x="8851265" y="2390140"/>
            <a:ext cx="2382520" cy="3305810"/>
          </a:xfrm>
          <a:prstGeom prst="rect">
            <a:avLst/>
          </a:prstGeom>
          <a:solidFill>
            <a:srgbClr val="9B32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600">
                <a:latin typeface="汉仪汉黑简" panose="00020600040101010101" charset="-122"/>
                <a:ea typeface="汉仪汉黑简" panose="00020600040101010101" charset="-122"/>
              </a:rPr>
              <a:t>这次和会上中国外交的失败，引发了伟大的五四运动。促进了马克思主义在中国的传播及其与中国工人运动的结合</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635" cy="6858000"/>
          </a:xfrm>
          <a:prstGeom prst="rect">
            <a:avLst/>
          </a:prstGeom>
          <a:solidFill>
            <a:srgbClr val="9B323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367030" y="2867660"/>
            <a:ext cx="11457305" cy="171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23850" y="457200"/>
            <a:ext cx="2762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54050" y="457200"/>
            <a:ext cx="10541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13435" y="457200"/>
            <a:ext cx="2926080" cy="460375"/>
          </a:xfrm>
          <a:prstGeom prst="rect">
            <a:avLst/>
          </a:prstGeom>
          <a:noFill/>
        </p:spPr>
        <p:txBody>
          <a:bodyPr wrap="none" rtlCol="0">
            <a:spAutoFit/>
          </a:bodyPr>
          <a:lstStyle/>
          <a:p>
            <a:r>
              <a:rPr lang="zh-CN" altLang="en-US" sz="2400" dirty="0">
                <a:solidFill>
                  <a:schemeClr val="bg1"/>
                </a:solidFill>
                <a:latin typeface="汉仪汉黑简" panose="00020600040101010101" charset="-122"/>
                <a:ea typeface="汉仪汉黑简" panose="00020600040101010101" charset="-122"/>
              </a:rPr>
              <a:t>五四运动的主要经过</a:t>
            </a:r>
          </a:p>
        </p:txBody>
      </p:sp>
      <p:sp useBgFill="1">
        <p:nvSpPr>
          <p:cNvPr id="11" name="椭圆 10"/>
          <p:cNvSpPr/>
          <p:nvPr/>
        </p:nvSpPr>
        <p:spPr>
          <a:xfrm>
            <a:off x="1403350" y="2565400"/>
            <a:ext cx="621030" cy="62103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椭圆 11"/>
          <p:cNvSpPr/>
          <p:nvPr/>
        </p:nvSpPr>
        <p:spPr>
          <a:xfrm>
            <a:off x="3594100" y="2565400"/>
            <a:ext cx="621030" cy="62103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3" name="椭圆 12"/>
          <p:cNvSpPr/>
          <p:nvPr/>
        </p:nvSpPr>
        <p:spPr>
          <a:xfrm>
            <a:off x="5784850" y="2565400"/>
            <a:ext cx="621030" cy="62103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椭圆 19"/>
          <p:cNvSpPr/>
          <p:nvPr/>
        </p:nvSpPr>
        <p:spPr>
          <a:xfrm>
            <a:off x="7975600" y="2565400"/>
            <a:ext cx="621030" cy="62103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6" name="椭圆 25"/>
          <p:cNvSpPr/>
          <p:nvPr/>
        </p:nvSpPr>
        <p:spPr>
          <a:xfrm>
            <a:off x="10166350" y="2565400"/>
            <a:ext cx="621030" cy="62103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43865" y="1845945"/>
            <a:ext cx="2540000" cy="368300"/>
          </a:xfrm>
          <a:prstGeom prst="rect">
            <a:avLst/>
          </a:prstGeom>
          <a:noFill/>
        </p:spPr>
        <p:txBody>
          <a:bodyPr wrap="square" rtlCol="0" anchor="t">
            <a:spAutoFit/>
          </a:bodyPr>
          <a:lstStyle/>
          <a:p>
            <a:pPr algn="ctr"/>
            <a:r>
              <a:rPr lang="zh-CN" altLang="en-US">
                <a:solidFill>
                  <a:schemeClr val="bg1"/>
                </a:solidFill>
                <a:latin typeface="汉仪汉黑简" panose="00020600040101010101" charset="-122"/>
                <a:ea typeface="汉仪汉黑简" panose="00020600040101010101" charset="-122"/>
                <a:cs typeface="汉仪汉黑简" panose="00020600040101010101" charset="-122"/>
              </a:rPr>
              <a:t>1919年4月29-30日</a:t>
            </a:r>
          </a:p>
        </p:txBody>
      </p:sp>
      <p:sp>
        <p:nvSpPr>
          <p:cNvPr id="28" name="文本框 27"/>
          <p:cNvSpPr txBox="1"/>
          <p:nvPr/>
        </p:nvSpPr>
        <p:spPr>
          <a:xfrm>
            <a:off x="2635250" y="1845945"/>
            <a:ext cx="2540000" cy="368300"/>
          </a:xfrm>
          <a:prstGeom prst="rect">
            <a:avLst/>
          </a:prstGeom>
          <a:noFill/>
        </p:spPr>
        <p:txBody>
          <a:bodyPr wrap="square" rtlCol="0" anchor="t">
            <a:spAutoFit/>
          </a:bodyPr>
          <a:lstStyle/>
          <a:p>
            <a:pPr algn="ctr"/>
            <a:r>
              <a:rPr lang="zh-CN" altLang="en-US">
                <a:solidFill>
                  <a:schemeClr val="bg1"/>
                </a:solidFill>
                <a:latin typeface="汉仪汉黑简" panose="00020600040101010101" charset="-122"/>
                <a:ea typeface="汉仪汉黑简" panose="00020600040101010101" charset="-122"/>
                <a:cs typeface="汉仪汉黑简" panose="00020600040101010101" charset="-122"/>
              </a:rPr>
              <a:t>1919年5月1日</a:t>
            </a:r>
          </a:p>
        </p:txBody>
      </p:sp>
      <p:sp>
        <p:nvSpPr>
          <p:cNvPr id="29" name="文本框 28"/>
          <p:cNvSpPr txBox="1"/>
          <p:nvPr/>
        </p:nvSpPr>
        <p:spPr>
          <a:xfrm>
            <a:off x="4826635" y="1845945"/>
            <a:ext cx="2540000" cy="368300"/>
          </a:xfrm>
          <a:prstGeom prst="rect">
            <a:avLst/>
          </a:prstGeom>
          <a:noFill/>
        </p:spPr>
        <p:txBody>
          <a:bodyPr wrap="square" rtlCol="0" anchor="t">
            <a:spAutoFit/>
          </a:bodyPr>
          <a:lstStyle/>
          <a:p>
            <a:pPr algn="ctr"/>
            <a:r>
              <a:rPr lang="zh-CN" altLang="en-US">
                <a:solidFill>
                  <a:schemeClr val="bg1"/>
                </a:solidFill>
                <a:latin typeface="汉仪汉黑简" panose="00020600040101010101" charset="-122"/>
                <a:ea typeface="汉仪汉黑简" panose="00020600040101010101" charset="-122"/>
                <a:cs typeface="汉仪汉黑简" panose="00020600040101010101" charset="-122"/>
              </a:rPr>
              <a:t>1919年5月2日</a:t>
            </a:r>
          </a:p>
        </p:txBody>
      </p:sp>
      <p:sp>
        <p:nvSpPr>
          <p:cNvPr id="30" name="文本框 29"/>
          <p:cNvSpPr txBox="1"/>
          <p:nvPr/>
        </p:nvSpPr>
        <p:spPr>
          <a:xfrm>
            <a:off x="7018020" y="1845945"/>
            <a:ext cx="2540000" cy="368300"/>
          </a:xfrm>
          <a:prstGeom prst="rect">
            <a:avLst/>
          </a:prstGeom>
          <a:noFill/>
        </p:spPr>
        <p:txBody>
          <a:bodyPr wrap="square" rtlCol="0" anchor="t">
            <a:spAutoFit/>
          </a:bodyPr>
          <a:lstStyle/>
          <a:p>
            <a:pPr algn="ctr"/>
            <a:r>
              <a:rPr lang="zh-CN" altLang="en-US">
                <a:solidFill>
                  <a:schemeClr val="bg1"/>
                </a:solidFill>
                <a:latin typeface="汉仪汉黑简" panose="00020600040101010101" charset="-122"/>
                <a:ea typeface="汉仪汉黑简" panose="00020600040101010101" charset="-122"/>
                <a:cs typeface="汉仪汉黑简" panose="00020600040101010101" charset="-122"/>
              </a:rPr>
              <a:t>1919年5月3日</a:t>
            </a:r>
          </a:p>
        </p:txBody>
      </p:sp>
      <p:sp>
        <p:nvSpPr>
          <p:cNvPr id="31" name="文本框 30"/>
          <p:cNvSpPr txBox="1"/>
          <p:nvPr/>
        </p:nvSpPr>
        <p:spPr>
          <a:xfrm>
            <a:off x="9209405" y="1845945"/>
            <a:ext cx="2540000" cy="368300"/>
          </a:xfrm>
          <a:prstGeom prst="rect">
            <a:avLst/>
          </a:prstGeom>
          <a:noFill/>
        </p:spPr>
        <p:txBody>
          <a:bodyPr wrap="square" rtlCol="0" anchor="t">
            <a:spAutoFit/>
          </a:bodyPr>
          <a:lstStyle/>
          <a:p>
            <a:pPr algn="ctr"/>
            <a:r>
              <a:rPr lang="zh-CN" altLang="en-US">
                <a:solidFill>
                  <a:schemeClr val="bg1"/>
                </a:solidFill>
                <a:latin typeface="汉仪汉黑简" panose="00020600040101010101" charset="-122"/>
                <a:ea typeface="汉仪汉黑简" panose="00020600040101010101" charset="-122"/>
                <a:cs typeface="汉仪汉黑简" panose="00020600040101010101" charset="-122"/>
              </a:rPr>
              <a:t>1919年5月4日</a:t>
            </a:r>
          </a:p>
        </p:txBody>
      </p:sp>
      <p:sp>
        <p:nvSpPr>
          <p:cNvPr id="32" name="文本框 31"/>
          <p:cNvSpPr txBox="1"/>
          <p:nvPr/>
        </p:nvSpPr>
        <p:spPr>
          <a:xfrm>
            <a:off x="715645" y="3537585"/>
            <a:ext cx="1997075" cy="1814830"/>
          </a:xfrm>
          <a:prstGeom prst="rect">
            <a:avLst/>
          </a:prstGeom>
          <a:noFill/>
        </p:spPr>
        <p:txBody>
          <a:bodyPr wrap="square" rtlCol="0" anchor="t">
            <a:spAutoFit/>
          </a:bodyPr>
          <a:lstStyle/>
          <a:p>
            <a:r>
              <a:rPr lang="zh-CN" altLang="en-US" sz="1600" dirty="0">
                <a:solidFill>
                  <a:schemeClr val="bg1"/>
                </a:solidFill>
                <a:latin typeface="汉仪汉黑简" panose="00020600040101010101" charset="-122"/>
                <a:ea typeface="汉仪汉黑简" panose="00020600040101010101" charset="-122"/>
                <a:cs typeface="汉仪汉黑简" panose="00020600040101010101" charset="-122"/>
              </a:rPr>
              <a:t>巴黎和会的英美法3国代表召开会议，议定了凡尔赛和约关于山东问题的条款将德国在山东所攫取的权益让与日本。 </a:t>
            </a:r>
          </a:p>
        </p:txBody>
      </p:sp>
      <p:sp>
        <p:nvSpPr>
          <p:cNvPr id="33" name="文本框 32"/>
          <p:cNvSpPr txBox="1"/>
          <p:nvPr/>
        </p:nvSpPr>
        <p:spPr>
          <a:xfrm>
            <a:off x="2907030" y="3536950"/>
            <a:ext cx="1997075" cy="2061210"/>
          </a:xfrm>
          <a:prstGeom prst="rect">
            <a:avLst/>
          </a:prstGeom>
          <a:noFill/>
        </p:spPr>
        <p:txBody>
          <a:bodyPr wrap="square" rtlCol="0" anchor="t">
            <a:spAutoFit/>
          </a:bodyPr>
          <a:lstStyle/>
          <a:p>
            <a:r>
              <a:rPr lang="zh-CN" altLang="en-US" sz="1600" dirty="0">
                <a:solidFill>
                  <a:schemeClr val="bg1"/>
                </a:solidFill>
                <a:latin typeface="汉仪汉黑简" panose="00020600040101010101" charset="-122"/>
                <a:ea typeface="汉仪汉黑简" panose="00020600040101010101" charset="-122"/>
                <a:cs typeface="汉仪汉黑简" panose="00020600040101010101" charset="-122"/>
              </a:rPr>
              <a:t>中国谈判代表、外交总长陆征祥将此事电告北京政府，并称如不签约，则对撤废领事裁判权、取消庚子赔款、关税自主及赔偿损失等等有所不利。</a:t>
            </a:r>
          </a:p>
        </p:txBody>
      </p:sp>
      <p:sp>
        <p:nvSpPr>
          <p:cNvPr id="34" name="文本框 33"/>
          <p:cNvSpPr txBox="1"/>
          <p:nvPr/>
        </p:nvSpPr>
        <p:spPr>
          <a:xfrm>
            <a:off x="5096828" y="3536950"/>
            <a:ext cx="1997075" cy="2553335"/>
          </a:xfrm>
          <a:prstGeom prst="rect">
            <a:avLst/>
          </a:prstGeom>
          <a:noFill/>
        </p:spPr>
        <p:txBody>
          <a:bodyPr wrap="square" rtlCol="0" anchor="t">
            <a:spAutoFit/>
          </a:bodyPr>
          <a:lstStyle/>
          <a:p>
            <a:r>
              <a:rPr lang="zh-CN" altLang="en-US" sz="1600" dirty="0">
                <a:solidFill>
                  <a:schemeClr val="bg1"/>
                </a:solidFill>
                <a:latin typeface="汉仪汉黑简" panose="00020600040101010101" charset="-122"/>
                <a:ea typeface="汉仪汉黑简" panose="00020600040101010101" charset="-122"/>
                <a:cs typeface="汉仪汉黑简" panose="00020600040101010101" charset="-122"/>
              </a:rPr>
              <a:t>北京政府以密电通知在巴黎的中国代表可以签约。外交委员会事务长林长民撰文呼吁："山东亡矣，国将不国矣，愿合四万万众誓死图之。"北大校长蔡元培将外交失败消息通报学生。</a:t>
            </a:r>
          </a:p>
        </p:txBody>
      </p:sp>
      <p:sp>
        <p:nvSpPr>
          <p:cNvPr id="35" name="文本框 34"/>
          <p:cNvSpPr txBox="1"/>
          <p:nvPr/>
        </p:nvSpPr>
        <p:spPr>
          <a:xfrm>
            <a:off x="7289800" y="3536950"/>
            <a:ext cx="1997075" cy="1814830"/>
          </a:xfrm>
          <a:prstGeom prst="rect">
            <a:avLst/>
          </a:prstGeom>
          <a:noFill/>
        </p:spPr>
        <p:txBody>
          <a:bodyPr wrap="square" rtlCol="0" anchor="t">
            <a:spAutoFit/>
          </a:bodyPr>
          <a:lstStyle/>
          <a:p>
            <a:r>
              <a:rPr lang="zh-CN" altLang="en-US" sz="1600" dirty="0">
                <a:solidFill>
                  <a:schemeClr val="bg1"/>
                </a:solidFill>
                <a:latin typeface="汉仪汉黑简" panose="00020600040101010101" charset="-122"/>
                <a:ea typeface="汉仪汉黑简" panose="00020600040101010101" charset="-122"/>
                <a:cs typeface="汉仪汉黑简" panose="00020600040101010101" charset="-122"/>
              </a:rPr>
              <a:t>北京各界紧急磋商对策。北大学生召开学生大会，并约请北京13所中等以上学校代表参加，大会决定于4日在天安门举行示威游行。</a:t>
            </a:r>
          </a:p>
        </p:txBody>
      </p:sp>
      <p:sp>
        <p:nvSpPr>
          <p:cNvPr id="36" name="文本框 35"/>
          <p:cNvSpPr txBox="1"/>
          <p:nvPr/>
        </p:nvSpPr>
        <p:spPr>
          <a:xfrm>
            <a:off x="9481185" y="3536950"/>
            <a:ext cx="1997075" cy="1322070"/>
          </a:xfrm>
          <a:prstGeom prst="rect">
            <a:avLst/>
          </a:prstGeom>
          <a:noFill/>
        </p:spPr>
        <p:txBody>
          <a:bodyPr wrap="square" rtlCol="0" anchor="t">
            <a:spAutoFit/>
          </a:bodyPr>
          <a:lstStyle/>
          <a:p>
            <a:r>
              <a:rPr lang="zh-CN" altLang="en-US" sz="1600" dirty="0">
                <a:solidFill>
                  <a:schemeClr val="bg1"/>
                </a:solidFill>
                <a:latin typeface="汉仪汉黑简" panose="00020600040101010101" charset="-122"/>
                <a:ea typeface="汉仪汉黑简" panose="00020600040101010101" charset="-122"/>
                <a:cs typeface="汉仪汉黑简" panose="00020600040101010101" charset="-122"/>
              </a:rPr>
              <a:t>下午1时，北京学生3000余人从四面八方汇集天安门，现场悬挂北大学生"还我青岛"血书。</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B323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C:/Users/肖宁/AppData/Local/Temp/picturecompress_20220425005553/output_11.pngoutput_11"/>
          <p:cNvPicPr>
            <a:picLocks noChangeAspect="1"/>
          </p:cNvPicPr>
          <p:nvPr/>
        </p:nvPicPr>
        <p:blipFill>
          <a:blip r:embed="rId4"/>
          <a:stretch>
            <a:fillRect/>
          </a:stretch>
        </p:blipFill>
        <p:spPr>
          <a:xfrm>
            <a:off x="0" y="5753735"/>
            <a:ext cx="12192635" cy="1104265"/>
          </a:xfrm>
          <a:prstGeom prst="roundRect">
            <a:avLst>
              <a:gd name="adj" fmla="val 0"/>
            </a:avLst>
          </a:prstGeom>
          <a:ln>
            <a:noFill/>
          </a:ln>
        </p:spPr>
      </p:pic>
      <p:grpSp>
        <p:nvGrpSpPr>
          <p:cNvPr id="19" name="组合 18"/>
          <p:cNvGrpSpPr/>
          <p:nvPr/>
        </p:nvGrpSpPr>
        <p:grpSpPr>
          <a:xfrm>
            <a:off x="996950" y="428625"/>
            <a:ext cx="552450" cy="5019040"/>
            <a:chOff x="9166" y="495"/>
            <a:chExt cx="870" cy="7904"/>
          </a:xfrm>
        </p:grpSpPr>
        <p:cxnSp>
          <p:nvCxnSpPr>
            <p:cNvPr id="6" name="直接连接符 5"/>
            <p:cNvCxnSpPr/>
            <p:nvPr/>
          </p:nvCxnSpPr>
          <p:spPr>
            <a:xfrm flipH="1">
              <a:off x="9570" y="495"/>
              <a:ext cx="0" cy="79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14" name="椭圆 13"/>
            <p:cNvSpPr/>
            <p:nvPr/>
          </p:nvSpPr>
          <p:spPr>
            <a:xfrm>
              <a:off x="9166" y="1035"/>
              <a:ext cx="870" cy="8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 name="椭圆 14"/>
            <p:cNvSpPr/>
            <p:nvPr/>
          </p:nvSpPr>
          <p:spPr>
            <a:xfrm>
              <a:off x="9166" y="2450"/>
              <a:ext cx="870" cy="8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椭圆 15"/>
            <p:cNvSpPr/>
            <p:nvPr/>
          </p:nvSpPr>
          <p:spPr>
            <a:xfrm>
              <a:off x="9166" y="3865"/>
              <a:ext cx="870" cy="8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椭圆 16"/>
            <p:cNvSpPr/>
            <p:nvPr/>
          </p:nvSpPr>
          <p:spPr>
            <a:xfrm>
              <a:off x="9166" y="5280"/>
              <a:ext cx="870" cy="8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8" name="椭圆 17"/>
            <p:cNvSpPr/>
            <p:nvPr/>
          </p:nvSpPr>
          <p:spPr>
            <a:xfrm>
              <a:off x="9166" y="6695"/>
              <a:ext cx="870" cy="87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673225" y="863600"/>
            <a:ext cx="5577840" cy="368300"/>
          </a:xfrm>
          <a:prstGeom prst="rect">
            <a:avLst/>
          </a:prstGeom>
          <a:noFill/>
        </p:spPr>
        <p:txBody>
          <a:bodyPr wrap="square" rtlCol="0" anchor="t">
            <a:spAutoFit/>
          </a:bodyPr>
          <a:lstStyle/>
          <a:p>
            <a:r>
              <a:rPr lang="zh-CN" altLang="en-US">
                <a:solidFill>
                  <a:schemeClr val="bg1"/>
                </a:solidFill>
                <a:latin typeface="汉仪汉黑简" panose="00020600040101010101" charset="-122"/>
                <a:ea typeface="汉仪汉黑简" panose="00020600040101010101" charset="-122"/>
              </a:rPr>
              <a:t>第一，五四运动表现了反帝反封建的彻底性。</a:t>
            </a:r>
          </a:p>
        </p:txBody>
      </p:sp>
      <p:sp>
        <p:nvSpPr>
          <p:cNvPr id="22" name="文本框 21"/>
          <p:cNvSpPr txBox="1"/>
          <p:nvPr/>
        </p:nvSpPr>
        <p:spPr>
          <a:xfrm>
            <a:off x="1673225" y="1762125"/>
            <a:ext cx="5577840" cy="368300"/>
          </a:xfrm>
          <a:prstGeom prst="rect">
            <a:avLst/>
          </a:prstGeom>
          <a:noFill/>
        </p:spPr>
        <p:txBody>
          <a:bodyPr wrap="square" rtlCol="0" anchor="t">
            <a:spAutoFit/>
          </a:bodyPr>
          <a:lstStyle/>
          <a:p>
            <a:r>
              <a:rPr lang="zh-CN" altLang="en-US">
                <a:solidFill>
                  <a:schemeClr val="bg1"/>
                </a:solidFill>
                <a:latin typeface="汉仪汉黑简" panose="00020600040101010101" charset="-122"/>
                <a:ea typeface="汉仪汉黑简" panose="00020600040101010101" charset="-122"/>
              </a:rPr>
              <a:t>第二，五四运动是一次真正的群众运动。</a:t>
            </a:r>
          </a:p>
        </p:txBody>
      </p:sp>
      <p:sp>
        <p:nvSpPr>
          <p:cNvPr id="23" name="文本框 22"/>
          <p:cNvSpPr txBox="1"/>
          <p:nvPr/>
        </p:nvSpPr>
        <p:spPr>
          <a:xfrm>
            <a:off x="1673225" y="2660650"/>
            <a:ext cx="9711690" cy="368300"/>
          </a:xfrm>
          <a:prstGeom prst="rect">
            <a:avLst/>
          </a:prstGeom>
          <a:noFill/>
        </p:spPr>
        <p:txBody>
          <a:bodyPr wrap="square" rtlCol="0" anchor="t">
            <a:spAutoFit/>
          </a:bodyPr>
          <a:lstStyle/>
          <a:p>
            <a:r>
              <a:rPr lang="zh-CN" altLang="en-US">
                <a:solidFill>
                  <a:schemeClr val="bg1"/>
                </a:solidFill>
                <a:latin typeface="汉仪汉黑简" panose="00020600040101010101" charset="-122"/>
                <a:ea typeface="汉仪汉黑简" panose="00020600040101010101" charset="-122"/>
              </a:rPr>
              <a:t>第三，五四运动促进了马克思主义在中国的传播及其与中国工人运动的结合。</a:t>
            </a:r>
          </a:p>
        </p:txBody>
      </p:sp>
      <p:sp>
        <p:nvSpPr>
          <p:cNvPr id="24" name="文本框 23"/>
          <p:cNvSpPr txBox="1"/>
          <p:nvPr/>
        </p:nvSpPr>
        <p:spPr>
          <a:xfrm>
            <a:off x="1673225" y="3559175"/>
            <a:ext cx="10320655" cy="368300"/>
          </a:xfrm>
          <a:prstGeom prst="rect">
            <a:avLst/>
          </a:prstGeom>
          <a:noFill/>
        </p:spPr>
        <p:txBody>
          <a:bodyPr wrap="square" rtlCol="0" anchor="t">
            <a:spAutoFit/>
          </a:bodyPr>
          <a:lstStyle/>
          <a:p>
            <a:r>
              <a:rPr lang="zh-CN" altLang="en-US">
                <a:solidFill>
                  <a:schemeClr val="bg1"/>
                </a:solidFill>
                <a:latin typeface="汉仪汉黑简" panose="00020600040101010101" charset="-122"/>
                <a:ea typeface="汉仪汉黑简" panose="00020600040101010101" charset="-122"/>
              </a:rPr>
              <a:t>第四，五四运动是由学生先发起，由工人扩大的坚决的反帝运动，是无产阶级领导的新民主主义革命。</a:t>
            </a:r>
          </a:p>
        </p:txBody>
      </p:sp>
      <p:sp>
        <p:nvSpPr>
          <p:cNvPr id="25" name="文本框 24"/>
          <p:cNvSpPr txBox="1"/>
          <p:nvPr/>
        </p:nvSpPr>
        <p:spPr>
          <a:xfrm>
            <a:off x="1673225" y="4457700"/>
            <a:ext cx="5577840" cy="368300"/>
          </a:xfrm>
          <a:prstGeom prst="rect">
            <a:avLst/>
          </a:prstGeom>
          <a:noFill/>
        </p:spPr>
        <p:txBody>
          <a:bodyPr wrap="square" rtlCol="0" anchor="t">
            <a:spAutoFit/>
          </a:bodyPr>
          <a:lstStyle/>
          <a:p>
            <a:r>
              <a:rPr lang="zh-CN" altLang="en-US">
                <a:solidFill>
                  <a:schemeClr val="bg1"/>
                </a:solidFill>
                <a:latin typeface="汉仪汉黑简" panose="00020600040101010101" charset="-122"/>
                <a:ea typeface="汉仪汉黑简" panose="00020600040101010101" charset="-122"/>
              </a:rPr>
              <a:t>第五，五四运动是新民主主义革命阶段的开端。</a:t>
            </a:r>
          </a:p>
        </p:txBody>
      </p:sp>
      <p:sp>
        <p:nvSpPr>
          <p:cNvPr id="5" name="矩形 4"/>
          <p:cNvSpPr/>
          <p:nvPr/>
        </p:nvSpPr>
        <p:spPr>
          <a:xfrm>
            <a:off x="-18415" y="5743575"/>
            <a:ext cx="12210415" cy="111379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96950" y="5983605"/>
            <a:ext cx="10197465" cy="645160"/>
          </a:xfrm>
          <a:prstGeom prst="rect">
            <a:avLst/>
          </a:prstGeom>
          <a:noFill/>
        </p:spPr>
        <p:txBody>
          <a:bodyPr wrap="square" rtlCol="0" anchor="t">
            <a:spAutoFit/>
          </a:bodyPr>
          <a:lstStyle/>
          <a:p>
            <a:pPr algn="ctr"/>
            <a:r>
              <a:rPr lang="zh-CN" altLang="en-US">
                <a:solidFill>
                  <a:srgbClr val="941225"/>
                </a:solidFill>
                <a:latin typeface="汉仪汉黑简" panose="00020600040101010101" charset="-122"/>
                <a:ea typeface="汉仪汉黑简" panose="00020600040101010101" charset="-122"/>
              </a:rPr>
              <a:t>由于五四运动是在新的社会历史条件下发生的，它具有以辛亥革命为代表的旧民主主义革命所不具备的一些特点。</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635" cy="6858000"/>
          </a:xfrm>
          <a:prstGeom prst="rect">
            <a:avLst/>
          </a:prstGeom>
          <a:solidFill>
            <a:srgbClr val="9B323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463925" y="1722755"/>
            <a:ext cx="8348345" cy="3412490"/>
          </a:xfrm>
          <a:prstGeom prst="rect">
            <a:avLst/>
          </a:prstGeom>
          <a:noFill/>
        </p:spPr>
        <p:txBody>
          <a:bodyPr wrap="square" rtlCol="0" anchor="t">
            <a:spAutoFit/>
          </a:bodyPr>
          <a:lstStyle/>
          <a:p>
            <a:pPr marL="285750" indent="-285750">
              <a:lnSpc>
                <a:spcPct val="120000"/>
              </a:lnSpc>
              <a:buFont typeface="Arial" panose="020B0604020202020204" pitchFamily="34" charset="0"/>
              <a:buChar char="•"/>
            </a:pPr>
            <a:r>
              <a:rPr lang="zh-CN" altLang="en-US" dirty="0">
                <a:solidFill>
                  <a:schemeClr val="bg1"/>
                </a:solidFill>
                <a:latin typeface="汉仪汉黑简" panose="00020600040101010101" charset="-122"/>
                <a:ea typeface="汉仪汉黑简" panose="00020600040101010101" charset="-122"/>
                <a:cs typeface="汉仪汉黑简" panose="00020600040101010101" charset="-122"/>
              </a:rPr>
              <a:t>1939年，在纪念五四运动20周年的时候，陕甘宁边区西北青年救国联合会决定5月4日为中国青年节（又称“五四青年节”）。</a:t>
            </a:r>
          </a:p>
          <a:p>
            <a:pPr marL="285750" indent="-285750">
              <a:lnSpc>
                <a:spcPct val="120000"/>
              </a:lnSpc>
              <a:buFont typeface="Arial" panose="020B0604020202020204" pitchFamily="34" charset="0"/>
              <a:buChar char="•"/>
            </a:pPr>
            <a:endParaRPr lang="zh-CN" altLang="en-US" dirty="0">
              <a:solidFill>
                <a:schemeClr val="bg1"/>
              </a:solidFill>
              <a:latin typeface="汉仪汉黑简" panose="00020600040101010101" charset="-122"/>
              <a:ea typeface="汉仪汉黑简" panose="00020600040101010101" charset="-122"/>
              <a:cs typeface="汉仪汉黑简" panose="00020600040101010101" charset="-122"/>
            </a:endParaRPr>
          </a:p>
          <a:p>
            <a:pPr marL="285750" indent="-285750">
              <a:lnSpc>
                <a:spcPct val="120000"/>
              </a:lnSpc>
              <a:buFont typeface="Arial" panose="020B0604020202020204" pitchFamily="34" charset="0"/>
              <a:buChar char="•"/>
            </a:pPr>
            <a:r>
              <a:rPr lang="zh-CN" altLang="en-US" dirty="0">
                <a:solidFill>
                  <a:schemeClr val="bg1"/>
                </a:solidFill>
                <a:latin typeface="汉仪汉黑简" panose="00020600040101010101" charset="-122"/>
                <a:ea typeface="汉仪汉黑简" panose="00020600040101010101" charset="-122"/>
                <a:cs typeface="汉仪汉黑简" panose="00020600040101010101" charset="-122"/>
              </a:rPr>
              <a:t>1949年，中华人民共和国政务院正式宣布5月4日为中国青年节。</a:t>
            </a:r>
            <a:endParaRPr lang="en-US" altLang="zh-CN" dirty="0">
              <a:solidFill>
                <a:schemeClr val="bg1"/>
              </a:solidFill>
              <a:latin typeface="汉仪汉黑简" panose="00020600040101010101" charset="-122"/>
              <a:ea typeface="汉仪汉黑简" panose="00020600040101010101" charset="-122"/>
              <a:cs typeface="汉仪汉黑简" panose="00020600040101010101" charset="-122"/>
            </a:endParaRPr>
          </a:p>
          <a:p>
            <a:pPr marL="285750" indent="-285750">
              <a:lnSpc>
                <a:spcPct val="120000"/>
              </a:lnSpc>
              <a:buFont typeface="Arial" panose="020B0604020202020204" pitchFamily="34" charset="0"/>
              <a:buChar char="•"/>
            </a:pPr>
            <a:endParaRPr lang="zh-CN" altLang="en-US" dirty="0">
              <a:solidFill>
                <a:schemeClr val="bg1"/>
              </a:solidFill>
              <a:latin typeface="汉仪汉黑简" panose="00020600040101010101" charset="-122"/>
              <a:ea typeface="汉仪汉黑简" panose="00020600040101010101" charset="-122"/>
              <a:cs typeface="汉仪汉黑简" panose="00020600040101010101" charset="-122"/>
            </a:endParaRPr>
          </a:p>
          <a:p>
            <a:pPr marL="285750" indent="-285750">
              <a:lnSpc>
                <a:spcPct val="120000"/>
              </a:lnSpc>
              <a:buFont typeface="Arial" panose="020B0604020202020204" pitchFamily="34" charset="0"/>
              <a:buChar char="•"/>
            </a:pPr>
            <a:r>
              <a:rPr lang="zh-CN" altLang="en-US" dirty="0">
                <a:solidFill>
                  <a:schemeClr val="bg1"/>
                </a:solidFill>
                <a:latin typeface="汉仪汉黑简" panose="00020600040101010101" charset="-122"/>
                <a:ea typeface="汉仪汉黑简" panose="00020600040101010101" charset="-122"/>
                <a:cs typeface="汉仪汉黑简" panose="00020600040101010101" charset="-122"/>
              </a:rPr>
              <a:t>在香港、澳门主权回归后，五四青年节虽没有成为法定公众假期，但亦在港澳两地逐渐举办了些纪念性活动，如金紫荆广场五四升旗礼。</a:t>
            </a:r>
          </a:p>
          <a:p>
            <a:pPr marL="285750" indent="-285750">
              <a:lnSpc>
                <a:spcPct val="120000"/>
              </a:lnSpc>
              <a:buFont typeface="Arial" panose="020B0604020202020204" pitchFamily="34" charset="0"/>
              <a:buChar char="•"/>
            </a:pPr>
            <a:endParaRPr lang="zh-CN" altLang="en-US" dirty="0">
              <a:solidFill>
                <a:schemeClr val="bg1"/>
              </a:solidFill>
              <a:latin typeface="汉仪汉黑简" panose="00020600040101010101" charset="-122"/>
              <a:ea typeface="汉仪汉黑简" panose="00020600040101010101" charset="-122"/>
              <a:cs typeface="汉仪汉黑简" panose="00020600040101010101" charset="-122"/>
            </a:endParaRPr>
          </a:p>
          <a:p>
            <a:pPr marL="285750" indent="-285750">
              <a:lnSpc>
                <a:spcPct val="120000"/>
              </a:lnSpc>
              <a:buFont typeface="Arial" panose="020B0604020202020204" pitchFamily="34" charset="0"/>
              <a:buChar char="•"/>
            </a:pPr>
            <a:r>
              <a:rPr lang="zh-CN" altLang="en-US" dirty="0">
                <a:solidFill>
                  <a:schemeClr val="bg1"/>
                </a:solidFill>
                <a:latin typeface="汉仪汉黑简" panose="00020600040101010101" charset="-122"/>
                <a:ea typeface="汉仪汉黑简" panose="00020600040101010101" charset="-122"/>
                <a:cs typeface="汉仪汉黑简" panose="00020600040101010101" charset="-122"/>
              </a:rPr>
              <a:t>在台湾，青年节则于1954年时改订为“三二九青年节”，以纪念1911年广州黄花岗起义殉难的青年烈士。</a:t>
            </a:r>
          </a:p>
        </p:txBody>
      </p:sp>
      <p:sp>
        <p:nvSpPr>
          <p:cNvPr id="2" name="矩形 1"/>
          <p:cNvSpPr/>
          <p:nvPr/>
        </p:nvSpPr>
        <p:spPr>
          <a:xfrm>
            <a:off x="0" y="0"/>
            <a:ext cx="318262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29540" y="1871028"/>
            <a:ext cx="2904490" cy="3115310"/>
            <a:chOff x="165" y="3299"/>
            <a:chExt cx="4574" cy="4906"/>
          </a:xfrm>
        </p:grpSpPr>
        <p:sp>
          <p:nvSpPr>
            <p:cNvPr id="7" name="文本框 6"/>
            <p:cNvSpPr txBox="1"/>
            <p:nvPr/>
          </p:nvSpPr>
          <p:spPr>
            <a:xfrm>
              <a:off x="427" y="3299"/>
              <a:ext cx="4128" cy="725"/>
            </a:xfrm>
            <a:prstGeom prst="rect">
              <a:avLst/>
            </a:prstGeom>
            <a:noFill/>
          </p:spPr>
          <p:txBody>
            <a:bodyPr wrap="none" rtlCol="0">
              <a:spAutoFit/>
            </a:bodyPr>
            <a:lstStyle/>
            <a:p>
              <a:r>
                <a:rPr lang="zh-CN" altLang="en-US" sz="2400">
                  <a:solidFill>
                    <a:srgbClr val="941225"/>
                  </a:solidFill>
                  <a:latin typeface="汉仪汉黑简" panose="00020600040101010101" charset="-122"/>
                  <a:ea typeface="汉仪汉黑简" panose="00020600040101010101" charset="-122"/>
                </a:rPr>
                <a:t>五四青年节的设立</a:t>
              </a:r>
            </a:p>
          </p:txBody>
        </p:sp>
        <p:cxnSp>
          <p:nvCxnSpPr>
            <p:cNvPr id="8" name="直接连接符 7"/>
            <p:cNvCxnSpPr/>
            <p:nvPr/>
          </p:nvCxnSpPr>
          <p:spPr>
            <a:xfrm>
              <a:off x="165" y="4154"/>
              <a:ext cx="4575" cy="0"/>
            </a:xfrm>
            <a:prstGeom prst="line">
              <a:avLst/>
            </a:prstGeom>
            <a:ln w="25400">
              <a:solidFill>
                <a:srgbClr val="941225"/>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5" y="4663"/>
              <a:ext cx="4495" cy="3542"/>
            </a:xfrm>
            <a:prstGeom prst="rect">
              <a:avLst/>
            </a:prstGeom>
            <a:noFill/>
          </p:spPr>
          <p:txBody>
            <a:bodyPr wrap="square" rtlCol="0" anchor="t">
              <a:spAutoFit/>
            </a:bodyPr>
            <a:lstStyle/>
            <a:p>
              <a:pPr algn="ctr">
                <a:lnSpc>
                  <a:spcPct val="130000"/>
                </a:lnSpc>
              </a:pPr>
              <a:r>
                <a:rPr lang="zh-CN" altLang="en-US" dirty="0">
                  <a:solidFill>
                    <a:srgbClr val="941225"/>
                  </a:solidFill>
                  <a:latin typeface="汉仪汉黑简" panose="00020600040101010101" charset="-122"/>
                  <a:ea typeface="汉仪汉黑简" panose="00020600040101010101" charset="-122"/>
                </a:rPr>
                <a:t>五四有感</a:t>
              </a:r>
            </a:p>
            <a:p>
              <a:pPr algn="ctr">
                <a:lnSpc>
                  <a:spcPct val="130000"/>
                </a:lnSpc>
              </a:pPr>
              <a:r>
                <a:rPr lang="zh-CN" altLang="en-US" dirty="0">
                  <a:solidFill>
                    <a:srgbClr val="941225"/>
                  </a:solidFill>
                  <a:latin typeface="汉仪汉黑简" panose="00020600040101010101" charset="-122"/>
                  <a:ea typeface="汉仪汉黑简" panose="00020600040101010101" charset="-122"/>
                </a:rPr>
                <a:t>厉声教</a:t>
              </a:r>
            </a:p>
            <a:p>
              <a:pPr algn="ctr">
                <a:lnSpc>
                  <a:spcPct val="130000"/>
                </a:lnSpc>
              </a:pPr>
              <a:r>
                <a:rPr lang="zh-CN" altLang="en-US" dirty="0">
                  <a:solidFill>
                    <a:srgbClr val="941225"/>
                  </a:solidFill>
                  <a:latin typeface="汉仪汉黑简" panose="00020600040101010101" charset="-122"/>
                  <a:ea typeface="汉仪汉黑简" panose="00020600040101010101" charset="-122"/>
                </a:rPr>
                <a:t>残漏催人老，岂得负寸阴。</a:t>
              </a:r>
            </a:p>
            <a:p>
              <a:pPr algn="ctr">
                <a:lnSpc>
                  <a:spcPct val="130000"/>
                </a:lnSpc>
              </a:pPr>
              <a:r>
                <a:rPr lang="zh-CN" altLang="en-US" dirty="0">
                  <a:solidFill>
                    <a:srgbClr val="941225"/>
                  </a:solidFill>
                  <a:latin typeface="汉仪汉黑简" panose="00020600040101010101" charset="-122"/>
                  <a:ea typeface="汉仪汉黑简" panose="00020600040101010101" charset="-122"/>
                </a:rPr>
                <a:t>欲逐飞熊去，垂钓渭水滨。</a:t>
              </a:r>
            </a:p>
            <a:p>
              <a:pPr algn="ctr">
                <a:lnSpc>
                  <a:spcPct val="130000"/>
                </a:lnSpc>
              </a:pPr>
              <a:r>
                <a:rPr lang="zh-CN" altLang="en-US" dirty="0">
                  <a:solidFill>
                    <a:srgbClr val="941225"/>
                  </a:solidFill>
                  <a:latin typeface="汉仪汉黑简" panose="00020600040101010101" charset="-122"/>
                  <a:ea typeface="汉仪汉黑简" panose="00020600040101010101" charset="-122"/>
                </a:rPr>
                <a:t>华发偏因循，青春正革新。</a:t>
              </a:r>
            </a:p>
            <a:p>
              <a:pPr algn="ctr">
                <a:lnSpc>
                  <a:spcPct val="130000"/>
                </a:lnSpc>
              </a:pPr>
              <a:r>
                <a:rPr lang="zh-CN" altLang="en-US" dirty="0">
                  <a:solidFill>
                    <a:srgbClr val="941225"/>
                  </a:solidFill>
                  <a:latin typeface="汉仪汉黑简" panose="00020600040101010101" charset="-122"/>
                  <a:ea typeface="汉仪汉黑简" panose="00020600040101010101" charset="-122"/>
                </a:rPr>
                <a:t>枕流息俗念，耳净听松吟。</a:t>
              </a:r>
            </a:p>
          </p:txBody>
        </p:sp>
      </p:gr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63855" y="408305"/>
            <a:ext cx="11465560" cy="6199505"/>
          </a:xfrm>
          <a:prstGeom prst="roundRect">
            <a:avLst>
              <a:gd name="adj" fmla="val 3738"/>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343435333336323b333633373330333bb1cabca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rcRect t="30573" b="27427"/>
          <a:stretch>
            <a:fillRect/>
          </a:stretch>
        </p:blipFill>
        <p:spPr>
          <a:xfrm rot="3480000">
            <a:off x="-676224" y="1508561"/>
            <a:ext cx="7421245" cy="3116888"/>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pic>
        <p:nvPicPr>
          <p:cNvPr id="28" name="图片 27" descr="343435333336323b333633373330333bb1cabca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4"/>
              </a:ext>
            </a:extLst>
          </a:blip>
          <a:srcRect/>
          <a:stretch>
            <a:fillRect/>
          </a:stretch>
        </p:blipFill>
        <p:spPr>
          <a:xfrm rot="7860000">
            <a:off x="7755255" y="2884805"/>
            <a:ext cx="4783455" cy="2009140"/>
          </a:xfrm>
          <a:custGeom>
            <a:avLst/>
            <a:gdLst/>
            <a:ahLst/>
            <a:cxnLst>
              <a:cxn ang="3">
                <a:pos x="hc" y="t"/>
              </a:cxn>
              <a:cxn ang="cd2">
                <a:pos x="l" y="vc"/>
              </a:cxn>
              <a:cxn ang="cd4">
                <a:pos x="hc" y="b"/>
              </a:cxn>
              <a:cxn ang="0">
                <a:pos x="r" y="vc"/>
              </a:cxn>
            </a:cxnLst>
            <a:rect l="l" t="t" r="r" b="b"/>
            <a:pathLst>
              <a:path w="11687" h="4908">
                <a:moveTo>
                  <a:pt x="11687" y="0"/>
                </a:moveTo>
                <a:lnTo>
                  <a:pt x="11687" y="4296"/>
                </a:lnTo>
                <a:lnTo>
                  <a:pt x="0" y="4908"/>
                </a:lnTo>
                <a:lnTo>
                  <a:pt x="0" y="612"/>
                </a:lnTo>
                <a:lnTo>
                  <a:pt x="11687" y="0"/>
                </a:lnTo>
                <a:close/>
              </a:path>
            </a:pathLst>
          </a:custGeom>
        </p:spPr>
      </p:pic>
      <p:cxnSp>
        <p:nvCxnSpPr>
          <p:cNvPr id="5" name="直接连接符 4"/>
          <p:cNvCxnSpPr/>
          <p:nvPr/>
        </p:nvCxnSpPr>
        <p:spPr>
          <a:xfrm flipH="1">
            <a:off x="6093460" y="329565"/>
            <a:ext cx="0" cy="1552575"/>
          </a:xfrm>
          <a:prstGeom prst="line">
            <a:avLst/>
          </a:prstGeom>
          <a:ln>
            <a:solidFill>
              <a:srgbClr val="9B3234"/>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864860" y="1876425"/>
            <a:ext cx="457200" cy="457200"/>
          </a:xfrm>
          <a:prstGeom prst="ellipse">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B3234"/>
              </a:solidFill>
            </a:endParaRPr>
          </a:p>
        </p:txBody>
      </p:sp>
      <p:sp>
        <p:nvSpPr>
          <p:cNvPr id="10" name="文本框 9"/>
          <p:cNvSpPr txBox="1"/>
          <p:nvPr/>
        </p:nvSpPr>
        <p:spPr>
          <a:xfrm>
            <a:off x="2931160" y="2452688"/>
            <a:ext cx="6329680" cy="768350"/>
          </a:xfrm>
          <a:prstGeom prst="rect">
            <a:avLst/>
          </a:prstGeom>
          <a:noFill/>
        </p:spPr>
        <p:txBody>
          <a:bodyPr wrap="none" rtlCol="0">
            <a:spAutoFit/>
          </a:bodyPr>
          <a:lstStyle/>
          <a:p>
            <a:pPr algn="l"/>
            <a:r>
              <a:rPr lang="zh-CN" altLang="en-US" sz="4400" dirty="0">
                <a:solidFill>
                  <a:srgbClr val="9B3234"/>
                </a:solidFill>
                <a:latin typeface="汉仪汉黑简" panose="00020600040101010101" charset="-122"/>
                <a:ea typeface="汉仪汉黑简" panose="00020600040101010101" charset="-122"/>
                <a:sym typeface="+mn-ea"/>
              </a:rPr>
              <a:t>五四精神的具体内容内涵</a:t>
            </a:r>
          </a:p>
        </p:txBody>
      </p:sp>
      <p:sp>
        <p:nvSpPr>
          <p:cNvPr id="14" name="文本框 13"/>
          <p:cNvSpPr txBox="1"/>
          <p:nvPr/>
        </p:nvSpPr>
        <p:spPr>
          <a:xfrm>
            <a:off x="950913" y="3167698"/>
            <a:ext cx="10290175" cy="521970"/>
          </a:xfrm>
          <a:prstGeom prst="rect">
            <a:avLst/>
          </a:prstGeom>
          <a:noFill/>
        </p:spPr>
        <p:txBody>
          <a:bodyPr wrap="none" rtlCol="0">
            <a:spAutoFit/>
          </a:bodyPr>
          <a:lstStyle/>
          <a:p>
            <a:pPr algn="l"/>
            <a:r>
              <a:rPr lang="zh-CN" altLang="en-US" sz="2800">
                <a:solidFill>
                  <a:srgbClr val="9B3234"/>
                </a:solidFill>
                <a:latin typeface="汉仪汉黑简" panose="00020600040101010101" charset="-122"/>
                <a:ea typeface="汉仪汉黑简" panose="00020600040101010101" charset="-122"/>
                <a:sym typeface="+mn-ea"/>
              </a:rPr>
              <a:t>Specific contents of the spirit of the May 4th Movement</a:t>
            </a:r>
          </a:p>
        </p:txBody>
      </p:sp>
      <p:sp>
        <p:nvSpPr>
          <p:cNvPr id="30" name="圆角矩形 29"/>
          <p:cNvSpPr/>
          <p:nvPr/>
        </p:nvSpPr>
        <p:spPr>
          <a:xfrm>
            <a:off x="4724400" y="3759835"/>
            <a:ext cx="2743200" cy="639445"/>
          </a:xfrm>
          <a:prstGeom prst="roundRect">
            <a:avLst>
              <a:gd name="adj" fmla="val 10228"/>
            </a:avLst>
          </a:prstGeom>
          <a:solidFill>
            <a:srgbClr val="9412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汉仪汉黑简" panose="00020600040101010101" charset="-122"/>
                <a:ea typeface="汉仪汉黑简" panose="00020600040101010101" charset="-122"/>
                <a:cs typeface="汉仪汉黑简" panose="00020600040101010101" charset="-122"/>
                <a:sym typeface="+mn-ea"/>
              </a:rPr>
              <a:t>第贰部分</a:t>
            </a:r>
          </a:p>
        </p:txBody>
      </p:sp>
      <p:sp>
        <p:nvSpPr>
          <p:cNvPr id="32" name="椭圆 31"/>
          <p:cNvSpPr/>
          <p:nvPr/>
        </p:nvSpPr>
        <p:spPr>
          <a:xfrm>
            <a:off x="5867400" y="4632325"/>
            <a:ext cx="457200" cy="457200"/>
          </a:xfrm>
          <a:prstGeom prst="ellipse">
            <a:avLst/>
          </a:prstGeom>
          <a:solidFill>
            <a:srgbClr val="941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B3234"/>
              </a:solidFill>
            </a:endParaRPr>
          </a:p>
        </p:txBody>
      </p:sp>
      <p:cxnSp>
        <p:nvCxnSpPr>
          <p:cNvPr id="34" name="直接连接符 33"/>
          <p:cNvCxnSpPr/>
          <p:nvPr/>
        </p:nvCxnSpPr>
        <p:spPr>
          <a:xfrm flipH="1">
            <a:off x="6093460" y="4976495"/>
            <a:ext cx="0" cy="1552575"/>
          </a:xfrm>
          <a:prstGeom prst="line">
            <a:avLst/>
          </a:prstGeom>
          <a:ln>
            <a:solidFill>
              <a:srgbClr val="9B3234"/>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heme/theme1.xml><?xml version="1.0" encoding="utf-8"?>
<a:theme xmlns:a="http://schemas.openxmlformats.org/drawingml/2006/main" name="第一PPT模板网-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2501</Words>
  <Application>Microsoft Office PowerPoint</Application>
  <PresentationFormat>宽屏</PresentationFormat>
  <Paragraphs>197</Paragraphs>
  <Slides>26</Slides>
  <Notes>18</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汉仪汉黑简</vt:lpstr>
      <vt:lpstr>思源黑体 CN Normal</vt:lpstr>
      <vt:lpstr>宋体</vt:lpstr>
      <vt:lpstr>微软雅黑</vt:lpstr>
      <vt:lpstr>Arial</vt:lpstr>
      <vt:lpstr>Calibri</vt:lpstr>
      <vt:lpstr>Calibri Light</vt:lpstr>
      <vt:lpstr>Wingdings</vt:lpstr>
      <vt:lpstr>第一PPT模板网-WWW.1PPT.COM</vt:lpstr>
      <vt:lpstr>1_Office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5</cp:revision>
  <cp:lastPrinted>2022-09-20T21:29:56Z</cp:lastPrinted>
  <dcterms:created xsi:type="dcterms:W3CDTF">2022-09-20T21:29:56Z</dcterms:created>
  <dcterms:modified xsi:type="dcterms:W3CDTF">2023-03-22T03:29:37Z</dcterms:modified>
</cp:coreProperties>
</file>