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notesSlides/notesSlide1.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6" r:id="rId2"/>
  </p:sldMasterIdLst>
  <p:notesMasterIdLst>
    <p:notesMasterId r:id="rId22"/>
  </p:notesMasterIdLst>
  <p:sldIdLst>
    <p:sldId id="257" r:id="rId3"/>
    <p:sldId id="276" r:id="rId4"/>
    <p:sldId id="277" r:id="rId5"/>
    <p:sldId id="264" r:id="rId6"/>
    <p:sldId id="265" r:id="rId7"/>
    <p:sldId id="278" r:id="rId8"/>
    <p:sldId id="266" r:id="rId9"/>
    <p:sldId id="267" r:id="rId10"/>
    <p:sldId id="268" r:id="rId11"/>
    <p:sldId id="279" r:id="rId12"/>
    <p:sldId id="269" r:id="rId13"/>
    <p:sldId id="270" r:id="rId14"/>
    <p:sldId id="271" r:id="rId15"/>
    <p:sldId id="280" r:id="rId16"/>
    <p:sldId id="272" r:id="rId17"/>
    <p:sldId id="273" r:id="rId18"/>
    <p:sldId id="274" r:id="rId19"/>
    <p:sldId id="275" r:id="rId20"/>
    <p:sldId id="281" r:id="rId21"/>
  </p:sldIdLst>
  <p:sldSz cx="12192000" cy="6858000"/>
  <p:notesSz cx="6858000" cy="9144000"/>
  <p:custDataLst>
    <p:tags r:id="rId2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415" userDrawn="1">
          <p15:clr>
            <a:srgbClr val="A4A3A4"/>
          </p15:clr>
        </p15:guide>
        <p15:guide id="2" orient="horz" pos="381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323" autoAdjust="0"/>
    <p:restoredTop sz="96314" autoAdjust="0"/>
  </p:normalViewPr>
  <p:slideViewPr>
    <p:cSldViewPr snapToGrid="0">
      <p:cViewPr varScale="1">
        <p:scale>
          <a:sx n="108" d="100"/>
          <a:sy n="108" d="100"/>
        </p:scale>
        <p:origin x="810" y="114"/>
      </p:cViewPr>
      <p:guideLst>
        <p:guide pos="415"/>
        <p:guide orient="horz" pos="3816"/>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4C7E57-44D1-45C6-9021-2A51B671F43A}" type="datetimeFigureOut">
              <a:rPr lang="zh-CN" altLang="en-US" smtClean="0"/>
              <a:t>2023/3/20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B98283-9069-42E1-8BC0-E0118D2219A7}" type="slidenum">
              <a:rPr lang="zh-CN" altLang="en-US" smtClean="0"/>
              <a:t>‹#›</a:t>
            </a:fld>
            <a:endParaRPr lang="zh-CN" altLang="en-US"/>
          </a:p>
        </p:txBody>
      </p:sp>
    </p:spTree>
    <p:extLst>
      <p:ext uri="{BB962C8B-B14F-4D97-AF65-F5344CB8AC3E}">
        <p14:creationId xmlns:p14="http://schemas.microsoft.com/office/powerpoint/2010/main" val="3808862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B8B98283-9069-42E1-8BC0-E0118D2219A7}" type="slidenum">
              <a:rPr lang="zh-CN" altLang="en-US" smtClean="0"/>
              <a:t>9</a:t>
            </a:fld>
            <a:endParaRPr lang="zh-CN" altLang="en-US"/>
          </a:p>
        </p:txBody>
      </p:sp>
    </p:spTree>
    <p:extLst>
      <p:ext uri="{BB962C8B-B14F-4D97-AF65-F5344CB8AC3E}">
        <p14:creationId xmlns:p14="http://schemas.microsoft.com/office/powerpoint/2010/main" val="920432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19</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39447741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6AD8240-3148-4746-BA4B-7B32B016BA56}"/>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51CC32A-496B-42D5-8EC6-30D10EB5C1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0F25E7C-B1D9-4999-8D1F-ED84C4EE9A27}"/>
              </a:ext>
            </a:extLst>
          </p:cNvPr>
          <p:cNvSpPr>
            <a:spLocks noGrp="1"/>
          </p:cNvSpPr>
          <p:nvPr>
            <p:ph type="dt" sz="half" idx="10"/>
          </p:nvPr>
        </p:nvSpPr>
        <p:spPr/>
        <p:txBody>
          <a:bodyPr/>
          <a:lstStyle/>
          <a:p>
            <a:fld id="{0DA2CC75-8280-4D50-8556-C2874ADEF926}" type="datetimeFigureOut">
              <a:rPr lang="zh-CN" altLang="en-US" smtClean="0"/>
              <a:t>2023/3/20</a:t>
            </a:fld>
            <a:endParaRPr lang="zh-CN" altLang="en-US"/>
          </a:p>
        </p:txBody>
      </p:sp>
      <p:sp>
        <p:nvSpPr>
          <p:cNvPr id="5" name="页脚占位符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18A7BBD-E847-449A-AA53-B3DBD3F53D1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1910074-A50B-4F6C-9D3A-997C16815E9A}"/>
              </a:ext>
            </a:extLst>
          </p:cNvPr>
          <p:cNvSpPr>
            <a:spLocks noGrp="1"/>
          </p:cNvSpPr>
          <p:nvPr>
            <p:ph type="sldNum" sz="quarter" idx="12"/>
          </p:nvPr>
        </p:nvSpPr>
        <p:spPr/>
        <p:txBody>
          <a:bodyPr/>
          <a:lstStyle/>
          <a:p>
            <a:fld id="{6E190E77-D57C-49F8-ADC2-FB99C50EBC2E}" type="slidenum">
              <a:rPr lang="zh-CN" altLang="en-US" smtClean="0"/>
              <a:t>‹#›</a:t>
            </a:fld>
            <a:endParaRPr lang="zh-CN" altLang="en-US"/>
          </a:p>
        </p:txBody>
      </p:sp>
    </p:spTree>
    <p:extLst>
      <p:ext uri="{BB962C8B-B14F-4D97-AF65-F5344CB8AC3E}">
        <p14:creationId xmlns:p14="http://schemas.microsoft.com/office/powerpoint/2010/main" val="1498359271"/>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37578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938357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067930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71835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9222988-F7A5-40D8-93C2-FFC76DD6F132}"/>
              </a:ext>
            </a:extLst>
          </p:cNvPr>
          <p:cNvSpPr>
            <a:spLocks noGrp="1"/>
          </p:cNvSpPr>
          <p:nvPr>
            <p:ph type="dt" sz="half" idx="10"/>
          </p:nvPr>
        </p:nvSpPr>
        <p:spPr/>
        <p:txBody>
          <a:bodyPr/>
          <a:lstStyle/>
          <a:p>
            <a:fld id="{0DA2CC75-8280-4D50-8556-C2874ADEF926}" type="datetimeFigureOut">
              <a:rPr lang="zh-CN" altLang="en-US" smtClean="0"/>
              <a:t>2023/3/20</a:t>
            </a:fld>
            <a:endParaRPr lang="zh-CN" altLang="en-US"/>
          </a:p>
        </p:txBody>
      </p:sp>
      <p:sp>
        <p:nvSpPr>
          <p:cNvPr id="3" name="页脚占位符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09A7AB5-A93E-4BB9-B456-29E36D7D437E}"/>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06456C9-71B0-4254-B323-89F5CF60FAE3}"/>
              </a:ext>
            </a:extLst>
          </p:cNvPr>
          <p:cNvSpPr>
            <a:spLocks noGrp="1"/>
          </p:cNvSpPr>
          <p:nvPr>
            <p:ph type="sldNum" sz="quarter" idx="12"/>
          </p:nvPr>
        </p:nvSpPr>
        <p:spPr/>
        <p:txBody>
          <a:bodyPr/>
          <a:lstStyle/>
          <a:p>
            <a:fld id="{6E190E77-D57C-49F8-ADC2-FB99C50EBC2E}" type="slidenum">
              <a:rPr lang="zh-CN" altLang="en-US" smtClean="0"/>
              <a:t>‹#›</a:t>
            </a:fld>
            <a:endParaRPr lang="zh-CN" altLang="en-US"/>
          </a:p>
        </p:txBody>
      </p:sp>
    </p:spTree>
    <p:extLst>
      <p:ext uri="{BB962C8B-B14F-4D97-AF65-F5344CB8AC3E}">
        <p14:creationId xmlns:p14="http://schemas.microsoft.com/office/powerpoint/2010/main" val="646335171"/>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152292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06908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62458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20357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608477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93739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188662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file:///D:\qq&#25991;&#20214;\712321467\Image\C2C\Image2\%7b75232B38-A165-1FB7-499C-2E1C792CACB5%7d.png" TargetMode="Externa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429047F-5DE1-40DA-AC24-00876ED9E4C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2D65A70-6F68-4B83-92A0-6D80F28C95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F1EB68C-B904-4D82-949D-22E3B851D4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A2CC75-8280-4D50-8556-C2874ADEF926}" type="datetimeFigureOut">
              <a:rPr lang="zh-CN" altLang="en-US" smtClean="0"/>
              <a:t>2023/3/20</a:t>
            </a:fld>
            <a:endParaRPr lang="zh-CN" altLang="en-US"/>
          </a:p>
        </p:txBody>
      </p:sp>
      <p:sp>
        <p:nvSpPr>
          <p:cNvPr id="5" name="页脚占位符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36AE24F-59F4-4360-AE82-7A8125C362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8A32B3F-6528-4220-A583-FE0D755461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190E77-D57C-49F8-ADC2-FB99C50EBC2E}" type="slidenum">
              <a:rPr lang="zh-CN" altLang="en-US" smtClean="0"/>
              <a:t>‹#›</a:t>
            </a:fld>
            <a:endParaRPr lang="zh-CN" altLang="en-US"/>
          </a:p>
        </p:txBody>
      </p:sp>
      <p:sp>
        <p:nvSpPr>
          <p:cNvPr id="7" name="页面-上">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87EAB18-0589-4427-A798-FDBA81E27588}"/>
              </a:ext>
            </a:extLst>
          </p:cNvPr>
          <p:cNvSpPr/>
          <p:nvPr userDrawn="1"/>
        </p:nvSpPr>
        <p:spPr>
          <a:xfrm>
            <a:off x="5778500" y="-22860000"/>
            <a:ext cx="635000" cy="635000"/>
          </a:xfrm>
          <a:prstGeom prst="ellipse">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页面-下">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F155A47-E696-4AF1-A58C-155C08617DCC}"/>
              </a:ext>
            </a:extLst>
          </p:cNvPr>
          <p:cNvSpPr/>
          <p:nvPr userDrawn="1"/>
        </p:nvSpPr>
        <p:spPr>
          <a:xfrm>
            <a:off x="5778500" y="22860000"/>
            <a:ext cx="635000" cy="635000"/>
          </a:xfrm>
          <a:prstGeom prst="ellipse">
            <a:avLst/>
          </a:prstGeom>
          <a:noFill/>
          <a:ln w="12700" cap="flat" cmpd="sng" algn="ctr">
            <a:noFill/>
            <a:prstDash val="solid"/>
            <a:miter lim="800000"/>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8"/>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a:off x="-1" y="0"/>
            <a:ext cx="12192001" cy="6858000"/>
          </a:xfrm>
          <a:prstGeom prst="rect">
            <a:avLst/>
          </a:prstGeom>
        </p:spPr>
      </p:pic>
      <p:sp>
        <p:nvSpPr>
          <p:cNvPr id="10" name="矩形: 圆角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969E648-40D5-85B8-E85F-49DE9663DDCA}"/>
              </a:ext>
            </a:extLst>
          </p:cNvPr>
          <p:cNvSpPr/>
          <p:nvPr userDrawn="1"/>
        </p:nvSpPr>
        <p:spPr>
          <a:xfrm>
            <a:off x="145143" y="130629"/>
            <a:ext cx="11901714" cy="6596742"/>
          </a:xfrm>
          <a:prstGeom prst="roundRect">
            <a:avLst>
              <a:gd name="adj" fmla="val 571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宋体 CN" panose="02020400000000000000" pitchFamily="18" charset="-122"/>
              <a:ea typeface="思源宋体 CN" panose="02020400000000000000" pitchFamily="18" charset="-122"/>
              <a:sym typeface="思源宋体 CN" panose="02020400000000000000" pitchFamily="18" charset="-122"/>
            </a:endParaRPr>
          </a:p>
        </p:txBody>
      </p:sp>
      <p:pic>
        <p:nvPicPr>
          <p:cNvPr id="11" name="图片 1073743875" descr="学科网 zxxk.com"/>
          <p:cNvPicPr>
            <a:picLocks noChangeAspect="1"/>
          </p:cNvPicPr>
          <p:nvPr/>
        </p:nvPicPr>
        <p:blipFill>
          <a:blip r:link="rId5"/>
          <a:stretch>
            <a:fillRect/>
          </a:stretch>
        </p:blipFill>
        <p:spPr>
          <a:xfrm>
            <a:off x="838200" y="365125"/>
            <a:ext cx="9525" cy="9525"/>
          </a:xfrm>
          <a:prstGeom prst="rect">
            <a:avLst/>
          </a:prstGeom>
          <a:noFill/>
          <a:ln>
            <a:noFill/>
            <a:miter lim="800000"/>
          </a:ln>
        </p:spPr>
      </p:pic>
    </p:spTree>
    <p:extLst>
      <p:ext uri="{BB962C8B-B14F-4D97-AF65-F5344CB8AC3E}">
        <p14:creationId xmlns:p14="http://schemas.microsoft.com/office/powerpoint/2010/main" val="2830311614"/>
      </p:ext>
    </p:extLst>
  </p:cSld>
  <p:clrMap bg1="lt1" tx1="dk1" bg2="lt2" tx2="dk2" accent1="accent1" accent2="accent2" accent3="accent3" accent4="accent4" accent5="accent5" accent6="accent6" hlink="hlink" folHlink="folHlink"/>
  <p:sldLayoutIdLst>
    <p:sldLayoutId id="2147483649" r:id="rId1"/>
    <p:sldLayoutId id="2147483655" r:id="rId2"/>
  </p:sldLayoutIdLst>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45119069"/>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20.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2.xml"/><Relationship Id="rId1" Type="http://schemas.openxmlformats.org/officeDocument/2006/relationships/tags" Target="../tags/tag21.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4.xml"/><Relationship Id="rId1" Type="http://schemas.openxmlformats.org/officeDocument/2006/relationships/tags" Target="../tags/tag23.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6.xml"/><Relationship Id="rId1" Type="http://schemas.openxmlformats.org/officeDocument/2006/relationships/tags" Target="../tags/tag25.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27.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9.xml"/><Relationship Id="rId1" Type="http://schemas.openxmlformats.org/officeDocument/2006/relationships/tags" Target="../tags/tag28.xml"/><Relationship Id="rId4" Type="http://schemas.openxmlformats.org/officeDocument/2006/relationships/image" Target="../media/image9.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1.xml"/><Relationship Id="rId1" Type="http://schemas.openxmlformats.org/officeDocument/2006/relationships/tags" Target="../tags/tag30.xml"/><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tags" Target="../tags/tag32.xml"/><Relationship Id="rId4"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6.xml"/><Relationship Id="rId1" Type="http://schemas.openxmlformats.org/officeDocument/2006/relationships/tags" Target="../tags/tag35.xml"/><Relationship Id="rId4" Type="http://schemas.openxmlformats.org/officeDocument/2006/relationships/image" Target="../media/image11.png"/></Relationships>
</file>

<file path=ppt/slides/_rels/slide19.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9.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5" Type="http://schemas.openxmlformats.org/officeDocument/2006/relationships/slideLayout" Target="../slideLayouts/slideLayout2.xml"/><Relationship Id="rId4" Type="http://schemas.openxmlformats.org/officeDocument/2006/relationships/tags" Target="../tags/tag7.xml"/></Relationships>
</file>

<file path=ppt/slides/_rels/slide5.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slideLayout" Target="../slideLayouts/slideLayout2.xml"/><Relationship Id="rId5" Type="http://schemas.openxmlformats.org/officeDocument/2006/relationships/tags" Target="../tags/tag12.xml"/><Relationship Id="rId4" Type="http://schemas.openxmlformats.org/officeDocument/2006/relationships/tags" Target="../tags/tag1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7.xml"/><Relationship Id="rId1" Type="http://schemas.openxmlformats.org/officeDocument/2006/relationships/tags" Target="../tags/tag16.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9.xml"/><Relationship Id="rId1" Type="http://schemas.openxmlformats.org/officeDocument/2006/relationships/tags" Target="../tags/tag18.xml"/><Relationship Id="rId5" Type="http://schemas.openxmlformats.org/officeDocument/2006/relationships/image" Target="../media/image7.png"/><Relationship Id="rId4"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 y="0"/>
            <a:ext cx="12192001" cy="6858000"/>
          </a:xfrm>
          <a:prstGeom prst="rect">
            <a:avLst/>
          </a:prstGeom>
        </p:spPr>
      </p:pic>
      <p:sp>
        <p:nvSpPr>
          <p:cNvPr id="32" name="矩形: 圆角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969E648-40D5-85B8-E85F-49DE9663DDCA}"/>
              </a:ext>
            </a:extLst>
          </p:cNvPr>
          <p:cNvSpPr/>
          <p:nvPr/>
        </p:nvSpPr>
        <p:spPr>
          <a:xfrm>
            <a:off x="4343400" y="1106454"/>
            <a:ext cx="7181114" cy="4724400"/>
          </a:xfrm>
          <a:prstGeom prst="roundRect">
            <a:avLst>
              <a:gd name="adj" fmla="val 1033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nvGrpSpPr>
          <p:cNvPr id="35" name="组合 3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EB46E5E-5903-F803-C7D4-FC5A5AEF2DD9}"/>
              </a:ext>
            </a:extLst>
          </p:cNvPr>
          <p:cNvGrpSpPr/>
          <p:nvPr/>
        </p:nvGrpSpPr>
        <p:grpSpPr>
          <a:xfrm>
            <a:off x="4846184" y="1584875"/>
            <a:ext cx="914400" cy="122830"/>
            <a:chOff x="4542971" y="1465943"/>
            <a:chExt cx="1944918" cy="261258"/>
          </a:xfrm>
          <a:solidFill>
            <a:srgbClr val="00B0F0"/>
          </a:solidFill>
        </p:grpSpPr>
        <p:sp>
          <p:nvSpPr>
            <p:cNvPr id="37" name="椭圆 3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CFC7913-324F-AC6A-E37C-2E83AA167A6A}"/>
                </a:ext>
              </a:extLst>
            </p:cNvPr>
            <p:cNvSpPr/>
            <p:nvPr/>
          </p:nvSpPr>
          <p:spPr>
            <a:xfrm>
              <a:off x="4542971" y="1465943"/>
              <a:ext cx="261258" cy="26125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39" name="椭圆 3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268986B-65CF-B9AA-3851-323BFFEDDE55}"/>
                </a:ext>
              </a:extLst>
            </p:cNvPr>
            <p:cNvSpPr/>
            <p:nvPr/>
          </p:nvSpPr>
          <p:spPr>
            <a:xfrm>
              <a:off x="4963886" y="1465943"/>
              <a:ext cx="261258" cy="26125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40" name="椭圆 3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9963D81-925D-8983-1089-09D098D3183E}"/>
                </a:ext>
              </a:extLst>
            </p:cNvPr>
            <p:cNvSpPr/>
            <p:nvPr/>
          </p:nvSpPr>
          <p:spPr>
            <a:xfrm>
              <a:off x="5384801" y="1465943"/>
              <a:ext cx="261258" cy="26125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41" name="椭圆 4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BFF8AB3-05A2-ED47-C258-91DE2F765CF7}"/>
                </a:ext>
              </a:extLst>
            </p:cNvPr>
            <p:cNvSpPr/>
            <p:nvPr/>
          </p:nvSpPr>
          <p:spPr>
            <a:xfrm>
              <a:off x="5805716" y="1465943"/>
              <a:ext cx="261258" cy="26125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44" name="椭圆 4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34FAA7D-3B20-1DCD-BCB2-4D278588DF01}"/>
                </a:ext>
              </a:extLst>
            </p:cNvPr>
            <p:cNvSpPr/>
            <p:nvPr/>
          </p:nvSpPr>
          <p:spPr>
            <a:xfrm>
              <a:off x="6226631" y="1465943"/>
              <a:ext cx="261258" cy="26125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sp>
        <p:nvSpPr>
          <p:cNvPr id="45" name="文本框 4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5CEB2BF-9F5C-2BD3-124D-45343A5D5D84}"/>
              </a:ext>
            </a:extLst>
          </p:cNvPr>
          <p:cNvSpPr txBox="1"/>
          <p:nvPr/>
        </p:nvSpPr>
        <p:spPr>
          <a:xfrm>
            <a:off x="4533900" y="383507"/>
            <a:ext cx="6574972" cy="400110"/>
          </a:xfrm>
          <a:prstGeom prst="rect">
            <a:avLst/>
          </a:prstGeom>
          <a:noFill/>
        </p:spPr>
        <p:txBody>
          <a:bodyPr wrap="square" rtlCol="0">
            <a:spAutoFit/>
          </a:bodyPr>
          <a:lstStyle/>
          <a:p>
            <a:pPr algn="dist"/>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网</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络</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安</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全</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为</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人</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民</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网</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络</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安</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全</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靠</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人</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民</a:t>
            </a:r>
          </a:p>
        </p:txBody>
      </p:sp>
      <p:sp>
        <p:nvSpPr>
          <p:cNvPr id="46" name="文本框 4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C553B12-C1F1-F87D-C663-3029F83A9A0B}"/>
              </a:ext>
            </a:extLst>
          </p:cNvPr>
          <p:cNvSpPr txBox="1"/>
          <p:nvPr/>
        </p:nvSpPr>
        <p:spPr>
          <a:xfrm>
            <a:off x="2808514" y="6226630"/>
            <a:ext cx="6574972" cy="338554"/>
          </a:xfrm>
          <a:prstGeom prst="rect">
            <a:avLst/>
          </a:prstGeom>
          <a:noFill/>
        </p:spPr>
        <p:txBody>
          <a:bodyPr wrap="square" rtlCol="0">
            <a:spAutoFit/>
          </a:bodyPr>
          <a:lstStyle/>
          <a:p>
            <a:pPr algn="dist"/>
            <a:r>
              <a:rPr lang="en-US" altLang="zh-CN" sz="1600" dirty="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en-US" altLang="zh-CN" sz="1600" dirty="0" smtClean="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20XX</a:t>
            </a:r>
            <a:r>
              <a:rPr lang="zh-CN" altLang="en-US" sz="1600" dirty="0" smtClean="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年</a:t>
            </a:r>
            <a:r>
              <a:rPr lang="zh-CN" altLang="en-US" sz="1600" dirty="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网络安全周活动安排及内容介绍</a:t>
            </a:r>
            <a:r>
              <a:rPr lang="en-US" altLang="zh-CN" sz="1600" dirty="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p>
        </p:txBody>
      </p:sp>
      <p:sp>
        <p:nvSpPr>
          <p:cNvPr id="50" name="文本框 4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F0C444F-92B9-E766-8986-FB2AA3351948}"/>
              </a:ext>
            </a:extLst>
          </p:cNvPr>
          <p:cNvSpPr txBox="1"/>
          <p:nvPr/>
        </p:nvSpPr>
        <p:spPr>
          <a:xfrm>
            <a:off x="5823858" y="1260391"/>
            <a:ext cx="4209142" cy="1107996"/>
          </a:xfrm>
          <a:prstGeom prst="rect">
            <a:avLst/>
          </a:prstGeom>
          <a:noFill/>
        </p:spPr>
        <p:txBody>
          <a:bodyPr wrap="square" rtlCol="0">
            <a:spAutoFit/>
          </a:bodyPr>
          <a:lstStyle/>
          <a:p>
            <a:pPr algn="ctr"/>
            <a:r>
              <a:rPr lang="zh-CN" altLang="en-US" sz="6600" dirty="0" smtClean="0">
                <a:latin typeface="思源宋体 CN" panose="02020400000000000000" pitchFamily="18" charset="-122"/>
                <a:ea typeface="思源宋体 CN" panose="02020400000000000000" pitchFamily="18" charset="-122"/>
                <a:sym typeface="思源宋体 CN" panose="02020400000000000000" pitchFamily="18" charset="-122"/>
              </a:rPr>
              <a:t>20</a:t>
            </a:r>
            <a:r>
              <a:rPr lang="en-US" altLang="zh-CN" sz="6600" dirty="0" smtClean="0">
                <a:latin typeface="思源宋体 CN" panose="02020400000000000000" pitchFamily="18" charset="-122"/>
                <a:ea typeface="思源宋体 CN" panose="02020400000000000000" pitchFamily="18" charset="-122"/>
                <a:sym typeface="思源宋体 CN" panose="02020400000000000000" pitchFamily="18" charset="-122"/>
              </a:rPr>
              <a:t>XX</a:t>
            </a:r>
            <a:r>
              <a:rPr lang="zh-CN" altLang="en-US" sz="6600" dirty="0" smtClean="0">
                <a:latin typeface="思源宋体 CN" panose="02020400000000000000" pitchFamily="18" charset="-122"/>
                <a:ea typeface="思源宋体 CN" panose="02020400000000000000" pitchFamily="18" charset="-122"/>
                <a:sym typeface="思源宋体 CN" panose="02020400000000000000" pitchFamily="18" charset="-122"/>
              </a:rPr>
              <a:t>年</a:t>
            </a:r>
            <a:endParaRPr lang="zh-CN" altLang="en-US" sz="6600" dirty="0">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51" name="文本框 5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3C66496-75D7-2839-18D3-490328608CE2}"/>
              </a:ext>
            </a:extLst>
          </p:cNvPr>
          <p:cNvSpPr txBox="1"/>
          <p:nvPr/>
        </p:nvSpPr>
        <p:spPr>
          <a:xfrm>
            <a:off x="4747986" y="2305575"/>
            <a:ext cx="6360886" cy="1569660"/>
          </a:xfrm>
          <a:prstGeom prst="rect">
            <a:avLst/>
          </a:prstGeom>
          <a:noFill/>
        </p:spPr>
        <p:txBody>
          <a:bodyPr wrap="square" rtlCol="0">
            <a:spAutoFit/>
          </a:bodyPr>
          <a:lstStyle/>
          <a:p>
            <a:pPr algn="ctr"/>
            <a:r>
              <a:rPr lang="zh-CN" altLang="en-US" sz="9600" dirty="0">
                <a:gradFill>
                  <a:gsLst>
                    <a:gs pos="0">
                      <a:srgbClr val="00B0F0"/>
                    </a:gs>
                    <a:gs pos="70000">
                      <a:srgbClr val="0070C0"/>
                    </a:gs>
                  </a:gsLst>
                  <a:lin ang="5400000" scaled="1"/>
                </a:gradFill>
                <a:latin typeface="思源宋体 CN Heavy" panose="02020900000000000000" pitchFamily="18" charset="-122"/>
                <a:ea typeface="思源宋体 CN Heavy" panose="02020900000000000000" pitchFamily="18" charset="-122"/>
                <a:sym typeface="思源宋体 CN" panose="02020400000000000000" pitchFamily="18" charset="-122"/>
              </a:rPr>
              <a:t>网</a:t>
            </a:r>
            <a:r>
              <a:rPr lang="zh-CN" altLang="en-US" sz="8800" dirty="0">
                <a:gradFill>
                  <a:gsLst>
                    <a:gs pos="0">
                      <a:srgbClr val="00B0F0"/>
                    </a:gs>
                    <a:gs pos="70000">
                      <a:srgbClr val="0070C0"/>
                    </a:gs>
                  </a:gsLst>
                  <a:lin ang="5400000" scaled="1"/>
                </a:gradFill>
                <a:latin typeface="思源宋体 CN Heavy" panose="02020900000000000000" pitchFamily="18" charset="-122"/>
                <a:ea typeface="思源宋体 CN Heavy" panose="02020900000000000000" pitchFamily="18" charset="-122"/>
                <a:sym typeface="思源宋体 CN" panose="02020400000000000000" pitchFamily="18" charset="-122"/>
              </a:rPr>
              <a:t>络</a:t>
            </a:r>
            <a:r>
              <a:rPr lang="zh-CN" altLang="en-US" sz="9600" dirty="0">
                <a:gradFill>
                  <a:gsLst>
                    <a:gs pos="0">
                      <a:srgbClr val="00B0F0"/>
                    </a:gs>
                    <a:gs pos="70000">
                      <a:srgbClr val="0070C0"/>
                    </a:gs>
                  </a:gsLst>
                  <a:lin ang="5400000" scaled="1"/>
                </a:gradFill>
                <a:latin typeface="思源宋体 CN Heavy" panose="02020900000000000000" pitchFamily="18" charset="-122"/>
                <a:ea typeface="思源宋体 CN Heavy" panose="02020900000000000000" pitchFamily="18" charset="-122"/>
                <a:sym typeface="思源宋体 CN" panose="02020400000000000000" pitchFamily="18" charset="-122"/>
              </a:rPr>
              <a:t>安</a:t>
            </a:r>
            <a:r>
              <a:rPr lang="zh-CN" altLang="en-US" sz="8800" dirty="0">
                <a:gradFill>
                  <a:gsLst>
                    <a:gs pos="0">
                      <a:srgbClr val="00B0F0"/>
                    </a:gs>
                    <a:gs pos="70000">
                      <a:srgbClr val="0070C0"/>
                    </a:gs>
                  </a:gsLst>
                  <a:lin ang="5400000" scaled="1"/>
                </a:gradFill>
                <a:latin typeface="思源宋体 CN Heavy" panose="02020900000000000000" pitchFamily="18" charset="-122"/>
                <a:ea typeface="思源宋体 CN Heavy" panose="02020900000000000000" pitchFamily="18" charset="-122"/>
                <a:sym typeface="思源宋体 CN" panose="02020400000000000000" pitchFamily="18" charset="-122"/>
              </a:rPr>
              <a:t>全</a:t>
            </a:r>
            <a:r>
              <a:rPr lang="zh-CN" altLang="en-US" sz="9600" dirty="0">
                <a:gradFill>
                  <a:gsLst>
                    <a:gs pos="0">
                      <a:srgbClr val="00B0F0"/>
                    </a:gs>
                    <a:gs pos="70000">
                      <a:srgbClr val="0070C0"/>
                    </a:gs>
                  </a:gsLst>
                  <a:lin ang="5400000" scaled="1"/>
                </a:gradFill>
                <a:latin typeface="思源宋体 CN Heavy" panose="02020900000000000000" pitchFamily="18" charset="-122"/>
                <a:ea typeface="思源宋体 CN Heavy" panose="02020900000000000000" pitchFamily="18" charset="-122"/>
                <a:sym typeface="思源宋体 CN" panose="02020400000000000000" pitchFamily="18" charset="-122"/>
              </a:rPr>
              <a:t>周</a:t>
            </a:r>
          </a:p>
        </p:txBody>
      </p:sp>
      <p:sp>
        <p:nvSpPr>
          <p:cNvPr id="52" name="PA-文本框 8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90491FB-EF15-211E-5A06-D7B870ADAD6A}"/>
              </a:ext>
            </a:extLst>
          </p:cNvPr>
          <p:cNvSpPr txBox="1"/>
          <p:nvPr>
            <p:custDataLst>
              <p:tags r:id="rId1"/>
            </p:custDataLst>
          </p:nvPr>
        </p:nvSpPr>
        <p:spPr>
          <a:xfrm>
            <a:off x="5150758" y="3928719"/>
            <a:ext cx="5555342" cy="782265"/>
          </a:xfrm>
          <a:prstGeom prst="rect">
            <a:avLst/>
          </a:prstGeom>
          <a:noFill/>
        </p:spPr>
        <p:txBody>
          <a:bodyPr wrap="square" lIns="0" tIns="0" rIns="0" bIns="0" rtlCol="0">
            <a:spAutoFit/>
          </a:bodyPr>
          <a:lstStyle/>
          <a:p>
            <a:pPr algn="ctr" hangingPunct="0">
              <a:lnSpc>
                <a:spcPct val="150000"/>
              </a:lnSpc>
            </a:pPr>
            <a:r>
              <a:rPr lang="zh-CN" altLang="en-US">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 即“中国国家网络安全宣传周”，是为了“共建网络安全，共享网络文明”而开展的主题活动。</a:t>
            </a:r>
            <a:endParaRPr lang="en-US" altLang="zh-CN">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endParaRPr>
          </a:p>
        </p:txBody>
      </p:sp>
      <p:pic>
        <p:nvPicPr>
          <p:cNvPr id="23" name="图片 2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3311" y="1584874"/>
            <a:ext cx="5584587" cy="5584587"/>
          </a:xfrm>
          <a:prstGeom prst="rect">
            <a:avLst/>
          </a:prstGeom>
        </p:spPr>
      </p:pic>
      <p:grpSp>
        <p:nvGrpSpPr>
          <p:cNvPr id="54" name="组合 5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EB46E5E-5903-F803-C7D4-FC5A5AEF2DD9}"/>
              </a:ext>
            </a:extLst>
          </p:cNvPr>
          <p:cNvGrpSpPr/>
          <p:nvPr/>
        </p:nvGrpSpPr>
        <p:grpSpPr>
          <a:xfrm>
            <a:off x="9848079" y="1587691"/>
            <a:ext cx="914400" cy="122830"/>
            <a:chOff x="4542971" y="1465943"/>
            <a:chExt cx="1944918" cy="261258"/>
          </a:xfrm>
          <a:solidFill>
            <a:srgbClr val="00B0F0"/>
          </a:solidFill>
        </p:grpSpPr>
        <p:sp>
          <p:nvSpPr>
            <p:cNvPr id="55" name="椭圆 5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CFC7913-324F-AC6A-E37C-2E83AA167A6A}"/>
                </a:ext>
              </a:extLst>
            </p:cNvPr>
            <p:cNvSpPr/>
            <p:nvPr/>
          </p:nvSpPr>
          <p:spPr>
            <a:xfrm>
              <a:off x="4542971" y="1465943"/>
              <a:ext cx="261258" cy="26125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56" name="椭圆 5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268986B-65CF-B9AA-3851-323BFFEDDE55}"/>
                </a:ext>
              </a:extLst>
            </p:cNvPr>
            <p:cNvSpPr/>
            <p:nvPr/>
          </p:nvSpPr>
          <p:spPr>
            <a:xfrm>
              <a:off x="4963886" y="1465943"/>
              <a:ext cx="261258" cy="26125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57" name="椭圆 5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9963D81-925D-8983-1089-09D098D3183E}"/>
                </a:ext>
              </a:extLst>
            </p:cNvPr>
            <p:cNvSpPr/>
            <p:nvPr/>
          </p:nvSpPr>
          <p:spPr>
            <a:xfrm>
              <a:off x="5384801" y="1465943"/>
              <a:ext cx="261258" cy="26125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58" name="椭圆 5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BFF8AB3-05A2-ED47-C258-91DE2F765CF7}"/>
                </a:ext>
              </a:extLst>
            </p:cNvPr>
            <p:cNvSpPr/>
            <p:nvPr/>
          </p:nvSpPr>
          <p:spPr>
            <a:xfrm>
              <a:off x="5805716" y="1465943"/>
              <a:ext cx="261258" cy="26125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59" name="椭圆 5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34FAA7D-3B20-1DCD-BCB2-4D278588DF01}"/>
                </a:ext>
              </a:extLst>
            </p:cNvPr>
            <p:cNvSpPr/>
            <p:nvPr/>
          </p:nvSpPr>
          <p:spPr>
            <a:xfrm>
              <a:off x="6226631" y="1465943"/>
              <a:ext cx="261258" cy="26125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spTree>
    <p:extLst>
      <p:ext uri="{BB962C8B-B14F-4D97-AF65-F5344CB8AC3E}">
        <p14:creationId xmlns:p14="http://schemas.microsoft.com/office/powerpoint/2010/main" val="2386814338"/>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anim calcmode="lin" valueType="num">
                                      <p:cBhvr>
                                        <p:cTn id="7" dur="500" fill="hold"/>
                                        <p:tgtEl>
                                          <p:spTgt spid="45"/>
                                        </p:tgtEl>
                                        <p:attrNameLst>
                                          <p:attrName>ppt_w</p:attrName>
                                        </p:attrNameLst>
                                      </p:cBhvr>
                                      <p:tavLst>
                                        <p:tav tm="0">
                                          <p:val>
                                            <p:fltVal val="0"/>
                                          </p:val>
                                        </p:tav>
                                        <p:tav tm="100000">
                                          <p:val>
                                            <p:strVal val="#ppt_w"/>
                                          </p:val>
                                        </p:tav>
                                      </p:tavLst>
                                    </p:anim>
                                    <p:anim calcmode="lin" valueType="num">
                                      <p:cBhvr>
                                        <p:cTn id="8" dur="500" fill="hold"/>
                                        <p:tgtEl>
                                          <p:spTgt spid="45"/>
                                        </p:tgtEl>
                                        <p:attrNameLst>
                                          <p:attrName>ppt_h</p:attrName>
                                        </p:attrNameLst>
                                      </p:cBhvr>
                                      <p:tavLst>
                                        <p:tav tm="0">
                                          <p:val>
                                            <p:fltVal val="0"/>
                                          </p:val>
                                        </p:tav>
                                        <p:tav tm="100000">
                                          <p:val>
                                            <p:strVal val="#ppt_h"/>
                                          </p:val>
                                        </p:tav>
                                      </p:tavLst>
                                    </p:anim>
                                    <p:animEffect transition="in" filter="fade">
                                      <p:cBhvr>
                                        <p:cTn id="9" dur="500"/>
                                        <p:tgtEl>
                                          <p:spTgt spid="45"/>
                                        </p:tgtEl>
                                      </p:cBhvr>
                                    </p:animEffect>
                                  </p:childTnLst>
                                </p:cTn>
                              </p:par>
                              <p:par>
                                <p:cTn id="10" presetID="53" presetClass="entr" presetSubtype="0" fill="hold" nodeType="withEffect">
                                  <p:stCondLst>
                                    <p:cond delay="0"/>
                                  </p:stCondLst>
                                  <p:childTnLst>
                                    <p:set>
                                      <p:cBhvr>
                                        <p:cTn id="11" dur="1" fill="hold">
                                          <p:stCondLst>
                                            <p:cond delay="0"/>
                                          </p:stCondLst>
                                        </p:cTn>
                                        <p:tgtEl>
                                          <p:spTgt spid="35"/>
                                        </p:tgtEl>
                                        <p:attrNameLst>
                                          <p:attrName>style.visibility</p:attrName>
                                        </p:attrNameLst>
                                      </p:cBhvr>
                                      <p:to>
                                        <p:strVal val="visible"/>
                                      </p:to>
                                    </p:set>
                                    <p:anim calcmode="lin" valueType="num">
                                      <p:cBhvr>
                                        <p:cTn id="12" dur="500" fill="hold"/>
                                        <p:tgtEl>
                                          <p:spTgt spid="35"/>
                                        </p:tgtEl>
                                        <p:attrNameLst>
                                          <p:attrName>ppt_w</p:attrName>
                                        </p:attrNameLst>
                                      </p:cBhvr>
                                      <p:tavLst>
                                        <p:tav tm="0">
                                          <p:val>
                                            <p:fltVal val="0"/>
                                          </p:val>
                                        </p:tav>
                                        <p:tav tm="100000">
                                          <p:val>
                                            <p:strVal val="#ppt_w"/>
                                          </p:val>
                                        </p:tav>
                                      </p:tavLst>
                                    </p:anim>
                                    <p:anim calcmode="lin" valueType="num">
                                      <p:cBhvr>
                                        <p:cTn id="13" dur="500" fill="hold"/>
                                        <p:tgtEl>
                                          <p:spTgt spid="35"/>
                                        </p:tgtEl>
                                        <p:attrNameLst>
                                          <p:attrName>ppt_h</p:attrName>
                                        </p:attrNameLst>
                                      </p:cBhvr>
                                      <p:tavLst>
                                        <p:tav tm="0">
                                          <p:val>
                                            <p:fltVal val="0"/>
                                          </p:val>
                                        </p:tav>
                                        <p:tav tm="100000">
                                          <p:val>
                                            <p:strVal val="#ppt_h"/>
                                          </p:val>
                                        </p:tav>
                                      </p:tavLst>
                                    </p:anim>
                                    <p:animEffect transition="in" filter="fade">
                                      <p:cBhvr>
                                        <p:cTn id="14" dur="500"/>
                                        <p:tgtEl>
                                          <p:spTgt spid="35"/>
                                        </p:tgtEl>
                                      </p:cBhvr>
                                    </p:animEffect>
                                  </p:childTnLst>
                                </p:cTn>
                              </p:par>
                            </p:childTnLst>
                          </p:cTn>
                        </p:par>
                        <p:par>
                          <p:cTn id="15" fill="hold" nodeType="afterGroup">
                            <p:stCondLst>
                              <p:cond delay="500"/>
                            </p:stCondLst>
                            <p:childTnLst>
                              <p:par>
                                <p:cTn id="16" presetID="42" presetClass="entr" presetSubtype="0" fill="hold" grpId="3" nodeType="afterEffect">
                                  <p:stCondLst>
                                    <p:cond delay="500"/>
                                  </p:stCondLst>
                                  <p:childTnLst>
                                    <p:set>
                                      <p:cBhvr>
                                        <p:cTn id="17" dur="1" fill="hold">
                                          <p:stCondLst>
                                            <p:cond delay="0"/>
                                          </p:stCondLst>
                                        </p:cTn>
                                        <p:tgtEl>
                                          <p:spTgt spid="50"/>
                                        </p:tgtEl>
                                        <p:attrNameLst>
                                          <p:attrName>style.visibility</p:attrName>
                                        </p:attrNameLst>
                                      </p:cBhvr>
                                      <p:to>
                                        <p:strVal val="visible"/>
                                      </p:to>
                                    </p:set>
                                    <p:animEffect transition="in" filter="fade">
                                      <p:cBhvr>
                                        <p:cTn id="18" dur="1000"/>
                                        <p:tgtEl>
                                          <p:spTgt spid="50"/>
                                        </p:tgtEl>
                                      </p:cBhvr>
                                    </p:animEffect>
                                    <p:anim calcmode="lin" valueType="num">
                                      <p:cBhvr>
                                        <p:cTn id="19" dur="1000" fill="hold"/>
                                        <p:tgtEl>
                                          <p:spTgt spid="50"/>
                                        </p:tgtEl>
                                        <p:attrNameLst>
                                          <p:attrName>ppt_x</p:attrName>
                                        </p:attrNameLst>
                                      </p:cBhvr>
                                      <p:tavLst>
                                        <p:tav tm="0">
                                          <p:val>
                                            <p:strVal val="#ppt_x"/>
                                          </p:val>
                                        </p:tav>
                                        <p:tav tm="100000">
                                          <p:val>
                                            <p:strVal val="#ppt_x"/>
                                          </p:val>
                                        </p:tav>
                                      </p:tavLst>
                                    </p:anim>
                                    <p:anim calcmode="lin" valueType="num">
                                      <p:cBhvr>
                                        <p:cTn id="20" dur="1000" fill="hold"/>
                                        <p:tgtEl>
                                          <p:spTgt spid="50"/>
                                        </p:tgtEl>
                                        <p:attrNameLst>
                                          <p:attrName>ppt_y</p:attrName>
                                        </p:attrNameLst>
                                      </p:cBhvr>
                                      <p:tavLst>
                                        <p:tav tm="0">
                                          <p:val>
                                            <p:strVal val="#ppt_y+.1"/>
                                          </p:val>
                                        </p:tav>
                                        <p:tav tm="100000">
                                          <p:val>
                                            <p:strVal val="#ppt_y"/>
                                          </p:val>
                                        </p:tav>
                                      </p:tavLst>
                                    </p:anim>
                                  </p:childTnLst>
                                </p:cTn>
                              </p:par>
                              <p:par>
                                <p:cTn id="21" presetID="10" presetClass="entr" presetSubtype="0" decel="100000" fill="hold" grpId="4" nodeType="withEffect">
                                  <p:stCondLst>
                                    <p:cond delay="500"/>
                                  </p:stCondLst>
                                  <p:childTnLst>
                                    <p:set>
                                      <p:cBhvr>
                                        <p:cTn id="22" dur="1" fill="hold">
                                          <p:stCondLst>
                                            <p:cond delay="0"/>
                                          </p:stCondLst>
                                        </p:cTn>
                                        <p:tgtEl>
                                          <p:spTgt spid="51"/>
                                        </p:tgtEl>
                                        <p:attrNameLst>
                                          <p:attrName>style.visibility</p:attrName>
                                        </p:attrNameLst>
                                      </p:cBhvr>
                                      <p:to>
                                        <p:strVal val="visible"/>
                                      </p:to>
                                    </p:set>
                                    <p:animEffect transition="in" filter="fade">
                                      <p:cBhvr>
                                        <p:cTn id="23" dur="500">
                                          <p:stCondLst>
                                            <p:cond delay="0"/>
                                          </p:stCondLst>
                                        </p:cTn>
                                        <p:tgtEl>
                                          <p:spTgt spid="51"/>
                                        </p:tgtEl>
                                      </p:cBhvr>
                                    </p:animEffect>
                                    <p:anim to="0" calcmode="lin" valueType="num">
                                      <p:cBhvr>
                                        <p:cTn id="24" dur="500" fill="hold">
                                          <p:stCondLst>
                                            <p:cond delay="0"/>
                                          </p:stCondLst>
                                        </p:cTn>
                                        <p:tgtEl>
                                          <p:spTgt spid="51"/>
                                        </p:tgtEl>
                                        <p:attrNameLst>
                                          <p:attrName>ppt_x</p:attrName>
                                        </p:attrNameLst>
                                      </p:cBhvr>
                                      <p:tavLst>
                                        <p:tav tm="0">
                                          <p:val>
                                            <p:strVal val="#ppt_x+.05"/>
                                          </p:val>
                                        </p:tav>
                                        <p:tav tm="100000">
                                          <p:val>
                                            <p:strVal val="#ppt_x"/>
                                          </p:val>
                                        </p:tav>
                                      </p:tavLst>
                                    </p:anim>
                                  </p:childTnLst>
                                </p:cTn>
                              </p:par>
                              <p:par>
                                <p:cTn id="25" presetID="10" presetClass="entr" presetSubtype="0" decel="100000" fill="hold" grpId="5" nodeType="withEffect">
                                  <p:stCondLst>
                                    <p:cond delay="500"/>
                                  </p:stCondLst>
                                  <p:childTnLst>
                                    <p:set>
                                      <p:cBhvr>
                                        <p:cTn id="26" dur="1" fill="hold">
                                          <p:stCondLst>
                                            <p:cond delay="0"/>
                                          </p:stCondLst>
                                        </p:cTn>
                                        <p:tgtEl>
                                          <p:spTgt spid="52"/>
                                        </p:tgtEl>
                                        <p:attrNameLst>
                                          <p:attrName>style.visibility</p:attrName>
                                        </p:attrNameLst>
                                      </p:cBhvr>
                                      <p:to>
                                        <p:strVal val="visible"/>
                                      </p:to>
                                    </p:set>
                                    <p:animEffect transition="in" filter="fade">
                                      <p:cBhvr>
                                        <p:cTn id="27" dur="500">
                                          <p:stCondLst>
                                            <p:cond delay="0"/>
                                          </p:stCondLst>
                                        </p:cTn>
                                        <p:tgtEl>
                                          <p:spTgt spid="52"/>
                                        </p:tgtEl>
                                      </p:cBhvr>
                                    </p:animEffect>
                                    <p:anim to="0" calcmode="lin" valueType="num">
                                      <p:cBhvr>
                                        <p:cTn id="28" dur="500" fill="hold">
                                          <p:stCondLst>
                                            <p:cond delay="0"/>
                                          </p:stCondLst>
                                        </p:cTn>
                                        <p:tgtEl>
                                          <p:spTgt spid="52"/>
                                        </p:tgtEl>
                                        <p:attrNameLst>
                                          <p:attrName>ppt_x</p:attrName>
                                        </p:attrNameLst>
                                      </p:cBhvr>
                                      <p:tavLst>
                                        <p:tav tm="0">
                                          <p:val>
                                            <p:strVal val="#ppt_x+.05"/>
                                          </p:val>
                                        </p:tav>
                                        <p:tav tm="100000">
                                          <p:val>
                                            <p:strVal val="#ppt_x"/>
                                          </p:val>
                                        </p:tav>
                                      </p:tavLst>
                                    </p:anim>
                                  </p:childTnLst>
                                </p:cTn>
                              </p:par>
                              <p:par>
                                <p:cTn id="29" presetID="53" presetClass="entr" presetSubtype="0" fill="hold" nodeType="withEffect">
                                  <p:stCondLst>
                                    <p:cond delay="2250"/>
                                  </p:stCondLst>
                                  <p:childTnLst>
                                    <p:set>
                                      <p:cBhvr>
                                        <p:cTn id="30" dur="1" fill="hold">
                                          <p:stCondLst>
                                            <p:cond delay="0"/>
                                          </p:stCondLst>
                                        </p:cTn>
                                        <p:tgtEl>
                                          <p:spTgt spid="54"/>
                                        </p:tgtEl>
                                        <p:attrNameLst>
                                          <p:attrName>style.visibility</p:attrName>
                                        </p:attrNameLst>
                                      </p:cBhvr>
                                      <p:to>
                                        <p:strVal val="visible"/>
                                      </p:to>
                                    </p:set>
                                    <p:anim calcmode="lin" valueType="num">
                                      <p:cBhvr>
                                        <p:cTn id="31" dur="500" fill="hold"/>
                                        <p:tgtEl>
                                          <p:spTgt spid="54"/>
                                        </p:tgtEl>
                                        <p:attrNameLst>
                                          <p:attrName>ppt_w</p:attrName>
                                        </p:attrNameLst>
                                      </p:cBhvr>
                                      <p:tavLst>
                                        <p:tav tm="0">
                                          <p:val>
                                            <p:fltVal val="0"/>
                                          </p:val>
                                        </p:tav>
                                        <p:tav tm="100000">
                                          <p:val>
                                            <p:strVal val="#ppt_w"/>
                                          </p:val>
                                        </p:tav>
                                      </p:tavLst>
                                    </p:anim>
                                    <p:anim calcmode="lin" valueType="num">
                                      <p:cBhvr>
                                        <p:cTn id="32" dur="500" fill="hold"/>
                                        <p:tgtEl>
                                          <p:spTgt spid="54"/>
                                        </p:tgtEl>
                                        <p:attrNameLst>
                                          <p:attrName>ppt_h</p:attrName>
                                        </p:attrNameLst>
                                      </p:cBhvr>
                                      <p:tavLst>
                                        <p:tav tm="0">
                                          <p:val>
                                            <p:fltVal val="0"/>
                                          </p:val>
                                        </p:tav>
                                        <p:tav tm="100000">
                                          <p:val>
                                            <p:strVal val="#ppt_h"/>
                                          </p:val>
                                        </p:tav>
                                      </p:tavLst>
                                    </p:anim>
                                    <p:animEffect transition="in" filter="fade">
                                      <p:cBhvr>
                                        <p:cTn id="33"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50" grpId="3"/>
      <p:bldP spid="51" grpId="4"/>
      <p:bldP spid="52" grpId="5"/>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 y="0"/>
            <a:ext cx="12192001" cy="6858000"/>
          </a:xfrm>
          <a:prstGeom prst="rect">
            <a:avLst/>
          </a:prstGeom>
        </p:spPr>
      </p:pic>
      <p:sp>
        <p:nvSpPr>
          <p:cNvPr id="32" name="矩形: 圆角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969E648-40D5-85B8-E85F-49DE9663DDCA}"/>
              </a:ext>
            </a:extLst>
          </p:cNvPr>
          <p:cNvSpPr/>
          <p:nvPr/>
        </p:nvSpPr>
        <p:spPr>
          <a:xfrm>
            <a:off x="1600200" y="1106454"/>
            <a:ext cx="8966200" cy="4724400"/>
          </a:xfrm>
          <a:prstGeom prst="roundRect">
            <a:avLst>
              <a:gd name="adj" fmla="val 1033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45" name="文本框 4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5CEB2BF-9F5C-2BD3-124D-45343A5D5D84}"/>
              </a:ext>
            </a:extLst>
          </p:cNvPr>
          <p:cNvSpPr txBox="1"/>
          <p:nvPr/>
        </p:nvSpPr>
        <p:spPr>
          <a:xfrm>
            <a:off x="2755900" y="485970"/>
            <a:ext cx="6574972" cy="400110"/>
          </a:xfrm>
          <a:prstGeom prst="rect">
            <a:avLst/>
          </a:prstGeom>
          <a:noFill/>
        </p:spPr>
        <p:txBody>
          <a:bodyPr wrap="square" rtlCol="0">
            <a:spAutoFit/>
          </a:bodyPr>
          <a:lstStyle/>
          <a:p>
            <a:pPr algn="dist"/>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网</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络</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安</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全</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为</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人</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民</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网</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络</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安</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全</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靠</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人</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民</a:t>
            </a:r>
          </a:p>
        </p:txBody>
      </p:sp>
      <p:pic>
        <p:nvPicPr>
          <p:cNvPr id="2" name="图片 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763786" y="1515316"/>
            <a:ext cx="3906676" cy="3906676"/>
          </a:xfrm>
          <a:prstGeom prst="rect">
            <a:avLst/>
          </a:prstGeom>
        </p:spPr>
      </p:pic>
      <p:sp>
        <p:nvSpPr>
          <p:cNvPr id="25" name="文本框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F0C444F-92B9-E766-8986-FB2AA3351948}"/>
              </a:ext>
            </a:extLst>
          </p:cNvPr>
          <p:cNvSpPr txBox="1"/>
          <p:nvPr/>
        </p:nvSpPr>
        <p:spPr>
          <a:xfrm>
            <a:off x="863601" y="2814770"/>
            <a:ext cx="6872512" cy="1754326"/>
          </a:xfrm>
          <a:prstGeom prst="rect">
            <a:avLst/>
          </a:prstGeom>
          <a:noFill/>
        </p:spPr>
        <p:txBody>
          <a:bodyPr wrap="square" rtlCol="0">
            <a:spAutoFit/>
          </a:bodyPr>
          <a:lstStyle/>
          <a:p>
            <a:pPr algn="ctr"/>
            <a:r>
              <a:rPr lang="zh-CN" altLang="en-US" sz="5400">
                <a:gradFill>
                  <a:gsLst>
                    <a:gs pos="0">
                      <a:srgbClr val="00B0F0"/>
                    </a:gs>
                    <a:gs pos="70000">
                      <a:srgbClr val="0070C0"/>
                    </a:gs>
                  </a:gsLst>
                  <a:lin ang="5400000" scaled="1"/>
                </a:gradFill>
                <a:latin typeface="思源宋体 CN Heavy" panose="02020900000000000000" pitchFamily="18" charset="-122"/>
                <a:ea typeface="思源宋体 CN Heavy" panose="02020900000000000000" pitchFamily="18" charset="-122"/>
                <a:sym typeface="思源宋体 CN" panose="02020400000000000000" pitchFamily="18" charset="-122"/>
              </a:rPr>
              <a:t>网络安全</a:t>
            </a:r>
            <a:r>
              <a:rPr lang="zh-CN" altLang="en-US" sz="5400" smtClean="0">
                <a:gradFill>
                  <a:gsLst>
                    <a:gs pos="0">
                      <a:srgbClr val="00B0F0"/>
                    </a:gs>
                    <a:gs pos="70000">
                      <a:srgbClr val="0070C0"/>
                    </a:gs>
                  </a:gsLst>
                  <a:lin ang="5400000" scaled="1"/>
                </a:gradFill>
                <a:latin typeface="思源宋体 CN Heavy" panose="02020900000000000000" pitchFamily="18" charset="-122"/>
                <a:ea typeface="思源宋体 CN Heavy" panose="02020900000000000000" pitchFamily="18" charset="-122"/>
                <a:sym typeface="思源宋体 CN" panose="02020400000000000000" pitchFamily="18" charset="-122"/>
              </a:rPr>
              <a:t>周</a:t>
            </a:r>
            <a:endParaRPr lang="en-US" altLang="zh-CN" sz="5400" smtClean="0">
              <a:gradFill>
                <a:gsLst>
                  <a:gs pos="0">
                    <a:srgbClr val="00B0F0"/>
                  </a:gs>
                  <a:gs pos="70000">
                    <a:srgbClr val="0070C0"/>
                  </a:gs>
                </a:gsLst>
                <a:lin ang="5400000" scaled="1"/>
              </a:gradFill>
              <a:latin typeface="思源宋体 CN Heavy" panose="02020900000000000000" pitchFamily="18" charset="-122"/>
              <a:ea typeface="思源宋体 CN Heavy" panose="02020900000000000000" pitchFamily="18" charset="-122"/>
              <a:sym typeface="思源宋体 CN" panose="02020400000000000000" pitchFamily="18" charset="-122"/>
            </a:endParaRPr>
          </a:p>
          <a:p>
            <a:pPr algn="ctr"/>
            <a:r>
              <a:rPr lang="zh-CN" altLang="en-US" sz="5400" smtClean="0">
                <a:gradFill>
                  <a:gsLst>
                    <a:gs pos="0">
                      <a:srgbClr val="00B0F0"/>
                    </a:gs>
                    <a:gs pos="70000">
                      <a:srgbClr val="0070C0"/>
                    </a:gs>
                  </a:gsLst>
                  <a:lin ang="5400000" scaled="1"/>
                </a:gradFill>
                <a:latin typeface="思源宋体 CN Heavy" panose="02020900000000000000" pitchFamily="18" charset="-122"/>
                <a:ea typeface="思源宋体 CN Heavy" panose="02020900000000000000" pitchFamily="18" charset="-122"/>
                <a:sym typeface="思源宋体 CN" panose="02020400000000000000" pitchFamily="18" charset="-122"/>
              </a:rPr>
              <a:t>主</a:t>
            </a:r>
            <a:r>
              <a:rPr lang="zh-CN" altLang="en-US" sz="5400">
                <a:gradFill>
                  <a:gsLst>
                    <a:gs pos="0">
                      <a:srgbClr val="00B0F0"/>
                    </a:gs>
                    <a:gs pos="70000">
                      <a:srgbClr val="0070C0"/>
                    </a:gs>
                  </a:gsLst>
                  <a:lin ang="5400000" scaled="1"/>
                </a:gradFill>
                <a:latin typeface="思源宋体 CN Heavy" panose="02020900000000000000" pitchFamily="18" charset="-122"/>
                <a:ea typeface="思源宋体 CN Heavy" panose="02020900000000000000" pitchFamily="18" charset="-122"/>
                <a:sym typeface="思源宋体 CN" panose="02020400000000000000" pitchFamily="18" charset="-122"/>
              </a:rPr>
              <a:t>题活动</a:t>
            </a:r>
          </a:p>
        </p:txBody>
      </p:sp>
      <p:sp>
        <p:nvSpPr>
          <p:cNvPr id="26" name="文本框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3C66496-75D7-2839-18D3-490328608CE2}"/>
              </a:ext>
            </a:extLst>
          </p:cNvPr>
          <p:cNvSpPr txBox="1"/>
          <p:nvPr/>
        </p:nvSpPr>
        <p:spPr>
          <a:xfrm>
            <a:off x="1981200" y="1709907"/>
            <a:ext cx="4637314" cy="1323439"/>
          </a:xfrm>
          <a:prstGeom prst="rect">
            <a:avLst/>
          </a:prstGeom>
          <a:noFill/>
        </p:spPr>
        <p:txBody>
          <a:bodyPr wrap="square" rtlCol="0">
            <a:spAutoFit/>
          </a:bodyPr>
          <a:lstStyle/>
          <a:p>
            <a:pPr algn="ctr"/>
            <a:r>
              <a:rPr lang="en-US" altLang="zh-CN" sz="8000">
                <a:gradFill>
                  <a:gsLst>
                    <a:gs pos="0">
                      <a:srgbClr val="00B0F0"/>
                    </a:gs>
                    <a:gs pos="70000">
                      <a:srgbClr val="0070C0"/>
                    </a:gs>
                  </a:gsLst>
                  <a:lin ang="5400000" scaled="1"/>
                </a:gradFill>
                <a:latin typeface="思源宋体 CN" panose="02020400000000000000" pitchFamily="18" charset="-122"/>
                <a:ea typeface="思源宋体 CN" panose="02020400000000000000" pitchFamily="18" charset="-122"/>
                <a:sym typeface="思源宋体 CN" panose="02020400000000000000" pitchFamily="18" charset="-122"/>
              </a:rPr>
              <a:t>-</a:t>
            </a:r>
            <a:r>
              <a:rPr lang="en-US" altLang="zh-CN" sz="8000" smtClean="0">
                <a:gradFill>
                  <a:gsLst>
                    <a:gs pos="0">
                      <a:srgbClr val="00B0F0"/>
                    </a:gs>
                    <a:gs pos="70000">
                      <a:srgbClr val="0070C0"/>
                    </a:gs>
                  </a:gsLst>
                  <a:lin ang="5400000" scaled="1"/>
                </a:gradFill>
                <a:latin typeface="思源宋体 CN" panose="02020400000000000000" pitchFamily="18" charset="-122"/>
                <a:ea typeface="思源宋体 CN" panose="02020400000000000000" pitchFamily="18" charset="-122"/>
                <a:sym typeface="思源宋体 CN" panose="02020400000000000000" pitchFamily="18" charset="-122"/>
              </a:rPr>
              <a:t>03-</a:t>
            </a:r>
            <a:endParaRPr lang="zh-CN" altLang="en-US" sz="8000">
              <a:gradFill>
                <a:gsLst>
                  <a:gs pos="0">
                    <a:srgbClr val="00B0F0"/>
                  </a:gs>
                  <a:gs pos="70000">
                    <a:srgbClr val="0070C0"/>
                  </a:gs>
                </a:gsLst>
                <a:lin ang="5400000" scaled="1"/>
              </a:gra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7" name="PA-文本框 8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90491FB-EF15-211E-5A06-D7B870ADAD6A}"/>
              </a:ext>
            </a:extLst>
          </p:cNvPr>
          <p:cNvSpPr txBox="1"/>
          <p:nvPr>
            <p:custDataLst>
              <p:tags r:id="rId1"/>
            </p:custDataLst>
          </p:nvPr>
        </p:nvSpPr>
        <p:spPr>
          <a:xfrm>
            <a:off x="1903186" y="4569096"/>
            <a:ext cx="4793342" cy="646331"/>
          </a:xfrm>
          <a:prstGeom prst="rect">
            <a:avLst/>
          </a:prstGeom>
          <a:noFill/>
        </p:spPr>
        <p:txBody>
          <a:bodyPr wrap="square" lIns="0" tIns="0" rIns="0" bIns="0" rtlCol="0">
            <a:spAutoFit/>
          </a:bodyPr>
          <a:lstStyle/>
          <a:p>
            <a:pPr algn="ctr" hangingPunct="0">
              <a:lnSpc>
                <a:spcPct val="150000"/>
              </a:lnSpc>
            </a:pPr>
            <a:r>
              <a:rPr lang="zh-CN" altLang="en-US" sz="140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 即“中国国家网络安全宣传周”，是为了“共建网络安全，共享网络文明”而开展的主题活动。</a:t>
            </a:r>
            <a:endParaRPr lang="en-US" altLang="zh-CN" sz="140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endParaRPr>
          </a:p>
        </p:txBody>
      </p:sp>
    </p:spTree>
    <p:extLst>
      <p:ext uri="{BB962C8B-B14F-4D97-AF65-F5344CB8AC3E}">
        <p14:creationId xmlns:p14="http://schemas.microsoft.com/office/powerpoint/2010/main" val="2257439245"/>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anim calcmode="lin" valueType="num">
                                      <p:cBhvr>
                                        <p:cTn id="7" dur="500" fill="hold"/>
                                        <p:tgtEl>
                                          <p:spTgt spid="45"/>
                                        </p:tgtEl>
                                        <p:attrNameLst>
                                          <p:attrName>ppt_w</p:attrName>
                                        </p:attrNameLst>
                                      </p:cBhvr>
                                      <p:tavLst>
                                        <p:tav tm="0">
                                          <p:val>
                                            <p:fltVal val="0"/>
                                          </p:val>
                                        </p:tav>
                                        <p:tav tm="100000">
                                          <p:val>
                                            <p:strVal val="#ppt_w"/>
                                          </p:val>
                                        </p:tav>
                                      </p:tavLst>
                                    </p:anim>
                                    <p:anim calcmode="lin" valueType="num">
                                      <p:cBhvr>
                                        <p:cTn id="8" dur="500" fill="hold"/>
                                        <p:tgtEl>
                                          <p:spTgt spid="45"/>
                                        </p:tgtEl>
                                        <p:attrNameLst>
                                          <p:attrName>ppt_h</p:attrName>
                                        </p:attrNameLst>
                                      </p:cBhvr>
                                      <p:tavLst>
                                        <p:tav tm="0">
                                          <p:val>
                                            <p:fltVal val="0"/>
                                          </p:val>
                                        </p:tav>
                                        <p:tav tm="100000">
                                          <p:val>
                                            <p:strVal val="#ppt_h"/>
                                          </p:val>
                                        </p:tav>
                                      </p:tavLst>
                                    </p:anim>
                                    <p:animEffect transition="in" filter="fade">
                                      <p:cBhvr>
                                        <p:cTn id="9" dur="500"/>
                                        <p:tgtEl>
                                          <p:spTgt spid="45"/>
                                        </p:tgtEl>
                                      </p:cBhvr>
                                    </p:animEffect>
                                  </p:childTnLst>
                                </p:cTn>
                              </p:par>
                            </p:childTnLst>
                          </p:cTn>
                        </p:par>
                        <p:par>
                          <p:cTn id="10" fill="hold" nodeType="afterGroup">
                            <p:stCondLst>
                              <p:cond delay="500"/>
                            </p:stCondLst>
                            <p:childTnLst>
                              <p:par>
                                <p:cTn id="11" presetID="10" presetClass="entr" presetSubtype="0" fill="hold" grpId="2" nodeType="afterEffect">
                                  <p:stCondLst>
                                    <p:cond delay="500"/>
                                  </p:stCondLst>
                                  <p:iterate type="wd">
                                    <p:tmPct val="10000"/>
                                  </p:iterate>
                                  <p:childTnLst>
                                    <p:set>
                                      <p:cBhvr>
                                        <p:cTn id="12" dur="1" fill="hold">
                                          <p:stCondLst>
                                            <p:cond delay="0"/>
                                          </p:stCondLst>
                                        </p:cTn>
                                        <p:tgtEl>
                                          <p:spTgt spid="26"/>
                                        </p:tgtEl>
                                        <p:attrNameLst>
                                          <p:attrName>style.visibility</p:attrName>
                                        </p:attrNameLst>
                                      </p:cBhvr>
                                      <p:to>
                                        <p:strVal val="visible"/>
                                      </p:to>
                                    </p:set>
                                    <p:anim to="0" calcmode="lin" valueType="num">
                                      <p:cBhvr>
                                        <p:cTn id="13" dur="500" decel="100000" fill="hold">
                                          <p:stCondLst>
                                            <p:cond delay="0"/>
                                          </p:stCondLst>
                                        </p:cTn>
                                        <p:tgtEl>
                                          <p:spTgt spid="26"/>
                                        </p:tgtEl>
                                        <p:attrNameLst>
                                          <p:attrName>ppt_y</p:attrName>
                                        </p:attrNameLst>
                                      </p:cBhvr>
                                      <p:tavLst>
                                        <p:tav tm="0">
                                          <p:val>
                                            <p:strVal val="ppt_y+0.02"/>
                                          </p:val>
                                        </p:tav>
                                        <p:tav tm="100000">
                                          <p:val>
                                            <p:strVal val="#ppt_y"/>
                                          </p:val>
                                        </p:tav>
                                      </p:tavLst>
                                    </p:anim>
                                    <p:animEffect transition="in" filter="fade">
                                      <p:cBhvr>
                                        <p:cTn id="14" dur="500">
                                          <p:stCondLst>
                                            <p:cond delay="0"/>
                                          </p:stCondLst>
                                        </p:cTn>
                                        <p:tgtEl>
                                          <p:spTgt spid="26"/>
                                        </p:tgtEl>
                                      </p:cBhvr>
                                    </p:animEffect>
                                    <p:animScale>
                                      <p:cBhvr>
                                        <p:cTn id="15" dur="500" decel="100000" fill="hold">
                                          <p:stCondLst>
                                            <p:cond delay="0"/>
                                          </p:stCondLst>
                                        </p:cTn>
                                        <p:tgtEl>
                                          <p:spTgt spid="26"/>
                                        </p:tgtEl>
                                      </p:cBhvr>
                                      <p:by x="100000" y="100000"/>
                                      <p:from x="110000" y="110000"/>
                                      <p:to x="100000" y="100000"/>
                                    </p:animScale>
                                  </p:childTnLst>
                                </p:cTn>
                              </p:par>
                            </p:childTnLst>
                          </p:cTn>
                        </p:par>
                        <p:par>
                          <p:cTn id="16" fill="hold" nodeType="afterGroup">
                            <p:stCondLst>
                              <p:cond delay="1500"/>
                            </p:stCondLst>
                            <p:childTnLst>
                              <p:par>
                                <p:cTn id="17" presetID="10" presetClass="entr" presetSubtype="0" fill="hold" grpId="1" nodeType="afterEffect">
                                  <p:stCondLst>
                                    <p:cond delay="1050"/>
                                  </p:stCondLst>
                                  <p:iterate type="wd">
                                    <p:tmPct val="10000"/>
                                  </p:iterate>
                                  <p:childTnLst>
                                    <p:set>
                                      <p:cBhvr>
                                        <p:cTn id="18" dur="1" fill="hold">
                                          <p:stCondLst>
                                            <p:cond delay="0"/>
                                          </p:stCondLst>
                                        </p:cTn>
                                        <p:tgtEl>
                                          <p:spTgt spid="25"/>
                                        </p:tgtEl>
                                        <p:attrNameLst>
                                          <p:attrName>style.visibility</p:attrName>
                                        </p:attrNameLst>
                                      </p:cBhvr>
                                      <p:to>
                                        <p:strVal val="visible"/>
                                      </p:to>
                                    </p:set>
                                    <p:anim to="0" calcmode="lin" valueType="num">
                                      <p:cBhvr>
                                        <p:cTn id="19" dur="500" decel="100000" fill="hold">
                                          <p:stCondLst>
                                            <p:cond delay="0"/>
                                          </p:stCondLst>
                                        </p:cTn>
                                        <p:tgtEl>
                                          <p:spTgt spid="25"/>
                                        </p:tgtEl>
                                        <p:attrNameLst>
                                          <p:attrName>ppt_y</p:attrName>
                                        </p:attrNameLst>
                                      </p:cBhvr>
                                      <p:tavLst>
                                        <p:tav tm="0">
                                          <p:val>
                                            <p:strVal val="ppt_y+0.02"/>
                                          </p:val>
                                        </p:tav>
                                        <p:tav tm="100000">
                                          <p:val>
                                            <p:strVal val="#ppt_y"/>
                                          </p:val>
                                        </p:tav>
                                      </p:tavLst>
                                    </p:anim>
                                    <p:animEffect transition="in" filter="fade">
                                      <p:cBhvr>
                                        <p:cTn id="20" dur="500">
                                          <p:stCondLst>
                                            <p:cond delay="0"/>
                                          </p:stCondLst>
                                        </p:cTn>
                                        <p:tgtEl>
                                          <p:spTgt spid="25"/>
                                        </p:tgtEl>
                                      </p:cBhvr>
                                    </p:animEffect>
                                    <p:animScale>
                                      <p:cBhvr>
                                        <p:cTn id="21" dur="500" decel="100000" fill="hold">
                                          <p:stCondLst>
                                            <p:cond delay="0"/>
                                          </p:stCondLst>
                                        </p:cTn>
                                        <p:tgtEl>
                                          <p:spTgt spid="25"/>
                                        </p:tgtEl>
                                      </p:cBhvr>
                                      <p:by x="100000" y="100000"/>
                                      <p:from x="110000" y="110000"/>
                                      <p:to x="100000" y="100000"/>
                                    </p:animScale>
                                  </p:childTnLst>
                                </p:cTn>
                              </p:par>
                            </p:childTnLst>
                          </p:cTn>
                        </p:par>
                        <p:par>
                          <p:cTn id="22" fill="hold" nodeType="afterGroup">
                            <p:stCondLst>
                              <p:cond delay="3050"/>
                            </p:stCondLst>
                            <p:childTnLst>
                              <p:par>
                                <p:cTn id="23" presetID="10" presetClass="entr" presetSubtype="0" fill="hold" grpId="3" nodeType="afterEffect">
                                  <p:stCondLst>
                                    <p:cond delay="1950"/>
                                  </p:stCondLst>
                                  <p:iterate type="wd">
                                    <p:tmPct val="10000"/>
                                  </p:iterate>
                                  <p:childTnLst>
                                    <p:set>
                                      <p:cBhvr>
                                        <p:cTn id="24" dur="1" fill="hold">
                                          <p:stCondLst>
                                            <p:cond delay="0"/>
                                          </p:stCondLst>
                                        </p:cTn>
                                        <p:tgtEl>
                                          <p:spTgt spid="27"/>
                                        </p:tgtEl>
                                        <p:attrNameLst>
                                          <p:attrName>style.visibility</p:attrName>
                                        </p:attrNameLst>
                                      </p:cBhvr>
                                      <p:to>
                                        <p:strVal val="visible"/>
                                      </p:to>
                                    </p:set>
                                    <p:anim to="0" calcmode="lin" valueType="num">
                                      <p:cBhvr>
                                        <p:cTn id="25" dur="500" decel="100000" fill="hold">
                                          <p:stCondLst>
                                            <p:cond delay="0"/>
                                          </p:stCondLst>
                                        </p:cTn>
                                        <p:tgtEl>
                                          <p:spTgt spid="27"/>
                                        </p:tgtEl>
                                        <p:attrNameLst>
                                          <p:attrName>ppt_y</p:attrName>
                                        </p:attrNameLst>
                                      </p:cBhvr>
                                      <p:tavLst>
                                        <p:tav tm="0">
                                          <p:val>
                                            <p:strVal val="ppt_y+0.02"/>
                                          </p:val>
                                        </p:tav>
                                        <p:tav tm="100000">
                                          <p:val>
                                            <p:strVal val="#ppt_y"/>
                                          </p:val>
                                        </p:tav>
                                      </p:tavLst>
                                    </p:anim>
                                    <p:animEffect transition="in" filter="fade">
                                      <p:cBhvr>
                                        <p:cTn id="26" dur="500">
                                          <p:stCondLst>
                                            <p:cond delay="0"/>
                                          </p:stCondLst>
                                        </p:cTn>
                                        <p:tgtEl>
                                          <p:spTgt spid="27"/>
                                        </p:tgtEl>
                                      </p:cBhvr>
                                    </p:animEffect>
                                    <p:animScale>
                                      <p:cBhvr>
                                        <p:cTn id="27" dur="500" decel="100000" fill="hold">
                                          <p:stCondLst>
                                            <p:cond delay="0"/>
                                          </p:stCondLst>
                                        </p:cTn>
                                        <p:tgtEl>
                                          <p:spTgt spid="27"/>
                                        </p:tgtEl>
                                      </p:cBhvr>
                                      <p:by x="100000" y="100000"/>
                                      <p:from x="110000" y="110000"/>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25" grpId="1"/>
      <p:bldP spid="26" grpId="2"/>
      <p:bldP spid="27" grpId="3"/>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组合 4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8D4B721-191C-A227-C16E-92F030106D8C}"/>
              </a:ext>
            </a:extLst>
          </p:cNvPr>
          <p:cNvGrpSpPr/>
          <p:nvPr/>
        </p:nvGrpSpPr>
        <p:grpSpPr>
          <a:xfrm>
            <a:off x="351975" y="344715"/>
            <a:ext cx="6328224" cy="609599"/>
            <a:chOff x="1498601" y="1781629"/>
            <a:chExt cx="6933261" cy="772886"/>
          </a:xfrm>
        </p:grpSpPr>
        <p:sp>
          <p:nvSpPr>
            <p:cNvPr id="11" name="矩形: 圆角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414E7A3-6740-0603-681E-25B19E63A622}"/>
                </a:ext>
              </a:extLst>
            </p:cNvPr>
            <p:cNvSpPr/>
            <p:nvPr/>
          </p:nvSpPr>
          <p:spPr>
            <a:xfrm>
              <a:off x="3622252" y="1781629"/>
              <a:ext cx="4809610" cy="772886"/>
            </a:xfrm>
            <a:prstGeom prst="roundRect">
              <a:avLst>
                <a:gd name="adj" fmla="val 50000"/>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400" dirty="0" smtClean="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20XX</a:t>
              </a:r>
              <a:r>
                <a:rPr lang="zh-CN" altLang="en-US" sz="2400" dirty="0" smtClean="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年</a:t>
              </a:r>
              <a:r>
                <a:rPr lang="zh-CN" altLang="en-US" sz="2400" dirty="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网络安全周主题活动</a:t>
              </a:r>
            </a:p>
          </p:txBody>
        </p:sp>
        <p:sp>
          <p:nvSpPr>
            <p:cNvPr id="29" name="矩形: 圆角 2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188B73F-906F-B394-EAF7-A474F2B0EDF1}"/>
                </a:ext>
              </a:extLst>
            </p:cNvPr>
            <p:cNvSpPr/>
            <p:nvPr/>
          </p:nvSpPr>
          <p:spPr>
            <a:xfrm>
              <a:off x="1498601" y="1781629"/>
              <a:ext cx="1981414" cy="772886"/>
            </a:xfrm>
            <a:prstGeom prst="roundRect">
              <a:avLst>
                <a:gd name="adj" fmla="val 50000"/>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PART-03</a:t>
              </a:r>
              <a:endParaRPr lang="zh-CN" altLang="en-US"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endParaRPr>
            </a:p>
          </p:txBody>
        </p:sp>
      </p:grpSp>
      <p:sp>
        <p:nvSpPr>
          <p:cNvPr id="41" name="矩形: 圆角 4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0980071-A80C-6008-DC48-599292767076}"/>
              </a:ext>
            </a:extLst>
          </p:cNvPr>
          <p:cNvSpPr/>
          <p:nvPr/>
        </p:nvSpPr>
        <p:spPr>
          <a:xfrm>
            <a:off x="678542" y="1456871"/>
            <a:ext cx="7817758" cy="613229"/>
          </a:xfrm>
          <a:prstGeom prst="roundRect">
            <a:avLst>
              <a:gd name="adj" fmla="val 50000"/>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首批国家网络安全教育技术产业融合发展试验区授牌</a:t>
            </a:r>
          </a:p>
        </p:txBody>
      </p:sp>
      <p:sp>
        <p:nvSpPr>
          <p:cNvPr id="20" name="PA-文本框 8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47E71B3-72F9-6305-CC8A-17429AA62816}"/>
              </a:ext>
            </a:extLst>
          </p:cNvPr>
          <p:cNvSpPr txBox="1"/>
          <p:nvPr>
            <p:custDataLst>
              <p:tags r:id="rId1"/>
            </p:custDataLst>
          </p:nvPr>
        </p:nvSpPr>
        <p:spPr>
          <a:xfrm>
            <a:off x="2139042" y="2490034"/>
            <a:ext cx="8427358" cy="782265"/>
          </a:xfrm>
          <a:prstGeom prst="rect">
            <a:avLst/>
          </a:prstGeom>
          <a:noFill/>
        </p:spPr>
        <p:txBody>
          <a:bodyPr wrap="square" lIns="0" tIns="0" rIns="0" bIns="0" rtlCol="0">
            <a:spAutoFit/>
          </a:bodyPr>
          <a:lstStyle/>
          <a:p>
            <a:pPr algn="just" hangingPunct="0">
              <a:lnSpc>
                <a:spcPct val="150000"/>
              </a:lnSpc>
            </a:pPr>
            <a:r>
              <a:rPr lang="zh-CN" altLang="en-US">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作为网安周的启动仪式，开幕式将于</a:t>
            </a:r>
            <a:r>
              <a:rPr lang="en-US" altLang="zh-CN">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9</a:t>
            </a:r>
            <a:r>
              <a:rPr lang="zh-CN" altLang="en-US">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月</a:t>
            </a:r>
            <a:r>
              <a:rPr lang="en-US" altLang="zh-CN">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5</a:t>
            </a:r>
            <a:r>
              <a:rPr lang="zh-CN" altLang="en-US">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日上午举行，还将对首批国家网络安全教育技术产业融合发展试验区进行授牌</a:t>
            </a:r>
          </a:p>
        </p:txBody>
      </p:sp>
      <p:sp>
        <p:nvSpPr>
          <p:cNvPr id="17" name="PA-文本框 8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A8C2507-AB3E-7A48-C7AB-82CD871643B4}"/>
              </a:ext>
            </a:extLst>
          </p:cNvPr>
          <p:cNvSpPr txBox="1"/>
          <p:nvPr>
            <p:custDataLst>
              <p:tags r:id="rId2"/>
            </p:custDataLst>
          </p:nvPr>
        </p:nvSpPr>
        <p:spPr>
          <a:xfrm>
            <a:off x="4818742" y="4574476"/>
            <a:ext cx="6204858" cy="1661993"/>
          </a:xfrm>
          <a:prstGeom prst="rect">
            <a:avLst/>
          </a:prstGeom>
          <a:noFill/>
        </p:spPr>
        <p:txBody>
          <a:bodyPr wrap="square" lIns="0" tIns="0" rIns="0" bIns="0" rtlCol="0">
            <a:spAutoFit/>
          </a:bodyPr>
          <a:lstStyle/>
          <a:p>
            <a:pPr algn="just" hangingPunct="0">
              <a:lnSpc>
                <a:spcPct val="150000"/>
              </a:lnSpc>
            </a:pPr>
            <a:r>
              <a:rPr lang="zh-CN" altLang="en-US">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网络安全博览会将于</a:t>
            </a:r>
            <a:r>
              <a:rPr lang="en-US" altLang="zh-CN">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9</a:t>
            </a:r>
            <a:r>
              <a:rPr lang="zh-CN" altLang="en-US">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月</a:t>
            </a:r>
            <a:r>
              <a:rPr lang="en-US" altLang="zh-CN">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3</a:t>
            </a:r>
            <a:r>
              <a:rPr lang="zh-CN" altLang="en-US">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日至</a:t>
            </a:r>
            <a:r>
              <a:rPr lang="en-US" altLang="zh-CN">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9</a:t>
            </a:r>
            <a:r>
              <a:rPr lang="zh-CN" altLang="en-US">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日在合肥滨湖国际会展中心举行。值得一提的是，针对社会关注的汽车数据安全问题，将首次组织汽车企业在博览会上亮相，通过现场演示，增强民众安全意识</a:t>
            </a:r>
          </a:p>
        </p:txBody>
      </p:sp>
      <p:sp>
        <p:nvSpPr>
          <p:cNvPr id="19" name="椭圆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C293FAC-8EB0-5EB3-158F-25A99B7F5FEF}"/>
              </a:ext>
            </a:extLst>
          </p:cNvPr>
          <p:cNvSpPr/>
          <p:nvPr/>
        </p:nvSpPr>
        <p:spPr>
          <a:xfrm>
            <a:off x="3416300" y="4827244"/>
            <a:ext cx="1117600" cy="1117600"/>
          </a:xfrm>
          <a:prstGeom prst="ellipse">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02 </a:t>
            </a:r>
            <a:endParaRPr lang="zh-CN" altLang="en-US" sz="32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endParaRPr>
          </a:p>
        </p:txBody>
      </p:sp>
      <p:sp>
        <p:nvSpPr>
          <p:cNvPr id="25" name="矩形: 圆角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873D0AC-19FA-2FF1-7C7F-C948C6A5A2F7}"/>
              </a:ext>
            </a:extLst>
          </p:cNvPr>
          <p:cNvSpPr/>
          <p:nvPr/>
        </p:nvSpPr>
        <p:spPr>
          <a:xfrm>
            <a:off x="3358242" y="3717678"/>
            <a:ext cx="7817758" cy="613229"/>
          </a:xfrm>
          <a:prstGeom prst="roundRect">
            <a:avLst>
              <a:gd name="adj" fmla="val 50000"/>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网络安全博览会</a:t>
            </a:r>
          </a:p>
        </p:txBody>
      </p:sp>
      <p:sp>
        <p:nvSpPr>
          <p:cNvPr id="27" name="椭圆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D8ECC1A-51AF-4D20-6A05-0BB01097016E}"/>
              </a:ext>
            </a:extLst>
          </p:cNvPr>
          <p:cNvSpPr/>
          <p:nvPr/>
        </p:nvSpPr>
        <p:spPr>
          <a:xfrm>
            <a:off x="736600" y="2327304"/>
            <a:ext cx="1117600" cy="1117600"/>
          </a:xfrm>
          <a:prstGeom prst="ellipse">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01 </a:t>
            </a:r>
            <a:endParaRPr lang="zh-CN" altLang="en-US" sz="32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endParaRPr>
          </a:p>
        </p:txBody>
      </p:sp>
      <p:pic>
        <p:nvPicPr>
          <p:cNvPr id="30" name="图片 2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C118EFD-B989-E7FE-69E1-E9117BC2BFB0}"/>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19931" y="3644905"/>
            <a:ext cx="2591563" cy="2591563"/>
          </a:xfrm>
          <a:prstGeom prst="rect">
            <a:avLst/>
          </a:prstGeom>
        </p:spPr>
      </p:pic>
    </p:spTree>
    <p:extLst>
      <p:ext uri="{BB962C8B-B14F-4D97-AF65-F5344CB8AC3E}">
        <p14:creationId xmlns:p14="http://schemas.microsoft.com/office/powerpoint/2010/main" val="2709462643"/>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decel="100000" fill="hold" nodeType="with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500">
                                          <p:stCondLst>
                                            <p:cond delay="0"/>
                                          </p:stCondLst>
                                        </p:cTn>
                                        <p:tgtEl>
                                          <p:spTgt spid="47"/>
                                        </p:tgtEl>
                                      </p:cBhvr>
                                    </p:animEffect>
                                    <p:anim to="0" calcmode="lin" valueType="num">
                                      <p:cBhvr>
                                        <p:cTn id="8" dur="500" fill="hold">
                                          <p:stCondLst>
                                            <p:cond delay="0"/>
                                          </p:stCondLst>
                                        </p:cTn>
                                        <p:tgtEl>
                                          <p:spTgt spid="47"/>
                                        </p:tgtEl>
                                        <p:attrNameLst>
                                          <p:attrName>ppt_x</p:attrName>
                                        </p:attrNameLst>
                                      </p:cBhvr>
                                      <p:tavLst>
                                        <p:tav tm="0">
                                          <p:val>
                                            <p:strVal val="#ppt_x-.05"/>
                                          </p:val>
                                        </p:tav>
                                        <p:tav tm="100000">
                                          <p:val>
                                            <p:strVal val="#ppt_x"/>
                                          </p:val>
                                        </p:tav>
                                      </p:tavLst>
                                    </p:anim>
                                  </p:childTnLst>
                                </p:cTn>
                              </p:par>
                            </p:childTnLst>
                          </p:cTn>
                        </p:par>
                        <p:par>
                          <p:cTn id="9" fill="hold" nodeType="afterGroup">
                            <p:stCondLst>
                              <p:cond delay="500"/>
                            </p:stCondLst>
                            <p:childTnLst>
                              <p:par>
                                <p:cTn id="10" presetID="10" presetClass="entr" presetSubtype="0" decel="100000" fill="hold" grpId="0" nodeType="afterEffect">
                                  <p:stCondLst>
                                    <p:cond delay="500"/>
                                  </p:stCondLst>
                                  <p:childTnLst>
                                    <p:set>
                                      <p:cBhvr>
                                        <p:cTn id="11" dur="1" fill="hold">
                                          <p:stCondLst>
                                            <p:cond delay="0"/>
                                          </p:stCondLst>
                                        </p:cTn>
                                        <p:tgtEl>
                                          <p:spTgt spid="41"/>
                                        </p:tgtEl>
                                        <p:attrNameLst>
                                          <p:attrName>style.visibility</p:attrName>
                                        </p:attrNameLst>
                                      </p:cBhvr>
                                      <p:to>
                                        <p:strVal val="visible"/>
                                      </p:to>
                                    </p:set>
                                    <p:animEffect transition="in" filter="fade">
                                      <p:cBhvr>
                                        <p:cTn id="12" dur="500">
                                          <p:stCondLst>
                                            <p:cond delay="0"/>
                                          </p:stCondLst>
                                        </p:cTn>
                                        <p:tgtEl>
                                          <p:spTgt spid="41"/>
                                        </p:tgtEl>
                                      </p:cBhvr>
                                    </p:animEffect>
                                    <p:anim to="0" calcmode="lin" valueType="num">
                                      <p:cBhvr>
                                        <p:cTn id="13" dur="500" fill="hold">
                                          <p:stCondLst>
                                            <p:cond delay="0"/>
                                          </p:stCondLst>
                                        </p:cTn>
                                        <p:tgtEl>
                                          <p:spTgt spid="41"/>
                                        </p:tgtEl>
                                        <p:attrNameLst>
                                          <p:attrName>ppt_x</p:attrName>
                                        </p:attrNameLst>
                                      </p:cBhvr>
                                      <p:tavLst>
                                        <p:tav tm="0">
                                          <p:val>
                                            <p:strVal val="#ppt_x-.05"/>
                                          </p:val>
                                        </p:tav>
                                        <p:tav tm="100000">
                                          <p:val>
                                            <p:strVal val="#ppt_x"/>
                                          </p:val>
                                        </p:tav>
                                      </p:tavLst>
                                    </p:anim>
                                  </p:childTnLst>
                                </p:cTn>
                              </p:par>
                            </p:childTnLst>
                          </p:cTn>
                        </p:par>
                        <p:par>
                          <p:cTn id="14" fill="hold" nodeType="afterGroup">
                            <p:stCondLst>
                              <p:cond delay="1500"/>
                            </p:stCondLst>
                            <p:childTnLst>
                              <p:par>
                                <p:cTn id="15" presetID="10" presetClass="entr" presetSubtype="0" decel="100000" fill="hold" grpId="5" nodeType="afterEffect">
                                  <p:stCondLst>
                                    <p:cond delay="1000"/>
                                  </p:stCondLst>
                                  <p:childTnLst>
                                    <p:set>
                                      <p:cBhvr>
                                        <p:cTn id="16" dur="1" fill="hold">
                                          <p:stCondLst>
                                            <p:cond delay="0"/>
                                          </p:stCondLst>
                                        </p:cTn>
                                        <p:tgtEl>
                                          <p:spTgt spid="27"/>
                                        </p:tgtEl>
                                        <p:attrNameLst>
                                          <p:attrName>style.visibility</p:attrName>
                                        </p:attrNameLst>
                                      </p:cBhvr>
                                      <p:to>
                                        <p:strVal val="visible"/>
                                      </p:to>
                                    </p:set>
                                    <p:animEffect transition="in" filter="fade">
                                      <p:cBhvr>
                                        <p:cTn id="17" dur="500">
                                          <p:stCondLst>
                                            <p:cond delay="0"/>
                                          </p:stCondLst>
                                        </p:cTn>
                                        <p:tgtEl>
                                          <p:spTgt spid="27"/>
                                        </p:tgtEl>
                                      </p:cBhvr>
                                    </p:animEffect>
                                    <p:anim to="0" calcmode="lin" valueType="num">
                                      <p:cBhvr>
                                        <p:cTn id="18" dur="500" fill="hold">
                                          <p:stCondLst>
                                            <p:cond delay="0"/>
                                          </p:stCondLst>
                                        </p:cTn>
                                        <p:tgtEl>
                                          <p:spTgt spid="27"/>
                                        </p:tgtEl>
                                        <p:attrNameLst>
                                          <p:attrName>ppt_x</p:attrName>
                                        </p:attrNameLst>
                                      </p:cBhvr>
                                      <p:tavLst>
                                        <p:tav tm="0">
                                          <p:val>
                                            <p:strVal val="#ppt_x-.05"/>
                                          </p:val>
                                        </p:tav>
                                        <p:tav tm="100000">
                                          <p:val>
                                            <p:strVal val="#ppt_x"/>
                                          </p:val>
                                        </p:tav>
                                      </p:tavLst>
                                    </p:anim>
                                  </p:childTnLst>
                                </p:cTn>
                              </p:par>
                            </p:childTnLst>
                          </p:cTn>
                        </p:par>
                        <p:par>
                          <p:cTn id="19" fill="hold" nodeType="afterGroup">
                            <p:stCondLst>
                              <p:cond delay="3000"/>
                            </p:stCondLst>
                            <p:childTnLst>
                              <p:par>
                                <p:cTn id="20" presetID="10" presetClass="entr" presetSubtype="0" decel="100000" fill="hold" grpId="1" nodeType="afterEffect">
                                  <p:stCondLst>
                                    <p:cond delay="150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500">
                                          <p:stCondLst>
                                            <p:cond delay="0"/>
                                          </p:stCondLst>
                                        </p:cTn>
                                        <p:tgtEl>
                                          <p:spTgt spid="20"/>
                                        </p:tgtEl>
                                      </p:cBhvr>
                                    </p:animEffect>
                                    <p:anim to="0" calcmode="lin" valueType="num">
                                      <p:cBhvr>
                                        <p:cTn id="23" dur="500" fill="hold">
                                          <p:stCondLst>
                                            <p:cond delay="0"/>
                                          </p:stCondLst>
                                        </p:cTn>
                                        <p:tgtEl>
                                          <p:spTgt spid="20"/>
                                        </p:tgtEl>
                                        <p:attrNameLst>
                                          <p:attrName>ppt_x</p:attrName>
                                        </p:attrNameLst>
                                      </p:cBhvr>
                                      <p:tavLst>
                                        <p:tav tm="0">
                                          <p:val>
                                            <p:strVal val="#ppt_x-.05"/>
                                          </p:val>
                                        </p:tav>
                                        <p:tav tm="100000">
                                          <p:val>
                                            <p:strVal val="#ppt_x"/>
                                          </p:val>
                                        </p:tav>
                                      </p:tavLst>
                                    </p:anim>
                                  </p:childTnLst>
                                </p:cTn>
                              </p:par>
                            </p:childTnLst>
                          </p:cTn>
                        </p:par>
                        <p:par>
                          <p:cTn id="24" fill="hold" nodeType="afterGroup">
                            <p:stCondLst>
                              <p:cond delay="5000"/>
                            </p:stCondLst>
                            <p:childTnLst>
                              <p:par>
                                <p:cTn id="25" presetID="10" presetClass="entr" presetSubtype="0" decel="100000" fill="hold" grpId="4" nodeType="afterEffect">
                                  <p:stCondLst>
                                    <p:cond delay="2000"/>
                                  </p:stCondLst>
                                  <p:childTnLst>
                                    <p:set>
                                      <p:cBhvr>
                                        <p:cTn id="26" dur="1" fill="hold">
                                          <p:stCondLst>
                                            <p:cond delay="0"/>
                                          </p:stCondLst>
                                        </p:cTn>
                                        <p:tgtEl>
                                          <p:spTgt spid="25"/>
                                        </p:tgtEl>
                                        <p:attrNameLst>
                                          <p:attrName>style.visibility</p:attrName>
                                        </p:attrNameLst>
                                      </p:cBhvr>
                                      <p:to>
                                        <p:strVal val="visible"/>
                                      </p:to>
                                    </p:set>
                                    <p:animEffect transition="in" filter="fade">
                                      <p:cBhvr>
                                        <p:cTn id="27" dur="500">
                                          <p:stCondLst>
                                            <p:cond delay="0"/>
                                          </p:stCondLst>
                                        </p:cTn>
                                        <p:tgtEl>
                                          <p:spTgt spid="25"/>
                                        </p:tgtEl>
                                      </p:cBhvr>
                                    </p:animEffect>
                                    <p:anim to="0" calcmode="lin" valueType="num">
                                      <p:cBhvr>
                                        <p:cTn id="28" dur="500" fill="hold">
                                          <p:stCondLst>
                                            <p:cond delay="0"/>
                                          </p:stCondLst>
                                        </p:cTn>
                                        <p:tgtEl>
                                          <p:spTgt spid="25"/>
                                        </p:tgtEl>
                                        <p:attrNameLst>
                                          <p:attrName>ppt_x</p:attrName>
                                        </p:attrNameLst>
                                      </p:cBhvr>
                                      <p:tavLst>
                                        <p:tav tm="0">
                                          <p:val>
                                            <p:strVal val="#ppt_x-.05"/>
                                          </p:val>
                                        </p:tav>
                                        <p:tav tm="100000">
                                          <p:val>
                                            <p:strVal val="#ppt_x"/>
                                          </p:val>
                                        </p:tav>
                                      </p:tavLst>
                                    </p:anim>
                                  </p:childTnLst>
                                </p:cTn>
                              </p:par>
                            </p:childTnLst>
                          </p:cTn>
                        </p:par>
                        <p:par>
                          <p:cTn id="29" fill="hold" nodeType="afterGroup">
                            <p:stCondLst>
                              <p:cond delay="7500"/>
                            </p:stCondLst>
                            <p:childTnLst>
                              <p:par>
                                <p:cTn id="30" presetID="10" presetClass="entr" presetSubtype="0" decel="100000" fill="hold" grpId="3" nodeType="afterEffect">
                                  <p:stCondLst>
                                    <p:cond delay="2500"/>
                                  </p:stCondLst>
                                  <p:childTnLst>
                                    <p:set>
                                      <p:cBhvr>
                                        <p:cTn id="31" dur="1" fill="hold">
                                          <p:stCondLst>
                                            <p:cond delay="0"/>
                                          </p:stCondLst>
                                        </p:cTn>
                                        <p:tgtEl>
                                          <p:spTgt spid="19"/>
                                        </p:tgtEl>
                                        <p:attrNameLst>
                                          <p:attrName>style.visibility</p:attrName>
                                        </p:attrNameLst>
                                      </p:cBhvr>
                                      <p:to>
                                        <p:strVal val="visible"/>
                                      </p:to>
                                    </p:set>
                                    <p:animEffect transition="in" filter="fade">
                                      <p:cBhvr>
                                        <p:cTn id="32" dur="500">
                                          <p:stCondLst>
                                            <p:cond delay="0"/>
                                          </p:stCondLst>
                                        </p:cTn>
                                        <p:tgtEl>
                                          <p:spTgt spid="19"/>
                                        </p:tgtEl>
                                      </p:cBhvr>
                                    </p:animEffect>
                                    <p:anim to="0" calcmode="lin" valueType="num">
                                      <p:cBhvr>
                                        <p:cTn id="33" dur="500" fill="hold">
                                          <p:stCondLst>
                                            <p:cond delay="0"/>
                                          </p:stCondLst>
                                        </p:cTn>
                                        <p:tgtEl>
                                          <p:spTgt spid="19"/>
                                        </p:tgtEl>
                                        <p:attrNameLst>
                                          <p:attrName>ppt_x</p:attrName>
                                        </p:attrNameLst>
                                      </p:cBhvr>
                                      <p:tavLst>
                                        <p:tav tm="0">
                                          <p:val>
                                            <p:strVal val="#ppt_x-.05"/>
                                          </p:val>
                                        </p:tav>
                                        <p:tav tm="100000">
                                          <p:val>
                                            <p:strVal val="#ppt_x"/>
                                          </p:val>
                                        </p:tav>
                                      </p:tavLst>
                                    </p:anim>
                                  </p:childTnLst>
                                </p:cTn>
                              </p:par>
                            </p:childTnLst>
                          </p:cTn>
                        </p:par>
                        <p:par>
                          <p:cTn id="34" fill="hold" nodeType="afterGroup">
                            <p:stCondLst>
                              <p:cond delay="10500"/>
                            </p:stCondLst>
                            <p:childTnLst>
                              <p:par>
                                <p:cTn id="35" presetID="10" presetClass="entr" presetSubtype="0" decel="100000" fill="hold" grpId="2" nodeType="afterEffect">
                                  <p:stCondLst>
                                    <p:cond delay="300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500">
                                          <p:stCondLst>
                                            <p:cond delay="0"/>
                                          </p:stCondLst>
                                        </p:cTn>
                                        <p:tgtEl>
                                          <p:spTgt spid="17"/>
                                        </p:tgtEl>
                                      </p:cBhvr>
                                    </p:animEffect>
                                    <p:anim to="0" calcmode="lin" valueType="num">
                                      <p:cBhvr>
                                        <p:cTn id="38" dur="500" fill="hold">
                                          <p:stCondLst>
                                            <p:cond delay="0"/>
                                          </p:stCondLst>
                                        </p:cTn>
                                        <p:tgtEl>
                                          <p:spTgt spid="17"/>
                                        </p:tgtEl>
                                        <p:attrNameLst>
                                          <p:attrName>ppt_x</p:attrName>
                                        </p:attrNameLst>
                                      </p:cBhvr>
                                      <p:tavLst>
                                        <p:tav tm="0">
                                          <p:val>
                                            <p:strVal val="#ppt_x-.05"/>
                                          </p:val>
                                        </p:tav>
                                        <p:tav tm="100000">
                                          <p:val>
                                            <p:strVal val="#ppt_x"/>
                                          </p:val>
                                        </p:tav>
                                      </p:tavLst>
                                    </p:anim>
                                  </p:childTnLst>
                                </p:cTn>
                              </p:par>
                            </p:childTnLst>
                          </p:cTn>
                        </p:par>
                        <p:par>
                          <p:cTn id="39" fill="hold" nodeType="afterGroup">
                            <p:stCondLst>
                              <p:cond delay="14000"/>
                            </p:stCondLst>
                            <p:childTnLst>
                              <p:par>
                                <p:cTn id="40" presetID="10" presetClass="entr" presetSubtype="0" decel="100000" fill="hold" nodeType="afterEffect">
                                  <p:stCondLst>
                                    <p:cond delay="3500"/>
                                  </p:stCondLst>
                                  <p:childTnLst>
                                    <p:set>
                                      <p:cBhvr>
                                        <p:cTn id="41" dur="1" fill="hold">
                                          <p:stCondLst>
                                            <p:cond delay="0"/>
                                          </p:stCondLst>
                                        </p:cTn>
                                        <p:tgtEl>
                                          <p:spTgt spid="30"/>
                                        </p:tgtEl>
                                        <p:attrNameLst>
                                          <p:attrName>style.visibility</p:attrName>
                                        </p:attrNameLst>
                                      </p:cBhvr>
                                      <p:to>
                                        <p:strVal val="visible"/>
                                      </p:to>
                                    </p:set>
                                    <p:animEffect transition="in" filter="fade">
                                      <p:cBhvr>
                                        <p:cTn id="42" dur="500">
                                          <p:stCondLst>
                                            <p:cond delay="0"/>
                                          </p:stCondLst>
                                        </p:cTn>
                                        <p:tgtEl>
                                          <p:spTgt spid="30"/>
                                        </p:tgtEl>
                                      </p:cBhvr>
                                    </p:animEffect>
                                    <p:anim to="0" calcmode="lin" valueType="num">
                                      <p:cBhvr>
                                        <p:cTn id="43" dur="500" fill="hold">
                                          <p:stCondLst>
                                            <p:cond delay="0"/>
                                          </p:stCondLst>
                                        </p:cTn>
                                        <p:tgtEl>
                                          <p:spTgt spid="30"/>
                                        </p:tgtEl>
                                        <p:attrNameLst>
                                          <p:attrName>ppt_x</p:attrName>
                                        </p:attrNameLst>
                                      </p:cBhvr>
                                      <p:tavLst>
                                        <p:tav tm="0">
                                          <p:val>
                                            <p:strVal val="#ppt_x-.05"/>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20" grpId="1"/>
      <p:bldP spid="17" grpId="2"/>
      <p:bldP spid="19" grpId="3" animBg="1"/>
      <p:bldP spid="25" grpId="4" animBg="1"/>
      <p:bldP spid="27" grpId="5"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组合 4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8D4B721-191C-A227-C16E-92F030106D8C}"/>
              </a:ext>
            </a:extLst>
          </p:cNvPr>
          <p:cNvGrpSpPr/>
          <p:nvPr/>
        </p:nvGrpSpPr>
        <p:grpSpPr>
          <a:xfrm>
            <a:off x="351975" y="344715"/>
            <a:ext cx="6328224" cy="609599"/>
            <a:chOff x="1498601" y="1781629"/>
            <a:chExt cx="6933261" cy="772886"/>
          </a:xfrm>
        </p:grpSpPr>
        <p:sp>
          <p:nvSpPr>
            <p:cNvPr id="11" name="矩形: 圆角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414E7A3-6740-0603-681E-25B19E63A622}"/>
                </a:ext>
              </a:extLst>
            </p:cNvPr>
            <p:cNvSpPr/>
            <p:nvPr/>
          </p:nvSpPr>
          <p:spPr>
            <a:xfrm>
              <a:off x="3622252" y="1781629"/>
              <a:ext cx="4809610" cy="772886"/>
            </a:xfrm>
            <a:prstGeom prst="roundRect">
              <a:avLst>
                <a:gd name="adj" fmla="val 50000"/>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400" dirty="0" smtClean="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20XX</a:t>
              </a:r>
              <a:r>
                <a:rPr lang="zh-CN" altLang="en-US" sz="2400" dirty="0" smtClean="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年</a:t>
              </a:r>
              <a:r>
                <a:rPr lang="zh-CN" altLang="en-US" sz="2400" dirty="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网络安全周主题活动</a:t>
              </a:r>
            </a:p>
          </p:txBody>
        </p:sp>
        <p:sp>
          <p:nvSpPr>
            <p:cNvPr id="29" name="矩形: 圆角 2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188B73F-906F-B394-EAF7-A474F2B0EDF1}"/>
                </a:ext>
              </a:extLst>
            </p:cNvPr>
            <p:cNvSpPr/>
            <p:nvPr/>
          </p:nvSpPr>
          <p:spPr>
            <a:xfrm>
              <a:off x="1498601" y="1781629"/>
              <a:ext cx="1981414" cy="772886"/>
            </a:xfrm>
            <a:prstGeom prst="roundRect">
              <a:avLst>
                <a:gd name="adj" fmla="val 50000"/>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PART-03</a:t>
              </a:r>
              <a:endParaRPr lang="zh-CN" altLang="en-US"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endParaRPr>
            </a:p>
          </p:txBody>
        </p:sp>
      </p:grpSp>
      <p:sp>
        <p:nvSpPr>
          <p:cNvPr id="41" name="矩形: 圆角 4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0980071-A80C-6008-DC48-599292767076}"/>
              </a:ext>
            </a:extLst>
          </p:cNvPr>
          <p:cNvSpPr/>
          <p:nvPr/>
        </p:nvSpPr>
        <p:spPr>
          <a:xfrm>
            <a:off x="678542" y="1456871"/>
            <a:ext cx="4096658" cy="613229"/>
          </a:xfrm>
          <a:prstGeom prst="roundRect">
            <a:avLst>
              <a:gd name="adj" fmla="val 50000"/>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网络安全技术高峰论坛</a:t>
            </a:r>
          </a:p>
        </p:txBody>
      </p:sp>
      <p:sp>
        <p:nvSpPr>
          <p:cNvPr id="20" name="PA-文本框 8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47E71B3-72F9-6305-CC8A-17429AA62816}"/>
              </a:ext>
            </a:extLst>
          </p:cNvPr>
          <p:cNvSpPr txBox="1"/>
          <p:nvPr>
            <p:custDataLst>
              <p:tags r:id="rId1"/>
            </p:custDataLst>
          </p:nvPr>
        </p:nvSpPr>
        <p:spPr>
          <a:xfrm>
            <a:off x="2139042" y="2230300"/>
            <a:ext cx="9024258" cy="1197764"/>
          </a:xfrm>
          <a:prstGeom prst="rect">
            <a:avLst/>
          </a:prstGeom>
          <a:noFill/>
        </p:spPr>
        <p:txBody>
          <a:bodyPr wrap="square" lIns="0" tIns="0" rIns="0" bIns="0" rtlCol="0">
            <a:spAutoFit/>
          </a:bodyPr>
          <a:lstStyle/>
          <a:p>
            <a:pPr algn="just" hangingPunct="0">
              <a:lnSpc>
                <a:spcPct val="150000"/>
              </a:lnSpc>
            </a:pPr>
            <a:r>
              <a:rPr lang="zh-CN" altLang="en-US">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网络安全技术高峰论坛将于</a:t>
            </a:r>
            <a:r>
              <a:rPr lang="en-US" altLang="zh-CN">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9</a:t>
            </a:r>
            <a:r>
              <a:rPr lang="zh-CN" altLang="en-US">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月</a:t>
            </a:r>
            <a:r>
              <a:rPr lang="en-US" altLang="zh-CN">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5</a:t>
            </a:r>
            <a:r>
              <a:rPr lang="zh-CN" altLang="en-US">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日下午举行，届时将邀请网络安全领域知名院士专家，以及铁路、交通、能源、通信、金融、水利等重要行业领域的中央企业负责人和民营企业负责人，就当前热点问题进行交流。网安周期间，还将举办</a:t>
            </a:r>
            <a:r>
              <a:rPr lang="en-US" altLang="zh-CN">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8</a:t>
            </a:r>
            <a:r>
              <a:rPr lang="zh-CN" altLang="en-US">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场分论坛</a:t>
            </a:r>
          </a:p>
        </p:txBody>
      </p:sp>
      <p:grpSp>
        <p:nvGrpSpPr>
          <p:cNvPr id="23" name="组合 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7654ABB-C381-5302-F006-7F24AC233E55}"/>
              </a:ext>
            </a:extLst>
          </p:cNvPr>
          <p:cNvGrpSpPr/>
          <p:nvPr/>
        </p:nvGrpSpPr>
        <p:grpSpPr>
          <a:xfrm>
            <a:off x="736600" y="4645921"/>
            <a:ext cx="10426700" cy="1246495"/>
            <a:chOff x="3759200" y="4750096"/>
            <a:chExt cx="10426700" cy="1246495"/>
          </a:xfrm>
        </p:grpSpPr>
        <p:sp>
          <p:nvSpPr>
            <p:cNvPr id="17" name="PA-文本框 8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A8C2507-AB3E-7A48-C7AB-82CD871643B4}"/>
                </a:ext>
              </a:extLst>
            </p:cNvPr>
            <p:cNvSpPr txBox="1"/>
            <p:nvPr>
              <p:custDataLst>
                <p:tags r:id="rId2"/>
              </p:custDataLst>
            </p:nvPr>
          </p:nvSpPr>
          <p:spPr>
            <a:xfrm>
              <a:off x="5161642" y="4750096"/>
              <a:ext cx="9024258" cy="1246495"/>
            </a:xfrm>
            <a:prstGeom prst="rect">
              <a:avLst/>
            </a:prstGeom>
            <a:noFill/>
          </p:spPr>
          <p:txBody>
            <a:bodyPr wrap="square" lIns="0" tIns="0" rIns="0" bIns="0" rtlCol="0">
              <a:spAutoFit/>
            </a:bodyPr>
            <a:lstStyle/>
            <a:p>
              <a:pPr algn="just" hangingPunct="0">
                <a:lnSpc>
                  <a:spcPct val="150000"/>
                </a:lnSpc>
              </a:pPr>
              <a:r>
                <a:rPr lang="zh-CN" altLang="en-US">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网络安全教育云课堂是由网络安全学院示范高校的知名教师、互联网企业资深专家录制的精品课程，为专业学生、从业人员和社会公众开展教学培训、知识科普等提供丰富资源，这些课程可在线上访问</a:t>
              </a:r>
            </a:p>
          </p:txBody>
        </p:sp>
        <p:sp>
          <p:nvSpPr>
            <p:cNvPr id="19" name="椭圆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C293FAC-8EB0-5EB3-158F-25A99B7F5FEF}"/>
                </a:ext>
              </a:extLst>
            </p:cNvPr>
            <p:cNvSpPr/>
            <p:nvPr/>
          </p:nvSpPr>
          <p:spPr>
            <a:xfrm>
              <a:off x="3759200" y="4814544"/>
              <a:ext cx="1117600" cy="1117600"/>
            </a:xfrm>
            <a:prstGeom prst="ellipse">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04 </a:t>
              </a:r>
              <a:endParaRPr lang="zh-CN" altLang="en-US" sz="32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endParaRPr>
            </a:p>
          </p:txBody>
        </p:sp>
      </p:grpSp>
      <p:sp>
        <p:nvSpPr>
          <p:cNvPr id="25" name="矩形: 圆角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873D0AC-19FA-2FF1-7C7F-C948C6A5A2F7}"/>
              </a:ext>
            </a:extLst>
          </p:cNvPr>
          <p:cNvSpPr/>
          <p:nvPr/>
        </p:nvSpPr>
        <p:spPr>
          <a:xfrm>
            <a:off x="774700" y="3730378"/>
            <a:ext cx="5105400" cy="613229"/>
          </a:xfrm>
          <a:prstGeom prst="roundRect">
            <a:avLst>
              <a:gd name="adj" fmla="val 50000"/>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网络安全教育云课堂</a:t>
            </a:r>
          </a:p>
        </p:txBody>
      </p:sp>
      <p:sp>
        <p:nvSpPr>
          <p:cNvPr id="27" name="椭圆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D8ECC1A-51AF-4D20-6A05-0BB01097016E}"/>
              </a:ext>
            </a:extLst>
          </p:cNvPr>
          <p:cNvSpPr/>
          <p:nvPr/>
        </p:nvSpPr>
        <p:spPr>
          <a:xfrm>
            <a:off x="736600" y="2275319"/>
            <a:ext cx="1117600" cy="1117600"/>
          </a:xfrm>
          <a:prstGeom prst="ellipse">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03 </a:t>
            </a:r>
            <a:endParaRPr lang="zh-CN" altLang="en-US" sz="32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endParaRPr>
          </a:p>
        </p:txBody>
      </p:sp>
    </p:spTree>
    <p:extLst>
      <p:ext uri="{BB962C8B-B14F-4D97-AF65-F5344CB8AC3E}">
        <p14:creationId xmlns:p14="http://schemas.microsoft.com/office/powerpoint/2010/main" val="2250741586"/>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decel="100000" fill="hold" nodeType="with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500">
                                          <p:stCondLst>
                                            <p:cond delay="0"/>
                                          </p:stCondLst>
                                        </p:cTn>
                                        <p:tgtEl>
                                          <p:spTgt spid="47"/>
                                        </p:tgtEl>
                                      </p:cBhvr>
                                    </p:animEffect>
                                    <p:anim to="0" calcmode="lin" valueType="num">
                                      <p:cBhvr>
                                        <p:cTn id="8" dur="500" fill="hold">
                                          <p:stCondLst>
                                            <p:cond delay="0"/>
                                          </p:stCondLst>
                                        </p:cTn>
                                        <p:tgtEl>
                                          <p:spTgt spid="47"/>
                                        </p:tgtEl>
                                        <p:attrNameLst>
                                          <p:attrName>ppt_x</p:attrName>
                                        </p:attrNameLst>
                                      </p:cBhvr>
                                      <p:tavLst>
                                        <p:tav tm="0">
                                          <p:val>
                                            <p:strVal val="#ppt_x-.05"/>
                                          </p:val>
                                        </p:tav>
                                        <p:tav tm="100000">
                                          <p:val>
                                            <p:strVal val="#ppt_x"/>
                                          </p:val>
                                        </p:tav>
                                      </p:tavLst>
                                    </p:anim>
                                  </p:childTnLst>
                                </p:cTn>
                              </p:par>
                            </p:childTnLst>
                          </p:cTn>
                        </p:par>
                        <p:par>
                          <p:cTn id="9" fill="hold" nodeType="afterGroup">
                            <p:stCondLst>
                              <p:cond delay="500"/>
                            </p:stCondLst>
                            <p:childTnLst>
                              <p:par>
                                <p:cTn id="10" presetID="10" presetClass="entr" presetSubtype="0" fill="hold" grpId="0" nodeType="afterEffect">
                                  <p:stCondLst>
                                    <p:cond delay="500"/>
                                  </p:stCondLst>
                                  <p:iterate type="wd">
                                    <p:tmPct val="10000"/>
                                  </p:iterate>
                                  <p:childTnLst>
                                    <p:set>
                                      <p:cBhvr>
                                        <p:cTn id="11" dur="1" fill="hold">
                                          <p:stCondLst>
                                            <p:cond delay="0"/>
                                          </p:stCondLst>
                                        </p:cTn>
                                        <p:tgtEl>
                                          <p:spTgt spid="41"/>
                                        </p:tgtEl>
                                        <p:attrNameLst>
                                          <p:attrName>style.visibility</p:attrName>
                                        </p:attrNameLst>
                                      </p:cBhvr>
                                      <p:to>
                                        <p:strVal val="visible"/>
                                      </p:to>
                                    </p:set>
                                    <p:anim to="0" calcmode="lin" valueType="num">
                                      <p:cBhvr>
                                        <p:cTn id="12" dur="500" decel="100000" fill="hold">
                                          <p:stCondLst>
                                            <p:cond delay="0"/>
                                          </p:stCondLst>
                                        </p:cTn>
                                        <p:tgtEl>
                                          <p:spTgt spid="41"/>
                                        </p:tgtEl>
                                        <p:attrNameLst>
                                          <p:attrName>ppt_y</p:attrName>
                                        </p:attrNameLst>
                                      </p:cBhvr>
                                      <p:tavLst>
                                        <p:tav tm="0">
                                          <p:val>
                                            <p:strVal val="ppt_y-0.02"/>
                                          </p:val>
                                        </p:tav>
                                        <p:tav tm="100000">
                                          <p:val>
                                            <p:strVal val="#ppt_y"/>
                                          </p:val>
                                        </p:tav>
                                      </p:tavLst>
                                    </p:anim>
                                    <p:animEffect transition="in" filter="fade">
                                      <p:cBhvr>
                                        <p:cTn id="13" dur="500">
                                          <p:stCondLst>
                                            <p:cond delay="0"/>
                                          </p:stCondLst>
                                        </p:cTn>
                                        <p:tgtEl>
                                          <p:spTgt spid="41"/>
                                        </p:tgtEl>
                                      </p:cBhvr>
                                    </p:animEffect>
                                    <p:animScale>
                                      <p:cBhvr>
                                        <p:cTn id="14" dur="500" decel="100000" fill="hold">
                                          <p:stCondLst>
                                            <p:cond delay="0"/>
                                          </p:stCondLst>
                                        </p:cTn>
                                        <p:tgtEl>
                                          <p:spTgt spid="41"/>
                                        </p:tgtEl>
                                      </p:cBhvr>
                                      <p:by x="100000" y="100000"/>
                                      <p:from x="110000" y="110000"/>
                                      <p:to x="100000" y="100000"/>
                                    </p:animScale>
                                  </p:childTnLst>
                                </p:cTn>
                              </p:par>
                            </p:childTnLst>
                          </p:cTn>
                        </p:par>
                        <p:par>
                          <p:cTn id="15" fill="hold" nodeType="afterGroup">
                            <p:stCondLst>
                              <p:cond delay="1500"/>
                            </p:stCondLst>
                            <p:childTnLst>
                              <p:par>
                                <p:cTn id="16" presetID="10" presetClass="entr" presetSubtype="0" fill="hold" grpId="3" nodeType="afterEffect">
                                  <p:stCondLst>
                                    <p:cond delay="1200"/>
                                  </p:stCondLst>
                                  <p:iterate type="wd">
                                    <p:tmPct val="10000"/>
                                  </p:iterate>
                                  <p:childTnLst>
                                    <p:set>
                                      <p:cBhvr>
                                        <p:cTn id="17" dur="1" fill="hold">
                                          <p:stCondLst>
                                            <p:cond delay="0"/>
                                          </p:stCondLst>
                                        </p:cTn>
                                        <p:tgtEl>
                                          <p:spTgt spid="27"/>
                                        </p:tgtEl>
                                        <p:attrNameLst>
                                          <p:attrName>style.visibility</p:attrName>
                                        </p:attrNameLst>
                                      </p:cBhvr>
                                      <p:to>
                                        <p:strVal val="visible"/>
                                      </p:to>
                                    </p:set>
                                    <p:anim to="0" calcmode="lin" valueType="num">
                                      <p:cBhvr>
                                        <p:cTn id="18" dur="500" decel="100000" fill="hold">
                                          <p:stCondLst>
                                            <p:cond delay="0"/>
                                          </p:stCondLst>
                                        </p:cTn>
                                        <p:tgtEl>
                                          <p:spTgt spid="27"/>
                                        </p:tgtEl>
                                        <p:attrNameLst>
                                          <p:attrName>ppt_y</p:attrName>
                                        </p:attrNameLst>
                                      </p:cBhvr>
                                      <p:tavLst>
                                        <p:tav tm="0">
                                          <p:val>
                                            <p:strVal val="ppt_y-0.02"/>
                                          </p:val>
                                        </p:tav>
                                        <p:tav tm="100000">
                                          <p:val>
                                            <p:strVal val="#ppt_y"/>
                                          </p:val>
                                        </p:tav>
                                      </p:tavLst>
                                    </p:anim>
                                    <p:animEffect transition="in" filter="fade">
                                      <p:cBhvr>
                                        <p:cTn id="19" dur="500">
                                          <p:stCondLst>
                                            <p:cond delay="0"/>
                                          </p:stCondLst>
                                        </p:cTn>
                                        <p:tgtEl>
                                          <p:spTgt spid="27"/>
                                        </p:tgtEl>
                                      </p:cBhvr>
                                    </p:animEffect>
                                    <p:animScale>
                                      <p:cBhvr>
                                        <p:cTn id="20" dur="500" decel="100000" fill="hold">
                                          <p:stCondLst>
                                            <p:cond delay="0"/>
                                          </p:stCondLst>
                                        </p:cTn>
                                        <p:tgtEl>
                                          <p:spTgt spid="27"/>
                                        </p:tgtEl>
                                      </p:cBhvr>
                                      <p:by x="100000" y="100000"/>
                                      <p:from x="110000" y="110000"/>
                                      <p:to x="100000" y="100000"/>
                                    </p:animScale>
                                  </p:childTnLst>
                                </p:cTn>
                              </p:par>
                            </p:childTnLst>
                          </p:cTn>
                        </p:par>
                        <p:par>
                          <p:cTn id="21" fill="hold" nodeType="afterGroup">
                            <p:stCondLst>
                              <p:cond delay="3200"/>
                            </p:stCondLst>
                            <p:childTnLst>
                              <p:par>
                                <p:cTn id="22" presetID="10" presetClass="entr" presetSubtype="0" fill="hold" grpId="1" nodeType="afterEffect">
                                  <p:stCondLst>
                                    <p:cond delay="1700"/>
                                  </p:stCondLst>
                                  <p:iterate type="wd">
                                    <p:tmPct val="10000"/>
                                  </p:iterate>
                                  <p:childTnLst>
                                    <p:set>
                                      <p:cBhvr>
                                        <p:cTn id="23" dur="1" fill="hold">
                                          <p:stCondLst>
                                            <p:cond delay="0"/>
                                          </p:stCondLst>
                                        </p:cTn>
                                        <p:tgtEl>
                                          <p:spTgt spid="20"/>
                                        </p:tgtEl>
                                        <p:attrNameLst>
                                          <p:attrName>style.visibility</p:attrName>
                                        </p:attrNameLst>
                                      </p:cBhvr>
                                      <p:to>
                                        <p:strVal val="visible"/>
                                      </p:to>
                                    </p:set>
                                    <p:anim to="0" calcmode="lin" valueType="num">
                                      <p:cBhvr>
                                        <p:cTn id="24" dur="500" decel="100000" fill="hold">
                                          <p:stCondLst>
                                            <p:cond delay="0"/>
                                          </p:stCondLst>
                                        </p:cTn>
                                        <p:tgtEl>
                                          <p:spTgt spid="20"/>
                                        </p:tgtEl>
                                        <p:attrNameLst>
                                          <p:attrName>ppt_y</p:attrName>
                                        </p:attrNameLst>
                                      </p:cBhvr>
                                      <p:tavLst>
                                        <p:tav tm="0">
                                          <p:val>
                                            <p:strVal val="ppt_y-0.02"/>
                                          </p:val>
                                        </p:tav>
                                        <p:tav tm="100000">
                                          <p:val>
                                            <p:strVal val="#ppt_y"/>
                                          </p:val>
                                        </p:tav>
                                      </p:tavLst>
                                    </p:anim>
                                    <p:animEffect transition="in" filter="fade">
                                      <p:cBhvr>
                                        <p:cTn id="25" dur="500">
                                          <p:stCondLst>
                                            <p:cond delay="0"/>
                                          </p:stCondLst>
                                        </p:cTn>
                                        <p:tgtEl>
                                          <p:spTgt spid="20"/>
                                        </p:tgtEl>
                                      </p:cBhvr>
                                    </p:animEffect>
                                    <p:animScale>
                                      <p:cBhvr>
                                        <p:cTn id="26" dur="500" decel="100000" fill="hold">
                                          <p:stCondLst>
                                            <p:cond delay="0"/>
                                          </p:stCondLst>
                                        </p:cTn>
                                        <p:tgtEl>
                                          <p:spTgt spid="20"/>
                                        </p:tgtEl>
                                      </p:cBhvr>
                                      <p:by x="100000" y="100000"/>
                                      <p:from x="110000" y="110000"/>
                                      <p:to x="100000" y="100000"/>
                                    </p:animScale>
                                  </p:childTnLst>
                                </p:cTn>
                              </p:par>
                            </p:childTnLst>
                          </p:cTn>
                        </p:par>
                        <p:par>
                          <p:cTn id="27" fill="hold" nodeType="afterGroup">
                            <p:stCondLst>
                              <p:cond delay="5400"/>
                            </p:stCondLst>
                            <p:childTnLst>
                              <p:par>
                                <p:cTn id="28" presetID="10" presetClass="entr" presetSubtype="0" fill="hold" grpId="2" nodeType="afterEffect">
                                  <p:stCondLst>
                                    <p:cond delay="7600"/>
                                  </p:stCondLst>
                                  <p:iterate type="wd">
                                    <p:tmPct val="10000"/>
                                  </p:iterate>
                                  <p:childTnLst>
                                    <p:set>
                                      <p:cBhvr>
                                        <p:cTn id="29" dur="1" fill="hold">
                                          <p:stCondLst>
                                            <p:cond delay="0"/>
                                          </p:stCondLst>
                                        </p:cTn>
                                        <p:tgtEl>
                                          <p:spTgt spid="25"/>
                                        </p:tgtEl>
                                        <p:attrNameLst>
                                          <p:attrName>style.visibility</p:attrName>
                                        </p:attrNameLst>
                                      </p:cBhvr>
                                      <p:to>
                                        <p:strVal val="visible"/>
                                      </p:to>
                                    </p:set>
                                    <p:anim to="0" calcmode="lin" valueType="num">
                                      <p:cBhvr>
                                        <p:cTn id="30" dur="500" decel="100000" fill="hold">
                                          <p:stCondLst>
                                            <p:cond delay="0"/>
                                          </p:stCondLst>
                                        </p:cTn>
                                        <p:tgtEl>
                                          <p:spTgt spid="25"/>
                                        </p:tgtEl>
                                        <p:attrNameLst>
                                          <p:attrName>ppt_y</p:attrName>
                                        </p:attrNameLst>
                                      </p:cBhvr>
                                      <p:tavLst>
                                        <p:tav tm="0">
                                          <p:val>
                                            <p:strVal val="ppt_y-0.02"/>
                                          </p:val>
                                        </p:tav>
                                        <p:tav tm="100000">
                                          <p:val>
                                            <p:strVal val="#ppt_y"/>
                                          </p:val>
                                        </p:tav>
                                      </p:tavLst>
                                    </p:anim>
                                    <p:animEffect transition="in" filter="fade">
                                      <p:cBhvr>
                                        <p:cTn id="31" dur="500">
                                          <p:stCondLst>
                                            <p:cond delay="0"/>
                                          </p:stCondLst>
                                        </p:cTn>
                                        <p:tgtEl>
                                          <p:spTgt spid="25"/>
                                        </p:tgtEl>
                                      </p:cBhvr>
                                    </p:animEffect>
                                    <p:animScale>
                                      <p:cBhvr>
                                        <p:cTn id="32" dur="500" decel="100000" fill="hold">
                                          <p:stCondLst>
                                            <p:cond delay="0"/>
                                          </p:stCondLst>
                                        </p:cTn>
                                        <p:tgtEl>
                                          <p:spTgt spid="25"/>
                                        </p:tgtEl>
                                      </p:cBhvr>
                                      <p:by x="100000" y="100000"/>
                                      <p:from x="110000" y="110000"/>
                                      <p:to x="100000" y="100000"/>
                                    </p:animScale>
                                  </p:childTnLst>
                                </p:cTn>
                              </p:par>
                            </p:childTnLst>
                          </p:cTn>
                        </p:par>
                        <p:par>
                          <p:cTn id="33" fill="hold" nodeType="afterGroup">
                            <p:stCondLst>
                              <p:cond delay="13500"/>
                            </p:stCondLst>
                            <p:childTnLst>
                              <p:par>
                                <p:cTn id="34" presetID="10" presetClass="entr" presetSubtype="0" fill="hold" nodeType="afterEffect">
                                  <p:stCondLst>
                                    <p:cond delay="8500"/>
                                  </p:stCondLst>
                                  <p:iterate type="wd">
                                    <p:tmPct val="10000"/>
                                  </p:iterate>
                                  <p:childTnLst>
                                    <p:set>
                                      <p:cBhvr>
                                        <p:cTn id="35" dur="1" fill="hold">
                                          <p:stCondLst>
                                            <p:cond delay="0"/>
                                          </p:stCondLst>
                                        </p:cTn>
                                        <p:tgtEl>
                                          <p:spTgt spid="23"/>
                                        </p:tgtEl>
                                        <p:attrNameLst>
                                          <p:attrName>style.visibility</p:attrName>
                                        </p:attrNameLst>
                                      </p:cBhvr>
                                      <p:to>
                                        <p:strVal val="visible"/>
                                      </p:to>
                                    </p:set>
                                    <p:anim to="0" calcmode="lin" valueType="num">
                                      <p:cBhvr>
                                        <p:cTn id="36" dur="500" decel="100000" fill="hold">
                                          <p:stCondLst>
                                            <p:cond delay="0"/>
                                          </p:stCondLst>
                                        </p:cTn>
                                        <p:tgtEl>
                                          <p:spTgt spid="23"/>
                                        </p:tgtEl>
                                        <p:attrNameLst>
                                          <p:attrName>ppt_y</p:attrName>
                                        </p:attrNameLst>
                                      </p:cBhvr>
                                      <p:tavLst>
                                        <p:tav tm="0">
                                          <p:val>
                                            <p:strVal val="ppt_y-0.02"/>
                                          </p:val>
                                        </p:tav>
                                        <p:tav tm="100000">
                                          <p:val>
                                            <p:strVal val="#ppt_y"/>
                                          </p:val>
                                        </p:tav>
                                      </p:tavLst>
                                    </p:anim>
                                    <p:animEffect transition="in" filter="fade">
                                      <p:cBhvr>
                                        <p:cTn id="37" dur="500">
                                          <p:stCondLst>
                                            <p:cond delay="0"/>
                                          </p:stCondLst>
                                        </p:cTn>
                                        <p:tgtEl>
                                          <p:spTgt spid="23"/>
                                        </p:tgtEl>
                                      </p:cBhvr>
                                    </p:animEffect>
                                    <p:animScale>
                                      <p:cBhvr>
                                        <p:cTn id="38" dur="500" decel="100000" fill="hold">
                                          <p:stCondLst>
                                            <p:cond delay="0"/>
                                          </p:stCondLst>
                                        </p:cTn>
                                        <p:tgtEl>
                                          <p:spTgt spid="23"/>
                                        </p:tgtEl>
                                      </p:cBhvr>
                                      <p:by x="100000" y="100000"/>
                                      <p:from x="110000" y="110000"/>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20" grpId="1"/>
      <p:bldP spid="25" grpId="2" animBg="1"/>
      <p:bldP spid="27" grpId="3"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组合 4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8D4B721-191C-A227-C16E-92F030106D8C}"/>
              </a:ext>
            </a:extLst>
          </p:cNvPr>
          <p:cNvGrpSpPr/>
          <p:nvPr/>
        </p:nvGrpSpPr>
        <p:grpSpPr>
          <a:xfrm>
            <a:off x="351975" y="344715"/>
            <a:ext cx="6328224" cy="609599"/>
            <a:chOff x="1498601" y="1781629"/>
            <a:chExt cx="6933261" cy="772886"/>
          </a:xfrm>
        </p:grpSpPr>
        <p:sp>
          <p:nvSpPr>
            <p:cNvPr id="11" name="矩形: 圆角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414E7A3-6740-0603-681E-25B19E63A622}"/>
                </a:ext>
              </a:extLst>
            </p:cNvPr>
            <p:cNvSpPr/>
            <p:nvPr/>
          </p:nvSpPr>
          <p:spPr>
            <a:xfrm>
              <a:off x="3622252" y="1781629"/>
              <a:ext cx="4809610" cy="772886"/>
            </a:xfrm>
            <a:prstGeom prst="roundRect">
              <a:avLst>
                <a:gd name="adj" fmla="val 50000"/>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400" dirty="0" smtClean="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20XX</a:t>
              </a:r>
              <a:r>
                <a:rPr lang="zh-CN" altLang="en-US" sz="2400" dirty="0" smtClean="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年</a:t>
              </a:r>
              <a:r>
                <a:rPr lang="zh-CN" altLang="en-US" sz="2400" dirty="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网络安全周主题活动</a:t>
              </a:r>
            </a:p>
          </p:txBody>
        </p:sp>
        <p:sp>
          <p:nvSpPr>
            <p:cNvPr id="29" name="矩形: 圆角 2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188B73F-906F-B394-EAF7-A474F2B0EDF1}"/>
                </a:ext>
              </a:extLst>
            </p:cNvPr>
            <p:cNvSpPr/>
            <p:nvPr/>
          </p:nvSpPr>
          <p:spPr>
            <a:xfrm>
              <a:off x="1498601" y="1781629"/>
              <a:ext cx="1981414" cy="772886"/>
            </a:xfrm>
            <a:prstGeom prst="roundRect">
              <a:avLst>
                <a:gd name="adj" fmla="val 50000"/>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PART-03</a:t>
              </a:r>
              <a:endParaRPr lang="zh-CN" altLang="en-US"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endParaRPr>
            </a:p>
          </p:txBody>
        </p:sp>
      </p:grpSp>
      <p:sp>
        <p:nvSpPr>
          <p:cNvPr id="41" name="矩形: 圆角 4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0980071-A80C-6008-DC48-599292767076}"/>
              </a:ext>
            </a:extLst>
          </p:cNvPr>
          <p:cNvSpPr/>
          <p:nvPr/>
        </p:nvSpPr>
        <p:spPr>
          <a:xfrm>
            <a:off x="678542" y="1558471"/>
            <a:ext cx="3753758" cy="613229"/>
          </a:xfrm>
          <a:prstGeom prst="roundRect">
            <a:avLst>
              <a:gd name="adj" fmla="val 50000"/>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网络安全赛事</a:t>
            </a:r>
          </a:p>
        </p:txBody>
      </p:sp>
      <p:sp>
        <p:nvSpPr>
          <p:cNvPr id="20" name="PA-文本框 8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47E71B3-72F9-6305-CC8A-17429AA62816}"/>
              </a:ext>
            </a:extLst>
          </p:cNvPr>
          <p:cNvSpPr txBox="1"/>
          <p:nvPr>
            <p:custDataLst>
              <p:tags r:id="rId1"/>
            </p:custDataLst>
          </p:nvPr>
        </p:nvSpPr>
        <p:spPr>
          <a:xfrm>
            <a:off x="2134529" y="2408100"/>
            <a:ext cx="9033284" cy="1235675"/>
          </a:xfrm>
          <a:prstGeom prst="rect">
            <a:avLst/>
          </a:prstGeom>
          <a:noFill/>
        </p:spPr>
        <p:txBody>
          <a:bodyPr wrap="square" lIns="0" tIns="0" rIns="0" bIns="0" rtlCol="0">
            <a:spAutoFit/>
          </a:bodyPr>
          <a:lstStyle/>
          <a:p>
            <a:pPr algn="just" hangingPunct="0">
              <a:lnSpc>
                <a:spcPct val="150000"/>
              </a:lnSpc>
            </a:pPr>
            <a:r>
              <a:rPr lang="zh-CN" altLang="en-US">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网络安全赛事方面，各省（区、市）和相关学校支持行业协会、高校、企业，坚持社会效益优先，面向青少年、网络安全从业人员，举办知识型、技能型、普及型网络安全竞赛，面向网络安全企业举办网络安全优秀创新成果大赛</a:t>
            </a:r>
          </a:p>
        </p:txBody>
      </p:sp>
      <p:sp>
        <p:nvSpPr>
          <p:cNvPr id="17" name="PA-文本框 8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A8C2507-AB3E-7A48-C7AB-82CD871643B4}"/>
              </a:ext>
            </a:extLst>
          </p:cNvPr>
          <p:cNvSpPr txBox="1"/>
          <p:nvPr>
            <p:custDataLst>
              <p:tags r:id="rId2"/>
            </p:custDataLst>
          </p:nvPr>
        </p:nvSpPr>
        <p:spPr>
          <a:xfrm>
            <a:off x="2139042" y="5028690"/>
            <a:ext cx="9024258" cy="830997"/>
          </a:xfrm>
          <a:prstGeom prst="rect">
            <a:avLst/>
          </a:prstGeom>
          <a:noFill/>
        </p:spPr>
        <p:txBody>
          <a:bodyPr wrap="square" lIns="0" tIns="0" rIns="0" bIns="0" rtlCol="0">
            <a:spAutoFit/>
          </a:bodyPr>
          <a:lstStyle/>
          <a:p>
            <a:pPr algn="just" hangingPunct="0">
              <a:lnSpc>
                <a:spcPct val="150000"/>
              </a:lnSpc>
            </a:pPr>
            <a:r>
              <a:rPr lang="zh-CN" altLang="en-US">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网安周期间还将举办校园日、电信日、法治日、金融日、青少年日、个人信息保护日等系列主题日活动。</a:t>
            </a:r>
          </a:p>
        </p:txBody>
      </p:sp>
      <p:sp>
        <p:nvSpPr>
          <p:cNvPr id="19" name="椭圆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C293FAC-8EB0-5EB3-158F-25A99B7F5FEF}"/>
              </a:ext>
            </a:extLst>
          </p:cNvPr>
          <p:cNvSpPr/>
          <p:nvPr/>
        </p:nvSpPr>
        <p:spPr>
          <a:xfrm>
            <a:off x="736600" y="4904060"/>
            <a:ext cx="1117600" cy="1117600"/>
          </a:xfrm>
          <a:prstGeom prst="ellipse">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06 </a:t>
            </a:r>
            <a:endParaRPr lang="zh-CN" altLang="en-US" sz="32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endParaRPr>
          </a:p>
        </p:txBody>
      </p:sp>
      <p:sp>
        <p:nvSpPr>
          <p:cNvPr id="25" name="矩形: 圆角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873D0AC-19FA-2FF1-7C7F-C948C6A5A2F7}"/>
              </a:ext>
            </a:extLst>
          </p:cNvPr>
          <p:cNvSpPr/>
          <p:nvPr/>
        </p:nvSpPr>
        <p:spPr>
          <a:xfrm>
            <a:off x="678542" y="3920878"/>
            <a:ext cx="3753758" cy="613229"/>
          </a:xfrm>
          <a:prstGeom prst="roundRect">
            <a:avLst>
              <a:gd name="adj" fmla="val 50000"/>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其他主题日活动</a:t>
            </a:r>
          </a:p>
        </p:txBody>
      </p:sp>
      <p:sp>
        <p:nvSpPr>
          <p:cNvPr id="27" name="椭圆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D8ECC1A-51AF-4D20-6A05-0BB01097016E}"/>
              </a:ext>
            </a:extLst>
          </p:cNvPr>
          <p:cNvSpPr/>
          <p:nvPr/>
        </p:nvSpPr>
        <p:spPr>
          <a:xfrm>
            <a:off x="736600" y="2453119"/>
            <a:ext cx="1117600" cy="1117600"/>
          </a:xfrm>
          <a:prstGeom prst="ellipse">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05 </a:t>
            </a:r>
            <a:endParaRPr lang="zh-CN" altLang="en-US" sz="32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endParaRPr>
          </a:p>
        </p:txBody>
      </p:sp>
    </p:spTree>
    <p:extLst>
      <p:ext uri="{BB962C8B-B14F-4D97-AF65-F5344CB8AC3E}">
        <p14:creationId xmlns:p14="http://schemas.microsoft.com/office/powerpoint/2010/main" val="787790834"/>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decel="100000" fill="hold" nodeType="with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500">
                                          <p:stCondLst>
                                            <p:cond delay="0"/>
                                          </p:stCondLst>
                                        </p:cTn>
                                        <p:tgtEl>
                                          <p:spTgt spid="47"/>
                                        </p:tgtEl>
                                      </p:cBhvr>
                                    </p:animEffect>
                                    <p:anim to="0" calcmode="lin" valueType="num">
                                      <p:cBhvr>
                                        <p:cTn id="8" dur="500" fill="hold">
                                          <p:stCondLst>
                                            <p:cond delay="0"/>
                                          </p:stCondLst>
                                        </p:cTn>
                                        <p:tgtEl>
                                          <p:spTgt spid="47"/>
                                        </p:tgtEl>
                                        <p:attrNameLst>
                                          <p:attrName>ppt_x</p:attrName>
                                        </p:attrNameLst>
                                      </p:cBhvr>
                                      <p:tavLst>
                                        <p:tav tm="0">
                                          <p:val>
                                            <p:strVal val="#ppt_x-.05"/>
                                          </p:val>
                                        </p:tav>
                                        <p:tav tm="100000">
                                          <p:val>
                                            <p:strVal val="#ppt_x"/>
                                          </p:val>
                                        </p:tav>
                                      </p:tavLst>
                                    </p:anim>
                                  </p:childTnLst>
                                </p:cTn>
                              </p:par>
                            </p:childTnLst>
                          </p:cTn>
                        </p:par>
                        <p:par>
                          <p:cTn id="9" fill="hold" nodeType="afterGroup">
                            <p:stCondLst>
                              <p:cond delay="500"/>
                            </p:stCondLst>
                            <p:childTnLst>
                              <p:par>
                                <p:cTn id="10" presetID="10" presetClass="entr" presetSubtype="0" fill="hold" grpId="0" nodeType="afterEffect">
                                  <p:stCondLst>
                                    <p:cond delay="500"/>
                                  </p:stCondLst>
                                  <p:iterate type="wd">
                                    <p:tmPct val="10000"/>
                                  </p:iterate>
                                  <p:childTnLst>
                                    <p:set>
                                      <p:cBhvr>
                                        <p:cTn id="11" dur="1" fill="hold">
                                          <p:stCondLst>
                                            <p:cond delay="0"/>
                                          </p:stCondLst>
                                        </p:cTn>
                                        <p:tgtEl>
                                          <p:spTgt spid="41"/>
                                        </p:tgtEl>
                                        <p:attrNameLst>
                                          <p:attrName>style.visibility</p:attrName>
                                        </p:attrNameLst>
                                      </p:cBhvr>
                                      <p:to>
                                        <p:strVal val="visible"/>
                                      </p:to>
                                    </p:set>
                                    <p:anim to="0" calcmode="lin" valueType="num">
                                      <p:cBhvr>
                                        <p:cTn id="12" dur="500" decel="100000" fill="hold">
                                          <p:stCondLst>
                                            <p:cond delay="0"/>
                                          </p:stCondLst>
                                        </p:cTn>
                                        <p:tgtEl>
                                          <p:spTgt spid="41"/>
                                        </p:tgtEl>
                                        <p:attrNameLst>
                                          <p:attrName>ppt_y</p:attrName>
                                        </p:attrNameLst>
                                      </p:cBhvr>
                                      <p:tavLst>
                                        <p:tav tm="0">
                                          <p:val>
                                            <p:strVal val="ppt_y+0.02"/>
                                          </p:val>
                                        </p:tav>
                                        <p:tav tm="100000">
                                          <p:val>
                                            <p:strVal val="#ppt_y"/>
                                          </p:val>
                                        </p:tav>
                                      </p:tavLst>
                                    </p:anim>
                                    <p:animEffect transition="in" filter="fade">
                                      <p:cBhvr>
                                        <p:cTn id="13" dur="500">
                                          <p:stCondLst>
                                            <p:cond delay="0"/>
                                          </p:stCondLst>
                                        </p:cTn>
                                        <p:tgtEl>
                                          <p:spTgt spid="41"/>
                                        </p:tgtEl>
                                      </p:cBhvr>
                                    </p:animEffect>
                                    <p:animScale>
                                      <p:cBhvr>
                                        <p:cTn id="14" dur="500" decel="100000" fill="hold">
                                          <p:stCondLst>
                                            <p:cond delay="0"/>
                                          </p:stCondLst>
                                        </p:cTn>
                                        <p:tgtEl>
                                          <p:spTgt spid="41"/>
                                        </p:tgtEl>
                                      </p:cBhvr>
                                      <p:by x="100000" y="100000"/>
                                      <p:from x="110000" y="110000"/>
                                      <p:to x="100000" y="100000"/>
                                    </p:animScale>
                                  </p:childTnLst>
                                </p:cTn>
                              </p:par>
                            </p:childTnLst>
                          </p:cTn>
                        </p:par>
                        <p:par>
                          <p:cTn id="15" fill="hold" nodeType="afterGroup">
                            <p:stCondLst>
                              <p:cond delay="1500"/>
                            </p:stCondLst>
                            <p:childTnLst>
                              <p:par>
                                <p:cTn id="16" presetID="10" presetClass="entr" presetSubtype="0" fill="hold" grpId="5" nodeType="afterEffect">
                                  <p:stCondLst>
                                    <p:cond delay="1100"/>
                                  </p:stCondLst>
                                  <p:iterate type="wd">
                                    <p:tmPct val="10000"/>
                                  </p:iterate>
                                  <p:childTnLst>
                                    <p:set>
                                      <p:cBhvr>
                                        <p:cTn id="17" dur="1" fill="hold">
                                          <p:stCondLst>
                                            <p:cond delay="0"/>
                                          </p:stCondLst>
                                        </p:cTn>
                                        <p:tgtEl>
                                          <p:spTgt spid="27"/>
                                        </p:tgtEl>
                                        <p:attrNameLst>
                                          <p:attrName>style.visibility</p:attrName>
                                        </p:attrNameLst>
                                      </p:cBhvr>
                                      <p:to>
                                        <p:strVal val="visible"/>
                                      </p:to>
                                    </p:set>
                                    <p:anim to="0" calcmode="lin" valueType="num">
                                      <p:cBhvr>
                                        <p:cTn id="18" dur="500" decel="100000" fill="hold">
                                          <p:stCondLst>
                                            <p:cond delay="0"/>
                                          </p:stCondLst>
                                        </p:cTn>
                                        <p:tgtEl>
                                          <p:spTgt spid="27"/>
                                        </p:tgtEl>
                                        <p:attrNameLst>
                                          <p:attrName>ppt_y</p:attrName>
                                        </p:attrNameLst>
                                      </p:cBhvr>
                                      <p:tavLst>
                                        <p:tav tm="0">
                                          <p:val>
                                            <p:strVal val="ppt_y+0.02"/>
                                          </p:val>
                                        </p:tav>
                                        <p:tav tm="100000">
                                          <p:val>
                                            <p:strVal val="#ppt_y"/>
                                          </p:val>
                                        </p:tav>
                                      </p:tavLst>
                                    </p:anim>
                                    <p:animEffect transition="in" filter="fade">
                                      <p:cBhvr>
                                        <p:cTn id="19" dur="500">
                                          <p:stCondLst>
                                            <p:cond delay="0"/>
                                          </p:stCondLst>
                                        </p:cTn>
                                        <p:tgtEl>
                                          <p:spTgt spid="27"/>
                                        </p:tgtEl>
                                      </p:cBhvr>
                                    </p:animEffect>
                                    <p:animScale>
                                      <p:cBhvr>
                                        <p:cTn id="20" dur="500" decel="100000" fill="hold">
                                          <p:stCondLst>
                                            <p:cond delay="0"/>
                                          </p:stCondLst>
                                        </p:cTn>
                                        <p:tgtEl>
                                          <p:spTgt spid="27"/>
                                        </p:tgtEl>
                                      </p:cBhvr>
                                      <p:by x="100000" y="100000"/>
                                      <p:from x="110000" y="110000"/>
                                      <p:to x="100000" y="100000"/>
                                    </p:animScale>
                                  </p:childTnLst>
                                </p:cTn>
                              </p:par>
                            </p:childTnLst>
                          </p:cTn>
                        </p:par>
                        <p:par>
                          <p:cTn id="21" fill="hold" nodeType="afterGroup">
                            <p:stCondLst>
                              <p:cond delay="3100"/>
                            </p:stCondLst>
                            <p:childTnLst>
                              <p:par>
                                <p:cTn id="22" presetID="10" presetClass="entr" presetSubtype="0" fill="hold" grpId="1" nodeType="afterEffect">
                                  <p:stCondLst>
                                    <p:cond delay="1600"/>
                                  </p:stCondLst>
                                  <p:iterate type="wd">
                                    <p:tmPct val="10000"/>
                                  </p:iterate>
                                  <p:childTnLst>
                                    <p:set>
                                      <p:cBhvr>
                                        <p:cTn id="23" dur="1" fill="hold">
                                          <p:stCondLst>
                                            <p:cond delay="0"/>
                                          </p:stCondLst>
                                        </p:cTn>
                                        <p:tgtEl>
                                          <p:spTgt spid="20"/>
                                        </p:tgtEl>
                                        <p:attrNameLst>
                                          <p:attrName>style.visibility</p:attrName>
                                        </p:attrNameLst>
                                      </p:cBhvr>
                                      <p:to>
                                        <p:strVal val="visible"/>
                                      </p:to>
                                    </p:set>
                                    <p:anim to="0" calcmode="lin" valueType="num">
                                      <p:cBhvr>
                                        <p:cTn id="24" dur="500" decel="100000" fill="hold">
                                          <p:stCondLst>
                                            <p:cond delay="0"/>
                                          </p:stCondLst>
                                        </p:cTn>
                                        <p:tgtEl>
                                          <p:spTgt spid="20"/>
                                        </p:tgtEl>
                                        <p:attrNameLst>
                                          <p:attrName>ppt_y</p:attrName>
                                        </p:attrNameLst>
                                      </p:cBhvr>
                                      <p:tavLst>
                                        <p:tav tm="0">
                                          <p:val>
                                            <p:strVal val="ppt_y+0.02"/>
                                          </p:val>
                                        </p:tav>
                                        <p:tav tm="100000">
                                          <p:val>
                                            <p:strVal val="#ppt_y"/>
                                          </p:val>
                                        </p:tav>
                                      </p:tavLst>
                                    </p:anim>
                                    <p:animEffect transition="in" filter="fade">
                                      <p:cBhvr>
                                        <p:cTn id="25" dur="500">
                                          <p:stCondLst>
                                            <p:cond delay="0"/>
                                          </p:stCondLst>
                                        </p:cTn>
                                        <p:tgtEl>
                                          <p:spTgt spid="20"/>
                                        </p:tgtEl>
                                      </p:cBhvr>
                                    </p:animEffect>
                                    <p:animScale>
                                      <p:cBhvr>
                                        <p:cTn id="26" dur="500" decel="100000" fill="hold">
                                          <p:stCondLst>
                                            <p:cond delay="0"/>
                                          </p:stCondLst>
                                        </p:cTn>
                                        <p:tgtEl>
                                          <p:spTgt spid="20"/>
                                        </p:tgtEl>
                                      </p:cBhvr>
                                      <p:by x="100000" y="100000"/>
                                      <p:from x="110000" y="110000"/>
                                      <p:to x="100000" y="100000"/>
                                    </p:animScale>
                                  </p:childTnLst>
                                </p:cTn>
                              </p:par>
                            </p:childTnLst>
                          </p:cTn>
                        </p:par>
                        <p:par>
                          <p:cTn id="27" fill="hold" nodeType="afterGroup">
                            <p:stCondLst>
                              <p:cond delay="5200"/>
                            </p:stCondLst>
                            <p:childTnLst>
                              <p:par>
                                <p:cTn id="28" presetID="10" presetClass="entr" presetSubtype="0" fill="hold" grpId="4" nodeType="afterEffect">
                                  <p:stCondLst>
                                    <p:cond delay="4800"/>
                                  </p:stCondLst>
                                  <p:iterate type="wd">
                                    <p:tmPct val="10000"/>
                                  </p:iterate>
                                  <p:childTnLst>
                                    <p:set>
                                      <p:cBhvr>
                                        <p:cTn id="29" dur="1" fill="hold">
                                          <p:stCondLst>
                                            <p:cond delay="0"/>
                                          </p:stCondLst>
                                        </p:cTn>
                                        <p:tgtEl>
                                          <p:spTgt spid="25"/>
                                        </p:tgtEl>
                                        <p:attrNameLst>
                                          <p:attrName>style.visibility</p:attrName>
                                        </p:attrNameLst>
                                      </p:cBhvr>
                                      <p:to>
                                        <p:strVal val="visible"/>
                                      </p:to>
                                    </p:set>
                                    <p:anim to="0" calcmode="lin" valueType="num">
                                      <p:cBhvr>
                                        <p:cTn id="30" dur="500" decel="100000" fill="hold">
                                          <p:stCondLst>
                                            <p:cond delay="0"/>
                                          </p:stCondLst>
                                        </p:cTn>
                                        <p:tgtEl>
                                          <p:spTgt spid="25"/>
                                        </p:tgtEl>
                                        <p:attrNameLst>
                                          <p:attrName>ppt_y</p:attrName>
                                        </p:attrNameLst>
                                      </p:cBhvr>
                                      <p:tavLst>
                                        <p:tav tm="0">
                                          <p:val>
                                            <p:strVal val="ppt_y+0.02"/>
                                          </p:val>
                                        </p:tav>
                                        <p:tav tm="100000">
                                          <p:val>
                                            <p:strVal val="#ppt_y"/>
                                          </p:val>
                                        </p:tav>
                                      </p:tavLst>
                                    </p:anim>
                                    <p:animEffect transition="in" filter="fade">
                                      <p:cBhvr>
                                        <p:cTn id="31" dur="500">
                                          <p:stCondLst>
                                            <p:cond delay="0"/>
                                          </p:stCondLst>
                                        </p:cTn>
                                        <p:tgtEl>
                                          <p:spTgt spid="25"/>
                                        </p:tgtEl>
                                      </p:cBhvr>
                                    </p:animEffect>
                                    <p:animScale>
                                      <p:cBhvr>
                                        <p:cTn id="32" dur="500" decel="100000" fill="hold">
                                          <p:stCondLst>
                                            <p:cond delay="0"/>
                                          </p:stCondLst>
                                        </p:cTn>
                                        <p:tgtEl>
                                          <p:spTgt spid="25"/>
                                        </p:tgtEl>
                                      </p:cBhvr>
                                      <p:by x="100000" y="100000"/>
                                      <p:from x="110000" y="110000"/>
                                      <p:to x="100000" y="100000"/>
                                    </p:animScale>
                                  </p:childTnLst>
                                </p:cTn>
                              </p:par>
                            </p:childTnLst>
                          </p:cTn>
                        </p:par>
                        <p:par>
                          <p:cTn id="33" fill="hold" nodeType="afterGroup">
                            <p:stCondLst>
                              <p:cond delay="10500"/>
                            </p:stCondLst>
                            <p:childTnLst>
                              <p:par>
                                <p:cTn id="34" presetID="10" presetClass="entr" presetSubtype="0" fill="hold" grpId="3" nodeType="afterEffect">
                                  <p:stCondLst>
                                    <p:cond delay="5450"/>
                                  </p:stCondLst>
                                  <p:iterate type="wd">
                                    <p:tmPct val="10000"/>
                                  </p:iterate>
                                  <p:childTnLst>
                                    <p:set>
                                      <p:cBhvr>
                                        <p:cTn id="35" dur="1" fill="hold">
                                          <p:stCondLst>
                                            <p:cond delay="0"/>
                                          </p:stCondLst>
                                        </p:cTn>
                                        <p:tgtEl>
                                          <p:spTgt spid="19"/>
                                        </p:tgtEl>
                                        <p:attrNameLst>
                                          <p:attrName>style.visibility</p:attrName>
                                        </p:attrNameLst>
                                      </p:cBhvr>
                                      <p:to>
                                        <p:strVal val="visible"/>
                                      </p:to>
                                    </p:set>
                                    <p:anim to="0" calcmode="lin" valueType="num">
                                      <p:cBhvr>
                                        <p:cTn id="36" dur="500" decel="100000" fill="hold">
                                          <p:stCondLst>
                                            <p:cond delay="0"/>
                                          </p:stCondLst>
                                        </p:cTn>
                                        <p:tgtEl>
                                          <p:spTgt spid="19"/>
                                        </p:tgtEl>
                                        <p:attrNameLst>
                                          <p:attrName>ppt_y</p:attrName>
                                        </p:attrNameLst>
                                      </p:cBhvr>
                                      <p:tavLst>
                                        <p:tav tm="0">
                                          <p:val>
                                            <p:strVal val="ppt_y+0.02"/>
                                          </p:val>
                                        </p:tav>
                                        <p:tav tm="100000">
                                          <p:val>
                                            <p:strVal val="#ppt_y"/>
                                          </p:val>
                                        </p:tav>
                                      </p:tavLst>
                                    </p:anim>
                                    <p:animEffect transition="in" filter="fade">
                                      <p:cBhvr>
                                        <p:cTn id="37" dur="500">
                                          <p:stCondLst>
                                            <p:cond delay="0"/>
                                          </p:stCondLst>
                                        </p:cTn>
                                        <p:tgtEl>
                                          <p:spTgt spid="19"/>
                                        </p:tgtEl>
                                      </p:cBhvr>
                                    </p:animEffect>
                                    <p:animScale>
                                      <p:cBhvr>
                                        <p:cTn id="38" dur="500" decel="100000" fill="hold">
                                          <p:stCondLst>
                                            <p:cond delay="0"/>
                                          </p:stCondLst>
                                        </p:cTn>
                                        <p:tgtEl>
                                          <p:spTgt spid="19"/>
                                        </p:tgtEl>
                                      </p:cBhvr>
                                      <p:by x="100000" y="100000"/>
                                      <p:from x="110000" y="110000"/>
                                      <p:to x="100000" y="100000"/>
                                    </p:animScale>
                                  </p:childTnLst>
                                </p:cTn>
                              </p:par>
                            </p:childTnLst>
                          </p:cTn>
                        </p:par>
                        <p:par>
                          <p:cTn id="39" fill="hold" nodeType="afterGroup">
                            <p:stCondLst>
                              <p:cond delay="16450"/>
                            </p:stCondLst>
                            <p:childTnLst>
                              <p:par>
                                <p:cTn id="40" presetID="10" presetClass="entr" presetSubtype="0" fill="hold" grpId="2" nodeType="afterEffect">
                                  <p:stCondLst>
                                    <p:cond delay="5950"/>
                                  </p:stCondLst>
                                  <p:iterate type="wd">
                                    <p:tmPct val="10000"/>
                                  </p:iterate>
                                  <p:childTnLst>
                                    <p:set>
                                      <p:cBhvr>
                                        <p:cTn id="41" dur="1" fill="hold">
                                          <p:stCondLst>
                                            <p:cond delay="0"/>
                                          </p:stCondLst>
                                        </p:cTn>
                                        <p:tgtEl>
                                          <p:spTgt spid="17"/>
                                        </p:tgtEl>
                                        <p:attrNameLst>
                                          <p:attrName>style.visibility</p:attrName>
                                        </p:attrNameLst>
                                      </p:cBhvr>
                                      <p:to>
                                        <p:strVal val="visible"/>
                                      </p:to>
                                    </p:set>
                                    <p:anim to="0" calcmode="lin" valueType="num">
                                      <p:cBhvr>
                                        <p:cTn id="42" dur="500" decel="100000" fill="hold">
                                          <p:stCondLst>
                                            <p:cond delay="0"/>
                                          </p:stCondLst>
                                        </p:cTn>
                                        <p:tgtEl>
                                          <p:spTgt spid="17"/>
                                        </p:tgtEl>
                                        <p:attrNameLst>
                                          <p:attrName>ppt_y</p:attrName>
                                        </p:attrNameLst>
                                      </p:cBhvr>
                                      <p:tavLst>
                                        <p:tav tm="0">
                                          <p:val>
                                            <p:strVal val="ppt_y+0.02"/>
                                          </p:val>
                                        </p:tav>
                                        <p:tav tm="100000">
                                          <p:val>
                                            <p:strVal val="#ppt_y"/>
                                          </p:val>
                                        </p:tav>
                                      </p:tavLst>
                                    </p:anim>
                                    <p:animEffect transition="in" filter="fade">
                                      <p:cBhvr>
                                        <p:cTn id="43" dur="500">
                                          <p:stCondLst>
                                            <p:cond delay="0"/>
                                          </p:stCondLst>
                                        </p:cTn>
                                        <p:tgtEl>
                                          <p:spTgt spid="17"/>
                                        </p:tgtEl>
                                      </p:cBhvr>
                                    </p:animEffect>
                                    <p:animScale>
                                      <p:cBhvr>
                                        <p:cTn id="44" dur="500" decel="100000" fill="hold">
                                          <p:stCondLst>
                                            <p:cond delay="0"/>
                                          </p:stCondLst>
                                        </p:cTn>
                                        <p:tgtEl>
                                          <p:spTgt spid="17"/>
                                        </p:tgtEl>
                                      </p:cBhvr>
                                      <p:by x="100000" y="100000"/>
                                      <p:from x="110000" y="110000"/>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20" grpId="1"/>
      <p:bldP spid="17" grpId="2"/>
      <p:bldP spid="19" grpId="3" animBg="1"/>
      <p:bldP spid="25" grpId="4" animBg="1"/>
      <p:bldP spid="27" grpId="5"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 y="0"/>
            <a:ext cx="12192001" cy="6858000"/>
          </a:xfrm>
          <a:prstGeom prst="rect">
            <a:avLst/>
          </a:prstGeom>
        </p:spPr>
      </p:pic>
      <p:sp>
        <p:nvSpPr>
          <p:cNvPr id="32" name="矩形: 圆角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969E648-40D5-85B8-E85F-49DE9663DDCA}"/>
              </a:ext>
            </a:extLst>
          </p:cNvPr>
          <p:cNvSpPr/>
          <p:nvPr/>
        </p:nvSpPr>
        <p:spPr>
          <a:xfrm>
            <a:off x="1600200" y="1106454"/>
            <a:ext cx="8966200" cy="4724400"/>
          </a:xfrm>
          <a:prstGeom prst="roundRect">
            <a:avLst>
              <a:gd name="adj" fmla="val 1033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45" name="文本框 4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5CEB2BF-9F5C-2BD3-124D-45343A5D5D84}"/>
              </a:ext>
            </a:extLst>
          </p:cNvPr>
          <p:cNvSpPr txBox="1"/>
          <p:nvPr/>
        </p:nvSpPr>
        <p:spPr>
          <a:xfrm>
            <a:off x="2755900" y="485970"/>
            <a:ext cx="6574972" cy="400110"/>
          </a:xfrm>
          <a:prstGeom prst="rect">
            <a:avLst/>
          </a:prstGeom>
          <a:noFill/>
        </p:spPr>
        <p:txBody>
          <a:bodyPr wrap="square" rtlCol="0">
            <a:spAutoFit/>
          </a:bodyPr>
          <a:lstStyle/>
          <a:p>
            <a:pPr algn="dist"/>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网</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络</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安</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全</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为</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人</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民</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网</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络</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安</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全</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靠</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人</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民</a:t>
            </a:r>
          </a:p>
        </p:txBody>
      </p:sp>
      <p:pic>
        <p:nvPicPr>
          <p:cNvPr id="2" name="图片 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763786" y="1515316"/>
            <a:ext cx="3906676" cy="3906676"/>
          </a:xfrm>
          <a:prstGeom prst="rect">
            <a:avLst/>
          </a:prstGeom>
        </p:spPr>
      </p:pic>
      <p:sp>
        <p:nvSpPr>
          <p:cNvPr id="25" name="文本框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F0C444F-92B9-E766-8986-FB2AA3351948}"/>
              </a:ext>
            </a:extLst>
          </p:cNvPr>
          <p:cNvSpPr txBox="1"/>
          <p:nvPr/>
        </p:nvSpPr>
        <p:spPr>
          <a:xfrm>
            <a:off x="863601" y="2844539"/>
            <a:ext cx="6872512" cy="1754326"/>
          </a:xfrm>
          <a:prstGeom prst="rect">
            <a:avLst/>
          </a:prstGeom>
          <a:noFill/>
        </p:spPr>
        <p:txBody>
          <a:bodyPr wrap="square" rtlCol="0">
            <a:spAutoFit/>
          </a:bodyPr>
          <a:lstStyle/>
          <a:p>
            <a:pPr algn="ctr"/>
            <a:r>
              <a:rPr lang="zh-CN" altLang="en-US" sz="5400">
                <a:gradFill>
                  <a:gsLst>
                    <a:gs pos="0">
                      <a:srgbClr val="00B0F0"/>
                    </a:gs>
                    <a:gs pos="70000">
                      <a:srgbClr val="0070C0"/>
                    </a:gs>
                  </a:gsLst>
                  <a:lin ang="5400000" scaled="1"/>
                </a:gradFill>
                <a:latin typeface="思源宋体 CN Heavy" panose="02020900000000000000" pitchFamily="18" charset="-122"/>
                <a:ea typeface="思源宋体 CN Heavy" panose="02020900000000000000" pitchFamily="18" charset="-122"/>
                <a:sym typeface="思源宋体 CN" panose="02020400000000000000" pitchFamily="18" charset="-122"/>
              </a:rPr>
              <a:t>网络安全</a:t>
            </a:r>
            <a:r>
              <a:rPr lang="zh-CN" altLang="en-US" sz="5400" smtClean="0">
                <a:gradFill>
                  <a:gsLst>
                    <a:gs pos="0">
                      <a:srgbClr val="00B0F0"/>
                    </a:gs>
                    <a:gs pos="70000">
                      <a:srgbClr val="0070C0"/>
                    </a:gs>
                  </a:gsLst>
                  <a:lin ang="5400000" scaled="1"/>
                </a:gradFill>
                <a:latin typeface="思源宋体 CN Heavy" panose="02020900000000000000" pitchFamily="18" charset="-122"/>
                <a:ea typeface="思源宋体 CN Heavy" panose="02020900000000000000" pitchFamily="18" charset="-122"/>
                <a:sym typeface="思源宋体 CN" panose="02020400000000000000" pitchFamily="18" charset="-122"/>
              </a:rPr>
              <a:t>周</a:t>
            </a:r>
            <a:endParaRPr lang="en-US" altLang="zh-CN" sz="5400" smtClean="0">
              <a:gradFill>
                <a:gsLst>
                  <a:gs pos="0">
                    <a:srgbClr val="00B0F0"/>
                  </a:gs>
                  <a:gs pos="70000">
                    <a:srgbClr val="0070C0"/>
                  </a:gs>
                </a:gsLst>
                <a:lin ang="5400000" scaled="1"/>
              </a:gradFill>
              <a:latin typeface="思源宋体 CN Heavy" panose="02020900000000000000" pitchFamily="18" charset="-122"/>
              <a:ea typeface="思源宋体 CN Heavy" panose="02020900000000000000" pitchFamily="18" charset="-122"/>
              <a:sym typeface="思源宋体 CN" panose="02020400000000000000" pitchFamily="18" charset="-122"/>
            </a:endParaRPr>
          </a:p>
          <a:p>
            <a:pPr algn="ctr"/>
            <a:r>
              <a:rPr lang="zh-CN" altLang="en-US" sz="5400" smtClean="0">
                <a:gradFill>
                  <a:gsLst>
                    <a:gs pos="0">
                      <a:srgbClr val="00B0F0"/>
                    </a:gs>
                    <a:gs pos="70000">
                      <a:srgbClr val="0070C0"/>
                    </a:gs>
                  </a:gsLst>
                  <a:lin ang="5400000" scaled="1"/>
                </a:gradFill>
                <a:latin typeface="思源宋体 CN Heavy" panose="02020900000000000000" pitchFamily="18" charset="-122"/>
                <a:ea typeface="思源宋体 CN Heavy" panose="02020900000000000000" pitchFamily="18" charset="-122"/>
                <a:sym typeface="思源宋体 CN" panose="02020400000000000000" pitchFamily="18" charset="-122"/>
              </a:rPr>
              <a:t>四</a:t>
            </a:r>
            <a:r>
              <a:rPr lang="zh-CN" altLang="en-US" sz="5400">
                <a:gradFill>
                  <a:gsLst>
                    <a:gs pos="0">
                      <a:srgbClr val="00B0F0"/>
                    </a:gs>
                    <a:gs pos="70000">
                      <a:srgbClr val="0070C0"/>
                    </a:gs>
                  </a:gsLst>
                  <a:lin ang="5400000" scaled="1"/>
                </a:gradFill>
                <a:latin typeface="思源宋体 CN Heavy" panose="02020900000000000000" pitchFamily="18" charset="-122"/>
                <a:ea typeface="思源宋体 CN Heavy" panose="02020900000000000000" pitchFamily="18" charset="-122"/>
                <a:sym typeface="思源宋体 CN" panose="02020400000000000000" pitchFamily="18" charset="-122"/>
              </a:rPr>
              <a:t>大特点</a:t>
            </a:r>
          </a:p>
        </p:txBody>
      </p:sp>
      <p:sp>
        <p:nvSpPr>
          <p:cNvPr id="26" name="文本框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3C66496-75D7-2839-18D3-490328608CE2}"/>
              </a:ext>
            </a:extLst>
          </p:cNvPr>
          <p:cNvSpPr txBox="1"/>
          <p:nvPr/>
        </p:nvSpPr>
        <p:spPr>
          <a:xfrm>
            <a:off x="1981200" y="1739676"/>
            <a:ext cx="4637314" cy="1323439"/>
          </a:xfrm>
          <a:prstGeom prst="rect">
            <a:avLst/>
          </a:prstGeom>
          <a:noFill/>
        </p:spPr>
        <p:txBody>
          <a:bodyPr wrap="square" rtlCol="0">
            <a:spAutoFit/>
          </a:bodyPr>
          <a:lstStyle/>
          <a:p>
            <a:pPr algn="ctr"/>
            <a:r>
              <a:rPr lang="en-US" altLang="zh-CN" sz="8000">
                <a:gradFill>
                  <a:gsLst>
                    <a:gs pos="0">
                      <a:srgbClr val="00B0F0"/>
                    </a:gs>
                    <a:gs pos="70000">
                      <a:srgbClr val="0070C0"/>
                    </a:gs>
                  </a:gsLst>
                  <a:lin ang="5400000" scaled="1"/>
                </a:gradFill>
                <a:latin typeface="思源宋体 CN" panose="02020400000000000000" pitchFamily="18" charset="-122"/>
                <a:ea typeface="思源宋体 CN" panose="02020400000000000000" pitchFamily="18" charset="-122"/>
                <a:sym typeface="思源宋体 CN" panose="02020400000000000000" pitchFamily="18" charset="-122"/>
              </a:rPr>
              <a:t>-</a:t>
            </a:r>
            <a:r>
              <a:rPr lang="en-US" altLang="zh-CN" sz="8000" smtClean="0">
                <a:gradFill>
                  <a:gsLst>
                    <a:gs pos="0">
                      <a:srgbClr val="00B0F0"/>
                    </a:gs>
                    <a:gs pos="70000">
                      <a:srgbClr val="0070C0"/>
                    </a:gs>
                  </a:gsLst>
                  <a:lin ang="5400000" scaled="1"/>
                </a:gradFill>
                <a:latin typeface="思源宋体 CN" panose="02020400000000000000" pitchFamily="18" charset="-122"/>
                <a:ea typeface="思源宋体 CN" panose="02020400000000000000" pitchFamily="18" charset="-122"/>
                <a:sym typeface="思源宋体 CN" panose="02020400000000000000" pitchFamily="18" charset="-122"/>
              </a:rPr>
              <a:t>04-</a:t>
            </a:r>
            <a:endParaRPr lang="zh-CN" altLang="en-US" sz="8000">
              <a:gradFill>
                <a:gsLst>
                  <a:gs pos="0">
                    <a:srgbClr val="00B0F0"/>
                  </a:gs>
                  <a:gs pos="70000">
                    <a:srgbClr val="0070C0"/>
                  </a:gs>
                </a:gsLst>
                <a:lin ang="5400000" scaled="1"/>
              </a:gra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7" name="PA-文本框 8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90491FB-EF15-211E-5A06-D7B870ADAD6A}"/>
              </a:ext>
            </a:extLst>
          </p:cNvPr>
          <p:cNvSpPr txBox="1"/>
          <p:nvPr>
            <p:custDataLst>
              <p:tags r:id="rId1"/>
            </p:custDataLst>
          </p:nvPr>
        </p:nvSpPr>
        <p:spPr>
          <a:xfrm>
            <a:off x="1903186" y="4542733"/>
            <a:ext cx="4793342" cy="646331"/>
          </a:xfrm>
          <a:prstGeom prst="rect">
            <a:avLst/>
          </a:prstGeom>
          <a:noFill/>
        </p:spPr>
        <p:txBody>
          <a:bodyPr wrap="square" lIns="0" tIns="0" rIns="0" bIns="0" rtlCol="0">
            <a:spAutoFit/>
          </a:bodyPr>
          <a:lstStyle/>
          <a:p>
            <a:pPr algn="ctr" hangingPunct="0">
              <a:lnSpc>
                <a:spcPct val="150000"/>
              </a:lnSpc>
            </a:pPr>
            <a:r>
              <a:rPr lang="zh-CN" altLang="en-US" sz="140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 即“中国国家网络安全宣传周”，是为了“共建网络安全，共享网络文明”而开展的主题活动。</a:t>
            </a:r>
            <a:endParaRPr lang="en-US" altLang="zh-CN" sz="140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endParaRPr>
          </a:p>
        </p:txBody>
      </p:sp>
    </p:spTree>
    <p:extLst>
      <p:ext uri="{BB962C8B-B14F-4D97-AF65-F5344CB8AC3E}">
        <p14:creationId xmlns:p14="http://schemas.microsoft.com/office/powerpoint/2010/main" val="2887099512"/>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anim calcmode="lin" valueType="num">
                                      <p:cBhvr>
                                        <p:cTn id="7" dur="500" fill="hold"/>
                                        <p:tgtEl>
                                          <p:spTgt spid="45"/>
                                        </p:tgtEl>
                                        <p:attrNameLst>
                                          <p:attrName>ppt_w</p:attrName>
                                        </p:attrNameLst>
                                      </p:cBhvr>
                                      <p:tavLst>
                                        <p:tav tm="0">
                                          <p:val>
                                            <p:fltVal val="0"/>
                                          </p:val>
                                        </p:tav>
                                        <p:tav tm="100000">
                                          <p:val>
                                            <p:strVal val="#ppt_w"/>
                                          </p:val>
                                        </p:tav>
                                      </p:tavLst>
                                    </p:anim>
                                    <p:anim calcmode="lin" valueType="num">
                                      <p:cBhvr>
                                        <p:cTn id="8" dur="500" fill="hold"/>
                                        <p:tgtEl>
                                          <p:spTgt spid="45"/>
                                        </p:tgtEl>
                                        <p:attrNameLst>
                                          <p:attrName>ppt_h</p:attrName>
                                        </p:attrNameLst>
                                      </p:cBhvr>
                                      <p:tavLst>
                                        <p:tav tm="0">
                                          <p:val>
                                            <p:fltVal val="0"/>
                                          </p:val>
                                        </p:tav>
                                        <p:tav tm="100000">
                                          <p:val>
                                            <p:strVal val="#ppt_h"/>
                                          </p:val>
                                        </p:tav>
                                      </p:tavLst>
                                    </p:anim>
                                    <p:animEffect transition="in" filter="fade">
                                      <p:cBhvr>
                                        <p:cTn id="9" dur="500"/>
                                        <p:tgtEl>
                                          <p:spTgt spid="45"/>
                                        </p:tgtEl>
                                      </p:cBhvr>
                                    </p:animEffect>
                                  </p:childTnLst>
                                </p:cTn>
                              </p:par>
                            </p:childTnLst>
                          </p:cTn>
                        </p:par>
                        <p:par>
                          <p:cTn id="10" fill="hold" nodeType="afterGroup">
                            <p:stCondLst>
                              <p:cond delay="500"/>
                            </p:stCondLst>
                            <p:childTnLst>
                              <p:par>
                                <p:cTn id="11" presetID="10" presetClass="entr" presetSubtype="0" fill="hold" grpId="2" nodeType="afterEffect">
                                  <p:stCondLst>
                                    <p:cond delay="500"/>
                                  </p:stCondLst>
                                  <p:iterate type="wd">
                                    <p:tmPct val="10000"/>
                                  </p:iterate>
                                  <p:childTnLst>
                                    <p:set>
                                      <p:cBhvr>
                                        <p:cTn id="12" dur="1" fill="hold">
                                          <p:stCondLst>
                                            <p:cond delay="0"/>
                                          </p:stCondLst>
                                        </p:cTn>
                                        <p:tgtEl>
                                          <p:spTgt spid="26"/>
                                        </p:tgtEl>
                                        <p:attrNameLst>
                                          <p:attrName>style.visibility</p:attrName>
                                        </p:attrNameLst>
                                      </p:cBhvr>
                                      <p:to>
                                        <p:strVal val="visible"/>
                                      </p:to>
                                    </p:set>
                                    <p:anim to="0" calcmode="lin" valueType="num">
                                      <p:cBhvr>
                                        <p:cTn id="13" dur="500" decel="100000" fill="hold">
                                          <p:stCondLst>
                                            <p:cond delay="0"/>
                                          </p:stCondLst>
                                        </p:cTn>
                                        <p:tgtEl>
                                          <p:spTgt spid="26"/>
                                        </p:tgtEl>
                                        <p:attrNameLst>
                                          <p:attrName>ppt_y</p:attrName>
                                        </p:attrNameLst>
                                      </p:cBhvr>
                                      <p:tavLst>
                                        <p:tav tm="0">
                                          <p:val>
                                            <p:strVal val="ppt_y+0.02"/>
                                          </p:val>
                                        </p:tav>
                                        <p:tav tm="100000">
                                          <p:val>
                                            <p:strVal val="#ppt_y"/>
                                          </p:val>
                                        </p:tav>
                                      </p:tavLst>
                                    </p:anim>
                                    <p:animEffect transition="in" filter="fade">
                                      <p:cBhvr>
                                        <p:cTn id="14" dur="500">
                                          <p:stCondLst>
                                            <p:cond delay="0"/>
                                          </p:stCondLst>
                                        </p:cTn>
                                        <p:tgtEl>
                                          <p:spTgt spid="26"/>
                                        </p:tgtEl>
                                      </p:cBhvr>
                                    </p:animEffect>
                                    <p:animScale>
                                      <p:cBhvr>
                                        <p:cTn id="15" dur="500" decel="100000" fill="hold">
                                          <p:stCondLst>
                                            <p:cond delay="0"/>
                                          </p:stCondLst>
                                        </p:cTn>
                                        <p:tgtEl>
                                          <p:spTgt spid="26"/>
                                        </p:tgtEl>
                                      </p:cBhvr>
                                      <p:by x="100000" y="100000"/>
                                      <p:from x="110000" y="110000"/>
                                      <p:to x="100000" y="100000"/>
                                    </p:animScale>
                                  </p:childTnLst>
                                </p:cTn>
                              </p:par>
                            </p:childTnLst>
                          </p:cTn>
                        </p:par>
                        <p:par>
                          <p:cTn id="16" fill="hold" nodeType="afterGroup">
                            <p:stCondLst>
                              <p:cond delay="1500"/>
                            </p:stCondLst>
                            <p:childTnLst>
                              <p:par>
                                <p:cTn id="17" presetID="10" presetClass="entr" presetSubtype="0" fill="hold" grpId="1" nodeType="afterEffect">
                                  <p:stCondLst>
                                    <p:cond delay="1050"/>
                                  </p:stCondLst>
                                  <p:iterate type="wd">
                                    <p:tmPct val="10000"/>
                                  </p:iterate>
                                  <p:childTnLst>
                                    <p:set>
                                      <p:cBhvr>
                                        <p:cTn id="18" dur="1" fill="hold">
                                          <p:stCondLst>
                                            <p:cond delay="0"/>
                                          </p:stCondLst>
                                        </p:cTn>
                                        <p:tgtEl>
                                          <p:spTgt spid="25"/>
                                        </p:tgtEl>
                                        <p:attrNameLst>
                                          <p:attrName>style.visibility</p:attrName>
                                        </p:attrNameLst>
                                      </p:cBhvr>
                                      <p:to>
                                        <p:strVal val="visible"/>
                                      </p:to>
                                    </p:set>
                                    <p:anim to="0" calcmode="lin" valueType="num">
                                      <p:cBhvr>
                                        <p:cTn id="19" dur="500" decel="100000" fill="hold">
                                          <p:stCondLst>
                                            <p:cond delay="0"/>
                                          </p:stCondLst>
                                        </p:cTn>
                                        <p:tgtEl>
                                          <p:spTgt spid="25"/>
                                        </p:tgtEl>
                                        <p:attrNameLst>
                                          <p:attrName>ppt_y</p:attrName>
                                        </p:attrNameLst>
                                      </p:cBhvr>
                                      <p:tavLst>
                                        <p:tav tm="0">
                                          <p:val>
                                            <p:strVal val="ppt_y+0.02"/>
                                          </p:val>
                                        </p:tav>
                                        <p:tav tm="100000">
                                          <p:val>
                                            <p:strVal val="#ppt_y"/>
                                          </p:val>
                                        </p:tav>
                                      </p:tavLst>
                                    </p:anim>
                                    <p:animEffect transition="in" filter="fade">
                                      <p:cBhvr>
                                        <p:cTn id="20" dur="500">
                                          <p:stCondLst>
                                            <p:cond delay="0"/>
                                          </p:stCondLst>
                                        </p:cTn>
                                        <p:tgtEl>
                                          <p:spTgt spid="25"/>
                                        </p:tgtEl>
                                      </p:cBhvr>
                                    </p:animEffect>
                                    <p:animScale>
                                      <p:cBhvr>
                                        <p:cTn id="21" dur="500" decel="100000" fill="hold">
                                          <p:stCondLst>
                                            <p:cond delay="0"/>
                                          </p:stCondLst>
                                        </p:cTn>
                                        <p:tgtEl>
                                          <p:spTgt spid="25"/>
                                        </p:tgtEl>
                                      </p:cBhvr>
                                      <p:by x="100000" y="100000"/>
                                      <p:from x="110000" y="110000"/>
                                      <p:to x="100000" y="100000"/>
                                    </p:animScale>
                                  </p:childTnLst>
                                </p:cTn>
                              </p:par>
                            </p:childTnLst>
                          </p:cTn>
                        </p:par>
                        <p:par>
                          <p:cTn id="22" fill="hold" nodeType="afterGroup">
                            <p:stCondLst>
                              <p:cond delay="3050"/>
                            </p:stCondLst>
                            <p:childTnLst>
                              <p:par>
                                <p:cTn id="23" presetID="10" presetClass="entr" presetSubtype="0" fill="hold" grpId="3" nodeType="afterEffect">
                                  <p:stCondLst>
                                    <p:cond delay="1950"/>
                                  </p:stCondLst>
                                  <p:iterate type="wd">
                                    <p:tmPct val="10000"/>
                                  </p:iterate>
                                  <p:childTnLst>
                                    <p:set>
                                      <p:cBhvr>
                                        <p:cTn id="24" dur="1" fill="hold">
                                          <p:stCondLst>
                                            <p:cond delay="0"/>
                                          </p:stCondLst>
                                        </p:cTn>
                                        <p:tgtEl>
                                          <p:spTgt spid="27"/>
                                        </p:tgtEl>
                                        <p:attrNameLst>
                                          <p:attrName>style.visibility</p:attrName>
                                        </p:attrNameLst>
                                      </p:cBhvr>
                                      <p:to>
                                        <p:strVal val="visible"/>
                                      </p:to>
                                    </p:set>
                                    <p:anim to="0" calcmode="lin" valueType="num">
                                      <p:cBhvr>
                                        <p:cTn id="25" dur="500" decel="100000" fill="hold">
                                          <p:stCondLst>
                                            <p:cond delay="0"/>
                                          </p:stCondLst>
                                        </p:cTn>
                                        <p:tgtEl>
                                          <p:spTgt spid="27"/>
                                        </p:tgtEl>
                                        <p:attrNameLst>
                                          <p:attrName>ppt_y</p:attrName>
                                        </p:attrNameLst>
                                      </p:cBhvr>
                                      <p:tavLst>
                                        <p:tav tm="0">
                                          <p:val>
                                            <p:strVal val="ppt_y+0.02"/>
                                          </p:val>
                                        </p:tav>
                                        <p:tav tm="100000">
                                          <p:val>
                                            <p:strVal val="#ppt_y"/>
                                          </p:val>
                                        </p:tav>
                                      </p:tavLst>
                                    </p:anim>
                                    <p:animEffect transition="in" filter="fade">
                                      <p:cBhvr>
                                        <p:cTn id="26" dur="500">
                                          <p:stCondLst>
                                            <p:cond delay="0"/>
                                          </p:stCondLst>
                                        </p:cTn>
                                        <p:tgtEl>
                                          <p:spTgt spid="27"/>
                                        </p:tgtEl>
                                      </p:cBhvr>
                                    </p:animEffect>
                                    <p:animScale>
                                      <p:cBhvr>
                                        <p:cTn id="27" dur="500" decel="100000" fill="hold">
                                          <p:stCondLst>
                                            <p:cond delay="0"/>
                                          </p:stCondLst>
                                        </p:cTn>
                                        <p:tgtEl>
                                          <p:spTgt spid="27"/>
                                        </p:tgtEl>
                                      </p:cBhvr>
                                      <p:by x="100000" y="100000"/>
                                      <p:from x="110000" y="110000"/>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25" grpId="1"/>
      <p:bldP spid="26" grpId="2"/>
      <p:bldP spid="27" grpId="3"/>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组合 4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8D4B721-191C-A227-C16E-92F030106D8C}"/>
              </a:ext>
            </a:extLst>
          </p:cNvPr>
          <p:cNvGrpSpPr/>
          <p:nvPr/>
        </p:nvGrpSpPr>
        <p:grpSpPr>
          <a:xfrm>
            <a:off x="351975" y="344715"/>
            <a:ext cx="6328224" cy="609599"/>
            <a:chOff x="1498601" y="1781629"/>
            <a:chExt cx="6933261" cy="772886"/>
          </a:xfrm>
        </p:grpSpPr>
        <p:sp>
          <p:nvSpPr>
            <p:cNvPr id="11" name="矩形: 圆角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414E7A3-6740-0603-681E-25B19E63A622}"/>
                </a:ext>
              </a:extLst>
            </p:cNvPr>
            <p:cNvSpPr/>
            <p:nvPr/>
          </p:nvSpPr>
          <p:spPr>
            <a:xfrm>
              <a:off x="3622252" y="1781629"/>
              <a:ext cx="4809610" cy="772886"/>
            </a:xfrm>
            <a:prstGeom prst="roundRect">
              <a:avLst>
                <a:gd name="adj" fmla="val 50000"/>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400" dirty="0" smtClean="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20XX</a:t>
              </a:r>
              <a:r>
                <a:rPr lang="zh-CN" altLang="en-US" sz="2400" dirty="0" smtClean="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年</a:t>
              </a:r>
              <a:r>
                <a:rPr lang="zh-CN" altLang="en-US" sz="2400" dirty="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网络安全周四大特点</a:t>
              </a:r>
            </a:p>
          </p:txBody>
        </p:sp>
        <p:sp>
          <p:nvSpPr>
            <p:cNvPr id="29" name="矩形: 圆角 2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188B73F-906F-B394-EAF7-A474F2B0EDF1}"/>
                </a:ext>
              </a:extLst>
            </p:cNvPr>
            <p:cNvSpPr/>
            <p:nvPr/>
          </p:nvSpPr>
          <p:spPr>
            <a:xfrm>
              <a:off x="1498601" y="1781629"/>
              <a:ext cx="1981414" cy="772886"/>
            </a:xfrm>
            <a:prstGeom prst="roundRect">
              <a:avLst>
                <a:gd name="adj" fmla="val 50000"/>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PART-04</a:t>
              </a:r>
              <a:endParaRPr lang="zh-CN" altLang="en-US"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endParaRPr>
            </a:p>
          </p:txBody>
        </p:sp>
      </p:grpSp>
      <p:sp>
        <p:nvSpPr>
          <p:cNvPr id="41" name="矩形: 圆角 4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0980071-A80C-6008-DC48-599292767076}"/>
              </a:ext>
            </a:extLst>
          </p:cNvPr>
          <p:cNvSpPr/>
          <p:nvPr/>
        </p:nvSpPr>
        <p:spPr>
          <a:xfrm>
            <a:off x="852713" y="2028437"/>
            <a:ext cx="3443516" cy="613229"/>
          </a:xfrm>
          <a:prstGeom prst="roundRect">
            <a:avLst>
              <a:gd name="adj" fmla="val 50000"/>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一是彰显时代性</a:t>
            </a:r>
          </a:p>
        </p:txBody>
      </p:sp>
      <p:sp>
        <p:nvSpPr>
          <p:cNvPr id="20" name="PA-文本框 8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47E71B3-72F9-6305-CC8A-17429AA62816}"/>
              </a:ext>
            </a:extLst>
          </p:cNvPr>
          <p:cNvSpPr txBox="1"/>
          <p:nvPr>
            <p:custDataLst>
              <p:tags r:id="rId1"/>
            </p:custDataLst>
          </p:nvPr>
        </p:nvSpPr>
        <p:spPr>
          <a:xfrm>
            <a:off x="5560785" y="3147568"/>
            <a:ext cx="5869216" cy="782265"/>
          </a:xfrm>
          <a:prstGeom prst="rect">
            <a:avLst/>
          </a:prstGeom>
          <a:noFill/>
        </p:spPr>
        <p:txBody>
          <a:bodyPr wrap="square" lIns="0" tIns="0" rIns="0" bIns="0" rtlCol="0">
            <a:spAutoFit/>
          </a:bodyPr>
          <a:lstStyle/>
          <a:p>
            <a:pPr algn="just" hangingPunct="0">
              <a:lnSpc>
                <a:spcPct val="150000"/>
              </a:lnSpc>
            </a:pPr>
            <a:r>
              <a:rPr lang="zh-CN" altLang="en-US">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这次网安周的一个重大任务就是广泛深入宣传习近平总书记关于网络强国的重要思想。</a:t>
            </a:r>
          </a:p>
        </p:txBody>
      </p:sp>
      <p:sp>
        <p:nvSpPr>
          <p:cNvPr id="18" name="箭头: V 形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4E32574-9D25-0AC4-3618-4E76755C32B0}"/>
              </a:ext>
            </a:extLst>
          </p:cNvPr>
          <p:cNvSpPr/>
          <p:nvPr/>
        </p:nvSpPr>
        <p:spPr>
          <a:xfrm>
            <a:off x="5041899" y="3413010"/>
            <a:ext cx="261257" cy="261257"/>
          </a:xfrm>
          <a:prstGeom prst="chevron">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endParaRPr>
          </a:p>
        </p:txBody>
      </p:sp>
      <p:sp>
        <p:nvSpPr>
          <p:cNvPr id="15" name="PA-文本框 8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336ACDA-CCB6-6E83-4555-D7DB9896FA1B}"/>
              </a:ext>
            </a:extLst>
          </p:cNvPr>
          <p:cNvSpPr txBox="1"/>
          <p:nvPr>
            <p:custDataLst>
              <p:tags r:id="rId2"/>
            </p:custDataLst>
          </p:nvPr>
        </p:nvSpPr>
        <p:spPr>
          <a:xfrm>
            <a:off x="5560785" y="4445610"/>
            <a:ext cx="5869216" cy="1197764"/>
          </a:xfrm>
          <a:prstGeom prst="rect">
            <a:avLst/>
          </a:prstGeom>
          <a:noFill/>
        </p:spPr>
        <p:txBody>
          <a:bodyPr wrap="square" lIns="0" tIns="0" rIns="0" bIns="0" rtlCol="0">
            <a:spAutoFit/>
          </a:bodyPr>
          <a:lstStyle/>
          <a:p>
            <a:pPr algn="just" hangingPunct="0">
              <a:lnSpc>
                <a:spcPct val="150000"/>
              </a:lnSpc>
            </a:pPr>
            <a:r>
              <a:rPr lang="zh-CN" altLang="en-US">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网安周将通过网络直播、现场访谈、短视频、微动漫等多种传播形式，进一步凝聚全社会建设网络强国的强大实践力量，进一步筑牢全民网络安全的“防火墙”。</a:t>
            </a:r>
          </a:p>
        </p:txBody>
      </p:sp>
      <p:sp>
        <p:nvSpPr>
          <p:cNvPr id="21" name="箭头: V 形 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04AB12B-5534-A453-31F4-AB8FE6746DF2}"/>
              </a:ext>
            </a:extLst>
          </p:cNvPr>
          <p:cNvSpPr/>
          <p:nvPr/>
        </p:nvSpPr>
        <p:spPr>
          <a:xfrm>
            <a:off x="5041899" y="4918801"/>
            <a:ext cx="261257" cy="261257"/>
          </a:xfrm>
          <a:prstGeom prst="chevron">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endParaRPr>
          </a:p>
        </p:txBody>
      </p:sp>
      <p:pic>
        <p:nvPicPr>
          <p:cNvPr id="32" name="图片 3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1293DCF-B256-A9EF-C981-357535677754}"/>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73100" y="3008254"/>
            <a:ext cx="3822700" cy="3114792"/>
          </a:xfrm>
          <a:prstGeom prst="rect">
            <a:avLst/>
          </a:prstGeom>
        </p:spPr>
      </p:pic>
    </p:spTree>
    <p:extLst>
      <p:ext uri="{BB962C8B-B14F-4D97-AF65-F5344CB8AC3E}">
        <p14:creationId xmlns:p14="http://schemas.microsoft.com/office/powerpoint/2010/main" val="1913947013"/>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decel="100000" fill="hold" nodeType="with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500">
                                          <p:stCondLst>
                                            <p:cond delay="0"/>
                                          </p:stCondLst>
                                        </p:cTn>
                                        <p:tgtEl>
                                          <p:spTgt spid="47"/>
                                        </p:tgtEl>
                                      </p:cBhvr>
                                    </p:animEffect>
                                    <p:anim to="0" calcmode="lin" valueType="num">
                                      <p:cBhvr>
                                        <p:cTn id="8" dur="500" fill="hold">
                                          <p:stCondLst>
                                            <p:cond delay="0"/>
                                          </p:stCondLst>
                                        </p:cTn>
                                        <p:tgtEl>
                                          <p:spTgt spid="47"/>
                                        </p:tgtEl>
                                        <p:attrNameLst>
                                          <p:attrName>ppt_x</p:attrName>
                                        </p:attrNameLst>
                                      </p:cBhvr>
                                      <p:tavLst>
                                        <p:tav tm="0">
                                          <p:val>
                                            <p:strVal val="#ppt_x-.05"/>
                                          </p:val>
                                        </p:tav>
                                        <p:tav tm="100000">
                                          <p:val>
                                            <p:strVal val="#ppt_x"/>
                                          </p:val>
                                        </p:tav>
                                      </p:tavLst>
                                    </p:anim>
                                  </p:childTnLst>
                                </p:cTn>
                              </p:par>
                            </p:childTnLst>
                          </p:cTn>
                        </p:par>
                      </p:childTnLst>
                    </p:cTn>
                  </p:par>
                  <p:par>
                    <p:cTn id="9" fill="hold" nodeType="clickPar">
                      <p:stCondLst>
                        <p:cond delay="indefinite"/>
                        <p:cond evt="onBegin" delay="0">
                          <p:tn val="8"/>
                        </p:cond>
                      </p:stCondLst>
                      <p:childTnLst>
                        <p:par>
                          <p:cTn id="10" fill="hold" nodeType="afterGroup">
                            <p:stCondLst>
                              <p:cond delay="0"/>
                            </p:stCondLst>
                            <p:childTnLst>
                              <p:par>
                                <p:cTn id="11" presetID="42" presetClass="entr" presetSubtype="0" fill="hold" nodeType="clickEffect">
                                  <p:stCondLst>
                                    <p:cond delay="0"/>
                                  </p:stCondLst>
                                  <p:childTnLst>
                                    <p:set>
                                      <p:cBhvr>
                                        <p:cTn id="12" dur="1" fill="hold">
                                          <p:stCondLst>
                                            <p:cond delay="0"/>
                                          </p:stCondLst>
                                        </p:cTn>
                                        <p:tgtEl>
                                          <p:spTgt spid="32"/>
                                        </p:tgtEl>
                                        <p:attrNameLst>
                                          <p:attrName>style.visibility</p:attrName>
                                        </p:attrNameLst>
                                      </p:cBhvr>
                                      <p:to>
                                        <p:strVal val="visible"/>
                                      </p:to>
                                    </p:set>
                                    <p:animEffect transition="in" filter="fade">
                                      <p:cBhvr>
                                        <p:cTn id="13" dur="1000"/>
                                        <p:tgtEl>
                                          <p:spTgt spid="32"/>
                                        </p:tgtEl>
                                      </p:cBhvr>
                                    </p:animEffect>
                                    <p:anim calcmode="lin" valueType="num">
                                      <p:cBhvr>
                                        <p:cTn id="14" dur="1000" fill="hold"/>
                                        <p:tgtEl>
                                          <p:spTgt spid="32"/>
                                        </p:tgtEl>
                                        <p:attrNameLst>
                                          <p:attrName>ppt_x</p:attrName>
                                        </p:attrNameLst>
                                      </p:cBhvr>
                                      <p:tavLst>
                                        <p:tav tm="0">
                                          <p:val>
                                            <p:strVal val="#ppt_x"/>
                                          </p:val>
                                        </p:tav>
                                        <p:tav tm="100000">
                                          <p:val>
                                            <p:strVal val="#ppt_x"/>
                                          </p:val>
                                        </p:tav>
                                      </p:tavLst>
                                    </p:anim>
                                    <p:anim calcmode="lin" valueType="num">
                                      <p:cBhvr>
                                        <p:cTn id="15" dur="1000" fill="hold"/>
                                        <p:tgtEl>
                                          <p:spTgt spid="32"/>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1000"/>
                            </p:stCondLst>
                            <p:childTnLst>
                              <p:par>
                                <p:cTn id="17" presetID="10" presetClass="entr" presetSubtype="0" fill="hold" grpId="0" nodeType="afterEffect">
                                  <p:stCondLst>
                                    <p:cond delay="1000"/>
                                  </p:stCondLst>
                                  <p:iterate type="wd">
                                    <p:tmPct val="10000"/>
                                  </p:iterate>
                                  <p:childTnLst>
                                    <p:set>
                                      <p:cBhvr>
                                        <p:cTn id="18" dur="1" fill="hold">
                                          <p:stCondLst>
                                            <p:cond delay="0"/>
                                          </p:stCondLst>
                                        </p:cTn>
                                        <p:tgtEl>
                                          <p:spTgt spid="41"/>
                                        </p:tgtEl>
                                        <p:attrNameLst>
                                          <p:attrName>style.visibility</p:attrName>
                                        </p:attrNameLst>
                                      </p:cBhvr>
                                      <p:to>
                                        <p:strVal val="visible"/>
                                      </p:to>
                                    </p:set>
                                    <p:anim to="0" calcmode="lin" valueType="num">
                                      <p:cBhvr>
                                        <p:cTn id="19" dur="500" decel="100000" fill="hold">
                                          <p:stCondLst>
                                            <p:cond delay="0"/>
                                          </p:stCondLst>
                                        </p:cTn>
                                        <p:tgtEl>
                                          <p:spTgt spid="41"/>
                                        </p:tgtEl>
                                        <p:attrNameLst>
                                          <p:attrName>ppt_y</p:attrName>
                                        </p:attrNameLst>
                                      </p:cBhvr>
                                      <p:tavLst>
                                        <p:tav tm="0">
                                          <p:val>
                                            <p:strVal val="ppt_y+0.02"/>
                                          </p:val>
                                        </p:tav>
                                        <p:tav tm="100000">
                                          <p:val>
                                            <p:strVal val="#ppt_y"/>
                                          </p:val>
                                        </p:tav>
                                      </p:tavLst>
                                    </p:anim>
                                    <p:animEffect transition="in" filter="fade">
                                      <p:cBhvr>
                                        <p:cTn id="20" dur="500">
                                          <p:stCondLst>
                                            <p:cond delay="0"/>
                                          </p:stCondLst>
                                        </p:cTn>
                                        <p:tgtEl>
                                          <p:spTgt spid="41"/>
                                        </p:tgtEl>
                                      </p:cBhvr>
                                    </p:animEffect>
                                    <p:animScale>
                                      <p:cBhvr>
                                        <p:cTn id="21" dur="500" decel="100000" fill="hold">
                                          <p:stCondLst>
                                            <p:cond delay="0"/>
                                          </p:stCondLst>
                                        </p:cTn>
                                        <p:tgtEl>
                                          <p:spTgt spid="41"/>
                                        </p:tgtEl>
                                      </p:cBhvr>
                                      <p:by x="100000" y="100000"/>
                                      <p:from x="110000" y="110000"/>
                                      <p:to x="100000" y="100000"/>
                                    </p:animScale>
                                  </p:childTnLst>
                                </p:cTn>
                              </p:par>
                            </p:childTnLst>
                          </p:cTn>
                        </p:par>
                        <p:par>
                          <p:cTn id="22" fill="hold" nodeType="afterGroup">
                            <p:stCondLst>
                              <p:cond delay="2500"/>
                            </p:stCondLst>
                            <p:childTnLst>
                              <p:par>
                                <p:cTn id="23" presetID="10" presetClass="entr" presetSubtype="0" fill="hold" grpId="1" nodeType="afterEffect">
                                  <p:stCondLst>
                                    <p:cond delay="1700"/>
                                  </p:stCondLst>
                                  <p:iterate type="wd">
                                    <p:tmPct val="10000"/>
                                  </p:iterate>
                                  <p:childTnLst>
                                    <p:set>
                                      <p:cBhvr>
                                        <p:cTn id="24" dur="1" fill="hold">
                                          <p:stCondLst>
                                            <p:cond delay="0"/>
                                          </p:stCondLst>
                                        </p:cTn>
                                        <p:tgtEl>
                                          <p:spTgt spid="20"/>
                                        </p:tgtEl>
                                        <p:attrNameLst>
                                          <p:attrName>style.visibility</p:attrName>
                                        </p:attrNameLst>
                                      </p:cBhvr>
                                      <p:to>
                                        <p:strVal val="visible"/>
                                      </p:to>
                                    </p:set>
                                    <p:anim to="0" calcmode="lin" valueType="num">
                                      <p:cBhvr>
                                        <p:cTn id="25" dur="500" decel="100000" fill="hold">
                                          <p:stCondLst>
                                            <p:cond delay="0"/>
                                          </p:stCondLst>
                                        </p:cTn>
                                        <p:tgtEl>
                                          <p:spTgt spid="20"/>
                                        </p:tgtEl>
                                        <p:attrNameLst>
                                          <p:attrName>ppt_y</p:attrName>
                                        </p:attrNameLst>
                                      </p:cBhvr>
                                      <p:tavLst>
                                        <p:tav tm="0">
                                          <p:val>
                                            <p:strVal val="ppt_y+0.02"/>
                                          </p:val>
                                        </p:tav>
                                        <p:tav tm="100000">
                                          <p:val>
                                            <p:strVal val="#ppt_y"/>
                                          </p:val>
                                        </p:tav>
                                      </p:tavLst>
                                    </p:anim>
                                    <p:animEffect transition="in" filter="fade">
                                      <p:cBhvr>
                                        <p:cTn id="26" dur="500">
                                          <p:stCondLst>
                                            <p:cond delay="0"/>
                                          </p:stCondLst>
                                        </p:cTn>
                                        <p:tgtEl>
                                          <p:spTgt spid="20"/>
                                        </p:tgtEl>
                                      </p:cBhvr>
                                    </p:animEffect>
                                    <p:animScale>
                                      <p:cBhvr>
                                        <p:cTn id="27" dur="500" decel="100000" fill="hold">
                                          <p:stCondLst>
                                            <p:cond delay="0"/>
                                          </p:stCondLst>
                                        </p:cTn>
                                        <p:tgtEl>
                                          <p:spTgt spid="20"/>
                                        </p:tgtEl>
                                      </p:cBhvr>
                                      <p:by x="100000" y="100000"/>
                                      <p:from x="110000" y="110000"/>
                                      <p:to x="100000" y="100000"/>
                                    </p:animScale>
                                  </p:childTnLst>
                                </p:cTn>
                              </p:par>
                            </p:childTnLst>
                          </p:cTn>
                        </p:par>
                        <p:par>
                          <p:cTn id="28" fill="hold" nodeType="afterGroup">
                            <p:stCondLst>
                              <p:cond delay="4700"/>
                            </p:stCondLst>
                            <p:childTnLst>
                              <p:par>
                                <p:cTn id="29" presetID="10" presetClass="entr" presetSubtype="0" fill="hold" grpId="2" nodeType="afterEffect">
                                  <p:stCondLst>
                                    <p:cond delay="3400"/>
                                  </p:stCondLst>
                                  <p:iterate type="wd">
                                    <p:tmPct val="10000"/>
                                  </p:iterate>
                                  <p:childTnLst>
                                    <p:set>
                                      <p:cBhvr>
                                        <p:cTn id="30" dur="1" fill="hold">
                                          <p:stCondLst>
                                            <p:cond delay="0"/>
                                          </p:stCondLst>
                                        </p:cTn>
                                        <p:tgtEl>
                                          <p:spTgt spid="18"/>
                                        </p:tgtEl>
                                        <p:attrNameLst>
                                          <p:attrName>style.visibility</p:attrName>
                                        </p:attrNameLst>
                                      </p:cBhvr>
                                      <p:to>
                                        <p:strVal val="visible"/>
                                      </p:to>
                                    </p:set>
                                    <p:anim to="0" calcmode="lin" valueType="num">
                                      <p:cBhvr>
                                        <p:cTn id="31" dur="500" decel="100000" fill="hold">
                                          <p:stCondLst>
                                            <p:cond delay="0"/>
                                          </p:stCondLst>
                                        </p:cTn>
                                        <p:tgtEl>
                                          <p:spTgt spid="18"/>
                                        </p:tgtEl>
                                        <p:attrNameLst>
                                          <p:attrName>ppt_y</p:attrName>
                                        </p:attrNameLst>
                                      </p:cBhvr>
                                      <p:tavLst>
                                        <p:tav tm="0">
                                          <p:val>
                                            <p:strVal val="ppt_y+0.02"/>
                                          </p:val>
                                        </p:tav>
                                        <p:tav tm="100000">
                                          <p:val>
                                            <p:strVal val="#ppt_y"/>
                                          </p:val>
                                        </p:tav>
                                      </p:tavLst>
                                    </p:anim>
                                    <p:animEffect transition="in" filter="fade">
                                      <p:cBhvr>
                                        <p:cTn id="32" dur="500">
                                          <p:stCondLst>
                                            <p:cond delay="0"/>
                                          </p:stCondLst>
                                        </p:cTn>
                                        <p:tgtEl>
                                          <p:spTgt spid="18"/>
                                        </p:tgtEl>
                                      </p:cBhvr>
                                    </p:animEffect>
                                    <p:animScale>
                                      <p:cBhvr>
                                        <p:cTn id="33" dur="500" decel="100000" fill="hold">
                                          <p:stCondLst>
                                            <p:cond delay="0"/>
                                          </p:stCondLst>
                                        </p:cTn>
                                        <p:tgtEl>
                                          <p:spTgt spid="18"/>
                                        </p:tgtEl>
                                      </p:cBhvr>
                                      <p:by x="100000" y="100000"/>
                                      <p:from x="110000" y="110000"/>
                                      <p:to x="100000" y="100000"/>
                                    </p:animScale>
                                  </p:childTnLst>
                                </p:cTn>
                              </p:par>
                            </p:childTnLst>
                          </p:cTn>
                        </p:par>
                        <p:par>
                          <p:cTn id="34" fill="hold" nodeType="afterGroup">
                            <p:stCondLst>
                              <p:cond delay="8600"/>
                            </p:stCondLst>
                            <p:childTnLst>
                              <p:par>
                                <p:cTn id="35" presetID="10" presetClass="entr" presetSubtype="0" fill="hold" grpId="3" nodeType="afterEffect">
                                  <p:stCondLst>
                                    <p:cond delay="3900"/>
                                  </p:stCondLst>
                                  <p:iterate type="wd">
                                    <p:tmPct val="10000"/>
                                  </p:iterate>
                                  <p:childTnLst>
                                    <p:set>
                                      <p:cBhvr>
                                        <p:cTn id="36" dur="1" fill="hold">
                                          <p:stCondLst>
                                            <p:cond delay="0"/>
                                          </p:stCondLst>
                                        </p:cTn>
                                        <p:tgtEl>
                                          <p:spTgt spid="15"/>
                                        </p:tgtEl>
                                        <p:attrNameLst>
                                          <p:attrName>style.visibility</p:attrName>
                                        </p:attrNameLst>
                                      </p:cBhvr>
                                      <p:to>
                                        <p:strVal val="visible"/>
                                      </p:to>
                                    </p:set>
                                    <p:anim to="0" calcmode="lin" valueType="num">
                                      <p:cBhvr>
                                        <p:cTn id="37" dur="500" decel="100000" fill="hold">
                                          <p:stCondLst>
                                            <p:cond delay="0"/>
                                          </p:stCondLst>
                                        </p:cTn>
                                        <p:tgtEl>
                                          <p:spTgt spid="15"/>
                                        </p:tgtEl>
                                        <p:attrNameLst>
                                          <p:attrName>ppt_y</p:attrName>
                                        </p:attrNameLst>
                                      </p:cBhvr>
                                      <p:tavLst>
                                        <p:tav tm="0">
                                          <p:val>
                                            <p:strVal val="ppt_y+0.02"/>
                                          </p:val>
                                        </p:tav>
                                        <p:tav tm="100000">
                                          <p:val>
                                            <p:strVal val="#ppt_y"/>
                                          </p:val>
                                        </p:tav>
                                      </p:tavLst>
                                    </p:anim>
                                    <p:animEffect transition="in" filter="fade">
                                      <p:cBhvr>
                                        <p:cTn id="38" dur="500">
                                          <p:stCondLst>
                                            <p:cond delay="0"/>
                                          </p:stCondLst>
                                        </p:cTn>
                                        <p:tgtEl>
                                          <p:spTgt spid="15"/>
                                        </p:tgtEl>
                                      </p:cBhvr>
                                    </p:animEffect>
                                    <p:animScale>
                                      <p:cBhvr>
                                        <p:cTn id="39" dur="500" decel="100000" fill="hold">
                                          <p:stCondLst>
                                            <p:cond delay="0"/>
                                          </p:stCondLst>
                                        </p:cTn>
                                        <p:tgtEl>
                                          <p:spTgt spid="15"/>
                                        </p:tgtEl>
                                      </p:cBhvr>
                                      <p:by x="100000" y="100000"/>
                                      <p:from x="110000" y="110000"/>
                                      <p:to x="100000" y="100000"/>
                                    </p:animScale>
                                  </p:childTnLst>
                                </p:cTn>
                              </p:par>
                            </p:childTnLst>
                          </p:cTn>
                        </p:par>
                        <p:par>
                          <p:cTn id="40" fill="hold" nodeType="afterGroup">
                            <p:stCondLst>
                              <p:cond delay="13000"/>
                            </p:stCondLst>
                            <p:childTnLst>
                              <p:par>
                                <p:cTn id="41" presetID="10" presetClass="entr" presetSubtype="0" fill="hold" grpId="4" nodeType="afterEffect">
                                  <p:stCondLst>
                                    <p:cond delay="6450"/>
                                  </p:stCondLst>
                                  <p:iterate type="wd">
                                    <p:tmPct val="10000"/>
                                  </p:iterate>
                                  <p:childTnLst>
                                    <p:set>
                                      <p:cBhvr>
                                        <p:cTn id="42" dur="1" fill="hold">
                                          <p:stCondLst>
                                            <p:cond delay="0"/>
                                          </p:stCondLst>
                                        </p:cTn>
                                        <p:tgtEl>
                                          <p:spTgt spid="21"/>
                                        </p:tgtEl>
                                        <p:attrNameLst>
                                          <p:attrName>style.visibility</p:attrName>
                                        </p:attrNameLst>
                                      </p:cBhvr>
                                      <p:to>
                                        <p:strVal val="visible"/>
                                      </p:to>
                                    </p:set>
                                    <p:anim to="0" calcmode="lin" valueType="num">
                                      <p:cBhvr>
                                        <p:cTn id="43" dur="500" decel="100000" fill="hold">
                                          <p:stCondLst>
                                            <p:cond delay="0"/>
                                          </p:stCondLst>
                                        </p:cTn>
                                        <p:tgtEl>
                                          <p:spTgt spid="21"/>
                                        </p:tgtEl>
                                        <p:attrNameLst>
                                          <p:attrName>ppt_y</p:attrName>
                                        </p:attrNameLst>
                                      </p:cBhvr>
                                      <p:tavLst>
                                        <p:tav tm="0">
                                          <p:val>
                                            <p:strVal val="ppt_y+0.02"/>
                                          </p:val>
                                        </p:tav>
                                        <p:tav tm="100000">
                                          <p:val>
                                            <p:strVal val="#ppt_y"/>
                                          </p:val>
                                        </p:tav>
                                      </p:tavLst>
                                    </p:anim>
                                    <p:animEffect transition="in" filter="fade">
                                      <p:cBhvr>
                                        <p:cTn id="44" dur="500">
                                          <p:stCondLst>
                                            <p:cond delay="0"/>
                                          </p:stCondLst>
                                        </p:cTn>
                                        <p:tgtEl>
                                          <p:spTgt spid="21"/>
                                        </p:tgtEl>
                                      </p:cBhvr>
                                    </p:animEffect>
                                    <p:animScale>
                                      <p:cBhvr>
                                        <p:cTn id="45" dur="500" decel="100000" fill="hold">
                                          <p:stCondLst>
                                            <p:cond delay="0"/>
                                          </p:stCondLst>
                                        </p:cTn>
                                        <p:tgtEl>
                                          <p:spTgt spid="21"/>
                                        </p:tgtEl>
                                      </p:cBhvr>
                                      <p:by x="100000" y="100000"/>
                                      <p:from x="110000" y="110000"/>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20" grpId="1"/>
      <p:bldP spid="18" grpId="2" animBg="1"/>
      <p:bldP spid="15" grpId="3"/>
      <p:bldP spid="21" grpId="4"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组合 4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8D4B721-191C-A227-C16E-92F030106D8C}"/>
              </a:ext>
            </a:extLst>
          </p:cNvPr>
          <p:cNvGrpSpPr/>
          <p:nvPr/>
        </p:nvGrpSpPr>
        <p:grpSpPr>
          <a:xfrm>
            <a:off x="351975" y="344715"/>
            <a:ext cx="6328224" cy="609599"/>
            <a:chOff x="1498601" y="1781629"/>
            <a:chExt cx="6933261" cy="772886"/>
          </a:xfrm>
        </p:grpSpPr>
        <p:sp>
          <p:nvSpPr>
            <p:cNvPr id="11" name="矩形: 圆角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414E7A3-6740-0603-681E-25B19E63A622}"/>
                </a:ext>
              </a:extLst>
            </p:cNvPr>
            <p:cNvSpPr/>
            <p:nvPr/>
          </p:nvSpPr>
          <p:spPr>
            <a:xfrm>
              <a:off x="3622252" y="1781629"/>
              <a:ext cx="4809610" cy="772886"/>
            </a:xfrm>
            <a:prstGeom prst="roundRect">
              <a:avLst>
                <a:gd name="adj" fmla="val 50000"/>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400" dirty="0" smtClean="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20XX</a:t>
              </a:r>
              <a:r>
                <a:rPr lang="zh-CN" altLang="en-US" sz="2400" dirty="0" smtClean="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年</a:t>
              </a:r>
              <a:r>
                <a:rPr lang="zh-CN" altLang="en-US" sz="2400" dirty="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网络安全周四大特点</a:t>
              </a:r>
            </a:p>
          </p:txBody>
        </p:sp>
        <p:sp>
          <p:nvSpPr>
            <p:cNvPr id="29" name="矩形: 圆角 2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188B73F-906F-B394-EAF7-A474F2B0EDF1}"/>
                </a:ext>
              </a:extLst>
            </p:cNvPr>
            <p:cNvSpPr/>
            <p:nvPr/>
          </p:nvSpPr>
          <p:spPr>
            <a:xfrm>
              <a:off x="1498601" y="1781629"/>
              <a:ext cx="1981414" cy="772886"/>
            </a:xfrm>
            <a:prstGeom prst="roundRect">
              <a:avLst>
                <a:gd name="adj" fmla="val 50000"/>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PART-04</a:t>
              </a:r>
              <a:endParaRPr lang="zh-CN" altLang="en-US"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endParaRPr>
            </a:p>
          </p:txBody>
        </p:sp>
      </p:grpSp>
      <p:sp>
        <p:nvSpPr>
          <p:cNvPr id="41" name="矩形: 圆角 4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0980071-A80C-6008-DC48-599292767076}"/>
              </a:ext>
            </a:extLst>
          </p:cNvPr>
          <p:cNvSpPr/>
          <p:nvPr/>
        </p:nvSpPr>
        <p:spPr>
          <a:xfrm>
            <a:off x="852713" y="1631042"/>
            <a:ext cx="3443516" cy="613229"/>
          </a:xfrm>
          <a:prstGeom prst="roundRect">
            <a:avLst>
              <a:gd name="adj" fmla="val 50000"/>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二是突出引领性</a:t>
            </a:r>
          </a:p>
        </p:txBody>
      </p:sp>
      <p:sp>
        <p:nvSpPr>
          <p:cNvPr id="20" name="PA-文本框 8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47E71B3-72F9-6305-CC8A-17429AA62816}"/>
              </a:ext>
            </a:extLst>
          </p:cNvPr>
          <p:cNvSpPr txBox="1"/>
          <p:nvPr>
            <p:custDataLst>
              <p:tags r:id="rId1"/>
            </p:custDataLst>
          </p:nvPr>
        </p:nvSpPr>
        <p:spPr>
          <a:xfrm>
            <a:off x="4025900" y="2667609"/>
            <a:ext cx="6997701" cy="1661993"/>
          </a:xfrm>
          <a:prstGeom prst="rect">
            <a:avLst/>
          </a:prstGeom>
          <a:noFill/>
        </p:spPr>
        <p:txBody>
          <a:bodyPr wrap="square" lIns="0" tIns="0" rIns="0" bIns="0" rtlCol="0">
            <a:spAutoFit/>
          </a:bodyPr>
          <a:lstStyle/>
          <a:p>
            <a:pPr algn="just" hangingPunct="0">
              <a:lnSpc>
                <a:spcPct val="150000"/>
              </a:lnSpc>
            </a:pPr>
            <a:r>
              <a:rPr lang="zh-CN" altLang="en-US">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网安周将聚焦新一代信息技术、汽车数据安全、长三角网络安全等领域和热点，举办八个主题分论坛，届时将邀请国内外知名专家学者、业界精英、顶尖互联网企业负责人作主旨演讲，共同探讨产业发展未来和安全防范。</a:t>
            </a:r>
          </a:p>
        </p:txBody>
      </p:sp>
      <p:sp>
        <p:nvSpPr>
          <p:cNvPr id="15" name="PA-文本框 8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336ACDA-CCB6-6E83-4555-D7DB9896FA1B}"/>
              </a:ext>
            </a:extLst>
          </p:cNvPr>
          <p:cNvSpPr txBox="1"/>
          <p:nvPr>
            <p:custDataLst>
              <p:tags r:id="rId2"/>
            </p:custDataLst>
          </p:nvPr>
        </p:nvSpPr>
        <p:spPr>
          <a:xfrm>
            <a:off x="4025900" y="4507229"/>
            <a:ext cx="6997701" cy="1661993"/>
          </a:xfrm>
          <a:prstGeom prst="rect">
            <a:avLst/>
          </a:prstGeom>
          <a:noFill/>
        </p:spPr>
        <p:txBody>
          <a:bodyPr wrap="square" lIns="0" tIns="0" rIns="0" bIns="0" rtlCol="0">
            <a:spAutoFit/>
          </a:bodyPr>
          <a:lstStyle/>
          <a:p>
            <a:pPr algn="just" hangingPunct="0">
              <a:lnSpc>
                <a:spcPct val="150000"/>
              </a:lnSpc>
            </a:pPr>
            <a:r>
              <a:rPr lang="zh-CN" altLang="en-US">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比如，车联网作为新一轮科技革命的先导性产业，当前在产业生态蓬勃发展的同时，网络安全和数据安全问题也较为突出。因此，聚焦这些前沿问题，组织科研院所、相关企业等进行深入的交流研讨，更好地促进车联网数据依法合理有效使用和整个行业的健康发展。</a:t>
            </a:r>
          </a:p>
        </p:txBody>
      </p:sp>
      <p:pic>
        <p:nvPicPr>
          <p:cNvPr id="25" name="图片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E1823E7-0DB2-B39C-8D51-A823FB9FB18D}"/>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20701" y="3021329"/>
            <a:ext cx="2971800" cy="2971800"/>
          </a:xfrm>
          <a:prstGeom prst="rect">
            <a:avLst/>
          </a:prstGeom>
        </p:spPr>
      </p:pic>
      <p:cxnSp>
        <p:nvCxnSpPr>
          <p:cNvPr id="27" name="直接连接符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81AEB97-89A4-61E6-C84E-073C10E97B6A}"/>
              </a:ext>
            </a:extLst>
          </p:cNvPr>
          <p:cNvCxnSpPr/>
          <p:nvPr/>
        </p:nvCxnSpPr>
        <p:spPr>
          <a:xfrm flipH="1">
            <a:off x="3670300" y="2717800"/>
            <a:ext cx="0" cy="3429000"/>
          </a:xfrm>
          <a:prstGeom prst="line">
            <a:avLst/>
          </a:prstGeom>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1493211879"/>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decel="100000" fill="hold" nodeType="with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500">
                                          <p:stCondLst>
                                            <p:cond delay="0"/>
                                          </p:stCondLst>
                                        </p:cTn>
                                        <p:tgtEl>
                                          <p:spTgt spid="47"/>
                                        </p:tgtEl>
                                      </p:cBhvr>
                                    </p:animEffect>
                                    <p:anim to="0" calcmode="lin" valueType="num">
                                      <p:cBhvr>
                                        <p:cTn id="8" dur="500" fill="hold">
                                          <p:stCondLst>
                                            <p:cond delay="0"/>
                                          </p:stCondLst>
                                        </p:cTn>
                                        <p:tgtEl>
                                          <p:spTgt spid="47"/>
                                        </p:tgtEl>
                                        <p:attrNameLst>
                                          <p:attrName>ppt_x</p:attrName>
                                        </p:attrNameLst>
                                      </p:cBhvr>
                                      <p:tavLst>
                                        <p:tav tm="0">
                                          <p:val>
                                            <p:strVal val="#ppt_x-.05"/>
                                          </p:val>
                                        </p:tav>
                                        <p:tav tm="100000">
                                          <p:val>
                                            <p:strVal val="#ppt_x"/>
                                          </p:val>
                                        </p:tav>
                                      </p:tavLst>
                                    </p:anim>
                                  </p:childTnLst>
                                </p:cTn>
                              </p:par>
                            </p:childTnLst>
                          </p:cTn>
                        </p:par>
                        <p:par>
                          <p:cTn id="9" fill="hold" nodeType="afterGroup">
                            <p:stCondLst>
                              <p:cond delay="500"/>
                            </p:stCondLst>
                            <p:childTnLst>
                              <p:par>
                                <p:cTn id="10" presetID="10" presetClass="entr" presetSubtype="0" fill="hold" grpId="0" nodeType="afterEffect">
                                  <p:stCondLst>
                                    <p:cond delay="500"/>
                                  </p:stCondLst>
                                  <p:iterate type="wd">
                                    <p:tmPct val="10000"/>
                                  </p:iterate>
                                  <p:childTnLst>
                                    <p:set>
                                      <p:cBhvr>
                                        <p:cTn id="11" dur="1" fill="hold">
                                          <p:stCondLst>
                                            <p:cond delay="0"/>
                                          </p:stCondLst>
                                        </p:cTn>
                                        <p:tgtEl>
                                          <p:spTgt spid="41"/>
                                        </p:tgtEl>
                                        <p:attrNameLst>
                                          <p:attrName>style.visibility</p:attrName>
                                        </p:attrNameLst>
                                      </p:cBhvr>
                                      <p:to>
                                        <p:strVal val="visible"/>
                                      </p:to>
                                    </p:set>
                                    <p:anim to="0" calcmode="lin" valueType="num">
                                      <p:cBhvr>
                                        <p:cTn id="12" dur="500" decel="100000" fill="hold">
                                          <p:stCondLst>
                                            <p:cond delay="0"/>
                                          </p:stCondLst>
                                        </p:cTn>
                                        <p:tgtEl>
                                          <p:spTgt spid="41"/>
                                        </p:tgtEl>
                                        <p:attrNameLst>
                                          <p:attrName>ppt_y</p:attrName>
                                        </p:attrNameLst>
                                      </p:cBhvr>
                                      <p:tavLst>
                                        <p:tav tm="0">
                                          <p:val>
                                            <p:strVal val="ppt_y+0.02"/>
                                          </p:val>
                                        </p:tav>
                                        <p:tav tm="100000">
                                          <p:val>
                                            <p:strVal val="#ppt_y"/>
                                          </p:val>
                                        </p:tav>
                                      </p:tavLst>
                                    </p:anim>
                                    <p:animEffect transition="in" filter="fade">
                                      <p:cBhvr>
                                        <p:cTn id="13" dur="500">
                                          <p:stCondLst>
                                            <p:cond delay="0"/>
                                          </p:stCondLst>
                                        </p:cTn>
                                        <p:tgtEl>
                                          <p:spTgt spid="41"/>
                                        </p:tgtEl>
                                      </p:cBhvr>
                                    </p:animEffect>
                                    <p:animScale>
                                      <p:cBhvr>
                                        <p:cTn id="14" dur="500" decel="100000" fill="hold">
                                          <p:stCondLst>
                                            <p:cond delay="0"/>
                                          </p:stCondLst>
                                        </p:cTn>
                                        <p:tgtEl>
                                          <p:spTgt spid="41"/>
                                        </p:tgtEl>
                                      </p:cBhvr>
                                      <p:by x="100000" y="100000"/>
                                      <p:from x="110000" y="110000"/>
                                      <p:to x="100000" y="100000"/>
                                    </p:animScale>
                                  </p:childTnLst>
                                </p:cTn>
                              </p:par>
                            </p:childTnLst>
                          </p:cTn>
                        </p:par>
                        <p:par>
                          <p:cTn id="15" fill="hold" nodeType="afterGroup">
                            <p:stCondLst>
                              <p:cond delay="1500"/>
                            </p:stCondLst>
                            <p:childTnLst>
                              <p:par>
                                <p:cTn id="16" presetID="10" presetClass="entr" presetSubtype="0" fill="hold" nodeType="afterEffect">
                                  <p:stCondLst>
                                    <p:cond delay="1200"/>
                                  </p:stCondLst>
                                  <p:iterate type="wd">
                                    <p:tmPct val="10000"/>
                                  </p:iterate>
                                  <p:childTnLst>
                                    <p:set>
                                      <p:cBhvr>
                                        <p:cTn id="17" dur="1" fill="hold">
                                          <p:stCondLst>
                                            <p:cond delay="0"/>
                                          </p:stCondLst>
                                        </p:cTn>
                                        <p:tgtEl>
                                          <p:spTgt spid="25"/>
                                        </p:tgtEl>
                                        <p:attrNameLst>
                                          <p:attrName>style.visibility</p:attrName>
                                        </p:attrNameLst>
                                      </p:cBhvr>
                                      <p:to>
                                        <p:strVal val="visible"/>
                                      </p:to>
                                    </p:set>
                                    <p:anim to="0" calcmode="lin" valueType="num">
                                      <p:cBhvr>
                                        <p:cTn id="18" dur="500" decel="100000" fill="hold">
                                          <p:stCondLst>
                                            <p:cond delay="0"/>
                                          </p:stCondLst>
                                        </p:cTn>
                                        <p:tgtEl>
                                          <p:spTgt spid="25"/>
                                        </p:tgtEl>
                                        <p:attrNameLst>
                                          <p:attrName>ppt_y</p:attrName>
                                        </p:attrNameLst>
                                      </p:cBhvr>
                                      <p:tavLst>
                                        <p:tav tm="0">
                                          <p:val>
                                            <p:strVal val="ppt_y+0.02"/>
                                          </p:val>
                                        </p:tav>
                                        <p:tav tm="100000">
                                          <p:val>
                                            <p:strVal val="#ppt_y"/>
                                          </p:val>
                                        </p:tav>
                                      </p:tavLst>
                                    </p:anim>
                                    <p:animEffect transition="in" filter="fade">
                                      <p:cBhvr>
                                        <p:cTn id="19" dur="500">
                                          <p:stCondLst>
                                            <p:cond delay="0"/>
                                          </p:stCondLst>
                                        </p:cTn>
                                        <p:tgtEl>
                                          <p:spTgt spid="25"/>
                                        </p:tgtEl>
                                      </p:cBhvr>
                                    </p:animEffect>
                                    <p:animScale>
                                      <p:cBhvr>
                                        <p:cTn id="20" dur="500" decel="100000" fill="hold">
                                          <p:stCondLst>
                                            <p:cond delay="0"/>
                                          </p:stCondLst>
                                        </p:cTn>
                                        <p:tgtEl>
                                          <p:spTgt spid="25"/>
                                        </p:tgtEl>
                                      </p:cBhvr>
                                      <p:by x="100000" y="100000"/>
                                      <p:from x="110000" y="110000"/>
                                      <p:to x="100000" y="100000"/>
                                    </p:animScale>
                                  </p:childTnLst>
                                </p:cTn>
                              </p:par>
                            </p:childTnLst>
                          </p:cTn>
                        </p:par>
                        <p:par>
                          <p:cTn id="21" fill="hold" nodeType="afterGroup">
                            <p:stCondLst>
                              <p:cond delay="3200"/>
                            </p:stCondLst>
                            <p:childTnLst>
                              <p:par>
                                <p:cTn id="22" presetID="10" presetClass="entr" presetSubtype="0" fill="hold" nodeType="afterEffect">
                                  <p:stCondLst>
                                    <p:cond delay="1700"/>
                                  </p:stCondLst>
                                  <p:iterate type="wd">
                                    <p:tmPct val="10000"/>
                                  </p:iterate>
                                  <p:childTnLst>
                                    <p:set>
                                      <p:cBhvr>
                                        <p:cTn id="23" dur="1" fill="hold">
                                          <p:stCondLst>
                                            <p:cond delay="0"/>
                                          </p:stCondLst>
                                        </p:cTn>
                                        <p:tgtEl>
                                          <p:spTgt spid="27"/>
                                        </p:tgtEl>
                                        <p:attrNameLst>
                                          <p:attrName>style.visibility</p:attrName>
                                        </p:attrNameLst>
                                      </p:cBhvr>
                                      <p:to>
                                        <p:strVal val="visible"/>
                                      </p:to>
                                    </p:set>
                                    <p:anim to="0" calcmode="lin" valueType="num">
                                      <p:cBhvr>
                                        <p:cTn id="24" dur="500" decel="100000" fill="hold">
                                          <p:stCondLst>
                                            <p:cond delay="0"/>
                                          </p:stCondLst>
                                        </p:cTn>
                                        <p:tgtEl>
                                          <p:spTgt spid="27"/>
                                        </p:tgtEl>
                                        <p:attrNameLst>
                                          <p:attrName>ppt_y</p:attrName>
                                        </p:attrNameLst>
                                      </p:cBhvr>
                                      <p:tavLst>
                                        <p:tav tm="0">
                                          <p:val>
                                            <p:strVal val="ppt_y+0.02"/>
                                          </p:val>
                                        </p:tav>
                                        <p:tav tm="100000">
                                          <p:val>
                                            <p:strVal val="#ppt_y"/>
                                          </p:val>
                                        </p:tav>
                                      </p:tavLst>
                                    </p:anim>
                                    <p:animEffect transition="in" filter="fade">
                                      <p:cBhvr>
                                        <p:cTn id="25" dur="500">
                                          <p:stCondLst>
                                            <p:cond delay="0"/>
                                          </p:stCondLst>
                                        </p:cTn>
                                        <p:tgtEl>
                                          <p:spTgt spid="27"/>
                                        </p:tgtEl>
                                      </p:cBhvr>
                                    </p:animEffect>
                                    <p:animScale>
                                      <p:cBhvr>
                                        <p:cTn id="26" dur="500" decel="100000" fill="hold">
                                          <p:stCondLst>
                                            <p:cond delay="0"/>
                                          </p:stCondLst>
                                        </p:cTn>
                                        <p:tgtEl>
                                          <p:spTgt spid="27"/>
                                        </p:tgtEl>
                                      </p:cBhvr>
                                      <p:by x="100000" y="100000"/>
                                      <p:from x="110000" y="110000"/>
                                      <p:to x="100000" y="100000"/>
                                    </p:animScale>
                                  </p:childTnLst>
                                </p:cTn>
                              </p:par>
                            </p:childTnLst>
                          </p:cTn>
                        </p:par>
                        <p:par>
                          <p:cTn id="27" fill="hold" nodeType="afterGroup">
                            <p:stCondLst>
                              <p:cond delay="5400"/>
                            </p:stCondLst>
                            <p:childTnLst>
                              <p:par>
                                <p:cTn id="28" presetID="10" presetClass="entr" presetSubtype="0" fill="hold" grpId="1" nodeType="afterEffect">
                                  <p:stCondLst>
                                    <p:cond delay="2200"/>
                                  </p:stCondLst>
                                  <p:iterate type="wd">
                                    <p:tmPct val="10000"/>
                                  </p:iterate>
                                  <p:childTnLst>
                                    <p:set>
                                      <p:cBhvr>
                                        <p:cTn id="29" dur="1" fill="hold">
                                          <p:stCondLst>
                                            <p:cond delay="0"/>
                                          </p:stCondLst>
                                        </p:cTn>
                                        <p:tgtEl>
                                          <p:spTgt spid="20"/>
                                        </p:tgtEl>
                                        <p:attrNameLst>
                                          <p:attrName>style.visibility</p:attrName>
                                        </p:attrNameLst>
                                      </p:cBhvr>
                                      <p:to>
                                        <p:strVal val="visible"/>
                                      </p:to>
                                    </p:set>
                                    <p:anim to="0" calcmode="lin" valueType="num">
                                      <p:cBhvr>
                                        <p:cTn id="30" dur="500" decel="100000" fill="hold">
                                          <p:stCondLst>
                                            <p:cond delay="0"/>
                                          </p:stCondLst>
                                        </p:cTn>
                                        <p:tgtEl>
                                          <p:spTgt spid="20"/>
                                        </p:tgtEl>
                                        <p:attrNameLst>
                                          <p:attrName>ppt_y</p:attrName>
                                        </p:attrNameLst>
                                      </p:cBhvr>
                                      <p:tavLst>
                                        <p:tav tm="0">
                                          <p:val>
                                            <p:strVal val="ppt_y+0.02"/>
                                          </p:val>
                                        </p:tav>
                                        <p:tav tm="100000">
                                          <p:val>
                                            <p:strVal val="#ppt_y"/>
                                          </p:val>
                                        </p:tav>
                                      </p:tavLst>
                                    </p:anim>
                                    <p:animEffect transition="in" filter="fade">
                                      <p:cBhvr>
                                        <p:cTn id="31" dur="500">
                                          <p:stCondLst>
                                            <p:cond delay="0"/>
                                          </p:stCondLst>
                                        </p:cTn>
                                        <p:tgtEl>
                                          <p:spTgt spid="20"/>
                                        </p:tgtEl>
                                      </p:cBhvr>
                                    </p:animEffect>
                                    <p:animScale>
                                      <p:cBhvr>
                                        <p:cTn id="32" dur="500" decel="100000" fill="hold">
                                          <p:stCondLst>
                                            <p:cond delay="0"/>
                                          </p:stCondLst>
                                        </p:cTn>
                                        <p:tgtEl>
                                          <p:spTgt spid="20"/>
                                        </p:tgtEl>
                                      </p:cBhvr>
                                      <p:by x="100000" y="100000"/>
                                      <p:from x="110000" y="110000"/>
                                      <p:to x="100000" y="100000"/>
                                    </p:animScale>
                                  </p:childTnLst>
                                </p:cTn>
                              </p:par>
                            </p:childTnLst>
                          </p:cTn>
                        </p:par>
                        <p:par>
                          <p:cTn id="33" fill="hold" nodeType="afterGroup">
                            <p:stCondLst>
                              <p:cond delay="8100"/>
                            </p:stCondLst>
                            <p:childTnLst>
                              <p:par>
                                <p:cTn id="34" presetID="10" presetClass="entr" presetSubtype="0" fill="hold" grpId="2" nodeType="afterEffect">
                                  <p:stCondLst>
                                    <p:cond delay="5400"/>
                                  </p:stCondLst>
                                  <p:iterate type="wd">
                                    <p:tmPct val="10000"/>
                                  </p:iterate>
                                  <p:childTnLst>
                                    <p:set>
                                      <p:cBhvr>
                                        <p:cTn id="35" dur="1" fill="hold">
                                          <p:stCondLst>
                                            <p:cond delay="0"/>
                                          </p:stCondLst>
                                        </p:cTn>
                                        <p:tgtEl>
                                          <p:spTgt spid="15"/>
                                        </p:tgtEl>
                                        <p:attrNameLst>
                                          <p:attrName>style.visibility</p:attrName>
                                        </p:attrNameLst>
                                      </p:cBhvr>
                                      <p:to>
                                        <p:strVal val="visible"/>
                                      </p:to>
                                    </p:set>
                                    <p:anim to="0" calcmode="lin" valueType="num">
                                      <p:cBhvr>
                                        <p:cTn id="36" dur="500" decel="100000" fill="hold">
                                          <p:stCondLst>
                                            <p:cond delay="0"/>
                                          </p:stCondLst>
                                        </p:cTn>
                                        <p:tgtEl>
                                          <p:spTgt spid="15"/>
                                        </p:tgtEl>
                                        <p:attrNameLst>
                                          <p:attrName>ppt_y</p:attrName>
                                        </p:attrNameLst>
                                      </p:cBhvr>
                                      <p:tavLst>
                                        <p:tav tm="0">
                                          <p:val>
                                            <p:strVal val="ppt_y+0.02"/>
                                          </p:val>
                                        </p:tav>
                                        <p:tav tm="100000">
                                          <p:val>
                                            <p:strVal val="#ppt_y"/>
                                          </p:val>
                                        </p:tav>
                                      </p:tavLst>
                                    </p:anim>
                                    <p:animEffect transition="in" filter="fade">
                                      <p:cBhvr>
                                        <p:cTn id="37" dur="500">
                                          <p:stCondLst>
                                            <p:cond delay="0"/>
                                          </p:stCondLst>
                                        </p:cTn>
                                        <p:tgtEl>
                                          <p:spTgt spid="15"/>
                                        </p:tgtEl>
                                      </p:cBhvr>
                                    </p:animEffect>
                                    <p:animScale>
                                      <p:cBhvr>
                                        <p:cTn id="38" dur="500" decel="100000" fill="hold">
                                          <p:stCondLst>
                                            <p:cond delay="0"/>
                                          </p:stCondLst>
                                        </p:cTn>
                                        <p:tgtEl>
                                          <p:spTgt spid="15"/>
                                        </p:tgtEl>
                                      </p:cBhvr>
                                      <p:by x="100000" y="100000"/>
                                      <p:from x="110000" y="110000"/>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20" grpId="1"/>
      <p:bldP spid="15" grpId="2"/>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组合 4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8D4B721-191C-A227-C16E-92F030106D8C}"/>
              </a:ext>
            </a:extLst>
          </p:cNvPr>
          <p:cNvGrpSpPr/>
          <p:nvPr/>
        </p:nvGrpSpPr>
        <p:grpSpPr>
          <a:xfrm>
            <a:off x="351975" y="344715"/>
            <a:ext cx="6328224" cy="609599"/>
            <a:chOff x="1498601" y="1781629"/>
            <a:chExt cx="6933261" cy="772886"/>
          </a:xfrm>
        </p:grpSpPr>
        <p:sp>
          <p:nvSpPr>
            <p:cNvPr id="11" name="矩形: 圆角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414E7A3-6740-0603-681E-25B19E63A622}"/>
                </a:ext>
              </a:extLst>
            </p:cNvPr>
            <p:cNvSpPr/>
            <p:nvPr/>
          </p:nvSpPr>
          <p:spPr>
            <a:xfrm>
              <a:off x="3622252" y="1781629"/>
              <a:ext cx="4809610" cy="772886"/>
            </a:xfrm>
            <a:prstGeom prst="roundRect">
              <a:avLst>
                <a:gd name="adj" fmla="val 50000"/>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400" dirty="0" smtClean="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20XX</a:t>
              </a:r>
              <a:r>
                <a:rPr lang="zh-CN" altLang="en-US" sz="2400" dirty="0" smtClean="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年</a:t>
              </a:r>
              <a:r>
                <a:rPr lang="zh-CN" altLang="en-US" sz="2400" dirty="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网络安全周四大特点</a:t>
              </a:r>
            </a:p>
          </p:txBody>
        </p:sp>
        <p:sp>
          <p:nvSpPr>
            <p:cNvPr id="29" name="矩形: 圆角 2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188B73F-906F-B394-EAF7-A474F2B0EDF1}"/>
                </a:ext>
              </a:extLst>
            </p:cNvPr>
            <p:cNvSpPr/>
            <p:nvPr/>
          </p:nvSpPr>
          <p:spPr>
            <a:xfrm>
              <a:off x="1498601" y="1781629"/>
              <a:ext cx="1981414" cy="772886"/>
            </a:xfrm>
            <a:prstGeom prst="roundRect">
              <a:avLst>
                <a:gd name="adj" fmla="val 50000"/>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PART-04</a:t>
              </a:r>
              <a:endParaRPr lang="zh-CN" altLang="en-US"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endParaRPr>
            </a:p>
          </p:txBody>
        </p:sp>
      </p:grpSp>
      <p:sp>
        <p:nvSpPr>
          <p:cNvPr id="41" name="矩形: 圆角 4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0980071-A80C-6008-DC48-599292767076}"/>
              </a:ext>
            </a:extLst>
          </p:cNvPr>
          <p:cNvSpPr/>
          <p:nvPr/>
        </p:nvSpPr>
        <p:spPr>
          <a:xfrm>
            <a:off x="852713" y="1631042"/>
            <a:ext cx="3443516" cy="613229"/>
          </a:xfrm>
          <a:prstGeom prst="roundRect">
            <a:avLst>
              <a:gd name="adj" fmla="val 50000"/>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三是注重特色性</a:t>
            </a:r>
          </a:p>
        </p:txBody>
      </p:sp>
      <p:sp>
        <p:nvSpPr>
          <p:cNvPr id="20" name="PA-文本框 8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47E71B3-72F9-6305-CC8A-17429AA62816}"/>
              </a:ext>
            </a:extLst>
          </p:cNvPr>
          <p:cNvSpPr txBox="1"/>
          <p:nvPr>
            <p:custDataLst>
              <p:tags r:id="rId1"/>
            </p:custDataLst>
          </p:nvPr>
        </p:nvSpPr>
        <p:spPr>
          <a:xfrm>
            <a:off x="1889979" y="2622292"/>
            <a:ext cx="9144000" cy="782265"/>
          </a:xfrm>
          <a:prstGeom prst="rect">
            <a:avLst/>
          </a:prstGeom>
          <a:noFill/>
        </p:spPr>
        <p:txBody>
          <a:bodyPr wrap="square" lIns="0" tIns="0" rIns="0" bIns="0" rtlCol="0">
            <a:spAutoFit/>
          </a:bodyPr>
          <a:lstStyle/>
          <a:p>
            <a:pPr algn="just" hangingPunct="0">
              <a:lnSpc>
                <a:spcPct val="150000"/>
              </a:lnSpc>
            </a:pPr>
            <a:r>
              <a:rPr lang="zh-CN" altLang="en-US">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在网络安全博览会上设置了合肥展区，全面展现合肥市发展网信事业、培育网安产业、招引网络人才等方面的一些做法和成效。</a:t>
            </a:r>
          </a:p>
        </p:txBody>
      </p:sp>
      <p:sp>
        <p:nvSpPr>
          <p:cNvPr id="15" name="PA-文本框 8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336ACDA-CCB6-6E83-4555-D7DB9896FA1B}"/>
              </a:ext>
            </a:extLst>
          </p:cNvPr>
          <p:cNvSpPr txBox="1"/>
          <p:nvPr>
            <p:custDataLst>
              <p:tags r:id="rId2"/>
            </p:custDataLst>
          </p:nvPr>
        </p:nvSpPr>
        <p:spPr>
          <a:xfrm>
            <a:off x="1889978" y="3959367"/>
            <a:ext cx="9144000" cy="782265"/>
          </a:xfrm>
          <a:prstGeom prst="rect">
            <a:avLst/>
          </a:prstGeom>
          <a:noFill/>
        </p:spPr>
        <p:txBody>
          <a:bodyPr wrap="square" lIns="0" tIns="0" rIns="0" bIns="0" rtlCol="0">
            <a:spAutoFit/>
          </a:bodyPr>
          <a:lstStyle/>
          <a:p>
            <a:pPr algn="just" hangingPunct="0">
              <a:lnSpc>
                <a:spcPct val="150000"/>
              </a:lnSpc>
            </a:pPr>
            <a:r>
              <a:rPr lang="zh-CN" altLang="en-US">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发挥合肥在人工智能、量子通信等领域的发展优势，举办量子安全分论坛、人工智能与个人信息保护论坛，推动前沿技术尽快转化，打造更多的城市场景运用。</a:t>
            </a:r>
          </a:p>
        </p:txBody>
      </p:sp>
      <p:sp>
        <p:nvSpPr>
          <p:cNvPr id="21" name="PA-文本框 8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85DA01F-5DB9-1DB9-1E7D-4D2F379CA626}"/>
              </a:ext>
            </a:extLst>
          </p:cNvPr>
          <p:cNvSpPr txBox="1"/>
          <p:nvPr>
            <p:custDataLst>
              <p:tags r:id="rId3"/>
            </p:custDataLst>
          </p:nvPr>
        </p:nvSpPr>
        <p:spPr>
          <a:xfrm>
            <a:off x="1889978" y="5296442"/>
            <a:ext cx="9144000" cy="782265"/>
          </a:xfrm>
          <a:prstGeom prst="rect">
            <a:avLst/>
          </a:prstGeom>
          <a:noFill/>
        </p:spPr>
        <p:txBody>
          <a:bodyPr wrap="square" lIns="0" tIns="0" rIns="0" bIns="0" rtlCol="0">
            <a:spAutoFit/>
          </a:bodyPr>
          <a:lstStyle/>
          <a:p>
            <a:pPr algn="just" hangingPunct="0">
              <a:lnSpc>
                <a:spcPct val="150000"/>
              </a:lnSpc>
            </a:pPr>
            <a:r>
              <a:rPr lang="zh-CN" altLang="en-US">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同时，还将举办合肥网络安全赛事，充分发挥赛事对人才培养、技术创新、产业发展的推动作用，建设网络强市。</a:t>
            </a:r>
          </a:p>
        </p:txBody>
      </p:sp>
      <p:grpSp>
        <p:nvGrpSpPr>
          <p:cNvPr id="24" name="组合 2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0F73CCC-879C-8029-5C45-F001EA727379}"/>
              </a:ext>
            </a:extLst>
          </p:cNvPr>
          <p:cNvGrpSpPr/>
          <p:nvPr/>
        </p:nvGrpSpPr>
        <p:grpSpPr>
          <a:xfrm>
            <a:off x="1158021" y="2874335"/>
            <a:ext cx="453656" cy="453656"/>
            <a:chOff x="1262743" y="2728686"/>
            <a:chExt cx="624114" cy="624114"/>
          </a:xfrm>
        </p:grpSpPr>
        <p:sp>
          <p:nvSpPr>
            <p:cNvPr id="22" name="椭圆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1C51F7B-7B44-1AA4-9E63-D2AD6B42127B}"/>
                </a:ext>
              </a:extLst>
            </p:cNvPr>
            <p:cNvSpPr/>
            <p:nvPr/>
          </p:nvSpPr>
          <p:spPr>
            <a:xfrm>
              <a:off x="1262743" y="2728686"/>
              <a:ext cx="624114" cy="624114"/>
            </a:xfrm>
            <a:prstGeom prst="ellipse">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endParaRPr>
            </a:p>
          </p:txBody>
        </p:sp>
        <p:sp>
          <p:nvSpPr>
            <p:cNvPr id="23" name="箭头: V 形 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DBC71CD-3DDE-2ADA-9650-E373DB680431}"/>
                </a:ext>
              </a:extLst>
            </p:cNvPr>
            <p:cNvSpPr/>
            <p:nvPr/>
          </p:nvSpPr>
          <p:spPr>
            <a:xfrm>
              <a:off x="1436914" y="2902857"/>
              <a:ext cx="275772" cy="275772"/>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grpSp>
        <p:nvGrpSpPr>
          <p:cNvPr id="25" name="组合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B0CB059-4348-9D10-C788-54C74DCFBD9D}"/>
              </a:ext>
            </a:extLst>
          </p:cNvPr>
          <p:cNvGrpSpPr/>
          <p:nvPr/>
        </p:nvGrpSpPr>
        <p:grpSpPr>
          <a:xfrm>
            <a:off x="1158021" y="4192773"/>
            <a:ext cx="453656" cy="453656"/>
            <a:chOff x="1262743" y="2728686"/>
            <a:chExt cx="624114" cy="624114"/>
          </a:xfrm>
        </p:grpSpPr>
        <p:sp>
          <p:nvSpPr>
            <p:cNvPr id="26" name="椭圆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B11831B-9C37-8637-6236-95066EA8E505}"/>
                </a:ext>
              </a:extLst>
            </p:cNvPr>
            <p:cNvSpPr/>
            <p:nvPr/>
          </p:nvSpPr>
          <p:spPr>
            <a:xfrm>
              <a:off x="1262743" y="2728686"/>
              <a:ext cx="624114" cy="624114"/>
            </a:xfrm>
            <a:prstGeom prst="ellipse">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endParaRPr>
            </a:p>
          </p:txBody>
        </p:sp>
        <p:sp>
          <p:nvSpPr>
            <p:cNvPr id="27" name="箭头: V 形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97ACE61-3B52-2299-CDC3-DC70C7694120}"/>
                </a:ext>
              </a:extLst>
            </p:cNvPr>
            <p:cNvSpPr/>
            <p:nvPr/>
          </p:nvSpPr>
          <p:spPr>
            <a:xfrm>
              <a:off x="1436914" y="2902857"/>
              <a:ext cx="275772" cy="275772"/>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grpSp>
        <p:nvGrpSpPr>
          <p:cNvPr id="28" name="组合 2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2BB5DE5-E287-37CA-D2B2-31EABB9FBBDE}"/>
              </a:ext>
            </a:extLst>
          </p:cNvPr>
          <p:cNvGrpSpPr/>
          <p:nvPr/>
        </p:nvGrpSpPr>
        <p:grpSpPr>
          <a:xfrm>
            <a:off x="1158021" y="5500578"/>
            <a:ext cx="453656" cy="453656"/>
            <a:chOff x="1262743" y="2728686"/>
            <a:chExt cx="624114" cy="624114"/>
          </a:xfrm>
        </p:grpSpPr>
        <p:sp>
          <p:nvSpPr>
            <p:cNvPr id="30" name="椭圆 2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FCC6BD2-C976-E91C-B4B1-7F3CD7E8B548}"/>
                </a:ext>
              </a:extLst>
            </p:cNvPr>
            <p:cNvSpPr/>
            <p:nvPr/>
          </p:nvSpPr>
          <p:spPr>
            <a:xfrm>
              <a:off x="1262743" y="2728686"/>
              <a:ext cx="624114" cy="624114"/>
            </a:xfrm>
            <a:prstGeom prst="ellipse">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endParaRPr>
            </a:p>
          </p:txBody>
        </p:sp>
        <p:sp>
          <p:nvSpPr>
            <p:cNvPr id="31" name="箭头: V 形 3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D5A14E8-2AC5-9240-4005-04FDD6E030C4}"/>
                </a:ext>
              </a:extLst>
            </p:cNvPr>
            <p:cNvSpPr/>
            <p:nvPr/>
          </p:nvSpPr>
          <p:spPr>
            <a:xfrm>
              <a:off x="1436914" y="2902857"/>
              <a:ext cx="275772" cy="275772"/>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cxnSp>
        <p:nvCxnSpPr>
          <p:cNvPr id="34" name="直接连接符 3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808E20E-9767-6388-8DE1-10DCD9035A99}"/>
              </a:ext>
            </a:extLst>
          </p:cNvPr>
          <p:cNvCxnSpPr/>
          <p:nvPr/>
        </p:nvCxnSpPr>
        <p:spPr>
          <a:xfrm>
            <a:off x="927100" y="3695700"/>
            <a:ext cx="101346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558C676-722B-9E9A-BC17-5B2F76B6CFB1}"/>
              </a:ext>
            </a:extLst>
          </p:cNvPr>
          <p:cNvCxnSpPr/>
          <p:nvPr/>
        </p:nvCxnSpPr>
        <p:spPr>
          <a:xfrm>
            <a:off x="927100" y="4991100"/>
            <a:ext cx="101346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0279226"/>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decel="100000" fill="hold" nodeType="with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500">
                                          <p:stCondLst>
                                            <p:cond delay="0"/>
                                          </p:stCondLst>
                                        </p:cTn>
                                        <p:tgtEl>
                                          <p:spTgt spid="47"/>
                                        </p:tgtEl>
                                      </p:cBhvr>
                                    </p:animEffect>
                                    <p:anim to="0" calcmode="lin" valueType="num">
                                      <p:cBhvr>
                                        <p:cTn id="8" dur="500" fill="hold">
                                          <p:stCondLst>
                                            <p:cond delay="0"/>
                                          </p:stCondLst>
                                        </p:cTn>
                                        <p:tgtEl>
                                          <p:spTgt spid="47"/>
                                        </p:tgtEl>
                                        <p:attrNameLst>
                                          <p:attrName>ppt_x</p:attrName>
                                        </p:attrNameLst>
                                      </p:cBhvr>
                                      <p:tavLst>
                                        <p:tav tm="0">
                                          <p:val>
                                            <p:strVal val="#ppt_x-.05"/>
                                          </p:val>
                                        </p:tav>
                                        <p:tav tm="100000">
                                          <p:val>
                                            <p:strVal val="#ppt_x"/>
                                          </p:val>
                                        </p:tav>
                                      </p:tavLst>
                                    </p:anim>
                                  </p:childTnLst>
                                </p:cTn>
                              </p:par>
                            </p:childTnLst>
                          </p:cTn>
                        </p:par>
                      </p:childTnLst>
                    </p:cTn>
                  </p:par>
                  <p:par>
                    <p:cTn id="9" fill="hold" nodeType="clickPar">
                      <p:stCondLst>
                        <p:cond delay="indefinite"/>
                        <p:cond evt="onBegin" delay="0">
                          <p:tn val="8"/>
                        </p:cond>
                      </p:stCondLst>
                      <p:childTnLst>
                        <p:par>
                          <p:cTn id="10" fill="hold" nodeType="afterGroup">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1"/>
                                        </p:tgtEl>
                                        <p:attrNameLst>
                                          <p:attrName>style.visibility</p:attrName>
                                        </p:attrNameLst>
                                      </p:cBhvr>
                                      <p:to>
                                        <p:strVal val="visible"/>
                                      </p:to>
                                    </p:set>
                                    <p:animEffect transition="in" filter="fade">
                                      <p:cBhvr>
                                        <p:cTn id="13" dur="1000"/>
                                        <p:tgtEl>
                                          <p:spTgt spid="41"/>
                                        </p:tgtEl>
                                      </p:cBhvr>
                                    </p:animEffect>
                                    <p:anim calcmode="lin" valueType="num">
                                      <p:cBhvr>
                                        <p:cTn id="14" dur="1000" fill="hold"/>
                                        <p:tgtEl>
                                          <p:spTgt spid="41"/>
                                        </p:tgtEl>
                                        <p:attrNameLst>
                                          <p:attrName>ppt_x</p:attrName>
                                        </p:attrNameLst>
                                      </p:cBhvr>
                                      <p:tavLst>
                                        <p:tav tm="0">
                                          <p:val>
                                            <p:strVal val="#ppt_x"/>
                                          </p:val>
                                        </p:tav>
                                        <p:tav tm="100000">
                                          <p:val>
                                            <p:strVal val="#ppt_x"/>
                                          </p:val>
                                        </p:tav>
                                      </p:tavLst>
                                    </p:anim>
                                    <p:anim calcmode="lin" valueType="num">
                                      <p:cBhvr>
                                        <p:cTn id="15" dur="1000" fill="hold"/>
                                        <p:tgtEl>
                                          <p:spTgt spid="41"/>
                                        </p:tgtEl>
                                        <p:attrNameLst>
                                          <p:attrName>ppt_y</p:attrName>
                                        </p:attrNameLst>
                                      </p:cBhvr>
                                      <p:tavLst>
                                        <p:tav tm="0">
                                          <p:val>
                                            <p:strVal val="#ppt_y+.1"/>
                                          </p:val>
                                        </p:tav>
                                        <p:tav tm="100000">
                                          <p:val>
                                            <p:strVal val="#ppt_y"/>
                                          </p:val>
                                        </p:tav>
                                      </p:tavLst>
                                    </p:anim>
                                  </p:childTnLst>
                                </p:cTn>
                              </p:par>
                              <p:par>
                                <p:cTn id="16" presetID="10" presetClass="entr" presetSubtype="0" fill="hold" nodeType="withEffect">
                                  <p:stCondLst>
                                    <p:cond delay="0"/>
                                  </p:stCondLst>
                                  <p:iterate type="wd">
                                    <p:tmPct val="10000"/>
                                  </p:iterate>
                                  <p:childTnLst>
                                    <p:set>
                                      <p:cBhvr>
                                        <p:cTn id="17" dur="1" fill="hold">
                                          <p:stCondLst>
                                            <p:cond delay="0"/>
                                          </p:stCondLst>
                                        </p:cTn>
                                        <p:tgtEl>
                                          <p:spTgt spid="24"/>
                                        </p:tgtEl>
                                        <p:attrNameLst>
                                          <p:attrName>style.visibility</p:attrName>
                                        </p:attrNameLst>
                                      </p:cBhvr>
                                      <p:to>
                                        <p:strVal val="visible"/>
                                      </p:to>
                                    </p:set>
                                    <p:anim to="0" calcmode="lin" valueType="num">
                                      <p:cBhvr>
                                        <p:cTn id="18" dur="500" decel="100000" fill="hold">
                                          <p:stCondLst>
                                            <p:cond delay="0"/>
                                          </p:stCondLst>
                                        </p:cTn>
                                        <p:tgtEl>
                                          <p:spTgt spid="24"/>
                                        </p:tgtEl>
                                        <p:attrNameLst>
                                          <p:attrName>ppt_y</p:attrName>
                                        </p:attrNameLst>
                                      </p:cBhvr>
                                      <p:tavLst>
                                        <p:tav tm="0">
                                          <p:val>
                                            <p:strVal val="ppt_y-0.02"/>
                                          </p:val>
                                        </p:tav>
                                        <p:tav tm="100000">
                                          <p:val>
                                            <p:strVal val="#ppt_y"/>
                                          </p:val>
                                        </p:tav>
                                      </p:tavLst>
                                    </p:anim>
                                    <p:animEffect transition="in" filter="fade">
                                      <p:cBhvr>
                                        <p:cTn id="19" dur="500">
                                          <p:stCondLst>
                                            <p:cond delay="0"/>
                                          </p:stCondLst>
                                        </p:cTn>
                                        <p:tgtEl>
                                          <p:spTgt spid="24"/>
                                        </p:tgtEl>
                                      </p:cBhvr>
                                    </p:animEffect>
                                    <p:animScale>
                                      <p:cBhvr>
                                        <p:cTn id="20" dur="500" decel="100000" fill="hold">
                                          <p:stCondLst>
                                            <p:cond delay="0"/>
                                          </p:stCondLst>
                                        </p:cTn>
                                        <p:tgtEl>
                                          <p:spTgt spid="24"/>
                                        </p:tgtEl>
                                      </p:cBhvr>
                                      <p:by x="100000" y="100000"/>
                                      <p:from x="110000" y="110000"/>
                                      <p:to x="100000" y="100000"/>
                                    </p:animScale>
                                  </p:childTnLst>
                                </p:cTn>
                              </p:par>
                              <p:par>
                                <p:cTn id="21" presetID="10" presetClass="entr" presetSubtype="0" fill="hold" nodeType="withEffect">
                                  <p:stCondLst>
                                    <p:cond delay="0"/>
                                  </p:stCondLst>
                                  <p:iterate type="wd">
                                    <p:tmPct val="10000"/>
                                  </p:iterate>
                                  <p:childTnLst>
                                    <p:set>
                                      <p:cBhvr>
                                        <p:cTn id="22" dur="1" fill="hold">
                                          <p:stCondLst>
                                            <p:cond delay="0"/>
                                          </p:stCondLst>
                                        </p:cTn>
                                        <p:tgtEl>
                                          <p:spTgt spid="25"/>
                                        </p:tgtEl>
                                        <p:attrNameLst>
                                          <p:attrName>style.visibility</p:attrName>
                                        </p:attrNameLst>
                                      </p:cBhvr>
                                      <p:to>
                                        <p:strVal val="visible"/>
                                      </p:to>
                                    </p:set>
                                    <p:anim to="0" calcmode="lin" valueType="num">
                                      <p:cBhvr>
                                        <p:cTn id="23" dur="500" decel="100000" fill="hold">
                                          <p:stCondLst>
                                            <p:cond delay="0"/>
                                          </p:stCondLst>
                                        </p:cTn>
                                        <p:tgtEl>
                                          <p:spTgt spid="25"/>
                                        </p:tgtEl>
                                        <p:attrNameLst>
                                          <p:attrName>ppt_y</p:attrName>
                                        </p:attrNameLst>
                                      </p:cBhvr>
                                      <p:tavLst>
                                        <p:tav tm="0">
                                          <p:val>
                                            <p:strVal val="ppt_y-0.02"/>
                                          </p:val>
                                        </p:tav>
                                        <p:tav tm="100000">
                                          <p:val>
                                            <p:strVal val="#ppt_y"/>
                                          </p:val>
                                        </p:tav>
                                      </p:tavLst>
                                    </p:anim>
                                    <p:animEffect transition="in" filter="fade">
                                      <p:cBhvr>
                                        <p:cTn id="24" dur="500">
                                          <p:stCondLst>
                                            <p:cond delay="0"/>
                                          </p:stCondLst>
                                        </p:cTn>
                                        <p:tgtEl>
                                          <p:spTgt spid="25"/>
                                        </p:tgtEl>
                                      </p:cBhvr>
                                    </p:animEffect>
                                    <p:animScale>
                                      <p:cBhvr>
                                        <p:cTn id="25" dur="500" decel="100000" fill="hold">
                                          <p:stCondLst>
                                            <p:cond delay="0"/>
                                          </p:stCondLst>
                                        </p:cTn>
                                        <p:tgtEl>
                                          <p:spTgt spid="25"/>
                                        </p:tgtEl>
                                      </p:cBhvr>
                                      <p:by x="100000" y="100000"/>
                                      <p:from x="110000" y="110000"/>
                                      <p:to x="100000" y="100000"/>
                                    </p:animScale>
                                  </p:childTnLst>
                                </p:cTn>
                              </p:par>
                              <p:par>
                                <p:cTn id="26" presetID="10" presetClass="entr" presetSubtype="0" fill="hold" nodeType="withEffect">
                                  <p:stCondLst>
                                    <p:cond delay="0"/>
                                  </p:stCondLst>
                                  <p:iterate type="wd">
                                    <p:tmPct val="10000"/>
                                  </p:iterate>
                                  <p:childTnLst>
                                    <p:set>
                                      <p:cBhvr>
                                        <p:cTn id="27" dur="1" fill="hold">
                                          <p:stCondLst>
                                            <p:cond delay="0"/>
                                          </p:stCondLst>
                                        </p:cTn>
                                        <p:tgtEl>
                                          <p:spTgt spid="28"/>
                                        </p:tgtEl>
                                        <p:attrNameLst>
                                          <p:attrName>style.visibility</p:attrName>
                                        </p:attrNameLst>
                                      </p:cBhvr>
                                      <p:to>
                                        <p:strVal val="visible"/>
                                      </p:to>
                                    </p:set>
                                    <p:anim to="0" calcmode="lin" valueType="num">
                                      <p:cBhvr>
                                        <p:cTn id="28" dur="500" decel="100000" fill="hold">
                                          <p:stCondLst>
                                            <p:cond delay="0"/>
                                          </p:stCondLst>
                                        </p:cTn>
                                        <p:tgtEl>
                                          <p:spTgt spid="28"/>
                                        </p:tgtEl>
                                        <p:attrNameLst>
                                          <p:attrName>ppt_y</p:attrName>
                                        </p:attrNameLst>
                                      </p:cBhvr>
                                      <p:tavLst>
                                        <p:tav tm="0">
                                          <p:val>
                                            <p:strVal val="ppt_y-0.02"/>
                                          </p:val>
                                        </p:tav>
                                        <p:tav tm="100000">
                                          <p:val>
                                            <p:strVal val="#ppt_y"/>
                                          </p:val>
                                        </p:tav>
                                      </p:tavLst>
                                    </p:anim>
                                    <p:animEffect transition="in" filter="fade">
                                      <p:cBhvr>
                                        <p:cTn id="29" dur="500">
                                          <p:stCondLst>
                                            <p:cond delay="0"/>
                                          </p:stCondLst>
                                        </p:cTn>
                                        <p:tgtEl>
                                          <p:spTgt spid="28"/>
                                        </p:tgtEl>
                                      </p:cBhvr>
                                    </p:animEffect>
                                    <p:animScale>
                                      <p:cBhvr>
                                        <p:cTn id="30" dur="500" decel="100000" fill="hold">
                                          <p:stCondLst>
                                            <p:cond delay="0"/>
                                          </p:stCondLst>
                                        </p:cTn>
                                        <p:tgtEl>
                                          <p:spTgt spid="28"/>
                                        </p:tgtEl>
                                      </p:cBhvr>
                                      <p:by x="100000" y="100000"/>
                                      <p:from x="110000" y="110000"/>
                                      <p:to x="100000" y="100000"/>
                                    </p:animScale>
                                  </p:childTnLst>
                                </p:cTn>
                              </p:par>
                              <p:par>
                                <p:cTn id="31" presetID="10" presetClass="entr" presetSubtype="0" fill="hold" nodeType="withEffect">
                                  <p:stCondLst>
                                    <p:cond delay="0"/>
                                  </p:stCondLst>
                                  <p:iterate type="wd">
                                    <p:tmPct val="10000"/>
                                  </p:iterate>
                                  <p:childTnLst>
                                    <p:set>
                                      <p:cBhvr>
                                        <p:cTn id="32" dur="1" fill="hold">
                                          <p:stCondLst>
                                            <p:cond delay="0"/>
                                          </p:stCondLst>
                                        </p:cTn>
                                        <p:tgtEl>
                                          <p:spTgt spid="34"/>
                                        </p:tgtEl>
                                        <p:attrNameLst>
                                          <p:attrName>style.visibility</p:attrName>
                                        </p:attrNameLst>
                                      </p:cBhvr>
                                      <p:to>
                                        <p:strVal val="visible"/>
                                      </p:to>
                                    </p:set>
                                    <p:anim to="0" calcmode="lin" valueType="num">
                                      <p:cBhvr>
                                        <p:cTn id="33" dur="500" decel="100000" fill="hold">
                                          <p:stCondLst>
                                            <p:cond delay="0"/>
                                          </p:stCondLst>
                                        </p:cTn>
                                        <p:tgtEl>
                                          <p:spTgt spid="34"/>
                                        </p:tgtEl>
                                        <p:attrNameLst>
                                          <p:attrName>ppt_y</p:attrName>
                                        </p:attrNameLst>
                                      </p:cBhvr>
                                      <p:tavLst>
                                        <p:tav tm="0">
                                          <p:val>
                                            <p:strVal val="ppt_y-0.02"/>
                                          </p:val>
                                        </p:tav>
                                        <p:tav tm="100000">
                                          <p:val>
                                            <p:strVal val="#ppt_y"/>
                                          </p:val>
                                        </p:tav>
                                      </p:tavLst>
                                    </p:anim>
                                    <p:animEffect transition="in" filter="fade">
                                      <p:cBhvr>
                                        <p:cTn id="34" dur="500">
                                          <p:stCondLst>
                                            <p:cond delay="0"/>
                                          </p:stCondLst>
                                        </p:cTn>
                                        <p:tgtEl>
                                          <p:spTgt spid="34"/>
                                        </p:tgtEl>
                                      </p:cBhvr>
                                    </p:animEffect>
                                    <p:animScale>
                                      <p:cBhvr>
                                        <p:cTn id="35" dur="500" decel="100000" fill="hold">
                                          <p:stCondLst>
                                            <p:cond delay="0"/>
                                          </p:stCondLst>
                                        </p:cTn>
                                        <p:tgtEl>
                                          <p:spTgt spid="34"/>
                                        </p:tgtEl>
                                      </p:cBhvr>
                                      <p:by x="100000" y="100000"/>
                                      <p:from x="110000" y="110000"/>
                                      <p:to x="100000" y="100000"/>
                                    </p:animScale>
                                  </p:childTnLst>
                                </p:cTn>
                              </p:par>
                              <p:par>
                                <p:cTn id="36" presetID="10" presetClass="entr" presetSubtype="0" fill="hold" nodeType="withEffect">
                                  <p:stCondLst>
                                    <p:cond delay="0"/>
                                  </p:stCondLst>
                                  <p:iterate type="wd">
                                    <p:tmPct val="10000"/>
                                  </p:iterate>
                                  <p:childTnLst>
                                    <p:set>
                                      <p:cBhvr>
                                        <p:cTn id="37" dur="1" fill="hold">
                                          <p:stCondLst>
                                            <p:cond delay="0"/>
                                          </p:stCondLst>
                                        </p:cTn>
                                        <p:tgtEl>
                                          <p:spTgt spid="35"/>
                                        </p:tgtEl>
                                        <p:attrNameLst>
                                          <p:attrName>style.visibility</p:attrName>
                                        </p:attrNameLst>
                                      </p:cBhvr>
                                      <p:to>
                                        <p:strVal val="visible"/>
                                      </p:to>
                                    </p:set>
                                    <p:anim to="0" calcmode="lin" valueType="num">
                                      <p:cBhvr>
                                        <p:cTn id="38" dur="500" decel="100000" fill="hold">
                                          <p:stCondLst>
                                            <p:cond delay="0"/>
                                          </p:stCondLst>
                                        </p:cTn>
                                        <p:tgtEl>
                                          <p:spTgt spid="35"/>
                                        </p:tgtEl>
                                        <p:attrNameLst>
                                          <p:attrName>ppt_y</p:attrName>
                                        </p:attrNameLst>
                                      </p:cBhvr>
                                      <p:tavLst>
                                        <p:tav tm="0">
                                          <p:val>
                                            <p:strVal val="ppt_y-0.02"/>
                                          </p:val>
                                        </p:tav>
                                        <p:tav tm="100000">
                                          <p:val>
                                            <p:strVal val="#ppt_y"/>
                                          </p:val>
                                        </p:tav>
                                      </p:tavLst>
                                    </p:anim>
                                    <p:animEffect transition="in" filter="fade">
                                      <p:cBhvr>
                                        <p:cTn id="39" dur="500">
                                          <p:stCondLst>
                                            <p:cond delay="0"/>
                                          </p:stCondLst>
                                        </p:cTn>
                                        <p:tgtEl>
                                          <p:spTgt spid="35"/>
                                        </p:tgtEl>
                                      </p:cBhvr>
                                    </p:animEffect>
                                    <p:animScale>
                                      <p:cBhvr>
                                        <p:cTn id="40" dur="500" decel="100000" fill="hold">
                                          <p:stCondLst>
                                            <p:cond delay="0"/>
                                          </p:stCondLst>
                                        </p:cTn>
                                        <p:tgtEl>
                                          <p:spTgt spid="35"/>
                                        </p:tgtEl>
                                      </p:cBhvr>
                                      <p:by x="100000" y="100000"/>
                                      <p:from x="110000" y="110000"/>
                                      <p:to x="100000" y="100000"/>
                                    </p:animScale>
                                  </p:childTnLst>
                                </p:cTn>
                              </p:par>
                            </p:childTnLst>
                          </p:cTn>
                        </p:par>
                        <p:par>
                          <p:cTn id="41" fill="hold" nodeType="afterGroup">
                            <p:stCondLst>
                              <p:cond delay="1000"/>
                            </p:stCondLst>
                            <p:childTnLst>
                              <p:par>
                                <p:cTn id="42" presetID="10" presetClass="entr" presetSubtype="0" fill="hold" grpId="1" nodeType="afterEffect">
                                  <p:stCondLst>
                                    <p:cond delay="1000"/>
                                  </p:stCondLst>
                                  <p:iterate type="wd">
                                    <p:tmPct val="10000"/>
                                  </p:iterate>
                                  <p:childTnLst>
                                    <p:set>
                                      <p:cBhvr>
                                        <p:cTn id="43" dur="1" fill="hold">
                                          <p:stCondLst>
                                            <p:cond delay="0"/>
                                          </p:stCondLst>
                                        </p:cTn>
                                        <p:tgtEl>
                                          <p:spTgt spid="20"/>
                                        </p:tgtEl>
                                        <p:attrNameLst>
                                          <p:attrName>style.visibility</p:attrName>
                                        </p:attrNameLst>
                                      </p:cBhvr>
                                      <p:to>
                                        <p:strVal val="visible"/>
                                      </p:to>
                                    </p:set>
                                    <p:anim to="0" calcmode="lin" valueType="num">
                                      <p:cBhvr>
                                        <p:cTn id="44" dur="500" decel="100000" fill="hold">
                                          <p:stCondLst>
                                            <p:cond delay="0"/>
                                          </p:stCondLst>
                                        </p:cTn>
                                        <p:tgtEl>
                                          <p:spTgt spid="20"/>
                                        </p:tgtEl>
                                        <p:attrNameLst>
                                          <p:attrName>ppt_y</p:attrName>
                                        </p:attrNameLst>
                                      </p:cBhvr>
                                      <p:tavLst>
                                        <p:tav tm="0">
                                          <p:val>
                                            <p:strVal val="ppt_y+0.02"/>
                                          </p:val>
                                        </p:tav>
                                        <p:tav tm="100000">
                                          <p:val>
                                            <p:strVal val="#ppt_y"/>
                                          </p:val>
                                        </p:tav>
                                      </p:tavLst>
                                    </p:anim>
                                    <p:animEffect transition="in" filter="fade">
                                      <p:cBhvr>
                                        <p:cTn id="45" dur="500">
                                          <p:stCondLst>
                                            <p:cond delay="0"/>
                                          </p:stCondLst>
                                        </p:cTn>
                                        <p:tgtEl>
                                          <p:spTgt spid="20"/>
                                        </p:tgtEl>
                                      </p:cBhvr>
                                    </p:animEffect>
                                    <p:animScale>
                                      <p:cBhvr>
                                        <p:cTn id="46" dur="500" decel="100000" fill="hold">
                                          <p:stCondLst>
                                            <p:cond delay="0"/>
                                          </p:stCondLst>
                                        </p:cTn>
                                        <p:tgtEl>
                                          <p:spTgt spid="20"/>
                                        </p:tgtEl>
                                      </p:cBhvr>
                                      <p:by x="100000" y="100000"/>
                                      <p:from x="110000" y="110000"/>
                                      <p:to x="100000" y="100000"/>
                                    </p:animScale>
                                  </p:childTnLst>
                                </p:cTn>
                              </p:par>
                            </p:childTnLst>
                          </p:cTn>
                        </p:par>
                        <p:par>
                          <p:cTn id="47" fill="hold" nodeType="afterGroup">
                            <p:stCondLst>
                              <p:cond delay="2500"/>
                            </p:stCondLst>
                            <p:childTnLst>
                              <p:par>
                                <p:cTn id="48" presetID="10" presetClass="entr" presetSubtype="0" fill="hold" grpId="2" nodeType="afterEffect">
                                  <p:stCondLst>
                                    <p:cond delay="3150"/>
                                  </p:stCondLst>
                                  <p:iterate type="wd">
                                    <p:tmPct val="10000"/>
                                  </p:iterate>
                                  <p:childTnLst>
                                    <p:set>
                                      <p:cBhvr>
                                        <p:cTn id="49" dur="1" fill="hold">
                                          <p:stCondLst>
                                            <p:cond delay="0"/>
                                          </p:stCondLst>
                                        </p:cTn>
                                        <p:tgtEl>
                                          <p:spTgt spid="15"/>
                                        </p:tgtEl>
                                        <p:attrNameLst>
                                          <p:attrName>style.visibility</p:attrName>
                                        </p:attrNameLst>
                                      </p:cBhvr>
                                      <p:to>
                                        <p:strVal val="visible"/>
                                      </p:to>
                                    </p:set>
                                    <p:anim to="0" calcmode="lin" valueType="num">
                                      <p:cBhvr>
                                        <p:cTn id="50" dur="500" decel="100000" fill="hold">
                                          <p:stCondLst>
                                            <p:cond delay="0"/>
                                          </p:stCondLst>
                                        </p:cTn>
                                        <p:tgtEl>
                                          <p:spTgt spid="15"/>
                                        </p:tgtEl>
                                        <p:attrNameLst>
                                          <p:attrName>ppt_y</p:attrName>
                                        </p:attrNameLst>
                                      </p:cBhvr>
                                      <p:tavLst>
                                        <p:tav tm="0">
                                          <p:val>
                                            <p:strVal val="ppt_y+0.02"/>
                                          </p:val>
                                        </p:tav>
                                        <p:tav tm="100000">
                                          <p:val>
                                            <p:strVal val="#ppt_y"/>
                                          </p:val>
                                        </p:tav>
                                      </p:tavLst>
                                    </p:anim>
                                    <p:animEffect transition="in" filter="fade">
                                      <p:cBhvr>
                                        <p:cTn id="51" dur="500">
                                          <p:stCondLst>
                                            <p:cond delay="0"/>
                                          </p:stCondLst>
                                        </p:cTn>
                                        <p:tgtEl>
                                          <p:spTgt spid="15"/>
                                        </p:tgtEl>
                                      </p:cBhvr>
                                    </p:animEffect>
                                    <p:animScale>
                                      <p:cBhvr>
                                        <p:cTn id="52" dur="500" decel="100000" fill="hold">
                                          <p:stCondLst>
                                            <p:cond delay="0"/>
                                          </p:stCondLst>
                                        </p:cTn>
                                        <p:tgtEl>
                                          <p:spTgt spid="15"/>
                                        </p:tgtEl>
                                      </p:cBhvr>
                                      <p:by x="100000" y="100000"/>
                                      <p:from x="110000" y="110000"/>
                                      <p:to x="100000" y="100000"/>
                                    </p:animScale>
                                  </p:childTnLst>
                                </p:cTn>
                              </p:par>
                            </p:childTnLst>
                          </p:cTn>
                        </p:par>
                        <p:par>
                          <p:cTn id="53" fill="hold" nodeType="afterGroup">
                            <p:stCondLst>
                              <p:cond delay="6150"/>
                            </p:stCondLst>
                            <p:childTnLst>
                              <p:par>
                                <p:cTn id="54" presetID="10" presetClass="entr" presetSubtype="0" fill="hold" grpId="3" nodeType="afterEffect">
                                  <p:stCondLst>
                                    <p:cond delay="5550"/>
                                  </p:stCondLst>
                                  <p:iterate type="wd">
                                    <p:tmPct val="10000"/>
                                  </p:iterate>
                                  <p:childTnLst>
                                    <p:set>
                                      <p:cBhvr>
                                        <p:cTn id="55" dur="1" fill="hold">
                                          <p:stCondLst>
                                            <p:cond delay="0"/>
                                          </p:stCondLst>
                                        </p:cTn>
                                        <p:tgtEl>
                                          <p:spTgt spid="21"/>
                                        </p:tgtEl>
                                        <p:attrNameLst>
                                          <p:attrName>style.visibility</p:attrName>
                                        </p:attrNameLst>
                                      </p:cBhvr>
                                      <p:to>
                                        <p:strVal val="visible"/>
                                      </p:to>
                                    </p:set>
                                    <p:anim to="0" calcmode="lin" valueType="num">
                                      <p:cBhvr>
                                        <p:cTn id="56" dur="500" decel="100000" fill="hold">
                                          <p:stCondLst>
                                            <p:cond delay="0"/>
                                          </p:stCondLst>
                                        </p:cTn>
                                        <p:tgtEl>
                                          <p:spTgt spid="21"/>
                                        </p:tgtEl>
                                        <p:attrNameLst>
                                          <p:attrName>ppt_y</p:attrName>
                                        </p:attrNameLst>
                                      </p:cBhvr>
                                      <p:tavLst>
                                        <p:tav tm="0">
                                          <p:val>
                                            <p:strVal val="ppt_y+0.02"/>
                                          </p:val>
                                        </p:tav>
                                        <p:tav tm="100000">
                                          <p:val>
                                            <p:strVal val="#ppt_y"/>
                                          </p:val>
                                        </p:tav>
                                      </p:tavLst>
                                    </p:anim>
                                    <p:animEffect transition="in" filter="fade">
                                      <p:cBhvr>
                                        <p:cTn id="57" dur="500">
                                          <p:stCondLst>
                                            <p:cond delay="0"/>
                                          </p:stCondLst>
                                        </p:cTn>
                                        <p:tgtEl>
                                          <p:spTgt spid="21"/>
                                        </p:tgtEl>
                                      </p:cBhvr>
                                    </p:animEffect>
                                    <p:animScale>
                                      <p:cBhvr>
                                        <p:cTn id="58" dur="500" decel="100000" fill="hold">
                                          <p:stCondLst>
                                            <p:cond delay="0"/>
                                          </p:stCondLst>
                                        </p:cTn>
                                        <p:tgtEl>
                                          <p:spTgt spid="21"/>
                                        </p:tgtEl>
                                      </p:cBhvr>
                                      <p:by x="100000" y="100000"/>
                                      <p:from x="110000" y="110000"/>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20" grpId="1"/>
      <p:bldP spid="15" grpId="2"/>
      <p:bldP spid="21" grpId="3"/>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组合 4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8D4B721-191C-A227-C16E-92F030106D8C}"/>
              </a:ext>
            </a:extLst>
          </p:cNvPr>
          <p:cNvGrpSpPr/>
          <p:nvPr/>
        </p:nvGrpSpPr>
        <p:grpSpPr>
          <a:xfrm>
            <a:off x="351975" y="344715"/>
            <a:ext cx="6328224" cy="609599"/>
            <a:chOff x="1498601" y="1781629"/>
            <a:chExt cx="6933261" cy="772886"/>
          </a:xfrm>
        </p:grpSpPr>
        <p:sp>
          <p:nvSpPr>
            <p:cNvPr id="11" name="矩形: 圆角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414E7A3-6740-0603-681E-25B19E63A622}"/>
                </a:ext>
              </a:extLst>
            </p:cNvPr>
            <p:cNvSpPr/>
            <p:nvPr/>
          </p:nvSpPr>
          <p:spPr>
            <a:xfrm>
              <a:off x="3622252" y="1781629"/>
              <a:ext cx="4809610" cy="772886"/>
            </a:xfrm>
            <a:prstGeom prst="roundRect">
              <a:avLst>
                <a:gd name="adj" fmla="val 50000"/>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400" dirty="0" smtClean="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20XX</a:t>
              </a:r>
              <a:r>
                <a:rPr lang="zh-CN" altLang="en-US" sz="2400" dirty="0" smtClean="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年</a:t>
              </a:r>
              <a:r>
                <a:rPr lang="zh-CN" altLang="en-US" sz="2400" dirty="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网络安全周四大特点</a:t>
              </a:r>
            </a:p>
          </p:txBody>
        </p:sp>
        <p:sp>
          <p:nvSpPr>
            <p:cNvPr id="29" name="矩形: 圆角 2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188B73F-906F-B394-EAF7-A474F2B0EDF1}"/>
                </a:ext>
              </a:extLst>
            </p:cNvPr>
            <p:cNvSpPr/>
            <p:nvPr/>
          </p:nvSpPr>
          <p:spPr>
            <a:xfrm>
              <a:off x="1498601" y="1781629"/>
              <a:ext cx="1981414" cy="772886"/>
            </a:xfrm>
            <a:prstGeom prst="roundRect">
              <a:avLst>
                <a:gd name="adj" fmla="val 50000"/>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PART-04</a:t>
              </a:r>
              <a:endParaRPr lang="zh-CN" altLang="en-US"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endParaRPr>
            </a:p>
          </p:txBody>
        </p:sp>
      </p:grpSp>
      <p:sp>
        <p:nvSpPr>
          <p:cNvPr id="41" name="矩形: 圆角 4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0980071-A80C-6008-DC48-599292767076}"/>
              </a:ext>
            </a:extLst>
          </p:cNvPr>
          <p:cNvSpPr/>
          <p:nvPr/>
        </p:nvSpPr>
        <p:spPr>
          <a:xfrm>
            <a:off x="852713" y="1631042"/>
            <a:ext cx="3443516" cy="613229"/>
          </a:xfrm>
          <a:prstGeom prst="roundRect">
            <a:avLst>
              <a:gd name="adj" fmla="val 50000"/>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四是紧扣人民性</a:t>
            </a:r>
          </a:p>
        </p:txBody>
      </p:sp>
      <p:sp>
        <p:nvSpPr>
          <p:cNvPr id="20" name="PA-文本框 8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47E71B3-72F9-6305-CC8A-17429AA62816}"/>
              </a:ext>
            </a:extLst>
          </p:cNvPr>
          <p:cNvSpPr txBox="1"/>
          <p:nvPr>
            <p:custDataLst>
              <p:tags r:id="rId1"/>
            </p:custDataLst>
          </p:nvPr>
        </p:nvSpPr>
        <p:spPr>
          <a:xfrm>
            <a:off x="1762978" y="2736592"/>
            <a:ext cx="7266722" cy="782265"/>
          </a:xfrm>
          <a:prstGeom prst="rect">
            <a:avLst/>
          </a:prstGeom>
          <a:noFill/>
        </p:spPr>
        <p:txBody>
          <a:bodyPr wrap="square" lIns="0" tIns="0" rIns="0" bIns="0" rtlCol="0">
            <a:spAutoFit/>
          </a:bodyPr>
          <a:lstStyle/>
          <a:p>
            <a:pPr algn="just" hangingPunct="0">
              <a:lnSpc>
                <a:spcPct val="150000"/>
              </a:lnSpc>
            </a:pPr>
            <a:r>
              <a:rPr lang="zh-CN" altLang="en-US">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网络安全与</a:t>
            </a:r>
            <a:r>
              <a:rPr lang="en-US" altLang="zh-CN">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10</a:t>
            </a:r>
            <a:r>
              <a:rPr lang="zh-CN" altLang="en-US">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亿多网民直接相连，与</a:t>
            </a:r>
            <a:r>
              <a:rPr lang="en-US" altLang="zh-CN">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14</a:t>
            </a:r>
            <a:r>
              <a:rPr lang="zh-CN" altLang="en-US">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亿人民群众的获得感、幸福感、安全感息息相关。</a:t>
            </a:r>
          </a:p>
        </p:txBody>
      </p:sp>
      <p:sp>
        <p:nvSpPr>
          <p:cNvPr id="15" name="PA-文本框 8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336ACDA-CCB6-6E83-4555-D7DB9896FA1B}"/>
              </a:ext>
            </a:extLst>
          </p:cNvPr>
          <p:cNvSpPr txBox="1"/>
          <p:nvPr>
            <p:custDataLst>
              <p:tags r:id="rId2"/>
            </p:custDataLst>
          </p:nvPr>
        </p:nvSpPr>
        <p:spPr>
          <a:xfrm>
            <a:off x="1762978" y="4187967"/>
            <a:ext cx="6149122" cy="2077492"/>
          </a:xfrm>
          <a:prstGeom prst="rect">
            <a:avLst/>
          </a:prstGeom>
          <a:noFill/>
        </p:spPr>
        <p:txBody>
          <a:bodyPr wrap="square" lIns="0" tIns="0" rIns="0" bIns="0" rtlCol="0">
            <a:spAutoFit/>
          </a:bodyPr>
          <a:lstStyle/>
          <a:p>
            <a:pPr algn="just" hangingPunct="0">
              <a:lnSpc>
                <a:spcPct val="150000"/>
              </a:lnSpc>
            </a:pPr>
            <a:r>
              <a:rPr lang="zh-CN" altLang="en-US">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网安周将坚持网络安全为人民、网络安全靠人民，组织开展网络安全进社区、进农村、进企业、进机关、进校园、进军营、进公园的“七进”活动，加强网络空间思想引领、文化培育、生态治理，努力让清朗的网络空间成为社会治理的“扩音器”和社会和谐的“稳定器”。</a:t>
            </a:r>
          </a:p>
        </p:txBody>
      </p:sp>
      <p:grpSp>
        <p:nvGrpSpPr>
          <p:cNvPr id="24" name="组合 2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0F73CCC-879C-8029-5C45-F001EA727379}"/>
              </a:ext>
            </a:extLst>
          </p:cNvPr>
          <p:cNvGrpSpPr/>
          <p:nvPr/>
        </p:nvGrpSpPr>
        <p:grpSpPr>
          <a:xfrm>
            <a:off x="1031021" y="2905834"/>
            <a:ext cx="453656" cy="453656"/>
            <a:chOff x="1262743" y="2728686"/>
            <a:chExt cx="624114" cy="624114"/>
          </a:xfrm>
        </p:grpSpPr>
        <p:sp>
          <p:nvSpPr>
            <p:cNvPr id="22" name="椭圆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1C51F7B-7B44-1AA4-9E63-D2AD6B42127B}"/>
                </a:ext>
              </a:extLst>
            </p:cNvPr>
            <p:cNvSpPr/>
            <p:nvPr/>
          </p:nvSpPr>
          <p:spPr>
            <a:xfrm>
              <a:off x="1262743" y="2728686"/>
              <a:ext cx="624114" cy="624114"/>
            </a:xfrm>
            <a:prstGeom prst="ellipse">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endParaRPr>
            </a:p>
          </p:txBody>
        </p:sp>
        <p:sp>
          <p:nvSpPr>
            <p:cNvPr id="23" name="箭头: V 形 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DBC71CD-3DDE-2ADA-9650-E373DB680431}"/>
                </a:ext>
              </a:extLst>
            </p:cNvPr>
            <p:cNvSpPr/>
            <p:nvPr/>
          </p:nvSpPr>
          <p:spPr>
            <a:xfrm>
              <a:off x="1436914" y="2902857"/>
              <a:ext cx="275772" cy="275772"/>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grpSp>
        <p:nvGrpSpPr>
          <p:cNvPr id="25" name="组合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B0CB059-4348-9D10-C788-54C74DCFBD9D}"/>
              </a:ext>
            </a:extLst>
          </p:cNvPr>
          <p:cNvGrpSpPr/>
          <p:nvPr/>
        </p:nvGrpSpPr>
        <p:grpSpPr>
          <a:xfrm>
            <a:off x="1031021" y="4980456"/>
            <a:ext cx="453656" cy="453656"/>
            <a:chOff x="1262743" y="2728686"/>
            <a:chExt cx="624114" cy="624114"/>
          </a:xfrm>
        </p:grpSpPr>
        <p:sp>
          <p:nvSpPr>
            <p:cNvPr id="26" name="椭圆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B11831B-9C37-8637-6236-95066EA8E505}"/>
                </a:ext>
              </a:extLst>
            </p:cNvPr>
            <p:cNvSpPr/>
            <p:nvPr/>
          </p:nvSpPr>
          <p:spPr>
            <a:xfrm>
              <a:off x="1262743" y="2728686"/>
              <a:ext cx="624114" cy="624114"/>
            </a:xfrm>
            <a:prstGeom prst="ellipse">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endParaRPr>
            </a:p>
          </p:txBody>
        </p:sp>
        <p:sp>
          <p:nvSpPr>
            <p:cNvPr id="27" name="箭头: V 形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97ACE61-3B52-2299-CDC3-DC70C7694120}"/>
                </a:ext>
              </a:extLst>
            </p:cNvPr>
            <p:cNvSpPr/>
            <p:nvPr/>
          </p:nvSpPr>
          <p:spPr>
            <a:xfrm>
              <a:off x="1436914" y="2902857"/>
              <a:ext cx="275772" cy="275772"/>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思源宋体 CN" panose="02020400000000000000" pitchFamily="18" charset="-122"/>
                <a:ea typeface="思源宋体 CN" panose="02020400000000000000" pitchFamily="18" charset="-122"/>
                <a:sym typeface="思源宋体 CN" panose="02020400000000000000" pitchFamily="18" charset="-122"/>
              </a:endParaRPr>
            </a:p>
          </p:txBody>
        </p:sp>
      </p:grpSp>
      <p:cxnSp>
        <p:nvCxnSpPr>
          <p:cNvPr id="34" name="直接连接符 3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808E20E-9767-6388-8DE1-10DCD9035A99}"/>
              </a:ext>
            </a:extLst>
          </p:cNvPr>
          <p:cNvCxnSpPr/>
          <p:nvPr/>
        </p:nvCxnSpPr>
        <p:spPr>
          <a:xfrm>
            <a:off x="800100" y="3848100"/>
            <a:ext cx="69977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33" name="图片 3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A9FB176-7F9A-4C1F-C477-311D42DC34FA}"/>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474818" y="3348506"/>
            <a:ext cx="3263900" cy="3263900"/>
          </a:xfrm>
          <a:prstGeom prst="rect">
            <a:avLst/>
          </a:prstGeom>
        </p:spPr>
      </p:pic>
    </p:spTree>
    <p:extLst>
      <p:ext uri="{BB962C8B-B14F-4D97-AF65-F5344CB8AC3E}">
        <p14:creationId xmlns:p14="http://schemas.microsoft.com/office/powerpoint/2010/main" val="1674130023"/>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decel="100000" fill="hold" nodeType="with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500">
                                          <p:stCondLst>
                                            <p:cond delay="0"/>
                                          </p:stCondLst>
                                        </p:cTn>
                                        <p:tgtEl>
                                          <p:spTgt spid="47"/>
                                        </p:tgtEl>
                                      </p:cBhvr>
                                    </p:animEffect>
                                    <p:anim to="0" calcmode="lin" valueType="num">
                                      <p:cBhvr>
                                        <p:cTn id="8" dur="500" fill="hold">
                                          <p:stCondLst>
                                            <p:cond delay="0"/>
                                          </p:stCondLst>
                                        </p:cTn>
                                        <p:tgtEl>
                                          <p:spTgt spid="47"/>
                                        </p:tgtEl>
                                        <p:attrNameLst>
                                          <p:attrName>ppt_x</p:attrName>
                                        </p:attrNameLst>
                                      </p:cBhvr>
                                      <p:tavLst>
                                        <p:tav tm="0">
                                          <p:val>
                                            <p:strVal val="#ppt_x-.05"/>
                                          </p:val>
                                        </p:tav>
                                        <p:tav tm="100000">
                                          <p:val>
                                            <p:strVal val="#ppt_x"/>
                                          </p:val>
                                        </p:tav>
                                      </p:tavLst>
                                    </p:anim>
                                  </p:childTnLst>
                                </p:cTn>
                              </p:par>
                              <p:par>
                                <p:cTn id="9" presetID="10" presetClass="entr" presetSubtype="0" fill="hold" grpId="0" nodeType="withEffect">
                                  <p:stCondLst>
                                    <p:cond delay="0"/>
                                  </p:stCondLst>
                                  <p:iterate type="wd">
                                    <p:tmPct val="10000"/>
                                  </p:iterate>
                                  <p:childTnLst>
                                    <p:set>
                                      <p:cBhvr>
                                        <p:cTn id="10" dur="1" fill="hold">
                                          <p:stCondLst>
                                            <p:cond delay="0"/>
                                          </p:stCondLst>
                                        </p:cTn>
                                        <p:tgtEl>
                                          <p:spTgt spid="41"/>
                                        </p:tgtEl>
                                        <p:attrNameLst>
                                          <p:attrName>style.visibility</p:attrName>
                                        </p:attrNameLst>
                                      </p:cBhvr>
                                      <p:to>
                                        <p:strVal val="visible"/>
                                      </p:to>
                                    </p:set>
                                    <p:anim to="0" calcmode="lin" valueType="num">
                                      <p:cBhvr>
                                        <p:cTn id="11" dur="500" decel="100000" fill="hold">
                                          <p:stCondLst>
                                            <p:cond delay="0"/>
                                          </p:stCondLst>
                                        </p:cTn>
                                        <p:tgtEl>
                                          <p:spTgt spid="41"/>
                                        </p:tgtEl>
                                        <p:attrNameLst>
                                          <p:attrName>ppt_y</p:attrName>
                                        </p:attrNameLst>
                                      </p:cBhvr>
                                      <p:tavLst>
                                        <p:tav tm="0">
                                          <p:val>
                                            <p:strVal val="ppt_y+0.02"/>
                                          </p:val>
                                        </p:tav>
                                        <p:tav tm="100000">
                                          <p:val>
                                            <p:strVal val="#ppt_y"/>
                                          </p:val>
                                        </p:tav>
                                      </p:tavLst>
                                    </p:anim>
                                    <p:animEffect transition="in" filter="fade">
                                      <p:cBhvr>
                                        <p:cTn id="12" dur="500">
                                          <p:stCondLst>
                                            <p:cond delay="0"/>
                                          </p:stCondLst>
                                        </p:cTn>
                                        <p:tgtEl>
                                          <p:spTgt spid="41"/>
                                        </p:tgtEl>
                                      </p:cBhvr>
                                    </p:animEffect>
                                    <p:animScale>
                                      <p:cBhvr>
                                        <p:cTn id="13" dur="500" decel="100000" fill="hold">
                                          <p:stCondLst>
                                            <p:cond delay="0"/>
                                          </p:stCondLst>
                                        </p:cTn>
                                        <p:tgtEl>
                                          <p:spTgt spid="41"/>
                                        </p:tgtEl>
                                      </p:cBhvr>
                                      <p:by x="100000" y="100000"/>
                                      <p:from x="110000" y="110000"/>
                                      <p:to x="100000" y="100000"/>
                                    </p:animScale>
                                  </p:childTnLst>
                                </p:cTn>
                              </p:par>
                              <p:par>
                                <p:cTn id="14" presetID="10" presetClass="entr" presetSubtype="0" fill="hold" nodeType="withEffect">
                                  <p:stCondLst>
                                    <p:cond delay="0"/>
                                  </p:stCondLst>
                                  <p:iterate type="wd">
                                    <p:tmPct val="10000"/>
                                  </p:iterate>
                                  <p:childTnLst>
                                    <p:set>
                                      <p:cBhvr>
                                        <p:cTn id="15" dur="1" fill="hold">
                                          <p:stCondLst>
                                            <p:cond delay="0"/>
                                          </p:stCondLst>
                                        </p:cTn>
                                        <p:tgtEl>
                                          <p:spTgt spid="33"/>
                                        </p:tgtEl>
                                        <p:attrNameLst>
                                          <p:attrName>style.visibility</p:attrName>
                                        </p:attrNameLst>
                                      </p:cBhvr>
                                      <p:to>
                                        <p:strVal val="visible"/>
                                      </p:to>
                                    </p:set>
                                    <p:anim to="0" calcmode="lin" valueType="num">
                                      <p:cBhvr>
                                        <p:cTn id="16" dur="500" decel="100000" fill="hold">
                                          <p:stCondLst>
                                            <p:cond delay="0"/>
                                          </p:stCondLst>
                                        </p:cTn>
                                        <p:tgtEl>
                                          <p:spTgt spid="33"/>
                                        </p:tgtEl>
                                        <p:attrNameLst>
                                          <p:attrName>ppt_y</p:attrName>
                                        </p:attrNameLst>
                                      </p:cBhvr>
                                      <p:tavLst>
                                        <p:tav tm="0">
                                          <p:val>
                                            <p:strVal val="ppt_y+0.02"/>
                                          </p:val>
                                        </p:tav>
                                        <p:tav tm="100000">
                                          <p:val>
                                            <p:strVal val="#ppt_y"/>
                                          </p:val>
                                        </p:tav>
                                      </p:tavLst>
                                    </p:anim>
                                    <p:animEffect transition="in" filter="fade">
                                      <p:cBhvr>
                                        <p:cTn id="17" dur="500">
                                          <p:stCondLst>
                                            <p:cond delay="0"/>
                                          </p:stCondLst>
                                        </p:cTn>
                                        <p:tgtEl>
                                          <p:spTgt spid="33"/>
                                        </p:tgtEl>
                                      </p:cBhvr>
                                    </p:animEffect>
                                    <p:animScale>
                                      <p:cBhvr>
                                        <p:cTn id="18" dur="500" decel="100000" fill="hold">
                                          <p:stCondLst>
                                            <p:cond delay="0"/>
                                          </p:stCondLst>
                                        </p:cTn>
                                        <p:tgtEl>
                                          <p:spTgt spid="33"/>
                                        </p:tgtEl>
                                      </p:cBhvr>
                                      <p:by x="100000" y="100000"/>
                                      <p:from x="110000" y="110000"/>
                                      <p:to x="100000" y="100000"/>
                                    </p:animScale>
                                  </p:childTnLst>
                                </p:cTn>
                              </p:par>
                            </p:childTnLst>
                          </p:cTn>
                        </p:par>
                        <p:par>
                          <p:cTn id="19" fill="hold" nodeType="afterGroup">
                            <p:stCondLst>
                              <p:cond delay="500"/>
                            </p:stCondLst>
                            <p:childTnLst>
                              <p:par>
                                <p:cTn id="20" presetID="10" presetClass="entr" presetSubtype="0" fill="hold" nodeType="afterEffect">
                                  <p:stCondLst>
                                    <p:cond delay="700"/>
                                  </p:stCondLst>
                                  <p:iterate type="wd">
                                    <p:tmPct val="10000"/>
                                  </p:iterate>
                                  <p:childTnLst>
                                    <p:set>
                                      <p:cBhvr>
                                        <p:cTn id="21" dur="1" fill="hold">
                                          <p:stCondLst>
                                            <p:cond delay="0"/>
                                          </p:stCondLst>
                                        </p:cTn>
                                        <p:tgtEl>
                                          <p:spTgt spid="24"/>
                                        </p:tgtEl>
                                        <p:attrNameLst>
                                          <p:attrName>style.visibility</p:attrName>
                                        </p:attrNameLst>
                                      </p:cBhvr>
                                      <p:to>
                                        <p:strVal val="visible"/>
                                      </p:to>
                                    </p:set>
                                    <p:anim to="0" calcmode="lin" valueType="num">
                                      <p:cBhvr>
                                        <p:cTn id="22" dur="500" decel="100000" fill="hold">
                                          <p:stCondLst>
                                            <p:cond delay="0"/>
                                          </p:stCondLst>
                                        </p:cTn>
                                        <p:tgtEl>
                                          <p:spTgt spid="24"/>
                                        </p:tgtEl>
                                        <p:attrNameLst>
                                          <p:attrName>ppt_y</p:attrName>
                                        </p:attrNameLst>
                                      </p:cBhvr>
                                      <p:tavLst>
                                        <p:tav tm="0">
                                          <p:val>
                                            <p:strVal val="ppt_y+0.02"/>
                                          </p:val>
                                        </p:tav>
                                        <p:tav tm="100000">
                                          <p:val>
                                            <p:strVal val="#ppt_y"/>
                                          </p:val>
                                        </p:tav>
                                      </p:tavLst>
                                    </p:anim>
                                    <p:animEffect transition="in" filter="fade">
                                      <p:cBhvr>
                                        <p:cTn id="23" dur="500">
                                          <p:stCondLst>
                                            <p:cond delay="0"/>
                                          </p:stCondLst>
                                        </p:cTn>
                                        <p:tgtEl>
                                          <p:spTgt spid="24"/>
                                        </p:tgtEl>
                                      </p:cBhvr>
                                    </p:animEffect>
                                    <p:animScale>
                                      <p:cBhvr>
                                        <p:cTn id="24" dur="500" decel="100000" fill="hold">
                                          <p:stCondLst>
                                            <p:cond delay="0"/>
                                          </p:stCondLst>
                                        </p:cTn>
                                        <p:tgtEl>
                                          <p:spTgt spid="24"/>
                                        </p:tgtEl>
                                      </p:cBhvr>
                                      <p:by x="100000" y="100000"/>
                                      <p:from x="110000" y="110000"/>
                                      <p:to x="100000" y="100000"/>
                                    </p:animScale>
                                  </p:childTnLst>
                                </p:cTn>
                              </p:par>
                            </p:childTnLst>
                          </p:cTn>
                        </p:par>
                        <p:par>
                          <p:cTn id="25" fill="hold" nodeType="afterGroup">
                            <p:stCondLst>
                              <p:cond delay="1700"/>
                            </p:stCondLst>
                            <p:childTnLst>
                              <p:par>
                                <p:cTn id="26" presetID="10" presetClass="entr" presetSubtype="0" fill="hold" nodeType="afterEffect">
                                  <p:stCondLst>
                                    <p:cond delay="1200"/>
                                  </p:stCondLst>
                                  <p:iterate type="wd">
                                    <p:tmPct val="10000"/>
                                  </p:iterate>
                                  <p:childTnLst>
                                    <p:set>
                                      <p:cBhvr>
                                        <p:cTn id="27" dur="1" fill="hold">
                                          <p:stCondLst>
                                            <p:cond delay="0"/>
                                          </p:stCondLst>
                                        </p:cTn>
                                        <p:tgtEl>
                                          <p:spTgt spid="25"/>
                                        </p:tgtEl>
                                        <p:attrNameLst>
                                          <p:attrName>style.visibility</p:attrName>
                                        </p:attrNameLst>
                                      </p:cBhvr>
                                      <p:to>
                                        <p:strVal val="visible"/>
                                      </p:to>
                                    </p:set>
                                    <p:anim to="0" calcmode="lin" valueType="num">
                                      <p:cBhvr>
                                        <p:cTn id="28" dur="500" decel="100000" fill="hold">
                                          <p:stCondLst>
                                            <p:cond delay="0"/>
                                          </p:stCondLst>
                                        </p:cTn>
                                        <p:tgtEl>
                                          <p:spTgt spid="25"/>
                                        </p:tgtEl>
                                        <p:attrNameLst>
                                          <p:attrName>ppt_y</p:attrName>
                                        </p:attrNameLst>
                                      </p:cBhvr>
                                      <p:tavLst>
                                        <p:tav tm="0">
                                          <p:val>
                                            <p:strVal val="ppt_y+0.02"/>
                                          </p:val>
                                        </p:tav>
                                        <p:tav tm="100000">
                                          <p:val>
                                            <p:strVal val="#ppt_y"/>
                                          </p:val>
                                        </p:tav>
                                      </p:tavLst>
                                    </p:anim>
                                    <p:animEffect transition="in" filter="fade">
                                      <p:cBhvr>
                                        <p:cTn id="29" dur="500">
                                          <p:stCondLst>
                                            <p:cond delay="0"/>
                                          </p:stCondLst>
                                        </p:cTn>
                                        <p:tgtEl>
                                          <p:spTgt spid="25"/>
                                        </p:tgtEl>
                                      </p:cBhvr>
                                    </p:animEffect>
                                    <p:animScale>
                                      <p:cBhvr>
                                        <p:cTn id="30" dur="500" decel="100000" fill="hold">
                                          <p:stCondLst>
                                            <p:cond delay="0"/>
                                          </p:stCondLst>
                                        </p:cTn>
                                        <p:tgtEl>
                                          <p:spTgt spid="25"/>
                                        </p:tgtEl>
                                      </p:cBhvr>
                                      <p:by x="100000" y="100000"/>
                                      <p:from x="110000" y="110000"/>
                                      <p:to x="100000" y="100000"/>
                                    </p:animScale>
                                  </p:childTnLst>
                                </p:cTn>
                              </p:par>
                            </p:childTnLst>
                          </p:cTn>
                        </p:par>
                        <p:par>
                          <p:cTn id="31" fill="hold" nodeType="afterGroup">
                            <p:stCondLst>
                              <p:cond delay="3400"/>
                            </p:stCondLst>
                            <p:childTnLst>
                              <p:par>
                                <p:cTn id="32" presetID="10" presetClass="entr" presetSubtype="0" fill="hold" nodeType="afterEffect">
                                  <p:stCondLst>
                                    <p:cond delay="1700"/>
                                  </p:stCondLst>
                                  <p:iterate type="wd">
                                    <p:tmPct val="10000"/>
                                  </p:iterate>
                                  <p:childTnLst>
                                    <p:set>
                                      <p:cBhvr>
                                        <p:cTn id="33" dur="1" fill="hold">
                                          <p:stCondLst>
                                            <p:cond delay="0"/>
                                          </p:stCondLst>
                                        </p:cTn>
                                        <p:tgtEl>
                                          <p:spTgt spid="34"/>
                                        </p:tgtEl>
                                        <p:attrNameLst>
                                          <p:attrName>style.visibility</p:attrName>
                                        </p:attrNameLst>
                                      </p:cBhvr>
                                      <p:to>
                                        <p:strVal val="visible"/>
                                      </p:to>
                                    </p:set>
                                    <p:anim to="0" calcmode="lin" valueType="num">
                                      <p:cBhvr>
                                        <p:cTn id="34" dur="500" decel="100000" fill="hold">
                                          <p:stCondLst>
                                            <p:cond delay="0"/>
                                          </p:stCondLst>
                                        </p:cTn>
                                        <p:tgtEl>
                                          <p:spTgt spid="34"/>
                                        </p:tgtEl>
                                        <p:attrNameLst>
                                          <p:attrName>ppt_y</p:attrName>
                                        </p:attrNameLst>
                                      </p:cBhvr>
                                      <p:tavLst>
                                        <p:tav tm="0">
                                          <p:val>
                                            <p:strVal val="ppt_y+0.02"/>
                                          </p:val>
                                        </p:tav>
                                        <p:tav tm="100000">
                                          <p:val>
                                            <p:strVal val="#ppt_y"/>
                                          </p:val>
                                        </p:tav>
                                      </p:tavLst>
                                    </p:anim>
                                    <p:animEffect transition="in" filter="fade">
                                      <p:cBhvr>
                                        <p:cTn id="35" dur="500">
                                          <p:stCondLst>
                                            <p:cond delay="0"/>
                                          </p:stCondLst>
                                        </p:cTn>
                                        <p:tgtEl>
                                          <p:spTgt spid="34"/>
                                        </p:tgtEl>
                                      </p:cBhvr>
                                    </p:animEffect>
                                    <p:animScale>
                                      <p:cBhvr>
                                        <p:cTn id="36" dur="500" decel="100000" fill="hold">
                                          <p:stCondLst>
                                            <p:cond delay="0"/>
                                          </p:stCondLst>
                                        </p:cTn>
                                        <p:tgtEl>
                                          <p:spTgt spid="34"/>
                                        </p:tgtEl>
                                      </p:cBhvr>
                                      <p:by x="100000" y="100000"/>
                                      <p:from x="110000" y="110000"/>
                                      <p:to x="100000" y="100000"/>
                                    </p:animScale>
                                  </p:childTnLst>
                                </p:cTn>
                              </p:par>
                            </p:childTnLst>
                          </p:cTn>
                        </p:par>
                        <p:par>
                          <p:cTn id="37" fill="hold" nodeType="afterGroup">
                            <p:stCondLst>
                              <p:cond delay="5600"/>
                            </p:stCondLst>
                            <p:childTnLst>
                              <p:par>
                                <p:cTn id="38" presetID="10" presetClass="entr" presetSubtype="0" fill="hold" grpId="1" nodeType="afterEffect">
                                  <p:stCondLst>
                                    <p:cond delay="2200"/>
                                  </p:stCondLst>
                                  <p:iterate type="wd">
                                    <p:tmPct val="10000"/>
                                  </p:iterate>
                                  <p:childTnLst>
                                    <p:set>
                                      <p:cBhvr>
                                        <p:cTn id="39" dur="1" fill="hold">
                                          <p:stCondLst>
                                            <p:cond delay="0"/>
                                          </p:stCondLst>
                                        </p:cTn>
                                        <p:tgtEl>
                                          <p:spTgt spid="20"/>
                                        </p:tgtEl>
                                        <p:attrNameLst>
                                          <p:attrName>style.visibility</p:attrName>
                                        </p:attrNameLst>
                                      </p:cBhvr>
                                      <p:to>
                                        <p:strVal val="visible"/>
                                      </p:to>
                                    </p:set>
                                    <p:anim to="0" calcmode="lin" valueType="num">
                                      <p:cBhvr>
                                        <p:cTn id="40" dur="500" decel="100000" fill="hold">
                                          <p:stCondLst>
                                            <p:cond delay="0"/>
                                          </p:stCondLst>
                                        </p:cTn>
                                        <p:tgtEl>
                                          <p:spTgt spid="20"/>
                                        </p:tgtEl>
                                        <p:attrNameLst>
                                          <p:attrName>ppt_y</p:attrName>
                                        </p:attrNameLst>
                                      </p:cBhvr>
                                      <p:tavLst>
                                        <p:tav tm="0">
                                          <p:val>
                                            <p:strVal val="ppt_y-0.02"/>
                                          </p:val>
                                        </p:tav>
                                        <p:tav tm="100000">
                                          <p:val>
                                            <p:strVal val="#ppt_y"/>
                                          </p:val>
                                        </p:tav>
                                      </p:tavLst>
                                    </p:anim>
                                    <p:animEffect transition="in" filter="fade">
                                      <p:cBhvr>
                                        <p:cTn id="41" dur="500">
                                          <p:stCondLst>
                                            <p:cond delay="0"/>
                                          </p:stCondLst>
                                        </p:cTn>
                                        <p:tgtEl>
                                          <p:spTgt spid="20"/>
                                        </p:tgtEl>
                                      </p:cBhvr>
                                    </p:animEffect>
                                    <p:animScale>
                                      <p:cBhvr>
                                        <p:cTn id="42" dur="500" decel="100000" fill="hold">
                                          <p:stCondLst>
                                            <p:cond delay="0"/>
                                          </p:stCondLst>
                                        </p:cTn>
                                        <p:tgtEl>
                                          <p:spTgt spid="20"/>
                                        </p:tgtEl>
                                      </p:cBhvr>
                                      <p:by x="100000" y="100000"/>
                                      <p:from x="110000" y="110000"/>
                                      <p:to x="100000" y="100000"/>
                                    </p:animScale>
                                  </p:childTnLst>
                                </p:cTn>
                              </p:par>
                            </p:childTnLst>
                          </p:cTn>
                        </p:par>
                        <p:par>
                          <p:cTn id="43" fill="hold" nodeType="afterGroup">
                            <p:stCondLst>
                              <p:cond delay="8300"/>
                            </p:stCondLst>
                            <p:childTnLst>
                              <p:par>
                                <p:cTn id="44" presetID="10" presetClass="entr" presetSubtype="0" fill="hold" grpId="2" nodeType="afterEffect">
                                  <p:stCondLst>
                                    <p:cond delay="3800"/>
                                  </p:stCondLst>
                                  <p:iterate type="wd">
                                    <p:tmPct val="10000"/>
                                  </p:iterate>
                                  <p:childTnLst>
                                    <p:set>
                                      <p:cBhvr>
                                        <p:cTn id="45" dur="1" fill="hold">
                                          <p:stCondLst>
                                            <p:cond delay="0"/>
                                          </p:stCondLst>
                                        </p:cTn>
                                        <p:tgtEl>
                                          <p:spTgt spid="15"/>
                                        </p:tgtEl>
                                        <p:attrNameLst>
                                          <p:attrName>style.visibility</p:attrName>
                                        </p:attrNameLst>
                                      </p:cBhvr>
                                      <p:to>
                                        <p:strVal val="visible"/>
                                      </p:to>
                                    </p:set>
                                    <p:anim to="0" calcmode="lin" valueType="num">
                                      <p:cBhvr>
                                        <p:cTn id="46" dur="500" decel="100000" fill="hold">
                                          <p:stCondLst>
                                            <p:cond delay="0"/>
                                          </p:stCondLst>
                                        </p:cTn>
                                        <p:tgtEl>
                                          <p:spTgt spid="15"/>
                                        </p:tgtEl>
                                        <p:attrNameLst>
                                          <p:attrName>ppt_y</p:attrName>
                                        </p:attrNameLst>
                                      </p:cBhvr>
                                      <p:tavLst>
                                        <p:tav tm="0">
                                          <p:val>
                                            <p:strVal val="ppt_y-0.02"/>
                                          </p:val>
                                        </p:tav>
                                        <p:tav tm="100000">
                                          <p:val>
                                            <p:strVal val="#ppt_y"/>
                                          </p:val>
                                        </p:tav>
                                      </p:tavLst>
                                    </p:anim>
                                    <p:animEffect transition="in" filter="fade">
                                      <p:cBhvr>
                                        <p:cTn id="47" dur="500">
                                          <p:stCondLst>
                                            <p:cond delay="0"/>
                                          </p:stCondLst>
                                        </p:cTn>
                                        <p:tgtEl>
                                          <p:spTgt spid="15"/>
                                        </p:tgtEl>
                                      </p:cBhvr>
                                    </p:animEffect>
                                    <p:animScale>
                                      <p:cBhvr>
                                        <p:cTn id="48" dur="500" decel="100000" fill="hold">
                                          <p:stCondLst>
                                            <p:cond delay="0"/>
                                          </p:stCondLst>
                                        </p:cTn>
                                        <p:tgtEl>
                                          <p:spTgt spid="15"/>
                                        </p:tgtEl>
                                      </p:cBhvr>
                                      <p:by x="100000" y="100000"/>
                                      <p:from x="110000" y="110000"/>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20" grpId="1"/>
      <p:bldP spid="15" grpId="2"/>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0377388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1" y="0"/>
            <a:ext cx="12192001" cy="6858000"/>
          </a:xfrm>
          <a:prstGeom prst="rect">
            <a:avLst/>
          </a:prstGeom>
        </p:spPr>
      </p:pic>
      <p:grpSp>
        <p:nvGrpSpPr>
          <p:cNvPr id="24" name="组合 2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2A5D3AC-CB4E-B4D3-5FED-14D4EEF94735}"/>
              </a:ext>
            </a:extLst>
          </p:cNvPr>
          <p:cNvGrpSpPr/>
          <p:nvPr/>
        </p:nvGrpSpPr>
        <p:grpSpPr>
          <a:xfrm>
            <a:off x="4949371" y="201802"/>
            <a:ext cx="2293258" cy="1190526"/>
            <a:chOff x="4949371" y="303402"/>
            <a:chExt cx="2293258" cy="1190526"/>
          </a:xfrm>
        </p:grpSpPr>
        <p:sp>
          <p:nvSpPr>
            <p:cNvPr id="25" name="文本框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5CEB2BF-9F5C-2BD3-124D-45343A5D5D84}"/>
                </a:ext>
              </a:extLst>
            </p:cNvPr>
            <p:cNvSpPr txBox="1"/>
            <p:nvPr/>
          </p:nvSpPr>
          <p:spPr>
            <a:xfrm>
              <a:off x="4949371" y="1247707"/>
              <a:ext cx="2293258" cy="246221"/>
            </a:xfrm>
            <a:prstGeom prst="rect">
              <a:avLst/>
            </a:prstGeom>
            <a:noFill/>
          </p:spPr>
          <p:txBody>
            <a:bodyPr wrap="square" rtlCol="0">
              <a:spAutoFit/>
            </a:bodyPr>
            <a:lstStyle/>
            <a:p>
              <a:pPr algn="dist"/>
              <a:r>
                <a:rPr lang="en-US" altLang="zh-CN" sz="1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CATALOG</a:t>
              </a:r>
            </a:p>
          </p:txBody>
        </p:sp>
        <p:sp>
          <p:nvSpPr>
            <p:cNvPr id="26" name="文本框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F0C444F-92B9-E766-8986-FB2AA3351948}"/>
                </a:ext>
              </a:extLst>
            </p:cNvPr>
            <p:cNvSpPr txBox="1"/>
            <p:nvPr/>
          </p:nvSpPr>
          <p:spPr>
            <a:xfrm>
              <a:off x="5101770" y="303402"/>
              <a:ext cx="1988458" cy="1015663"/>
            </a:xfrm>
            <a:prstGeom prst="rect">
              <a:avLst/>
            </a:prstGeom>
            <a:noFill/>
          </p:spPr>
          <p:txBody>
            <a:bodyPr wrap="square" rtlCol="0">
              <a:spAutoFit/>
            </a:bodyPr>
            <a:lstStyle/>
            <a:p>
              <a:pPr algn="ctr"/>
              <a:r>
                <a:rPr lang="zh-CN" altLang="en-US" sz="6000">
                  <a:solidFill>
                    <a:schemeClr val="bg1"/>
                  </a:solidFill>
                  <a:latin typeface="思源宋体 CN" panose="02020400000000000000" pitchFamily="18" charset="-122"/>
                  <a:ea typeface="思源宋体 CN" panose="02020400000000000000" pitchFamily="18" charset="-122"/>
                  <a:sym typeface="思源宋体 CN" panose="02020400000000000000" pitchFamily="18" charset="-122"/>
                </a:rPr>
                <a:t>目录</a:t>
              </a:r>
            </a:p>
          </p:txBody>
        </p:sp>
      </p:grpSp>
      <p:grpSp>
        <p:nvGrpSpPr>
          <p:cNvPr id="27" name="组合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8D4B721-191C-A227-C16E-92F030106D8C}"/>
              </a:ext>
            </a:extLst>
          </p:cNvPr>
          <p:cNvGrpSpPr/>
          <p:nvPr/>
        </p:nvGrpSpPr>
        <p:grpSpPr>
          <a:xfrm>
            <a:off x="4067632" y="1828801"/>
            <a:ext cx="6760027" cy="735297"/>
            <a:chOff x="1498601" y="1781629"/>
            <a:chExt cx="6803571" cy="772886"/>
          </a:xfrm>
        </p:grpSpPr>
        <p:sp>
          <p:nvSpPr>
            <p:cNvPr id="28" name="矩形: 圆角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414E7A3-6740-0603-681E-25B19E63A622}"/>
                </a:ext>
              </a:extLst>
            </p:cNvPr>
            <p:cNvSpPr/>
            <p:nvPr/>
          </p:nvSpPr>
          <p:spPr>
            <a:xfrm>
              <a:off x="3622252" y="1781629"/>
              <a:ext cx="4679920" cy="772886"/>
            </a:xfrm>
            <a:prstGeom prst="roundRect">
              <a:avLst>
                <a:gd name="adj" fmla="val 50000"/>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40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网络安全周介绍</a:t>
              </a:r>
            </a:p>
          </p:txBody>
        </p:sp>
        <p:sp>
          <p:nvSpPr>
            <p:cNvPr id="29" name="矩形: 圆角 2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188B73F-906F-B394-EAF7-A474F2B0EDF1}"/>
                </a:ext>
              </a:extLst>
            </p:cNvPr>
            <p:cNvSpPr/>
            <p:nvPr/>
          </p:nvSpPr>
          <p:spPr>
            <a:xfrm>
              <a:off x="1498601" y="1781629"/>
              <a:ext cx="1981414" cy="772886"/>
            </a:xfrm>
            <a:prstGeom prst="roundRect">
              <a:avLst>
                <a:gd name="adj" fmla="val 50000"/>
              </a:avLst>
            </a:prstGeom>
            <a:gradFill flip="none" rotWithShape="1">
              <a:gsLst>
                <a:gs pos="0">
                  <a:schemeClr val="accent1">
                    <a:lumMod val="20000"/>
                    <a:lumOff val="80000"/>
                  </a:schemeClr>
                </a:gs>
                <a:gs pos="70000">
                  <a:srgbClr val="00B0F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PART-01</a:t>
              </a:r>
              <a:endParaRPr lang="zh-CN" altLang="en-US"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endParaRPr>
            </a:p>
          </p:txBody>
        </p:sp>
      </p:grpSp>
      <p:grpSp>
        <p:nvGrpSpPr>
          <p:cNvPr id="30" name="组合 2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7E84D1D-B8A4-D3D0-B1FF-E08B78D5B0FE}"/>
              </a:ext>
            </a:extLst>
          </p:cNvPr>
          <p:cNvGrpSpPr/>
          <p:nvPr/>
        </p:nvGrpSpPr>
        <p:grpSpPr>
          <a:xfrm>
            <a:off x="4793346" y="2956511"/>
            <a:ext cx="6760027" cy="735297"/>
            <a:chOff x="1498601" y="2855686"/>
            <a:chExt cx="6803571" cy="772886"/>
          </a:xfrm>
        </p:grpSpPr>
        <p:sp>
          <p:nvSpPr>
            <p:cNvPr id="31" name="矩形: 圆角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6E7F063-DE27-2055-897D-C21E9227112B}"/>
                </a:ext>
              </a:extLst>
            </p:cNvPr>
            <p:cNvSpPr/>
            <p:nvPr/>
          </p:nvSpPr>
          <p:spPr>
            <a:xfrm>
              <a:off x="3622252" y="2855686"/>
              <a:ext cx="4679920" cy="772886"/>
            </a:xfrm>
            <a:prstGeom prst="roundRect">
              <a:avLst>
                <a:gd name="adj" fmla="val 50000"/>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400" dirty="0" smtClean="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20XX</a:t>
              </a:r>
              <a:r>
                <a:rPr lang="zh-CN" altLang="en-US" sz="2400" dirty="0" smtClean="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年</a:t>
              </a:r>
              <a:r>
                <a:rPr lang="zh-CN" altLang="en-US" sz="2400" dirty="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网络安全周</a:t>
              </a:r>
            </a:p>
          </p:txBody>
        </p:sp>
        <p:sp>
          <p:nvSpPr>
            <p:cNvPr id="33" name="矩形: 圆角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737B99B-37A1-2030-F2B9-250ECCDD6E7A}"/>
                </a:ext>
              </a:extLst>
            </p:cNvPr>
            <p:cNvSpPr/>
            <p:nvPr/>
          </p:nvSpPr>
          <p:spPr>
            <a:xfrm>
              <a:off x="1498601" y="2855686"/>
              <a:ext cx="1981414" cy="772886"/>
            </a:xfrm>
            <a:prstGeom prst="roundRect">
              <a:avLst>
                <a:gd name="adj" fmla="val 50000"/>
              </a:avLst>
            </a:prstGeom>
            <a:gradFill>
              <a:gsLst>
                <a:gs pos="0">
                  <a:schemeClr val="accent1">
                    <a:lumMod val="20000"/>
                    <a:lumOff val="80000"/>
                  </a:schemeClr>
                </a:gs>
                <a:gs pos="70000">
                  <a:srgbClr val="00B0F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PART-02</a:t>
              </a:r>
              <a:endParaRPr lang="zh-CN" altLang="en-US"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endParaRPr>
            </a:p>
          </p:txBody>
        </p:sp>
      </p:grpSp>
      <p:grpSp>
        <p:nvGrpSpPr>
          <p:cNvPr id="34" name="组合 3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5CE7C6E-44A7-2249-A895-1E514034EC08}"/>
              </a:ext>
            </a:extLst>
          </p:cNvPr>
          <p:cNvGrpSpPr/>
          <p:nvPr/>
        </p:nvGrpSpPr>
        <p:grpSpPr>
          <a:xfrm>
            <a:off x="4793346" y="4084221"/>
            <a:ext cx="6760027" cy="735297"/>
            <a:chOff x="1498601" y="3929743"/>
            <a:chExt cx="6803571" cy="772886"/>
          </a:xfrm>
        </p:grpSpPr>
        <p:sp>
          <p:nvSpPr>
            <p:cNvPr id="36" name="矩形: 圆角 3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7DFA217-95BD-1F18-9C8A-E0E8925DE931}"/>
                </a:ext>
              </a:extLst>
            </p:cNvPr>
            <p:cNvSpPr/>
            <p:nvPr/>
          </p:nvSpPr>
          <p:spPr>
            <a:xfrm>
              <a:off x="3622252" y="3929743"/>
              <a:ext cx="4679920" cy="772886"/>
            </a:xfrm>
            <a:prstGeom prst="roundRect">
              <a:avLst>
                <a:gd name="adj" fmla="val 50000"/>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400" dirty="0" smtClean="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20XX</a:t>
              </a:r>
              <a:r>
                <a:rPr lang="zh-CN" altLang="en-US" sz="2400" dirty="0" smtClean="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年</a:t>
              </a:r>
              <a:r>
                <a:rPr lang="zh-CN" altLang="en-US" sz="2400" dirty="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网络安全周主题活动</a:t>
              </a:r>
            </a:p>
          </p:txBody>
        </p:sp>
        <p:sp>
          <p:nvSpPr>
            <p:cNvPr id="38" name="矩形: 圆角 3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36C7950-73E2-8F54-C284-40A5C5C10389}"/>
                </a:ext>
              </a:extLst>
            </p:cNvPr>
            <p:cNvSpPr/>
            <p:nvPr/>
          </p:nvSpPr>
          <p:spPr>
            <a:xfrm>
              <a:off x="1498601" y="3929743"/>
              <a:ext cx="1981414" cy="772886"/>
            </a:xfrm>
            <a:prstGeom prst="roundRect">
              <a:avLst>
                <a:gd name="adj" fmla="val 50000"/>
              </a:avLst>
            </a:prstGeom>
            <a:gradFill>
              <a:gsLst>
                <a:gs pos="0">
                  <a:schemeClr val="accent1">
                    <a:lumMod val="20000"/>
                    <a:lumOff val="80000"/>
                  </a:schemeClr>
                </a:gs>
                <a:gs pos="70000">
                  <a:srgbClr val="00B0F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PART-03</a:t>
              </a:r>
              <a:endParaRPr lang="zh-CN" altLang="en-US"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endParaRPr>
            </a:p>
          </p:txBody>
        </p:sp>
      </p:grpSp>
      <p:grpSp>
        <p:nvGrpSpPr>
          <p:cNvPr id="42" name="组合 4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1FC2074-6B20-BB64-8A79-B2A2E68847BF}"/>
              </a:ext>
            </a:extLst>
          </p:cNvPr>
          <p:cNvGrpSpPr/>
          <p:nvPr/>
        </p:nvGrpSpPr>
        <p:grpSpPr>
          <a:xfrm>
            <a:off x="4067632" y="5211932"/>
            <a:ext cx="6760027" cy="735297"/>
            <a:chOff x="1498601" y="5003800"/>
            <a:chExt cx="6803571" cy="772886"/>
          </a:xfrm>
        </p:grpSpPr>
        <p:sp>
          <p:nvSpPr>
            <p:cNvPr id="43" name="矩形: 圆角 3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3E71DFD-609F-B816-5365-00716EBEEABC}"/>
                </a:ext>
              </a:extLst>
            </p:cNvPr>
            <p:cNvSpPr/>
            <p:nvPr/>
          </p:nvSpPr>
          <p:spPr>
            <a:xfrm>
              <a:off x="3622252" y="5003800"/>
              <a:ext cx="4679920" cy="772886"/>
            </a:xfrm>
            <a:prstGeom prst="roundRect">
              <a:avLst>
                <a:gd name="adj" fmla="val 50000"/>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400" dirty="0" smtClean="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20XX</a:t>
              </a:r>
              <a:r>
                <a:rPr lang="zh-CN" altLang="en-US" sz="2400" dirty="0" smtClean="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年</a:t>
              </a:r>
              <a:r>
                <a:rPr lang="zh-CN" altLang="en-US" sz="2400" dirty="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网络安全周四大特点</a:t>
              </a:r>
            </a:p>
          </p:txBody>
        </p:sp>
        <p:sp>
          <p:nvSpPr>
            <p:cNvPr id="47" name="矩形: 圆角 3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4AAE513-152D-EB3C-84D3-D59E8659D954}"/>
                </a:ext>
              </a:extLst>
            </p:cNvPr>
            <p:cNvSpPr/>
            <p:nvPr/>
          </p:nvSpPr>
          <p:spPr>
            <a:xfrm>
              <a:off x="1498601" y="5003800"/>
              <a:ext cx="1981414" cy="772886"/>
            </a:xfrm>
            <a:prstGeom prst="roundRect">
              <a:avLst>
                <a:gd name="adj" fmla="val 50000"/>
              </a:avLst>
            </a:prstGeom>
            <a:gradFill>
              <a:gsLst>
                <a:gs pos="0">
                  <a:schemeClr val="accent1">
                    <a:lumMod val="20000"/>
                    <a:lumOff val="80000"/>
                  </a:schemeClr>
                </a:gs>
                <a:gs pos="70000">
                  <a:srgbClr val="00B0F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PART-04</a:t>
              </a:r>
              <a:endParaRPr lang="zh-CN" altLang="en-US"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endParaRPr>
            </a:p>
          </p:txBody>
        </p:sp>
      </p:grpSp>
      <p:pic>
        <p:nvPicPr>
          <p:cNvPr id="2" name="图片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28255" y="1828801"/>
            <a:ext cx="4494428" cy="4494428"/>
          </a:xfrm>
          <a:prstGeom prst="rect">
            <a:avLst/>
          </a:prstGeom>
        </p:spPr>
      </p:pic>
    </p:spTree>
    <p:extLst>
      <p:ext uri="{BB962C8B-B14F-4D97-AF65-F5344CB8AC3E}">
        <p14:creationId xmlns:p14="http://schemas.microsoft.com/office/powerpoint/2010/main" val="1046380554"/>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1000"/>
                                        <p:tgtEl>
                                          <p:spTgt spid="24"/>
                                        </p:tgtEl>
                                      </p:cBhvr>
                                    </p:animEffect>
                                    <p:anim calcmode="lin" valueType="num">
                                      <p:cBhvr>
                                        <p:cTn id="8" dur="1000" fill="hold"/>
                                        <p:tgtEl>
                                          <p:spTgt spid="24"/>
                                        </p:tgtEl>
                                        <p:attrNameLst>
                                          <p:attrName>ppt_x</p:attrName>
                                        </p:attrNameLst>
                                      </p:cBhvr>
                                      <p:tavLst>
                                        <p:tav tm="0">
                                          <p:val>
                                            <p:strVal val="#ppt_x"/>
                                          </p:val>
                                        </p:tav>
                                        <p:tav tm="100000">
                                          <p:val>
                                            <p:strVal val="#ppt_x"/>
                                          </p:val>
                                        </p:tav>
                                      </p:tavLst>
                                    </p:anim>
                                    <p:anim calcmode="lin" valueType="num">
                                      <p:cBhvr>
                                        <p:cTn id="9" dur="1000" fill="hold"/>
                                        <p:tgtEl>
                                          <p:spTgt spid="24"/>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10" presetClass="entr" presetSubtype="0" fill="hold" nodeType="afterEffect">
                                  <p:stCondLst>
                                    <p:cond delay="1000"/>
                                  </p:stCondLst>
                                  <p:iterate type="wd">
                                    <p:tmPct val="10000"/>
                                  </p:iterate>
                                  <p:childTnLst>
                                    <p:set>
                                      <p:cBhvr>
                                        <p:cTn id="12" dur="1" fill="hold">
                                          <p:stCondLst>
                                            <p:cond delay="0"/>
                                          </p:stCondLst>
                                        </p:cTn>
                                        <p:tgtEl>
                                          <p:spTgt spid="27"/>
                                        </p:tgtEl>
                                        <p:attrNameLst>
                                          <p:attrName>style.visibility</p:attrName>
                                        </p:attrNameLst>
                                      </p:cBhvr>
                                      <p:to>
                                        <p:strVal val="visible"/>
                                      </p:to>
                                    </p:set>
                                    <p:anim to="0" calcmode="lin" valueType="num">
                                      <p:cBhvr>
                                        <p:cTn id="13" dur="500" decel="100000" fill="hold">
                                          <p:stCondLst>
                                            <p:cond delay="0"/>
                                          </p:stCondLst>
                                        </p:cTn>
                                        <p:tgtEl>
                                          <p:spTgt spid="27"/>
                                        </p:tgtEl>
                                        <p:attrNameLst>
                                          <p:attrName>ppt_y</p:attrName>
                                        </p:attrNameLst>
                                      </p:cBhvr>
                                      <p:tavLst>
                                        <p:tav tm="0">
                                          <p:val>
                                            <p:strVal val="ppt_y-0.02"/>
                                          </p:val>
                                        </p:tav>
                                        <p:tav tm="100000">
                                          <p:val>
                                            <p:strVal val="#ppt_y"/>
                                          </p:val>
                                        </p:tav>
                                      </p:tavLst>
                                    </p:anim>
                                    <p:animEffect transition="in" filter="fade">
                                      <p:cBhvr>
                                        <p:cTn id="14" dur="500">
                                          <p:stCondLst>
                                            <p:cond delay="0"/>
                                          </p:stCondLst>
                                        </p:cTn>
                                        <p:tgtEl>
                                          <p:spTgt spid="27"/>
                                        </p:tgtEl>
                                      </p:cBhvr>
                                    </p:animEffect>
                                    <p:animScale>
                                      <p:cBhvr>
                                        <p:cTn id="15" dur="500" decel="100000" fill="hold">
                                          <p:stCondLst>
                                            <p:cond delay="0"/>
                                          </p:stCondLst>
                                        </p:cTn>
                                        <p:tgtEl>
                                          <p:spTgt spid="27"/>
                                        </p:tgtEl>
                                      </p:cBhvr>
                                      <p:by x="100000" y="100000"/>
                                      <p:from x="110000" y="110000"/>
                                      <p:to x="100000" y="100000"/>
                                    </p:animScale>
                                  </p:childTnLst>
                                </p:cTn>
                              </p:par>
                            </p:childTnLst>
                          </p:cTn>
                        </p:par>
                        <p:par>
                          <p:cTn id="16" fill="hold" nodeType="afterGroup">
                            <p:stCondLst>
                              <p:cond delay="2500"/>
                            </p:stCondLst>
                            <p:childTnLst>
                              <p:par>
                                <p:cTn id="17" presetID="10" presetClass="entr" presetSubtype="0" fill="hold" nodeType="afterEffect">
                                  <p:stCondLst>
                                    <p:cond delay="1500"/>
                                  </p:stCondLst>
                                  <p:iterate type="wd">
                                    <p:tmPct val="10000"/>
                                  </p:iterate>
                                  <p:childTnLst>
                                    <p:set>
                                      <p:cBhvr>
                                        <p:cTn id="18" dur="1" fill="hold">
                                          <p:stCondLst>
                                            <p:cond delay="0"/>
                                          </p:stCondLst>
                                        </p:cTn>
                                        <p:tgtEl>
                                          <p:spTgt spid="30"/>
                                        </p:tgtEl>
                                        <p:attrNameLst>
                                          <p:attrName>style.visibility</p:attrName>
                                        </p:attrNameLst>
                                      </p:cBhvr>
                                      <p:to>
                                        <p:strVal val="visible"/>
                                      </p:to>
                                    </p:set>
                                    <p:anim to="0" calcmode="lin" valueType="num">
                                      <p:cBhvr>
                                        <p:cTn id="19" dur="500" decel="100000" fill="hold">
                                          <p:stCondLst>
                                            <p:cond delay="0"/>
                                          </p:stCondLst>
                                        </p:cTn>
                                        <p:tgtEl>
                                          <p:spTgt spid="30"/>
                                        </p:tgtEl>
                                        <p:attrNameLst>
                                          <p:attrName>ppt_y</p:attrName>
                                        </p:attrNameLst>
                                      </p:cBhvr>
                                      <p:tavLst>
                                        <p:tav tm="0">
                                          <p:val>
                                            <p:strVal val="ppt_y-0.02"/>
                                          </p:val>
                                        </p:tav>
                                        <p:tav tm="100000">
                                          <p:val>
                                            <p:strVal val="#ppt_y"/>
                                          </p:val>
                                        </p:tav>
                                      </p:tavLst>
                                    </p:anim>
                                    <p:animEffect transition="in" filter="fade">
                                      <p:cBhvr>
                                        <p:cTn id="20" dur="500">
                                          <p:stCondLst>
                                            <p:cond delay="0"/>
                                          </p:stCondLst>
                                        </p:cTn>
                                        <p:tgtEl>
                                          <p:spTgt spid="30"/>
                                        </p:tgtEl>
                                      </p:cBhvr>
                                    </p:animEffect>
                                    <p:animScale>
                                      <p:cBhvr>
                                        <p:cTn id="21" dur="500" decel="100000" fill="hold">
                                          <p:stCondLst>
                                            <p:cond delay="0"/>
                                          </p:stCondLst>
                                        </p:cTn>
                                        <p:tgtEl>
                                          <p:spTgt spid="30"/>
                                        </p:tgtEl>
                                      </p:cBhvr>
                                      <p:by x="100000" y="100000"/>
                                      <p:from x="110000" y="110000"/>
                                      <p:to x="100000" y="100000"/>
                                    </p:animScale>
                                  </p:childTnLst>
                                </p:cTn>
                              </p:par>
                            </p:childTnLst>
                          </p:cTn>
                        </p:par>
                        <p:par>
                          <p:cTn id="22" fill="hold" nodeType="afterGroup">
                            <p:stCondLst>
                              <p:cond delay="4500"/>
                            </p:stCondLst>
                            <p:childTnLst>
                              <p:par>
                                <p:cTn id="23" presetID="10" presetClass="entr" presetSubtype="0" fill="hold" nodeType="afterEffect">
                                  <p:stCondLst>
                                    <p:cond delay="2000"/>
                                  </p:stCondLst>
                                  <p:iterate type="wd">
                                    <p:tmPct val="10000"/>
                                  </p:iterate>
                                  <p:childTnLst>
                                    <p:set>
                                      <p:cBhvr>
                                        <p:cTn id="24" dur="1" fill="hold">
                                          <p:stCondLst>
                                            <p:cond delay="0"/>
                                          </p:stCondLst>
                                        </p:cTn>
                                        <p:tgtEl>
                                          <p:spTgt spid="34"/>
                                        </p:tgtEl>
                                        <p:attrNameLst>
                                          <p:attrName>style.visibility</p:attrName>
                                        </p:attrNameLst>
                                      </p:cBhvr>
                                      <p:to>
                                        <p:strVal val="visible"/>
                                      </p:to>
                                    </p:set>
                                    <p:anim to="0" calcmode="lin" valueType="num">
                                      <p:cBhvr>
                                        <p:cTn id="25" dur="500" decel="100000" fill="hold">
                                          <p:stCondLst>
                                            <p:cond delay="0"/>
                                          </p:stCondLst>
                                        </p:cTn>
                                        <p:tgtEl>
                                          <p:spTgt spid="34"/>
                                        </p:tgtEl>
                                        <p:attrNameLst>
                                          <p:attrName>ppt_y</p:attrName>
                                        </p:attrNameLst>
                                      </p:cBhvr>
                                      <p:tavLst>
                                        <p:tav tm="0">
                                          <p:val>
                                            <p:strVal val="ppt_y-0.02"/>
                                          </p:val>
                                        </p:tav>
                                        <p:tav tm="100000">
                                          <p:val>
                                            <p:strVal val="#ppt_y"/>
                                          </p:val>
                                        </p:tav>
                                      </p:tavLst>
                                    </p:anim>
                                    <p:animEffect transition="in" filter="fade">
                                      <p:cBhvr>
                                        <p:cTn id="26" dur="500">
                                          <p:stCondLst>
                                            <p:cond delay="0"/>
                                          </p:stCondLst>
                                        </p:cTn>
                                        <p:tgtEl>
                                          <p:spTgt spid="34"/>
                                        </p:tgtEl>
                                      </p:cBhvr>
                                    </p:animEffect>
                                    <p:animScale>
                                      <p:cBhvr>
                                        <p:cTn id="27" dur="500" decel="100000" fill="hold">
                                          <p:stCondLst>
                                            <p:cond delay="0"/>
                                          </p:stCondLst>
                                        </p:cTn>
                                        <p:tgtEl>
                                          <p:spTgt spid="34"/>
                                        </p:tgtEl>
                                      </p:cBhvr>
                                      <p:by x="100000" y="100000"/>
                                      <p:from x="110000" y="110000"/>
                                      <p:to x="100000" y="100000"/>
                                    </p:animScale>
                                  </p:childTnLst>
                                </p:cTn>
                              </p:par>
                            </p:childTnLst>
                          </p:cTn>
                        </p:par>
                        <p:par>
                          <p:cTn id="28" fill="hold" nodeType="afterGroup">
                            <p:stCondLst>
                              <p:cond delay="7000"/>
                            </p:stCondLst>
                            <p:childTnLst>
                              <p:par>
                                <p:cTn id="29" presetID="10" presetClass="entr" presetSubtype="0" fill="hold" nodeType="afterEffect">
                                  <p:stCondLst>
                                    <p:cond delay="2500"/>
                                  </p:stCondLst>
                                  <p:iterate type="wd">
                                    <p:tmPct val="10000"/>
                                  </p:iterate>
                                  <p:childTnLst>
                                    <p:set>
                                      <p:cBhvr>
                                        <p:cTn id="30" dur="1" fill="hold">
                                          <p:stCondLst>
                                            <p:cond delay="0"/>
                                          </p:stCondLst>
                                        </p:cTn>
                                        <p:tgtEl>
                                          <p:spTgt spid="42"/>
                                        </p:tgtEl>
                                        <p:attrNameLst>
                                          <p:attrName>style.visibility</p:attrName>
                                        </p:attrNameLst>
                                      </p:cBhvr>
                                      <p:to>
                                        <p:strVal val="visible"/>
                                      </p:to>
                                    </p:set>
                                    <p:anim to="0" calcmode="lin" valueType="num">
                                      <p:cBhvr>
                                        <p:cTn id="31" dur="500" decel="100000" fill="hold">
                                          <p:stCondLst>
                                            <p:cond delay="0"/>
                                          </p:stCondLst>
                                        </p:cTn>
                                        <p:tgtEl>
                                          <p:spTgt spid="42"/>
                                        </p:tgtEl>
                                        <p:attrNameLst>
                                          <p:attrName>ppt_y</p:attrName>
                                        </p:attrNameLst>
                                      </p:cBhvr>
                                      <p:tavLst>
                                        <p:tav tm="0">
                                          <p:val>
                                            <p:strVal val="ppt_y-0.02"/>
                                          </p:val>
                                        </p:tav>
                                        <p:tav tm="100000">
                                          <p:val>
                                            <p:strVal val="#ppt_y"/>
                                          </p:val>
                                        </p:tav>
                                      </p:tavLst>
                                    </p:anim>
                                    <p:animEffect transition="in" filter="fade">
                                      <p:cBhvr>
                                        <p:cTn id="32" dur="500">
                                          <p:stCondLst>
                                            <p:cond delay="0"/>
                                          </p:stCondLst>
                                        </p:cTn>
                                        <p:tgtEl>
                                          <p:spTgt spid="42"/>
                                        </p:tgtEl>
                                      </p:cBhvr>
                                    </p:animEffect>
                                    <p:animScale>
                                      <p:cBhvr>
                                        <p:cTn id="33" dur="500" decel="100000" fill="hold">
                                          <p:stCondLst>
                                            <p:cond delay="0"/>
                                          </p:stCondLst>
                                        </p:cTn>
                                        <p:tgtEl>
                                          <p:spTgt spid="42"/>
                                        </p:tgtEl>
                                      </p:cBhvr>
                                      <p:by x="100000" y="100000"/>
                                      <p:from x="110000" y="110000"/>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 y="0"/>
            <a:ext cx="12192001" cy="6858000"/>
          </a:xfrm>
          <a:prstGeom prst="rect">
            <a:avLst/>
          </a:prstGeom>
        </p:spPr>
      </p:pic>
      <p:sp>
        <p:nvSpPr>
          <p:cNvPr id="32" name="矩形: 圆角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969E648-40D5-85B8-E85F-49DE9663DDCA}"/>
              </a:ext>
            </a:extLst>
          </p:cNvPr>
          <p:cNvSpPr/>
          <p:nvPr/>
        </p:nvSpPr>
        <p:spPr>
          <a:xfrm>
            <a:off x="1600200" y="1106454"/>
            <a:ext cx="8966200" cy="4724400"/>
          </a:xfrm>
          <a:prstGeom prst="roundRect">
            <a:avLst>
              <a:gd name="adj" fmla="val 1033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45" name="文本框 4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5CEB2BF-9F5C-2BD3-124D-45343A5D5D84}"/>
              </a:ext>
            </a:extLst>
          </p:cNvPr>
          <p:cNvSpPr txBox="1"/>
          <p:nvPr/>
        </p:nvSpPr>
        <p:spPr>
          <a:xfrm>
            <a:off x="2755900" y="485970"/>
            <a:ext cx="6574972" cy="400110"/>
          </a:xfrm>
          <a:prstGeom prst="rect">
            <a:avLst/>
          </a:prstGeom>
          <a:noFill/>
        </p:spPr>
        <p:txBody>
          <a:bodyPr wrap="square" rtlCol="0">
            <a:spAutoFit/>
          </a:bodyPr>
          <a:lstStyle/>
          <a:p>
            <a:pPr algn="dist"/>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网</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络</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安</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全</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为</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人</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民</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网</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络</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安</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全</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靠</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人</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民</a:t>
            </a:r>
          </a:p>
        </p:txBody>
      </p:sp>
      <p:pic>
        <p:nvPicPr>
          <p:cNvPr id="2" name="图片 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763786" y="1515316"/>
            <a:ext cx="3906676" cy="3906676"/>
          </a:xfrm>
          <a:prstGeom prst="rect">
            <a:avLst/>
          </a:prstGeom>
        </p:spPr>
      </p:pic>
      <p:sp>
        <p:nvSpPr>
          <p:cNvPr id="25" name="文本框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F0C444F-92B9-E766-8986-FB2AA3351948}"/>
              </a:ext>
            </a:extLst>
          </p:cNvPr>
          <p:cNvSpPr txBox="1"/>
          <p:nvPr/>
        </p:nvSpPr>
        <p:spPr>
          <a:xfrm>
            <a:off x="863601" y="3154904"/>
            <a:ext cx="6872512" cy="923330"/>
          </a:xfrm>
          <a:prstGeom prst="rect">
            <a:avLst/>
          </a:prstGeom>
          <a:noFill/>
        </p:spPr>
        <p:txBody>
          <a:bodyPr wrap="square" rtlCol="0">
            <a:spAutoFit/>
          </a:bodyPr>
          <a:lstStyle/>
          <a:p>
            <a:pPr algn="ctr"/>
            <a:r>
              <a:rPr lang="zh-CN" altLang="en-US" sz="5400" dirty="0">
                <a:gradFill>
                  <a:gsLst>
                    <a:gs pos="0">
                      <a:srgbClr val="00B0F0"/>
                    </a:gs>
                    <a:gs pos="70000">
                      <a:srgbClr val="0070C0"/>
                    </a:gs>
                  </a:gsLst>
                  <a:lin ang="5400000" scaled="1"/>
                </a:gradFill>
                <a:latin typeface="思源宋体 CN Heavy" panose="02020900000000000000" pitchFamily="18" charset="-122"/>
                <a:ea typeface="思源宋体 CN Heavy" panose="02020900000000000000" pitchFamily="18" charset="-122"/>
                <a:sym typeface="思源宋体 CN" panose="02020400000000000000" pitchFamily="18" charset="-122"/>
              </a:rPr>
              <a:t>网络安全周介绍</a:t>
            </a:r>
          </a:p>
        </p:txBody>
      </p:sp>
      <p:sp>
        <p:nvSpPr>
          <p:cNvPr id="26" name="文本框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3C66496-75D7-2839-18D3-490328608CE2}"/>
              </a:ext>
            </a:extLst>
          </p:cNvPr>
          <p:cNvSpPr txBox="1"/>
          <p:nvPr/>
        </p:nvSpPr>
        <p:spPr>
          <a:xfrm>
            <a:off x="1981200" y="1890071"/>
            <a:ext cx="4637314" cy="1323439"/>
          </a:xfrm>
          <a:prstGeom prst="rect">
            <a:avLst/>
          </a:prstGeom>
          <a:noFill/>
        </p:spPr>
        <p:txBody>
          <a:bodyPr wrap="square" rtlCol="0">
            <a:spAutoFit/>
          </a:bodyPr>
          <a:lstStyle/>
          <a:p>
            <a:pPr algn="ctr"/>
            <a:r>
              <a:rPr lang="en-US" altLang="zh-CN" sz="8000">
                <a:gradFill>
                  <a:gsLst>
                    <a:gs pos="0">
                      <a:srgbClr val="00B0F0"/>
                    </a:gs>
                    <a:gs pos="70000">
                      <a:srgbClr val="0070C0"/>
                    </a:gs>
                  </a:gsLst>
                  <a:lin ang="5400000" scaled="1"/>
                </a:gradFill>
                <a:latin typeface="思源宋体 CN" panose="02020400000000000000" pitchFamily="18" charset="-122"/>
                <a:ea typeface="思源宋体 CN" panose="02020400000000000000" pitchFamily="18" charset="-122"/>
                <a:sym typeface="思源宋体 CN" panose="02020400000000000000" pitchFamily="18" charset="-122"/>
              </a:rPr>
              <a:t>-01-</a:t>
            </a:r>
            <a:endParaRPr lang="zh-CN" altLang="en-US" sz="8000">
              <a:gradFill>
                <a:gsLst>
                  <a:gs pos="0">
                    <a:srgbClr val="00B0F0"/>
                  </a:gs>
                  <a:gs pos="70000">
                    <a:srgbClr val="0070C0"/>
                  </a:gs>
                </a:gsLst>
                <a:lin ang="5400000" scaled="1"/>
              </a:gra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7" name="PA-文本框 8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90491FB-EF15-211E-5A06-D7B870ADAD6A}"/>
              </a:ext>
            </a:extLst>
          </p:cNvPr>
          <p:cNvSpPr txBox="1"/>
          <p:nvPr>
            <p:custDataLst>
              <p:tags r:id="rId1"/>
            </p:custDataLst>
          </p:nvPr>
        </p:nvSpPr>
        <p:spPr>
          <a:xfrm>
            <a:off x="1903186" y="4155177"/>
            <a:ext cx="4793342" cy="646331"/>
          </a:xfrm>
          <a:prstGeom prst="rect">
            <a:avLst/>
          </a:prstGeom>
          <a:noFill/>
        </p:spPr>
        <p:txBody>
          <a:bodyPr wrap="square" lIns="0" tIns="0" rIns="0" bIns="0" rtlCol="0">
            <a:spAutoFit/>
          </a:bodyPr>
          <a:lstStyle/>
          <a:p>
            <a:pPr algn="ctr" hangingPunct="0">
              <a:lnSpc>
                <a:spcPct val="150000"/>
              </a:lnSpc>
            </a:pPr>
            <a:r>
              <a:rPr lang="zh-CN" altLang="en-US" sz="140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 即“中国国家网络安全宣传周”，是为了“共建网络安全，共享网络文明”而开展的主题活动。</a:t>
            </a:r>
            <a:endParaRPr lang="en-US" altLang="zh-CN" sz="140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endParaRPr>
          </a:p>
        </p:txBody>
      </p:sp>
      <p:sp>
        <p:nvSpPr>
          <p:cNvPr id="3" name="文本框 2"/>
          <p:cNvSpPr txBox="1"/>
          <p:nvPr/>
        </p:nvSpPr>
        <p:spPr>
          <a:xfrm>
            <a:off x="2450237" y="1515316"/>
            <a:ext cx="1411549" cy="230832"/>
          </a:xfrm>
          <a:prstGeom prst="rect">
            <a:avLst/>
          </a:prstGeom>
          <a:noFill/>
        </p:spPr>
        <p:txBody>
          <a:bodyPr wrap="square" rtlCol="0">
            <a:spAutoFit/>
          </a:bodyPr>
          <a:lstStyle/>
          <a:p>
            <a:r>
              <a:rPr lang="en-US" altLang="zh-CN" sz="900" dirty="0">
                <a:solidFill>
                  <a:srgbClr val="FFFFFF"/>
                </a:solidFill>
              </a:rPr>
              <a:t>https://www.ypppt.com/</a:t>
            </a:r>
            <a:endParaRPr lang="zh-CN" altLang="en-US" sz="900" dirty="0">
              <a:solidFill>
                <a:srgbClr val="FFFFFF"/>
              </a:solidFill>
            </a:endParaRPr>
          </a:p>
        </p:txBody>
      </p:sp>
    </p:spTree>
    <p:extLst>
      <p:ext uri="{BB962C8B-B14F-4D97-AF65-F5344CB8AC3E}">
        <p14:creationId xmlns:p14="http://schemas.microsoft.com/office/powerpoint/2010/main" val="2359868505"/>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anim calcmode="lin" valueType="num">
                                      <p:cBhvr>
                                        <p:cTn id="7" dur="500" fill="hold"/>
                                        <p:tgtEl>
                                          <p:spTgt spid="45"/>
                                        </p:tgtEl>
                                        <p:attrNameLst>
                                          <p:attrName>ppt_w</p:attrName>
                                        </p:attrNameLst>
                                      </p:cBhvr>
                                      <p:tavLst>
                                        <p:tav tm="0">
                                          <p:val>
                                            <p:fltVal val="0"/>
                                          </p:val>
                                        </p:tav>
                                        <p:tav tm="100000">
                                          <p:val>
                                            <p:strVal val="#ppt_w"/>
                                          </p:val>
                                        </p:tav>
                                      </p:tavLst>
                                    </p:anim>
                                    <p:anim calcmode="lin" valueType="num">
                                      <p:cBhvr>
                                        <p:cTn id="8" dur="500" fill="hold"/>
                                        <p:tgtEl>
                                          <p:spTgt spid="45"/>
                                        </p:tgtEl>
                                        <p:attrNameLst>
                                          <p:attrName>ppt_h</p:attrName>
                                        </p:attrNameLst>
                                      </p:cBhvr>
                                      <p:tavLst>
                                        <p:tav tm="0">
                                          <p:val>
                                            <p:fltVal val="0"/>
                                          </p:val>
                                        </p:tav>
                                        <p:tav tm="100000">
                                          <p:val>
                                            <p:strVal val="#ppt_h"/>
                                          </p:val>
                                        </p:tav>
                                      </p:tavLst>
                                    </p:anim>
                                    <p:animEffect transition="in" filter="fade">
                                      <p:cBhvr>
                                        <p:cTn id="9" dur="500"/>
                                        <p:tgtEl>
                                          <p:spTgt spid="45"/>
                                        </p:tgtEl>
                                      </p:cBhvr>
                                    </p:animEffect>
                                  </p:childTnLst>
                                </p:cTn>
                              </p:par>
                            </p:childTnLst>
                          </p:cTn>
                        </p:par>
                        <p:par>
                          <p:cTn id="10" fill="hold" nodeType="afterGroup">
                            <p:stCondLst>
                              <p:cond delay="500"/>
                            </p:stCondLst>
                            <p:childTnLst>
                              <p:par>
                                <p:cTn id="11" presetID="10" presetClass="entr" presetSubtype="0" fill="hold" grpId="2" nodeType="afterEffect">
                                  <p:stCondLst>
                                    <p:cond delay="500"/>
                                  </p:stCondLst>
                                  <p:iterate type="wd">
                                    <p:tmPct val="10000"/>
                                  </p:iterate>
                                  <p:childTnLst>
                                    <p:set>
                                      <p:cBhvr>
                                        <p:cTn id="12" dur="1" fill="hold">
                                          <p:stCondLst>
                                            <p:cond delay="0"/>
                                          </p:stCondLst>
                                        </p:cTn>
                                        <p:tgtEl>
                                          <p:spTgt spid="26"/>
                                        </p:tgtEl>
                                        <p:attrNameLst>
                                          <p:attrName>style.visibility</p:attrName>
                                        </p:attrNameLst>
                                      </p:cBhvr>
                                      <p:to>
                                        <p:strVal val="visible"/>
                                      </p:to>
                                    </p:set>
                                    <p:anim to="0" calcmode="lin" valueType="num">
                                      <p:cBhvr>
                                        <p:cTn id="13" dur="500" decel="100000" fill="hold">
                                          <p:stCondLst>
                                            <p:cond delay="0"/>
                                          </p:stCondLst>
                                        </p:cTn>
                                        <p:tgtEl>
                                          <p:spTgt spid="26"/>
                                        </p:tgtEl>
                                        <p:attrNameLst>
                                          <p:attrName>ppt_y</p:attrName>
                                        </p:attrNameLst>
                                      </p:cBhvr>
                                      <p:tavLst>
                                        <p:tav tm="0">
                                          <p:val>
                                            <p:strVal val="ppt_y+0.02"/>
                                          </p:val>
                                        </p:tav>
                                        <p:tav tm="100000">
                                          <p:val>
                                            <p:strVal val="#ppt_y"/>
                                          </p:val>
                                        </p:tav>
                                      </p:tavLst>
                                    </p:anim>
                                    <p:animEffect transition="in" filter="fade">
                                      <p:cBhvr>
                                        <p:cTn id="14" dur="500">
                                          <p:stCondLst>
                                            <p:cond delay="0"/>
                                          </p:stCondLst>
                                        </p:cTn>
                                        <p:tgtEl>
                                          <p:spTgt spid="26"/>
                                        </p:tgtEl>
                                      </p:cBhvr>
                                    </p:animEffect>
                                    <p:animScale>
                                      <p:cBhvr>
                                        <p:cTn id="15" dur="500" decel="100000" fill="hold">
                                          <p:stCondLst>
                                            <p:cond delay="0"/>
                                          </p:stCondLst>
                                        </p:cTn>
                                        <p:tgtEl>
                                          <p:spTgt spid="26"/>
                                        </p:tgtEl>
                                      </p:cBhvr>
                                      <p:by x="100000" y="100000"/>
                                      <p:from x="110000" y="110000"/>
                                      <p:to x="100000" y="100000"/>
                                    </p:animScale>
                                  </p:childTnLst>
                                </p:cTn>
                              </p:par>
                            </p:childTnLst>
                          </p:cTn>
                        </p:par>
                        <p:par>
                          <p:cTn id="16" fill="hold" nodeType="afterGroup">
                            <p:stCondLst>
                              <p:cond delay="1500"/>
                            </p:stCondLst>
                            <p:childTnLst>
                              <p:par>
                                <p:cTn id="17" presetID="10" presetClass="entr" presetSubtype="0" fill="hold" grpId="1" nodeType="afterEffect">
                                  <p:stCondLst>
                                    <p:cond delay="1050"/>
                                  </p:stCondLst>
                                  <p:iterate type="wd">
                                    <p:tmPct val="10000"/>
                                  </p:iterate>
                                  <p:childTnLst>
                                    <p:set>
                                      <p:cBhvr>
                                        <p:cTn id="18" dur="1" fill="hold">
                                          <p:stCondLst>
                                            <p:cond delay="0"/>
                                          </p:stCondLst>
                                        </p:cTn>
                                        <p:tgtEl>
                                          <p:spTgt spid="25"/>
                                        </p:tgtEl>
                                        <p:attrNameLst>
                                          <p:attrName>style.visibility</p:attrName>
                                        </p:attrNameLst>
                                      </p:cBhvr>
                                      <p:to>
                                        <p:strVal val="visible"/>
                                      </p:to>
                                    </p:set>
                                    <p:anim to="0" calcmode="lin" valueType="num">
                                      <p:cBhvr>
                                        <p:cTn id="19" dur="500" decel="100000" fill="hold">
                                          <p:stCondLst>
                                            <p:cond delay="0"/>
                                          </p:stCondLst>
                                        </p:cTn>
                                        <p:tgtEl>
                                          <p:spTgt spid="25"/>
                                        </p:tgtEl>
                                        <p:attrNameLst>
                                          <p:attrName>ppt_y</p:attrName>
                                        </p:attrNameLst>
                                      </p:cBhvr>
                                      <p:tavLst>
                                        <p:tav tm="0">
                                          <p:val>
                                            <p:strVal val="ppt_y+0.02"/>
                                          </p:val>
                                        </p:tav>
                                        <p:tav tm="100000">
                                          <p:val>
                                            <p:strVal val="#ppt_y"/>
                                          </p:val>
                                        </p:tav>
                                      </p:tavLst>
                                    </p:anim>
                                    <p:animEffect transition="in" filter="fade">
                                      <p:cBhvr>
                                        <p:cTn id="20" dur="500">
                                          <p:stCondLst>
                                            <p:cond delay="0"/>
                                          </p:stCondLst>
                                        </p:cTn>
                                        <p:tgtEl>
                                          <p:spTgt spid="25"/>
                                        </p:tgtEl>
                                      </p:cBhvr>
                                    </p:animEffect>
                                    <p:animScale>
                                      <p:cBhvr>
                                        <p:cTn id="21" dur="500" decel="100000" fill="hold">
                                          <p:stCondLst>
                                            <p:cond delay="0"/>
                                          </p:stCondLst>
                                        </p:cTn>
                                        <p:tgtEl>
                                          <p:spTgt spid="25"/>
                                        </p:tgtEl>
                                      </p:cBhvr>
                                      <p:by x="100000" y="100000"/>
                                      <p:from x="110000" y="110000"/>
                                      <p:to x="100000" y="100000"/>
                                    </p:animScale>
                                  </p:childTnLst>
                                </p:cTn>
                              </p:par>
                            </p:childTnLst>
                          </p:cTn>
                        </p:par>
                        <p:par>
                          <p:cTn id="22" fill="hold" nodeType="afterGroup">
                            <p:stCondLst>
                              <p:cond delay="3050"/>
                            </p:stCondLst>
                            <p:childTnLst>
                              <p:par>
                                <p:cTn id="23" presetID="10" presetClass="entr" presetSubtype="0" fill="hold" grpId="3" nodeType="afterEffect">
                                  <p:stCondLst>
                                    <p:cond delay="1850"/>
                                  </p:stCondLst>
                                  <p:iterate type="wd">
                                    <p:tmPct val="10000"/>
                                  </p:iterate>
                                  <p:childTnLst>
                                    <p:set>
                                      <p:cBhvr>
                                        <p:cTn id="24" dur="1" fill="hold">
                                          <p:stCondLst>
                                            <p:cond delay="0"/>
                                          </p:stCondLst>
                                        </p:cTn>
                                        <p:tgtEl>
                                          <p:spTgt spid="27"/>
                                        </p:tgtEl>
                                        <p:attrNameLst>
                                          <p:attrName>style.visibility</p:attrName>
                                        </p:attrNameLst>
                                      </p:cBhvr>
                                      <p:to>
                                        <p:strVal val="visible"/>
                                      </p:to>
                                    </p:set>
                                    <p:anim to="0" calcmode="lin" valueType="num">
                                      <p:cBhvr>
                                        <p:cTn id="25" dur="500" decel="100000" fill="hold">
                                          <p:stCondLst>
                                            <p:cond delay="0"/>
                                          </p:stCondLst>
                                        </p:cTn>
                                        <p:tgtEl>
                                          <p:spTgt spid="27"/>
                                        </p:tgtEl>
                                        <p:attrNameLst>
                                          <p:attrName>ppt_y</p:attrName>
                                        </p:attrNameLst>
                                      </p:cBhvr>
                                      <p:tavLst>
                                        <p:tav tm="0">
                                          <p:val>
                                            <p:strVal val="ppt_y+0.02"/>
                                          </p:val>
                                        </p:tav>
                                        <p:tav tm="100000">
                                          <p:val>
                                            <p:strVal val="#ppt_y"/>
                                          </p:val>
                                        </p:tav>
                                      </p:tavLst>
                                    </p:anim>
                                    <p:animEffect transition="in" filter="fade">
                                      <p:cBhvr>
                                        <p:cTn id="26" dur="500">
                                          <p:stCondLst>
                                            <p:cond delay="0"/>
                                          </p:stCondLst>
                                        </p:cTn>
                                        <p:tgtEl>
                                          <p:spTgt spid="27"/>
                                        </p:tgtEl>
                                      </p:cBhvr>
                                    </p:animEffect>
                                    <p:animScale>
                                      <p:cBhvr>
                                        <p:cTn id="27" dur="500" decel="100000" fill="hold">
                                          <p:stCondLst>
                                            <p:cond delay="0"/>
                                          </p:stCondLst>
                                        </p:cTn>
                                        <p:tgtEl>
                                          <p:spTgt spid="27"/>
                                        </p:tgtEl>
                                      </p:cBhvr>
                                      <p:by x="100000" y="100000"/>
                                      <p:from x="110000" y="110000"/>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25" grpId="1"/>
      <p:bldP spid="26" grpId="2"/>
      <p:bldP spid="27" grpId="3"/>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组合 4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8D4B721-191C-A227-C16E-92F030106D8C}"/>
              </a:ext>
            </a:extLst>
          </p:cNvPr>
          <p:cNvGrpSpPr/>
          <p:nvPr/>
        </p:nvGrpSpPr>
        <p:grpSpPr>
          <a:xfrm>
            <a:off x="351975" y="344715"/>
            <a:ext cx="4613725" cy="609599"/>
            <a:chOff x="1498601" y="1781629"/>
            <a:chExt cx="5054841" cy="772886"/>
          </a:xfrm>
        </p:grpSpPr>
        <p:sp>
          <p:nvSpPr>
            <p:cNvPr id="11" name="矩形: 圆角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414E7A3-6740-0603-681E-25B19E63A622}"/>
                </a:ext>
              </a:extLst>
            </p:cNvPr>
            <p:cNvSpPr/>
            <p:nvPr/>
          </p:nvSpPr>
          <p:spPr>
            <a:xfrm>
              <a:off x="3622253" y="1781629"/>
              <a:ext cx="2931189" cy="772886"/>
            </a:xfrm>
            <a:prstGeom prst="roundRect">
              <a:avLst>
                <a:gd name="adj" fmla="val 50000"/>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40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网络安全周介绍</a:t>
              </a:r>
            </a:p>
          </p:txBody>
        </p:sp>
        <p:sp>
          <p:nvSpPr>
            <p:cNvPr id="29" name="矩形: 圆角 2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188B73F-906F-B394-EAF7-A474F2B0EDF1}"/>
                </a:ext>
              </a:extLst>
            </p:cNvPr>
            <p:cNvSpPr/>
            <p:nvPr/>
          </p:nvSpPr>
          <p:spPr>
            <a:xfrm>
              <a:off x="1498601" y="1781629"/>
              <a:ext cx="1981414" cy="772886"/>
            </a:xfrm>
            <a:prstGeom prst="roundRect">
              <a:avLst>
                <a:gd name="adj" fmla="val 50000"/>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PART-01</a:t>
              </a:r>
              <a:endParaRPr lang="zh-CN" altLang="en-US"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endParaRPr>
            </a:p>
          </p:txBody>
        </p:sp>
      </p:grpSp>
      <p:sp>
        <p:nvSpPr>
          <p:cNvPr id="12" name="PA-文本框 8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43B4318-0DFE-3C9E-E440-377B15055139}"/>
              </a:ext>
            </a:extLst>
          </p:cNvPr>
          <p:cNvSpPr txBox="1"/>
          <p:nvPr>
            <p:custDataLst>
              <p:tags r:id="rId1"/>
            </p:custDataLst>
          </p:nvPr>
        </p:nvSpPr>
        <p:spPr>
          <a:xfrm>
            <a:off x="1712688" y="2834243"/>
            <a:ext cx="6694530" cy="869149"/>
          </a:xfrm>
          <a:prstGeom prst="rect">
            <a:avLst/>
          </a:prstGeom>
          <a:noFill/>
        </p:spPr>
        <p:txBody>
          <a:bodyPr wrap="square" lIns="0" tIns="0" rIns="0" bIns="0" rtlCol="0">
            <a:spAutoFit/>
          </a:bodyPr>
          <a:lstStyle/>
          <a:p>
            <a:pPr algn="just" hangingPunct="0">
              <a:lnSpc>
                <a:spcPct val="150000"/>
              </a:lnSpc>
            </a:pPr>
            <a:r>
              <a:rPr lang="zh-CN" altLang="en-US" sz="2000" dirty="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即“中国国家网络安全宣传周”，是为了“共建网络安全，共享网络文明”而开展的主题活动。</a:t>
            </a:r>
            <a:endParaRPr lang="en-US" altLang="zh-CN" sz="2000" dirty="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endParaRPr>
          </a:p>
        </p:txBody>
      </p:sp>
      <p:sp>
        <p:nvSpPr>
          <p:cNvPr id="13" name="PA-文本框 8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A80247C-1989-0C2A-2C41-4C8570E6C6A8}"/>
              </a:ext>
            </a:extLst>
          </p:cNvPr>
          <p:cNvSpPr txBox="1"/>
          <p:nvPr>
            <p:custDataLst>
              <p:tags r:id="rId2"/>
            </p:custDataLst>
          </p:nvPr>
        </p:nvSpPr>
        <p:spPr>
          <a:xfrm>
            <a:off x="1712688" y="2239158"/>
            <a:ext cx="8563428" cy="430887"/>
          </a:xfrm>
          <a:prstGeom prst="rect">
            <a:avLst/>
          </a:prstGeom>
          <a:noFill/>
        </p:spPr>
        <p:txBody>
          <a:bodyPr wrap="square" lIns="0" tIns="0" rIns="0" bIns="0" rtlCol="0">
            <a:spAutoFit/>
          </a:bodyPr>
          <a:lstStyle/>
          <a:p>
            <a:pPr algn="just" hangingPunct="0"/>
            <a:r>
              <a:rPr lang="zh-CN" altLang="en-US" sz="280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网络安全周</a:t>
            </a:r>
          </a:p>
        </p:txBody>
      </p:sp>
      <p:sp>
        <p:nvSpPr>
          <p:cNvPr id="31" name="PA-文本框 8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899BA72-B2FB-CED1-9F16-54BBB79501AD}"/>
              </a:ext>
            </a:extLst>
          </p:cNvPr>
          <p:cNvSpPr txBox="1"/>
          <p:nvPr>
            <p:custDataLst>
              <p:tags r:id="rId3"/>
            </p:custDataLst>
          </p:nvPr>
        </p:nvSpPr>
        <p:spPr>
          <a:xfrm>
            <a:off x="1712687" y="4759201"/>
            <a:ext cx="9202055" cy="1330814"/>
          </a:xfrm>
          <a:prstGeom prst="rect">
            <a:avLst/>
          </a:prstGeom>
          <a:noFill/>
        </p:spPr>
        <p:txBody>
          <a:bodyPr wrap="square" lIns="0" tIns="0" rIns="0" bIns="0" rtlCol="0">
            <a:spAutoFit/>
          </a:bodyPr>
          <a:lstStyle/>
          <a:p>
            <a:pPr algn="just" hangingPunct="0">
              <a:lnSpc>
                <a:spcPct val="150000"/>
              </a:lnSpc>
            </a:pPr>
            <a:r>
              <a:rPr lang="zh-CN" altLang="en-US" sz="2000" dirty="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围绕金融、电信、电子政务、电子商务等重点领域和行业网络安全问题，针对社会公众关注的热点问题，举办网络安全体验展等系列主题宣传活动，营造网络安全人人有责、人人参与的良好氛围。</a:t>
            </a:r>
            <a:endParaRPr lang="en-US" altLang="zh-CN" sz="2000" dirty="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endParaRPr>
          </a:p>
        </p:txBody>
      </p:sp>
      <p:sp>
        <p:nvSpPr>
          <p:cNvPr id="34" name="PA-文本框 8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B028E09-9433-93B2-0525-699E01AD6726}"/>
              </a:ext>
            </a:extLst>
          </p:cNvPr>
          <p:cNvSpPr txBox="1"/>
          <p:nvPr>
            <p:custDataLst>
              <p:tags r:id="rId4"/>
            </p:custDataLst>
          </p:nvPr>
        </p:nvSpPr>
        <p:spPr>
          <a:xfrm>
            <a:off x="1712688" y="4225803"/>
            <a:ext cx="8563428" cy="430887"/>
          </a:xfrm>
          <a:prstGeom prst="rect">
            <a:avLst/>
          </a:prstGeom>
          <a:noFill/>
        </p:spPr>
        <p:txBody>
          <a:bodyPr wrap="square" lIns="0" tIns="0" rIns="0" bIns="0" rtlCol="0">
            <a:spAutoFit/>
          </a:bodyPr>
          <a:lstStyle/>
          <a:p>
            <a:pPr algn="just" hangingPunct="0"/>
            <a:r>
              <a:rPr lang="zh-CN" altLang="en-US" sz="280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成立背景</a:t>
            </a:r>
          </a:p>
        </p:txBody>
      </p:sp>
      <p:sp>
        <p:nvSpPr>
          <p:cNvPr id="36" name="矩形: 圆角 3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5C80307-10ED-99A7-DD29-EA40B648835C}"/>
              </a:ext>
            </a:extLst>
          </p:cNvPr>
          <p:cNvSpPr/>
          <p:nvPr/>
        </p:nvSpPr>
        <p:spPr>
          <a:xfrm>
            <a:off x="1122864" y="2171701"/>
            <a:ext cx="188684" cy="1631042"/>
          </a:xfrm>
          <a:prstGeom prst="roundRect">
            <a:avLst>
              <a:gd name="adj" fmla="val 50000"/>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endParaRPr>
          </a:p>
        </p:txBody>
      </p:sp>
      <p:sp>
        <p:nvSpPr>
          <p:cNvPr id="38" name="矩形: 圆角 3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FE0D760-10F1-01FA-E443-62E7BDBCB83F}"/>
              </a:ext>
            </a:extLst>
          </p:cNvPr>
          <p:cNvSpPr/>
          <p:nvPr/>
        </p:nvSpPr>
        <p:spPr>
          <a:xfrm>
            <a:off x="1122864" y="4391445"/>
            <a:ext cx="188684" cy="1631042"/>
          </a:xfrm>
          <a:prstGeom prst="roundRect">
            <a:avLst>
              <a:gd name="adj" fmla="val 50000"/>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endParaRPr>
          </a:p>
        </p:txBody>
      </p:sp>
      <p:sp>
        <p:nvSpPr>
          <p:cNvPr id="41" name="矩形: 圆角 4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0980071-A80C-6008-DC48-599292767076}"/>
              </a:ext>
            </a:extLst>
          </p:cNvPr>
          <p:cNvSpPr/>
          <p:nvPr/>
        </p:nvSpPr>
        <p:spPr>
          <a:xfrm>
            <a:off x="3040743" y="1317171"/>
            <a:ext cx="6110514" cy="613229"/>
          </a:xfrm>
          <a:prstGeom prst="roundRect">
            <a:avLst>
              <a:gd name="adj" fmla="val 50000"/>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活动目的：让网络安全理念深入人心。</a:t>
            </a:r>
          </a:p>
        </p:txBody>
      </p:sp>
    </p:spTree>
    <p:extLst>
      <p:ext uri="{BB962C8B-B14F-4D97-AF65-F5344CB8AC3E}">
        <p14:creationId xmlns:p14="http://schemas.microsoft.com/office/powerpoint/2010/main" val="3148074674"/>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decel="100000" fill="hold" nodeType="with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500">
                                          <p:stCondLst>
                                            <p:cond delay="0"/>
                                          </p:stCondLst>
                                        </p:cTn>
                                        <p:tgtEl>
                                          <p:spTgt spid="47"/>
                                        </p:tgtEl>
                                      </p:cBhvr>
                                    </p:animEffect>
                                    <p:anim to="0" calcmode="lin" valueType="num">
                                      <p:cBhvr>
                                        <p:cTn id="8" dur="500" fill="hold">
                                          <p:stCondLst>
                                            <p:cond delay="0"/>
                                          </p:stCondLst>
                                        </p:cTn>
                                        <p:tgtEl>
                                          <p:spTgt spid="47"/>
                                        </p:tgtEl>
                                        <p:attrNameLst>
                                          <p:attrName>ppt_x</p:attrName>
                                        </p:attrNameLst>
                                      </p:cBhvr>
                                      <p:tavLst>
                                        <p:tav tm="0">
                                          <p:val>
                                            <p:strVal val="#ppt_x-.05"/>
                                          </p:val>
                                        </p:tav>
                                        <p:tav tm="100000">
                                          <p:val>
                                            <p:strVal val="#ppt_x"/>
                                          </p:val>
                                        </p:tav>
                                      </p:tavLst>
                                    </p:anim>
                                  </p:childTnLst>
                                </p:cTn>
                              </p:par>
                            </p:childTnLst>
                          </p:cTn>
                        </p:par>
                      </p:childTnLst>
                    </p:cTn>
                  </p:par>
                  <p:par>
                    <p:cTn id="9" fill="hold" nodeType="clickPar">
                      <p:stCondLst>
                        <p:cond delay="indefinite"/>
                        <p:cond evt="onBegin" delay="0">
                          <p:tn val="8"/>
                        </p:cond>
                      </p:stCondLst>
                      <p:childTnLst>
                        <p:par>
                          <p:cTn id="10" fill="hold" nodeType="afterGroup">
                            <p:stCondLst>
                              <p:cond delay="0"/>
                            </p:stCondLst>
                            <p:childTnLst>
                              <p:par>
                                <p:cTn id="11" presetID="53" presetClass="entr" presetSubtype="0" fill="hold" grpId="6" nodeType="clickEffect">
                                  <p:stCondLst>
                                    <p:cond delay="0"/>
                                  </p:stCondLst>
                                  <p:childTnLst>
                                    <p:set>
                                      <p:cBhvr>
                                        <p:cTn id="12" dur="1" fill="hold">
                                          <p:stCondLst>
                                            <p:cond delay="0"/>
                                          </p:stCondLst>
                                        </p:cTn>
                                        <p:tgtEl>
                                          <p:spTgt spid="41"/>
                                        </p:tgtEl>
                                        <p:attrNameLst>
                                          <p:attrName>style.visibility</p:attrName>
                                        </p:attrNameLst>
                                      </p:cBhvr>
                                      <p:to>
                                        <p:strVal val="visible"/>
                                      </p:to>
                                    </p:set>
                                    <p:anim calcmode="lin" valueType="num">
                                      <p:cBhvr>
                                        <p:cTn id="13" dur="500" fill="hold"/>
                                        <p:tgtEl>
                                          <p:spTgt spid="41"/>
                                        </p:tgtEl>
                                        <p:attrNameLst>
                                          <p:attrName>ppt_w</p:attrName>
                                        </p:attrNameLst>
                                      </p:cBhvr>
                                      <p:tavLst>
                                        <p:tav tm="0">
                                          <p:val>
                                            <p:fltVal val="0"/>
                                          </p:val>
                                        </p:tav>
                                        <p:tav tm="100000">
                                          <p:val>
                                            <p:strVal val="#ppt_w"/>
                                          </p:val>
                                        </p:tav>
                                      </p:tavLst>
                                    </p:anim>
                                    <p:anim calcmode="lin" valueType="num">
                                      <p:cBhvr>
                                        <p:cTn id="14" dur="500" fill="hold"/>
                                        <p:tgtEl>
                                          <p:spTgt spid="41"/>
                                        </p:tgtEl>
                                        <p:attrNameLst>
                                          <p:attrName>ppt_h</p:attrName>
                                        </p:attrNameLst>
                                      </p:cBhvr>
                                      <p:tavLst>
                                        <p:tav tm="0">
                                          <p:val>
                                            <p:fltVal val="0"/>
                                          </p:val>
                                        </p:tav>
                                        <p:tav tm="100000">
                                          <p:val>
                                            <p:strVal val="#ppt_h"/>
                                          </p:val>
                                        </p:tav>
                                      </p:tavLst>
                                    </p:anim>
                                    <p:animEffect transition="in" filter="fade">
                                      <p:cBhvr>
                                        <p:cTn id="15" dur="500"/>
                                        <p:tgtEl>
                                          <p:spTgt spid="41"/>
                                        </p:tgtEl>
                                      </p:cBhvr>
                                    </p:animEffect>
                                  </p:childTnLst>
                                </p:cTn>
                              </p:par>
                              <p:par>
                                <p:cTn id="16" presetID="53" presetClass="entr" presetSubtype="0" fill="hold" grpId="1" nodeType="withEffect">
                                  <p:stCondLst>
                                    <p:cond delay="0"/>
                                  </p:stCondLst>
                                  <p:childTnLst>
                                    <p:set>
                                      <p:cBhvr>
                                        <p:cTn id="17" dur="1" fill="hold">
                                          <p:stCondLst>
                                            <p:cond delay="0"/>
                                          </p:stCondLst>
                                        </p:cTn>
                                        <p:tgtEl>
                                          <p:spTgt spid="13"/>
                                        </p:tgtEl>
                                        <p:attrNameLst>
                                          <p:attrName>style.visibility</p:attrName>
                                        </p:attrNameLst>
                                      </p:cBhvr>
                                      <p:to>
                                        <p:strVal val="visible"/>
                                      </p:to>
                                    </p:set>
                                    <p:anim calcmode="lin" valueType="num">
                                      <p:cBhvr>
                                        <p:cTn id="18" dur="500" fill="hold"/>
                                        <p:tgtEl>
                                          <p:spTgt spid="13"/>
                                        </p:tgtEl>
                                        <p:attrNameLst>
                                          <p:attrName>ppt_w</p:attrName>
                                        </p:attrNameLst>
                                      </p:cBhvr>
                                      <p:tavLst>
                                        <p:tav tm="0">
                                          <p:val>
                                            <p:fltVal val="0"/>
                                          </p:val>
                                        </p:tav>
                                        <p:tav tm="100000">
                                          <p:val>
                                            <p:strVal val="#ppt_w"/>
                                          </p:val>
                                        </p:tav>
                                      </p:tavLst>
                                    </p:anim>
                                    <p:anim calcmode="lin" valueType="num">
                                      <p:cBhvr>
                                        <p:cTn id="19" dur="500" fill="hold"/>
                                        <p:tgtEl>
                                          <p:spTgt spid="13"/>
                                        </p:tgtEl>
                                        <p:attrNameLst>
                                          <p:attrName>ppt_h</p:attrName>
                                        </p:attrNameLst>
                                      </p:cBhvr>
                                      <p:tavLst>
                                        <p:tav tm="0">
                                          <p:val>
                                            <p:fltVal val="0"/>
                                          </p:val>
                                        </p:tav>
                                        <p:tav tm="100000">
                                          <p:val>
                                            <p:strVal val="#ppt_h"/>
                                          </p:val>
                                        </p:tav>
                                      </p:tavLst>
                                    </p:anim>
                                    <p:animEffect transition="in" filter="fade">
                                      <p:cBhvr>
                                        <p:cTn id="20" dur="500"/>
                                        <p:tgtEl>
                                          <p:spTgt spid="13"/>
                                        </p:tgtEl>
                                      </p:cBhvr>
                                    </p:animEffect>
                                  </p:childTnLst>
                                </p:cTn>
                              </p:par>
                              <p:par>
                                <p:cTn id="21" presetID="53" presetClass="entr" presetSubtype="0" fill="hold" grpId="4" nodeType="withEffect">
                                  <p:stCondLst>
                                    <p:cond delay="0"/>
                                  </p:stCondLst>
                                  <p:childTnLst>
                                    <p:set>
                                      <p:cBhvr>
                                        <p:cTn id="22" dur="1" fill="hold">
                                          <p:stCondLst>
                                            <p:cond delay="0"/>
                                          </p:stCondLst>
                                        </p:cTn>
                                        <p:tgtEl>
                                          <p:spTgt spid="36"/>
                                        </p:tgtEl>
                                        <p:attrNameLst>
                                          <p:attrName>style.visibility</p:attrName>
                                        </p:attrNameLst>
                                      </p:cBhvr>
                                      <p:to>
                                        <p:strVal val="visible"/>
                                      </p:to>
                                    </p:set>
                                    <p:anim calcmode="lin" valueType="num">
                                      <p:cBhvr>
                                        <p:cTn id="23" dur="500" fill="hold"/>
                                        <p:tgtEl>
                                          <p:spTgt spid="36"/>
                                        </p:tgtEl>
                                        <p:attrNameLst>
                                          <p:attrName>ppt_w</p:attrName>
                                        </p:attrNameLst>
                                      </p:cBhvr>
                                      <p:tavLst>
                                        <p:tav tm="0">
                                          <p:val>
                                            <p:fltVal val="0"/>
                                          </p:val>
                                        </p:tav>
                                        <p:tav tm="100000">
                                          <p:val>
                                            <p:strVal val="#ppt_w"/>
                                          </p:val>
                                        </p:tav>
                                      </p:tavLst>
                                    </p:anim>
                                    <p:anim calcmode="lin" valueType="num">
                                      <p:cBhvr>
                                        <p:cTn id="24" dur="500" fill="hold"/>
                                        <p:tgtEl>
                                          <p:spTgt spid="36"/>
                                        </p:tgtEl>
                                        <p:attrNameLst>
                                          <p:attrName>ppt_h</p:attrName>
                                        </p:attrNameLst>
                                      </p:cBhvr>
                                      <p:tavLst>
                                        <p:tav tm="0">
                                          <p:val>
                                            <p:fltVal val="0"/>
                                          </p:val>
                                        </p:tav>
                                        <p:tav tm="100000">
                                          <p:val>
                                            <p:strVal val="#ppt_h"/>
                                          </p:val>
                                        </p:tav>
                                      </p:tavLst>
                                    </p:anim>
                                    <p:animEffect transition="in" filter="fade">
                                      <p:cBhvr>
                                        <p:cTn id="25" dur="500"/>
                                        <p:tgtEl>
                                          <p:spTgt spid="36"/>
                                        </p:tgtEl>
                                      </p:cBhvr>
                                    </p:animEffect>
                                  </p:childTnLst>
                                </p:cTn>
                              </p:par>
                              <p:par>
                                <p:cTn id="26" presetID="53" presetClass="entr" presetSubtype="0" fill="hold" grpId="3" nodeType="withEffect">
                                  <p:stCondLst>
                                    <p:cond delay="0"/>
                                  </p:stCondLst>
                                  <p:childTnLst>
                                    <p:set>
                                      <p:cBhvr>
                                        <p:cTn id="27" dur="1" fill="hold">
                                          <p:stCondLst>
                                            <p:cond delay="0"/>
                                          </p:stCondLst>
                                        </p:cTn>
                                        <p:tgtEl>
                                          <p:spTgt spid="34"/>
                                        </p:tgtEl>
                                        <p:attrNameLst>
                                          <p:attrName>style.visibility</p:attrName>
                                        </p:attrNameLst>
                                      </p:cBhvr>
                                      <p:to>
                                        <p:strVal val="visible"/>
                                      </p:to>
                                    </p:set>
                                    <p:anim calcmode="lin" valueType="num">
                                      <p:cBhvr>
                                        <p:cTn id="28" dur="500" fill="hold"/>
                                        <p:tgtEl>
                                          <p:spTgt spid="34"/>
                                        </p:tgtEl>
                                        <p:attrNameLst>
                                          <p:attrName>ppt_w</p:attrName>
                                        </p:attrNameLst>
                                      </p:cBhvr>
                                      <p:tavLst>
                                        <p:tav tm="0">
                                          <p:val>
                                            <p:fltVal val="0"/>
                                          </p:val>
                                        </p:tav>
                                        <p:tav tm="100000">
                                          <p:val>
                                            <p:strVal val="#ppt_w"/>
                                          </p:val>
                                        </p:tav>
                                      </p:tavLst>
                                    </p:anim>
                                    <p:anim calcmode="lin" valueType="num">
                                      <p:cBhvr>
                                        <p:cTn id="29" dur="500" fill="hold"/>
                                        <p:tgtEl>
                                          <p:spTgt spid="34"/>
                                        </p:tgtEl>
                                        <p:attrNameLst>
                                          <p:attrName>ppt_h</p:attrName>
                                        </p:attrNameLst>
                                      </p:cBhvr>
                                      <p:tavLst>
                                        <p:tav tm="0">
                                          <p:val>
                                            <p:fltVal val="0"/>
                                          </p:val>
                                        </p:tav>
                                        <p:tav tm="100000">
                                          <p:val>
                                            <p:strVal val="#ppt_h"/>
                                          </p:val>
                                        </p:tav>
                                      </p:tavLst>
                                    </p:anim>
                                    <p:animEffect transition="in" filter="fade">
                                      <p:cBhvr>
                                        <p:cTn id="30" dur="500"/>
                                        <p:tgtEl>
                                          <p:spTgt spid="34"/>
                                        </p:tgtEl>
                                      </p:cBhvr>
                                    </p:animEffect>
                                  </p:childTnLst>
                                </p:cTn>
                              </p:par>
                              <p:par>
                                <p:cTn id="31" presetID="53" presetClass="entr" presetSubtype="0" fill="hold" grpId="5" nodeType="withEffect">
                                  <p:stCondLst>
                                    <p:cond delay="0"/>
                                  </p:stCondLst>
                                  <p:childTnLst>
                                    <p:set>
                                      <p:cBhvr>
                                        <p:cTn id="32" dur="1" fill="hold">
                                          <p:stCondLst>
                                            <p:cond delay="0"/>
                                          </p:stCondLst>
                                        </p:cTn>
                                        <p:tgtEl>
                                          <p:spTgt spid="38"/>
                                        </p:tgtEl>
                                        <p:attrNameLst>
                                          <p:attrName>style.visibility</p:attrName>
                                        </p:attrNameLst>
                                      </p:cBhvr>
                                      <p:to>
                                        <p:strVal val="visible"/>
                                      </p:to>
                                    </p:set>
                                    <p:anim calcmode="lin" valueType="num">
                                      <p:cBhvr>
                                        <p:cTn id="33" dur="500" fill="hold"/>
                                        <p:tgtEl>
                                          <p:spTgt spid="38"/>
                                        </p:tgtEl>
                                        <p:attrNameLst>
                                          <p:attrName>ppt_w</p:attrName>
                                        </p:attrNameLst>
                                      </p:cBhvr>
                                      <p:tavLst>
                                        <p:tav tm="0">
                                          <p:val>
                                            <p:fltVal val="0"/>
                                          </p:val>
                                        </p:tav>
                                        <p:tav tm="100000">
                                          <p:val>
                                            <p:strVal val="#ppt_w"/>
                                          </p:val>
                                        </p:tav>
                                      </p:tavLst>
                                    </p:anim>
                                    <p:anim calcmode="lin" valueType="num">
                                      <p:cBhvr>
                                        <p:cTn id="34" dur="500" fill="hold"/>
                                        <p:tgtEl>
                                          <p:spTgt spid="38"/>
                                        </p:tgtEl>
                                        <p:attrNameLst>
                                          <p:attrName>ppt_h</p:attrName>
                                        </p:attrNameLst>
                                      </p:cBhvr>
                                      <p:tavLst>
                                        <p:tav tm="0">
                                          <p:val>
                                            <p:fltVal val="0"/>
                                          </p:val>
                                        </p:tav>
                                        <p:tav tm="100000">
                                          <p:val>
                                            <p:strVal val="#ppt_h"/>
                                          </p:val>
                                        </p:tav>
                                      </p:tavLst>
                                    </p:anim>
                                    <p:animEffect transition="in" filter="fade">
                                      <p:cBhvr>
                                        <p:cTn id="35" dur="500"/>
                                        <p:tgtEl>
                                          <p:spTgt spid="38"/>
                                        </p:tgtEl>
                                      </p:cBhvr>
                                    </p:animEffect>
                                  </p:childTnLst>
                                </p:cTn>
                              </p:par>
                            </p:childTnLst>
                          </p:cTn>
                        </p:par>
                        <p:par>
                          <p:cTn id="36" fill="hold" nodeType="afterGroup">
                            <p:stCondLst>
                              <p:cond delay="500"/>
                            </p:stCondLst>
                            <p:childTnLst>
                              <p:par>
                                <p:cTn id="37" presetID="10" presetClass="entr" presetSubtype="0" fill="hold" grpId="0" nodeType="afterEffect">
                                  <p:stCondLst>
                                    <p:cond delay="500"/>
                                  </p:stCondLst>
                                  <p:iterate type="wd">
                                    <p:tmPct val="10000"/>
                                  </p:iterate>
                                  <p:childTnLst>
                                    <p:set>
                                      <p:cBhvr>
                                        <p:cTn id="38" dur="1" fill="hold">
                                          <p:stCondLst>
                                            <p:cond delay="0"/>
                                          </p:stCondLst>
                                        </p:cTn>
                                        <p:tgtEl>
                                          <p:spTgt spid="12"/>
                                        </p:tgtEl>
                                        <p:attrNameLst>
                                          <p:attrName>style.visibility</p:attrName>
                                        </p:attrNameLst>
                                      </p:cBhvr>
                                      <p:to>
                                        <p:strVal val="visible"/>
                                      </p:to>
                                    </p:set>
                                    <p:anim to="0" calcmode="lin" valueType="num">
                                      <p:cBhvr>
                                        <p:cTn id="39" dur="500" decel="100000" fill="hold">
                                          <p:stCondLst>
                                            <p:cond delay="0"/>
                                          </p:stCondLst>
                                        </p:cTn>
                                        <p:tgtEl>
                                          <p:spTgt spid="12"/>
                                        </p:tgtEl>
                                        <p:attrNameLst>
                                          <p:attrName>ppt_x</p:attrName>
                                        </p:attrNameLst>
                                      </p:cBhvr>
                                      <p:tavLst>
                                        <p:tav tm="0">
                                          <p:val>
                                            <p:strVal val="ppt_x+0.02"/>
                                          </p:val>
                                        </p:tav>
                                        <p:tav tm="100000">
                                          <p:val>
                                            <p:strVal val="#ppt_x"/>
                                          </p:val>
                                        </p:tav>
                                      </p:tavLst>
                                    </p:anim>
                                    <p:animEffect transition="in" filter="fade">
                                      <p:cBhvr>
                                        <p:cTn id="40" dur="500">
                                          <p:stCondLst>
                                            <p:cond delay="0"/>
                                          </p:stCondLst>
                                        </p:cTn>
                                        <p:tgtEl>
                                          <p:spTgt spid="12"/>
                                        </p:tgtEl>
                                      </p:cBhvr>
                                    </p:animEffect>
                                    <p:animScale>
                                      <p:cBhvr>
                                        <p:cTn id="41" dur="500" decel="100000" fill="hold">
                                          <p:stCondLst>
                                            <p:cond delay="0"/>
                                          </p:stCondLst>
                                        </p:cTn>
                                        <p:tgtEl>
                                          <p:spTgt spid="12"/>
                                        </p:tgtEl>
                                      </p:cBhvr>
                                      <p:by x="100000" y="100000"/>
                                      <p:from x="110000" y="110000"/>
                                      <p:to x="100000" y="100000"/>
                                    </p:animScale>
                                  </p:childTnLst>
                                </p:cTn>
                              </p:par>
                            </p:childTnLst>
                          </p:cTn>
                        </p:par>
                        <p:par>
                          <p:cTn id="42" fill="hold" nodeType="afterGroup">
                            <p:stCondLst>
                              <p:cond delay="1500"/>
                            </p:stCondLst>
                            <p:childTnLst>
                              <p:par>
                                <p:cTn id="43" presetID="10" presetClass="entr" presetSubtype="0" fill="hold" grpId="2" nodeType="afterEffect">
                                  <p:stCondLst>
                                    <p:cond delay="3050"/>
                                  </p:stCondLst>
                                  <p:iterate type="wd">
                                    <p:tmPct val="10000"/>
                                  </p:iterate>
                                  <p:childTnLst>
                                    <p:set>
                                      <p:cBhvr>
                                        <p:cTn id="44" dur="1" fill="hold">
                                          <p:stCondLst>
                                            <p:cond delay="0"/>
                                          </p:stCondLst>
                                        </p:cTn>
                                        <p:tgtEl>
                                          <p:spTgt spid="31"/>
                                        </p:tgtEl>
                                        <p:attrNameLst>
                                          <p:attrName>style.visibility</p:attrName>
                                        </p:attrNameLst>
                                      </p:cBhvr>
                                      <p:to>
                                        <p:strVal val="visible"/>
                                      </p:to>
                                    </p:set>
                                    <p:anim to="0" calcmode="lin" valueType="num">
                                      <p:cBhvr>
                                        <p:cTn id="45" dur="500" decel="100000" fill="hold">
                                          <p:stCondLst>
                                            <p:cond delay="0"/>
                                          </p:stCondLst>
                                        </p:cTn>
                                        <p:tgtEl>
                                          <p:spTgt spid="31"/>
                                        </p:tgtEl>
                                        <p:attrNameLst>
                                          <p:attrName>ppt_x</p:attrName>
                                        </p:attrNameLst>
                                      </p:cBhvr>
                                      <p:tavLst>
                                        <p:tav tm="0">
                                          <p:val>
                                            <p:strVal val="ppt_x+0.02"/>
                                          </p:val>
                                        </p:tav>
                                        <p:tav tm="100000">
                                          <p:val>
                                            <p:strVal val="#ppt_x"/>
                                          </p:val>
                                        </p:tav>
                                      </p:tavLst>
                                    </p:anim>
                                    <p:animEffect transition="in" filter="fade">
                                      <p:cBhvr>
                                        <p:cTn id="46" dur="500">
                                          <p:stCondLst>
                                            <p:cond delay="0"/>
                                          </p:stCondLst>
                                        </p:cTn>
                                        <p:tgtEl>
                                          <p:spTgt spid="31"/>
                                        </p:tgtEl>
                                      </p:cBhvr>
                                    </p:animEffect>
                                    <p:animScale>
                                      <p:cBhvr>
                                        <p:cTn id="47" dur="500" decel="100000" fill="hold">
                                          <p:stCondLst>
                                            <p:cond delay="0"/>
                                          </p:stCondLst>
                                        </p:cTn>
                                        <p:tgtEl>
                                          <p:spTgt spid="31"/>
                                        </p:tgtEl>
                                      </p:cBhvr>
                                      <p:by x="100000" y="100000"/>
                                      <p:from x="110000" y="110000"/>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1"/>
      <p:bldP spid="31" grpId="2"/>
      <p:bldP spid="34" grpId="3"/>
      <p:bldP spid="36" grpId="4" animBg="1"/>
      <p:bldP spid="38" grpId="5" animBg="1"/>
      <p:bldP spid="41" grpId="6"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组合 4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8D4B721-191C-A227-C16E-92F030106D8C}"/>
              </a:ext>
            </a:extLst>
          </p:cNvPr>
          <p:cNvGrpSpPr/>
          <p:nvPr/>
        </p:nvGrpSpPr>
        <p:grpSpPr>
          <a:xfrm>
            <a:off x="351975" y="344715"/>
            <a:ext cx="4715325" cy="609599"/>
            <a:chOff x="1498601" y="1781629"/>
            <a:chExt cx="5166155" cy="772886"/>
          </a:xfrm>
        </p:grpSpPr>
        <p:sp>
          <p:nvSpPr>
            <p:cNvPr id="11" name="矩形: 圆角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414E7A3-6740-0603-681E-25B19E63A622}"/>
                </a:ext>
              </a:extLst>
            </p:cNvPr>
            <p:cNvSpPr/>
            <p:nvPr/>
          </p:nvSpPr>
          <p:spPr>
            <a:xfrm>
              <a:off x="3622253" y="1781629"/>
              <a:ext cx="3042503" cy="772886"/>
            </a:xfrm>
            <a:prstGeom prst="roundRect">
              <a:avLst>
                <a:gd name="adj" fmla="val 50000"/>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40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网络安全周介绍</a:t>
              </a:r>
            </a:p>
          </p:txBody>
        </p:sp>
        <p:sp>
          <p:nvSpPr>
            <p:cNvPr id="29" name="矩形: 圆角 2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188B73F-906F-B394-EAF7-A474F2B0EDF1}"/>
                </a:ext>
              </a:extLst>
            </p:cNvPr>
            <p:cNvSpPr/>
            <p:nvPr/>
          </p:nvSpPr>
          <p:spPr>
            <a:xfrm>
              <a:off x="1498601" y="1781629"/>
              <a:ext cx="1981414" cy="772886"/>
            </a:xfrm>
            <a:prstGeom prst="roundRect">
              <a:avLst>
                <a:gd name="adj" fmla="val 50000"/>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PART-01</a:t>
              </a:r>
              <a:endParaRPr lang="zh-CN" altLang="en-US"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endParaRPr>
            </a:p>
          </p:txBody>
        </p:sp>
      </p:grpSp>
      <p:sp>
        <p:nvSpPr>
          <p:cNvPr id="12" name="PA-文本框 8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43B4318-0DFE-3C9E-E440-377B15055139}"/>
              </a:ext>
            </a:extLst>
          </p:cNvPr>
          <p:cNvSpPr txBox="1"/>
          <p:nvPr>
            <p:custDataLst>
              <p:tags r:id="rId1"/>
            </p:custDataLst>
          </p:nvPr>
        </p:nvSpPr>
        <p:spPr>
          <a:xfrm>
            <a:off x="1712688" y="2643743"/>
            <a:ext cx="9539512" cy="782265"/>
          </a:xfrm>
          <a:prstGeom prst="rect">
            <a:avLst/>
          </a:prstGeom>
          <a:noFill/>
        </p:spPr>
        <p:txBody>
          <a:bodyPr wrap="square" lIns="0" tIns="0" rIns="0" bIns="0" rtlCol="0">
            <a:spAutoFit/>
          </a:bodyPr>
          <a:lstStyle/>
          <a:p>
            <a:pPr algn="just" hangingPunct="0">
              <a:lnSpc>
                <a:spcPct val="150000"/>
              </a:lnSpc>
            </a:pPr>
            <a:r>
              <a:rPr lang="zh-CN" altLang="en-US" dirty="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 以“共建网络安全，共享网络文明”为主题，营造网络安全人人有责、人人参与的良好氛围。会议介绍了首届国家网络安全宣传周体验展的总体筹备情况和体验展的主要亮点。 </a:t>
            </a:r>
            <a:endParaRPr lang="en-US" altLang="zh-CN" dirty="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endParaRPr>
          </a:p>
        </p:txBody>
      </p:sp>
      <p:sp>
        <p:nvSpPr>
          <p:cNvPr id="13" name="PA-文本框 8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A80247C-1989-0C2A-2C41-4C8570E6C6A8}"/>
              </a:ext>
            </a:extLst>
          </p:cNvPr>
          <p:cNvSpPr txBox="1"/>
          <p:nvPr>
            <p:custDataLst>
              <p:tags r:id="rId2"/>
            </p:custDataLst>
          </p:nvPr>
        </p:nvSpPr>
        <p:spPr>
          <a:xfrm>
            <a:off x="1712688" y="2137558"/>
            <a:ext cx="8563428" cy="430887"/>
          </a:xfrm>
          <a:prstGeom prst="rect">
            <a:avLst/>
          </a:prstGeom>
          <a:noFill/>
        </p:spPr>
        <p:txBody>
          <a:bodyPr wrap="square" lIns="0" tIns="0" rIns="0" bIns="0" rtlCol="0">
            <a:spAutoFit/>
          </a:bodyPr>
          <a:lstStyle/>
          <a:p>
            <a:pPr algn="just" hangingPunct="0"/>
            <a:r>
              <a:rPr lang="zh-CN" altLang="en-US" sz="280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主题</a:t>
            </a:r>
          </a:p>
        </p:txBody>
      </p:sp>
      <p:sp>
        <p:nvSpPr>
          <p:cNvPr id="31" name="PA-文本框 8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899BA72-B2FB-CED1-9F16-54BBB79501AD}"/>
              </a:ext>
            </a:extLst>
          </p:cNvPr>
          <p:cNvSpPr txBox="1"/>
          <p:nvPr>
            <p:custDataLst>
              <p:tags r:id="rId3"/>
            </p:custDataLst>
          </p:nvPr>
        </p:nvSpPr>
        <p:spPr>
          <a:xfrm>
            <a:off x="1712688" y="4213101"/>
            <a:ext cx="4740182" cy="2215991"/>
          </a:xfrm>
          <a:prstGeom prst="rect">
            <a:avLst/>
          </a:prstGeom>
          <a:noFill/>
        </p:spPr>
        <p:txBody>
          <a:bodyPr wrap="square" lIns="0" tIns="0" rIns="0" bIns="0" rtlCol="0">
            <a:spAutoFit/>
          </a:bodyPr>
          <a:lstStyle/>
          <a:p>
            <a:pPr algn="just" hangingPunct="0">
              <a:lnSpc>
                <a:spcPct val="150000"/>
              </a:lnSpc>
            </a:pPr>
            <a:r>
              <a:rPr lang="zh-CN" altLang="en-US" sz="1600" dirty="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作为网络安全宣传周的重点活动，体验展能够帮助人民群众以更直观的形式参与到网络安全宣传活动当中。这对提升人民群众网络安全意识，了解和掌握网络安全防范方法意义重大。在主办方、承办方和各参展单位、会议场地方的共同努力下，体验展筹备工作进展顺利。 </a:t>
            </a:r>
            <a:endParaRPr lang="en-US" altLang="zh-CN" sz="1600" dirty="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endParaRPr>
          </a:p>
        </p:txBody>
      </p:sp>
      <p:sp>
        <p:nvSpPr>
          <p:cNvPr id="34" name="PA-文本框 8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B028E09-9433-93B2-0525-699E01AD6726}"/>
              </a:ext>
            </a:extLst>
          </p:cNvPr>
          <p:cNvSpPr txBox="1"/>
          <p:nvPr>
            <p:custDataLst>
              <p:tags r:id="rId4"/>
            </p:custDataLst>
          </p:nvPr>
        </p:nvSpPr>
        <p:spPr>
          <a:xfrm>
            <a:off x="1712688" y="3679703"/>
            <a:ext cx="8563428" cy="430887"/>
          </a:xfrm>
          <a:prstGeom prst="rect">
            <a:avLst/>
          </a:prstGeom>
          <a:noFill/>
        </p:spPr>
        <p:txBody>
          <a:bodyPr wrap="square" lIns="0" tIns="0" rIns="0" bIns="0" rtlCol="0">
            <a:spAutoFit/>
          </a:bodyPr>
          <a:lstStyle/>
          <a:p>
            <a:pPr algn="just" hangingPunct="0"/>
            <a:r>
              <a:rPr lang="zh-CN" altLang="en-US" sz="280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目的</a:t>
            </a:r>
          </a:p>
        </p:txBody>
      </p:sp>
      <p:sp>
        <p:nvSpPr>
          <p:cNvPr id="36" name="矩形: 圆角 3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5C80307-10ED-99A7-DD29-EA40B648835C}"/>
              </a:ext>
            </a:extLst>
          </p:cNvPr>
          <p:cNvSpPr/>
          <p:nvPr/>
        </p:nvSpPr>
        <p:spPr>
          <a:xfrm>
            <a:off x="1122864" y="2222500"/>
            <a:ext cx="58236" cy="1729955"/>
          </a:xfrm>
          <a:prstGeom prst="roundRect">
            <a:avLst>
              <a:gd name="adj" fmla="val 50000"/>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endParaRPr>
          </a:p>
        </p:txBody>
      </p:sp>
      <p:sp>
        <p:nvSpPr>
          <p:cNvPr id="38" name="矩形: 圆角 3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FE0D760-10F1-01FA-E443-62E7BDBCB83F}"/>
              </a:ext>
            </a:extLst>
          </p:cNvPr>
          <p:cNvSpPr/>
          <p:nvPr/>
        </p:nvSpPr>
        <p:spPr>
          <a:xfrm>
            <a:off x="1122864" y="4467644"/>
            <a:ext cx="58236" cy="1729955"/>
          </a:xfrm>
          <a:prstGeom prst="roundRect">
            <a:avLst>
              <a:gd name="adj" fmla="val 50000"/>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endParaRPr>
          </a:p>
        </p:txBody>
      </p:sp>
      <p:sp>
        <p:nvSpPr>
          <p:cNvPr id="41" name="矩形: 圆角 4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0980071-A80C-6008-DC48-599292767076}"/>
              </a:ext>
            </a:extLst>
          </p:cNvPr>
          <p:cNvSpPr/>
          <p:nvPr/>
        </p:nvSpPr>
        <p:spPr>
          <a:xfrm>
            <a:off x="3040743" y="1317171"/>
            <a:ext cx="6110514" cy="613229"/>
          </a:xfrm>
          <a:prstGeom prst="roundRect">
            <a:avLst>
              <a:gd name="adj" fmla="val 50000"/>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首届安全周于</a:t>
            </a:r>
            <a:r>
              <a:rPr lang="en-US" altLang="zh-CN"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2014</a:t>
            </a:r>
            <a:r>
              <a:rPr lang="zh-CN" altLang="en-US"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举办</a:t>
            </a:r>
          </a:p>
        </p:txBody>
      </p:sp>
      <p:sp>
        <p:nvSpPr>
          <p:cNvPr id="21" name="PA-文本框 8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CE91445-C2ED-E94F-7C2B-36A26CC1017A}"/>
              </a:ext>
            </a:extLst>
          </p:cNvPr>
          <p:cNvSpPr txBox="1"/>
          <p:nvPr>
            <p:custDataLst>
              <p:tags r:id="rId5"/>
            </p:custDataLst>
          </p:nvPr>
        </p:nvSpPr>
        <p:spPr>
          <a:xfrm>
            <a:off x="6731000" y="4213101"/>
            <a:ext cx="4521200" cy="1846659"/>
          </a:xfrm>
          <a:prstGeom prst="rect">
            <a:avLst/>
          </a:prstGeom>
          <a:noFill/>
        </p:spPr>
        <p:txBody>
          <a:bodyPr wrap="square" lIns="0" tIns="0" rIns="0" bIns="0" rtlCol="0">
            <a:spAutoFit/>
          </a:bodyPr>
          <a:lstStyle/>
          <a:p>
            <a:pPr algn="just" hangingPunct="0">
              <a:lnSpc>
                <a:spcPct val="150000"/>
              </a:lnSpc>
            </a:pPr>
            <a:r>
              <a:rPr lang="zh-CN" altLang="en-US" sz="1600" dirty="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为了更加贴近公众，体验展特设立了虚拟人物形象“小安”，围绕小安在日常生活和工作中可能遇到的各种网络安全危害，力求以生动、活泼的形式，让公众更加真切的感知到网络安全的重要性，从而增强防范意识，提高网络安全知识。 </a:t>
            </a:r>
          </a:p>
        </p:txBody>
      </p:sp>
    </p:spTree>
    <p:extLst>
      <p:ext uri="{BB962C8B-B14F-4D97-AF65-F5344CB8AC3E}">
        <p14:creationId xmlns:p14="http://schemas.microsoft.com/office/powerpoint/2010/main" val="18719320"/>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decel="100000" fill="hold" nodeType="with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500">
                                          <p:stCondLst>
                                            <p:cond delay="0"/>
                                          </p:stCondLst>
                                        </p:cTn>
                                        <p:tgtEl>
                                          <p:spTgt spid="47"/>
                                        </p:tgtEl>
                                      </p:cBhvr>
                                    </p:animEffect>
                                    <p:anim to="0" calcmode="lin" valueType="num">
                                      <p:cBhvr>
                                        <p:cTn id="8" dur="500" fill="hold">
                                          <p:stCondLst>
                                            <p:cond delay="0"/>
                                          </p:stCondLst>
                                        </p:cTn>
                                        <p:tgtEl>
                                          <p:spTgt spid="47"/>
                                        </p:tgtEl>
                                        <p:attrNameLst>
                                          <p:attrName>ppt_x</p:attrName>
                                        </p:attrNameLst>
                                      </p:cBhvr>
                                      <p:tavLst>
                                        <p:tav tm="0">
                                          <p:val>
                                            <p:strVal val="#ppt_x-.05"/>
                                          </p:val>
                                        </p:tav>
                                        <p:tav tm="100000">
                                          <p:val>
                                            <p:strVal val="#ppt_x"/>
                                          </p:val>
                                        </p:tav>
                                      </p:tavLst>
                                    </p:anim>
                                  </p:childTnLst>
                                </p:cTn>
                              </p:par>
                            </p:childTnLst>
                          </p:cTn>
                        </p:par>
                      </p:childTnLst>
                    </p:cTn>
                  </p:par>
                  <p:par>
                    <p:cTn id="9" fill="hold" nodeType="clickPar">
                      <p:stCondLst>
                        <p:cond delay="indefinite"/>
                        <p:cond evt="onBegin" delay="0">
                          <p:tn val="8"/>
                        </p:cond>
                      </p:stCondLst>
                      <p:childTnLst>
                        <p:par>
                          <p:cTn id="10" fill="hold" nodeType="afterGroup">
                            <p:stCondLst>
                              <p:cond delay="0"/>
                            </p:stCondLst>
                            <p:childTnLst>
                              <p:par>
                                <p:cTn id="11" presetID="16" presetClass="entr" presetSubtype="21" fill="hold" grpId="6" nodeType="clickEffect">
                                  <p:stCondLst>
                                    <p:cond delay="0"/>
                                  </p:stCondLst>
                                  <p:childTnLst>
                                    <p:set>
                                      <p:cBhvr>
                                        <p:cTn id="12" dur="1" fill="hold">
                                          <p:stCondLst>
                                            <p:cond delay="0"/>
                                          </p:stCondLst>
                                        </p:cTn>
                                        <p:tgtEl>
                                          <p:spTgt spid="41"/>
                                        </p:tgtEl>
                                        <p:attrNameLst>
                                          <p:attrName>style.visibility</p:attrName>
                                        </p:attrNameLst>
                                      </p:cBhvr>
                                      <p:to>
                                        <p:strVal val="visible"/>
                                      </p:to>
                                    </p:set>
                                    <p:animEffect transition="in" filter="barn(inVertical)">
                                      <p:cBhvr>
                                        <p:cTn id="13" dur="500"/>
                                        <p:tgtEl>
                                          <p:spTgt spid="41"/>
                                        </p:tgtEl>
                                      </p:cBhvr>
                                    </p:animEffect>
                                  </p:childTnLst>
                                </p:cTn>
                              </p:par>
                              <p:par>
                                <p:cTn id="14" presetID="10" presetClass="entr" presetSubtype="0" fill="hold" grpId="0" nodeType="withEffect">
                                  <p:stCondLst>
                                    <p:cond delay="0"/>
                                  </p:stCondLst>
                                  <p:iterate type="wd">
                                    <p:tmPct val="10000"/>
                                  </p:iterate>
                                  <p:childTnLst>
                                    <p:set>
                                      <p:cBhvr>
                                        <p:cTn id="15" dur="1" fill="hold">
                                          <p:stCondLst>
                                            <p:cond delay="0"/>
                                          </p:stCondLst>
                                        </p:cTn>
                                        <p:tgtEl>
                                          <p:spTgt spid="12"/>
                                        </p:tgtEl>
                                        <p:attrNameLst>
                                          <p:attrName>style.visibility</p:attrName>
                                        </p:attrNameLst>
                                      </p:cBhvr>
                                      <p:to>
                                        <p:strVal val="visible"/>
                                      </p:to>
                                    </p:set>
                                    <p:anim to="0" calcmode="lin" valueType="num">
                                      <p:cBhvr>
                                        <p:cTn id="16" dur="500" decel="100000" fill="hold">
                                          <p:stCondLst>
                                            <p:cond delay="0"/>
                                          </p:stCondLst>
                                        </p:cTn>
                                        <p:tgtEl>
                                          <p:spTgt spid="12"/>
                                        </p:tgtEl>
                                        <p:attrNameLst>
                                          <p:attrName>ppt_y</p:attrName>
                                        </p:attrNameLst>
                                      </p:cBhvr>
                                      <p:tavLst>
                                        <p:tav tm="0">
                                          <p:val>
                                            <p:strVal val="ppt_y+0.02"/>
                                          </p:val>
                                        </p:tav>
                                        <p:tav tm="100000">
                                          <p:val>
                                            <p:strVal val="#ppt_y"/>
                                          </p:val>
                                        </p:tav>
                                      </p:tavLst>
                                    </p:anim>
                                    <p:animEffect transition="in" filter="fade">
                                      <p:cBhvr>
                                        <p:cTn id="17" dur="500">
                                          <p:stCondLst>
                                            <p:cond delay="0"/>
                                          </p:stCondLst>
                                        </p:cTn>
                                        <p:tgtEl>
                                          <p:spTgt spid="12"/>
                                        </p:tgtEl>
                                      </p:cBhvr>
                                    </p:animEffect>
                                    <p:animScale>
                                      <p:cBhvr>
                                        <p:cTn id="18" dur="500" decel="100000" fill="hold">
                                          <p:stCondLst>
                                            <p:cond delay="0"/>
                                          </p:stCondLst>
                                        </p:cTn>
                                        <p:tgtEl>
                                          <p:spTgt spid="12"/>
                                        </p:tgtEl>
                                      </p:cBhvr>
                                      <p:by x="100000" y="100000"/>
                                      <p:from x="110000" y="110000"/>
                                      <p:to x="100000" y="100000"/>
                                    </p:animScale>
                                  </p:childTnLst>
                                </p:cTn>
                              </p:par>
                              <p:par>
                                <p:cTn id="19" presetID="10" presetClass="entr" presetSubtype="0" fill="hold" grpId="1" nodeType="withEffect">
                                  <p:stCondLst>
                                    <p:cond delay="0"/>
                                  </p:stCondLst>
                                  <p:iterate type="wd">
                                    <p:tmPct val="10000"/>
                                  </p:iterate>
                                  <p:childTnLst>
                                    <p:set>
                                      <p:cBhvr>
                                        <p:cTn id="20" dur="1" fill="hold">
                                          <p:stCondLst>
                                            <p:cond delay="0"/>
                                          </p:stCondLst>
                                        </p:cTn>
                                        <p:tgtEl>
                                          <p:spTgt spid="13"/>
                                        </p:tgtEl>
                                        <p:attrNameLst>
                                          <p:attrName>style.visibility</p:attrName>
                                        </p:attrNameLst>
                                      </p:cBhvr>
                                      <p:to>
                                        <p:strVal val="visible"/>
                                      </p:to>
                                    </p:set>
                                    <p:anim to="0" calcmode="lin" valueType="num">
                                      <p:cBhvr>
                                        <p:cTn id="21" dur="500" decel="100000" fill="hold">
                                          <p:stCondLst>
                                            <p:cond delay="0"/>
                                          </p:stCondLst>
                                        </p:cTn>
                                        <p:tgtEl>
                                          <p:spTgt spid="13"/>
                                        </p:tgtEl>
                                        <p:attrNameLst>
                                          <p:attrName>ppt_y</p:attrName>
                                        </p:attrNameLst>
                                      </p:cBhvr>
                                      <p:tavLst>
                                        <p:tav tm="0">
                                          <p:val>
                                            <p:strVal val="ppt_y+0.02"/>
                                          </p:val>
                                        </p:tav>
                                        <p:tav tm="100000">
                                          <p:val>
                                            <p:strVal val="#ppt_y"/>
                                          </p:val>
                                        </p:tav>
                                      </p:tavLst>
                                    </p:anim>
                                    <p:animEffect transition="in" filter="fade">
                                      <p:cBhvr>
                                        <p:cTn id="22" dur="500">
                                          <p:stCondLst>
                                            <p:cond delay="0"/>
                                          </p:stCondLst>
                                        </p:cTn>
                                        <p:tgtEl>
                                          <p:spTgt spid="13"/>
                                        </p:tgtEl>
                                      </p:cBhvr>
                                    </p:animEffect>
                                    <p:animScale>
                                      <p:cBhvr>
                                        <p:cTn id="23" dur="500" decel="100000" fill="hold">
                                          <p:stCondLst>
                                            <p:cond delay="0"/>
                                          </p:stCondLst>
                                        </p:cTn>
                                        <p:tgtEl>
                                          <p:spTgt spid="13"/>
                                        </p:tgtEl>
                                      </p:cBhvr>
                                      <p:by x="100000" y="100000"/>
                                      <p:from x="110000" y="110000"/>
                                      <p:to x="100000" y="100000"/>
                                    </p:animScale>
                                  </p:childTnLst>
                                </p:cTn>
                              </p:par>
                              <p:par>
                                <p:cTn id="24" presetID="10" presetClass="entr" presetSubtype="0" fill="hold" grpId="4" nodeType="withEffect">
                                  <p:stCondLst>
                                    <p:cond delay="0"/>
                                  </p:stCondLst>
                                  <p:iterate type="wd">
                                    <p:tmPct val="10000"/>
                                  </p:iterate>
                                  <p:childTnLst>
                                    <p:set>
                                      <p:cBhvr>
                                        <p:cTn id="25" dur="1" fill="hold">
                                          <p:stCondLst>
                                            <p:cond delay="0"/>
                                          </p:stCondLst>
                                        </p:cTn>
                                        <p:tgtEl>
                                          <p:spTgt spid="36"/>
                                        </p:tgtEl>
                                        <p:attrNameLst>
                                          <p:attrName>style.visibility</p:attrName>
                                        </p:attrNameLst>
                                      </p:cBhvr>
                                      <p:to>
                                        <p:strVal val="visible"/>
                                      </p:to>
                                    </p:set>
                                    <p:anim to="0" calcmode="lin" valueType="num">
                                      <p:cBhvr>
                                        <p:cTn id="26" dur="500" decel="100000" fill="hold">
                                          <p:stCondLst>
                                            <p:cond delay="0"/>
                                          </p:stCondLst>
                                        </p:cTn>
                                        <p:tgtEl>
                                          <p:spTgt spid="36"/>
                                        </p:tgtEl>
                                        <p:attrNameLst>
                                          <p:attrName>ppt_y</p:attrName>
                                        </p:attrNameLst>
                                      </p:cBhvr>
                                      <p:tavLst>
                                        <p:tav tm="0">
                                          <p:val>
                                            <p:strVal val="ppt_y+0.02"/>
                                          </p:val>
                                        </p:tav>
                                        <p:tav tm="100000">
                                          <p:val>
                                            <p:strVal val="#ppt_y"/>
                                          </p:val>
                                        </p:tav>
                                      </p:tavLst>
                                    </p:anim>
                                    <p:animEffect transition="in" filter="fade">
                                      <p:cBhvr>
                                        <p:cTn id="27" dur="500">
                                          <p:stCondLst>
                                            <p:cond delay="0"/>
                                          </p:stCondLst>
                                        </p:cTn>
                                        <p:tgtEl>
                                          <p:spTgt spid="36"/>
                                        </p:tgtEl>
                                      </p:cBhvr>
                                    </p:animEffect>
                                    <p:animScale>
                                      <p:cBhvr>
                                        <p:cTn id="28" dur="500" decel="100000" fill="hold">
                                          <p:stCondLst>
                                            <p:cond delay="0"/>
                                          </p:stCondLst>
                                        </p:cTn>
                                        <p:tgtEl>
                                          <p:spTgt spid="36"/>
                                        </p:tgtEl>
                                      </p:cBhvr>
                                      <p:by x="100000" y="100000"/>
                                      <p:from x="110000" y="110000"/>
                                      <p:to x="100000" y="100000"/>
                                    </p:animScale>
                                  </p:childTnLst>
                                </p:cTn>
                              </p:par>
                              <p:par>
                                <p:cTn id="29" presetID="10" presetClass="entr" presetSubtype="0" fill="hold" grpId="5" nodeType="withEffect">
                                  <p:stCondLst>
                                    <p:cond delay="0"/>
                                  </p:stCondLst>
                                  <p:iterate type="wd">
                                    <p:tmPct val="10000"/>
                                  </p:iterate>
                                  <p:childTnLst>
                                    <p:set>
                                      <p:cBhvr>
                                        <p:cTn id="30" dur="1" fill="hold">
                                          <p:stCondLst>
                                            <p:cond delay="0"/>
                                          </p:stCondLst>
                                        </p:cTn>
                                        <p:tgtEl>
                                          <p:spTgt spid="38"/>
                                        </p:tgtEl>
                                        <p:attrNameLst>
                                          <p:attrName>style.visibility</p:attrName>
                                        </p:attrNameLst>
                                      </p:cBhvr>
                                      <p:to>
                                        <p:strVal val="visible"/>
                                      </p:to>
                                    </p:set>
                                    <p:anim to="0" calcmode="lin" valueType="num">
                                      <p:cBhvr>
                                        <p:cTn id="31" dur="500" decel="100000" fill="hold">
                                          <p:stCondLst>
                                            <p:cond delay="0"/>
                                          </p:stCondLst>
                                        </p:cTn>
                                        <p:tgtEl>
                                          <p:spTgt spid="38"/>
                                        </p:tgtEl>
                                        <p:attrNameLst>
                                          <p:attrName>ppt_y</p:attrName>
                                        </p:attrNameLst>
                                      </p:cBhvr>
                                      <p:tavLst>
                                        <p:tav tm="0">
                                          <p:val>
                                            <p:strVal val="ppt_y+0.02"/>
                                          </p:val>
                                        </p:tav>
                                        <p:tav tm="100000">
                                          <p:val>
                                            <p:strVal val="#ppt_y"/>
                                          </p:val>
                                        </p:tav>
                                      </p:tavLst>
                                    </p:anim>
                                    <p:animEffect transition="in" filter="fade">
                                      <p:cBhvr>
                                        <p:cTn id="32" dur="500">
                                          <p:stCondLst>
                                            <p:cond delay="0"/>
                                          </p:stCondLst>
                                        </p:cTn>
                                        <p:tgtEl>
                                          <p:spTgt spid="38"/>
                                        </p:tgtEl>
                                      </p:cBhvr>
                                    </p:animEffect>
                                    <p:animScale>
                                      <p:cBhvr>
                                        <p:cTn id="33" dur="500" decel="100000" fill="hold">
                                          <p:stCondLst>
                                            <p:cond delay="0"/>
                                          </p:stCondLst>
                                        </p:cTn>
                                        <p:tgtEl>
                                          <p:spTgt spid="38"/>
                                        </p:tgtEl>
                                      </p:cBhvr>
                                      <p:by x="100000" y="100000"/>
                                      <p:from x="110000" y="110000"/>
                                      <p:to x="100000" y="100000"/>
                                    </p:animScale>
                                  </p:childTnLst>
                                </p:cTn>
                              </p:par>
                            </p:childTnLst>
                          </p:cTn>
                        </p:par>
                        <p:par>
                          <p:cTn id="34" fill="hold" nodeType="afterGroup">
                            <p:stCondLst>
                              <p:cond delay="500"/>
                            </p:stCondLst>
                            <p:childTnLst>
                              <p:par>
                                <p:cTn id="35" presetID="10" presetClass="entr" presetSubtype="0" fill="hold" grpId="3" nodeType="afterEffect">
                                  <p:stCondLst>
                                    <p:cond delay="2850"/>
                                  </p:stCondLst>
                                  <p:iterate type="wd">
                                    <p:tmPct val="10000"/>
                                  </p:iterate>
                                  <p:childTnLst>
                                    <p:set>
                                      <p:cBhvr>
                                        <p:cTn id="36" dur="1" fill="hold">
                                          <p:stCondLst>
                                            <p:cond delay="0"/>
                                          </p:stCondLst>
                                        </p:cTn>
                                        <p:tgtEl>
                                          <p:spTgt spid="34"/>
                                        </p:tgtEl>
                                        <p:attrNameLst>
                                          <p:attrName>style.visibility</p:attrName>
                                        </p:attrNameLst>
                                      </p:cBhvr>
                                      <p:to>
                                        <p:strVal val="visible"/>
                                      </p:to>
                                    </p:set>
                                    <p:anim to="0" calcmode="lin" valueType="num">
                                      <p:cBhvr>
                                        <p:cTn id="37" dur="500" decel="100000" fill="hold">
                                          <p:stCondLst>
                                            <p:cond delay="0"/>
                                          </p:stCondLst>
                                        </p:cTn>
                                        <p:tgtEl>
                                          <p:spTgt spid="34"/>
                                        </p:tgtEl>
                                        <p:attrNameLst>
                                          <p:attrName>ppt_y</p:attrName>
                                        </p:attrNameLst>
                                      </p:cBhvr>
                                      <p:tavLst>
                                        <p:tav tm="0">
                                          <p:val>
                                            <p:strVal val="ppt_y-0.02"/>
                                          </p:val>
                                        </p:tav>
                                        <p:tav tm="100000">
                                          <p:val>
                                            <p:strVal val="#ppt_y"/>
                                          </p:val>
                                        </p:tav>
                                      </p:tavLst>
                                    </p:anim>
                                    <p:animEffect transition="in" filter="fade">
                                      <p:cBhvr>
                                        <p:cTn id="38" dur="500">
                                          <p:stCondLst>
                                            <p:cond delay="0"/>
                                          </p:stCondLst>
                                        </p:cTn>
                                        <p:tgtEl>
                                          <p:spTgt spid="34"/>
                                        </p:tgtEl>
                                      </p:cBhvr>
                                    </p:animEffect>
                                    <p:animScale>
                                      <p:cBhvr>
                                        <p:cTn id="39" dur="500" decel="100000" fill="hold">
                                          <p:stCondLst>
                                            <p:cond delay="0"/>
                                          </p:stCondLst>
                                        </p:cTn>
                                        <p:tgtEl>
                                          <p:spTgt spid="34"/>
                                        </p:tgtEl>
                                      </p:cBhvr>
                                      <p:by x="100000" y="100000"/>
                                      <p:from x="110000" y="110000"/>
                                      <p:to x="100000" y="100000"/>
                                    </p:animScale>
                                  </p:childTnLst>
                                </p:cTn>
                              </p:par>
                            </p:childTnLst>
                          </p:cTn>
                        </p:par>
                        <p:par>
                          <p:cTn id="40" fill="hold" nodeType="afterGroup">
                            <p:stCondLst>
                              <p:cond delay="3850"/>
                            </p:stCondLst>
                            <p:childTnLst>
                              <p:par>
                                <p:cTn id="41" presetID="10" presetClass="entr" presetSubtype="0" fill="hold" grpId="2" nodeType="afterEffect">
                                  <p:stCondLst>
                                    <p:cond delay="3350"/>
                                  </p:stCondLst>
                                  <p:iterate type="wd">
                                    <p:tmPct val="10000"/>
                                  </p:iterate>
                                  <p:childTnLst>
                                    <p:set>
                                      <p:cBhvr>
                                        <p:cTn id="42" dur="1" fill="hold">
                                          <p:stCondLst>
                                            <p:cond delay="0"/>
                                          </p:stCondLst>
                                        </p:cTn>
                                        <p:tgtEl>
                                          <p:spTgt spid="31"/>
                                        </p:tgtEl>
                                        <p:attrNameLst>
                                          <p:attrName>style.visibility</p:attrName>
                                        </p:attrNameLst>
                                      </p:cBhvr>
                                      <p:to>
                                        <p:strVal val="visible"/>
                                      </p:to>
                                    </p:set>
                                    <p:anim to="0" calcmode="lin" valueType="num">
                                      <p:cBhvr>
                                        <p:cTn id="43" dur="500" decel="100000" fill="hold">
                                          <p:stCondLst>
                                            <p:cond delay="0"/>
                                          </p:stCondLst>
                                        </p:cTn>
                                        <p:tgtEl>
                                          <p:spTgt spid="31"/>
                                        </p:tgtEl>
                                        <p:attrNameLst>
                                          <p:attrName>ppt_y</p:attrName>
                                        </p:attrNameLst>
                                      </p:cBhvr>
                                      <p:tavLst>
                                        <p:tav tm="0">
                                          <p:val>
                                            <p:strVal val="ppt_y-0.02"/>
                                          </p:val>
                                        </p:tav>
                                        <p:tav tm="100000">
                                          <p:val>
                                            <p:strVal val="#ppt_y"/>
                                          </p:val>
                                        </p:tav>
                                      </p:tavLst>
                                    </p:anim>
                                    <p:animEffect transition="in" filter="fade">
                                      <p:cBhvr>
                                        <p:cTn id="44" dur="500">
                                          <p:stCondLst>
                                            <p:cond delay="0"/>
                                          </p:stCondLst>
                                        </p:cTn>
                                        <p:tgtEl>
                                          <p:spTgt spid="31"/>
                                        </p:tgtEl>
                                      </p:cBhvr>
                                    </p:animEffect>
                                    <p:animScale>
                                      <p:cBhvr>
                                        <p:cTn id="45" dur="500" decel="100000" fill="hold">
                                          <p:stCondLst>
                                            <p:cond delay="0"/>
                                          </p:stCondLst>
                                        </p:cTn>
                                        <p:tgtEl>
                                          <p:spTgt spid="31"/>
                                        </p:tgtEl>
                                      </p:cBhvr>
                                      <p:by x="100000" y="100000"/>
                                      <p:from x="110000" y="110000"/>
                                      <p:to x="100000" y="100000"/>
                                    </p:animScale>
                                  </p:childTnLst>
                                </p:cTn>
                              </p:par>
                            </p:childTnLst>
                          </p:cTn>
                        </p:par>
                        <p:par>
                          <p:cTn id="46" fill="hold" nodeType="afterGroup">
                            <p:stCondLst>
                              <p:cond delay="7700"/>
                            </p:stCondLst>
                            <p:childTnLst>
                              <p:par>
                                <p:cTn id="47" presetID="10" presetClass="entr" presetSubtype="0" fill="hold" grpId="7" nodeType="afterEffect">
                                  <p:stCondLst>
                                    <p:cond delay="7300"/>
                                  </p:stCondLst>
                                  <p:iterate type="wd">
                                    <p:tmPct val="10000"/>
                                  </p:iterate>
                                  <p:childTnLst>
                                    <p:set>
                                      <p:cBhvr>
                                        <p:cTn id="48" dur="1" fill="hold">
                                          <p:stCondLst>
                                            <p:cond delay="0"/>
                                          </p:stCondLst>
                                        </p:cTn>
                                        <p:tgtEl>
                                          <p:spTgt spid="21"/>
                                        </p:tgtEl>
                                        <p:attrNameLst>
                                          <p:attrName>style.visibility</p:attrName>
                                        </p:attrNameLst>
                                      </p:cBhvr>
                                      <p:to>
                                        <p:strVal val="visible"/>
                                      </p:to>
                                    </p:set>
                                    <p:anim to="0" calcmode="lin" valueType="num">
                                      <p:cBhvr>
                                        <p:cTn id="49" dur="500" decel="100000" fill="hold">
                                          <p:stCondLst>
                                            <p:cond delay="0"/>
                                          </p:stCondLst>
                                        </p:cTn>
                                        <p:tgtEl>
                                          <p:spTgt spid="21"/>
                                        </p:tgtEl>
                                        <p:attrNameLst>
                                          <p:attrName>ppt_y</p:attrName>
                                        </p:attrNameLst>
                                      </p:cBhvr>
                                      <p:tavLst>
                                        <p:tav tm="0">
                                          <p:val>
                                            <p:strVal val="ppt_y-0.02"/>
                                          </p:val>
                                        </p:tav>
                                        <p:tav tm="100000">
                                          <p:val>
                                            <p:strVal val="#ppt_y"/>
                                          </p:val>
                                        </p:tav>
                                      </p:tavLst>
                                    </p:anim>
                                    <p:animEffect transition="in" filter="fade">
                                      <p:cBhvr>
                                        <p:cTn id="50" dur="500">
                                          <p:stCondLst>
                                            <p:cond delay="0"/>
                                          </p:stCondLst>
                                        </p:cTn>
                                        <p:tgtEl>
                                          <p:spTgt spid="21"/>
                                        </p:tgtEl>
                                      </p:cBhvr>
                                    </p:animEffect>
                                    <p:animScale>
                                      <p:cBhvr>
                                        <p:cTn id="51" dur="500" decel="100000" fill="hold">
                                          <p:stCondLst>
                                            <p:cond delay="0"/>
                                          </p:stCondLst>
                                        </p:cTn>
                                        <p:tgtEl>
                                          <p:spTgt spid="21"/>
                                        </p:tgtEl>
                                      </p:cBhvr>
                                      <p:by x="100000" y="100000"/>
                                      <p:from x="110000" y="110000"/>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1"/>
      <p:bldP spid="31" grpId="2"/>
      <p:bldP spid="34" grpId="3"/>
      <p:bldP spid="36" grpId="4" animBg="1"/>
      <p:bldP spid="38" grpId="5" animBg="1"/>
      <p:bldP spid="41" grpId="6" animBg="1"/>
      <p:bldP spid="21" grpId="7"/>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 y="0"/>
            <a:ext cx="12192001" cy="6858000"/>
          </a:xfrm>
          <a:prstGeom prst="rect">
            <a:avLst/>
          </a:prstGeom>
        </p:spPr>
      </p:pic>
      <p:sp>
        <p:nvSpPr>
          <p:cNvPr id="32" name="矩形: 圆角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969E648-40D5-85B8-E85F-49DE9663DDCA}"/>
              </a:ext>
            </a:extLst>
          </p:cNvPr>
          <p:cNvSpPr/>
          <p:nvPr/>
        </p:nvSpPr>
        <p:spPr>
          <a:xfrm>
            <a:off x="1600200" y="1106454"/>
            <a:ext cx="8966200" cy="4724400"/>
          </a:xfrm>
          <a:prstGeom prst="roundRect">
            <a:avLst>
              <a:gd name="adj" fmla="val 1033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45" name="文本框 4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5CEB2BF-9F5C-2BD3-124D-45343A5D5D84}"/>
              </a:ext>
            </a:extLst>
          </p:cNvPr>
          <p:cNvSpPr txBox="1"/>
          <p:nvPr/>
        </p:nvSpPr>
        <p:spPr>
          <a:xfrm>
            <a:off x="2755900" y="485970"/>
            <a:ext cx="6574972" cy="400110"/>
          </a:xfrm>
          <a:prstGeom prst="rect">
            <a:avLst/>
          </a:prstGeom>
          <a:noFill/>
        </p:spPr>
        <p:txBody>
          <a:bodyPr wrap="square" rtlCol="0">
            <a:spAutoFit/>
          </a:bodyPr>
          <a:lstStyle/>
          <a:p>
            <a:pPr algn="dist"/>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网</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络</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安</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全</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为</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人</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民</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网</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络</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安</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全</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靠</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人</a:t>
            </a:r>
            <a:r>
              <a:rPr lang="en-US" altLang="zh-CN"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sz="2000">
                <a:solidFill>
                  <a:schemeClr val="bg1"/>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民</a:t>
            </a:r>
          </a:p>
        </p:txBody>
      </p:sp>
      <p:pic>
        <p:nvPicPr>
          <p:cNvPr id="2" name="图片 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763786" y="1515316"/>
            <a:ext cx="3906676" cy="3906676"/>
          </a:xfrm>
          <a:prstGeom prst="rect">
            <a:avLst/>
          </a:prstGeom>
        </p:spPr>
      </p:pic>
      <p:sp>
        <p:nvSpPr>
          <p:cNvPr id="25" name="文本框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F0C444F-92B9-E766-8986-FB2AA3351948}"/>
              </a:ext>
            </a:extLst>
          </p:cNvPr>
          <p:cNvSpPr txBox="1"/>
          <p:nvPr/>
        </p:nvSpPr>
        <p:spPr>
          <a:xfrm>
            <a:off x="863601" y="2687279"/>
            <a:ext cx="6872512" cy="1754326"/>
          </a:xfrm>
          <a:prstGeom prst="rect">
            <a:avLst/>
          </a:prstGeom>
          <a:noFill/>
        </p:spPr>
        <p:txBody>
          <a:bodyPr wrap="square" rtlCol="0">
            <a:spAutoFit/>
          </a:bodyPr>
          <a:lstStyle/>
          <a:p>
            <a:pPr algn="ctr"/>
            <a:r>
              <a:rPr lang="en-US" altLang="zh-CN" sz="5400" dirty="0" smtClean="0">
                <a:gradFill>
                  <a:gsLst>
                    <a:gs pos="0">
                      <a:srgbClr val="00B0F0"/>
                    </a:gs>
                    <a:gs pos="70000">
                      <a:srgbClr val="0070C0"/>
                    </a:gs>
                  </a:gsLst>
                  <a:lin ang="5400000" scaled="1"/>
                </a:gradFill>
                <a:latin typeface="思源宋体 CN Heavy" panose="02020900000000000000" pitchFamily="18" charset="-122"/>
                <a:ea typeface="思源宋体 CN Heavy" panose="02020900000000000000" pitchFamily="18" charset="-122"/>
                <a:sym typeface="思源宋体 CN" panose="02020400000000000000" pitchFamily="18" charset="-122"/>
              </a:rPr>
              <a:t>20XX</a:t>
            </a:r>
            <a:r>
              <a:rPr lang="zh-CN" altLang="en-US" sz="5400" dirty="0" smtClean="0">
                <a:gradFill>
                  <a:gsLst>
                    <a:gs pos="0">
                      <a:srgbClr val="00B0F0"/>
                    </a:gs>
                    <a:gs pos="70000">
                      <a:srgbClr val="0070C0"/>
                    </a:gs>
                  </a:gsLst>
                  <a:lin ang="5400000" scaled="1"/>
                </a:gradFill>
                <a:latin typeface="思源宋体 CN Heavy" panose="02020900000000000000" pitchFamily="18" charset="-122"/>
                <a:ea typeface="思源宋体 CN Heavy" panose="02020900000000000000" pitchFamily="18" charset="-122"/>
                <a:sym typeface="思源宋体 CN" panose="02020400000000000000" pitchFamily="18" charset="-122"/>
              </a:rPr>
              <a:t>年</a:t>
            </a:r>
            <a:endParaRPr lang="en-US" altLang="zh-CN" sz="5400" dirty="0" smtClean="0">
              <a:gradFill>
                <a:gsLst>
                  <a:gs pos="0">
                    <a:srgbClr val="00B0F0"/>
                  </a:gs>
                  <a:gs pos="70000">
                    <a:srgbClr val="0070C0"/>
                  </a:gs>
                </a:gsLst>
                <a:lin ang="5400000" scaled="1"/>
              </a:gradFill>
              <a:latin typeface="思源宋体 CN Heavy" panose="02020900000000000000" pitchFamily="18" charset="-122"/>
              <a:ea typeface="思源宋体 CN Heavy" panose="02020900000000000000" pitchFamily="18" charset="-122"/>
              <a:sym typeface="思源宋体 CN" panose="02020400000000000000" pitchFamily="18" charset="-122"/>
            </a:endParaRPr>
          </a:p>
          <a:p>
            <a:pPr algn="ctr"/>
            <a:r>
              <a:rPr lang="zh-CN" altLang="en-US" sz="5400" dirty="0" smtClean="0">
                <a:gradFill>
                  <a:gsLst>
                    <a:gs pos="0">
                      <a:srgbClr val="00B0F0"/>
                    </a:gs>
                    <a:gs pos="70000">
                      <a:srgbClr val="0070C0"/>
                    </a:gs>
                  </a:gsLst>
                  <a:lin ang="5400000" scaled="1"/>
                </a:gradFill>
                <a:latin typeface="思源宋体 CN Heavy" panose="02020900000000000000" pitchFamily="18" charset="-122"/>
                <a:ea typeface="思源宋体 CN Heavy" panose="02020900000000000000" pitchFamily="18" charset="-122"/>
                <a:sym typeface="思源宋体 CN" panose="02020400000000000000" pitchFamily="18" charset="-122"/>
              </a:rPr>
              <a:t>网</a:t>
            </a:r>
            <a:r>
              <a:rPr lang="zh-CN" altLang="en-US" sz="5400" dirty="0">
                <a:gradFill>
                  <a:gsLst>
                    <a:gs pos="0">
                      <a:srgbClr val="00B0F0"/>
                    </a:gs>
                    <a:gs pos="70000">
                      <a:srgbClr val="0070C0"/>
                    </a:gs>
                  </a:gsLst>
                  <a:lin ang="5400000" scaled="1"/>
                </a:gradFill>
                <a:latin typeface="思源宋体 CN Heavy" panose="02020900000000000000" pitchFamily="18" charset="-122"/>
                <a:ea typeface="思源宋体 CN Heavy" panose="02020900000000000000" pitchFamily="18" charset="-122"/>
                <a:sym typeface="思源宋体 CN" panose="02020400000000000000" pitchFamily="18" charset="-122"/>
              </a:rPr>
              <a:t>络安全周</a:t>
            </a:r>
          </a:p>
        </p:txBody>
      </p:sp>
      <p:sp>
        <p:nvSpPr>
          <p:cNvPr id="26" name="文本框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3C66496-75D7-2839-18D3-490328608CE2}"/>
              </a:ext>
            </a:extLst>
          </p:cNvPr>
          <p:cNvSpPr txBox="1"/>
          <p:nvPr/>
        </p:nvSpPr>
        <p:spPr>
          <a:xfrm>
            <a:off x="1981200" y="1602850"/>
            <a:ext cx="4637314" cy="1323439"/>
          </a:xfrm>
          <a:prstGeom prst="rect">
            <a:avLst/>
          </a:prstGeom>
          <a:noFill/>
        </p:spPr>
        <p:txBody>
          <a:bodyPr wrap="square" rtlCol="0">
            <a:spAutoFit/>
          </a:bodyPr>
          <a:lstStyle/>
          <a:p>
            <a:pPr algn="ctr"/>
            <a:r>
              <a:rPr lang="en-US" altLang="zh-CN" sz="8000">
                <a:gradFill>
                  <a:gsLst>
                    <a:gs pos="0">
                      <a:srgbClr val="00B0F0"/>
                    </a:gs>
                    <a:gs pos="70000">
                      <a:srgbClr val="0070C0"/>
                    </a:gs>
                  </a:gsLst>
                  <a:lin ang="5400000" scaled="1"/>
                </a:gradFill>
                <a:latin typeface="思源宋体 CN" panose="02020400000000000000" pitchFamily="18" charset="-122"/>
                <a:ea typeface="思源宋体 CN" panose="02020400000000000000" pitchFamily="18" charset="-122"/>
                <a:sym typeface="思源宋体 CN" panose="02020400000000000000" pitchFamily="18" charset="-122"/>
              </a:rPr>
              <a:t>-</a:t>
            </a:r>
            <a:r>
              <a:rPr lang="en-US" altLang="zh-CN" sz="8000" smtClean="0">
                <a:gradFill>
                  <a:gsLst>
                    <a:gs pos="0">
                      <a:srgbClr val="00B0F0"/>
                    </a:gs>
                    <a:gs pos="70000">
                      <a:srgbClr val="0070C0"/>
                    </a:gs>
                  </a:gsLst>
                  <a:lin ang="5400000" scaled="1"/>
                </a:gradFill>
                <a:latin typeface="思源宋体 CN" panose="02020400000000000000" pitchFamily="18" charset="-122"/>
                <a:ea typeface="思源宋体 CN" panose="02020400000000000000" pitchFamily="18" charset="-122"/>
                <a:sym typeface="思源宋体 CN" panose="02020400000000000000" pitchFamily="18" charset="-122"/>
              </a:rPr>
              <a:t>02-</a:t>
            </a:r>
            <a:endParaRPr lang="zh-CN" altLang="en-US" sz="8000">
              <a:gradFill>
                <a:gsLst>
                  <a:gs pos="0">
                    <a:srgbClr val="00B0F0"/>
                  </a:gs>
                  <a:gs pos="70000">
                    <a:srgbClr val="0070C0"/>
                  </a:gs>
                </a:gsLst>
                <a:lin ang="5400000" scaled="1"/>
              </a:gradFill>
              <a:latin typeface="思源宋体 CN" panose="02020400000000000000" pitchFamily="18" charset="-122"/>
              <a:ea typeface="思源宋体 CN" panose="02020400000000000000" pitchFamily="18" charset="-122"/>
              <a:sym typeface="思源宋体 CN" panose="02020400000000000000" pitchFamily="18" charset="-122"/>
            </a:endParaRPr>
          </a:p>
        </p:txBody>
      </p:sp>
      <p:sp>
        <p:nvSpPr>
          <p:cNvPr id="27" name="PA-文本框 8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90491FB-EF15-211E-5A06-D7B870ADAD6A}"/>
              </a:ext>
            </a:extLst>
          </p:cNvPr>
          <p:cNvSpPr txBox="1"/>
          <p:nvPr>
            <p:custDataLst>
              <p:tags r:id="rId1"/>
            </p:custDataLst>
          </p:nvPr>
        </p:nvSpPr>
        <p:spPr>
          <a:xfrm>
            <a:off x="1903186" y="4374821"/>
            <a:ext cx="4793342" cy="646331"/>
          </a:xfrm>
          <a:prstGeom prst="rect">
            <a:avLst/>
          </a:prstGeom>
          <a:noFill/>
        </p:spPr>
        <p:txBody>
          <a:bodyPr wrap="square" lIns="0" tIns="0" rIns="0" bIns="0" rtlCol="0">
            <a:spAutoFit/>
          </a:bodyPr>
          <a:lstStyle/>
          <a:p>
            <a:pPr algn="ctr" hangingPunct="0">
              <a:lnSpc>
                <a:spcPct val="150000"/>
              </a:lnSpc>
            </a:pPr>
            <a:r>
              <a:rPr lang="zh-CN" altLang="en-US" sz="140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 即“中国国家网络安全宣传周”，是为了“共建网络安全，共享网络文明”而开展的主题活动。</a:t>
            </a:r>
            <a:endParaRPr lang="en-US" altLang="zh-CN" sz="140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endParaRPr>
          </a:p>
        </p:txBody>
      </p:sp>
    </p:spTree>
    <p:extLst>
      <p:ext uri="{BB962C8B-B14F-4D97-AF65-F5344CB8AC3E}">
        <p14:creationId xmlns:p14="http://schemas.microsoft.com/office/powerpoint/2010/main" val="4192753832"/>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anim calcmode="lin" valueType="num">
                                      <p:cBhvr>
                                        <p:cTn id="7" dur="500" fill="hold"/>
                                        <p:tgtEl>
                                          <p:spTgt spid="45"/>
                                        </p:tgtEl>
                                        <p:attrNameLst>
                                          <p:attrName>ppt_w</p:attrName>
                                        </p:attrNameLst>
                                      </p:cBhvr>
                                      <p:tavLst>
                                        <p:tav tm="0">
                                          <p:val>
                                            <p:fltVal val="0"/>
                                          </p:val>
                                        </p:tav>
                                        <p:tav tm="100000">
                                          <p:val>
                                            <p:strVal val="#ppt_w"/>
                                          </p:val>
                                        </p:tav>
                                      </p:tavLst>
                                    </p:anim>
                                    <p:anim calcmode="lin" valueType="num">
                                      <p:cBhvr>
                                        <p:cTn id="8" dur="500" fill="hold"/>
                                        <p:tgtEl>
                                          <p:spTgt spid="45"/>
                                        </p:tgtEl>
                                        <p:attrNameLst>
                                          <p:attrName>ppt_h</p:attrName>
                                        </p:attrNameLst>
                                      </p:cBhvr>
                                      <p:tavLst>
                                        <p:tav tm="0">
                                          <p:val>
                                            <p:fltVal val="0"/>
                                          </p:val>
                                        </p:tav>
                                        <p:tav tm="100000">
                                          <p:val>
                                            <p:strVal val="#ppt_h"/>
                                          </p:val>
                                        </p:tav>
                                      </p:tavLst>
                                    </p:anim>
                                    <p:animEffect transition="in" filter="fade">
                                      <p:cBhvr>
                                        <p:cTn id="9" dur="500"/>
                                        <p:tgtEl>
                                          <p:spTgt spid="45"/>
                                        </p:tgtEl>
                                      </p:cBhvr>
                                    </p:animEffect>
                                  </p:childTnLst>
                                </p:cTn>
                              </p:par>
                            </p:childTnLst>
                          </p:cTn>
                        </p:par>
                        <p:par>
                          <p:cTn id="10" fill="hold" nodeType="afterGroup">
                            <p:stCondLst>
                              <p:cond delay="500"/>
                            </p:stCondLst>
                            <p:childTnLst>
                              <p:par>
                                <p:cTn id="11" presetID="10" presetClass="entr" presetSubtype="0" fill="hold" grpId="2" nodeType="afterEffect">
                                  <p:stCondLst>
                                    <p:cond delay="500"/>
                                  </p:stCondLst>
                                  <p:iterate type="wd">
                                    <p:tmPct val="10000"/>
                                  </p:iterate>
                                  <p:childTnLst>
                                    <p:set>
                                      <p:cBhvr>
                                        <p:cTn id="12" dur="1" fill="hold">
                                          <p:stCondLst>
                                            <p:cond delay="0"/>
                                          </p:stCondLst>
                                        </p:cTn>
                                        <p:tgtEl>
                                          <p:spTgt spid="26"/>
                                        </p:tgtEl>
                                        <p:attrNameLst>
                                          <p:attrName>style.visibility</p:attrName>
                                        </p:attrNameLst>
                                      </p:cBhvr>
                                      <p:to>
                                        <p:strVal val="visible"/>
                                      </p:to>
                                    </p:set>
                                    <p:anim to="0" calcmode="lin" valueType="num">
                                      <p:cBhvr>
                                        <p:cTn id="13" dur="500" decel="100000" fill="hold">
                                          <p:stCondLst>
                                            <p:cond delay="0"/>
                                          </p:stCondLst>
                                        </p:cTn>
                                        <p:tgtEl>
                                          <p:spTgt spid="26"/>
                                        </p:tgtEl>
                                        <p:attrNameLst>
                                          <p:attrName>ppt_y</p:attrName>
                                        </p:attrNameLst>
                                      </p:cBhvr>
                                      <p:tavLst>
                                        <p:tav tm="0">
                                          <p:val>
                                            <p:strVal val="ppt_y+0.02"/>
                                          </p:val>
                                        </p:tav>
                                        <p:tav tm="100000">
                                          <p:val>
                                            <p:strVal val="#ppt_y"/>
                                          </p:val>
                                        </p:tav>
                                      </p:tavLst>
                                    </p:anim>
                                    <p:animEffect transition="in" filter="fade">
                                      <p:cBhvr>
                                        <p:cTn id="14" dur="500">
                                          <p:stCondLst>
                                            <p:cond delay="0"/>
                                          </p:stCondLst>
                                        </p:cTn>
                                        <p:tgtEl>
                                          <p:spTgt spid="26"/>
                                        </p:tgtEl>
                                      </p:cBhvr>
                                    </p:animEffect>
                                    <p:animScale>
                                      <p:cBhvr>
                                        <p:cTn id="15" dur="500" decel="100000" fill="hold">
                                          <p:stCondLst>
                                            <p:cond delay="0"/>
                                          </p:stCondLst>
                                        </p:cTn>
                                        <p:tgtEl>
                                          <p:spTgt spid="26"/>
                                        </p:tgtEl>
                                      </p:cBhvr>
                                      <p:by x="100000" y="100000"/>
                                      <p:from x="110000" y="110000"/>
                                      <p:to x="100000" y="100000"/>
                                    </p:animScale>
                                  </p:childTnLst>
                                </p:cTn>
                              </p:par>
                            </p:childTnLst>
                          </p:cTn>
                        </p:par>
                        <p:par>
                          <p:cTn id="16" fill="hold" nodeType="afterGroup">
                            <p:stCondLst>
                              <p:cond delay="1550"/>
                            </p:stCondLst>
                            <p:childTnLst>
                              <p:par>
                                <p:cTn id="17" presetID="10" presetClass="entr" presetSubtype="0" fill="hold" grpId="1" nodeType="afterEffect">
                                  <p:stCondLst>
                                    <p:cond delay="1050"/>
                                  </p:stCondLst>
                                  <p:iterate type="wd">
                                    <p:tmPct val="10000"/>
                                  </p:iterate>
                                  <p:childTnLst>
                                    <p:set>
                                      <p:cBhvr>
                                        <p:cTn id="18" dur="1" fill="hold">
                                          <p:stCondLst>
                                            <p:cond delay="0"/>
                                          </p:stCondLst>
                                        </p:cTn>
                                        <p:tgtEl>
                                          <p:spTgt spid="25"/>
                                        </p:tgtEl>
                                        <p:attrNameLst>
                                          <p:attrName>style.visibility</p:attrName>
                                        </p:attrNameLst>
                                      </p:cBhvr>
                                      <p:to>
                                        <p:strVal val="visible"/>
                                      </p:to>
                                    </p:set>
                                    <p:anim to="0" calcmode="lin" valueType="num">
                                      <p:cBhvr>
                                        <p:cTn id="19" dur="500" decel="100000" fill="hold">
                                          <p:stCondLst>
                                            <p:cond delay="0"/>
                                          </p:stCondLst>
                                        </p:cTn>
                                        <p:tgtEl>
                                          <p:spTgt spid="25"/>
                                        </p:tgtEl>
                                        <p:attrNameLst>
                                          <p:attrName>ppt_y</p:attrName>
                                        </p:attrNameLst>
                                      </p:cBhvr>
                                      <p:tavLst>
                                        <p:tav tm="0">
                                          <p:val>
                                            <p:strVal val="ppt_y+0.02"/>
                                          </p:val>
                                        </p:tav>
                                        <p:tav tm="100000">
                                          <p:val>
                                            <p:strVal val="#ppt_y"/>
                                          </p:val>
                                        </p:tav>
                                      </p:tavLst>
                                    </p:anim>
                                    <p:animEffect transition="in" filter="fade">
                                      <p:cBhvr>
                                        <p:cTn id="20" dur="500">
                                          <p:stCondLst>
                                            <p:cond delay="0"/>
                                          </p:stCondLst>
                                        </p:cTn>
                                        <p:tgtEl>
                                          <p:spTgt spid="25"/>
                                        </p:tgtEl>
                                      </p:cBhvr>
                                    </p:animEffect>
                                    <p:animScale>
                                      <p:cBhvr>
                                        <p:cTn id="21" dur="500" decel="100000" fill="hold">
                                          <p:stCondLst>
                                            <p:cond delay="0"/>
                                          </p:stCondLst>
                                        </p:cTn>
                                        <p:tgtEl>
                                          <p:spTgt spid="25"/>
                                        </p:tgtEl>
                                      </p:cBhvr>
                                      <p:by x="100000" y="100000"/>
                                      <p:from x="110000" y="110000"/>
                                      <p:to x="100000" y="100000"/>
                                    </p:animScale>
                                  </p:childTnLst>
                                </p:cTn>
                              </p:par>
                            </p:childTnLst>
                          </p:cTn>
                        </p:par>
                        <p:par>
                          <p:cTn id="22" fill="hold" nodeType="afterGroup">
                            <p:stCondLst>
                              <p:cond delay="3300"/>
                            </p:stCondLst>
                            <p:childTnLst>
                              <p:par>
                                <p:cTn id="23" presetID="10" presetClass="entr" presetSubtype="0" fill="hold" grpId="3" nodeType="afterEffect">
                                  <p:stCondLst>
                                    <p:cond delay="1850"/>
                                  </p:stCondLst>
                                  <p:iterate type="wd">
                                    <p:tmPct val="10000"/>
                                  </p:iterate>
                                  <p:childTnLst>
                                    <p:set>
                                      <p:cBhvr>
                                        <p:cTn id="24" dur="1" fill="hold">
                                          <p:stCondLst>
                                            <p:cond delay="0"/>
                                          </p:stCondLst>
                                        </p:cTn>
                                        <p:tgtEl>
                                          <p:spTgt spid="27"/>
                                        </p:tgtEl>
                                        <p:attrNameLst>
                                          <p:attrName>style.visibility</p:attrName>
                                        </p:attrNameLst>
                                      </p:cBhvr>
                                      <p:to>
                                        <p:strVal val="visible"/>
                                      </p:to>
                                    </p:set>
                                    <p:anim to="0" calcmode="lin" valueType="num">
                                      <p:cBhvr>
                                        <p:cTn id="25" dur="500" decel="100000" fill="hold">
                                          <p:stCondLst>
                                            <p:cond delay="0"/>
                                          </p:stCondLst>
                                        </p:cTn>
                                        <p:tgtEl>
                                          <p:spTgt spid="27"/>
                                        </p:tgtEl>
                                        <p:attrNameLst>
                                          <p:attrName>ppt_y</p:attrName>
                                        </p:attrNameLst>
                                      </p:cBhvr>
                                      <p:tavLst>
                                        <p:tav tm="0">
                                          <p:val>
                                            <p:strVal val="ppt_y+0.02"/>
                                          </p:val>
                                        </p:tav>
                                        <p:tav tm="100000">
                                          <p:val>
                                            <p:strVal val="#ppt_y"/>
                                          </p:val>
                                        </p:tav>
                                      </p:tavLst>
                                    </p:anim>
                                    <p:animEffect transition="in" filter="fade">
                                      <p:cBhvr>
                                        <p:cTn id="26" dur="500">
                                          <p:stCondLst>
                                            <p:cond delay="0"/>
                                          </p:stCondLst>
                                        </p:cTn>
                                        <p:tgtEl>
                                          <p:spTgt spid="27"/>
                                        </p:tgtEl>
                                      </p:cBhvr>
                                    </p:animEffect>
                                    <p:animScale>
                                      <p:cBhvr>
                                        <p:cTn id="27" dur="500" decel="100000" fill="hold">
                                          <p:stCondLst>
                                            <p:cond delay="0"/>
                                          </p:stCondLst>
                                        </p:cTn>
                                        <p:tgtEl>
                                          <p:spTgt spid="27"/>
                                        </p:tgtEl>
                                      </p:cBhvr>
                                      <p:by x="100000" y="100000"/>
                                      <p:from x="110000" y="110000"/>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25" grpId="1"/>
      <p:bldP spid="26" grpId="2"/>
      <p:bldP spid="27" grpId="3"/>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组合 4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8D4B721-191C-A227-C16E-92F030106D8C}"/>
              </a:ext>
            </a:extLst>
          </p:cNvPr>
          <p:cNvGrpSpPr/>
          <p:nvPr/>
        </p:nvGrpSpPr>
        <p:grpSpPr>
          <a:xfrm>
            <a:off x="351975" y="344715"/>
            <a:ext cx="5185226" cy="609599"/>
            <a:chOff x="1498601" y="1781629"/>
            <a:chExt cx="5680982" cy="772886"/>
          </a:xfrm>
        </p:grpSpPr>
        <p:sp>
          <p:nvSpPr>
            <p:cNvPr id="11" name="矩形: 圆角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414E7A3-6740-0603-681E-25B19E63A622}"/>
                </a:ext>
              </a:extLst>
            </p:cNvPr>
            <p:cNvSpPr/>
            <p:nvPr/>
          </p:nvSpPr>
          <p:spPr>
            <a:xfrm>
              <a:off x="3622253" y="1781629"/>
              <a:ext cx="3557330" cy="772886"/>
            </a:xfrm>
            <a:prstGeom prst="roundRect">
              <a:avLst>
                <a:gd name="adj" fmla="val 50000"/>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400" dirty="0" smtClean="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20XX</a:t>
              </a:r>
              <a:r>
                <a:rPr lang="zh-CN" altLang="en-US" sz="2400" dirty="0" smtClean="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年</a:t>
              </a:r>
              <a:r>
                <a:rPr lang="zh-CN" altLang="en-US" sz="2400" dirty="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网络安全周</a:t>
              </a:r>
            </a:p>
          </p:txBody>
        </p:sp>
        <p:sp>
          <p:nvSpPr>
            <p:cNvPr id="29" name="矩形: 圆角 2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188B73F-906F-B394-EAF7-A474F2B0EDF1}"/>
                </a:ext>
              </a:extLst>
            </p:cNvPr>
            <p:cNvSpPr/>
            <p:nvPr/>
          </p:nvSpPr>
          <p:spPr>
            <a:xfrm>
              <a:off x="1498601" y="1781629"/>
              <a:ext cx="1981414" cy="772886"/>
            </a:xfrm>
            <a:prstGeom prst="roundRect">
              <a:avLst>
                <a:gd name="adj" fmla="val 50000"/>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PART-02</a:t>
              </a:r>
              <a:endParaRPr lang="zh-CN" altLang="en-US"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endParaRPr>
            </a:p>
          </p:txBody>
        </p:sp>
      </p:grpSp>
      <p:sp>
        <p:nvSpPr>
          <p:cNvPr id="12" name="PA-文本框 8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43B4318-0DFE-3C9E-E440-377B15055139}"/>
              </a:ext>
            </a:extLst>
          </p:cNvPr>
          <p:cNvSpPr txBox="1"/>
          <p:nvPr>
            <p:custDataLst>
              <p:tags r:id="rId1"/>
            </p:custDataLst>
          </p:nvPr>
        </p:nvSpPr>
        <p:spPr>
          <a:xfrm>
            <a:off x="742043" y="3208495"/>
            <a:ext cx="7119257" cy="407484"/>
          </a:xfrm>
          <a:prstGeom prst="rect">
            <a:avLst/>
          </a:prstGeom>
          <a:noFill/>
        </p:spPr>
        <p:txBody>
          <a:bodyPr wrap="square" lIns="0" tIns="0" rIns="0" bIns="0" rtlCol="0">
            <a:spAutoFit/>
          </a:bodyPr>
          <a:lstStyle/>
          <a:p>
            <a:pPr algn="just" hangingPunct="0">
              <a:lnSpc>
                <a:spcPct val="150000"/>
              </a:lnSpc>
            </a:pPr>
            <a:r>
              <a:rPr lang="en-US" altLang="zh-CN" sz="200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2014</a:t>
            </a:r>
            <a:r>
              <a:rPr lang="zh-CN" altLang="en-US" sz="200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年首届网安周举办以来，今年网安周已经走过第</a:t>
            </a:r>
            <a:r>
              <a:rPr lang="en-US" altLang="zh-CN" sz="200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9</a:t>
            </a:r>
            <a:r>
              <a:rPr lang="zh-CN" altLang="en-US" sz="200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个年头。</a:t>
            </a:r>
          </a:p>
        </p:txBody>
      </p:sp>
      <p:sp>
        <p:nvSpPr>
          <p:cNvPr id="34" name="PA-文本框 8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B028E09-9433-93B2-0525-699E01AD6726}"/>
              </a:ext>
            </a:extLst>
          </p:cNvPr>
          <p:cNvSpPr txBox="1"/>
          <p:nvPr>
            <p:custDataLst>
              <p:tags r:id="rId2"/>
            </p:custDataLst>
          </p:nvPr>
        </p:nvSpPr>
        <p:spPr>
          <a:xfrm>
            <a:off x="742042" y="5419603"/>
            <a:ext cx="7779658" cy="369332"/>
          </a:xfrm>
          <a:prstGeom prst="rect">
            <a:avLst/>
          </a:prstGeom>
          <a:noFill/>
        </p:spPr>
        <p:txBody>
          <a:bodyPr wrap="square" lIns="0" tIns="0" rIns="0" bIns="0" rtlCol="0">
            <a:spAutoFit/>
          </a:bodyPr>
          <a:lstStyle/>
          <a:p>
            <a:pPr algn="just" hangingPunct="0"/>
            <a:r>
              <a:rPr lang="zh-CN" altLang="en-US" sz="240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网络安全为人民，网络安全靠人民</a:t>
            </a:r>
          </a:p>
        </p:txBody>
      </p:sp>
      <p:sp>
        <p:nvSpPr>
          <p:cNvPr id="41" name="矩形: 圆角 4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0980071-A80C-6008-DC48-599292767076}"/>
              </a:ext>
            </a:extLst>
          </p:cNvPr>
          <p:cNvSpPr/>
          <p:nvPr/>
        </p:nvSpPr>
        <p:spPr>
          <a:xfrm>
            <a:off x="742042" y="2066471"/>
            <a:ext cx="6306458" cy="613229"/>
          </a:xfrm>
          <a:prstGeom prst="roundRect">
            <a:avLst>
              <a:gd name="adj" fmla="val 50000"/>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smtClean="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20XX</a:t>
            </a:r>
            <a:r>
              <a:rPr lang="zh-CN" altLang="en-US" sz="2400" dirty="0" smtClean="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年</a:t>
            </a:r>
            <a:r>
              <a:rPr lang="zh-CN" altLang="en-US" sz="2400" dirty="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网络安全周，</a:t>
            </a:r>
            <a:r>
              <a:rPr lang="en-US" altLang="zh-CN" sz="2400" dirty="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9</a:t>
            </a:r>
            <a:r>
              <a:rPr lang="zh-CN" altLang="en-US" sz="2400" dirty="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月</a:t>
            </a:r>
            <a:r>
              <a:rPr lang="en-US" altLang="zh-CN" sz="2400" dirty="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5</a:t>
            </a:r>
            <a:r>
              <a:rPr lang="zh-CN" altLang="en-US" sz="2400" dirty="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日在合肥开幕</a:t>
            </a:r>
          </a:p>
        </p:txBody>
      </p:sp>
      <p:sp>
        <p:nvSpPr>
          <p:cNvPr id="22" name="矩形: 圆角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AFF317F-1E95-C301-8DC6-41AD6065DBAB}"/>
              </a:ext>
            </a:extLst>
          </p:cNvPr>
          <p:cNvSpPr/>
          <p:nvPr/>
        </p:nvSpPr>
        <p:spPr>
          <a:xfrm>
            <a:off x="742042" y="4239479"/>
            <a:ext cx="4261758" cy="613229"/>
          </a:xfrm>
          <a:prstGeom prst="roundRect">
            <a:avLst>
              <a:gd name="adj" fmla="val 50000"/>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smtClean="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20XX</a:t>
            </a:r>
            <a:r>
              <a:rPr lang="zh-CN" altLang="en-US" sz="2400" dirty="0" smtClean="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年</a:t>
            </a:r>
            <a:r>
              <a:rPr lang="zh-CN" altLang="en-US" sz="2400" dirty="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网络安全周主题</a:t>
            </a:r>
          </a:p>
        </p:txBody>
      </p:sp>
      <p:pic>
        <p:nvPicPr>
          <p:cNvPr id="26" name="图片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F8B0C61-F3DF-F771-ADC4-B81257991529}"/>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289800" y="3693487"/>
            <a:ext cx="4127494" cy="2948210"/>
          </a:xfrm>
          <a:prstGeom prst="rect">
            <a:avLst/>
          </a:prstGeom>
        </p:spPr>
      </p:pic>
    </p:spTree>
    <p:extLst>
      <p:ext uri="{BB962C8B-B14F-4D97-AF65-F5344CB8AC3E}">
        <p14:creationId xmlns:p14="http://schemas.microsoft.com/office/powerpoint/2010/main" val="792825253"/>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decel="100000" fill="hold" nodeType="with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500">
                                          <p:stCondLst>
                                            <p:cond delay="0"/>
                                          </p:stCondLst>
                                        </p:cTn>
                                        <p:tgtEl>
                                          <p:spTgt spid="47"/>
                                        </p:tgtEl>
                                      </p:cBhvr>
                                    </p:animEffect>
                                    <p:anim to="0" calcmode="lin" valueType="num">
                                      <p:cBhvr>
                                        <p:cTn id="8" dur="500" fill="hold">
                                          <p:stCondLst>
                                            <p:cond delay="0"/>
                                          </p:stCondLst>
                                        </p:cTn>
                                        <p:tgtEl>
                                          <p:spTgt spid="47"/>
                                        </p:tgtEl>
                                        <p:attrNameLst>
                                          <p:attrName>ppt_x</p:attrName>
                                        </p:attrNameLst>
                                      </p:cBhvr>
                                      <p:tavLst>
                                        <p:tav tm="0">
                                          <p:val>
                                            <p:strVal val="#ppt_x-.05"/>
                                          </p:val>
                                        </p:tav>
                                        <p:tav tm="100000">
                                          <p:val>
                                            <p:strVal val="#ppt_x"/>
                                          </p:val>
                                        </p:tav>
                                      </p:tavLst>
                                    </p:anim>
                                  </p:childTnLst>
                                </p:cTn>
                              </p:par>
                            </p:childTnLst>
                          </p:cTn>
                        </p:par>
                      </p:childTnLst>
                    </p:cTn>
                  </p:par>
                  <p:par>
                    <p:cTn id="9" fill="hold" nodeType="clickPar">
                      <p:stCondLst>
                        <p:cond delay="indefinite"/>
                        <p:cond evt="onBegin" delay="0">
                          <p:tn val="8"/>
                        </p:cond>
                      </p:stCondLst>
                      <p:childTnLst>
                        <p:par>
                          <p:cTn id="10" fill="hold" nodeType="afterGroup">
                            <p:stCondLst>
                              <p:cond delay="0"/>
                            </p:stCondLst>
                            <p:childTnLst>
                              <p:par>
                                <p:cTn id="11" presetID="42" presetClass="entr" presetSubtype="0" fill="hold" nodeType="clickEffect">
                                  <p:stCondLst>
                                    <p:cond delay="0"/>
                                  </p:stCondLst>
                                  <p:childTnLst>
                                    <p:set>
                                      <p:cBhvr>
                                        <p:cTn id="12" dur="1" fill="hold">
                                          <p:stCondLst>
                                            <p:cond delay="0"/>
                                          </p:stCondLst>
                                        </p:cTn>
                                        <p:tgtEl>
                                          <p:spTgt spid="26"/>
                                        </p:tgtEl>
                                        <p:attrNameLst>
                                          <p:attrName>style.visibility</p:attrName>
                                        </p:attrNameLst>
                                      </p:cBhvr>
                                      <p:to>
                                        <p:strVal val="visible"/>
                                      </p:to>
                                    </p:set>
                                    <p:animEffect transition="in" filter="fade">
                                      <p:cBhvr>
                                        <p:cTn id="13" dur="1000"/>
                                        <p:tgtEl>
                                          <p:spTgt spid="26"/>
                                        </p:tgtEl>
                                      </p:cBhvr>
                                    </p:animEffect>
                                    <p:anim calcmode="lin" valueType="num">
                                      <p:cBhvr>
                                        <p:cTn id="14" dur="1000" fill="hold"/>
                                        <p:tgtEl>
                                          <p:spTgt spid="26"/>
                                        </p:tgtEl>
                                        <p:attrNameLst>
                                          <p:attrName>ppt_x</p:attrName>
                                        </p:attrNameLst>
                                      </p:cBhvr>
                                      <p:tavLst>
                                        <p:tav tm="0">
                                          <p:val>
                                            <p:strVal val="#ppt_x"/>
                                          </p:val>
                                        </p:tav>
                                        <p:tav tm="100000">
                                          <p:val>
                                            <p:strVal val="#ppt_x"/>
                                          </p:val>
                                        </p:tav>
                                      </p:tavLst>
                                    </p:anim>
                                    <p:anim calcmode="lin" valueType="num">
                                      <p:cBhvr>
                                        <p:cTn id="15" dur="1000" fill="hold"/>
                                        <p:tgtEl>
                                          <p:spTgt spid="26"/>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1000"/>
                            </p:stCondLst>
                            <p:childTnLst>
                              <p:par>
                                <p:cTn id="17" presetID="10" presetClass="entr" presetSubtype="0" fill="hold" grpId="2" nodeType="afterEffect">
                                  <p:stCondLst>
                                    <p:cond delay="1000"/>
                                  </p:stCondLst>
                                  <p:iterate type="wd">
                                    <p:tmPct val="10000"/>
                                  </p:iterate>
                                  <p:childTnLst>
                                    <p:set>
                                      <p:cBhvr>
                                        <p:cTn id="18" dur="1" fill="hold">
                                          <p:stCondLst>
                                            <p:cond delay="0"/>
                                          </p:stCondLst>
                                        </p:cTn>
                                        <p:tgtEl>
                                          <p:spTgt spid="41"/>
                                        </p:tgtEl>
                                        <p:attrNameLst>
                                          <p:attrName>style.visibility</p:attrName>
                                        </p:attrNameLst>
                                      </p:cBhvr>
                                      <p:to>
                                        <p:strVal val="visible"/>
                                      </p:to>
                                    </p:set>
                                    <p:anim to="0" calcmode="lin" valueType="num">
                                      <p:cBhvr>
                                        <p:cTn id="19" dur="500" decel="100000" fill="hold">
                                          <p:stCondLst>
                                            <p:cond delay="0"/>
                                          </p:stCondLst>
                                        </p:cTn>
                                        <p:tgtEl>
                                          <p:spTgt spid="41"/>
                                        </p:tgtEl>
                                        <p:attrNameLst>
                                          <p:attrName>ppt_y</p:attrName>
                                        </p:attrNameLst>
                                      </p:cBhvr>
                                      <p:tavLst>
                                        <p:tav tm="0">
                                          <p:val>
                                            <p:strVal val="ppt_y+0.02"/>
                                          </p:val>
                                        </p:tav>
                                        <p:tav tm="100000">
                                          <p:val>
                                            <p:strVal val="#ppt_y"/>
                                          </p:val>
                                        </p:tav>
                                      </p:tavLst>
                                    </p:anim>
                                    <p:animEffect transition="in" filter="fade">
                                      <p:cBhvr>
                                        <p:cTn id="20" dur="500">
                                          <p:stCondLst>
                                            <p:cond delay="0"/>
                                          </p:stCondLst>
                                        </p:cTn>
                                        <p:tgtEl>
                                          <p:spTgt spid="41"/>
                                        </p:tgtEl>
                                      </p:cBhvr>
                                    </p:animEffect>
                                    <p:animScale>
                                      <p:cBhvr>
                                        <p:cTn id="21" dur="500" decel="100000" fill="hold">
                                          <p:stCondLst>
                                            <p:cond delay="0"/>
                                          </p:stCondLst>
                                        </p:cTn>
                                        <p:tgtEl>
                                          <p:spTgt spid="41"/>
                                        </p:tgtEl>
                                      </p:cBhvr>
                                      <p:by x="100000" y="100000"/>
                                      <p:from x="110000" y="110000"/>
                                      <p:to x="100000" y="100000"/>
                                    </p:animScale>
                                  </p:childTnLst>
                                </p:cTn>
                              </p:par>
                            </p:childTnLst>
                          </p:cTn>
                        </p:par>
                        <p:par>
                          <p:cTn id="22" fill="hold" nodeType="afterGroup">
                            <p:stCondLst>
                              <p:cond delay="3100"/>
                            </p:stCondLst>
                            <p:childTnLst>
                              <p:par>
                                <p:cTn id="23" presetID="10" presetClass="entr" presetSubtype="0" fill="hold" grpId="0" nodeType="afterEffect">
                                  <p:stCondLst>
                                    <p:cond delay="2100"/>
                                  </p:stCondLst>
                                  <p:iterate type="wd">
                                    <p:tmPct val="10000"/>
                                  </p:iterate>
                                  <p:childTnLst>
                                    <p:set>
                                      <p:cBhvr>
                                        <p:cTn id="24" dur="1" fill="hold">
                                          <p:stCondLst>
                                            <p:cond delay="0"/>
                                          </p:stCondLst>
                                        </p:cTn>
                                        <p:tgtEl>
                                          <p:spTgt spid="12"/>
                                        </p:tgtEl>
                                        <p:attrNameLst>
                                          <p:attrName>style.visibility</p:attrName>
                                        </p:attrNameLst>
                                      </p:cBhvr>
                                      <p:to>
                                        <p:strVal val="visible"/>
                                      </p:to>
                                    </p:set>
                                    <p:anim to="0" calcmode="lin" valueType="num">
                                      <p:cBhvr>
                                        <p:cTn id="25" dur="500" decel="100000" fill="hold">
                                          <p:stCondLst>
                                            <p:cond delay="0"/>
                                          </p:stCondLst>
                                        </p:cTn>
                                        <p:tgtEl>
                                          <p:spTgt spid="12"/>
                                        </p:tgtEl>
                                        <p:attrNameLst>
                                          <p:attrName>ppt_y</p:attrName>
                                        </p:attrNameLst>
                                      </p:cBhvr>
                                      <p:tavLst>
                                        <p:tav tm="0">
                                          <p:val>
                                            <p:strVal val="ppt_y+0.02"/>
                                          </p:val>
                                        </p:tav>
                                        <p:tav tm="100000">
                                          <p:val>
                                            <p:strVal val="#ppt_y"/>
                                          </p:val>
                                        </p:tav>
                                      </p:tavLst>
                                    </p:anim>
                                    <p:animEffect transition="in" filter="fade">
                                      <p:cBhvr>
                                        <p:cTn id="26" dur="500">
                                          <p:stCondLst>
                                            <p:cond delay="0"/>
                                          </p:stCondLst>
                                        </p:cTn>
                                        <p:tgtEl>
                                          <p:spTgt spid="12"/>
                                        </p:tgtEl>
                                      </p:cBhvr>
                                    </p:animEffect>
                                    <p:animScale>
                                      <p:cBhvr>
                                        <p:cTn id="27" dur="500" decel="100000" fill="hold">
                                          <p:stCondLst>
                                            <p:cond delay="0"/>
                                          </p:stCondLst>
                                        </p:cTn>
                                        <p:tgtEl>
                                          <p:spTgt spid="12"/>
                                        </p:tgtEl>
                                      </p:cBhvr>
                                      <p:by x="100000" y="100000"/>
                                      <p:from x="110000" y="110000"/>
                                      <p:to x="100000" y="100000"/>
                                    </p:animScale>
                                  </p:childTnLst>
                                </p:cTn>
                              </p:par>
                            </p:childTnLst>
                          </p:cTn>
                        </p:par>
                        <p:par>
                          <p:cTn id="28" fill="hold" nodeType="afterGroup">
                            <p:stCondLst>
                              <p:cond delay="6650"/>
                            </p:stCondLst>
                            <p:childTnLst>
                              <p:par>
                                <p:cTn id="29" presetID="10" presetClass="entr" presetSubtype="0" fill="hold" grpId="3" nodeType="afterEffect">
                                  <p:stCondLst>
                                    <p:cond delay="3550"/>
                                  </p:stCondLst>
                                  <p:iterate type="wd">
                                    <p:tmPct val="10000"/>
                                  </p:iterate>
                                  <p:childTnLst>
                                    <p:set>
                                      <p:cBhvr>
                                        <p:cTn id="30" dur="1" fill="hold">
                                          <p:stCondLst>
                                            <p:cond delay="0"/>
                                          </p:stCondLst>
                                        </p:cTn>
                                        <p:tgtEl>
                                          <p:spTgt spid="22"/>
                                        </p:tgtEl>
                                        <p:attrNameLst>
                                          <p:attrName>style.visibility</p:attrName>
                                        </p:attrNameLst>
                                      </p:cBhvr>
                                      <p:to>
                                        <p:strVal val="visible"/>
                                      </p:to>
                                    </p:set>
                                    <p:anim to="0" calcmode="lin" valueType="num">
                                      <p:cBhvr>
                                        <p:cTn id="31" dur="500" decel="100000" fill="hold">
                                          <p:stCondLst>
                                            <p:cond delay="0"/>
                                          </p:stCondLst>
                                        </p:cTn>
                                        <p:tgtEl>
                                          <p:spTgt spid="22"/>
                                        </p:tgtEl>
                                        <p:attrNameLst>
                                          <p:attrName>ppt_y</p:attrName>
                                        </p:attrNameLst>
                                      </p:cBhvr>
                                      <p:tavLst>
                                        <p:tav tm="0">
                                          <p:val>
                                            <p:strVal val="ppt_y+0.02"/>
                                          </p:val>
                                        </p:tav>
                                        <p:tav tm="100000">
                                          <p:val>
                                            <p:strVal val="#ppt_y"/>
                                          </p:val>
                                        </p:tav>
                                      </p:tavLst>
                                    </p:anim>
                                    <p:animEffect transition="in" filter="fade">
                                      <p:cBhvr>
                                        <p:cTn id="32" dur="500">
                                          <p:stCondLst>
                                            <p:cond delay="0"/>
                                          </p:stCondLst>
                                        </p:cTn>
                                        <p:tgtEl>
                                          <p:spTgt spid="22"/>
                                        </p:tgtEl>
                                      </p:cBhvr>
                                    </p:animEffect>
                                    <p:animScale>
                                      <p:cBhvr>
                                        <p:cTn id="33" dur="500" decel="100000" fill="hold">
                                          <p:stCondLst>
                                            <p:cond delay="0"/>
                                          </p:stCondLst>
                                        </p:cTn>
                                        <p:tgtEl>
                                          <p:spTgt spid="22"/>
                                        </p:tgtEl>
                                      </p:cBhvr>
                                      <p:by x="100000" y="100000"/>
                                      <p:from x="110000" y="110000"/>
                                      <p:to x="100000" y="100000"/>
                                    </p:animScale>
                                  </p:childTnLst>
                                </p:cTn>
                              </p:par>
                            </p:childTnLst>
                          </p:cTn>
                        </p:par>
                        <p:par>
                          <p:cTn id="34" fill="hold" nodeType="afterGroup">
                            <p:stCondLst>
                              <p:cond delay="10950"/>
                            </p:stCondLst>
                            <p:childTnLst>
                              <p:par>
                                <p:cTn id="35" presetID="10" presetClass="entr" presetSubtype="0" fill="hold" grpId="1" nodeType="afterEffect">
                                  <p:stCondLst>
                                    <p:cond delay="4300"/>
                                  </p:stCondLst>
                                  <p:iterate type="wd">
                                    <p:tmPct val="10000"/>
                                  </p:iterate>
                                  <p:childTnLst>
                                    <p:set>
                                      <p:cBhvr>
                                        <p:cTn id="36" dur="1" fill="hold">
                                          <p:stCondLst>
                                            <p:cond delay="0"/>
                                          </p:stCondLst>
                                        </p:cTn>
                                        <p:tgtEl>
                                          <p:spTgt spid="34"/>
                                        </p:tgtEl>
                                        <p:attrNameLst>
                                          <p:attrName>style.visibility</p:attrName>
                                        </p:attrNameLst>
                                      </p:cBhvr>
                                      <p:to>
                                        <p:strVal val="visible"/>
                                      </p:to>
                                    </p:set>
                                    <p:anim to="0" calcmode="lin" valueType="num">
                                      <p:cBhvr>
                                        <p:cTn id="37" dur="500" decel="100000" fill="hold">
                                          <p:stCondLst>
                                            <p:cond delay="0"/>
                                          </p:stCondLst>
                                        </p:cTn>
                                        <p:tgtEl>
                                          <p:spTgt spid="34"/>
                                        </p:tgtEl>
                                        <p:attrNameLst>
                                          <p:attrName>ppt_y</p:attrName>
                                        </p:attrNameLst>
                                      </p:cBhvr>
                                      <p:tavLst>
                                        <p:tav tm="0">
                                          <p:val>
                                            <p:strVal val="ppt_y+0.02"/>
                                          </p:val>
                                        </p:tav>
                                        <p:tav tm="100000">
                                          <p:val>
                                            <p:strVal val="#ppt_y"/>
                                          </p:val>
                                        </p:tav>
                                      </p:tavLst>
                                    </p:anim>
                                    <p:animEffect transition="in" filter="fade">
                                      <p:cBhvr>
                                        <p:cTn id="38" dur="500">
                                          <p:stCondLst>
                                            <p:cond delay="0"/>
                                          </p:stCondLst>
                                        </p:cTn>
                                        <p:tgtEl>
                                          <p:spTgt spid="34"/>
                                        </p:tgtEl>
                                      </p:cBhvr>
                                    </p:animEffect>
                                    <p:animScale>
                                      <p:cBhvr>
                                        <p:cTn id="39" dur="500" decel="100000" fill="hold">
                                          <p:stCondLst>
                                            <p:cond delay="0"/>
                                          </p:stCondLst>
                                        </p:cTn>
                                        <p:tgtEl>
                                          <p:spTgt spid="34"/>
                                        </p:tgtEl>
                                      </p:cBhvr>
                                      <p:by x="100000" y="100000"/>
                                      <p:from x="110000" y="110000"/>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34" grpId="1"/>
      <p:bldP spid="41" grpId="2" animBg="1"/>
      <p:bldP spid="22" grpId="3"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组合 4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8D4B721-191C-A227-C16E-92F030106D8C}"/>
              </a:ext>
            </a:extLst>
          </p:cNvPr>
          <p:cNvGrpSpPr/>
          <p:nvPr/>
        </p:nvGrpSpPr>
        <p:grpSpPr>
          <a:xfrm>
            <a:off x="351975" y="344715"/>
            <a:ext cx="5185226" cy="609599"/>
            <a:chOff x="1498601" y="1781629"/>
            <a:chExt cx="5680982" cy="772886"/>
          </a:xfrm>
        </p:grpSpPr>
        <p:sp>
          <p:nvSpPr>
            <p:cNvPr id="11" name="矩形: 圆角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414E7A3-6740-0603-681E-25B19E63A622}"/>
                </a:ext>
              </a:extLst>
            </p:cNvPr>
            <p:cNvSpPr/>
            <p:nvPr/>
          </p:nvSpPr>
          <p:spPr>
            <a:xfrm>
              <a:off x="3622253" y="1781629"/>
              <a:ext cx="3557330" cy="772886"/>
            </a:xfrm>
            <a:prstGeom prst="roundRect">
              <a:avLst>
                <a:gd name="adj" fmla="val 50000"/>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400" dirty="0" smtClean="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20XX</a:t>
              </a:r>
              <a:r>
                <a:rPr lang="zh-CN" altLang="en-US" sz="2400" dirty="0" smtClean="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年</a:t>
              </a:r>
              <a:r>
                <a:rPr lang="zh-CN" altLang="en-US" sz="2400" dirty="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网络安全周</a:t>
              </a:r>
            </a:p>
          </p:txBody>
        </p:sp>
        <p:sp>
          <p:nvSpPr>
            <p:cNvPr id="29" name="矩形: 圆角 2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188B73F-906F-B394-EAF7-A474F2B0EDF1}"/>
                </a:ext>
              </a:extLst>
            </p:cNvPr>
            <p:cNvSpPr/>
            <p:nvPr/>
          </p:nvSpPr>
          <p:spPr>
            <a:xfrm>
              <a:off x="1498601" y="1781629"/>
              <a:ext cx="1981414" cy="772886"/>
            </a:xfrm>
            <a:prstGeom prst="roundRect">
              <a:avLst>
                <a:gd name="adj" fmla="val 50000"/>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PART-02</a:t>
              </a:r>
              <a:endParaRPr lang="zh-CN" altLang="en-US"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endParaRPr>
            </a:p>
          </p:txBody>
        </p:sp>
      </p:grpSp>
      <p:sp>
        <p:nvSpPr>
          <p:cNvPr id="41" name="矩形: 圆角 4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0980071-A80C-6008-DC48-599292767076}"/>
              </a:ext>
            </a:extLst>
          </p:cNvPr>
          <p:cNvSpPr/>
          <p:nvPr/>
        </p:nvSpPr>
        <p:spPr>
          <a:xfrm>
            <a:off x="3713842" y="1609271"/>
            <a:ext cx="4058558" cy="613229"/>
          </a:xfrm>
          <a:prstGeom prst="roundRect">
            <a:avLst>
              <a:gd name="adj" fmla="val 50000"/>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smtClean="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20XX</a:t>
            </a:r>
            <a:r>
              <a:rPr lang="zh-CN" altLang="en-US" sz="2400" dirty="0" smtClean="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年</a:t>
            </a:r>
            <a:r>
              <a:rPr lang="zh-CN" altLang="en-US" sz="2400" dirty="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网络安全周举办方</a:t>
            </a:r>
          </a:p>
        </p:txBody>
      </p:sp>
      <p:sp>
        <p:nvSpPr>
          <p:cNvPr id="20" name="PA-文本框 8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47E71B3-72F9-6305-CC8A-17429AA62816}"/>
              </a:ext>
            </a:extLst>
          </p:cNvPr>
          <p:cNvSpPr txBox="1"/>
          <p:nvPr>
            <p:custDataLst>
              <p:tags r:id="rId1"/>
            </p:custDataLst>
          </p:nvPr>
        </p:nvSpPr>
        <p:spPr>
          <a:xfrm>
            <a:off x="3710067" y="2562711"/>
            <a:ext cx="7558608" cy="1235674"/>
          </a:xfrm>
          <a:prstGeom prst="rect">
            <a:avLst/>
          </a:prstGeom>
          <a:noFill/>
        </p:spPr>
        <p:txBody>
          <a:bodyPr wrap="square" lIns="0" tIns="0" rIns="0" bIns="0" rtlCol="0">
            <a:spAutoFit/>
          </a:bodyPr>
          <a:lstStyle/>
          <a:p>
            <a:pPr algn="just" hangingPunct="0">
              <a:lnSpc>
                <a:spcPct val="150000"/>
              </a:lnSpc>
            </a:pPr>
            <a:r>
              <a:rPr lang="zh-CN" altLang="en-US">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由中央xxx、中央网信办、教育部、工业和信息化部、公安部、中国人民银行、国家广播电视总局、全国总工会、共青团中央、全国妇联等十学校联合举办。</a:t>
            </a:r>
          </a:p>
        </p:txBody>
      </p:sp>
      <p:sp>
        <p:nvSpPr>
          <p:cNvPr id="21" name="矩形: 圆角 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236A6E8-D6B3-3CA9-CBDB-15E56739195D}"/>
              </a:ext>
            </a:extLst>
          </p:cNvPr>
          <p:cNvSpPr/>
          <p:nvPr/>
        </p:nvSpPr>
        <p:spPr>
          <a:xfrm>
            <a:off x="3713842" y="4110560"/>
            <a:ext cx="4058558" cy="613229"/>
          </a:xfrm>
          <a:prstGeom prst="roundRect">
            <a:avLst>
              <a:gd name="adj" fmla="val 50000"/>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smtClean="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20XX</a:t>
            </a:r>
            <a:r>
              <a:rPr lang="zh-CN" altLang="en-US" sz="2400" dirty="0" smtClean="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年</a:t>
            </a:r>
            <a:r>
              <a:rPr lang="zh-CN" altLang="en-US" sz="2400" dirty="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网络安全周参与方</a:t>
            </a:r>
          </a:p>
        </p:txBody>
      </p:sp>
      <p:sp>
        <p:nvSpPr>
          <p:cNvPr id="23" name="PA-文本框 8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A21D147-DD92-4464-E2F8-F34C92597519}"/>
              </a:ext>
            </a:extLst>
          </p:cNvPr>
          <p:cNvSpPr txBox="1"/>
          <p:nvPr>
            <p:custDataLst>
              <p:tags r:id="rId2"/>
            </p:custDataLst>
          </p:nvPr>
        </p:nvSpPr>
        <p:spPr>
          <a:xfrm>
            <a:off x="3710067" y="5064001"/>
            <a:ext cx="7558608" cy="823783"/>
          </a:xfrm>
          <a:prstGeom prst="rect">
            <a:avLst/>
          </a:prstGeom>
          <a:noFill/>
        </p:spPr>
        <p:txBody>
          <a:bodyPr wrap="square" lIns="0" tIns="0" rIns="0" bIns="0" rtlCol="0">
            <a:spAutoFit/>
          </a:bodyPr>
          <a:lstStyle/>
          <a:p>
            <a:pPr algn="just" hangingPunct="0">
              <a:lnSpc>
                <a:spcPct val="150000"/>
              </a:lnSpc>
            </a:pPr>
            <a:r>
              <a:rPr lang="zh-CN" altLang="en-US">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全国31个省（区、市）及新疆生产建设兵团统一组织辖区内的网安周活动。</a:t>
            </a:r>
          </a:p>
          <a:p>
            <a:pPr algn="just" hangingPunct="0">
              <a:lnSpc>
                <a:spcPct val="150000"/>
              </a:lnSpc>
            </a:pPr>
            <a:r>
              <a:rPr lang="zh-CN" altLang="en-US">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各有关中央学校、人民团体组织指导本系统本行业的活动。</a:t>
            </a:r>
          </a:p>
        </p:txBody>
      </p:sp>
      <p:pic>
        <p:nvPicPr>
          <p:cNvPr id="26" name="图片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81A2322-7800-DC63-5453-32B306644BA7}"/>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51975" y="2521036"/>
            <a:ext cx="3179048" cy="3179048"/>
          </a:xfrm>
          <a:prstGeom prst="rect">
            <a:avLst/>
          </a:prstGeom>
        </p:spPr>
      </p:pic>
    </p:spTree>
    <p:extLst>
      <p:ext uri="{BB962C8B-B14F-4D97-AF65-F5344CB8AC3E}">
        <p14:creationId xmlns:p14="http://schemas.microsoft.com/office/powerpoint/2010/main" val="4204291142"/>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decel="100000" fill="hold" nodeType="with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500">
                                          <p:stCondLst>
                                            <p:cond delay="0"/>
                                          </p:stCondLst>
                                        </p:cTn>
                                        <p:tgtEl>
                                          <p:spTgt spid="47"/>
                                        </p:tgtEl>
                                      </p:cBhvr>
                                    </p:animEffect>
                                    <p:anim to="0" calcmode="lin" valueType="num">
                                      <p:cBhvr>
                                        <p:cTn id="8" dur="500" fill="hold">
                                          <p:stCondLst>
                                            <p:cond delay="0"/>
                                          </p:stCondLst>
                                        </p:cTn>
                                        <p:tgtEl>
                                          <p:spTgt spid="47"/>
                                        </p:tgtEl>
                                        <p:attrNameLst>
                                          <p:attrName>ppt_x</p:attrName>
                                        </p:attrNameLst>
                                      </p:cBhvr>
                                      <p:tavLst>
                                        <p:tav tm="0">
                                          <p:val>
                                            <p:strVal val="#ppt_x-.05"/>
                                          </p:val>
                                        </p:tav>
                                        <p:tav tm="100000">
                                          <p:val>
                                            <p:strVal val="#ppt_x"/>
                                          </p:val>
                                        </p:tav>
                                      </p:tavLst>
                                    </p:anim>
                                  </p:childTnLst>
                                </p:cTn>
                              </p:par>
                            </p:childTnLst>
                          </p:cTn>
                        </p:par>
                      </p:childTnLst>
                    </p:cTn>
                  </p:par>
                  <p:par>
                    <p:cTn id="9" fill="hold" nodeType="clickPar">
                      <p:stCondLst>
                        <p:cond delay="indefinite"/>
                        <p:cond evt="onBegin" delay="0">
                          <p:tn val="8"/>
                        </p:cond>
                      </p:stCondLst>
                      <p:childTnLst>
                        <p:par>
                          <p:cTn id="10" fill="hold" nodeType="afterGroup">
                            <p:stCondLst>
                              <p:cond delay="0"/>
                            </p:stCondLst>
                            <p:childTnLst>
                              <p:par>
                                <p:cTn id="11" presetID="42" presetClass="entr" presetSubtype="0" fill="hold" nodeType="clickEffect">
                                  <p:stCondLst>
                                    <p:cond delay="0"/>
                                  </p:stCondLst>
                                  <p:childTnLst>
                                    <p:set>
                                      <p:cBhvr>
                                        <p:cTn id="12" dur="1" fill="hold">
                                          <p:stCondLst>
                                            <p:cond delay="0"/>
                                          </p:stCondLst>
                                        </p:cTn>
                                        <p:tgtEl>
                                          <p:spTgt spid="26"/>
                                        </p:tgtEl>
                                        <p:attrNameLst>
                                          <p:attrName>style.visibility</p:attrName>
                                        </p:attrNameLst>
                                      </p:cBhvr>
                                      <p:to>
                                        <p:strVal val="visible"/>
                                      </p:to>
                                    </p:set>
                                    <p:animEffect transition="in" filter="fade">
                                      <p:cBhvr>
                                        <p:cTn id="13" dur="1000"/>
                                        <p:tgtEl>
                                          <p:spTgt spid="26"/>
                                        </p:tgtEl>
                                      </p:cBhvr>
                                    </p:animEffect>
                                    <p:anim calcmode="lin" valueType="num">
                                      <p:cBhvr>
                                        <p:cTn id="14" dur="1000" fill="hold"/>
                                        <p:tgtEl>
                                          <p:spTgt spid="26"/>
                                        </p:tgtEl>
                                        <p:attrNameLst>
                                          <p:attrName>ppt_x</p:attrName>
                                        </p:attrNameLst>
                                      </p:cBhvr>
                                      <p:tavLst>
                                        <p:tav tm="0">
                                          <p:val>
                                            <p:strVal val="#ppt_x"/>
                                          </p:val>
                                        </p:tav>
                                        <p:tav tm="100000">
                                          <p:val>
                                            <p:strVal val="#ppt_x"/>
                                          </p:val>
                                        </p:tav>
                                      </p:tavLst>
                                    </p:anim>
                                    <p:anim calcmode="lin" valueType="num">
                                      <p:cBhvr>
                                        <p:cTn id="15" dur="1000" fill="hold"/>
                                        <p:tgtEl>
                                          <p:spTgt spid="26"/>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1000"/>
                            </p:stCondLst>
                            <p:childTnLst>
                              <p:par>
                                <p:cTn id="17" presetID="10" presetClass="entr" presetSubtype="0" fill="hold" grpId="0" nodeType="afterEffect">
                                  <p:stCondLst>
                                    <p:cond delay="1000"/>
                                  </p:stCondLst>
                                  <p:iterate type="wd">
                                    <p:tmPct val="10000"/>
                                  </p:iterate>
                                  <p:childTnLst>
                                    <p:set>
                                      <p:cBhvr>
                                        <p:cTn id="18" dur="1" fill="hold">
                                          <p:stCondLst>
                                            <p:cond delay="0"/>
                                          </p:stCondLst>
                                        </p:cTn>
                                        <p:tgtEl>
                                          <p:spTgt spid="41"/>
                                        </p:tgtEl>
                                        <p:attrNameLst>
                                          <p:attrName>style.visibility</p:attrName>
                                        </p:attrNameLst>
                                      </p:cBhvr>
                                      <p:to>
                                        <p:strVal val="visible"/>
                                      </p:to>
                                    </p:set>
                                    <p:anim to="0" calcmode="lin" valueType="num">
                                      <p:cBhvr>
                                        <p:cTn id="19" dur="500" decel="100000" fill="hold">
                                          <p:stCondLst>
                                            <p:cond delay="0"/>
                                          </p:stCondLst>
                                        </p:cTn>
                                        <p:tgtEl>
                                          <p:spTgt spid="41"/>
                                        </p:tgtEl>
                                        <p:attrNameLst>
                                          <p:attrName>ppt_y</p:attrName>
                                        </p:attrNameLst>
                                      </p:cBhvr>
                                      <p:tavLst>
                                        <p:tav tm="0">
                                          <p:val>
                                            <p:strVal val="ppt_y-0.02"/>
                                          </p:val>
                                        </p:tav>
                                        <p:tav tm="100000">
                                          <p:val>
                                            <p:strVal val="#ppt_y"/>
                                          </p:val>
                                        </p:tav>
                                      </p:tavLst>
                                    </p:anim>
                                    <p:animEffect transition="in" filter="fade">
                                      <p:cBhvr>
                                        <p:cTn id="20" dur="500">
                                          <p:stCondLst>
                                            <p:cond delay="0"/>
                                          </p:stCondLst>
                                        </p:cTn>
                                        <p:tgtEl>
                                          <p:spTgt spid="41"/>
                                        </p:tgtEl>
                                      </p:cBhvr>
                                    </p:animEffect>
                                    <p:animScale>
                                      <p:cBhvr>
                                        <p:cTn id="21" dur="500" decel="100000" fill="hold">
                                          <p:stCondLst>
                                            <p:cond delay="0"/>
                                          </p:stCondLst>
                                        </p:cTn>
                                        <p:tgtEl>
                                          <p:spTgt spid="41"/>
                                        </p:tgtEl>
                                      </p:cBhvr>
                                      <p:by x="100000" y="100000"/>
                                      <p:from x="110000" y="110000"/>
                                      <p:to x="100000" y="100000"/>
                                    </p:animScale>
                                  </p:childTnLst>
                                </p:cTn>
                              </p:par>
                            </p:childTnLst>
                          </p:cTn>
                        </p:par>
                        <p:par>
                          <p:cTn id="22" fill="hold" nodeType="afterGroup">
                            <p:stCondLst>
                              <p:cond delay="2800"/>
                            </p:stCondLst>
                            <p:childTnLst>
                              <p:par>
                                <p:cTn id="23" presetID="10" presetClass="entr" presetSubtype="0" fill="hold" grpId="1" nodeType="afterEffect">
                                  <p:stCondLst>
                                    <p:cond delay="1800"/>
                                  </p:stCondLst>
                                  <p:iterate type="wd">
                                    <p:tmPct val="10000"/>
                                  </p:iterate>
                                  <p:childTnLst>
                                    <p:set>
                                      <p:cBhvr>
                                        <p:cTn id="24" dur="1" fill="hold">
                                          <p:stCondLst>
                                            <p:cond delay="0"/>
                                          </p:stCondLst>
                                        </p:cTn>
                                        <p:tgtEl>
                                          <p:spTgt spid="20"/>
                                        </p:tgtEl>
                                        <p:attrNameLst>
                                          <p:attrName>style.visibility</p:attrName>
                                        </p:attrNameLst>
                                      </p:cBhvr>
                                      <p:to>
                                        <p:strVal val="visible"/>
                                      </p:to>
                                    </p:set>
                                    <p:anim to="0" calcmode="lin" valueType="num">
                                      <p:cBhvr>
                                        <p:cTn id="25" dur="500" decel="100000" fill="hold">
                                          <p:stCondLst>
                                            <p:cond delay="0"/>
                                          </p:stCondLst>
                                        </p:cTn>
                                        <p:tgtEl>
                                          <p:spTgt spid="20"/>
                                        </p:tgtEl>
                                        <p:attrNameLst>
                                          <p:attrName>ppt_y</p:attrName>
                                        </p:attrNameLst>
                                      </p:cBhvr>
                                      <p:tavLst>
                                        <p:tav tm="0">
                                          <p:val>
                                            <p:strVal val="ppt_y-0.02"/>
                                          </p:val>
                                        </p:tav>
                                        <p:tav tm="100000">
                                          <p:val>
                                            <p:strVal val="#ppt_y"/>
                                          </p:val>
                                        </p:tav>
                                      </p:tavLst>
                                    </p:anim>
                                    <p:animEffect transition="in" filter="fade">
                                      <p:cBhvr>
                                        <p:cTn id="26" dur="500">
                                          <p:stCondLst>
                                            <p:cond delay="0"/>
                                          </p:stCondLst>
                                        </p:cTn>
                                        <p:tgtEl>
                                          <p:spTgt spid="20"/>
                                        </p:tgtEl>
                                      </p:cBhvr>
                                    </p:animEffect>
                                    <p:animScale>
                                      <p:cBhvr>
                                        <p:cTn id="27" dur="500" decel="100000" fill="hold">
                                          <p:stCondLst>
                                            <p:cond delay="0"/>
                                          </p:stCondLst>
                                        </p:cTn>
                                        <p:tgtEl>
                                          <p:spTgt spid="20"/>
                                        </p:tgtEl>
                                      </p:cBhvr>
                                      <p:by x="100000" y="100000"/>
                                      <p:from x="110000" y="110000"/>
                                      <p:to x="100000" y="100000"/>
                                    </p:animScale>
                                  </p:childTnLst>
                                </p:cTn>
                              </p:par>
                            </p:childTnLst>
                          </p:cTn>
                        </p:par>
                        <p:par>
                          <p:cTn id="28" fill="hold" nodeType="afterGroup">
                            <p:stCondLst>
                              <p:cond delay="6950"/>
                            </p:stCondLst>
                            <p:childTnLst>
                              <p:par>
                                <p:cTn id="29" presetID="10" presetClass="entr" presetSubtype="0" fill="hold" grpId="2" nodeType="afterEffect">
                                  <p:stCondLst>
                                    <p:cond delay="4100"/>
                                  </p:stCondLst>
                                  <p:iterate type="wd">
                                    <p:tmPct val="10000"/>
                                  </p:iterate>
                                  <p:childTnLst>
                                    <p:set>
                                      <p:cBhvr>
                                        <p:cTn id="30" dur="1" fill="hold">
                                          <p:stCondLst>
                                            <p:cond delay="0"/>
                                          </p:stCondLst>
                                        </p:cTn>
                                        <p:tgtEl>
                                          <p:spTgt spid="21"/>
                                        </p:tgtEl>
                                        <p:attrNameLst>
                                          <p:attrName>style.visibility</p:attrName>
                                        </p:attrNameLst>
                                      </p:cBhvr>
                                      <p:to>
                                        <p:strVal val="visible"/>
                                      </p:to>
                                    </p:set>
                                    <p:anim to="0" calcmode="lin" valueType="num">
                                      <p:cBhvr>
                                        <p:cTn id="31" dur="500" decel="100000" fill="hold">
                                          <p:stCondLst>
                                            <p:cond delay="0"/>
                                          </p:stCondLst>
                                        </p:cTn>
                                        <p:tgtEl>
                                          <p:spTgt spid="21"/>
                                        </p:tgtEl>
                                        <p:attrNameLst>
                                          <p:attrName>ppt_y</p:attrName>
                                        </p:attrNameLst>
                                      </p:cBhvr>
                                      <p:tavLst>
                                        <p:tav tm="0">
                                          <p:val>
                                            <p:strVal val="ppt_y-0.02"/>
                                          </p:val>
                                        </p:tav>
                                        <p:tav tm="100000">
                                          <p:val>
                                            <p:strVal val="#ppt_y"/>
                                          </p:val>
                                        </p:tav>
                                      </p:tavLst>
                                    </p:anim>
                                    <p:animEffect transition="in" filter="fade">
                                      <p:cBhvr>
                                        <p:cTn id="32" dur="500">
                                          <p:stCondLst>
                                            <p:cond delay="0"/>
                                          </p:stCondLst>
                                        </p:cTn>
                                        <p:tgtEl>
                                          <p:spTgt spid="21"/>
                                        </p:tgtEl>
                                      </p:cBhvr>
                                    </p:animEffect>
                                    <p:animScale>
                                      <p:cBhvr>
                                        <p:cTn id="33" dur="500" decel="100000" fill="hold">
                                          <p:stCondLst>
                                            <p:cond delay="0"/>
                                          </p:stCondLst>
                                        </p:cTn>
                                        <p:tgtEl>
                                          <p:spTgt spid="21"/>
                                        </p:tgtEl>
                                      </p:cBhvr>
                                      <p:by x="100000" y="100000"/>
                                      <p:from x="110000" y="110000"/>
                                      <p:to x="100000" y="100000"/>
                                    </p:animScale>
                                  </p:childTnLst>
                                </p:cTn>
                              </p:par>
                            </p:childTnLst>
                          </p:cTn>
                        </p:par>
                        <p:par>
                          <p:cTn id="34" fill="hold" nodeType="afterGroup">
                            <p:stCondLst>
                              <p:cond delay="11850"/>
                            </p:stCondLst>
                            <p:childTnLst>
                              <p:par>
                                <p:cTn id="35" presetID="10" presetClass="entr" presetSubtype="0" fill="hold" grpId="3" nodeType="afterEffect">
                                  <p:stCondLst>
                                    <p:cond delay="4900"/>
                                  </p:stCondLst>
                                  <p:iterate type="wd">
                                    <p:tmPct val="10000"/>
                                  </p:iterate>
                                  <p:childTnLst>
                                    <p:set>
                                      <p:cBhvr>
                                        <p:cTn id="36" dur="1" fill="hold">
                                          <p:stCondLst>
                                            <p:cond delay="0"/>
                                          </p:stCondLst>
                                        </p:cTn>
                                        <p:tgtEl>
                                          <p:spTgt spid="23"/>
                                        </p:tgtEl>
                                        <p:attrNameLst>
                                          <p:attrName>style.visibility</p:attrName>
                                        </p:attrNameLst>
                                      </p:cBhvr>
                                      <p:to>
                                        <p:strVal val="visible"/>
                                      </p:to>
                                    </p:set>
                                    <p:anim to="0" calcmode="lin" valueType="num">
                                      <p:cBhvr>
                                        <p:cTn id="37" dur="500" decel="100000" fill="hold">
                                          <p:stCondLst>
                                            <p:cond delay="0"/>
                                          </p:stCondLst>
                                        </p:cTn>
                                        <p:tgtEl>
                                          <p:spTgt spid="23"/>
                                        </p:tgtEl>
                                        <p:attrNameLst>
                                          <p:attrName>ppt_y</p:attrName>
                                        </p:attrNameLst>
                                      </p:cBhvr>
                                      <p:tavLst>
                                        <p:tav tm="0">
                                          <p:val>
                                            <p:strVal val="ppt_y-0.02"/>
                                          </p:val>
                                        </p:tav>
                                        <p:tav tm="100000">
                                          <p:val>
                                            <p:strVal val="#ppt_y"/>
                                          </p:val>
                                        </p:tav>
                                      </p:tavLst>
                                    </p:anim>
                                    <p:animEffect transition="in" filter="fade">
                                      <p:cBhvr>
                                        <p:cTn id="38" dur="500">
                                          <p:stCondLst>
                                            <p:cond delay="0"/>
                                          </p:stCondLst>
                                        </p:cTn>
                                        <p:tgtEl>
                                          <p:spTgt spid="23"/>
                                        </p:tgtEl>
                                      </p:cBhvr>
                                    </p:animEffect>
                                    <p:animScale>
                                      <p:cBhvr>
                                        <p:cTn id="39" dur="500" decel="100000" fill="hold">
                                          <p:stCondLst>
                                            <p:cond delay="0"/>
                                          </p:stCondLst>
                                        </p:cTn>
                                        <p:tgtEl>
                                          <p:spTgt spid="23"/>
                                        </p:tgtEl>
                                      </p:cBhvr>
                                      <p:by x="100000" y="100000"/>
                                      <p:from x="110000" y="110000"/>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20" grpId="1"/>
      <p:bldP spid="21" grpId="2" animBg="1"/>
      <p:bldP spid="23" grpId="3"/>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组合 4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8D4B721-191C-A227-C16E-92F030106D8C}"/>
              </a:ext>
            </a:extLst>
          </p:cNvPr>
          <p:cNvGrpSpPr/>
          <p:nvPr/>
        </p:nvGrpSpPr>
        <p:grpSpPr>
          <a:xfrm>
            <a:off x="351975" y="344715"/>
            <a:ext cx="5185226" cy="609599"/>
            <a:chOff x="1498601" y="1781629"/>
            <a:chExt cx="5680982" cy="772886"/>
          </a:xfrm>
        </p:grpSpPr>
        <p:sp>
          <p:nvSpPr>
            <p:cNvPr id="11" name="矩形: 圆角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414E7A3-6740-0603-681E-25B19E63A622}"/>
                </a:ext>
              </a:extLst>
            </p:cNvPr>
            <p:cNvSpPr/>
            <p:nvPr/>
          </p:nvSpPr>
          <p:spPr>
            <a:xfrm>
              <a:off x="3622253" y="1781629"/>
              <a:ext cx="3557330" cy="772886"/>
            </a:xfrm>
            <a:prstGeom prst="roundRect">
              <a:avLst>
                <a:gd name="adj" fmla="val 50000"/>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400" dirty="0" smtClean="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20XX</a:t>
              </a:r>
              <a:r>
                <a:rPr lang="zh-CN" altLang="en-US" sz="2400" dirty="0" smtClean="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年</a:t>
              </a:r>
              <a:r>
                <a:rPr lang="zh-CN" altLang="en-US" sz="2400" dirty="0">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网络安全周</a:t>
              </a:r>
            </a:p>
          </p:txBody>
        </p:sp>
        <p:sp>
          <p:nvSpPr>
            <p:cNvPr id="29" name="矩形: 圆角 2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188B73F-906F-B394-EAF7-A474F2B0EDF1}"/>
                </a:ext>
              </a:extLst>
            </p:cNvPr>
            <p:cNvSpPr/>
            <p:nvPr/>
          </p:nvSpPr>
          <p:spPr>
            <a:xfrm>
              <a:off x="1498601" y="1781629"/>
              <a:ext cx="1981414" cy="772886"/>
            </a:xfrm>
            <a:prstGeom prst="roundRect">
              <a:avLst>
                <a:gd name="adj" fmla="val 50000"/>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PART-02</a:t>
              </a:r>
              <a:endParaRPr lang="zh-CN" altLang="en-US" sz="24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endParaRPr>
            </a:p>
          </p:txBody>
        </p:sp>
      </p:grpSp>
      <p:sp>
        <p:nvSpPr>
          <p:cNvPr id="41" name="矩形: 圆角 4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0980071-A80C-6008-DC48-599292767076}"/>
              </a:ext>
            </a:extLst>
          </p:cNvPr>
          <p:cNvSpPr/>
          <p:nvPr/>
        </p:nvSpPr>
        <p:spPr>
          <a:xfrm>
            <a:off x="615042" y="1736271"/>
            <a:ext cx="5176158" cy="613229"/>
          </a:xfrm>
          <a:prstGeom prst="roundRect">
            <a:avLst>
              <a:gd name="adj" fmla="val 50000"/>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smtClean="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20XX</a:t>
            </a:r>
            <a:r>
              <a:rPr lang="zh-CN" altLang="en-US" sz="2400" dirty="0" smtClean="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年</a:t>
            </a:r>
            <a:r>
              <a:rPr lang="zh-CN" altLang="en-US" sz="2400" dirty="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网络安全周宣传内容</a:t>
            </a:r>
          </a:p>
        </p:txBody>
      </p:sp>
      <p:sp>
        <p:nvSpPr>
          <p:cNvPr id="20" name="PA-文本框 8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47E71B3-72F9-6305-CC8A-17429AA62816}"/>
              </a:ext>
            </a:extLst>
          </p:cNvPr>
          <p:cNvSpPr txBox="1"/>
          <p:nvPr>
            <p:custDataLst>
              <p:tags r:id="rId1"/>
            </p:custDataLst>
          </p:nvPr>
        </p:nvSpPr>
        <p:spPr>
          <a:xfrm>
            <a:off x="2164442" y="2875269"/>
            <a:ext cx="9290958" cy="782265"/>
          </a:xfrm>
          <a:prstGeom prst="rect">
            <a:avLst/>
          </a:prstGeom>
          <a:noFill/>
        </p:spPr>
        <p:txBody>
          <a:bodyPr wrap="square" lIns="0" tIns="0" rIns="0" bIns="0" rtlCol="0">
            <a:spAutoFit/>
          </a:bodyPr>
          <a:lstStyle/>
          <a:p>
            <a:pPr algn="just" hangingPunct="0">
              <a:lnSpc>
                <a:spcPct val="150000"/>
              </a:lnSpc>
            </a:pPr>
            <a:r>
              <a:rPr lang="zh-CN" altLang="en-US">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深入宣传</a:t>
            </a:r>
            <a:r>
              <a:rPr lang="en-US" altLang="zh-CN">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网络安全法</a:t>
            </a:r>
            <a:r>
              <a:rPr lang="en-US" altLang="zh-CN">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数据安全法</a:t>
            </a:r>
            <a:r>
              <a:rPr lang="en-US" altLang="zh-CN">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个人信息保护法</a:t>
            </a:r>
            <a:r>
              <a:rPr lang="en-US" altLang="zh-CN">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关键信息基础设施安全保护条例</a:t>
            </a:r>
            <a:r>
              <a:rPr lang="en-US" altLang="zh-CN">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a:t>
            </a:r>
            <a:r>
              <a:rPr lang="zh-CN" altLang="en-US">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等重要法律法规、政策文件、国家标准</a:t>
            </a:r>
          </a:p>
        </p:txBody>
      </p:sp>
      <p:sp>
        <p:nvSpPr>
          <p:cNvPr id="17" name="PA-文本框 8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A8C2507-AB3E-7A48-C7AB-82CD871643B4}"/>
              </a:ext>
            </a:extLst>
          </p:cNvPr>
          <p:cNvSpPr txBox="1"/>
          <p:nvPr>
            <p:custDataLst>
              <p:tags r:id="rId2"/>
            </p:custDataLst>
          </p:nvPr>
        </p:nvSpPr>
        <p:spPr>
          <a:xfrm>
            <a:off x="5072742" y="4366111"/>
            <a:ext cx="6217558" cy="1661993"/>
          </a:xfrm>
          <a:prstGeom prst="rect">
            <a:avLst/>
          </a:prstGeom>
          <a:noFill/>
        </p:spPr>
        <p:txBody>
          <a:bodyPr wrap="square" lIns="0" tIns="0" rIns="0" bIns="0" rtlCol="0">
            <a:spAutoFit/>
          </a:bodyPr>
          <a:lstStyle/>
          <a:p>
            <a:pPr algn="just" hangingPunct="0">
              <a:lnSpc>
                <a:spcPct val="150000"/>
              </a:lnSpc>
            </a:pPr>
            <a:r>
              <a:rPr lang="zh-CN" altLang="en-US">
                <a:solidFill>
                  <a:schemeClr val="tx1">
                    <a:lumMod val="85000"/>
                    <a:lumOff val="15000"/>
                  </a:schemeClr>
                </a:solidFill>
                <a:latin typeface="思源宋体 CN" panose="02020400000000000000" pitchFamily="18" charset="-122"/>
                <a:ea typeface="思源宋体 CN" panose="02020400000000000000" pitchFamily="18" charset="-122"/>
                <a:cs typeface="阿里巴巴普惠体 R" panose="00020600040101010101" pitchFamily="18" charset="-122"/>
                <a:sym typeface="思源宋体 CN" panose="02020400000000000000" pitchFamily="18" charset="-122"/>
              </a:rPr>
              <a:t>通过展览、论坛、竞赛、公益广告等形式，以及报刊、电台、电视台、网站等渠道，发动机关、企业、媒体、院校、社会组织、群众广泛参与，深入开展宣传教育引导，大力营造网络安全人人参与、人人有责、人人共享的浓厚氛围。</a:t>
            </a:r>
          </a:p>
        </p:txBody>
      </p:sp>
      <p:sp>
        <p:nvSpPr>
          <p:cNvPr id="18" name="椭圆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6EAB908-6764-3AA6-8E59-31CD81C1DDAD}"/>
              </a:ext>
            </a:extLst>
          </p:cNvPr>
          <p:cNvSpPr/>
          <p:nvPr/>
        </p:nvSpPr>
        <p:spPr>
          <a:xfrm>
            <a:off x="736600" y="2750639"/>
            <a:ext cx="1117600" cy="1117600"/>
          </a:xfrm>
          <a:prstGeom prst="ellipse">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01 </a:t>
            </a:r>
            <a:endParaRPr lang="zh-CN" altLang="en-US" sz="32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endParaRPr>
          </a:p>
        </p:txBody>
      </p:sp>
      <p:sp>
        <p:nvSpPr>
          <p:cNvPr id="19" name="椭圆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C293FAC-8EB0-5EB3-158F-25A99B7F5FEF}"/>
              </a:ext>
            </a:extLst>
          </p:cNvPr>
          <p:cNvSpPr/>
          <p:nvPr/>
        </p:nvSpPr>
        <p:spPr>
          <a:xfrm>
            <a:off x="3556000" y="4644279"/>
            <a:ext cx="1117600" cy="1117600"/>
          </a:xfrm>
          <a:prstGeom prst="ellipse">
            <a:avLst/>
          </a:prstGeom>
          <a:gradFill flip="none" rotWithShape="1">
            <a:gsLst>
              <a:gs pos="0">
                <a:schemeClr val="accent1"/>
              </a:gs>
              <a:gs pos="7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rPr>
              <a:t>02 </a:t>
            </a:r>
            <a:endParaRPr lang="zh-CN" altLang="en-US" sz="3200">
              <a:latin typeface="思源宋体 CN" panose="02020400000000000000" pitchFamily="18" charset="-122"/>
              <a:ea typeface="思源宋体 CN" panose="02020400000000000000" pitchFamily="18" charset="-122"/>
              <a:cs typeface="阿里巴巴普惠体 B" panose="00020600040101010101" pitchFamily="18" charset="-122"/>
              <a:sym typeface="思源宋体 CN" panose="02020400000000000000" pitchFamily="18" charset="-122"/>
            </a:endParaRPr>
          </a:p>
        </p:txBody>
      </p:sp>
      <p:pic>
        <p:nvPicPr>
          <p:cNvPr id="25" name="图片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E0FEA1B-1D48-2401-64B1-56E589E9FB7F}"/>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820058" y="4067371"/>
            <a:ext cx="2533246" cy="2533246"/>
          </a:xfrm>
          <a:prstGeom prst="rect">
            <a:avLst/>
          </a:prstGeom>
        </p:spPr>
      </p:pic>
    </p:spTree>
    <p:extLst>
      <p:ext uri="{BB962C8B-B14F-4D97-AF65-F5344CB8AC3E}">
        <p14:creationId xmlns:p14="http://schemas.microsoft.com/office/powerpoint/2010/main" val="1431007007"/>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decel="100000" fill="hold" nodeType="with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500">
                                          <p:stCondLst>
                                            <p:cond delay="0"/>
                                          </p:stCondLst>
                                        </p:cTn>
                                        <p:tgtEl>
                                          <p:spTgt spid="47"/>
                                        </p:tgtEl>
                                      </p:cBhvr>
                                    </p:animEffect>
                                    <p:anim to="0" calcmode="lin" valueType="num">
                                      <p:cBhvr>
                                        <p:cTn id="8" dur="500" fill="hold">
                                          <p:stCondLst>
                                            <p:cond delay="0"/>
                                          </p:stCondLst>
                                        </p:cTn>
                                        <p:tgtEl>
                                          <p:spTgt spid="47"/>
                                        </p:tgtEl>
                                        <p:attrNameLst>
                                          <p:attrName>ppt_x</p:attrName>
                                        </p:attrNameLst>
                                      </p:cBhvr>
                                      <p:tavLst>
                                        <p:tav tm="0">
                                          <p:val>
                                            <p:strVal val="#ppt_x-.05"/>
                                          </p:val>
                                        </p:tav>
                                        <p:tav tm="100000">
                                          <p:val>
                                            <p:strVal val="#ppt_x"/>
                                          </p:val>
                                        </p:tav>
                                      </p:tavLst>
                                    </p:anim>
                                  </p:childTnLst>
                                </p:cTn>
                              </p:par>
                            </p:childTnLst>
                          </p:cTn>
                        </p:par>
                      </p:childTnLst>
                    </p:cTn>
                  </p:par>
                  <p:par>
                    <p:cTn id="9" fill="hold" nodeType="clickPar">
                      <p:stCondLst>
                        <p:cond delay="indefinite"/>
                        <p:cond evt="onBegin" delay="0">
                          <p:tn val="8"/>
                        </p:cond>
                      </p:stCondLst>
                      <p:childTnLst>
                        <p:par>
                          <p:cTn id="10" fill="hold" nodeType="afterGroup">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41"/>
                                        </p:tgtEl>
                                        <p:attrNameLst>
                                          <p:attrName>style.visibility</p:attrName>
                                        </p:attrNameLst>
                                      </p:cBhvr>
                                      <p:to>
                                        <p:strVal val="visible"/>
                                      </p:to>
                                    </p:set>
                                    <p:animEffect transition="in" filter="barn(inVertical)">
                                      <p:cBhvr>
                                        <p:cTn id="13" dur="500"/>
                                        <p:tgtEl>
                                          <p:spTgt spid="41"/>
                                        </p:tgtEl>
                                      </p:cBhvr>
                                    </p:animEffect>
                                  </p:childTnLst>
                                </p:cTn>
                              </p:par>
                            </p:childTnLst>
                          </p:cTn>
                        </p:par>
                        <p:par>
                          <p:cTn id="14" fill="hold" nodeType="afterGroup">
                            <p:stCondLst>
                              <p:cond delay="500"/>
                            </p:stCondLst>
                            <p:childTnLst>
                              <p:par>
                                <p:cTn id="15" presetID="10" presetClass="entr" presetSubtype="0" decel="100000" fill="hold" grpId="3" nodeType="afterEffect">
                                  <p:stCondLst>
                                    <p:cond delay="50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500">
                                          <p:stCondLst>
                                            <p:cond delay="0"/>
                                          </p:stCondLst>
                                        </p:cTn>
                                        <p:tgtEl>
                                          <p:spTgt spid="18"/>
                                        </p:tgtEl>
                                      </p:cBhvr>
                                    </p:animEffect>
                                    <p:anim to="0" calcmode="lin" valueType="num">
                                      <p:cBhvr>
                                        <p:cTn id="18" dur="500" fill="hold">
                                          <p:stCondLst>
                                            <p:cond delay="0"/>
                                          </p:stCondLst>
                                        </p:cTn>
                                        <p:tgtEl>
                                          <p:spTgt spid="18"/>
                                        </p:tgtEl>
                                        <p:attrNameLst>
                                          <p:attrName>ppt_x</p:attrName>
                                        </p:attrNameLst>
                                      </p:cBhvr>
                                      <p:tavLst>
                                        <p:tav tm="0">
                                          <p:val>
                                            <p:strVal val="#ppt_x+.05"/>
                                          </p:val>
                                        </p:tav>
                                        <p:tav tm="100000">
                                          <p:val>
                                            <p:strVal val="#ppt_x"/>
                                          </p:val>
                                        </p:tav>
                                      </p:tavLst>
                                    </p:anim>
                                  </p:childTnLst>
                                </p:cTn>
                              </p:par>
                            </p:childTnLst>
                          </p:cTn>
                        </p:par>
                        <p:par>
                          <p:cTn id="19" fill="hold" nodeType="afterGroup">
                            <p:stCondLst>
                              <p:cond delay="1500"/>
                            </p:stCondLst>
                            <p:childTnLst>
                              <p:par>
                                <p:cTn id="20" presetID="10" presetClass="entr" presetSubtype="0" decel="100000" fill="hold" grpId="1" nodeType="afterEffect">
                                  <p:stCondLst>
                                    <p:cond delay="100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500">
                                          <p:stCondLst>
                                            <p:cond delay="0"/>
                                          </p:stCondLst>
                                        </p:cTn>
                                        <p:tgtEl>
                                          <p:spTgt spid="20"/>
                                        </p:tgtEl>
                                      </p:cBhvr>
                                    </p:animEffect>
                                    <p:anim to="0" calcmode="lin" valueType="num">
                                      <p:cBhvr>
                                        <p:cTn id="23" dur="500" fill="hold">
                                          <p:stCondLst>
                                            <p:cond delay="0"/>
                                          </p:stCondLst>
                                        </p:cTn>
                                        <p:tgtEl>
                                          <p:spTgt spid="20"/>
                                        </p:tgtEl>
                                        <p:attrNameLst>
                                          <p:attrName>ppt_x</p:attrName>
                                        </p:attrNameLst>
                                      </p:cBhvr>
                                      <p:tavLst>
                                        <p:tav tm="0">
                                          <p:val>
                                            <p:strVal val="#ppt_x+.05"/>
                                          </p:val>
                                        </p:tav>
                                        <p:tav tm="100000">
                                          <p:val>
                                            <p:strVal val="#ppt_x"/>
                                          </p:val>
                                        </p:tav>
                                      </p:tavLst>
                                    </p:anim>
                                  </p:childTnLst>
                                </p:cTn>
                              </p:par>
                            </p:childTnLst>
                          </p:cTn>
                        </p:par>
                        <p:par>
                          <p:cTn id="24" fill="hold" nodeType="afterGroup">
                            <p:stCondLst>
                              <p:cond delay="3000"/>
                            </p:stCondLst>
                            <p:childTnLst>
                              <p:par>
                                <p:cTn id="25" presetID="10" presetClass="entr" presetSubtype="0" decel="100000" fill="hold" grpId="4" nodeType="afterEffect">
                                  <p:stCondLst>
                                    <p:cond delay="1500"/>
                                  </p:stCondLst>
                                  <p:childTnLst>
                                    <p:set>
                                      <p:cBhvr>
                                        <p:cTn id="26" dur="1" fill="hold">
                                          <p:stCondLst>
                                            <p:cond delay="0"/>
                                          </p:stCondLst>
                                        </p:cTn>
                                        <p:tgtEl>
                                          <p:spTgt spid="19"/>
                                        </p:tgtEl>
                                        <p:attrNameLst>
                                          <p:attrName>style.visibility</p:attrName>
                                        </p:attrNameLst>
                                      </p:cBhvr>
                                      <p:to>
                                        <p:strVal val="visible"/>
                                      </p:to>
                                    </p:set>
                                    <p:animEffect transition="in" filter="fade">
                                      <p:cBhvr>
                                        <p:cTn id="27" dur="500">
                                          <p:stCondLst>
                                            <p:cond delay="0"/>
                                          </p:stCondLst>
                                        </p:cTn>
                                        <p:tgtEl>
                                          <p:spTgt spid="19"/>
                                        </p:tgtEl>
                                      </p:cBhvr>
                                    </p:animEffect>
                                    <p:anim to="0" calcmode="lin" valueType="num">
                                      <p:cBhvr>
                                        <p:cTn id="28" dur="500" fill="hold">
                                          <p:stCondLst>
                                            <p:cond delay="0"/>
                                          </p:stCondLst>
                                        </p:cTn>
                                        <p:tgtEl>
                                          <p:spTgt spid="19"/>
                                        </p:tgtEl>
                                        <p:attrNameLst>
                                          <p:attrName>ppt_x</p:attrName>
                                        </p:attrNameLst>
                                      </p:cBhvr>
                                      <p:tavLst>
                                        <p:tav tm="0">
                                          <p:val>
                                            <p:strVal val="#ppt_x+.05"/>
                                          </p:val>
                                        </p:tav>
                                        <p:tav tm="100000">
                                          <p:val>
                                            <p:strVal val="#ppt_x"/>
                                          </p:val>
                                        </p:tav>
                                      </p:tavLst>
                                    </p:anim>
                                  </p:childTnLst>
                                </p:cTn>
                              </p:par>
                            </p:childTnLst>
                          </p:cTn>
                        </p:par>
                        <p:par>
                          <p:cTn id="29" fill="hold" nodeType="afterGroup">
                            <p:stCondLst>
                              <p:cond delay="5000"/>
                            </p:stCondLst>
                            <p:childTnLst>
                              <p:par>
                                <p:cTn id="30" presetID="10" presetClass="entr" presetSubtype="0" decel="100000" fill="hold" grpId="2" nodeType="afterEffect">
                                  <p:stCondLst>
                                    <p:cond delay="200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500">
                                          <p:stCondLst>
                                            <p:cond delay="0"/>
                                          </p:stCondLst>
                                        </p:cTn>
                                        <p:tgtEl>
                                          <p:spTgt spid="17"/>
                                        </p:tgtEl>
                                      </p:cBhvr>
                                    </p:animEffect>
                                    <p:anim to="0" calcmode="lin" valueType="num">
                                      <p:cBhvr>
                                        <p:cTn id="33" dur="500" fill="hold">
                                          <p:stCondLst>
                                            <p:cond delay="0"/>
                                          </p:stCondLst>
                                        </p:cTn>
                                        <p:tgtEl>
                                          <p:spTgt spid="17"/>
                                        </p:tgtEl>
                                        <p:attrNameLst>
                                          <p:attrName>ppt_x</p:attrName>
                                        </p:attrNameLst>
                                      </p:cBhvr>
                                      <p:tavLst>
                                        <p:tav tm="0">
                                          <p:val>
                                            <p:strVal val="#ppt_x+.05"/>
                                          </p:val>
                                        </p:tav>
                                        <p:tav tm="100000">
                                          <p:val>
                                            <p:strVal val="#ppt_x"/>
                                          </p:val>
                                        </p:tav>
                                      </p:tavLst>
                                    </p:anim>
                                  </p:childTnLst>
                                </p:cTn>
                              </p:par>
                            </p:childTnLst>
                          </p:cTn>
                        </p:par>
                        <p:par>
                          <p:cTn id="34" fill="hold" nodeType="afterGroup">
                            <p:stCondLst>
                              <p:cond delay="7500"/>
                            </p:stCondLst>
                            <p:childTnLst>
                              <p:par>
                                <p:cTn id="35" presetID="10" presetClass="entr" presetSubtype="0" decel="100000" fill="hold" nodeType="afterEffect">
                                  <p:stCondLst>
                                    <p:cond delay="2500"/>
                                  </p:stCondLst>
                                  <p:childTnLst>
                                    <p:set>
                                      <p:cBhvr>
                                        <p:cTn id="36" dur="1" fill="hold">
                                          <p:stCondLst>
                                            <p:cond delay="0"/>
                                          </p:stCondLst>
                                        </p:cTn>
                                        <p:tgtEl>
                                          <p:spTgt spid="25"/>
                                        </p:tgtEl>
                                        <p:attrNameLst>
                                          <p:attrName>style.visibility</p:attrName>
                                        </p:attrNameLst>
                                      </p:cBhvr>
                                      <p:to>
                                        <p:strVal val="visible"/>
                                      </p:to>
                                    </p:set>
                                    <p:animEffect transition="in" filter="fade">
                                      <p:cBhvr>
                                        <p:cTn id="37" dur="500">
                                          <p:stCondLst>
                                            <p:cond delay="0"/>
                                          </p:stCondLst>
                                        </p:cTn>
                                        <p:tgtEl>
                                          <p:spTgt spid="25"/>
                                        </p:tgtEl>
                                      </p:cBhvr>
                                    </p:animEffect>
                                    <p:anim to="0" calcmode="lin" valueType="num">
                                      <p:cBhvr>
                                        <p:cTn id="38" dur="500" fill="hold">
                                          <p:stCondLst>
                                            <p:cond delay="0"/>
                                          </p:stCondLst>
                                        </p:cTn>
                                        <p:tgtEl>
                                          <p:spTgt spid="25"/>
                                        </p:tgtEl>
                                        <p:attrNameLst>
                                          <p:attrName>ppt_x</p:attrName>
                                        </p:attrNameLst>
                                      </p:cBhvr>
                                      <p:tavLst>
                                        <p:tav tm="0">
                                          <p:val>
                                            <p:strVal val="#ppt_x+.05"/>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20" grpId="1"/>
      <p:bldP spid="17" grpId="2"/>
      <p:bldP spid="18" grpId="3" animBg="1"/>
      <p:bldP spid="19" grpId="4" animBg="1"/>
    </p:bld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Unix 3.10 unknown"/>
  <p:tag name="AS_RELEASE_DATE" val="2020.11.30"/>
  <p:tag name="AS_TITLE" val="Aspose.Slides for Java"/>
  <p:tag name="AS_VERSION" val="20.11"/>
</p:tagLst>
</file>

<file path=ppt/tags/tag10.xml><?xml version="1.0" encoding="utf-8"?>
<p:tagLst xmlns:a="http://schemas.openxmlformats.org/drawingml/2006/main" xmlns:r="http://schemas.openxmlformats.org/officeDocument/2006/relationships" xmlns:p="http://schemas.openxmlformats.org/presentationml/2006/main">
  <p:tag name="PA" val="v5.2.11"/>
</p:tagLst>
</file>

<file path=ppt/tags/tag11.xml><?xml version="1.0" encoding="utf-8"?>
<p:tagLst xmlns:a="http://schemas.openxmlformats.org/drawingml/2006/main" xmlns:r="http://schemas.openxmlformats.org/officeDocument/2006/relationships" xmlns:p="http://schemas.openxmlformats.org/presentationml/2006/main">
  <p:tag name="PA" val="v5.2.11"/>
</p:tagLst>
</file>

<file path=ppt/tags/tag12.xml><?xml version="1.0" encoding="utf-8"?>
<p:tagLst xmlns:a="http://schemas.openxmlformats.org/drawingml/2006/main" xmlns:r="http://schemas.openxmlformats.org/officeDocument/2006/relationships" xmlns:p="http://schemas.openxmlformats.org/presentationml/2006/main">
  <p:tag name="PA" val="v5.2.11"/>
</p:tagLst>
</file>

<file path=ppt/tags/tag13.xml><?xml version="1.0" encoding="utf-8"?>
<p:tagLst xmlns:a="http://schemas.openxmlformats.org/drawingml/2006/main" xmlns:r="http://schemas.openxmlformats.org/officeDocument/2006/relationships" xmlns:p="http://schemas.openxmlformats.org/presentationml/2006/main">
  <p:tag name="PA" val="v5.2.11"/>
</p:tagLst>
</file>

<file path=ppt/tags/tag14.xml><?xml version="1.0" encoding="utf-8"?>
<p:tagLst xmlns:a="http://schemas.openxmlformats.org/drawingml/2006/main" xmlns:r="http://schemas.openxmlformats.org/officeDocument/2006/relationships" xmlns:p="http://schemas.openxmlformats.org/presentationml/2006/main">
  <p:tag name="PA" val="v5.2.11"/>
</p:tagLst>
</file>

<file path=ppt/tags/tag15.xml><?xml version="1.0" encoding="utf-8"?>
<p:tagLst xmlns:a="http://schemas.openxmlformats.org/drawingml/2006/main" xmlns:r="http://schemas.openxmlformats.org/officeDocument/2006/relationships" xmlns:p="http://schemas.openxmlformats.org/presentationml/2006/main">
  <p:tag name="PA" val="v5.2.11"/>
</p:tagLst>
</file>

<file path=ppt/tags/tag16.xml><?xml version="1.0" encoding="utf-8"?>
<p:tagLst xmlns:a="http://schemas.openxmlformats.org/drawingml/2006/main" xmlns:r="http://schemas.openxmlformats.org/officeDocument/2006/relationships" xmlns:p="http://schemas.openxmlformats.org/presentationml/2006/main">
  <p:tag name="PA" val="v5.2.11"/>
</p:tagLst>
</file>

<file path=ppt/tags/tag17.xml><?xml version="1.0" encoding="utf-8"?>
<p:tagLst xmlns:a="http://schemas.openxmlformats.org/drawingml/2006/main" xmlns:r="http://schemas.openxmlformats.org/officeDocument/2006/relationships" xmlns:p="http://schemas.openxmlformats.org/presentationml/2006/main">
  <p:tag name="PA" val="v5.2.11"/>
</p:tagLst>
</file>

<file path=ppt/tags/tag18.xml><?xml version="1.0" encoding="utf-8"?>
<p:tagLst xmlns:a="http://schemas.openxmlformats.org/drawingml/2006/main" xmlns:r="http://schemas.openxmlformats.org/officeDocument/2006/relationships" xmlns:p="http://schemas.openxmlformats.org/presentationml/2006/main">
  <p:tag name="PA" val="v5.2.11"/>
</p:tagLst>
</file>

<file path=ppt/tags/tag19.xml><?xml version="1.0" encoding="utf-8"?>
<p:tagLst xmlns:a="http://schemas.openxmlformats.org/drawingml/2006/main" xmlns:r="http://schemas.openxmlformats.org/officeDocument/2006/relationships" xmlns:p="http://schemas.openxmlformats.org/presentationml/2006/main">
  <p:tag name="PA" val="v5.2.11"/>
</p:tagLst>
</file>

<file path=ppt/tags/tag2.xml><?xml version="1.0" encoding="utf-8"?>
<p:tagLst xmlns:a="http://schemas.openxmlformats.org/drawingml/2006/main" xmlns:r="http://schemas.openxmlformats.org/officeDocument/2006/relationships" xmlns:p="http://schemas.openxmlformats.org/presentationml/2006/main">
  <p:tag name="PA" val="v5.2.11"/>
</p:tagLst>
</file>

<file path=ppt/tags/tag20.xml><?xml version="1.0" encoding="utf-8"?>
<p:tagLst xmlns:a="http://schemas.openxmlformats.org/drawingml/2006/main" xmlns:r="http://schemas.openxmlformats.org/officeDocument/2006/relationships" xmlns:p="http://schemas.openxmlformats.org/presentationml/2006/main">
  <p:tag name="PA" val="v5.2.11"/>
</p:tagLst>
</file>

<file path=ppt/tags/tag21.xml><?xml version="1.0" encoding="utf-8"?>
<p:tagLst xmlns:a="http://schemas.openxmlformats.org/drawingml/2006/main" xmlns:r="http://schemas.openxmlformats.org/officeDocument/2006/relationships" xmlns:p="http://schemas.openxmlformats.org/presentationml/2006/main">
  <p:tag name="PA" val="v5.2.11"/>
</p:tagLst>
</file>

<file path=ppt/tags/tag22.xml><?xml version="1.0" encoding="utf-8"?>
<p:tagLst xmlns:a="http://schemas.openxmlformats.org/drawingml/2006/main" xmlns:r="http://schemas.openxmlformats.org/officeDocument/2006/relationships" xmlns:p="http://schemas.openxmlformats.org/presentationml/2006/main">
  <p:tag name="PA" val="v5.2.11"/>
</p:tagLst>
</file>

<file path=ppt/tags/tag23.xml><?xml version="1.0" encoding="utf-8"?>
<p:tagLst xmlns:a="http://schemas.openxmlformats.org/drawingml/2006/main" xmlns:r="http://schemas.openxmlformats.org/officeDocument/2006/relationships" xmlns:p="http://schemas.openxmlformats.org/presentationml/2006/main">
  <p:tag name="PA" val="v5.2.11"/>
</p:tagLst>
</file>

<file path=ppt/tags/tag24.xml><?xml version="1.0" encoding="utf-8"?>
<p:tagLst xmlns:a="http://schemas.openxmlformats.org/drawingml/2006/main" xmlns:r="http://schemas.openxmlformats.org/officeDocument/2006/relationships" xmlns:p="http://schemas.openxmlformats.org/presentationml/2006/main">
  <p:tag name="PA" val="v5.2.11"/>
</p:tagLst>
</file>

<file path=ppt/tags/tag25.xml><?xml version="1.0" encoding="utf-8"?>
<p:tagLst xmlns:a="http://schemas.openxmlformats.org/drawingml/2006/main" xmlns:r="http://schemas.openxmlformats.org/officeDocument/2006/relationships" xmlns:p="http://schemas.openxmlformats.org/presentationml/2006/main">
  <p:tag name="PA" val="v5.2.11"/>
</p:tagLst>
</file>

<file path=ppt/tags/tag26.xml><?xml version="1.0" encoding="utf-8"?>
<p:tagLst xmlns:a="http://schemas.openxmlformats.org/drawingml/2006/main" xmlns:r="http://schemas.openxmlformats.org/officeDocument/2006/relationships" xmlns:p="http://schemas.openxmlformats.org/presentationml/2006/main">
  <p:tag name="PA" val="v5.2.11"/>
</p:tagLst>
</file>

<file path=ppt/tags/tag27.xml><?xml version="1.0" encoding="utf-8"?>
<p:tagLst xmlns:a="http://schemas.openxmlformats.org/drawingml/2006/main" xmlns:r="http://schemas.openxmlformats.org/officeDocument/2006/relationships" xmlns:p="http://schemas.openxmlformats.org/presentationml/2006/main">
  <p:tag name="PA" val="v5.2.11"/>
</p:tagLst>
</file>

<file path=ppt/tags/tag28.xml><?xml version="1.0" encoding="utf-8"?>
<p:tagLst xmlns:a="http://schemas.openxmlformats.org/drawingml/2006/main" xmlns:r="http://schemas.openxmlformats.org/officeDocument/2006/relationships" xmlns:p="http://schemas.openxmlformats.org/presentationml/2006/main">
  <p:tag name="PA" val="v5.2.11"/>
</p:tagLst>
</file>

<file path=ppt/tags/tag29.xml><?xml version="1.0" encoding="utf-8"?>
<p:tagLst xmlns:a="http://schemas.openxmlformats.org/drawingml/2006/main" xmlns:r="http://schemas.openxmlformats.org/officeDocument/2006/relationships" xmlns:p="http://schemas.openxmlformats.org/presentationml/2006/main">
  <p:tag name="PA" val="v5.2.11"/>
</p:tagLst>
</file>

<file path=ppt/tags/tag3.xml><?xml version="1.0" encoding="utf-8"?>
<p:tagLst xmlns:a="http://schemas.openxmlformats.org/drawingml/2006/main" xmlns:r="http://schemas.openxmlformats.org/officeDocument/2006/relationships" xmlns:p="http://schemas.openxmlformats.org/presentationml/2006/main">
  <p:tag name="PA" val="v5.2.11"/>
</p:tagLst>
</file>

<file path=ppt/tags/tag30.xml><?xml version="1.0" encoding="utf-8"?>
<p:tagLst xmlns:a="http://schemas.openxmlformats.org/drawingml/2006/main" xmlns:r="http://schemas.openxmlformats.org/officeDocument/2006/relationships" xmlns:p="http://schemas.openxmlformats.org/presentationml/2006/main">
  <p:tag name="PA" val="v5.2.11"/>
</p:tagLst>
</file>

<file path=ppt/tags/tag31.xml><?xml version="1.0" encoding="utf-8"?>
<p:tagLst xmlns:a="http://schemas.openxmlformats.org/drawingml/2006/main" xmlns:r="http://schemas.openxmlformats.org/officeDocument/2006/relationships" xmlns:p="http://schemas.openxmlformats.org/presentationml/2006/main">
  <p:tag name="PA" val="v5.2.11"/>
</p:tagLst>
</file>

<file path=ppt/tags/tag32.xml><?xml version="1.0" encoding="utf-8"?>
<p:tagLst xmlns:a="http://schemas.openxmlformats.org/drawingml/2006/main" xmlns:r="http://schemas.openxmlformats.org/officeDocument/2006/relationships" xmlns:p="http://schemas.openxmlformats.org/presentationml/2006/main">
  <p:tag name="PA" val="v5.2.11"/>
</p:tagLst>
</file>

<file path=ppt/tags/tag33.xml><?xml version="1.0" encoding="utf-8"?>
<p:tagLst xmlns:a="http://schemas.openxmlformats.org/drawingml/2006/main" xmlns:r="http://schemas.openxmlformats.org/officeDocument/2006/relationships" xmlns:p="http://schemas.openxmlformats.org/presentationml/2006/main">
  <p:tag name="PA" val="v5.2.11"/>
</p:tagLst>
</file>

<file path=ppt/tags/tag34.xml><?xml version="1.0" encoding="utf-8"?>
<p:tagLst xmlns:a="http://schemas.openxmlformats.org/drawingml/2006/main" xmlns:r="http://schemas.openxmlformats.org/officeDocument/2006/relationships" xmlns:p="http://schemas.openxmlformats.org/presentationml/2006/main">
  <p:tag name="PA" val="v5.2.11"/>
</p:tagLst>
</file>

<file path=ppt/tags/tag35.xml><?xml version="1.0" encoding="utf-8"?>
<p:tagLst xmlns:a="http://schemas.openxmlformats.org/drawingml/2006/main" xmlns:r="http://schemas.openxmlformats.org/officeDocument/2006/relationships" xmlns:p="http://schemas.openxmlformats.org/presentationml/2006/main">
  <p:tag name="PA" val="v5.2.11"/>
</p:tagLst>
</file>

<file path=ppt/tags/tag36.xml><?xml version="1.0" encoding="utf-8"?>
<p:tagLst xmlns:a="http://schemas.openxmlformats.org/drawingml/2006/main" xmlns:r="http://schemas.openxmlformats.org/officeDocument/2006/relationships" xmlns:p="http://schemas.openxmlformats.org/presentationml/2006/main">
  <p:tag name="PA" val="v5.2.11"/>
</p:tagLst>
</file>

<file path=ppt/tags/tag4.xml><?xml version="1.0" encoding="utf-8"?>
<p:tagLst xmlns:a="http://schemas.openxmlformats.org/drawingml/2006/main" xmlns:r="http://schemas.openxmlformats.org/officeDocument/2006/relationships" xmlns:p="http://schemas.openxmlformats.org/presentationml/2006/main">
  <p:tag name="PA" val="v5.2.11"/>
</p:tagLst>
</file>

<file path=ppt/tags/tag5.xml><?xml version="1.0" encoding="utf-8"?>
<p:tagLst xmlns:a="http://schemas.openxmlformats.org/drawingml/2006/main" xmlns:r="http://schemas.openxmlformats.org/officeDocument/2006/relationships" xmlns:p="http://schemas.openxmlformats.org/presentationml/2006/main">
  <p:tag name="PA" val="v5.2.11"/>
</p:tagLst>
</file>

<file path=ppt/tags/tag6.xml><?xml version="1.0" encoding="utf-8"?>
<p:tagLst xmlns:a="http://schemas.openxmlformats.org/drawingml/2006/main" xmlns:r="http://schemas.openxmlformats.org/officeDocument/2006/relationships" xmlns:p="http://schemas.openxmlformats.org/presentationml/2006/main">
  <p:tag name="PA" val="v5.2.11"/>
</p:tagLst>
</file>

<file path=ppt/tags/tag7.xml><?xml version="1.0" encoding="utf-8"?>
<p:tagLst xmlns:a="http://schemas.openxmlformats.org/drawingml/2006/main" xmlns:r="http://schemas.openxmlformats.org/officeDocument/2006/relationships" xmlns:p="http://schemas.openxmlformats.org/presentationml/2006/main">
  <p:tag name="PA" val="v5.2.11"/>
</p:tagLst>
</file>

<file path=ppt/tags/tag8.xml><?xml version="1.0" encoding="utf-8"?>
<p:tagLst xmlns:a="http://schemas.openxmlformats.org/drawingml/2006/main" xmlns:r="http://schemas.openxmlformats.org/officeDocument/2006/relationships" xmlns:p="http://schemas.openxmlformats.org/presentationml/2006/main">
  <p:tag name="PA" val="v5.2.11"/>
</p:tagLst>
</file>

<file path=ppt/tags/tag9.xml><?xml version="1.0" encoding="utf-8"?>
<p:tagLst xmlns:a="http://schemas.openxmlformats.org/drawingml/2006/main" xmlns:r="http://schemas.openxmlformats.org/officeDocument/2006/relationships" xmlns:p="http://schemas.openxmlformats.org/presentationml/2006/main">
  <p:tag name="PA" val="v5.2.11"/>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1761</Words>
  <Application>Microsoft Office PowerPoint</Application>
  <PresentationFormat>宽屏</PresentationFormat>
  <Paragraphs>126</Paragraphs>
  <Slides>19</Slides>
  <Notes>2</Notes>
  <HiddenSlides>0</HiddenSlides>
  <MMClips>0</MMClips>
  <ScaleCrop>false</ScaleCrop>
  <HeadingPairs>
    <vt:vector size="6" baseType="variant">
      <vt:variant>
        <vt:lpstr>已用的字体</vt:lpstr>
      </vt:variant>
      <vt:variant>
        <vt:i4>12</vt:i4>
      </vt:variant>
      <vt:variant>
        <vt:lpstr>主题</vt:lpstr>
      </vt:variant>
      <vt:variant>
        <vt:i4>2</vt:i4>
      </vt:variant>
      <vt:variant>
        <vt:lpstr>幻灯片标题</vt:lpstr>
      </vt:variant>
      <vt:variant>
        <vt:i4>19</vt:i4>
      </vt:variant>
    </vt:vector>
  </HeadingPairs>
  <TitlesOfParts>
    <vt:vector size="33" baseType="lpstr">
      <vt:lpstr>Meiryo</vt:lpstr>
      <vt:lpstr>阿里巴巴普惠体 B</vt:lpstr>
      <vt:lpstr>阿里巴巴普惠体 R</vt:lpstr>
      <vt:lpstr>等线</vt:lpstr>
      <vt:lpstr>等线 Light</vt:lpstr>
      <vt:lpstr>思源宋体 CN</vt:lpstr>
      <vt:lpstr>思源宋体 CN Heavy</vt:lpstr>
      <vt:lpstr>宋体</vt:lpstr>
      <vt:lpstr>微软雅黑</vt:lpstr>
      <vt:lpstr>Arial</vt:lpstr>
      <vt:lpstr>Calibri</vt:lpstr>
      <vt:lpstr>Calibri Light</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7</cp:revision>
  <cp:lastPrinted>2022-09-18T20:46:55Z</cp:lastPrinted>
  <dcterms:created xsi:type="dcterms:W3CDTF">2022-09-18T20:46:55Z</dcterms:created>
  <dcterms:modified xsi:type="dcterms:W3CDTF">2023-03-20T08:30:01Z</dcterms:modified>
</cp:coreProperties>
</file>