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261" r:id="rId3"/>
    <p:sldId id="260" r:id="rId4"/>
    <p:sldId id="263" r:id="rId5"/>
    <p:sldId id="262" r:id="rId6"/>
    <p:sldId id="326" r:id="rId7"/>
    <p:sldId id="264" r:id="rId8"/>
    <p:sldId id="265" r:id="rId9"/>
    <p:sldId id="266" r:id="rId10"/>
    <p:sldId id="267" r:id="rId11"/>
    <p:sldId id="282" r:id="rId12"/>
    <p:sldId id="284" r:id="rId13"/>
    <p:sldId id="268" r:id="rId14"/>
    <p:sldId id="285" r:id="rId15"/>
    <p:sldId id="327" r:id="rId16"/>
    <p:sldId id="286" r:id="rId17"/>
    <p:sldId id="291" r:id="rId18"/>
    <p:sldId id="292" r:id="rId19"/>
    <p:sldId id="293" r:id="rId20"/>
    <p:sldId id="294" r:id="rId21"/>
    <p:sldId id="328" r:id="rId22"/>
    <p:sldId id="289" r:id="rId23"/>
    <p:sldId id="295" r:id="rId24"/>
    <p:sldId id="296" r:id="rId25"/>
    <p:sldId id="297" r:id="rId26"/>
    <p:sldId id="298" r:id="rId27"/>
    <p:sldId id="299" r:id="rId28"/>
    <p:sldId id="300" r:id="rId29"/>
    <p:sldId id="329"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5" autoAdjust="0"/>
    <p:restoredTop sz="96314" autoAdjust="0"/>
  </p:normalViewPr>
  <p:slideViewPr>
    <p:cSldViewPr snapToGrid="0" showGuides="1">
      <p:cViewPr varScale="1">
        <p:scale>
          <a:sx n="108" d="100"/>
          <a:sy n="108" d="100"/>
        </p:scale>
        <p:origin x="744" y="150"/>
      </p:cViewPr>
      <p:guideLst>
        <p:guide orient="horz" pos="3657"/>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AF99F-1731-4A40-B175-F8A357230630}" type="datetimeFigureOut">
              <a:rPr lang="zh-CN" altLang="en-US" smtClean="0"/>
              <a:t>2023/3/19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F6511-58AD-4B36-9C3B-240B2E8E824C}" type="slidenum">
              <a:rPr lang="zh-CN" altLang="en-US" smtClean="0"/>
              <a:t>‹#›</a:t>
            </a:fld>
            <a:endParaRPr lang="zh-CN" altLang="en-US"/>
          </a:p>
        </p:txBody>
      </p:sp>
    </p:spTree>
    <p:extLst>
      <p:ext uri="{BB962C8B-B14F-4D97-AF65-F5344CB8AC3E}">
        <p14:creationId xmlns:p14="http://schemas.microsoft.com/office/powerpoint/2010/main" val="54521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07F6511-58AD-4B36-9C3B-240B2E8E824C}" type="slidenum">
              <a:rPr lang="zh-CN" altLang="en-US" smtClean="0"/>
              <a:t>14</a:t>
            </a:fld>
            <a:endParaRPr lang="zh-CN" altLang="en-US"/>
          </a:p>
        </p:txBody>
      </p:sp>
    </p:spTree>
    <p:extLst>
      <p:ext uri="{BB962C8B-B14F-4D97-AF65-F5344CB8AC3E}">
        <p14:creationId xmlns:p14="http://schemas.microsoft.com/office/powerpoint/2010/main" val="387629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7076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0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645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344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837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843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231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433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320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43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404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97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87629">
            <a:off x="11151335" y="5525153"/>
            <a:ext cx="701381" cy="711822"/>
          </a:xfrm>
          <a:prstGeom prst="rect">
            <a:avLst/>
          </a:prstGeom>
        </p:spPr>
      </p:pic>
      <p:pic>
        <p:nvPicPr>
          <p:cNvPr id="5" name="图片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71443" y="5057153"/>
            <a:ext cx="2946098" cy="2410444"/>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87629">
            <a:off x="11151335" y="5525153"/>
            <a:ext cx="701381" cy="711822"/>
          </a:xfrm>
          <a:prstGeom prst="rect">
            <a:avLst/>
          </a:prstGeom>
        </p:spPr>
      </p:pic>
      <p:pic>
        <p:nvPicPr>
          <p:cNvPr id="5" name="图片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71443" y="5057153"/>
            <a:ext cx="2946098" cy="2410444"/>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9913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32.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6.jpe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9.jpeg"/><Relationship Id="rId5" Type="http://schemas.openxmlformats.org/officeDocument/2006/relationships/image" Target="../media/image4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5" name="图片 64" descr="F:\SR\办图网\修改模板\5.22全国残助日1个\e4d1f2ca7f7501260447578941bcff0c.pnge4d1f2ca7f7501260447578941bcff0c"/>
          <p:cNvPicPr>
            <a:picLocks noChangeAspect="1"/>
          </p:cNvPicPr>
          <p:nvPr/>
        </p:nvPicPr>
        <p:blipFill>
          <a:blip r:embed="rId4"/>
          <a:stretch>
            <a:fillRect/>
          </a:stretch>
        </p:blipFill>
        <p:spPr>
          <a:xfrm flipH="1">
            <a:off x="-19213" y="2657474"/>
            <a:ext cx="12390755" cy="4200525"/>
          </a:xfrm>
          <a:prstGeom prst="rect">
            <a:avLst/>
          </a:prstGeom>
        </p:spPr>
      </p:pic>
      <p:pic>
        <p:nvPicPr>
          <p:cNvPr id="75" name="图片 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436355" y="-2440453"/>
            <a:ext cx="2824163" cy="1247775"/>
          </a:xfrm>
          <a:prstGeom prst="rect">
            <a:avLst/>
          </a:prstGeom>
        </p:spPr>
      </p:pic>
      <p:pic>
        <p:nvPicPr>
          <p:cNvPr id="82" name="图片 81" descr="F:\SR\办图网\修改模板\5.22全国残助日1个\图层 108.png图层 10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5840" y="2042160"/>
            <a:ext cx="3411220" cy="4547870"/>
          </a:xfrm>
          <a:prstGeom prst="rect">
            <a:avLst/>
          </a:prstGeom>
        </p:spPr>
      </p:pic>
      <p:sp>
        <p:nvSpPr>
          <p:cNvPr id="2" name="椭圆 1"/>
          <p:cNvSpPr/>
          <p:nvPr/>
        </p:nvSpPr>
        <p:spPr>
          <a:xfrm>
            <a:off x="4788421"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传</a:t>
            </a:r>
          </a:p>
        </p:txBody>
      </p:sp>
      <p:sp>
        <p:nvSpPr>
          <p:cNvPr id="14" name="椭圆 13"/>
          <p:cNvSpPr/>
          <p:nvPr/>
        </p:nvSpPr>
        <p:spPr>
          <a:xfrm>
            <a:off x="5245621"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递</a:t>
            </a:r>
          </a:p>
        </p:txBody>
      </p:sp>
      <p:sp>
        <p:nvSpPr>
          <p:cNvPr id="15" name="椭圆 14"/>
          <p:cNvSpPr/>
          <p:nvPr/>
        </p:nvSpPr>
        <p:spPr>
          <a:xfrm>
            <a:off x="5708243"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温</a:t>
            </a:r>
          </a:p>
        </p:txBody>
      </p:sp>
      <p:sp>
        <p:nvSpPr>
          <p:cNvPr id="16" name="椭圆 15"/>
          <p:cNvSpPr/>
          <p:nvPr/>
        </p:nvSpPr>
        <p:spPr>
          <a:xfrm>
            <a:off x="6176165"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暖</a:t>
            </a:r>
          </a:p>
        </p:txBody>
      </p:sp>
      <p:sp>
        <p:nvSpPr>
          <p:cNvPr id="17" name="椭圆 16"/>
          <p:cNvSpPr/>
          <p:nvPr/>
        </p:nvSpPr>
        <p:spPr>
          <a:xfrm>
            <a:off x="7003111"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关</a:t>
            </a:r>
          </a:p>
        </p:txBody>
      </p:sp>
      <p:sp>
        <p:nvSpPr>
          <p:cNvPr id="18" name="椭圆 17"/>
          <p:cNvSpPr/>
          <p:nvPr/>
        </p:nvSpPr>
        <p:spPr>
          <a:xfrm>
            <a:off x="7460311"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爱</a:t>
            </a:r>
          </a:p>
        </p:txBody>
      </p:sp>
      <p:sp>
        <p:nvSpPr>
          <p:cNvPr id="19" name="椭圆 18"/>
          <p:cNvSpPr/>
          <p:nvPr/>
        </p:nvSpPr>
        <p:spPr>
          <a:xfrm>
            <a:off x="7922933"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残</a:t>
            </a:r>
          </a:p>
        </p:txBody>
      </p:sp>
      <p:sp>
        <p:nvSpPr>
          <p:cNvPr id="20" name="椭圆 19"/>
          <p:cNvSpPr/>
          <p:nvPr/>
        </p:nvSpPr>
        <p:spPr>
          <a:xfrm>
            <a:off x="8390855"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疾</a:t>
            </a:r>
          </a:p>
        </p:txBody>
      </p:sp>
      <p:sp>
        <p:nvSpPr>
          <p:cNvPr id="21" name="椭圆 20"/>
          <p:cNvSpPr/>
          <p:nvPr/>
        </p:nvSpPr>
        <p:spPr>
          <a:xfrm>
            <a:off x="8861811" y="4364347"/>
            <a:ext cx="528100" cy="528100"/>
          </a:xfrm>
          <a:prstGeom prst="ellipse">
            <a:avLst/>
          </a:prstGeom>
          <a:noFill/>
          <a:ln w="25400" cap="rnd">
            <a:solidFill>
              <a:srgbClr val="D81C2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D81C27"/>
                </a:solidFill>
              </a:rPr>
              <a:t>人</a:t>
            </a:r>
          </a:p>
        </p:txBody>
      </p:sp>
      <p:pic>
        <p:nvPicPr>
          <p:cNvPr id="3" name="图片 2" descr="植物"/>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0" y="0"/>
            <a:ext cx="1758315" cy="1676400"/>
          </a:xfrm>
          <a:prstGeom prst="rect">
            <a:avLst/>
          </a:prstGeom>
        </p:spPr>
      </p:pic>
      <p:pic>
        <p:nvPicPr>
          <p:cNvPr id="4" name="图片 3" descr="主题"/>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25401" y="317840"/>
            <a:ext cx="6611620" cy="4958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6500">
        <p:dissolv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0-#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750" fill="hold"/>
                                        <p:tgtEl>
                                          <p:spTgt spid="17"/>
                                        </p:tgtEl>
                                        <p:attrNameLst>
                                          <p:attrName>ppt_w</p:attrName>
                                        </p:attrNameLst>
                                      </p:cBhvr>
                                      <p:tavLst>
                                        <p:tav tm="0">
                                          <p:val>
                                            <p:fltVal val="0"/>
                                          </p:val>
                                        </p:tav>
                                        <p:tav tm="100000">
                                          <p:val>
                                            <p:strVal val="#ppt_w"/>
                                          </p:val>
                                        </p:tav>
                                      </p:tavLst>
                                    </p:anim>
                                    <p:anim calcmode="lin" valueType="num">
                                      <p:cBhvr>
                                        <p:cTn id="29" dur="750" fill="hold"/>
                                        <p:tgtEl>
                                          <p:spTgt spid="1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750" fill="hold"/>
                                        <p:tgtEl>
                                          <p:spTgt spid="19"/>
                                        </p:tgtEl>
                                        <p:attrNameLst>
                                          <p:attrName>ppt_w</p:attrName>
                                        </p:attrNameLst>
                                      </p:cBhvr>
                                      <p:tavLst>
                                        <p:tav tm="0">
                                          <p:val>
                                            <p:fltVal val="0"/>
                                          </p:val>
                                        </p:tav>
                                        <p:tav tm="100000">
                                          <p:val>
                                            <p:strVal val="#ppt_w"/>
                                          </p:val>
                                        </p:tav>
                                      </p:tavLst>
                                    </p:anim>
                                    <p:anim calcmode="lin" valueType="num">
                                      <p:cBhvr>
                                        <p:cTn id="37" dur="750" fill="hold"/>
                                        <p:tgtEl>
                                          <p:spTgt spid="1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750" fill="hold"/>
                                        <p:tgtEl>
                                          <p:spTgt spid="20"/>
                                        </p:tgtEl>
                                        <p:attrNameLst>
                                          <p:attrName>ppt_w</p:attrName>
                                        </p:attrNameLst>
                                      </p:cBhvr>
                                      <p:tavLst>
                                        <p:tav tm="0">
                                          <p:val>
                                            <p:fltVal val="0"/>
                                          </p:val>
                                        </p:tav>
                                        <p:tav tm="100000">
                                          <p:val>
                                            <p:strVal val="#ppt_w"/>
                                          </p:val>
                                        </p:tav>
                                      </p:tavLst>
                                    </p:anim>
                                    <p:anim calcmode="lin" valueType="num">
                                      <p:cBhvr>
                                        <p:cTn id="41" dur="750" fill="hold"/>
                                        <p:tgtEl>
                                          <p:spTgt spid="20"/>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50" fill="hold"/>
                                        <p:tgtEl>
                                          <p:spTgt spid="21"/>
                                        </p:tgtEl>
                                        <p:attrNameLst>
                                          <p:attrName>ppt_w</p:attrName>
                                        </p:attrNameLst>
                                      </p:cBhvr>
                                      <p:tavLst>
                                        <p:tav tm="0">
                                          <p:val>
                                            <p:fltVal val="0"/>
                                          </p:val>
                                        </p:tav>
                                        <p:tav tm="100000">
                                          <p:val>
                                            <p:strVal val="#ppt_w"/>
                                          </p:val>
                                        </p:tav>
                                      </p:tavLst>
                                    </p:anim>
                                    <p:anim calcmode="lin" valueType="num">
                                      <p:cBhvr>
                                        <p:cTn id="45" dur="750" fill="hold"/>
                                        <p:tgtEl>
                                          <p:spTgt spid="21"/>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750"/>
                            </p:stCondLst>
                            <p:childTnLst>
                              <p:par>
                                <p:cTn id="47" presetID="10" presetClass="entr" presetSubtype="0"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750"/>
                                        <p:tgtEl>
                                          <p:spTgt spid="75"/>
                                        </p:tgtEl>
                                      </p:cBhvr>
                                    </p:animEffect>
                                  </p:childTnLst>
                                </p:cTn>
                              </p:par>
                              <p:par>
                                <p:cTn id="50" presetID="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助残文化</a:t>
            </a: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6339" y="1771650"/>
            <a:ext cx="3081694" cy="3314700"/>
          </a:xfrm>
          <a:prstGeom prst="rect">
            <a:avLst/>
          </a:prstGeom>
        </p:spPr>
      </p:pic>
      <p:sp>
        <p:nvSpPr>
          <p:cNvPr id="5" name="PA-矩形 10"/>
          <p:cNvSpPr/>
          <p:nvPr>
            <p:custDataLst>
              <p:tags r:id="rId1"/>
            </p:custDataLst>
          </p:nvPr>
        </p:nvSpPr>
        <p:spPr>
          <a:xfrm>
            <a:off x="2533654" y="3086632"/>
            <a:ext cx="1210588" cy="1323439"/>
          </a:xfrm>
          <a:prstGeom prst="rect">
            <a:avLst/>
          </a:prstGeom>
        </p:spPr>
        <p:txBody>
          <a:bodyPr wrap="none">
            <a:spAutoFit/>
          </a:bodyPr>
          <a:lstStyle/>
          <a:p>
            <a:pPr algn="ctr"/>
            <a:r>
              <a:rPr lang="zh-CN" altLang="en-US" sz="4000" b="1">
                <a:solidFill>
                  <a:schemeClr val="bg1"/>
                </a:solidFill>
              </a:rPr>
              <a:t>爱心</a:t>
            </a:r>
            <a:endParaRPr lang="en-US" altLang="zh-CN" sz="4000" b="1">
              <a:solidFill>
                <a:schemeClr val="bg1"/>
              </a:solidFill>
            </a:endParaRPr>
          </a:p>
          <a:p>
            <a:pPr algn="ctr"/>
            <a:r>
              <a:rPr lang="zh-CN" altLang="en-US" sz="4000" b="1">
                <a:solidFill>
                  <a:schemeClr val="bg1"/>
                </a:solidFill>
              </a:rPr>
              <a:t>捐赠</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29215" y="3956899"/>
            <a:ext cx="3202368" cy="2690911"/>
          </a:xfrm>
          <a:prstGeom prst="rect">
            <a:avLst/>
          </a:prstGeom>
        </p:spPr>
      </p:pic>
      <p:sp>
        <p:nvSpPr>
          <p:cNvPr id="2" name="矩形 1"/>
          <p:cNvSpPr/>
          <p:nvPr/>
        </p:nvSpPr>
        <p:spPr>
          <a:xfrm>
            <a:off x="5079571" y="2781418"/>
            <a:ext cx="5784157" cy="1295163"/>
          </a:xfrm>
          <a:prstGeom prst="rect">
            <a:avLst/>
          </a:prstGeom>
        </p:spPr>
        <p:txBody>
          <a:bodyPr wrap="square">
            <a:spAutoFit/>
          </a:bodyPr>
          <a:lstStyle/>
          <a:p>
            <a:pPr>
              <a:lnSpc>
                <a:spcPct val="150000"/>
              </a:lnSpc>
            </a:pPr>
            <a:r>
              <a:rPr lang="zh-CN" altLang="en-US" b="1"/>
              <a:t>倡导杂志社、出版社及全社会向残疾人和残疾人文化设施赠送书刊及音像制品；倡导大学生义务为盲人录制有声读物。</a:t>
            </a:r>
          </a:p>
        </p:txBody>
      </p:sp>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429829" y="689385"/>
            <a:ext cx="5762171" cy="1290038"/>
          </a:xfrm>
          <a:prstGeom prst="rect">
            <a:avLst/>
          </a:prstGeom>
        </p:spPr>
      </p:pic>
      <p:pic>
        <p:nvPicPr>
          <p:cNvPr id="10" name="图片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33968" y="104716"/>
            <a:ext cx="1290831" cy="1338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0" presetClass="entr" presetSubtype="0" decel="70000" fill="hold" grpId="0" nodeType="afterEffect">
                                  <p:stCondLst>
                                    <p:cond delay="0"/>
                                  </p:stCondLst>
                                  <p:iterate type="lt">
                                    <p:tmPct val="10000"/>
                                  </p:iterate>
                                  <p:childTnLst>
                                    <p:set>
                                      <p:cBhvr>
                                        <p:cTn id="26" dur="641" fill="hold">
                                          <p:stCondLst>
                                            <p:cond delay="1"/>
                                          </p:stCondLst>
                                        </p:cTn>
                                        <p:tgtEl>
                                          <p:spTgt spid="5"/>
                                        </p:tgtEl>
                                        <p:attrNameLst>
                                          <p:attrName>style.visibility</p:attrName>
                                        </p:attrNameLst>
                                      </p:cBhvr>
                                      <p:to>
                                        <p:strVal val="visible"/>
                                      </p:to>
                                    </p:set>
                                    <p:anim to="" calcmode="lin" valueType="num">
                                      <p:cBhvr>
                                        <p:cTn id="27" dur="1" fill="hold">
                                          <p:stCondLst>
                                            <p:cond delay="0"/>
                                          </p:stCondLst>
                                        </p:cTn>
                                        <p:tgtEl>
                                          <p:spTgt spid="5"/>
                                        </p:tgtEl>
                                        <p:attrNameLst>
                                          <p:attrName>ppt_x</p:attrName>
                                        </p:attrNameLst>
                                      </p:cBhvr>
                                      <p:tavLst>
                                        <p:tav tm="0">
                                          <p:val>
                                            <p:strVal val="#ppt_x"/>
                                          </p:val>
                                        </p:tav>
                                        <p:tav tm="100000">
                                          <p:val>
                                            <p:strVal val="#ppt_x+0.15*sin(rand(0-360)+0)+2"/>
                                          </p:val>
                                        </p:tav>
                                      </p:tavLst>
                                    </p:anim>
                                    <p:anim to="" calcmode="lin" valueType="num">
                                      <p:cBhvr>
                                        <p:cTn id="28" dur="1" fill="hold">
                                          <p:stCondLst>
                                            <p:cond delay="0"/>
                                          </p:stCondLst>
                                        </p:cTn>
                                        <p:tgtEl>
                                          <p:spTgt spid="5"/>
                                        </p:tgtEl>
                                        <p:attrNameLst>
                                          <p:attrName>ppt_y</p:attrName>
                                        </p:attrNameLst>
                                      </p:cBhvr>
                                      <p:tavLst>
                                        <p:tav tm="0">
                                          <p:val>
                                            <p:strVal val="#ppt_y"/>
                                          </p:val>
                                        </p:tav>
                                        <p:tav tm="100000">
                                          <p:val>
                                            <p:strVal val="#ppt_y+0.15*sin(rand(0-360)+0)+2"/>
                                          </p:val>
                                        </p:tav>
                                      </p:tavLst>
                                    </p:anim>
                                    <p:anim to="" calcmode="lin" valueType="num">
                                      <p:cBhvr>
                                        <p:cTn id="29" dur="748" fill="hold">
                                          <p:stCondLst>
                                            <p:cond delay="2"/>
                                          </p:stCondLst>
                                        </p:cTn>
                                        <p:tgtEl>
                                          <p:spTgt spid="5"/>
                                        </p:tgtEl>
                                        <p:attrNameLst>
                                          <p:attrName>style.opacity</p:attrName>
                                        </p:attrNameLst>
                                      </p:cBhvr>
                                      <p:tavLst>
                                        <p:tav tm="0">
                                          <p:val>
                                            <p:fltVal val="0"/>
                                          </p:val>
                                        </p:tav>
                                        <p:tav tm="100000">
                                          <p:val>
                                            <p:fltVal val="1"/>
                                          </p:val>
                                        </p:tav>
                                      </p:tavLst>
                                    </p:anim>
                                    <p:animScale>
                                      <p:cBhvr>
                                        <p:cTn id="30" dur="748" fill="hold">
                                          <p:stCondLst>
                                            <p:cond delay="1"/>
                                          </p:stCondLst>
                                        </p:cTn>
                                        <p:tgtEl>
                                          <p:spTgt spid="5"/>
                                        </p:tgtEl>
                                      </p:cBhvr>
                                      <p:from x="500000" y="500000"/>
                                      <p:to x="100000" y="100000"/>
                                    </p:animScale>
                                    <p:anim to="" calcmode="lin" valueType="num">
                                      <p:cBhvr>
                                        <p:cTn id="31" dur="535" fill="hold">
                                          <p:stCondLst>
                                            <p:cond delay="215"/>
                                          </p:stCondLst>
                                        </p:cTn>
                                        <p:tgtEl>
                                          <p:spTgt spid="5"/>
                                        </p:tgtEl>
                                        <p:attrNameLst>
                                          <p:attrName>ppt_x</p:attrName>
                                        </p:attrNameLst>
                                      </p:cBhvr>
                                      <p:tavLst>
                                        <p:tav tm="0">
                                          <p:val>
                                            <p:strVal val="ppt_x-2"/>
                                          </p:val>
                                        </p:tav>
                                        <p:tav tm="100000">
                                          <p:val>
                                            <p:strVal val="#ppt_x"/>
                                          </p:val>
                                        </p:tav>
                                      </p:tavLst>
                                    </p:anim>
                                    <p:anim to="" calcmode="lin" valueType="num">
                                      <p:cBhvr>
                                        <p:cTn id="32" dur="535" fill="hold">
                                          <p:stCondLst>
                                            <p:cond delay="215"/>
                                          </p:stCondLst>
                                        </p:cTn>
                                        <p:tgtEl>
                                          <p:spTgt spid="5"/>
                                        </p:tgtEl>
                                        <p:attrNameLst>
                                          <p:attrName>ppt_y</p:attrName>
                                        </p:attrNameLst>
                                      </p:cBhvr>
                                      <p:tavLst>
                                        <p:tav tm="0">
                                          <p:val>
                                            <p:strVal val="ppt_y-2"/>
                                          </p:val>
                                        </p:tav>
                                        <p:tav tm="100000">
                                          <p:val>
                                            <p:strVal val="#ppt_y"/>
                                          </p:val>
                                        </p:tav>
                                      </p:tavLst>
                                    </p:anim>
                                  </p:childTnLst>
                                </p:cTn>
                              </p:par>
                            </p:childTnLst>
                          </p:cTn>
                        </p:par>
                        <p:par>
                          <p:cTn id="33" fill="hold" nodeType="afterGroup">
                            <p:stCondLst>
                              <p:cond delay="2750"/>
                            </p:stCondLst>
                            <p:childTnLst>
                              <p:par>
                                <p:cTn id="34" presetID="26"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par>
                                <p:cTn id="50" presetID="10" presetClass="entr" presetSubtype="0" fill="hold" nodeType="withEffect">
                                  <p:stCondLst>
                                    <p:cond delay="0"/>
                                  </p:stCondLst>
                                  <p:iterate type="lt">
                                    <p:tmPct val="5980"/>
                                  </p:iterate>
                                  <p:childTnLst>
                                    <p:set>
                                      <p:cBhvr>
                                        <p:cTn id="51" dur="1" fill="hold">
                                          <p:stCondLst>
                                            <p:cond delay="0"/>
                                          </p:stCondLst>
                                        </p:cTn>
                                        <p:tgtEl>
                                          <p:spTgt spid="2">
                                            <p:txEl>
                                              <p:pRg st="0" end="0"/>
                                            </p:txEl>
                                          </p:spTgt>
                                        </p:tgtEl>
                                        <p:attrNameLst>
                                          <p:attrName>style.visibility</p:attrName>
                                        </p:attrNameLst>
                                      </p:cBhvr>
                                      <p:to>
                                        <p:strVal val="visible"/>
                                      </p:to>
                                    </p:set>
                                    <p:animEffect transition="in" filter="fade">
                                      <p:cBhvr>
                                        <p:cTn id="52" dur="500"/>
                                        <p:tgtEl>
                                          <p:spTgt spid="2">
                                            <p:txEl>
                                              <p:pRg st="0" end="0"/>
                                            </p:txEl>
                                          </p:spTgt>
                                        </p:tgtEl>
                                      </p:cBhvr>
                                    </p:animEffect>
                                  </p:childTnLst>
                                </p:cTn>
                              </p:par>
                            </p:childTnLst>
                          </p:cTn>
                        </p:par>
                        <p:par>
                          <p:cTn id="53" fill="hold" nodeType="afterGroup">
                            <p:stCondLst>
                              <p:cond delay="4750"/>
                            </p:stCondLst>
                            <p:childTnLst>
                              <p:par>
                                <p:cTn id="54" presetID="2" presetClass="entr" presetSubtype="1"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1000" fill="hold"/>
                                        <p:tgtEl>
                                          <p:spTgt spid="9"/>
                                        </p:tgtEl>
                                        <p:attrNameLst>
                                          <p:attrName>ppt_x</p:attrName>
                                        </p:attrNameLst>
                                      </p:cBhvr>
                                      <p:tavLst>
                                        <p:tav tm="0">
                                          <p:val>
                                            <p:strVal val="#ppt_x"/>
                                          </p:val>
                                        </p:tav>
                                        <p:tav tm="100000">
                                          <p:val>
                                            <p:strVal val="#ppt_x"/>
                                          </p:val>
                                        </p:tav>
                                      </p:tavLst>
                                    </p:anim>
                                    <p:anim calcmode="lin" valueType="num">
                                      <p:cBhvr additive="base">
                                        <p:cTn id="57" dur="1000" fill="hold"/>
                                        <p:tgtEl>
                                          <p:spTgt spid="9"/>
                                        </p:tgtEl>
                                        <p:attrNameLst>
                                          <p:attrName>ppt_y</p:attrName>
                                        </p:attrNameLst>
                                      </p:cBhvr>
                                      <p:tavLst>
                                        <p:tav tm="0">
                                          <p:val>
                                            <p:strVal val="0-#ppt_h/2"/>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1000" fill="hold"/>
                                        <p:tgtEl>
                                          <p:spTgt spid="10"/>
                                        </p:tgtEl>
                                        <p:attrNameLst>
                                          <p:attrName>ppt_x</p:attrName>
                                        </p:attrNameLst>
                                      </p:cBhvr>
                                      <p:tavLst>
                                        <p:tav tm="0">
                                          <p:val>
                                            <p:strVal val="1+#ppt_w/2"/>
                                          </p:val>
                                        </p:tav>
                                        <p:tav tm="100000">
                                          <p:val>
                                            <p:strVal val="#ppt_x"/>
                                          </p:val>
                                        </p:tav>
                                      </p:tavLst>
                                    </p:anim>
                                    <p:anim calcmode="lin" valueType="num">
                                      <p:cBhvr additive="base">
                                        <p:cTn id="6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助残文化</a:t>
            </a: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6339" y="1771650"/>
            <a:ext cx="3081694" cy="3314700"/>
          </a:xfrm>
          <a:prstGeom prst="rect">
            <a:avLst/>
          </a:prstGeom>
        </p:spPr>
      </p:pic>
      <p:sp>
        <p:nvSpPr>
          <p:cNvPr id="5" name="PA-矩形 10"/>
          <p:cNvSpPr/>
          <p:nvPr>
            <p:custDataLst>
              <p:tags r:id="rId1"/>
            </p:custDataLst>
          </p:nvPr>
        </p:nvSpPr>
        <p:spPr>
          <a:xfrm>
            <a:off x="2533654" y="3086632"/>
            <a:ext cx="1210588" cy="1323439"/>
          </a:xfrm>
          <a:prstGeom prst="rect">
            <a:avLst/>
          </a:prstGeom>
        </p:spPr>
        <p:txBody>
          <a:bodyPr wrap="none">
            <a:spAutoFit/>
          </a:bodyPr>
          <a:lstStyle/>
          <a:p>
            <a:pPr algn="ctr"/>
            <a:r>
              <a:rPr lang="zh-CN" altLang="en-US" sz="4000" b="1">
                <a:solidFill>
                  <a:schemeClr val="bg1"/>
                </a:solidFill>
              </a:rPr>
              <a:t>爱心</a:t>
            </a:r>
            <a:endParaRPr lang="en-US" altLang="zh-CN" sz="4000" b="1">
              <a:solidFill>
                <a:schemeClr val="bg1"/>
              </a:solidFill>
            </a:endParaRPr>
          </a:p>
          <a:p>
            <a:pPr algn="ctr"/>
            <a:r>
              <a:rPr lang="zh-CN" altLang="en-US" sz="4000" b="1">
                <a:solidFill>
                  <a:schemeClr val="bg1"/>
                </a:solidFill>
              </a:rPr>
              <a:t>送戏</a:t>
            </a:r>
            <a:endParaRPr lang="zh-CN" altLang="en-US" sz="4000">
              <a:solidFill>
                <a:schemeClr val="bg1"/>
              </a:solidFill>
            </a:endParaRPr>
          </a:p>
        </p:txBody>
      </p:sp>
      <p:pic>
        <p:nvPicPr>
          <p:cNvPr id="6" name="图片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00976" y="4353746"/>
            <a:ext cx="6169462" cy="2005243"/>
          </a:xfrm>
          <a:prstGeom prst="rect">
            <a:avLst/>
          </a:prstGeom>
        </p:spPr>
      </p:pic>
      <p:sp>
        <p:nvSpPr>
          <p:cNvPr id="3" name="矩形 2"/>
          <p:cNvSpPr/>
          <p:nvPr/>
        </p:nvSpPr>
        <p:spPr>
          <a:xfrm>
            <a:off x="4992791" y="2130930"/>
            <a:ext cx="5882355" cy="2127634"/>
          </a:xfrm>
          <a:prstGeom prst="rect">
            <a:avLst/>
          </a:prstGeom>
        </p:spPr>
        <p:txBody>
          <a:bodyPr wrap="square">
            <a:spAutoFit/>
          </a:bodyPr>
          <a:lstStyle/>
          <a:p>
            <a:pPr>
              <a:lnSpc>
                <a:spcPct val="150000"/>
              </a:lnSpc>
            </a:pPr>
            <a:r>
              <a:rPr lang="zh-CN" altLang="en-US" b="1"/>
              <a:t>倡导文艺团体深入残疾人相对集中的特教学校、福利工厂和基层社区，义务为残疾人演出文艺节目，以丰富残疾人的精神文化生活。倡导公共文化活动场所如图书馆、文化馆有无障碍设施，提供无障碍服务；各类公共文化活动吸纳残疾人参加。</a:t>
            </a:r>
          </a:p>
        </p:txBody>
      </p:sp>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429829" y="689385"/>
            <a:ext cx="5762171" cy="1290038"/>
          </a:xfrm>
          <a:prstGeom prst="rect">
            <a:avLst/>
          </a:prstGeom>
        </p:spPr>
      </p:pic>
      <p:pic>
        <p:nvPicPr>
          <p:cNvPr id="11" name="图片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33968" y="104716"/>
            <a:ext cx="1290831" cy="1338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0" presetClass="entr" presetSubtype="0" decel="70000" fill="hold" grpId="0" nodeType="afterEffect">
                                  <p:stCondLst>
                                    <p:cond delay="0"/>
                                  </p:stCondLst>
                                  <p:iterate type="lt">
                                    <p:tmPct val="10000"/>
                                  </p:iterate>
                                  <p:childTnLst>
                                    <p:set>
                                      <p:cBhvr>
                                        <p:cTn id="26" dur="641" fill="hold">
                                          <p:stCondLst>
                                            <p:cond delay="1"/>
                                          </p:stCondLst>
                                        </p:cTn>
                                        <p:tgtEl>
                                          <p:spTgt spid="5"/>
                                        </p:tgtEl>
                                        <p:attrNameLst>
                                          <p:attrName>style.visibility</p:attrName>
                                        </p:attrNameLst>
                                      </p:cBhvr>
                                      <p:to>
                                        <p:strVal val="visible"/>
                                      </p:to>
                                    </p:set>
                                    <p:anim to="" calcmode="lin" valueType="num">
                                      <p:cBhvr>
                                        <p:cTn id="27" dur="1" fill="hold">
                                          <p:stCondLst>
                                            <p:cond delay="0"/>
                                          </p:stCondLst>
                                        </p:cTn>
                                        <p:tgtEl>
                                          <p:spTgt spid="5"/>
                                        </p:tgtEl>
                                        <p:attrNameLst>
                                          <p:attrName>ppt_x</p:attrName>
                                        </p:attrNameLst>
                                      </p:cBhvr>
                                      <p:tavLst>
                                        <p:tav tm="0">
                                          <p:val>
                                            <p:strVal val="#ppt_x"/>
                                          </p:val>
                                        </p:tav>
                                        <p:tav tm="100000">
                                          <p:val>
                                            <p:strVal val="#ppt_x+0.15*sin(rand(0-360)+0)+2"/>
                                          </p:val>
                                        </p:tav>
                                      </p:tavLst>
                                    </p:anim>
                                    <p:anim to="" calcmode="lin" valueType="num">
                                      <p:cBhvr>
                                        <p:cTn id="28" dur="1" fill="hold">
                                          <p:stCondLst>
                                            <p:cond delay="0"/>
                                          </p:stCondLst>
                                        </p:cTn>
                                        <p:tgtEl>
                                          <p:spTgt spid="5"/>
                                        </p:tgtEl>
                                        <p:attrNameLst>
                                          <p:attrName>ppt_y</p:attrName>
                                        </p:attrNameLst>
                                      </p:cBhvr>
                                      <p:tavLst>
                                        <p:tav tm="0">
                                          <p:val>
                                            <p:strVal val="#ppt_y"/>
                                          </p:val>
                                        </p:tav>
                                        <p:tav tm="100000">
                                          <p:val>
                                            <p:strVal val="#ppt_y+0.15*sin(rand(0-360)+0)+2"/>
                                          </p:val>
                                        </p:tav>
                                      </p:tavLst>
                                    </p:anim>
                                    <p:anim to="" calcmode="lin" valueType="num">
                                      <p:cBhvr>
                                        <p:cTn id="29" dur="748" fill="hold">
                                          <p:stCondLst>
                                            <p:cond delay="2"/>
                                          </p:stCondLst>
                                        </p:cTn>
                                        <p:tgtEl>
                                          <p:spTgt spid="5"/>
                                        </p:tgtEl>
                                        <p:attrNameLst>
                                          <p:attrName>style.opacity</p:attrName>
                                        </p:attrNameLst>
                                      </p:cBhvr>
                                      <p:tavLst>
                                        <p:tav tm="0">
                                          <p:val>
                                            <p:fltVal val="0"/>
                                          </p:val>
                                        </p:tav>
                                        <p:tav tm="100000">
                                          <p:val>
                                            <p:fltVal val="1"/>
                                          </p:val>
                                        </p:tav>
                                      </p:tavLst>
                                    </p:anim>
                                    <p:animScale>
                                      <p:cBhvr>
                                        <p:cTn id="30" dur="748" fill="hold">
                                          <p:stCondLst>
                                            <p:cond delay="1"/>
                                          </p:stCondLst>
                                        </p:cTn>
                                        <p:tgtEl>
                                          <p:spTgt spid="5"/>
                                        </p:tgtEl>
                                      </p:cBhvr>
                                      <p:from x="500000" y="500000"/>
                                      <p:to x="100000" y="100000"/>
                                    </p:animScale>
                                    <p:anim to="" calcmode="lin" valueType="num">
                                      <p:cBhvr>
                                        <p:cTn id="31" dur="535" fill="hold">
                                          <p:stCondLst>
                                            <p:cond delay="215"/>
                                          </p:stCondLst>
                                        </p:cTn>
                                        <p:tgtEl>
                                          <p:spTgt spid="5"/>
                                        </p:tgtEl>
                                        <p:attrNameLst>
                                          <p:attrName>ppt_x</p:attrName>
                                        </p:attrNameLst>
                                      </p:cBhvr>
                                      <p:tavLst>
                                        <p:tav tm="0">
                                          <p:val>
                                            <p:strVal val="ppt_x-2"/>
                                          </p:val>
                                        </p:tav>
                                        <p:tav tm="100000">
                                          <p:val>
                                            <p:strVal val="#ppt_x"/>
                                          </p:val>
                                        </p:tav>
                                      </p:tavLst>
                                    </p:anim>
                                    <p:anim to="" calcmode="lin" valueType="num">
                                      <p:cBhvr>
                                        <p:cTn id="32" dur="535" fill="hold">
                                          <p:stCondLst>
                                            <p:cond delay="215"/>
                                          </p:stCondLst>
                                        </p:cTn>
                                        <p:tgtEl>
                                          <p:spTgt spid="5"/>
                                        </p:tgtEl>
                                        <p:attrNameLst>
                                          <p:attrName>ppt_y</p:attrName>
                                        </p:attrNameLst>
                                      </p:cBhvr>
                                      <p:tavLst>
                                        <p:tav tm="0">
                                          <p:val>
                                            <p:strVal val="ppt_y-2"/>
                                          </p:val>
                                        </p:tav>
                                        <p:tav tm="100000">
                                          <p:val>
                                            <p:strVal val="#ppt_y"/>
                                          </p:val>
                                        </p:tav>
                                      </p:tavLst>
                                    </p:anim>
                                  </p:childTnLst>
                                </p:cTn>
                              </p:par>
                            </p:childTnLst>
                          </p:cTn>
                        </p:par>
                        <p:par>
                          <p:cTn id="33" fill="hold" nodeType="afterGroup">
                            <p:stCondLst>
                              <p:cond delay="2750"/>
                            </p:stCondLst>
                            <p:childTnLst>
                              <p:par>
                                <p:cTn id="34" presetID="2" presetClass="entr" presetSubtype="2"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000" fill="hold"/>
                                        <p:tgtEl>
                                          <p:spTgt spid="6"/>
                                        </p:tgtEl>
                                        <p:attrNameLst>
                                          <p:attrName>ppt_x</p:attrName>
                                        </p:attrNameLst>
                                      </p:cBhvr>
                                      <p:tavLst>
                                        <p:tav tm="0">
                                          <p:val>
                                            <p:strVal val="1+#ppt_w/2"/>
                                          </p:val>
                                        </p:tav>
                                        <p:tav tm="100000">
                                          <p:val>
                                            <p:strVal val="#ppt_x"/>
                                          </p:val>
                                        </p:tav>
                                      </p:tavLst>
                                    </p:anim>
                                    <p:anim calcmode="lin" valueType="num">
                                      <p:cBhvr additive="base">
                                        <p:cTn id="37" dur="2000" fill="hold"/>
                                        <p:tgtEl>
                                          <p:spTgt spid="6"/>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iterate type="lt">
                                    <p:tmPct val="2877"/>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nodeType="afterGroup">
                            <p:stCondLst>
                              <p:cond delay="475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ppt_x"/>
                                          </p:val>
                                        </p:tav>
                                        <p:tav tm="100000">
                                          <p:val>
                                            <p:strVal val="#ppt_x"/>
                                          </p:val>
                                        </p:tav>
                                      </p:tavLst>
                                    </p:anim>
                                    <p:anim calcmode="lin" valueType="num">
                                      <p:cBhvr additive="base">
                                        <p:cTn id="45" dur="1000" fill="hold"/>
                                        <p:tgtEl>
                                          <p:spTgt spid="9"/>
                                        </p:tgtEl>
                                        <p:attrNameLst>
                                          <p:attrName>ppt_y</p:attrName>
                                        </p:attrNameLst>
                                      </p:cBhvr>
                                      <p:tavLst>
                                        <p:tav tm="0">
                                          <p:val>
                                            <p:strVal val="0-#ppt_h/2"/>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1+#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红领巾助残</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1479239"/>
            <a:ext cx="2524600" cy="2864402"/>
          </a:xfrm>
          <a:prstGeom prst="rect">
            <a:avLst/>
          </a:prstGeom>
          <a:effectLst>
            <a:outerShdw blurRad="50800" dist="38100" dir="2700000" algn="tl" rotWithShape="0">
              <a:prstClr val="black">
                <a:alpha val="40000"/>
              </a:prstClr>
            </a:outerShdw>
          </a:effectLst>
        </p:spPr>
      </p:pic>
      <p:sp>
        <p:nvSpPr>
          <p:cNvPr id="6" name="矩形 5"/>
          <p:cNvSpPr/>
          <p:nvPr/>
        </p:nvSpPr>
        <p:spPr>
          <a:xfrm>
            <a:off x="2354438" y="1742834"/>
            <a:ext cx="5253269" cy="2723118"/>
          </a:xfrm>
          <a:prstGeom prst="rect">
            <a:avLst/>
          </a:prstGeom>
        </p:spPr>
        <p:txBody>
          <a:bodyPr wrap="square">
            <a:spAutoFit/>
          </a:bodyPr>
          <a:lstStyle/>
          <a:p>
            <a:pPr algn="just">
              <a:lnSpc>
                <a:spcPct val="150000"/>
              </a:lnSpc>
            </a:pPr>
            <a:r>
              <a:rPr lang="zh-CN" altLang="en-US" sz="3600" b="1">
                <a:solidFill>
                  <a:srgbClr val="E94B30"/>
                </a:solidFill>
              </a:rPr>
              <a:t>“红领巾助残”</a:t>
            </a:r>
            <a:endParaRPr lang="en-US" altLang="zh-CN" sz="3600" b="1">
              <a:solidFill>
                <a:srgbClr val="E94B30"/>
              </a:solidFill>
            </a:endParaRPr>
          </a:p>
          <a:p>
            <a:pPr algn="just">
              <a:lnSpc>
                <a:spcPct val="150000"/>
              </a:lnSpc>
            </a:pPr>
            <a:r>
              <a:rPr lang="zh-CN" altLang="en-US" sz="2000" b="1"/>
              <a:t>活动是由国家教委、共青团中央、全国妇联、全国少工委、中国残联共同组织，在全国少年儿童中开展帮助残疾人，帮助残疾小伙伴，帮助困难残疾人子女等活动的助残行动</a:t>
            </a:r>
          </a:p>
        </p:txBody>
      </p:sp>
      <p:pic>
        <p:nvPicPr>
          <p:cNvPr id="15" name="图片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0482" y="2326556"/>
            <a:ext cx="4491150" cy="4278792"/>
          </a:xfrm>
          <a:prstGeom prst="rect">
            <a:avLst/>
          </a:prstGeom>
        </p:spPr>
      </p:pic>
      <p:pic>
        <p:nvPicPr>
          <p:cNvPr id="17" name="图片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287302" y="1146137"/>
            <a:ext cx="993826" cy="993824"/>
          </a:xfrm>
          <a:prstGeom prst="rect">
            <a:avLst/>
          </a:prstGeom>
        </p:spPr>
      </p:pic>
      <p:grpSp>
        <p:nvGrpSpPr>
          <p:cNvPr id="22" name="组合 21"/>
          <p:cNvGrpSpPr/>
          <p:nvPr/>
        </p:nvGrpSpPr>
        <p:grpSpPr>
          <a:xfrm>
            <a:off x="9097518" y="195098"/>
            <a:ext cx="3094482" cy="1168029"/>
            <a:chOff x="9097518" y="195098"/>
            <a:chExt cx="3094482" cy="1168029"/>
          </a:xfrm>
        </p:grpSpPr>
        <p:pic>
          <p:nvPicPr>
            <p:cNvPr id="21" name="图片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097518" y="670332"/>
              <a:ext cx="3094482" cy="692795"/>
            </a:xfrm>
            <a:prstGeom prst="rect">
              <a:avLst/>
            </a:prstGeom>
          </p:spPr>
        </p:pic>
        <p:pic>
          <p:nvPicPr>
            <p:cNvPr id="19" name="图片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09176" y="195098"/>
              <a:ext cx="792057" cy="9504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4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4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nodeType="afterGroup">
                            <p:stCondLst>
                              <p:cond delay="3500"/>
                            </p:stCondLst>
                            <p:childTnLst>
                              <p:par>
                                <p:cTn id="38" presetID="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图片 9"/>
          <p:cNvSpPr/>
          <p:nvPr>
            <p:custDataLst>
              <p:tags r:id="rId1"/>
            </p:custDataLst>
          </p:nvPr>
        </p:nvSpPr>
        <p:spPr>
          <a:xfrm>
            <a:off x="8279264" y="0"/>
            <a:ext cx="3912737" cy="4525216"/>
          </a:xfrm>
          <a:custGeom>
            <a:avLst/>
            <a:gdLst/>
            <a:ahLst/>
            <a:cxnLst/>
            <a:rect l="0" t="0" r="0" b="0"/>
            <a:pathLst>
              <a:path w="2743637" h="3173111">
                <a:moveTo>
                  <a:pt x="0" y="0"/>
                </a:moveTo>
                <a:lnTo>
                  <a:pt x="2743636" y="0"/>
                </a:lnTo>
                <a:lnTo>
                  <a:pt x="2743636" y="3173110"/>
                </a:lnTo>
                <a:lnTo>
                  <a:pt x="0" y="3173110"/>
                </a:lnTo>
                <a:close/>
              </a:path>
            </a:pathLst>
          </a:custGeom>
          <a:blipFill dpi="0" rotWithShape="1">
            <a:blip r:embed="rId3">
              <a:alphaModFix amt="57000"/>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红领巾助残</a:t>
            </a:r>
          </a:p>
        </p:txBody>
      </p:sp>
      <p:pic>
        <p:nvPicPr>
          <p:cNvPr id="5" name="图片 4"/>
          <p:cNvPicPr>
            <a:picLocks noChangeAspect="1"/>
          </p:cNvPicPr>
          <p:nvPr/>
        </p:nvPicPr>
        <p:blipFill>
          <a:blip r:embed="rId5"/>
          <a:stretch>
            <a:fillRect/>
          </a:stretch>
        </p:blipFill>
        <p:spPr>
          <a:xfrm>
            <a:off x="1016001" y="3488640"/>
            <a:ext cx="9898742" cy="3266584"/>
          </a:xfrm>
          <a:prstGeom prst="rect">
            <a:avLst/>
          </a:prstGeom>
        </p:spPr>
      </p:pic>
      <p:grpSp>
        <p:nvGrpSpPr>
          <p:cNvPr id="17" name="组合 16"/>
          <p:cNvGrpSpPr/>
          <p:nvPr/>
        </p:nvGrpSpPr>
        <p:grpSpPr>
          <a:xfrm>
            <a:off x="1346200" y="1614941"/>
            <a:ext cx="9800774" cy="1754420"/>
            <a:chOff x="1346200" y="1786586"/>
            <a:chExt cx="9800774" cy="1411129"/>
          </a:xfrm>
        </p:grpSpPr>
        <p:pic>
          <p:nvPicPr>
            <p:cNvPr id="13" name="图片 12"/>
            <p:cNvPicPr>
              <a:picLocks noChangeAspect="1"/>
            </p:cNvPicPr>
            <p:nvPr/>
          </p:nvPicPr>
          <p:blipFill>
            <a:blip r:embed="rId6"/>
            <a:stretch>
              <a:fillRect/>
            </a:stretch>
          </p:blipFill>
          <p:spPr>
            <a:xfrm>
              <a:off x="1346200" y="1786586"/>
              <a:ext cx="9800774" cy="1411129"/>
            </a:xfrm>
            <a:prstGeom prst="rect">
              <a:avLst/>
            </a:prstGeom>
          </p:spPr>
        </p:pic>
        <p:pic>
          <p:nvPicPr>
            <p:cNvPr id="16" name="图片 15"/>
            <p:cNvPicPr>
              <a:picLocks noChangeAspect="1"/>
            </p:cNvPicPr>
            <p:nvPr/>
          </p:nvPicPr>
          <p:blipFill>
            <a:blip r:embed="rId7"/>
            <a:stretch>
              <a:fillRect/>
            </a:stretch>
          </p:blipFill>
          <p:spPr>
            <a:xfrm>
              <a:off x="1562294" y="1836272"/>
              <a:ext cx="8998476" cy="1271983"/>
            </a:xfrm>
            <a:prstGeom prst="rect">
              <a:avLst/>
            </a:prstGeom>
          </p:spPr>
        </p:pic>
      </p:grpSp>
      <p:sp>
        <p:nvSpPr>
          <p:cNvPr id="15" name="矩形 14"/>
          <p:cNvSpPr/>
          <p:nvPr/>
        </p:nvSpPr>
        <p:spPr>
          <a:xfrm>
            <a:off x="1730015" y="1797104"/>
            <a:ext cx="8731970" cy="1296637"/>
          </a:xfrm>
          <a:prstGeom prst="rect">
            <a:avLst/>
          </a:prstGeom>
        </p:spPr>
        <p:txBody>
          <a:bodyPr wrap="square">
            <a:spAutoFit/>
          </a:bodyPr>
          <a:lstStyle/>
          <a:p>
            <a:pPr algn="just">
              <a:lnSpc>
                <a:spcPct val="150000"/>
              </a:lnSpc>
            </a:pPr>
            <a:r>
              <a:rPr lang="zh-CN" altLang="en-US" b="1">
                <a:solidFill>
                  <a:schemeClr val="bg1"/>
                </a:solidFill>
              </a:rPr>
              <a:t> “红领巾助残”活动重在育人。以学校、班级或小组为单位，通过组织助残小分队，建立助残联谊网，开展各种切实有效的助残活动。如组织主题班会、开展“一助一送温暖”、“我与残疾小伙伴共同成长”等形式多样、生动活泼的主题活动。</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750" fill="hold"/>
                                        <p:tgtEl>
                                          <p:spTgt spid="5"/>
                                        </p:tgtEl>
                                        <p:attrNameLst>
                                          <p:attrName>ppt_x</p:attrName>
                                        </p:attrNameLst>
                                      </p:cBhvr>
                                      <p:tavLst>
                                        <p:tav tm="0">
                                          <p:val>
                                            <p:strVal val="1+#ppt_w/2"/>
                                          </p:val>
                                        </p:tav>
                                        <p:tav tm="100000">
                                          <p:val>
                                            <p:strVal val="#ppt_x"/>
                                          </p:val>
                                        </p:tav>
                                      </p:tavLst>
                                    </p:anim>
                                    <p:anim calcmode="lin" valueType="num">
                                      <p:cBhvr additive="base">
                                        <p:cTn id="22" dur="1750" fill="hold"/>
                                        <p:tgtEl>
                                          <p:spTgt spid="5"/>
                                        </p:tgtEl>
                                        <p:attrNameLst>
                                          <p:attrName>ppt_y</p:attrName>
                                        </p:attrNameLst>
                                      </p:cBhvr>
                                      <p:tavLst>
                                        <p:tav tm="0">
                                          <p:val>
                                            <p:strVal val="#ppt_y"/>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0" presetClass="entr" presetSubtype="0" fill="hold" grpId="0" nodeType="withEffect">
                                  <p:stCondLst>
                                    <p:cond delay="500"/>
                                  </p:stCondLst>
                                  <p:iterate type="lt">
                                    <p:tmPct val="4623"/>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1" fill="hold" grpId="0" nodeType="with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0626" y="585816"/>
            <a:ext cx="4890748" cy="1538804"/>
          </a:xfrm>
          <a:prstGeom prst="rect">
            <a:avLst/>
          </a:prstGeom>
        </p:spPr>
      </p:pic>
      <p:sp>
        <p:nvSpPr>
          <p:cNvPr id="5" name="TextBox 86"/>
          <p:cNvSpPr txBox="1"/>
          <p:nvPr/>
        </p:nvSpPr>
        <p:spPr>
          <a:xfrm>
            <a:off x="2830286" y="1808812"/>
            <a:ext cx="6531428" cy="1562100"/>
          </a:xfrm>
          <a:prstGeom prst="rect">
            <a:avLst/>
          </a:prstGeom>
          <a:noFill/>
        </p:spPr>
        <p:txBody>
          <a:bodyPr wrap="square" lIns="85599" tIns="42799" rIns="85599" bIns="42799">
            <a:spAutoFit/>
          </a:bodyPr>
          <a:lstStyle/>
          <a:p>
            <a:pPr algn="dist">
              <a:defRPr/>
            </a:pPr>
            <a:r>
              <a:rPr lang="zh-CN" altLang="en-US" sz="9600" b="1" spc="-150">
                <a:gradFill>
                  <a:gsLst>
                    <a:gs pos="0">
                      <a:srgbClr val="D52019"/>
                    </a:gs>
                    <a:gs pos="53000">
                      <a:srgbClr val="E83D21"/>
                    </a:gs>
                    <a:gs pos="100000">
                      <a:srgbClr val="F18D28"/>
                    </a:gs>
                  </a:gsLst>
                  <a:lin ang="27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名人传记</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rcRect b="-1699"/>
          <a:stretch>
            <a:fillRect/>
          </a:stretch>
        </p:blipFill>
        <p:spPr>
          <a:xfrm>
            <a:off x="3094198" y="3458605"/>
            <a:ext cx="6003604" cy="626981"/>
          </a:xfrm>
          <a:prstGeom prst="rect">
            <a:avLst/>
          </a:prstGeom>
        </p:spPr>
      </p:pic>
      <p:sp>
        <p:nvSpPr>
          <p:cNvPr id="7" name="矩形 6"/>
          <p:cNvSpPr/>
          <p:nvPr/>
        </p:nvSpPr>
        <p:spPr>
          <a:xfrm>
            <a:off x="4552950" y="3031212"/>
            <a:ext cx="3086100" cy="584775"/>
          </a:xfrm>
          <a:prstGeom prst="rect">
            <a:avLst/>
          </a:prstGeom>
        </p:spPr>
        <p:txBody>
          <a:bodyPr wrap="square">
            <a:spAutoFit/>
          </a:bodyPr>
          <a:lstStyle/>
          <a:p>
            <a:pPr algn="dist"/>
            <a:r>
              <a:rPr lang="en-US" altLang="zh-CN" sz="3200">
                <a:solidFill>
                  <a:srgbClr val="E94B30"/>
                </a:solidFill>
                <a:latin typeface="Arial" panose="020B0604020202020204" pitchFamily="34" charset="0"/>
                <a:ea typeface="思源黑体 CN Bold" panose="020B0800000000000000" pitchFamily="34" charset="-122"/>
                <a:cs typeface="Arial" panose="020B0604020202020204" pitchFamily="34" charset="0"/>
              </a:rPr>
              <a:t>Disabled Day</a:t>
            </a:r>
            <a:endParaRPr lang="zh-CN" altLang="en-US" sz="3200">
              <a:solidFill>
                <a:srgbClr val="E94B3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图片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161455" y="465474"/>
            <a:ext cx="3030545" cy="1563761"/>
          </a:xfrm>
          <a:prstGeom prst="rect">
            <a:avLst/>
          </a:prstGeom>
        </p:spPr>
      </p:pic>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3542" y="365394"/>
            <a:ext cx="1741716" cy="881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5">
                                            <p:txEl>
                                              <p:pRg st="0" end="0"/>
                                            </p:txEl>
                                          </p:spTgt>
                                        </p:tgtEl>
                                      </p:cBhvr>
                                    </p:animEffec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by="(-#ppt_w*2)" calcmode="lin" valueType="num">
                                      <p:cBhvr rctx="PPT">
                                        <p:cTn id="25" dur="375" autoRev="1" fill="hold">
                                          <p:stCondLst>
                                            <p:cond delay="0"/>
                                          </p:stCondLst>
                                        </p:cTn>
                                        <p:tgtEl>
                                          <p:spTgt spid="7"/>
                                        </p:tgtEl>
                                        <p:attrNameLst>
                                          <p:attrName>ppt_w</p:attrName>
                                        </p:attrNameLst>
                                      </p:cBhvr>
                                    </p:anim>
                                    <p:anim by="(#ppt_w*0.50)" calcmode="lin" valueType="num">
                                      <p:cBhvr>
                                        <p:cTn id="26" dur="375" decel="50000" autoRev="1" fill="hold">
                                          <p:stCondLst>
                                            <p:cond delay="0"/>
                                          </p:stCondLst>
                                        </p:cTn>
                                        <p:tgtEl>
                                          <p:spTgt spid="7"/>
                                        </p:tgtEl>
                                        <p:attrNameLst>
                                          <p:attrName>ppt_x</p:attrName>
                                        </p:attrNameLst>
                                      </p:cBhvr>
                                    </p:anim>
                                    <p:anim from="(-#ppt_h/2)" to="(#ppt_y)" calcmode="lin" valueType="num">
                                      <p:cBhvr>
                                        <p:cTn id="27" dur="750" fill="hold">
                                          <p:stCondLst>
                                            <p:cond delay="0"/>
                                          </p:stCondLst>
                                        </p:cTn>
                                        <p:tgtEl>
                                          <p:spTgt spid="7"/>
                                        </p:tgtEl>
                                        <p:attrNameLst>
                                          <p:attrName>ppt_y</p:attrName>
                                        </p:attrNameLst>
                                      </p:cBhvr>
                                    </p:anim>
                                    <p:animRot by="21600000">
                                      <p:cBhvr>
                                        <p:cTn id="28" dur="750" fill="hold">
                                          <p:stCondLst>
                                            <p:cond delay="0"/>
                                          </p:stCondLst>
                                        </p:cTn>
                                        <p:tgtEl>
                                          <p:spTgt spid="7"/>
                                        </p:tgtEl>
                                        <p:attrNameLst>
                                          <p:attrName>r</p:attrName>
                                        </p:attrNameLst>
                                      </p:cBhvr>
                                    </p:animRot>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618572"/>
            <a:ext cx="12192000" cy="3658278"/>
          </a:xfrm>
          <a:prstGeom prst="rect">
            <a:avLst/>
          </a:prstGeom>
          <a:gradFill>
            <a:gsLst>
              <a:gs pos="0">
                <a:srgbClr val="FDFEFC"/>
              </a:gs>
              <a:gs pos="100000">
                <a:schemeClr val="bg1">
                  <a:alpha val="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张海迪</a:t>
            </a: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7256" y="0"/>
            <a:ext cx="3294744" cy="3237145"/>
          </a:xfrm>
          <a:prstGeom prst="rect">
            <a:avLst/>
          </a:prstGeom>
        </p:spPr>
      </p:pic>
      <p:sp>
        <p:nvSpPr>
          <p:cNvPr id="4" name="矩形 3"/>
          <p:cNvSpPr/>
          <p:nvPr/>
        </p:nvSpPr>
        <p:spPr>
          <a:xfrm>
            <a:off x="4374987" y="2102384"/>
            <a:ext cx="6678743" cy="2543132"/>
          </a:xfrm>
          <a:prstGeom prst="rect">
            <a:avLst/>
          </a:prstGeom>
        </p:spPr>
        <p:txBody>
          <a:bodyPr wrap="square">
            <a:spAutoFit/>
          </a:bodyPr>
          <a:lstStyle/>
          <a:p>
            <a:pPr>
              <a:lnSpc>
                <a:spcPct val="150000"/>
              </a:lnSpc>
            </a:pPr>
            <a:r>
              <a:rPr lang="en-US" altLang="zh-CN" b="1">
                <a:solidFill>
                  <a:srgbClr val="333333"/>
                </a:solidFill>
                <a:latin typeface="+mn-ea"/>
              </a:rPr>
              <a:t>1960</a:t>
            </a:r>
            <a:r>
              <a:rPr lang="zh-CN" altLang="en-US" b="1">
                <a:solidFill>
                  <a:srgbClr val="333333"/>
                </a:solidFill>
                <a:latin typeface="+mn-ea"/>
              </a:rPr>
              <a:t>年张海迪五岁时因患脊髓血管瘤导致高位截瘫，自学完成了小学、中学和大学的学习，并学习针灸，在当地行医。</a:t>
            </a:r>
            <a:r>
              <a:rPr lang="en-US" altLang="zh-CN" b="1">
                <a:solidFill>
                  <a:srgbClr val="333333"/>
                </a:solidFill>
                <a:latin typeface="+mn-ea"/>
              </a:rPr>
              <a:t>1982</a:t>
            </a:r>
            <a:r>
              <a:rPr lang="zh-CN" altLang="en-US" b="1">
                <a:solidFill>
                  <a:srgbClr val="333333"/>
                </a:solidFill>
                <a:latin typeface="+mn-ea"/>
              </a:rPr>
              <a:t>年</a:t>
            </a:r>
            <a:r>
              <a:rPr lang="en-US" altLang="zh-CN" b="1">
                <a:solidFill>
                  <a:srgbClr val="333333"/>
                </a:solidFill>
                <a:latin typeface="+mn-ea"/>
              </a:rPr>
              <a:t>7</a:t>
            </a:r>
            <a:r>
              <a:rPr lang="zh-CN" altLang="en-US" b="1">
                <a:solidFill>
                  <a:srgbClr val="333333"/>
                </a:solidFill>
                <a:latin typeface="+mn-ea"/>
              </a:rPr>
              <a:t>月</a:t>
            </a:r>
            <a:r>
              <a:rPr lang="en-US" altLang="zh-CN" b="1">
                <a:solidFill>
                  <a:srgbClr val="333333"/>
                </a:solidFill>
                <a:latin typeface="+mn-ea"/>
              </a:rPr>
              <a:t>23</a:t>
            </a:r>
            <a:r>
              <a:rPr lang="zh-CN" altLang="en-US" b="1">
                <a:solidFill>
                  <a:srgbClr val="333333"/>
                </a:solidFill>
                <a:latin typeface="+mn-ea"/>
              </a:rPr>
              <a:t>日同王佐良结婚。</a:t>
            </a:r>
            <a:r>
              <a:rPr lang="en-US" altLang="zh-CN" b="1">
                <a:solidFill>
                  <a:srgbClr val="333333"/>
                </a:solidFill>
                <a:latin typeface="+mn-ea"/>
              </a:rPr>
              <a:t>1983</a:t>
            </a:r>
            <a:r>
              <a:rPr lang="zh-CN" altLang="en-US" b="1">
                <a:solidFill>
                  <a:srgbClr val="333333"/>
                </a:solidFill>
                <a:latin typeface="+mn-ea"/>
              </a:rPr>
              <a:t>年中国共产党决定将张海迪树立为宣传偶像。张海迪得到了两个赞誉：一个是“八十年代新雷锋”，一个是“当代保尔”。张海迪历任第九、十届全国政协委员。</a:t>
            </a:r>
            <a:r>
              <a:rPr lang="en-US" altLang="zh-CN" b="1">
                <a:solidFill>
                  <a:srgbClr val="333333"/>
                </a:solidFill>
                <a:latin typeface="+mn-ea"/>
              </a:rPr>
              <a:t>2008</a:t>
            </a:r>
            <a:r>
              <a:rPr lang="zh-CN" altLang="en-US" b="1">
                <a:solidFill>
                  <a:srgbClr val="333333"/>
                </a:solidFill>
                <a:latin typeface="+mn-ea"/>
              </a:rPr>
              <a:t>年</a:t>
            </a:r>
            <a:r>
              <a:rPr lang="en-US" altLang="zh-CN" b="1">
                <a:solidFill>
                  <a:srgbClr val="333333"/>
                </a:solidFill>
                <a:latin typeface="+mn-ea"/>
              </a:rPr>
              <a:t>11</a:t>
            </a:r>
            <a:r>
              <a:rPr lang="zh-CN" altLang="en-US" b="1">
                <a:solidFill>
                  <a:srgbClr val="333333"/>
                </a:solidFill>
                <a:latin typeface="+mn-ea"/>
              </a:rPr>
              <a:t>月当选中国残联第五届主席团主席。</a:t>
            </a:r>
          </a:p>
        </p:txBody>
      </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8157" y="1992364"/>
            <a:ext cx="2873272" cy="2873272"/>
          </a:xfrm>
          <a:prstGeom prst="ellipse">
            <a:avLst/>
          </a:prstGeom>
        </p:spPr>
      </p:pic>
      <p:pic>
        <p:nvPicPr>
          <p:cNvPr id="12" name="图片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487" y="1581150"/>
            <a:ext cx="3722930" cy="3695700"/>
          </a:xfrm>
          <a:prstGeom prst="rect">
            <a:avLst/>
          </a:prstGeom>
        </p:spPr>
      </p:pic>
      <p:pic>
        <p:nvPicPr>
          <p:cNvPr id="21" name="图片 20"/>
          <p:cNvPicPr>
            <a:picLocks noChangeAspect="1"/>
          </p:cNvPicPr>
          <p:nvPr/>
        </p:nvPicPr>
        <p:blipFill>
          <a:blip r:embed="rId6"/>
          <a:stretch>
            <a:fillRect/>
          </a:stretch>
        </p:blipFill>
        <p:spPr>
          <a:xfrm flipH="1">
            <a:off x="3944031" y="4634019"/>
            <a:ext cx="7070351" cy="425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3*#ppt_w"/>
                                          </p:val>
                                        </p:tav>
                                        <p:tav tm="100000">
                                          <p:val>
                                            <p:strVal val="#ppt_w"/>
                                          </p:val>
                                        </p:tav>
                                      </p:tavLst>
                                    </p:anim>
                                    <p:anim calcmode="lin" valueType="num">
                                      <p:cBhvr>
                                        <p:cTn id="22" dur="1000" fill="hold"/>
                                        <p:tgtEl>
                                          <p:spTgt spid="12"/>
                                        </p:tgtEl>
                                        <p:attrNameLst>
                                          <p:attrName>ppt_h</p:attrName>
                                        </p:attrNameLst>
                                      </p:cBhvr>
                                      <p:tavLst>
                                        <p:tav tm="0">
                                          <p:val>
                                            <p:strVal val="4/3*#ppt_h"/>
                                          </p:val>
                                        </p:tav>
                                        <p:tav tm="100000">
                                          <p:val>
                                            <p:strVal val="#ppt_h"/>
                                          </p:val>
                                        </p:tav>
                                      </p:tavLst>
                                    </p:anim>
                                  </p:childTnLst>
                                </p:cTn>
                              </p:par>
                              <p:par>
                                <p:cTn id="23" presetID="6"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1000"/>
                                        <p:tgtEl>
                                          <p:spTgt spid="10"/>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nodeType="afterGroup">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500"/>
                                        <p:tgtEl>
                                          <p:spTgt spid="4"/>
                                        </p:tgtEl>
                                      </p:cBhvr>
                                    </p:animEffect>
                                  </p:childTnLst>
                                </p:cTn>
                              </p:par>
                            </p:childTnLst>
                          </p:cTn>
                        </p:par>
                        <p:par>
                          <p:cTn id="34" fill="hold" nodeType="afterGroup">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618572"/>
            <a:ext cx="12192000" cy="3658278"/>
          </a:xfrm>
          <a:prstGeom prst="rect">
            <a:avLst/>
          </a:prstGeom>
          <a:gradFill>
            <a:gsLst>
              <a:gs pos="0">
                <a:srgbClr val="FDFEFC"/>
              </a:gs>
              <a:gs pos="100000">
                <a:schemeClr val="bg1">
                  <a:alpha val="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王晓福</a:t>
            </a: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7256" y="0"/>
            <a:ext cx="3294744" cy="3237145"/>
          </a:xfrm>
          <a:prstGeom prst="rect">
            <a:avLst/>
          </a:prstGeom>
        </p:spPr>
      </p:pic>
      <p:sp>
        <p:nvSpPr>
          <p:cNvPr id="4" name="矩形 3"/>
          <p:cNvSpPr/>
          <p:nvPr/>
        </p:nvSpPr>
        <p:spPr>
          <a:xfrm>
            <a:off x="4374987" y="1972207"/>
            <a:ext cx="6678743" cy="2640146"/>
          </a:xfrm>
          <a:prstGeom prst="rect">
            <a:avLst/>
          </a:prstGeom>
        </p:spPr>
        <p:txBody>
          <a:bodyPr wrap="square">
            <a:spAutoFit/>
          </a:bodyPr>
          <a:lstStyle/>
          <a:p>
            <a:pPr>
              <a:lnSpc>
                <a:spcPct val="150000"/>
              </a:lnSpc>
            </a:pPr>
            <a:r>
              <a:rPr lang="zh-CN" altLang="en-US" sz="1600" b="1">
                <a:solidFill>
                  <a:srgbClr val="333333"/>
                </a:solidFill>
                <a:latin typeface="+mn-ea"/>
              </a:rPr>
              <a:t>王晓福，“独臂泳王”，六岁时不慎被高压电击伤，经过全力抢救，保住了生命，却失去了整个右臂。在</a:t>
            </a:r>
            <a:r>
              <a:rPr lang="en-US" altLang="zh-CN" sz="1600" b="1">
                <a:solidFill>
                  <a:srgbClr val="333333"/>
                </a:solidFill>
                <a:latin typeface="+mn-ea"/>
              </a:rPr>
              <a:t>2004</a:t>
            </a:r>
            <a:r>
              <a:rPr lang="zh-CN" altLang="en-US" sz="1600" b="1">
                <a:solidFill>
                  <a:srgbClr val="333333"/>
                </a:solidFill>
                <a:latin typeface="+mn-ea"/>
              </a:rPr>
              <a:t>年雅典残奥会上，中国游泳选手王晓福用</a:t>
            </a:r>
            <a:r>
              <a:rPr lang="en-US" altLang="zh-CN" sz="1600" b="1">
                <a:solidFill>
                  <a:srgbClr val="333333"/>
                </a:solidFill>
                <a:latin typeface="+mn-ea"/>
              </a:rPr>
              <a:t>3</a:t>
            </a:r>
            <a:r>
              <a:rPr lang="zh-CN" altLang="en-US" sz="1600" b="1">
                <a:solidFill>
                  <a:srgbClr val="333333"/>
                </a:solidFill>
                <a:latin typeface="+mn-ea"/>
              </a:rPr>
              <a:t>枚闪亮的金牌让全世界的人们记住了他的笑脸。</a:t>
            </a:r>
            <a:r>
              <a:rPr lang="en-US" altLang="zh-CN" sz="1600" b="1">
                <a:solidFill>
                  <a:srgbClr val="333333"/>
                </a:solidFill>
                <a:latin typeface="+mn-ea"/>
              </a:rPr>
              <a:t>6</a:t>
            </a:r>
            <a:r>
              <a:rPr lang="zh-CN" altLang="en-US" sz="1600" b="1">
                <a:solidFill>
                  <a:srgbClr val="333333"/>
                </a:solidFill>
                <a:latin typeface="+mn-ea"/>
              </a:rPr>
              <a:t>年来，在世界各地的残疾人赛事上</a:t>
            </a:r>
            <a:r>
              <a:rPr lang="en-US" altLang="zh-CN" sz="1600" b="1">
                <a:solidFill>
                  <a:srgbClr val="333333"/>
                </a:solidFill>
                <a:latin typeface="+mn-ea"/>
              </a:rPr>
              <a:t>,</a:t>
            </a:r>
            <a:r>
              <a:rPr lang="zh-CN" altLang="en-US" sz="1600" b="1">
                <a:solidFill>
                  <a:srgbClr val="333333"/>
                </a:solidFill>
                <a:latin typeface="+mn-ea"/>
              </a:rPr>
              <a:t>王晓福共获三十多个冠军，十余次打破世界纪录。如此惊人的成绩，也让他成为北京</a:t>
            </a:r>
            <a:r>
              <a:rPr lang="en-US" altLang="zh-CN" sz="1600" b="1">
                <a:solidFill>
                  <a:srgbClr val="333333"/>
                </a:solidFill>
                <a:latin typeface="+mn-ea"/>
              </a:rPr>
              <a:t>2008</a:t>
            </a:r>
            <a:r>
              <a:rPr lang="zh-CN" altLang="en-US" sz="1600" b="1">
                <a:solidFill>
                  <a:srgbClr val="333333"/>
                </a:solidFill>
                <a:latin typeface="+mn-ea"/>
              </a:rPr>
              <a:t>年残奥会中国代表团的旗手。他的这种坚强，也如旗手般，带领中国残疾人体育书写辉煌。 “世界荣誉的桂冠，都是由荆棘编制而成。”</a:t>
            </a:r>
          </a:p>
        </p:txBody>
      </p:sp>
      <p:pic>
        <p:nvPicPr>
          <p:cNvPr id="21" name="图片 20"/>
          <p:cNvPicPr>
            <a:picLocks noChangeAspect="1"/>
          </p:cNvPicPr>
          <p:nvPr/>
        </p:nvPicPr>
        <p:blipFill>
          <a:blip r:embed="rId4"/>
          <a:stretch>
            <a:fillRect/>
          </a:stretch>
        </p:blipFill>
        <p:spPr>
          <a:xfrm flipH="1">
            <a:off x="3944031" y="4634019"/>
            <a:ext cx="7070351" cy="425192"/>
          </a:xfrm>
          <a:prstGeom prst="rect">
            <a:avLst/>
          </a:prstGeom>
        </p:spPr>
      </p:pic>
      <p:sp>
        <p:nvSpPr>
          <p:cNvPr id="7" name="椭圆 6"/>
          <p:cNvSpPr/>
          <p:nvPr/>
        </p:nvSpPr>
        <p:spPr>
          <a:xfrm>
            <a:off x="1104737" y="2076139"/>
            <a:ext cx="2880000" cy="288000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487" y="1581150"/>
            <a:ext cx="372293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3*#ppt_w"/>
                                          </p:val>
                                        </p:tav>
                                        <p:tav tm="100000">
                                          <p:val>
                                            <p:strVal val="#ppt_w"/>
                                          </p:val>
                                        </p:tav>
                                      </p:tavLst>
                                    </p:anim>
                                    <p:anim calcmode="lin" valueType="num">
                                      <p:cBhvr>
                                        <p:cTn id="22" dur="1000" fill="hold"/>
                                        <p:tgtEl>
                                          <p:spTgt spid="12"/>
                                        </p:tgtEl>
                                        <p:attrNameLst>
                                          <p:attrName>ppt_h</p:attrName>
                                        </p:attrNameLst>
                                      </p:cBhvr>
                                      <p:tavLst>
                                        <p:tav tm="0">
                                          <p:val>
                                            <p:strVal val="4/3*#ppt_h"/>
                                          </p:val>
                                        </p:tav>
                                        <p:tav tm="100000">
                                          <p:val>
                                            <p:strVal val="#ppt_h"/>
                                          </p:val>
                                        </p:tav>
                                      </p:tavLst>
                                    </p:anim>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932"/>
                                  </p:iterate>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afterGroup">
                            <p:stCondLst>
                              <p:cond delay="3000"/>
                            </p:stCondLst>
                            <p:childTnLst>
                              <p:par>
                                <p:cTn id="38" presetID="2" presetClass="entr" presetSubtype="3"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1000" fill="hold"/>
                                        <p:tgtEl>
                                          <p:spTgt spid="6"/>
                                        </p:tgtEl>
                                        <p:attrNameLst>
                                          <p:attrName>ppt_x</p:attrName>
                                        </p:attrNameLst>
                                      </p:cBhvr>
                                      <p:tavLst>
                                        <p:tav tm="0">
                                          <p:val>
                                            <p:strVal val="1+#ppt_w/2"/>
                                          </p:val>
                                        </p:tav>
                                        <p:tav tm="100000">
                                          <p:val>
                                            <p:strVal val="#ppt_x"/>
                                          </p:val>
                                        </p:tav>
                                      </p:tavLst>
                                    </p:anim>
                                    <p:anim calcmode="lin" valueType="num">
                                      <p:cBhvr additive="base">
                                        <p:cTn id="4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618572"/>
            <a:ext cx="12192000" cy="3658278"/>
          </a:xfrm>
          <a:prstGeom prst="rect">
            <a:avLst/>
          </a:prstGeom>
          <a:gradFill>
            <a:gsLst>
              <a:gs pos="0">
                <a:srgbClr val="FDFEFC"/>
              </a:gs>
              <a:gs pos="100000">
                <a:schemeClr val="bg1">
                  <a:alpha val="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7256" y="0"/>
            <a:ext cx="3294744" cy="3237145"/>
          </a:xfrm>
          <a:prstGeom prst="rect">
            <a:avLst/>
          </a:prstGeom>
        </p:spPr>
      </p:pic>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海伦</a:t>
            </a:r>
            <a:r>
              <a:rPr lang="en-US" altLang="zh-CN"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a:t>
            </a:r>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凯勒</a:t>
            </a:r>
          </a:p>
        </p:txBody>
      </p:sp>
      <p:sp>
        <p:nvSpPr>
          <p:cNvPr id="4" name="矩形 3"/>
          <p:cNvSpPr/>
          <p:nvPr/>
        </p:nvSpPr>
        <p:spPr>
          <a:xfrm>
            <a:off x="4374987" y="1972207"/>
            <a:ext cx="6678743" cy="2543132"/>
          </a:xfrm>
          <a:prstGeom prst="rect">
            <a:avLst/>
          </a:prstGeom>
        </p:spPr>
        <p:txBody>
          <a:bodyPr wrap="square">
            <a:spAutoFit/>
          </a:bodyPr>
          <a:lstStyle/>
          <a:p>
            <a:pPr>
              <a:lnSpc>
                <a:spcPct val="150000"/>
              </a:lnSpc>
            </a:pPr>
            <a:r>
              <a:rPr lang="zh-CN" altLang="en-US" b="1">
                <a:solidFill>
                  <a:srgbClr val="333333"/>
                </a:solidFill>
                <a:latin typeface="+mn-ea"/>
              </a:rPr>
              <a:t>海伦</a:t>
            </a:r>
            <a:r>
              <a:rPr lang="en-US" altLang="zh-CN" b="1">
                <a:solidFill>
                  <a:srgbClr val="333333"/>
                </a:solidFill>
                <a:latin typeface="+mn-ea"/>
              </a:rPr>
              <a:t>·</a:t>
            </a:r>
            <a:r>
              <a:rPr lang="zh-CN" altLang="en-US" b="1">
                <a:solidFill>
                  <a:srgbClr val="333333"/>
                </a:solidFill>
                <a:latin typeface="+mn-ea"/>
              </a:rPr>
              <a:t>凯勒</a:t>
            </a:r>
            <a:r>
              <a:rPr lang="en-US" altLang="zh-CN" b="1">
                <a:solidFill>
                  <a:srgbClr val="333333"/>
                </a:solidFill>
                <a:latin typeface="+mn-ea"/>
              </a:rPr>
              <a:t>(1880-1968)</a:t>
            </a:r>
            <a:r>
              <a:rPr lang="zh-CN" altLang="en-US" b="1">
                <a:solidFill>
                  <a:srgbClr val="333333"/>
                </a:solidFill>
                <a:latin typeface="+mn-ea"/>
              </a:rPr>
              <a:t>美国著名的聋盲女作家、教育家。她出生后十九个月因猩红热双目失明，并有聋哑之疾，但以惊人毅力学完小学到大学全部课程。她通晓英、法、德、拉丁、希腊等</a:t>
            </a:r>
            <a:r>
              <a:rPr lang="en-US" altLang="zh-CN" b="1">
                <a:solidFill>
                  <a:srgbClr val="333333"/>
                </a:solidFill>
                <a:latin typeface="+mn-ea"/>
              </a:rPr>
              <a:t>5</a:t>
            </a:r>
            <a:r>
              <a:rPr lang="zh-CN" altLang="en-US" b="1">
                <a:solidFill>
                  <a:srgbClr val="333333"/>
                </a:solidFill>
                <a:latin typeface="+mn-ea"/>
              </a:rPr>
              <a:t>种语言，出版了</a:t>
            </a:r>
            <a:r>
              <a:rPr lang="en-US" altLang="zh-CN" b="1">
                <a:solidFill>
                  <a:srgbClr val="333333"/>
                </a:solidFill>
                <a:latin typeface="+mn-ea"/>
              </a:rPr>
              <a:t>《</a:t>
            </a:r>
            <a:r>
              <a:rPr lang="zh-CN" altLang="en-US" b="1">
                <a:solidFill>
                  <a:srgbClr val="333333"/>
                </a:solidFill>
                <a:latin typeface="+mn-ea"/>
              </a:rPr>
              <a:t>乐观</a:t>
            </a:r>
            <a:r>
              <a:rPr lang="en-US" altLang="zh-CN" b="1">
                <a:solidFill>
                  <a:srgbClr val="333333"/>
                </a:solidFill>
                <a:latin typeface="+mn-ea"/>
              </a:rPr>
              <a:t>》</a:t>
            </a:r>
            <a:r>
              <a:rPr lang="zh-CN" altLang="en-US" b="1">
                <a:solidFill>
                  <a:srgbClr val="333333"/>
                </a:solidFill>
                <a:latin typeface="+mn-ea"/>
              </a:rPr>
              <a:t>、</a:t>
            </a:r>
            <a:r>
              <a:rPr lang="en-US" altLang="zh-CN" b="1">
                <a:solidFill>
                  <a:srgbClr val="333333"/>
                </a:solidFill>
                <a:latin typeface="+mn-ea"/>
              </a:rPr>
              <a:t>《</a:t>
            </a:r>
            <a:r>
              <a:rPr lang="zh-CN" altLang="en-US" b="1">
                <a:solidFill>
                  <a:srgbClr val="333333"/>
                </a:solidFill>
                <a:latin typeface="+mn-ea"/>
              </a:rPr>
              <a:t>走向光明</a:t>
            </a:r>
            <a:r>
              <a:rPr lang="en-US" altLang="zh-CN" b="1">
                <a:solidFill>
                  <a:srgbClr val="333333"/>
                </a:solidFill>
                <a:latin typeface="+mn-ea"/>
              </a:rPr>
              <a:t>》</a:t>
            </a:r>
            <a:r>
              <a:rPr lang="zh-CN" altLang="en-US" b="1">
                <a:solidFill>
                  <a:srgbClr val="333333"/>
                </a:solidFill>
                <a:latin typeface="+mn-ea"/>
              </a:rPr>
              <a:t>、</a:t>
            </a:r>
            <a:r>
              <a:rPr lang="en-US" altLang="zh-CN" b="1">
                <a:solidFill>
                  <a:srgbClr val="333333"/>
                </a:solidFill>
                <a:latin typeface="+mn-ea"/>
              </a:rPr>
              <a:t>《</a:t>
            </a:r>
            <a:r>
              <a:rPr lang="zh-CN" altLang="en-US" b="1">
                <a:solidFill>
                  <a:srgbClr val="333333"/>
                </a:solidFill>
                <a:latin typeface="+mn-ea"/>
              </a:rPr>
              <a:t>我的生活</a:t>
            </a:r>
            <a:r>
              <a:rPr lang="en-US" altLang="zh-CN" b="1">
                <a:solidFill>
                  <a:srgbClr val="333333"/>
                </a:solidFill>
                <a:latin typeface="+mn-ea"/>
              </a:rPr>
              <a:t>》</a:t>
            </a:r>
            <a:r>
              <a:rPr lang="zh-CN" altLang="en-US" b="1">
                <a:solidFill>
                  <a:srgbClr val="333333"/>
                </a:solidFill>
                <a:latin typeface="+mn-ea"/>
              </a:rPr>
              <a:t>等</a:t>
            </a:r>
            <a:r>
              <a:rPr lang="en-US" altLang="zh-CN" b="1">
                <a:solidFill>
                  <a:srgbClr val="333333"/>
                </a:solidFill>
                <a:latin typeface="+mn-ea"/>
              </a:rPr>
              <a:t>14</a:t>
            </a:r>
            <a:r>
              <a:rPr lang="zh-CN" altLang="en-US" b="1">
                <a:solidFill>
                  <a:srgbClr val="333333"/>
                </a:solidFill>
                <a:latin typeface="+mn-ea"/>
              </a:rPr>
              <a:t>部著作。有的被译成</a:t>
            </a:r>
            <a:r>
              <a:rPr lang="en-US" altLang="zh-CN" b="1">
                <a:solidFill>
                  <a:srgbClr val="333333"/>
                </a:solidFill>
                <a:latin typeface="+mn-ea"/>
              </a:rPr>
              <a:t>50</a:t>
            </a:r>
            <a:r>
              <a:rPr lang="zh-CN" altLang="en-US" b="1">
                <a:solidFill>
                  <a:srgbClr val="333333"/>
                </a:solidFill>
                <a:latin typeface="+mn-ea"/>
              </a:rPr>
              <a:t>余种文字，风靡</a:t>
            </a:r>
            <a:r>
              <a:rPr lang="en-US" altLang="zh-CN" b="1">
                <a:solidFill>
                  <a:srgbClr val="333333"/>
                </a:solidFill>
                <a:latin typeface="+mn-ea"/>
              </a:rPr>
              <a:t>5</a:t>
            </a:r>
            <a:r>
              <a:rPr lang="zh-CN" altLang="en-US" b="1">
                <a:solidFill>
                  <a:srgbClr val="333333"/>
                </a:solidFill>
                <a:latin typeface="+mn-ea"/>
              </a:rPr>
              <a:t>大洲。</a:t>
            </a:r>
            <a:r>
              <a:rPr lang="en-US" altLang="zh-CN" b="1">
                <a:solidFill>
                  <a:srgbClr val="333333"/>
                </a:solidFill>
                <a:latin typeface="+mn-ea"/>
              </a:rPr>
              <a:t>1965</a:t>
            </a:r>
            <a:r>
              <a:rPr lang="zh-CN" altLang="en-US" b="1">
                <a:solidFill>
                  <a:srgbClr val="333333"/>
                </a:solidFill>
                <a:latin typeface="+mn-ea"/>
              </a:rPr>
              <a:t>年，当她</a:t>
            </a:r>
            <a:r>
              <a:rPr lang="en-US" altLang="zh-CN" b="1">
                <a:solidFill>
                  <a:srgbClr val="333333"/>
                </a:solidFill>
                <a:latin typeface="+mn-ea"/>
              </a:rPr>
              <a:t>85</a:t>
            </a:r>
            <a:r>
              <a:rPr lang="zh-CN" altLang="en-US" b="1">
                <a:solidFill>
                  <a:srgbClr val="333333"/>
                </a:solidFill>
                <a:latin typeface="+mn-ea"/>
              </a:rPr>
              <a:t>岁高龄时被选为“世界十大女性”之一。</a:t>
            </a:r>
          </a:p>
        </p:txBody>
      </p:sp>
      <p:pic>
        <p:nvPicPr>
          <p:cNvPr id="21" name="图片 20"/>
          <p:cNvPicPr>
            <a:picLocks noChangeAspect="1"/>
          </p:cNvPicPr>
          <p:nvPr/>
        </p:nvPicPr>
        <p:blipFill>
          <a:blip r:embed="rId4"/>
          <a:stretch>
            <a:fillRect/>
          </a:stretch>
        </p:blipFill>
        <p:spPr>
          <a:xfrm flipH="1">
            <a:off x="3944031" y="4634019"/>
            <a:ext cx="7070351" cy="425192"/>
          </a:xfrm>
          <a:prstGeom prst="rect">
            <a:avLst/>
          </a:prstGeom>
        </p:spPr>
      </p:pic>
      <p:sp>
        <p:nvSpPr>
          <p:cNvPr id="7" name="椭圆 6"/>
          <p:cNvSpPr/>
          <p:nvPr/>
        </p:nvSpPr>
        <p:spPr>
          <a:xfrm>
            <a:off x="1104737" y="2076139"/>
            <a:ext cx="2880000" cy="288000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487" y="1581150"/>
            <a:ext cx="372293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3*#ppt_w"/>
                                          </p:val>
                                        </p:tav>
                                        <p:tav tm="100000">
                                          <p:val>
                                            <p:strVal val="#ppt_w"/>
                                          </p:val>
                                        </p:tav>
                                      </p:tavLst>
                                    </p:anim>
                                    <p:anim calcmode="lin" valueType="num">
                                      <p:cBhvr>
                                        <p:cTn id="22" dur="1000" fill="hold"/>
                                        <p:tgtEl>
                                          <p:spTgt spid="12"/>
                                        </p:tgtEl>
                                        <p:attrNameLst>
                                          <p:attrName>ppt_h</p:attrName>
                                        </p:attrNameLst>
                                      </p:cBhvr>
                                      <p:tavLst>
                                        <p:tav tm="0">
                                          <p:val>
                                            <p:strVal val="4/3*#ppt_h"/>
                                          </p:val>
                                        </p:tav>
                                        <p:tav tm="100000">
                                          <p:val>
                                            <p:strVal val="#ppt_h"/>
                                          </p:val>
                                        </p:tav>
                                      </p:tavLst>
                                    </p:anim>
                                  </p:childTnLst>
                                </p:cTn>
                              </p:par>
                              <p:par>
                                <p:cTn id="23" presetID="49" presetClass="entr" presetSubtype="0"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360"/>
                                          </p:val>
                                        </p:tav>
                                        <p:tav tm="100000">
                                          <p:val>
                                            <p:fltVal val="0"/>
                                          </p:val>
                                        </p:tav>
                                      </p:tavLst>
                                    </p:anim>
                                    <p:animEffect transition="in" filter="fade">
                                      <p:cBhvr>
                                        <p:cTn id="28" dur="1000"/>
                                        <p:tgtEl>
                                          <p:spTgt spid="7"/>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nodeType="afterGroup">
                            <p:stCondLst>
                              <p:cond delay="2500"/>
                            </p:stCondLst>
                            <p:childTnLst>
                              <p:par>
                                <p:cTn id="34" presetID="31" presetClass="entr" presetSubtype="0" fill="hold" grpId="0" nodeType="afterEffect">
                                  <p:stCondLst>
                                    <p:cond delay="0"/>
                                  </p:stCondLst>
                                  <p:iterate type="lt">
                                    <p:tmPct val="2410"/>
                                  </p:iterate>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par>
                          <p:cTn id="40" fill="hold" nodeType="afterGroup">
                            <p:stCondLst>
                              <p:cond delay="3000"/>
                            </p:stCondLst>
                            <p:childTnLst>
                              <p:par>
                                <p:cTn id="41" presetID="2" presetClass="entr" presetSubtype="3"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1+#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618572"/>
            <a:ext cx="12192000" cy="3658278"/>
          </a:xfrm>
          <a:prstGeom prst="rect">
            <a:avLst/>
          </a:prstGeom>
          <a:gradFill>
            <a:gsLst>
              <a:gs pos="0">
                <a:srgbClr val="FDFEFC"/>
              </a:gs>
              <a:gs pos="100000">
                <a:schemeClr val="bg1">
                  <a:alpha val="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7256" y="0"/>
            <a:ext cx="3294744" cy="3237145"/>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斯蒂芬</a:t>
            </a:r>
            <a:r>
              <a:rPr lang="en-US" altLang="zh-CN"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a:t>
            </a:r>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霍金</a:t>
            </a:r>
          </a:p>
        </p:txBody>
      </p:sp>
      <p:sp>
        <p:nvSpPr>
          <p:cNvPr id="4" name="矩形 3"/>
          <p:cNvSpPr/>
          <p:nvPr/>
        </p:nvSpPr>
        <p:spPr>
          <a:xfrm>
            <a:off x="4374987" y="1675389"/>
            <a:ext cx="6678743" cy="2958630"/>
          </a:xfrm>
          <a:prstGeom prst="rect">
            <a:avLst/>
          </a:prstGeom>
        </p:spPr>
        <p:txBody>
          <a:bodyPr wrap="square">
            <a:spAutoFit/>
          </a:bodyPr>
          <a:lstStyle/>
          <a:p>
            <a:pPr>
              <a:lnSpc>
                <a:spcPct val="150000"/>
              </a:lnSpc>
            </a:pPr>
            <a:r>
              <a:rPr lang="zh-CN" altLang="en-US" b="1">
                <a:solidFill>
                  <a:srgbClr val="333333"/>
                </a:solidFill>
                <a:latin typeface="+mn-ea"/>
              </a:rPr>
              <a:t>斯蒂芬</a:t>
            </a:r>
            <a:r>
              <a:rPr lang="en-US" altLang="zh-CN" b="1">
                <a:solidFill>
                  <a:srgbClr val="333333"/>
                </a:solidFill>
                <a:latin typeface="+mn-ea"/>
              </a:rPr>
              <a:t>·</a:t>
            </a:r>
            <a:r>
              <a:rPr lang="zh-CN" altLang="en-US" b="1">
                <a:solidFill>
                  <a:srgbClr val="333333"/>
                </a:solidFill>
                <a:latin typeface="+mn-ea"/>
              </a:rPr>
              <a:t>霍金（</a:t>
            </a:r>
            <a:r>
              <a:rPr lang="en-US" altLang="zh-CN" b="1">
                <a:solidFill>
                  <a:srgbClr val="333333"/>
                </a:solidFill>
                <a:latin typeface="+mn-ea"/>
              </a:rPr>
              <a:t>Stephen William Hawking</a:t>
            </a:r>
            <a:r>
              <a:rPr lang="zh-CN" altLang="en-US" b="1">
                <a:solidFill>
                  <a:srgbClr val="333333"/>
                </a:solidFill>
                <a:latin typeface="+mn-ea"/>
              </a:rPr>
              <a:t>），是本世纪享有国际盛誉的伟人之一，被称为在世的最伟大的科学家。</a:t>
            </a:r>
            <a:r>
              <a:rPr lang="en-US" altLang="zh-CN" b="1">
                <a:solidFill>
                  <a:srgbClr val="333333"/>
                </a:solidFill>
                <a:latin typeface="+mn-ea"/>
              </a:rPr>
              <a:t>1942</a:t>
            </a:r>
            <a:r>
              <a:rPr lang="zh-CN" altLang="en-US" b="1">
                <a:solidFill>
                  <a:srgbClr val="333333"/>
                </a:solidFill>
                <a:latin typeface="+mn-ea"/>
              </a:rPr>
              <a:t>年</a:t>
            </a:r>
            <a:r>
              <a:rPr lang="en-US" altLang="zh-CN" b="1">
                <a:solidFill>
                  <a:srgbClr val="333333"/>
                </a:solidFill>
                <a:latin typeface="+mn-ea"/>
              </a:rPr>
              <a:t>1</a:t>
            </a:r>
            <a:r>
              <a:rPr lang="zh-CN" altLang="en-US" b="1">
                <a:solidFill>
                  <a:srgbClr val="333333"/>
                </a:solidFill>
                <a:latin typeface="+mn-ea"/>
              </a:rPr>
              <a:t>月</a:t>
            </a:r>
            <a:r>
              <a:rPr lang="en-US" altLang="zh-CN" b="1">
                <a:solidFill>
                  <a:srgbClr val="333333"/>
                </a:solidFill>
                <a:latin typeface="+mn-ea"/>
              </a:rPr>
              <a:t>8</a:t>
            </a:r>
            <a:r>
              <a:rPr lang="zh-CN" altLang="en-US" b="1">
                <a:solidFill>
                  <a:srgbClr val="333333"/>
                </a:solidFill>
                <a:latin typeface="+mn-ea"/>
              </a:rPr>
              <a:t>日出生于英国牛津，</a:t>
            </a:r>
            <a:r>
              <a:rPr lang="en-US" altLang="zh-CN" b="1">
                <a:solidFill>
                  <a:srgbClr val="333333"/>
                </a:solidFill>
                <a:latin typeface="+mn-ea"/>
              </a:rPr>
              <a:t>2018</a:t>
            </a:r>
            <a:r>
              <a:rPr lang="zh-CN" altLang="en-US" b="1">
                <a:solidFill>
                  <a:srgbClr val="333333"/>
                </a:solidFill>
                <a:latin typeface="+mn-ea"/>
              </a:rPr>
              <a:t>年</a:t>
            </a:r>
            <a:r>
              <a:rPr lang="en-US" altLang="zh-CN" b="1">
                <a:solidFill>
                  <a:srgbClr val="333333"/>
                </a:solidFill>
                <a:latin typeface="+mn-ea"/>
              </a:rPr>
              <a:t>3</a:t>
            </a:r>
            <a:r>
              <a:rPr lang="zh-CN" altLang="en-US" b="1">
                <a:solidFill>
                  <a:srgbClr val="333333"/>
                </a:solidFill>
                <a:latin typeface="+mn-ea"/>
              </a:rPr>
              <a:t>月</a:t>
            </a:r>
            <a:r>
              <a:rPr lang="en-US" altLang="zh-CN" b="1">
                <a:solidFill>
                  <a:srgbClr val="333333"/>
                </a:solidFill>
                <a:latin typeface="+mn-ea"/>
              </a:rPr>
              <a:t>14</a:t>
            </a:r>
            <a:r>
              <a:rPr lang="zh-CN" altLang="en-US" b="1">
                <a:solidFill>
                  <a:srgbClr val="333333"/>
                </a:solidFill>
                <a:latin typeface="+mn-ea"/>
              </a:rPr>
              <a:t>日逝世，剑桥大学应用数学及理论物理学系教授，当代最重要的广义相对论和宇宙论家。</a:t>
            </a:r>
            <a:r>
              <a:rPr lang="en-US" altLang="zh-CN" b="1">
                <a:solidFill>
                  <a:srgbClr val="333333"/>
                </a:solidFill>
                <a:latin typeface="+mn-ea"/>
              </a:rPr>
              <a:t>70</a:t>
            </a:r>
            <a:r>
              <a:rPr lang="zh-CN" altLang="en-US" b="1">
                <a:solidFill>
                  <a:srgbClr val="333333"/>
                </a:solidFill>
                <a:latin typeface="+mn-ea"/>
              </a:rPr>
              <a:t>年代他与彭罗斯一道证明了著名的奇性定理，为此他们共同获得了</a:t>
            </a:r>
            <a:r>
              <a:rPr lang="en-US" altLang="zh-CN" b="1">
                <a:solidFill>
                  <a:srgbClr val="333333"/>
                </a:solidFill>
                <a:latin typeface="+mn-ea"/>
              </a:rPr>
              <a:t>1988</a:t>
            </a:r>
            <a:r>
              <a:rPr lang="zh-CN" altLang="en-US" b="1">
                <a:solidFill>
                  <a:srgbClr val="333333"/>
                </a:solidFill>
                <a:latin typeface="+mn-ea"/>
              </a:rPr>
              <a:t>年的沃尔夫物理奖。他因此被誉为继爱因斯坦之后世界上最著名的科学思想家和最杰出的理论物理学家”。</a:t>
            </a:r>
          </a:p>
        </p:txBody>
      </p:sp>
      <p:pic>
        <p:nvPicPr>
          <p:cNvPr id="21" name="图片 20"/>
          <p:cNvPicPr>
            <a:picLocks noChangeAspect="1"/>
          </p:cNvPicPr>
          <p:nvPr/>
        </p:nvPicPr>
        <p:blipFill>
          <a:blip r:embed="rId5"/>
          <a:stretch>
            <a:fillRect/>
          </a:stretch>
        </p:blipFill>
        <p:spPr>
          <a:xfrm flipH="1">
            <a:off x="3944031" y="4634019"/>
            <a:ext cx="7070351" cy="425192"/>
          </a:xfrm>
          <a:prstGeom prst="rect">
            <a:avLst/>
          </a:prstGeom>
        </p:spPr>
      </p:pic>
      <p:sp>
        <p:nvSpPr>
          <p:cNvPr id="7" name="PA-椭圆 6"/>
          <p:cNvSpPr/>
          <p:nvPr>
            <p:custDataLst>
              <p:tags r:id="rId1"/>
            </p:custDataLst>
          </p:nvPr>
        </p:nvSpPr>
        <p:spPr>
          <a:xfrm>
            <a:off x="1104737" y="2076139"/>
            <a:ext cx="2880000" cy="2880000"/>
          </a:xfrm>
          <a:prstGeom prst="ellipse">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487" y="1581150"/>
            <a:ext cx="372293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3*#ppt_w"/>
                                          </p:val>
                                        </p:tav>
                                        <p:tav tm="100000">
                                          <p:val>
                                            <p:strVal val="#ppt_w"/>
                                          </p:val>
                                        </p:tav>
                                      </p:tavLst>
                                    </p:anim>
                                    <p:anim calcmode="lin" valueType="num">
                                      <p:cBhvr>
                                        <p:cTn id="22" dur="1000" fill="hold"/>
                                        <p:tgtEl>
                                          <p:spTgt spid="12"/>
                                        </p:tgtEl>
                                        <p:attrNameLst>
                                          <p:attrName>ppt_h</p:attrName>
                                        </p:attrNameLst>
                                      </p:cBhvr>
                                      <p:tavLst>
                                        <p:tav tm="0">
                                          <p:val>
                                            <p:strVal val="4/3*#ppt_h"/>
                                          </p:val>
                                        </p:tav>
                                        <p:tav tm="100000">
                                          <p:val>
                                            <p:strVal val="#ppt_h"/>
                                          </p:val>
                                        </p:tav>
                                      </p:tavLst>
                                    </p:anim>
                                  </p:childTnLst>
                                </p:cTn>
                              </p:par>
                              <p:par>
                                <p:cTn id="23" presetID="0" presetClass="entr" presetSubtype="0" fill="hold" grpId="0" nodeType="withEffect">
                                  <p:stCondLst>
                                    <p:cond delay="0"/>
                                  </p:stCondLst>
                                  <p:iterate type="lt">
                                    <p:tmPct val="10000"/>
                                  </p:iterate>
                                  <p:childTnLst>
                                    <p:set>
                                      <p:cBhvr>
                                        <p:cTn id="24" dur="1000" fill="hold">
                                          <p:stCondLst>
                                            <p:cond delay="0"/>
                                          </p:stCondLst>
                                        </p:cTn>
                                        <p:tgtEl>
                                          <p:spTgt spid="7"/>
                                        </p:tgtEl>
                                        <p:attrNameLst>
                                          <p:attrName>style.visibility</p:attrName>
                                        </p:attrNameLst>
                                      </p:cBhvr>
                                      <p:to>
                                        <p:strVal val="visible"/>
                                      </p:to>
                                    </p:set>
                                    <p:anim to="" calcmode="lin" valueType="num">
                                      <p:cBhvr>
                                        <p:cTn id="25" dur="1000" fill="hold">
                                          <p:stCondLst>
                                            <p:cond delay="0"/>
                                          </p:stCondLst>
                                        </p:cTn>
                                        <p:tgtEl>
                                          <p:spTgt spid="7"/>
                                        </p:tgtEl>
                                        <p:attrNameLst>
                                          <p:attrName>ppt_h</p:attrName>
                                        </p:attrNameLst>
                                      </p:cBhvr>
                                      <p:tavLst>
                                        <p:tav tm="0" fmla="#ppt_h-#ppt_h*cos(4*pi*$)*(1-$)^2">
                                          <p:val>
                                            <p:fltVal val="0"/>
                                          </p:val>
                                        </p:tav>
                                        <p:tav tm="100000">
                                          <p:val>
                                            <p:fltVal val="1"/>
                                          </p:val>
                                        </p:tav>
                                      </p:tavLst>
                                    </p:anim>
                                    <p:anim to="" calcmode="lin" valueType="num">
                                      <p:cBhvr>
                                        <p:cTn id="26" dur="1000" fill="hold">
                                          <p:stCondLst>
                                            <p:cond delay="0"/>
                                          </p:stCondLst>
                                        </p:cTn>
                                        <p:tgtEl>
                                          <p:spTgt spid="7"/>
                                        </p:tgtEl>
                                        <p:attrNameLst>
                                          <p:attrName>ppt_w</p:attrName>
                                        </p:attrNameLst>
                                      </p:cBhvr>
                                      <p:tavLst>
                                        <p:tav tm="0" fmla="#ppt_w-#ppt_w*cos(4*pi*$)*(1-$)^2">
                                          <p:val>
                                            <p:fltVal val="0"/>
                                          </p:val>
                                        </p:tav>
                                        <p:tav tm="100000">
                                          <p:val>
                                            <p:fltVal val="1"/>
                                          </p:val>
                                        </p:tav>
                                      </p:tavLst>
                                    </p:anim>
                                  </p:childTnLst>
                                </p:cTn>
                              </p:par>
                            </p:childTnLst>
                          </p:cTn>
                        </p:par>
                        <p:par>
                          <p:cTn id="27" fill="hold" nodeType="afterGroup">
                            <p:stCondLst>
                              <p:cond delay="2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nodeType="afterGroup">
                            <p:stCondLst>
                              <p:cond delay="2500"/>
                            </p:stCondLst>
                            <p:childTnLst>
                              <p:par>
                                <p:cTn id="32" presetID="31" presetClass="entr" presetSubtype="0" fill="hold" grpId="0" nodeType="afterEffect">
                                  <p:stCondLst>
                                    <p:cond delay="0"/>
                                  </p:stCondLst>
                                  <p:iterate type="lt">
                                    <p:tmPct val="2410"/>
                                  </p:iterate>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90"/>
                                          </p:val>
                                        </p:tav>
                                        <p:tav tm="100000">
                                          <p:val>
                                            <p:fltVal val="0"/>
                                          </p:val>
                                        </p:tav>
                                      </p:tavLst>
                                    </p:anim>
                                    <p:animEffect transition="in" filter="fade">
                                      <p:cBhvr>
                                        <p:cTn id="37" dur="500"/>
                                        <p:tgtEl>
                                          <p:spTgt spid="4"/>
                                        </p:tgtEl>
                                      </p:cBhvr>
                                    </p:animEffect>
                                  </p:childTnLst>
                                </p:cTn>
                              </p:par>
                            </p:childTnLst>
                          </p:cTn>
                        </p:par>
                        <p:par>
                          <p:cTn id="38" fill="hold" nodeType="afterGroup">
                            <p:stCondLst>
                              <p:cond delay="3000"/>
                            </p:stCondLst>
                            <p:childTnLst>
                              <p:par>
                                <p:cTn id="39" presetID="2" presetClass="entr" presetSubtype="3"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1+#ppt_w/2"/>
                                          </p:val>
                                        </p:tav>
                                        <p:tav tm="100000">
                                          <p:val>
                                            <p:strVal val="#ppt_x"/>
                                          </p:val>
                                        </p:tav>
                                      </p:tavLst>
                                    </p:anim>
                                    <p:anim calcmode="lin" valueType="num">
                                      <p:cBhvr additive="base">
                                        <p:cTn id="4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618572"/>
            <a:ext cx="12192000" cy="3658278"/>
          </a:xfrm>
          <a:prstGeom prst="rect">
            <a:avLst/>
          </a:prstGeom>
          <a:gradFill>
            <a:gsLst>
              <a:gs pos="0">
                <a:srgbClr val="FDFEFC"/>
              </a:gs>
              <a:gs pos="100000">
                <a:schemeClr val="bg1">
                  <a:alpha val="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7256" y="0"/>
            <a:ext cx="3294744" cy="3237145"/>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尼克</a:t>
            </a:r>
            <a:r>
              <a:rPr lang="en-US" altLang="zh-CN"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a:t>
            </a:r>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胡哲</a:t>
            </a:r>
          </a:p>
        </p:txBody>
      </p:sp>
      <p:sp>
        <p:nvSpPr>
          <p:cNvPr id="4" name="矩形 3"/>
          <p:cNvSpPr/>
          <p:nvPr/>
        </p:nvSpPr>
        <p:spPr>
          <a:xfrm>
            <a:off x="4374987" y="1675389"/>
            <a:ext cx="6678743" cy="2958630"/>
          </a:xfrm>
          <a:prstGeom prst="rect">
            <a:avLst/>
          </a:prstGeom>
        </p:spPr>
        <p:txBody>
          <a:bodyPr wrap="square">
            <a:spAutoFit/>
          </a:bodyPr>
          <a:lstStyle/>
          <a:p>
            <a:pPr>
              <a:lnSpc>
                <a:spcPct val="150000"/>
              </a:lnSpc>
            </a:pPr>
            <a:r>
              <a:rPr lang="zh-CN" altLang="en-US" b="1">
                <a:solidFill>
                  <a:srgbClr val="333333"/>
                </a:solidFill>
                <a:latin typeface="+mn-ea"/>
              </a:rPr>
              <a:t>斯蒂芬</a:t>
            </a:r>
            <a:r>
              <a:rPr lang="en-US" altLang="zh-CN" b="1">
                <a:solidFill>
                  <a:srgbClr val="333333"/>
                </a:solidFill>
                <a:latin typeface="+mn-ea"/>
              </a:rPr>
              <a:t>·</a:t>
            </a:r>
            <a:r>
              <a:rPr lang="zh-CN" altLang="en-US" b="1">
                <a:solidFill>
                  <a:srgbClr val="333333"/>
                </a:solidFill>
                <a:latin typeface="+mn-ea"/>
              </a:rPr>
              <a:t>霍金（</a:t>
            </a:r>
            <a:r>
              <a:rPr lang="en-US" altLang="zh-CN" b="1">
                <a:solidFill>
                  <a:srgbClr val="333333"/>
                </a:solidFill>
                <a:latin typeface="+mn-ea"/>
              </a:rPr>
              <a:t>Stephen William Hawking</a:t>
            </a:r>
            <a:r>
              <a:rPr lang="zh-CN" altLang="en-US" b="1">
                <a:solidFill>
                  <a:srgbClr val="333333"/>
                </a:solidFill>
                <a:latin typeface="+mn-ea"/>
              </a:rPr>
              <a:t>），是本世纪享有国际盛誉的伟人之一，被称为在世的最伟大的科学家。</a:t>
            </a:r>
            <a:r>
              <a:rPr lang="en-US" altLang="zh-CN" b="1">
                <a:solidFill>
                  <a:srgbClr val="333333"/>
                </a:solidFill>
                <a:latin typeface="+mn-ea"/>
              </a:rPr>
              <a:t>1942</a:t>
            </a:r>
            <a:r>
              <a:rPr lang="zh-CN" altLang="en-US" b="1">
                <a:solidFill>
                  <a:srgbClr val="333333"/>
                </a:solidFill>
                <a:latin typeface="+mn-ea"/>
              </a:rPr>
              <a:t>年</a:t>
            </a:r>
            <a:r>
              <a:rPr lang="en-US" altLang="zh-CN" b="1">
                <a:solidFill>
                  <a:srgbClr val="333333"/>
                </a:solidFill>
                <a:latin typeface="+mn-ea"/>
              </a:rPr>
              <a:t>1</a:t>
            </a:r>
            <a:r>
              <a:rPr lang="zh-CN" altLang="en-US" b="1">
                <a:solidFill>
                  <a:srgbClr val="333333"/>
                </a:solidFill>
                <a:latin typeface="+mn-ea"/>
              </a:rPr>
              <a:t>月</a:t>
            </a:r>
            <a:r>
              <a:rPr lang="en-US" altLang="zh-CN" b="1">
                <a:solidFill>
                  <a:srgbClr val="333333"/>
                </a:solidFill>
                <a:latin typeface="+mn-ea"/>
              </a:rPr>
              <a:t>8</a:t>
            </a:r>
            <a:r>
              <a:rPr lang="zh-CN" altLang="en-US" b="1">
                <a:solidFill>
                  <a:srgbClr val="333333"/>
                </a:solidFill>
                <a:latin typeface="+mn-ea"/>
              </a:rPr>
              <a:t>日出生于英国牛津，</a:t>
            </a:r>
            <a:r>
              <a:rPr lang="en-US" altLang="zh-CN" b="1">
                <a:solidFill>
                  <a:srgbClr val="333333"/>
                </a:solidFill>
                <a:latin typeface="+mn-ea"/>
              </a:rPr>
              <a:t>2018</a:t>
            </a:r>
            <a:r>
              <a:rPr lang="zh-CN" altLang="en-US" b="1">
                <a:solidFill>
                  <a:srgbClr val="333333"/>
                </a:solidFill>
                <a:latin typeface="+mn-ea"/>
              </a:rPr>
              <a:t>年</a:t>
            </a:r>
            <a:r>
              <a:rPr lang="en-US" altLang="zh-CN" b="1">
                <a:solidFill>
                  <a:srgbClr val="333333"/>
                </a:solidFill>
                <a:latin typeface="+mn-ea"/>
              </a:rPr>
              <a:t>3</a:t>
            </a:r>
            <a:r>
              <a:rPr lang="zh-CN" altLang="en-US" b="1">
                <a:solidFill>
                  <a:srgbClr val="333333"/>
                </a:solidFill>
                <a:latin typeface="+mn-ea"/>
              </a:rPr>
              <a:t>月</a:t>
            </a:r>
            <a:r>
              <a:rPr lang="en-US" altLang="zh-CN" b="1">
                <a:solidFill>
                  <a:srgbClr val="333333"/>
                </a:solidFill>
                <a:latin typeface="+mn-ea"/>
              </a:rPr>
              <a:t>14</a:t>
            </a:r>
            <a:r>
              <a:rPr lang="zh-CN" altLang="en-US" b="1">
                <a:solidFill>
                  <a:srgbClr val="333333"/>
                </a:solidFill>
                <a:latin typeface="+mn-ea"/>
              </a:rPr>
              <a:t>日逝世，剑桥大学应用数学及理论物理学系教授，当代最重要的广义相对论和宇宙论家。</a:t>
            </a:r>
            <a:r>
              <a:rPr lang="en-US" altLang="zh-CN" b="1">
                <a:solidFill>
                  <a:srgbClr val="333333"/>
                </a:solidFill>
                <a:latin typeface="+mn-ea"/>
              </a:rPr>
              <a:t>70</a:t>
            </a:r>
            <a:r>
              <a:rPr lang="zh-CN" altLang="en-US" b="1">
                <a:solidFill>
                  <a:srgbClr val="333333"/>
                </a:solidFill>
                <a:latin typeface="+mn-ea"/>
              </a:rPr>
              <a:t>年代他与彭罗斯一道证明了著名的奇性定理，为此他们共同获得了</a:t>
            </a:r>
            <a:r>
              <a:rPr lang="en-US" altLang="zh-CN" b="1">
                <a:solidFill>
                  <a:srgbClr val="333333"/>
                </a:solidFill>
                <a:latin typeface="+mn-ea"/>
              </a:rPr>
              <a:t>1988</a:t>
            </a:r>
            <a:r>
              <a:rPr lang="zh-CN" altLang="en-US" b="1">
                <a:solidFill>
                  <a:srgbClr val="333333"/>
                </a:solidFill>
                <a:latin typeface="+mn-ea"/>
              </a:rPr>
              <a:t>年的沃尔夫物理奖。他因此被誉为继爱因斯坦之后世界上最著名的科学思想家和最杰出的理论物理学家”。</a:t>
            </a:r>
          </a:p>
        </p:txBody>
      </p:sp>
      <p:pic>
        <p:nvPicPr>
          <p:cNvPr id="21" name="图片 20"/>
          <p:cNvPicPr>
            <a:picLocks noChangeAspect="1"/>
          </p:cNvPicPr>
          <p:nvPr/>
        </p:nvPicPr>
        <p:blipFill>
          <a:blip r:embed="rId5"/>
          <a:stretch>
            <a:fillRect/>
          </a:stretch>
        </p:blipFill>
        <p:spPr>
          <a:xfrm flipH="1">
            <a:off x="3944031" y="4634019"/>
            <a:ext cx="7070351" cy="425192"/>
          </a:xfrm>
          <a:prstGeom prst="rect">
            <a:avLst/>
          </a:prstGeom>
        </p:spPr>
      </p:pic>
      <p:sp>
        <p:nvSpPr>
          <p:cNvPr id="7" name="PA-椭圆 6"/>
          <p:cNvSpPr/>
          <p:nvPr>
            <p:custDataLst>
              <p:tags r:id="rId1"/>
            </p:custDataLst>
          </p:nvPr>
        </p:nvSpPr>
        <p:spPr>
          <a:xfrm>
            <a:off x="1104737" y="2076139"/>
            <a:ext cx="2880000" cy="2880000"/>
          </a:xfrm>
          <a:prstGeom prst="ellipse">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487" y="1581150"/>
            <a:ext cx="372293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3*#ppt_w"/>
                                          </p:val>
                                        </p:tav>
                                        <p:tav tm="100000">
                                          <p:val>
                                            <p:strVal val="#ppt_w"/>
                                          </p:val>
                                        </p:tav>
                                      </p:tavLst>
                                    </p:anim>
                                    <p:anim calcmode="lin" valueType="num">
                                      <p:cBhvr>
                                        <p:cTn id="22" dur="1000" fill="hold"/>
                                        <p:tgtEl>
                                          <p:spTgt spid="12"/>
                                        </p:tgtEl>
                                        <p:attrNameLst>
                                          <p:attrName>ppt_h</p:attrName>
                                        </p:attrNameLst>
                                      </p:cBhvr>
                                      <p:tavLst>
                                        <p:tav tm="0">
                                          <p:val>
                                            <p:strVal val="4/3*#ppt_h"/>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nodeType="afterGroup">
                            <p:stCondLst>
                              <p:cond delay="2500"/>
                            </p:stCondLst>
                            <p:childTnLst>
                              <p:par>
                                <p:cTn id="31" presetID="31" presetClass="entr" presetSubtype="0" fill="hold" grpId="0" nodeType="afterEffect">
                                  <p:stCondLst>
                                    <p:cond delay="0"/>
                                  </p:stCondLst>
                                  <p:iterate type="lt">
                                    <p:tmPct val="241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 calcmode="lin" valueType="num">
                                      <p:cBhvr>
                                        <p:cTn id="35" dur="500" fill="hold"/>
                                        <p:tgtEl>
                                          <p:spTgt spid="4"/>
                                        </p:tgtEl>
                                        <p:attrNameLst>
                                          <p:attrName>style.rotation</p:attrName>
                                        </p:attrNameLst>
                                      </p:cBhvr>
                                      <p:tavLst>
                                        <p:tav tm="0">
                                          <p:val>
                                            <p:fltVal val="90"/>
                                          </p:val>
                                        </p:tav>
                                        <p:tav tm="100000">
                                          <p:val>
                                            <p:fltVal val="0"/>
                                          </p:val>
                                        </p:tav>
                                      </p:tavLst>
                                    </p:anim>
                                    <p:animEffect transition="in" filter="fade">
                                      <p:cBhvr>
                                        <p:cTn id="36" dur="500"/>
                                        <p:tgtEl>
                                          <p:spTgt spid="4"/>
                                        </p:tgtEl>
                                      </p:cBhvr>
                                    </p:animEffect>
                                  </p:childTnLst>
                                </p:cTn>
                              </p:par>
                            </p:childTnLst>
                          </p:cTn>
                        </p:par>
                        <p:par>
                          <p:cTn id="37" fill="hold" nodeType="afterGroup">
                            <p:stCondLst>
                              <p:cond delay="3000"/>
                            </p:stCondLst>
                            <p:childTnLst>
                              <p:par>
                                <p:cTn id="38" presetID="2" presetClass="entr" presetSubtype="3"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0626" y="585816"/>
            <a:ext cx="4890748" cy="1538804"/>
          </a:xfrm>
          <a:prstGeom prst="rect">
            <a:avLst/>
          </a:prstGeom>
        </p:spPr>
      </p:pic>
      <p:sp>
        <p:nvSpPr>
          <p:cNvPr id="5" name="TextBox 86"/>
          <p:cNvSpPr txBox="1"/>
          <p:nvPr/>
        </p:nvSpPr>
        <p:spPr>
          <a:xfrm>
            <a:off x="2830286" y="1808812"/>
            <a:ext cx="6531428" cy="1563761"/>
          </a:xfrm>
          <a:prstGeom prst="rect">
            <a:avLst/>
          </a:prstGeom>
          <a:noFill/>
        </p:spPr>
        <p:txBody>
          <a:bodyPr wrap="square" lIns="85599" tIns="42799" rIns="85599" bIns="42799">
            <a:spAutoFit/>
          </a:bodyPr>
          <a:lstStyle/>
          <a:p>
            <a:pPr algn="dist">
              <a:defRPr/>
            </a:pPr>
            <a:r>
              <a:rPr lang="zh-CN" altLang="en-US" sz="9600" b="1" spc="-150" dirty="0">
                <a:gradFill>
                  <a:gsLst>
                    <a:gs pos="0">
                      <a:srgbClr val="D52019"/>
                    </a:gs>
                    <a:gs pos="53000">
                      <a:srgbClr val="E83D21"/>
                    </a:gs>
                    <a:gs pos="100000">
                      <a:srgbClr val="F18D28"/>
                    </a:gs>
                  </a:gsLst>
                  <a:lin ang="27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节日概述</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rcRect b="-1699"/>
          <a:stretch>
            <a:fillRect/>
          </a:stretch>
        </p:blipFill>
        <p:spPr>
          <a:xfrm>
            <a:off x="3094198" y="3458605"/>
            <a:ext cx="6003604" cy="626981"/>
          </a:xfrm>
          <a:prstGeom prst="rect">
            <a:avLst/>
          </a:prstGeom>
        </p:spPr>
      </p:pic>
      <p:sp>
        <p:nvSpPr>
          <p:cNvPr id="7" name="矩形 6"/>
          <p:cNvSpPr/>
          <p:nvPr/>
        </p:nvSpPr>
        <p:spPr>
          <a:xfrm>
            <a:off x="4552950" y="3031212"/>
            <a:ext cx="3086100" cy="584775"/>
          </a:xfrm>
          <a:prstGeom prst="rect">
            <a:avLst/>
          </a:prstGeom>
        </p:spPr>
        <p:txBody>
          <a:bodyPr wrap="square">
            <a:spAutoFit/>
          </a:bodyPr>
          <a:lstStyle/>
          <a:p>
            <a:pPr algn="dist"/>
            <a:r>
              <a:rPr lang="en-US" altLang="zh-CN" sz="3200">
                <a:solidFill>
                  <a:srgbClr val="E94B30"/>
                </a:solidFill>
                <a:latin typeface="Arial" panose="020B0604020202020204" pitchFamily="34" charset="0"/>
                <a:ea typeface="思源黑体 CN Bold" panose="020B0800000000000000" pitchFamily="34" charset="-122"/>
                <a:cs typeface="Arial" panose="020B0604020202020204" pitchFamily="34" charset="0"/>
              </a:rPr>
              <a:t>Disabled Day</a:t>
            </a:r>
            <a:endParaRPr lang="zh-CN" altLang="en-US" sz="3200">
              <a:solidFill>
                <a:srgbClr val="E94B3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图片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161455" y="465474"/>
            <a:ext cx="3030545" cy="1563761"/>
          </a:xfrm>
          <a:prstGeom prst="rect">
            <a:avLst/>
          </a:prstGeom>
        </p:spPr>
      </p:pic>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3542" y="365394"/>
            <a:ext cx="1741716" cy="881960"/>
          </a:xfrm>
          <a:prstGeom prst="rect">
            <a:avLst/>
          </a:prstGeom>
        </p:spPr>
      </p:pic>
      <p:sp>
        <p:nvSpPr>
          <p:cNvPr id="2" name="文本框 1"/>
          <p:cNvSpPr txBox="1"/>
          <p:nvPr/>
        </p:nvSpPr>
        <p:spPr>
          <a:xfrm>
            <a:off x="1384917" y="5983550"/>
            <a:ext cx="1445369"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3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5">
                                            <p:txEl>
                                              <p:pRg st="0" end="0"/>
                                            </p:txEl>
                                          </p:spTgt>
                                        </p:tgtEl>
                                      </p:cBhvr>
                                    </p:animEffec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by="(-#ppt_w*2)" calcmode="lin" valueType="num">
                                      <p:cBhvr rctx="PPT">
                                        <p:cTn id="25" dur="375" autoRev="1" fill="hold">
                                          <p:stCondLst>
                                            <p:cond delay="0"/>
                                          </p:stCondLst>
                                        </p:cTn>
                                        <p:tgtEl>
                                          <p:spTgt spid="7"/>
                                        </p:tgtEl>
                                        <p:attrNameLst>
                                          <p:attrName>ppt_w</p:attrName>
                                        </p:attrNameLst>
                                      </p:cBhvr>
                                    </p:anim>
                                    <p:anim by="(#ppt_w*0.50)" calcmode="lin" valueType="num">
                                      <p:cBhvr>
                                        <p:cTn id="26" dur="375" decel="50000" autoRev="1" fill="hold">
                                          <p:stCondLst>
                                            <p:cond delay="0"/>
                                          </p:stCondLst>
                                        </p:cTn>
                                        <p:tgtEl>
                                          <p:spTgt spid="7"/>
                                        </p:tgtEl>
                                        <p:attrNameLst>
                                          <p:attrName>ppt_x</p:attrName>
                                        </p:attrNameLst>
                                      </p:cBhvr>
                                    </p:anim>
                                    <p:anim from="(-#ppt_h/2)" to="(#ppt_y)" calcmode="lin" valueType="num">
                                      <p:cBhvr>
                                        <p:cTn id="27" dur="750" fill="hold">
                                          <p:stCondLst>
                                            <p:cond delay="0"/>
                                          </p:stCondLst>
                                        </p:cTn>
                                        <p:tgtEl>
                                          <p:spTgt spid="7"/>
                                        </p:tgtEl>
                                        <p:attrNameLst>
                                          <p:attrName>ppt_y</p:attrName>
                                        </p:attrNameLst>
                                      </p:cBhvr>
                                    </p:anim>
                                    <p:animRot by="21600000">
                                      <p:cBhvr>
                                        <p:cTn id="28" dur="750" fill="hold">
                                          <p:stCondLst>
                                            <p:cond delay="0"/>
                                          </p:stCondLst>
                                        </p:cTn>
                                        <p:tgtEl>
                                          <p:spTgt spid="7"/>
                                        </p:tgtEl>
                                        <p:attrNameLst>
                                          <p:attrName>r</p:attrName>
                                        </p:attrNameLst>
                                      </p:cBhvr>
                                    </p:animRot>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626" y="585816"/>
            <a:ext cx="4890748" cy="1538804"/>
          </a:xfrm>
          <a:prstGeom prst="rect">
            <a:avLst/>
          </a:prstGeom>
        </p:spPr>
      </p:pic>
      <p:sp>
        <p:nvSpPr>
          <p:cNvPr id="5" name="TextBox 86"/>
          <p:cNvSpPr txBox="1"/>
          <p:nvPr/>
        </p:nvSpPr>
        <p:spPr>
          <a:xfrm>
            <a:off x="2830286" y="1808812"/>
            <a:ext cx="6531428" cy="1562100"/>
          </a:xfrm>
          <a:prstGeom prst="rect">
            <a:avLst/>
          </a:prstGeom>
          <a:noFill/>
        </p:spPr>
        <p:txBody>
          <a:bodyPr wrap="square" lIns="85599" tIns="42799" rIns="85599" bIns="42799">
            <a:spAutoFit/>
          </a:bodyPr>
          <a:lstStyle/>
          <a:p>
            <a:pPr algn="dist">
              <a:defRPr/>
            </a:pPr>
            <a:r>
              <a:rPr lang="zh-CN" altLang="en-US" sz="9600" b="1" spc="-150">
                <a:gradFill>
                  <a:gsLst>
                    <a:gs pos="0">
                      <a:srgbClr val="D52019"/>
                    </a:gs>
                    <a:gs pos="53000">
                      <a:srgbClr val="E83D21"/>
                    </a:gs>
                    <a:gs pos="100000">
                      <a:srgbClr val="F18D28"/>
                    </a:gs>
                  </a:gsLst>
                  <a:lin ang="27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关爱残疾人</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rcRect b="-1699"/>
          <a:stretch>
            <a:fillRect/>
          </a:stretch>
        </p:blipFill>
        <p:spPr>
          <a:xfrm>
            <a:off x="3094198" y="3458605"/>
            <a:ext cx="6003604" cy="626981"/>
          </a:xfrm>
          <a:prstGeom prst="rect">
            <a:avLst/>
          </a:prstGeom>
        </p:spPr>
      </p:pic>
      <p:sp>
        <p:nvSpPr>
          <p:cNvPr id="7" name="矩形 6"/>
          <p:cNvSpPr/>
          <p:nvPr/>
        </p:nvSpPr>
        <p:spPr>
          <a:xfrm>
            <a:off x="4552950" y="3031212"/>
            <a:ext cx="3086100" cy="584775"/>
          </a:xfrm>
          <a:prstGeom prst="rect">
            <a:avLst/>
          </a:prstGeom>
        </p:spPr>
        <p:txBody>
          <a:bodyPr wrap="square">
            <a:spAutoFit/>
          </a:bodyPr>
          <a:lstStyle/>
          <a:p>
            <a:pPr algn="dist"/>
            <a:r>
              <a:rPr lang="en-US" altLang="zh-CN" sz="3200">
                <a:solidFill>
                  <a:srgbClr val="E94B30"/>
                </a:solidFill>
                <a:latin typeface="Arial" panose="020B0604020202020204" pitchFamily="34" charset="0"/>
                <a:ea typeface="思源黑体 CN Bold" panose="020B0800000000000000" pitchFamily="34" charset="-122"/>
                <a:cs typeface="Arial" panose="020B0604020202020204" pitchFamily="34" charset="0"/>
              </a:rPr>
              <a:t>Disabled Day</a:t>
            </a:r>
            <a:endParaRPr lang="zh-CN" altLang="en-US" sz="3200">
              <a:solidFill>
                <a:srgbClr val="E94B3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图片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61455" y="465474"/>
            <a:ext cx="3030545" cy="1563761"/>
          </a:xfrm>
          <a:prstGeom prst="rect">
            <a:avLst/>
          </a:prstGeom>
        </p:spPr>
      </p:pic>
      <p:pic>
        <p:nvPicPr>
          <p:cNvPr id="21" name="图片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3542" y="365394"/>
            <a:ext cx="1741716" cy="881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5">
                                            <p:txEl>
                                              <p:pRg st="0" end="0"/>
                                            </p:txEl>
                                          </p:spTgt>
                                        </p:tgtEl>
                                      </p:cBhvr>
                                    </p:animEffec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by="(-#ppt_w*2)" calcmode="lin" valueType="num">
                                      <p:cBhvr rctx="PPT">
                                        <p:cTn id="25" dur="375" autoRev="1" fill="hold">
                                          <p:stCondLst>
                                            <p:cond delay="0"/>
                                          </p:stCondLst>
                                        </p:cTn>
                                        <p:tgtEl>
                                          <p:spTgt spid="7"/>
                                        </p:tgtEl>
                                        <p:attrNameLst>
                                          <p:attrName>ppt_w</p:attrName>
                                        </p:attrNameLst>
                                      </p:cBhvr>
                                    </p:anim>
                                    <p:anim by="(#ppt_w*0.50)" calcmode="lin" valueType="num">
                                      <p:cBhvr>
                                        <p:cTn id="26" dur="375" decel="50000" autoRev="1" fill="hold">
                                          <p:stCondLst>
                                            <p:cond delay="0"/>
                                          </p:stCondLst>
                                        </p:cTn>
                                        <p:tgtEl>
                                          <p:spTgt spid="7"/>
                                        </p:tgtEl>
                                        <p:attrNameLst>
                                          <p:attrName>ppt_x</p:attrName>
                                        </p:attrNameLst>
                                      </p:cBhvr>
                                    </p:anim>
                                    <p:anim from="(-#ppt_h/2)" to="(#ppt_y)" calcmode="lin" valueType="num">
                                      <p:cBhvr>
                                        <p:cTn id="27" dur="750" fill="hold">
                                          <p:stCondLst>
                                            <p:cond delay="0"/>
                                          </p:stCondLst>
                                        </p:cTn>
                                        <p:tgtEl>
                                          <p:spTgt spid="7"/>
                                        </p:tgtEl>
                                        <p:attrNameLst>
                                          <p:attrName>ppt_y</p:attrName>
                                        </p:attrNameLst>
                                      </p:cBhvr>
                                    </p:anim>
                                    <p:animRot by="21600000">
                                      <p:cBhvr>
                                        <p:cTn id="28" dur="750" fill="hold">
                                          <p:stCondLst>
                                            <p:cond delay="0"/>
                                          </p:stCondLst>
                                        </p:cTn>
                                        <p:tgtEl>
                                          <p:spTgt spid="7"/>
                                        </p:tgtEl>
                                        <p:attrNameLst>
                                          <p:attrName>r</p:attrName>
                                        </p:attrNameLst>
                                      </p:cBhvr>
                                    </p:animRot>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052" y="1939717"/>
            <a:ext cx="2606026" cy="4131562"/>
          </a:xfrm>
          <a:prstGeom prst="rect">
            <a:avLst/>
          </a:prstGeom>
        </p:spPr>
      </p:pic>
      <p:pic>
        <p:nvPicPr>
          <p:cNvPr id="9" name="图片 8"/>
          <p:cNvPicPr>
            <a:picLocks noChangeAspect="1"/>
          </p:cNvPicPr>
          <p:nvPr/>
        </p:nvPicPr>
        <p:blipFill>
          <a:blip r:embed="rId4"/>
          <a:stretch>
            <a:fillRect/>
          </a:stretch>
        </p:blipFill>
        <p:spPr>
          <a:xfrm>
            <a:off x="7086600" y="-963852"/>
            <a:ext cx="5715000" cy="3810000"/>
          </a:xfrm>
          <a:prstGeom prst="rect">
            <a:avLst/>
          </a:prstGeom>
        </p:spPr>
      </p:pic>
      <p:pic>
        <p:nvPicPr>
          <p:cNvPr id="11" name="图片 10"/>
          <p:cNvPicPr>
            <a:picLocks noChangeAspect="1"/>
          </p:cNvPicPr>
          <p:nvPr/>
        </p:nvPicPr>
        <p:blipFill>
          <a:blip r:embed="rId5"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6"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498894" y="2230127"/>
            <a:ext cx="6096000" cy="2230611"/>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用微笑面对他们</a:t>
            </a:r>
            <a:endParaRPr lang="en-US" altLang="zh-CN" sz="3200">
              <a:solidFill>
                <a:srgbClr val="333333"/>
              </a:solidFill>
              <a:latin typeface="思源黑体 CN Bold" panose="020B0800000000000000" pitchFamily="34" charset="-122"/>
              <a:ea typeface="思源黑体 CN Bold" panose="020B0800000000000000" pitchFamily="34" charset="-122"/>
            </a:endParaRP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平等相待</a:t>
            </a:r>
            <a:endParaRPr lang="en-US" altLang="zh-CN" sz="3200">
              <a:solidFill>
                <a:srgbClr val="333333"/>
              </a:solidFill>
              <a:latin typeface="思源黑体 CN Bold" panose="020B0800000000000000" pitchFamily="34" charset="-122"/>
              <a:ea typeface="思源黑体 CN Bold" panose="020B0800000000000000" pitchFamily="34" charset="-122"/>
            </a:endParaRP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不歧视</a:t>
            </a:r>
            <a:r>
              <a:rPr lang="en-US" altLang="zh-CN" sz="3200">
                <a:solidFill>
                  <a:srgbClr val="333333"/>
                </a:solidFill>
                <a:latin typeface="思源黑体 CN Bold" panose="020B0800000000000000" pitchFamily="34" charset="-122"/>
                <a:ea typeface="思源黑体 CN Bold" panose="020B0800000000000000" pitchFamily="34" charset="-122"/>
              </a:rPr>
              <a:t>    </a:t>
            </a:r>
            <a:r>
              <a:rPr lang="zh-CN" altLang="en-US" sz="3200">
                <a:solidFill>
                  <a:srgbClr val="333333"/>
                </a:solidFill>
                <a:latin typeface="思源黑体 CN Bold" panose="020B0800000000000000" pitchFamily="34" charset="-122"/>
                <a:ea typeface="思源黑体 CN Bold" panose="020B0800000000000000" pitchFamily="34" charset="-122"/>
              </a:rPr>
              <a:t>不嘲笑</a:t>
            </a:r>
            <a:r>
              <a:rPr lang="en-US" altLang="zh-CN" sz="3200">
                <a:solidFill>
                  <a:srgbClr val="333333"/>
                </a:solidFill>
                <a:latin typeface="思源黑体 CN Bold" panose="020B0800000000000000" pitchFamily="34" charset="-122"/>
                <a:ea typeface="思源黑体 CN Bold" panose="020B0800000000000000" pitchFamily="34" charset="-122"/>
              </a:rPr>
              <a:t>   </a:t>
            </a:r>
            <a:r>
              <a:rPr lang="zh-CN" altLang="en-US" sz="3200">
                <a:solidFill>
                  <a:srgbClr val="333333"/>
                </a:solidFill>
                <a:latin typeface="思源黑体 CN Bold" panose="020B0800000000000000" pitchFamily="34" charset="-122"/>
                <a:ea typeface="思源黑体 CN Bold" panose="020B0800000000000000" pitchFamily="34" charset="-122"/>
              </a:rPr>
              <a:t>不拒绝</a:t>
            </a:r>
          </a:p>
        </p:txBody>
      </p:sp>
    </p:spTree>
  </p:cSld>
  <p:clrMapOvr>
    <a:masterClrMapping/>
  </p:clrMapOvr>
  <mc:AlternateContent xmlns:mc="http://schemas.openxmlformats.org/markup-compatibility/2006" xmlns:p14="http://schemas.microsoft.com/office/powerpoint/2010/main">
    <mc:Choice Requires="p14">
      <p:transition spd="slow" p14:dur="2000" advTm="64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4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nodeType="afterGroup">
                            <p:stCondLst>
                              <p:cond delay="30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fade">
                                      <p:cBhvr>
                                        <p:cTn id="41" dur="500"/>
                                        <p:tgtEl>
                                          <p:spTgt spid="13">
                                            <p:txEl>
                                              <p:pRg st="1" end="1"/>
                                            </p:txEl>
                                          </p:spTgt>
                                        </p:tgtEl>
                                      </p:cBhvr>
                                    </p:animEffect>
                                  </p:childTnLst>
                                </p:cTn>
                              </p:par>
                            </p:childTnLst>
                          </p:cTn>
                        </p:par>
                        <p:par>
                          <p:cTn id="42" fill="hold" nodeType="afterGroup">
                            <p:stCondLst>
                              <p:cond delay="350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fade">
                                      <p:cBhvr>
                                        <p:cTn id="45" dur="500"/>
                                        <p:tgtEl>
                                          <p:spTgt spid="13">
                                            <p:txEl>
                                              <p:pRg st="2" end="2"/>
                                            </p:txEl>
                                          </p:spTgt>
                                        </p:tgtEl>
                                      </p:cBhvr>
                                    </p:animEffect>
                                  </p:childTnLst>
                                </p:cTn>
                              </p:par>
                            </p:childTnLst>
                          </p:cTn>
                        </p:par>
                        <p:par>
                          <p:cTn id="46" fill="hold" nodeType="afterGroup">
                            <p:stCondLst>
                              <p:cond delay="4000"/>
                            </p:stCondLst>
                            <p:childTnLst>
                              <p:par>
                                <p:cTn id="47" presetID="2" presetClass="entr" presetSubtype="2"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1000" fill="hold"/>
                                        <p:tgtEl>
                                          <p:spTgt spid="9"/>
                                        </p:tgtEl>
                                        <p:attrNameLst>
                                          <p:attrName>ppt_x</p:attrName>
                                        </p:attrNameLst>
                                      </p:cBhvr>
                                      <p:tavLst>
                                        <p:tav tm="0">
                                          <p:val>
                                            <p:strVal val="1+#ppt_w/2"/>
                                          </p:val>
                                        </p:tav>
                                        <p:tav tm="100000">
                                          <p:val>
                                            <p:strVal val="#ppt_x"/>
                                          </p:val>
                                        </p:tav>
                                      </p:tavLst>
                                    </p:anim>
                                    <p:anim calcmode="lin" valueType="num">
                                      <p:cBhvr additive="base">
                                        <p:cTn id="5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498894" y="2230127"/>
            <a:ext cx="6096000" cy="2230611"/>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无论当面还是私下</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不随意谈论他们的</a:t>
            </a:r>
            <a:endParaRPr lang="en-US" altLang="zh-CN" sz="3200">
              <a:solidFill>
                <a:srgbClr val="333333"/>
              </a:solidFill>
              <a:latin typeface="思源黑体 CN Bold" panose="020B0800000000000000" pitchFamily="34" charset="-122"/>
              <a:ea typeface="思源黑体 CN Bold" panose="020B0800000000000000" pitchFamily="34" charset="-122"/>
            </a:endParaRP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残疾状况或者成因</a:t>
            </a:r>
          </a:p>
        </p:txBody>
      </p:sp>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156" y="1858533"/>
            <a:ext cx="4606508" cy="46065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6"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290">
                                          <p:stCondLst>
                                            <p:cond delay="0"/>
                                          </p:stCondLst>
                                        </p:cTn>
                                        <p:tgtEl>
                                          <p:spTgt spid="15"/>
                                        </p:tgtEl>
                                      </p:cBhvr>
                                    </p:animEffect>
                                    <p:anim calcmode="lin" valueType="num">
                                      <p:cBhvr>
                                        <p:cTn id="2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27" dur="13">
                                          <p:stCondLst>
                                            <p:cond delay="325"/>
                                          </p:stCondLst>
                                        </p:cTn>
                                        <p:tgtEl>
                                          <p:spTgt spid="15"/>
                                        </p:tgtEl>
                                      </p:cBhvr>
                                      <p:to x="100000" y="60000"/>
                                    </p:animScale>
                                    <p:animScale>
                                      <p:cBhvr>
                                        <p:cTn id="28" dur="83" decel="50000">
                                          <p:stCondLst>
                                            <p:cond delay="338"/>
                                          </p:stCondLst>
                                        </p:cTn>
                                        <p:tgtEl>
                                          <p:spTgt spid="15"/>
                                        </p:tgtEl>
                                      </p:cBhvr>
                                      <p:to x="100000" y="100000"/>
                                    </p:animScale>
                                    <p:animScale>
                                      <p:cBhvr>
                                        <p:cTn id="29" dur="13">
                                          <p:stCondLst>
                                            <p:cond delay="656"/>
                                          </p:stCondLst>
                                        </p:cTn>
                                        <p:tgtEl>
                                          <p:spTgt spid="15"/>
                                        </p:tgtEl>
                                      </p:cBhvr>
                                      <p:to x="100000" y="80000"/>
                                    </p:animScale>
                                    <p:animScale>
                                      <p:cBhvr>
                                        <p:cTn id="30" dur="83" decel="50000">
                                          <p:stCondLst>
                                            <p:cond delay="669"/>
                                          </p:stCondLst>
                                        </p:cTn>
                                        <p:tgtEl>
                                          <p:spTgt spid="15"/>
                                        </p:tgtEl>
                                      </p:cBhvr>
                                      <p:to x="100000" y="100000"/>
                                    </p:animScale>
                                    <p:animScale>
                                      <p:cBhvr>
                                        <p:cTn id="31" dur="13">
                                          <p:stCondLst>
                                            <p:cond delay="821"/>
                                          </p:stCondLst>
                                        </p:cTn>
                                        <p:tgtEl>
                                          <p:spTgt spid="15"/>
                                        </p:tgtEl>
                                      </p:cBhvr>
                                      <p:to x="100000" y="90000"/>
                                    </p:animScale>
                                    <p:animScale>
                                      <p:cBhvr>
                                        <p:cTn id="32" dur="83" decel="50000">
                                          <p:stCondLst>
                                            <p:cond delay="834"/>
                                          </p:stCondLst>
                                        </p:cTn>
                                        <p:tgtEl>
                                          <p:spTgt spid="15"/>
                                        </p:tgtEl>
                                      </p:cBhvr>
                                      <p:to x="100000" y="100000"/>
                                    </p:animScale>
                                    <p:animScale>
                                      <p:cBhvr>
                                        <p:cTn id="33" dur="13">
                                          <p:stCondLst>
                                            <p:cond delay="904"/>
                                          </p:stCondLst>
                                        </p:cTn>
                                        <p:tgtEl>
                                          <p:spTgt spid="15"/>
                                        </p:tgtEl>
                                      </p:cBhvr>
                                      <p:to x="100000" y="95000"/>
                                    </p:animScale>
                                    <p:animScale>
                                      <p:cBhvr>
                                        <p:cTn id="34" dur="83" decel="50000">
                                          <p:stCondLst>
                                            <p:cond delay="917"/>
                                          </p:stCondLst>
                                        </p:cTn>
                                        <p:tgtEl>
                                          <p:spTgt spid="15"/>
                                        </p:tgtEl>
                                      </p:cBhvr>
                                      <p:to x="100000" y="100000"/>
                                    </p:animScale>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500"/>
                                        <p:tgtEl>
                                          <p:spTgt spid="13">
                                            <p:txEl>
                                              <p:pRg st="0" end="0"/>
                                            </p:txEl>
                                          </p:spTgt>
                                        </p:tgtEl>
                                      </p:cBhvr>
                                    </p:animEffect>
                                  </p:childTnLst>
                                </p:cTn>
                              </p:par>
                            </p:childTnLst>
                          </p:cTn>
                        </p:par>
                        <p:par>
                          <p:cTn id="49" fill="hold" nodeType="afterGroup">
                            <p:stCondLst>
                              <p:cond delay="30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par>
                          <p:cTn id="53" fill="hold" nodeType="afterGroup">
                            <p:stCondLst>
                              <p:cond delay="3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13">
                                            <p:txEl>
                                              <p:pRg st="2" end="2"/>
                                            </p:txEl>
                                          </p:spTgt>
                                        </p:tgtEl>
                                        <p:attrNameLst>
                                          <p:attrName>style.visibility</p:attrName>
                                        </p:attrNameLst>
                                      </p:cBhvr>
                                      <p:to>
                                        <p:strVal val="visible"/>
                                      </p:to>
                                    </p:set>
                                    <p:animEffect transition="in" filter="fade">
                                      <p:cBhvr>
                                        <p:cTn id="56" dur="500"/>
                                        <p:tgtEl>
                                          <p:spTgt spid="13">
                                            <p:txEl>
                                              <p:pRg st="2" end="2"/>
                                            </p:txEl>
                                          </p:spTgt>
                                        </p:tgtEl>
                                      </p:cBhvr>
                                    </p:animEffect>
                                  </p:childTnLst>
                                </p:cTn>
                              </p:par>
                            </p:childTnLst>
                          </p:cTn>
                        </p:par>
                        <p:par>
                          <p:cTn id="57" fill="hold" nodeType="afterGroup">
                            <p:stCondLst>
                              <p:cond delay="4000"/>
                            </p:stCondLst>
                            <p:childTnLst>
                              <p:par>
                                <p:cTn id="58" presetID="2" presetClass="entr" presetSubtype="2"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000" fill="hold"/>
                                        <p:tgtEl>
                                          <p:spTgt spid="9"/>
                                        </p:tgtEl>
                                        <p:attrNameLst>
                                          <p:attrName>ppt_x</p:attrName>
                                        </p:attrNameLst>
                                      </p:cBhvr>
                                      <p:tavLst>
                                        <p:tav tm="0">
                                          <p:val>
                                            <p:strVal val="1+#ppt_w/2"/>
                                          </p:val>
                                        </p:tav>
                                        <p:tav tm="100000">
                                          <p:val>
                                            <p:strVal val="#ppt_x"/>
                                          </p:val>
                                        </p:tav>
                                      </p:tavLst>
                                    </p:anim>
                                    <p:anim calcmode="lin" valueType="num">
                                      <p:cBhvr additive="base">
                                        <p:cTn id="6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786681" y="2230127"/>
            <a:ext cx="6096000" cy="2230611"/>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必要时</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在征得许可后，</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给他们礼貌的帮助。</a:t>
            </a:r>
          </a:p>
        </p:txBody>
      </p:sp>
      <p:pic>
        <p:nvPicPr>
          <p:cNvPr id="8" name="图片 7"/>
          <p:cNvPicPr>
            <a:picLocks noChangeAspect="1"/>
          </p:cNvPicPr>
          <p:nvPr/>
        </p:nvPicPr>
        <p:blipFill>
          <a:blip r:embed="rId6" cstate="email">
            <a:extLst>
              <a:ext uri="{28A0092B-C50C-407E-A947-70E740481C1C}">
                <a14:useLocalDpi xmlns:a14="http://schemas.microsoft.com/office/drawing/2010/main"/>
              </a:ext>
            </a:extLst>
          </a:blip>
          <a:srcRect r="-2063"/>
          <a:stretch>
            <a:fillRect/>
          </a:stretch>
        </p:blipFill>
        <p:spPr>
          <a:xfrm>
            <a:off x="-239307" y="1651821"/>
            <a:ext cx="5108619" cy="4703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childTnLst>
                          </p:cTn>
                        </p:par>
                        <p:par>
                          <p:cTn id="41" fill="hold" nodeType="afterGroup">
                            <p:stCondLst>
                              <p:cond delay="35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fade">
                                      <p:cBhvr>
                                        <p:cTn id="44" dur="500"/>
                                        <p:tgtEl>
                                          <p:spTgt spid="13">
                                            <p:txEl>
                                              <p:pRg st="2" end="2"/>
                                            </p:txEl>
                                          </p:spTgt>
                                        </p:tgtEl>
                                      </p:cBhvr>
                                    </p:animEffect>
                                  </p:childTnLst>
                                </p:cTn>
                              </p:par>
                            </p:childTnLst>
                          </p:cTn>
                        </p:par>
                        <p:par>
                          <p:cTn id="45" fill="hold" nodeType="afterGroup">
                            <p:stCondLst>
                              <p:cond delay="40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1+#ppt_w/2"/>
                                          </p:val>
                                        </p:tav>
                                        <p:tav tm="100000">
                                          <p:val>
                                            <p:strVal val="#ppt_x"/>
                                          </p:val>
                                        </p:tav>
                                      </p:tavLst>
                                    </p:anim>
                                    <p:anim calcmode="lin" valueType="num">
                                      <p:cBhvr additive="base">
                                        <p:cTn id="4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710481" y="2583237"/>
            <a:ext cx="6096000" cy="1491947"/>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路上遇到他们的时候</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耐心友善的等他们通过</a:t>
            </a:r>
          </a:p>
        </p:txBody>
      </p:sp>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253" y="1701812"/>
            <a:ext cx="4583562" cy="4984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9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9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childTnLst>
                          </p:cTn>
                        </p:par>
                        <p:par>
                          <p:cTn id="41" fill="hold" nodeType="afterGroup">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710481" y="2683026"/>
            <a:ext cx="6096000" cy="1491947"/>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不占盲道，接纳导盲犬。</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不占无障碍设施和通道。</a:t>
            </a:r>
          </a:p>
        </p:txBody>
      </p:sp>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253" y="1808089"/>
            <a:ext cx="4583562" cy="47719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childTnLst>
                          </p:cTn>
                        </p:par>
                        <p:par>
                          <p:cTn id="41" fill="hold" nodeType="afterGroup">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710481" y="2683026"/>
            <a:ext cx="6096000" cy="1491947"/>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公交车或者地铁上，</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不占用残疾人专用座位</a:t>
            </a:r>
          </a:p>
        </p:txBody>
      </p:sp>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0628" y="2058439"/>
            <a:ext cx="3002732" cy="3002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9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9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childTnLst>
                          </p:cTn>
                        </p:par>
                        <p:par>
                          <p:cTn id="41" fill="hold" nodeType="afterGroup">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flipH="1">
            <a:off x="4838700" y="2115589"/>
            <a:ext cx="5756194" cy="2673389"/>
          </a:xfrm>
          <a:prstGeom prst="round2DiagRect">
            <a:avLst>
              <a:gd name="adj1" fmla="val 180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 name="矩形 4"/>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关爱残疾人</a:t>
            </a:r>
          </a:p>
        </p:txBody>
      </p:sp>
      <p:pic>
        <p:nvPicPr>
          <p:cNvPr id="9" name="图片 8"/>
          <p:cNvPicPr>
            <a:picLocks noChangeAspect="1"/>
          </p:cNvPicPr>
          <p:nvPr/>
        </p:nvPicPr>
        <p:blipFill>
          <a:blip r:embed="rId3"/>
          <a:stretch>
            <a:fillRect/>
          </a:stretch>
        </p:blipFill>
        <p:spPr>
          <a:xfrm>
            <a:off x="7086600" y="-963852"/>
            <a:ext cx="5715000" cy="3810000"/>
          </a:xfrm>
          <a:prstGeom prst="rect">
            <a:avLst/>
          </a:prstGeom>
        </p:spPr>
      </p:pic>
      <p:pic>
        <p:nvPicPr>
          <p:cNvPr id="11" name="图片 10"/>
          <p:cNvPicPr>
            <a:picLocks noChangeAspect="1"/>
          </p:cNvPicPr>
          <p:nvPr/>
        </p:nvPicPr>
        <p:blipFill>
          <a:blip r:embed="rId4" cstate="email">
            <a:extLst>
              <a:ext uri="{BEBA8EAE-BF5A-486C-A8C5-ECC9F3942E4B}">
                <a14:imgProps xmlns:a14="http://schemas.microsoft.com/office/drawing/2010/main">
                  <a14:imgLayer>
                    <a14:imgEffect>
                      <a14:backgroundRemoval t="8983" b="100000" l="0" r="94525">
                        <a14:foregroundMark x1="81810" y1="68983" x2="88962" y2="68983"/>
                      </a14:backgroundRemoval>
                    </a14:imgEffect>
                  </a14:imgLayer>
                </a14:imgProps>
              </a:ext>
              <a:ext uri="{28A0092B-C50C-407E-A947-70E740481C1C}">
                <a14:useLocalDpi xmlns:a14="http://schemas.microsoft.com/office/drawing/2010/main"/>
              </a:ext>
            </a:extLst>
          </a:blip>
          <a:srcRect r="-620"/>
          <a:stretch>
            <a:fillRect/>
          </a:stretch>
        </p:blipFill>
        <p:spPr>
          <a:xfrm flipH="1">
            <a:off x="4869312" y="3709963"/>
            <a:ext cx="6148916" cy="1593457"/>
          </a:xfrm>
          <a:prstGeom prst="rect">
            <a:avLst/>
          </a:prstGeom>
        </p:spPr>
      </p:pic>
      <p:pic>
        <p:nvPicPr>
          <p:cNvPr id="12" name="图片 11"/>
          <p:cNvPicPr>
            <a:picLocks noChangeAspect="1"/>
          </p:cNvPicPr>
          <p:nvPr/>
        </p:nvPicPr>
        <p:blipFill>
          <a:blip r:embed="rId5" cstate="email">
            <a:extLst>
              <a:ext uri="{BEBA8EAE-BF5A-486C-A8C5-ECC9F3942E4B}">
                <a14:imgProps xmlns:a14="http://schemas.microsoft.com/office/drawing/2010/main">
                  <a14:imgLayer>
                    <a14:imgEffect>
                      <a14:backgroundRemoval t="6986" b="95808" l="0" r="97894">
                        <a14:foregroundMark x1="81308" y1="73253" x2="92760" y2="64870"/>
                      </a14:backgroundRemoval>
                    </a14:imgEffect>
                  </a14:imgLayer>
                </a14:imgProps>
              </a:ext>
              <a:ext uri="{28A0092B-C50C-407E-A947-70E740481C1C}">
                <a14:useLocalDpi xmlns:a14="http://schemas.microsoft.com/office/drawing/2010/main"/>
              </a:ext>
            </a:extLst>
          </a:blip>
          <a:stretch>
            <a:fillRect/>
          </a:stretch>
        </p:blipFill>
        <p:spPr>
          <a:xfrm>
            <a:off x="4393062" y="1181545"/>
            <a:ext cx="6148916" cy="1353977"/>
          </a:xfrm>
          <a:prstGeom prst="rect">
            <a:avLst/>
          </a:prstGeom>
        </p:spPr>
      </p:pic>
      <p:sp>
        <p:nvSpPr>
          <p:cNvPr id="13" name="矩形 12"/>
          <p:cNvSpPr/>
          <p:nvPr/>
        </p:nvSpPr>
        <p:spPr>
          <a:xfrm>
            <a:off x="4710481" y="2683026"/>
            <a:ext cx="6096000" cy="1491947"/>
          </a:xfrm>
          <a:prstGeom prst="rect">
            <a:avLst/>
          </a:prstGeom>
        </p:spPr>
        <p:txBody>
          <a:bodyPr>
            <a:spAutoFit/>
          </a:bodyPr>
          <a:lstStyle/>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如果可能，</a:t>
            </a:r>
          </a:p>
          <a:p>
            <a:pPr algn="ctr">
              <a:lnSpc>
                <a:spcPct val="150000"/>
              </a:lnSpc>
            </a:pPr>
            <a:r>
              <a:rPr lang="zh-CN" altLang="en-US" sz="3200">
                <a:solidFill>
                  <a:srgbClr val="333333"/>
                </a:solidFill>
                <a:latin typeface="思源黑体 CN Bold" panose="020B0800000000000000" pitchFamily="34" charset="-122"/>
                <a:ea typeface="思源黑体 CN Bold" panose="020B0800000000000000" pitchFamily="34" charset="-122"/>
              </a:rPr>
              <a:t>为他们提供体面的工作</a:t>
            </a:r>
          </a:p>
        </p:txBody>
      </p:sp>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281" y="1565000"/>
            <a:ext cx="4048817" cy="3727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7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7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childTnLst>
                          </p:cTn>
                        </p:par>
                        <p:par>
                          <p:cTn id="41" fill="hold" nodeType="afterGroup">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340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3" name="矩形 2"/>
          <p:cNvSpPr/>
          <p:nvPr/>
        </p:nvSpPr>
        <p:spPr>
          <a:xfrm>
            <a:off x="1562104" y="171707"/>
            <a:ext cx="5155056" cy="769441"/>
          </a:xfrm>
          <a:prstGeom prst="rect">
            <a:avLst/>
          </a:prstGeom>
          <a:noFill/>
        </p:spPr>
        <p:txBody>
          <a:bodyPr wrap="square" rtlCol="0" anchor="ctr">
            <a:spAutoFit/>
          </a:bodyPr>
          <a:lstStyle/>
          <a:p>
            <a:r>
              <a:rPr lang="zh-CN" altLang="en-US" sz="4400" dirty="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节日来源</a:t>
            </a:r>
            <a:endParaRPr lang="en-US" altLang="zh-CN" sz="4400" dirty="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endParaRPr>
          </a:p>
        </p:txBody>
      </p:sp>
      <p:sp>
        <p:nvSpPr>
          <p:cNvPr id="4" name="矩形 3"/>
          <p:cNvSpPr/>
          <p:nvPr/>
        </p:nvSpPr>
        <p:spPr>
          <a:xfrm>
            <a:off x="951546" y="1857721"/>
            <a:ext cx="11240454" cy="461665"/>
          </a:xfrm>
          <a:prstGeom prst="rect">
            <a:avLst/>
          </a:prstGeom>
          <a:solidFill>
            <a:srgbClr val="E94B30"/>
          </a:solidFill>
          <a:ln>
            <a:noFill/>
          </a:ln>
        </p:spPr>
        <p:txBody>
          <a:bodyPr wrap="square">
            <a:spAutoFit/>
          </a:bodyPr>
          <a:lstStyle/>
          <a:p>
            <a:r>
              <a:rPr lang="zh-CN" altLang="en-US" sz="2400">
                <a:solidFill>
                  <a:schemeClr val="bg1"/>
                </a:solidFill>
                <a:latin typeface="思源黑体 CN Bold" panose="020B0800000000000000" pitchFamily="34" charset="-122"/>
                <a:ea typeface="思源黑体 CN Bold" panose="020B0800000000000000" pitchFamily="34" charset="-122"/>
              </a:rPr>
              <a:t> </a:t>
            </a:r>
            <a:r>
              <a:rPr lang="en-US" altLang="zh-CN" sz="2400">
                <a:solidFill>
                  <a:schemeClr val="bg1"/>
                </a:solidFill>
                <a:latin typeface="思源黑体 CN Bold" panose="020B0800000000000000" pitchFamily="34" charset="-122"/>
                <a:ea typeface="思源黑体 CN Bold" panose="020B0800000000000000" pitchFamily="34" charset="-122"/>
              </a:rPr>
              <a:t>2019</a:t>
            </a:r>
            <a:r>
              <a:rPr lang="zh-CN" altLang="en-US" sz="2400">
                <a:solidFill>
                  <a:schemeClr val="bg1"/>
                </a:solidFill>
                <a:latin typeface="思源黑体 CN Bold" panose="020B0800000000000000" pitchFamily="34" charset="-122"/>
                <a:ea typeface="思源黑体 CN Bold" panose="020B0800000000000000" pitchFamily="34" charset="-122"/>
              </a:rPr>
              <a:t>年</a:t>
            </a:r>
            <a:r>
              <a:rPr lang="en-US" altLang="zh-CN" sz="2400">
                <a:solidFill>
                  <a:schemeClr val="bg1"/>
                </a:solidFill>
                <a:latin typeface="思源黑体 CN Bold" panose="020B0800000000000000" pitchFamily="34" charset="-122"/>
                <a:ea typeface="思源黑体 CN Bold" panose="020B0800000000000000" pitchFamily="34" charset="-122"/>
              </a:rPr>
              <a:t>5</a:t>
            </a:r>
            <a:r>
              <a:rPr lang="zh-CN" altLang="en-US" sz="2400">
                <a:solidFill>
                  <a:schemeClr val="bg1"/>
                </a:solidFill>
                <a:latin typeface="思源黑体 CN Bold" panose="020B0800000000000000" pitchFamily="34" charset="-122"/>
                <a:ea typeface="思源黑体 CN Bold" panose="020B0800000000000000" pitchFamily="34" charset="-122"/>
              </a:rPr>
              <a:t>月</a:t>
            </a:r>
            <a:r>
              <a:rPr lang="en-US" altLang="zh-CN" sz="2400">
                <a:solidFill>
                  <a:schemeClr val="bg1"/>
                </a:solidFill>
                <a:latin typeface="思源黑体 CN Bold" panose="020B0800000000000000" pitchFamily="34" charset="-122"/>
                <a:ea typeface="思源黑体 CN Bold" panose="020B0800000000000000" pitchFamily="34" charset="-122"/>
              </a:rPr>
              <a:t>19</a:t>
            </a:r>
            <a:r>
              <a:rPr lang="zh-CN" altLang="en-US" sz="2400">
                <a:solidFill>
                  <a:schemeClr val="bg1"/>
                </a:solidFill>
                <a:latin typeface="思源黑体 CN Bold" panose="020B0800000000000000" pitchFamily="34" charset="-122"/>
                <a:ea typeface="思源黑体 CN Bold" panose="020B0800000000000000" pitchFamily="34" charset="-122"/>
              </a:rPr>
              <a:t>日为</a:t>
            </a:r>
            <a:r>
              <a:rPr lang="en-US" altLang="zh-CN" sz="2400">
                <a:solidFill>
                  <a:schemeClr val="bg1"/>
                </a:solidFill>
                <a:latin typeface="思源黑体 CN Bold" panose="020B0800000000000000" pitchFamily="34" charset="-122"/>
                <a:ea typeface="思源黑体 CN Bold" panose="020B0800000000000000" pitchFamily="34" charset="-122"/>
              </a:rPr>
              <a:t>29</a:t>
            </a:r>
            <a:r>
              <a:rPr lang="zh-CN" altLang="en-US" sz="2400">
                <a:solidFill>
                  <a:schemeClr val="bg1"/>
                </a:solidFill>
                <a:latin typeface="思源黑体 CN Bold" panose="020B0800000000000000" pitchFamily="34" charset="-122"/>
                <a:ea typeface="思源黑体 CN Bold" panose="020B0800000000000000" pitchFamily="34" charset="-122"/>
              </a:rPr>
              <a:t>界全国助残日</a:t>
            </a:r>
          </a:p>
        </p:txBody>
      </p:sp>
      <p:sp>
        <p:nvSpPr>
          <p:cNvPr id="6" name="矩形 5"/>
          <p:cNvSpPr/>
          <p:nvPr/>
        </p:nvSpPr>
        <p:spPr>
          <a:xfrm>
            <a:off x="1170882" y="2561538"/>
            <a:ext cx="5091914" cy="212763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b="1" dirty="0"/>
              <a:t>中国全国助残日是中国残疾人节日。</a:t>
            </a:r>
            <a:r>
              <a:rPr lang="en-US" altLang="zh-CN" b="1" dirty="0"/>
              <a:t>1990</a:t>
            </a:r>
            <a:r>
              <a:rPr lang="zh-CN" altLang="en-US" b="1" dirty="0"/>
              <a:t>年</a:t>
            </a:r>
            <a:r>
              <a:rPr lang="en-US" altLang="zh-CN" b="1" dirty="0"/>
              <a:t>12</a:t>
            </a:r>
            <a:r>
              <a:rPr lang="zh-CN" altLang="en-US" b="1" dirty="0"/>
              <a:t>月</a:t>
            </a:r>
            <a:r>
              <a:rPr lang="en-US" altLang="zh-CN" b="1" dirty="0"/>
              <a:t>28</a:t>
            </a:r>
            <a:r>
              <a:rPr lang="zh-CN" altLang="en-US" b="1" dirty="0"/>
              <a:t>日第七届全国人民代表大会常务委员会第十七次会议审议通过的</a:t>
            </a:r>
            <a:r>
              <a:rPr lang="en-US" altLang="zh-CN" b="1" dirty="0"/>
              <a:t>《</a:t>
            </a:r>
            <a:r>
              <a:rPr lang="zh-CN" altLang="en-US" b="1" dirty="0"/>
              <a:t>中华人民共和国残疾人保障法</a:t>
            </a:r>
            <a:r>
              <a:rPr lang="en-US" altLang="zh-CN" b="1" dirty="0"/>
              <a:t>》</a:t>
            </a:r>
            <a:r>
              <a:rPr lang="zh-CN" altLang="en-US" b="1" dirty="0"/>
              <a:t>第</a:t>
            </a:r>
            <a:r>
              <a:rPr lang="en-US" altLang="zh-CN" b="1" dirty="0"/>
              <a:t>14</a:t>
            </a:r>
            <a:r>
              <a:rPr lang="zh-CN" altLang="en-US" b="1" dirty="0"/>
              <a:t>条规定：“每年五月第三个星期日，为全国助残日。”</a:t>
            </a:r>
          </a:p>
        </p:txBody>
      </p:sp>
      <p:grpSp>
        <p:nvGrpSpPr>
          <p:cNvPr id="28" name="组合 27"/>
          <p:cNvGrpSpPr/>
          <p:nvPr/>
        </p:nvGrpSpPr>
        <p:grpSpPr>
          <a:xfrm>
            <a:off x="7279312" y="861267"/>
            <a:ext cx="4208477" cy="4550742"/>
            <a:chOff x="7213635" y="673909"/>
            <a:chExt cx="4208477" cy="4550742"/>
          </a:xfrm>
        </p:grpSpPr>
        <p:grpSp>
          <p:nvGrpSpPr>
            <p:cNvPr id="25" name="组合 24"/>
            <p:cNvGrpSpPr/>
            <p:nvPr/>
          </p:nvGrpSpPr>
          <p:grpSpPr>
            <a:xfrm rot="20994470">
              <a:off x="7213635" y="1261611"/>
              <a:ext cx="4208477" cy="3963040"/>
              <a:chOff x="6781080" y="1277626"/>
              <a:chExt cx="4676009" cy="4276652"/>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400" y="1409700"/>
                <a:ext cx="4237850" cy="3879850"/>
              </a:xfrm>
              <a:prstGeom prst="rect">
                <a:avLst/>
              </a:prstGeom>
              <a:ln w="38100" cap="sq">
                <a:noFill/>
                <a:prstDash val="solid"/>
                <a:miter lim="800000"/>
              </a:ln>
              <a:effectLst/>
            </p:spPr>
          </p:pic>
          <p:pic>
            <p:nvPicPr>
              <p:cNvPr id="23" name="图片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080" y="1277626"/>
                <a:ext cx="4676009" cy="4276652"/>
              </a:xfrm>
              <a:prstGeom prst="rect">
                <a:avLst/>
              </a:prstGeom>
            </p:spPr>
          </p:pic>
        </p:gr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70712">
              <a:off x="10314744" y="673909"/>
              <a:ext cx="935457" cy="1913962"/>
            </a:xfrm>
            <a:prstGeom prst="rect">
              <a:avLst/>
            </a:prstGeom>
          </p:spPr>
        </p:pic>
      </p:grpSp>
      <p:cxnSp>
        <p:nvCxnSpPr>
          <p:cNvPr id="30" name="直接连接符 29"/>
          <p:cNvCxnSpPr/>
          <p:nvPr/>
        </p:nvCxnSpPr>
        <p:spPr>
          <a:xfrm>
            <a:off x="1097702" y="4917772"/>
            <a:ext cx="5238273" cy="0"/>
          </a:xfrm>
          <a:prstGeom prst="line">
            <a:avLst/>
          </a:prstGeom>
          <a:ln w="38100">
            <a:solidFill>
              <a:srgbClr val="E94B3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47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47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afterGroup">
                            <p:stCondLst>
                              <p:cond delay="1500"/>
                            </p:stCondLst>
                            <p:childTnLst>
                              <p:par>
                                <p:cTn id="23" presetID="3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800" decel="100000"/>
                                        <p:tgtEl>
                                          <p:spTgt spid="28"/>
                                        </p:tgtEl>
                                      </p:cBhvr>
                                    </p:animEffect>
                                    <p:anim calcmode="lin" valueType="num">
                                      <p:cBhvr>
                                        <p:cTn id="26" dur="800" decel="100000" fill="hold"/>
                                        <p:tgtEl>
                                          <p:spTgt spid="28"/>
                                        </p:tgtEl>
                                        <p:attrNameLst>
                                          <p:attrName>style.rotation</p:attrName>
                                        </p:attrNameLst>
                                      </p:cBhvr>
                                      <p:tavLst>
                                        <p:tav tm="0">
                                          <p:val>
                                            <p:fltVal val="-90"/>
                                          </p:val>
                                        </p:tav>
                                        <p:tav tm="100000">
                                          <p:val>
                                            <p:fltVal val="0"/>
                                          </p:val>
                                        </p:tav>
                                      </p:tavLst>
                                    </p:anim>
                                    <p:anim calcmode="lin" valueType="num">
                                      <p:cBhvr>
                                        <p:cTn id="27" dur="800" decel="100000" fill="hold"/>
                                        <p:tgtEl>
                                          <p:spTgt spid="28"/>
                                        </p:tgtEl>
                                        <p:attrNameLst>
                                          <p:attrName>ppt_x</p:attrName>
                                        </p:attrNameLst>
                                      </p:cBhvr>
                                      <p:tavLst>
                                        <p:tav tm="0">
                                          <p:val>
                                            <p:strVal val="#ppt_x+0.4"/>
                                          </p:val>
                                        </p:tav>
                                        <p:tav tm="100000">
                                          <p:val>
                                            <p:strVal val="#ppt_x-0.05"/>
                                          </p:val>
                                        </p:tav>
                                      </p:tavLst>
                                    </p:anim>
                                    <p:anim calcmode="lin" valueType="num">
                                      <p:cBhvr>
                                        <p:cTn id="28" dur="800" decel="100000" fill="hold"/>
                                        <p:tgtEl>
                                          <p:spTgt spid="2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250"/>
                                        <p:tgtEl>
                                          <p:spTgt spid="6"/>
                                        </p:tgtEl>
                                      </p:cBhvr>
                                    </p:animEffect>
                                  </p:childTnLst>
                                </p:cTn>
                              </p:par>
                            </p:childTnLst>
                          </p:cTn>
                        </p:par>
                        <p:par>
                          <p:cTn id="35" fill="hold" nodeType="afterGroup">
                            <p:stCondLst>
                              <p:cond delay="3750"/>
                            </p:stCondLst>
                            <p:childTnLst>
                              <p:par>
                                <p:cTn id="36" presetID="16" presetClass="entr" presetSubtype="21"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894442" y="1083163"/>
            <a:ext cx="10435770" cy="423817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dirty="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活动意义</a:t>
            </a:r>
          </a:p>
        </p:txBody>
      </p:sp>
      <p:pic>
        <p:nvPicPr>
          <p:cNvPr id="64" name="图片 6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2862" y="-6583"/>
            <a:ext cx="2495550" cy="2412454"/>
          </a:xfrm>
          <a:prstGeom prst="rect">
            <a:avLst/>
          </a:prstGeom>
        </p:spPr>
      </p:pic>
      <p:sp>
        <p:nvSpPr>
          <p:cNvPr id="55" name="矩形 54"/>
          <p:cNvSpPr/>
          <p:nvPr/>
        </p:nvSpPr>
        <p:spPr>
          <a:xfrm>
            <a:off x="1242785" y="1417104"/>
            <a:ext cx="9706430" cy="3471143"/>
          </a:xfrm>
          <a:prstGeom prst="rect">
            <a:avLst/>
          </a:prstGeom>
        </p:spPr>
        <p:txBody>
          <a:bodyPr wrap="square">
            <a:spAutoFit/>
          </a:bodyPr>
          <a:lstStyle/>
          <a:p>
            <a:pPr indent="457200" algn="just">
              <a:lnSpc>
                <a:spcPct val="150000"/>
              </a:lnSpc>
            </a:pPr>
            <a:r>
              <a:rPr lang="zh-CN" altLang="en-US" sz="1600" b="1" dirty="0">
                <a:latin typeface="+mn-ea"/>
              </a:rPr>
              <a:t>每年一次的</a:t>
            </a:r>
            <a:r>
              <a:rPr lang="zh-CN" altLang="en-US" sz="2000" b="1" dirty="0">
                <a:solidFill>
                  <a:srgbClr val="E94B30"/>
                </a:solidFill>
                <a:latin typeface="+mn-ea"/>
              </a:rPr>
              <a:t>“全国助残日”</a:t>
            </a:r>
            <a:r>
              <a:rPr lang="zh-CN" altLang="en-US" sz="1600" b="1" dirty="0">
                <a:latin typeface="+mn-ea"/>
              </a:rPr>
              <a:t>活动，动员了从中央到地方的各级领导及数以亿计的群众参加，形成了强劲的声势和规模，为众多残疾人提供了切实可行的帮助和扶持，有力地推动了残疾人事业的发展，其意义广泛而深远 。</a:t>
            </a:r>
          </a:p>
          <a:p>
            <a:pPr indent="457200" algn="just">
              <a:lnSpc>
                <a:spcPct val="150000"/>
              </a:lnSpc>
            </a:pPr>
            <a:r>
              <a:rPr lang="zh-CN" altLang="en-US" sz="1600" b="1" dirty="0">
                <a:latin typeface="+mn-ea"/>
              </a:rPr>
              <a:t>通过与有关部门共同会签下发“助残日”活动文件，不仅加强了文件的权威性，而且广泛调动了有关方面的积极性，保障了“助残日”活动在各地的顺利开展。通过协调有关部委、单位参与“助残日”活动，使各职能部门更加全面地了解残疾人的需求，贴近残疾人，加大了政府各个领域支持残疾人事业的力度。</a:t>
            </a:r>
          </a:p>
          <a:p>
            <a:pPr indent="457200" algn="just">
              <a:lnSpc>
                <a:spcPct val="150000"/>
              </a:lnSpc>
            </a:pPr>
            <a:r>
              <a:rPr lang="zh-CN" altLang="en-US" sz="1600" b="1" dirty="0">
                <a:latin typeface="+mn-ea"/>
              </a:rPr>
              <a:t>通过充分动员公共传媒积极反映残疾人生活，报道残疾人事业，团结和激励了一大批理解残疾人、热爱残疾人事业的新闻界朋友，利用各种传媒在社会上大力宣传人道主义，在全国形成了宣传报道残疾人事业的热点，营造了有利于残疾人事业可持续发展的舆论氛围和社会环境。</a:t>
            </a:r>
          </a:p>
        </p:txBody>
      </p:sp>
      <p:pic>
        <p:nvPicPr>
          <p:cNvPr id="66" name="图片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04585" y="4713189"/>
            <a:ext cx="2054664" cy="188417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5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heckerboard(across)">
                                      <p:cBhvr>
                                        <p:cTn id="21" dur="500"/>
                                        <p:tgtEl>
                                          <p:spTgt spid="60"/>
                                        </p:tgtEl>
                                      </p:cBhvr>
                                    </p:animEffect>
                                  </p:childTnLst>
                                </p:cTn>
                              </p:par>
                              <p:par>
                                <p:cTn id="22" presetID="2" presetClass="entr" presetSubtype="2"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up)">
                                      <p:cBhvr>
                                        <p:cTn id="29" dur="2000"/>
                                        <p:tgtEl>
                                          <p:spTgt spid="55"/>
                                        </p:tgtEl>
                                      </p:cBhvr>
                                    </p:animEffect>
                                  </p:childTnLst>
                                </p:cTn>
                              </p:par>
                            </p:childTnLst>
                          </p:cTn>
                        </p:par>
                        <p:par>
                          <p:cTn id="30" fill="hold" nodeType="afterGroup">
                            <p:stCondLst>
                              <p:cond delay="3500"/>
                            </p:stCondLst>
                            <p:childTnLst>
                              <p:par>
                                <p:cTn id="31" presetID="2" presetClass="entr" presetSubtype="12"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1000" fill="hold"/>
                                        <p:tgtEl>
                                          <p:spTgt spid="66"/>
                                        </p:tgtEl>
                                        <p:attrNameLst>
                                          <p:attrName>ppt_x</p:attrName>
                                        </p:attrNameLst>
                                      </p:cBhvr>
                                      <p:tavLst>
                                        <p:tav tm="0">
                                          <p:val>
                                            <p:strVal val="0-#ppt_w/2"/>
                                          </p:val>
                                        </p:tav>
                                        <p:tav tm="100000">
                                          <p:val>
                                            <p:strVal val="#ppt_x"/>
                                          </p:val>
                                        </p:tav>
                                      </p:tavLst>
                                    </p:anim>
                                    <p:anim calcmode="lin" valueType="num">
                                      <p:cBhvr additive="base">
                                        <p:cTn id="34" dur="10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3"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626" y="585816"/>
            <a:ext cx="4890748" cy="1538804"/>
          </a:xfrm>
          <a:prstGeom prst="rect">
            <a:avLst/>
          </a:prstGeom>
        </p:spPr>
      </p:pic>
      <p:sp>
        <p:nvSpPr>
          <p:cNvPr id="5" name="TextBox 86"/>
          <p:cNvSpPr txBox="1"/>
          <p:nvPr/>
        </p:nvSpPr>
        <p:spPr>
          <a:xfrm>
            <a:off x="2830286" y="1808812"/>
            <a:ext cx="6531428" cy="1562100"/>
          </a:xfrm>
          <a:prstGeom prst="rect">
            <a:avLst/>
          </a:prstGeom>
          <a:noFill/>
        </p:spPr>
        <p:txBody>
          <a:bodyPr wrap="square" lIns="85599" tIns="42799" rIns="85599" bIns="42799">
            <a:spAutoFit/>
          </a:bodyPr>
          <a:lstStyle/>
          <a:p>
            <a:pPr algn="dist">
              <a:defRPr/>
            </a:pPr>
            <a:r>
              <a:rPr lang="zh-CN" altLang="en-US" sz="9600" b="1" spc="-150" dirty="0">
                <a:gradFill>
                  <a:gsLst>
                    <a:gs pos="0">
                      <a:srgbClr val="D52019"/>
                    </a:gs>
                    <a:gs pos="53000">
                      <a:srgbClr val="E83D21"/>
                    </a:gs>
                    <a:gs pos="100000">
                      <a:srgbClr val="F18D28"/>
                    </a:gs>
                  </a:gsLst>
                  <a:lin ang="27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助残形式</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rcRect b="-1699"/>
          <a:stretch>
            <a:fillRect/>
          </a:stretch>
        </p:blipFill>
        <p:spPr>
          <a:xfrm>
            <a:off x="3094198" y="3458605"/>
            <a:ext cx="6003604" cy="626981"/>
          </a:xfrm>
          <a:prstGeom prst="rect">
            <a:avLst/>
          </a:prstGeom>
        </p:spPr>
      </p:pic>
      <p:sp>
        <p:nvSpPr>
          <p:cNvPr id="7" name="矩形 6"/>
          <p:cNvSpPr/>
          <p:nvPr/>
        </p:nvSpPr>
        <p:spPr>
          <a:xfrm>
            <a:off x="4552950" y="3031212"/>
            <a:ext cx="3086100" cy="584775"/>
          </a:xfrm>
          <a:prstGeom prst="rect">
            <a:avLst/>
          </a:prstGeom>
        </p:spPr>
        <p:txBody>
          <a:bodyPr wrap="square">
            <a:spAutoFit/>
          </a:bodyPr>
          <a:lstStyle/>
          <a:p>
            <a:pPr algn="dist"/>
            <a:r>
              <a:rPr lang="en-US" altLang="zh-CN" sz="3200">
                <a:solidFill>
                  <a:srgbClr val="E94B30"/>
                </a:solidFill>
                <a:latin typeface="Arial" panose="020B0604020202020204" pitchFamily="34" charset="0"/>
                <a:ea typeface="思源黑体 CN Bold" panose="020B0800000000000000" pitchFamily="34" charset="-122"/>
                <a:cs typeface="Arial" panose="020B0604020202020204" pitchFamily="34" charset="0"/>
              </a:rPr>
              <a:t>Disabled Day</a:t>
            </a:r>
            <a:endParaRPr lang="zh-CN" altLang="en-US" sz="3200">
              <a:solidFill>
                <a:srgbClr val="E94B3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图片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61455" y="465474"/>
            <a:ext cx="3030545" cy="1563761"/>
          </a:xfrm>
          <a:prstGeom prst="rect">
            <a:avLst/>
          </a:prstGeom>
        </p:spPr>
      </p:pic>
      <p:pic>
        <p:nvPicPr>
          <p:cNvPr id="21" name="图片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3542" y="365394"/>
            <a:ext cx="1741716" cy="881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5">
                                            <p:txEl>
                                              <p:pRg st="0" end="0"/>
                                            </p:txEl>
                                          </p:spTgt>
                                        </p:tgtEl>
                                      </p:cBhvr>
                                    </p:animEffec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by="(-#ppt_w*2)" calcmode="lin" valueType="num">
                                      <p:cBhvr rctx="PPT">
                                        <p:cTn id="25" dur="375" autoRev="1" fill="hold">
                                          <p:stCondLst>
                                            <p:cond delay="0"/>
                                          </p:stCondLst>
                                        </p:cTn>
                                        <p:tgtEl>
                                          <p:spTgt spid="7"/>
                                        </p:tgtEl>
                                        <p:attrNameLst>
                                          <p:attrName>ppt_w</p:attrName>
                                        </p:attrNameLst>
                                      </p:cBhvr>
                                    </p:anim>
                                    <p:anim by="(#ppt_w*0.50)" calcmode="lin" valueType="num">
                                      <p:cBhvr>
                                        <p:cTn id="26" dur="375" decel="50000" autoRev="1" fill="hold">
                                          <p:stCondLst>
                                            <p:cond delay="0"/>
                                          </p:stCondLst>
                                        </p:cTn>
                                        <p:tgtEl>
                                          <p:spTgt spid="7"/>
                                        </p:tgtEl>
                                        <p:attrNameLst>
                                          <p:attrName>ppt_x</p:attrName>
                                        </p:attrNameLst>
                                      </p:cBhvr>
                                    </p:anim>
                                    <p:anim from="(-#ppt_h/2)" to="(#ppt_y)" calcmode="lin" valueType="num">
                                      <p:cBhvr>
                                        <p:cTn id="27" dur="750" fill="hold">
                                          <p:stCondLst>
                                            <p:cond delay="0"/>
                                          </p:stCondLst>
                                        </p:cTn>
                                        <p:tgtEl>
                                          <p:spTgt spid="7"/>
                                        </p:tgtEl>
                                        <p:attrNameLst>
                                          <p:attrName>ppt_y</p:attrName>
                                        </p:attrNameLst>
                                      </p:cBhvr>
                                    </p:anim>
                                    <p:animRot by="21600000">
                                      <p:cBhvr>
                                        <p:cTn id="28" dur="750" fill="hold">
                                          <p:stCondLst>
                                            <p:cond delay="0"/>
                                          </p:stCondLst>
                                        </p:cTn>
                                        <p:tgtEl>
                                          <p:spTgt spid="7"/>
                                        </p:tgtEl>
                                        <p:attrNameLst>
                                          <p:attrName>r</p:attrName>
                                        </p:attrNameLst>
                                      </p:cBhvr>
                                    </p:animRot>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助残形式</a:t>
            </a:r>
          </a:p>
        </p:txBody>
      </p:sp>
      <p:grpSp>
        <p:nvGrpSpPr>
          <p:cNvPr id="14" name="组合 13"/>
          <p:cNvGrpSpPr/>
          <p:nvPr/>
        </p:nvGrpSpPr>
        <p:grpSpPr>
          <a:xfrm>
            <a:off x="1571747" y="1790700"/>
            <a:ext cx="1417554" cy="1340514"/>
            <a:chOff x="1571747" y="1790700"/>
            <a:chExt cx="1417554" cy="1340514"/>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747" y="1790700"/>
              <a:ext cx="1417554" cy="1340514"/>
            </a:xfrm>
            <a:prstGeom prst="rect">
              <a:avLst/>
            </a:prstGeom>
            <a:effectLst>
              <a:outerShdw blurRad="50800" dist="38100" dir="2700000" algn="tl" rotWithShape="0">
                <a:prstClr val="black">
                  <a:alpha val="40000"/>
                </a:prstClr>
              </a:outerShdw>
            </a:effectLst>
          </p:spPr>
        </p:pic>
        <p:sp>
          <p:nvSpPr>
            <p:cNvPr id="7" name="文本框 6"/>
            <p:cNvSpPr txBox="1"/>
            <p:nvPr/>
          </p:nvSpPr>
          <p:spPr>
            <a:xfrm>
              <a:off x="1699510" y="2095501"/>
              <a:ext cx="1205593" cy="769441"/>
            </a:xfrm>
            <a:prstGeom prst="rect">
              <a:avLst/>
            </a:prstGeom>
            <a:noFill/>
          </p:spPr>
          <p:txBody>
            <a:bodyPr wrap="square" rtlCol="0">
              <a:spAutoFit/>
            </a:bodyPr>
            <a:lstStyle/>
            <a:p>
              <a:pPr algn="ctr"/>
              <a:r>
                <a:rPr lang="en-US" altLang="zh-CN" sz="4400" b="1">
                  <a:solidFill>
                    <a:srgbClr val="35C4C3"/>
                  </a:solidFill>
                </a:rPr>
                <a:t>01</a:t>
              </a:r>
              <a:endParaRPr lang="zh-CN" altLang="en-US" sz="4400" b="1">
                <a:solidFill>
                  <a:srgbClr val="35C4C3"/>
                </a:solidFill>
              </a:endParaRPr>
            </a:p>
          </p:txBody>
        </p:sp>
      </p:grpSp>
      <p:grpSp>
        <p:nvGrpSpPr>
          <p:cNvPr id="22" name="组合 21"/>
          <p:cNvGrpSpPr/>
          <p:nvPr/>
        </p:nvGrpSpPr>
        <p:grpSpPr>
          <a:xfrm>
            <a:off x="4026498" y="3692811"/>
            <a:ext cx="1417554" cy="1340514"/>
            <a:chOff x="4026498" y="3692811"/>
            <a:chExt cx="1417554" cy="1340514"/>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6498" y="3692811"/>
              <a:ext cx="1417554" cy="1340514"/>
            </a:xfrm>
            <a:prstGeom prst="rect">
              <a:avLst/>
            </a:prstGeom>
            <a:effectLst>
              <a:outerShdw blurRad="50800" dist="38100" dir="2700000" algn="tl" rotWithShape="0">
                <a:prstClr val="black">
                  <a:alpha val="40000"/>
                </a:prstClr>
              </a:outerShdw>
            </a:effectLst>
          </p:spPr>
        </p:pic>
        <p:sp>
          <p:nvSpPr>
            <p:cNvPr id="15" name="文本框 14"/>
            <p:cNvSpPr txBox="1"/>
            <p:nvPr/>
          </p:nvSpPr>
          <p:spPr>
            <a:xfrm>
              <a:off x="4132478" y="4023013"/>
              <a:ext cx="1205593" cy="769441"/>
            </a:xfrm>
            <a:prstGeom prst="rect">
              <a:avLst/>
            </a:prstGeom>
            <a:noFill/>
          </p:spPr>
          <p:txBody>
            <a:bodyPr wrap="square" rtlCol="0">
              <a:spAutoFit/>
            </a:bodyPr>
            <a:lstStyle/>
            <a:p>
              <a:pPr algn="ctr"/>
              <a:r>
                <a:rPr lang="en-US" altLang="zh-CN" sz="4400" b="1">
                  <a:solidFill>
                    <a:srgbClr val="35C4C3"/>
                  </a:solidFill>
                </a:rPr>
                <a:t>02</a:t>
              </a:r>
              <a:endParaRPr lang="zh-CN" altLang="en-US" sz="4400" b="1">
                <a:solidFill>
                  <a:srgbClr val="35C4C3"/>
                </a:solidFill>
              </a:endParaRPr>
            </a:p>
          </p:txBody>
        </p:sp>
      </p:grpSp>
      <p:grpSp>
        <p:nvGrpSpPr>
          <p:cNvPr id="18" name="组合 17"/>
          <p:cNvGrpSpPr/>
          <p:nvPr/>
        </p:nvGrpSpPr>
        <p:grpSpPr>
          <a:xfrm>
            <a:off x="6481249" y="1790700"/>
            <a:ext cx="1417554" cy="1340514"/>
            <a:chOff x="6481249" y="1790700"/>
            <a:chExt cx="1417554" cy="1340514"/>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249" y="1790700"/>
              <a:ext cx="1417554" cy="1340514"/>
            </a:xfrm>
            <a:prstGeom prst="rect">
              <a:avLst/>
            </a:prstGeom>
            <a:effectLst>
              <a:outerShdw blurRad="50800" dist="38100" dir="2700000" algn="tl" rotWithShape="0">
                <a:prstClr val="black">
                  <a:alpha val="40000"/>
                </a:prstClr>
              </a:outerShdw>
            </a:effectLst>
          </p:spPr>
        </p:pic>
        <p:sp>
          <p:nvSpPr>
            <p:cNvPr id="16" name="文本框 15"/>
            <p:cNvSpPr txBox="1"/>
            <p:nvPr/>
          </p:nvSpPr>
          <p:spPr>
            <a:xfrm>
              <a:off x="6587230" y="2095501"/>
              <a:ext cx="1205593" cy="769441"/>
            </a:xfrm>
            <a:prstGeom prst="rect">
              <a:avLst/>
            </a:prstGeom>
            <a:noFill/>
          </p:spPr>
          <p:txBody>
            <a:bodyPr wrap="square" rtlCol="0">
              <a:spAutoFit/>
            </a:bodyPr>
            <a:lstStyle/>
            <a:p>
              <a:pPr algn="ctr"/>
              <a:r>
                <a:rPr lang="en-US" altLang="zh-CN" sz="4400" b="1">
                  <a:solidFill>
                    <a:srgbClr val="35C4C3"/>
                  </a:solidFill>
                </a:rPr>
                <a:t>03</a:t>
              </a:r>
              <a:endParaRPr lang="zh-CN" altLang="en-US" sz="4400" b="1">
                <a:solidFill>
                  <a:srgbClr val="35C4C3"/>
                </a:solidFill>
              </a:endParaRPr>
            </a:p>
          </p:txBody>
        </p:sp>
      </p:grpSp>
      <p:grpSp>
        <p:nvGrpSpPr>
          <p:cNvPr id="23" name="组合 22"/>
          <p:cNvGrpSpPr/>
          <p:nvPr/>
        </p:nvGrpSpPr>
        <p:grpSpPr>
          <a:xfrm>
            <a:off x="8935999" y="3692811"/>
            <a:ext cx="1417554" cy="1340514"/>
            <a:chOff x="8935999" y="3692811"/>
            <a:chExt cx="1417554" cy="1340514"/>
          </a:xfrm>
        </p:grpSpPr>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5999" y="3692811"/>
              <a:ext cx="1417554" cy="1340514"/>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9041980" y="4023013"/>
              <a:ext cx="1205593" cy="769441"/>
            </a:xfrm>
            <a:prstGeom prst="rect">
              <a:avLst/>
            </a:prstGeom>
            <a:noFill/>
          </p:spPr>
          <p:txBody>
            <a:bodyPr wrap="square" rtlCol="0">
              <a:spAutoFit/>
            </a:bodyPr>
            <a:lstStyle/>
            <a:p>
              <a:pPr algn="ctr"/>
              <a:r>
                <a:rPr lang="en-US" altLang="zh-CN" sz="4400" b="1">
                  <a:solidFill>
                    <a:srgbClr val="35C4C3"/>
                  </a:solidFill>
                </a:rPr>
                <a:t>04</a:t>
              </a:r>
              <a:endParaRPr lang="zh-CN" altLang="en-US" sz="4400" b="1">
                <a:solidFill>
                  <a:srgbClr val="35C4C3"/>
                </a:solidFill>
              </a:endParaRPr>
            </a:p>
          </p:txBody>
        </p:sp>
      </p:grpSp>
      <p:sp>
        <p:nvSpPr>
          <p:cNvPr id="12" name="矩形 11"/>
          <p:cNvSpPr/>
          <p:nvPr/>
        </p:nvSpPr>
        <p:spPr>
          <a:xfrm>
            <a:off x="1056912" y="3355586"/>
            <a:ext cx="2199090" cy="1029000"/>
          </a:xfrm>
          <a:prstGeom prst="rect">
            <a:avLst/>
          </a:prstGeom>
        </p:spPr>
        <p:txBody>
          <a:bodyPr wrap="square">
            <a:spAutoFit/>
          </a:bodyPr>
          <a:lstStyle/>
          <a:p>
            <a:pPr algn="just">
              <a:lnSpc>
                <a:spcPct val="150000"/>
              </a:lnSpc>
            </a:pPr>
            <a:r>
              <a:rPr lang="zh-CN" altLang="en-US" sz="1400" b="1" dirty="0">
                <a:solidFill>
                  <a:schemeClr val="tx1">
                    <a:lumMod val="85000"/>
                    <a:lumOff val="15000"/>
                  </a:schemeClr>
                </a:solidFill>
              </a:rPr>
              <a:t>每年助残日活动的主题，都是依据当年残疾人事业发展的重点工作确立的。</a:t>
            </a:r>
            <a:endParaRPr lang="zh-CN" altLang="en-US" sz="1400" dirty="0">
              <a:solidFill>
                <a:schemeClr val="tx1">
                  <a:lumMod val="85000"/>
                  <a:lumOff val="15000"/>
                </a:schemeClr>
              </a:solidFill>
            </a:endParaRPr>
          </a:p>
        </p:txBody>
      </p:sp>
      <p:sp>
        <p:nvSpPr>
          <p:cNvPr id="19" name="矩形 18"/>
          <p:cNvSpPr/>
          <p:nvPr/>
        </p:nvSpPr>
        <p:spPr>
          <a:xfrm>
            <a:off x="3635108" y="1776610"/>
            <a:ext cx="2416976" cy="1675330"/>
          </a:xfrm>
          <a:prstGeom prst="rect">
            <a:avLst/>
          </a:prstGeom>
        </p:spPr>
        <p:txBody>
          <a:bodyPr wrap="square">
            <a:spAutoFit/>
          </a:bodyPr>
          <a:lstStyle/>
          <a:p>
            <a:pPr algn="just">
              <a:lnSpc>
                <a:spcPct val="150000"/>
              </a:lnSpc>
            </a:pPr>
            <a:r>
              <a:rPr lang="zh-CN" altLang="en-US" sz="1400" b="1" dirty="0">
                <a:solidFill>
                  <a:schemeClr val="tx1">
                    <a:lumMod val="85000"/>
                    <a:lumOff val="15000"/>
                  </a:schemeClr>
                </a:solidFill>
              </a:rPr>
              <a:t>活动中，分别围绕“宣传残疾人保障法”、“一助一送温暖”、“走进每一个残疾人家庭”、“志愿者助残”等主题开展了活动。</a:t>
            </a:r>
            <a:endParaRPr lang="zh-CN" altLang="en-US" sz="1400" dirty="0">
              <a:solidFill>
                <a:schemeClr val="tx1">
                  <a:lumMod val="85000"/>
                  <a:lumOff val="15000"/>
                </a:schemeClr>
              </a:solidFill>
            </a:endParaRPr>
          </a:p>
        </p:txBody>
      </p:sp>
      <p:sp>
        <p:nvSpPr>
          <p:cNvPr id="20" name="矩形 19"/>
          <p:cNvSpPr/>
          <p:nvPr/>
        </p:nvSpPr>
        <p:spPr>
          <a:xfrm>
            <a:off x="6089478" y="3355586"/>
            <a:ext cx="2182968" cy="1352165"/>
          </a:xfrm>
          <a:prstGeom prst="rect">
            <a:avLst/>
          </a:prstGeom>
        </p:spPr>
        <p:txBody>
          <a:bodyPr wrap="square">
            <a:spAutoFit/>
          </a:bodyPr>
          <a:lstStyle/>
          <a:p>
            <a:pPr algn="just">
              <a:lnSpc>
                <a:spcPct val="150000"/>
              </a:lnSpc>
            </a:pPr>
            <a:r>
              <a:rPr lang="zh-CN" altLang="en-US" sz="1400" b="1" dirty="0">
                <a:solidFill>
                  <a:schemeClr val="tx1">
                    <a:lumMod val="85000"/>
                    <a:lumOff val="15000"/>
                  </a:schemeClr>
                </a:solidFill>
              </a:rPr>
              <a:t>助残日活动为残疾人提供了各种具体的服务与帮助，活动的规模和声势逐渐扩大，影响日益深入人心。</a:t>
            </a:r>
            <a:endParaRPr lang="zh-CN" altLang="en-US" sz="1400" dirty="0">
              <a:solidFill>
                <a:schemeClr val="tx1">
                  <a:lumMod val="85000"/>
                  <a:lumOff val="15000"/>
                </a:schemeClr>
              </a:solidFill>
            </a:endParaRPr>
          </a:p>
        </p:txBody>
      </p:sp>
      <p:sp>
        <p:nvSpPr>
          <p:cNvPr id="21" name="矩形 20"/>
          <p:cNvSpPr/>
          <p:nvPr/>
        </p:nvSpPr>
        <p:spPr>
          <a:xfrm>
            <a:off x="8552945" y="1701204"/>
            <a:ext cx="2630312" cy="1750736"/>
          </a:xfrm>
          <a:prstGeom prst="rect">
            <a:avLst/>
          </a:prstGeom>
        </p:spPr>
        <p:txBody>
          <a:bodyPr wrap="square">
            <a:spAutoFit/>
          </a:bodyPr>
          <a:lstStyle/>
          <a:p>
            <a:pPr algn="just">
              <a:lnSpc>
                <a:spcPct val="130000"/>
              </a:lnSpc>
            </a:pPr>
            <a:r>
              <a:rPr lang="zh-CN" altLang="en-US" sz="1400" b="1" dirty="0">
                <a:solidFill>
                  <a:schemeClr val="tx1">
                    <a:lumMod val="85000"/>
                    <a:lumOff val="15000"/>
                  </a:schemeClr>
                </a:solidFill>
              </a:rPr>
              <a:t>实践证明，用法律的形式确定的“全国助残日”活动，是培育全社会扶残助残风尚、提高全民助残意识的一项重要举措，也是精神文明创建活动的一个重要形式。</a:t>
            </a:r>
            <a:endParaRPr lang="zh-CN" altLang="en-US" sz="1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7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7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26"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290">
                                          <p:stCondLst>
                                            <p:cond delay="0"/>
                                          </p:stCondLst>
                                        </p:cTn>
                                        <p:tgtEl>
                                          <p:spTgt spid="14"/>
                                        </p:tgtEl>
                                      </p:cBhvr>
                                    </p:animEffect>
                                    <p:anim calcmode="lin" valueType="num">
                                      <p:cBhvr>
                                        <p:cTn id="2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27" dur="13">
                                          <p:stCondLst>
                                            <p:cond delay="325"/>
                                          </p:stCondLst>
                                        </p:cTn>
                                        <p:tgtEl>
                                          <p:spTgt spid="14"/>
                                        </p:tgtEl>
                                      </p:cBhvr>
                                      <p:to x="100000" y="60000"/>
                                    </p:animScale>
                                    <p:animScale>
                                      <p:cBhvr>
                                        <p:cTn id="28" dur="83" decel="50000">
                                          <p:stCondLst>
                                            <p:cond delay="338"/>
                                          </p:stCondLst>
                                        </p:cTn>
                                        <p:tgtEl>
                                          <p:spTgt spid="14"/>
                                        </p:tgtEl>
                                      </p:cBhvr>
                                      <p:to x="100000" y="100000"/>
                                    </p:animScale>
                                    <p:animScale>
                                      <p:cBhvr>
                                        <p:cTn id="29" dur="13">
                                          <p:stCondLst>
                                            <p:cond delay="656"/>
                                          </p:stCondLst>
                                        </p:cTn>
                                        <p:tgtEl>
                                          <p:spTgt spid="14"/>
                                        </p:tgtEl>
                                      </p:cBhvr>
                                      <p:to x="100000" y="80000"/>
                                    </p:animScale>
                                    <p:animScale>
                                      <p:cBhvr>
                                        <p:cTn id="30" dur="83" decel="50000">
                                          <p:stCondLst>
                                            <p:cond delay="669"/>
                                          </p:stCondLst>
                                        </p:cTn>
                                        <p:tgtEl>
                                          <p:spTgt spid="14"/>
                                        </p:tgtEl>
                                      </p:cBhvr>
                                      <p:to x="100000" y="100000"/>
                                    </p:animScale>
                                    <p:animScale>
                                      <p:cBhvr>
                                        <p:cTn id="31" dur="13">
                                          <p:stCondLst>
                                            <p:cond delay="821"/>
                                          </p:stCondLst>
                                        </p:cTn>
                                        <p:tgtEl>
                                          <p:spTgt spid="14"/>
                                        </p:tgtEl>
                                      </p:cBhvr>
                                      <p:to x="100000" y="90000"/>
                                    </p:animScale>
                                    <p:animScale>
                                      <p:cBhvr>
                                        <p:cTn id="32" dur="83" decel="50000">
                                          <p:stCondLst>
                                            <p:cond delay="834"/>
                                          </p:stCondLst>
                                        </p:cTn>
                                        <p:tgtEl>
                                          <p:spTgt spid="14"/>
                                        </p:tgtEl>
                                      </p:cBhvr>
                                      <p:to x="100000" y="100000"/>
                                    </p:animScale>
                                    <p:animScale>
                                      <p:cBhvr>
                                        <p:cTn id="33" dur="13">
                                          <p:stCondLst>
                                            <p:cond delay="904"/>
                                          </p:stCondLst>
                                        </p:cTn>
                                        <p:tgtEl>
                                          <p:spTgt spid="14"/>
                                        </p:tgtEl>
                                      </p:cBhvr>
                                      <p:to x="100000" y="95000"/>
                                    </p:animScale>
                                    <p:animScale>
                                      <p:cBhvr>
                                        <p:cTn id="34" dur="83" decel="50000">
                                          <p:stCondLst>
                                            <p:cond delay="917"/>
                                          </p:stCondLst>
                                        </p:cTn>
                                        <p:tgtEl>
                                          <p:spTgt spid="14"/>
                                        </p:tgtEl>
                                      </p:cBhvr>
                                      <p:to x="100000" y="100000"/>
                                    </p:animScale>
                                  </p:childTnLst>
                                </p:cTn>
                              </p:par>
                            </p:childTnLst>
                          </p:cTn>
                        </p:par>
                        <p:par>
                          <p:cTn id="35" fill="hold" nodeType="afterGroup">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nodeType="afterGroup">
                            <p:stCondLst>
                              <p:cond delay="2500"/>
                            </p:stCondLst>
                            <p:childTnLst>
                              <p:par>
                                <p:cTn id="40" presetID="26"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290">
                                          <p:stCondLst>
                                            <p:cond delay="0"/>
                                          </p:stCondLst>
                                        </p:cTn>
                                        <p:tgtEl>
                                          <p:spTgt spid="22"/>
                                        </p:tgtEl>
                                      </p:cBhvr>
                                    </p:animEffect>
                                    <p:anim calcmode="lin" valueType="num">
                                      <p:cBhvr>
                                        <p:cTn id="4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48" dur="13">
                                          <p:stCondLst>
                                            <p:cond delay="325"/>
                                          </p:stCondLst>
                                        </p:cTn>
                                        <p:tgtEl>
                                          <p:spTgt spid="22"/>
                                        </p:tgtEl>
                                      </p:cBhvr>
                                      <p:to x="100000" y="60000"/>
                                    </p:animScale>
                                    <p:animScale>
                                      <p:cBhvr>
                                        <p:cTn id="49" dur="83" decel="50000">
                                          <p:stCondLst>
                                            <p:cond delay="338"/>
                                          </p:stCondLst>
                                        </p:cTn>
                                        <p:tgtEl>
                                          <p:spTgt spid="22"/>
                                        </p:tgtEl>
                                      </p:cBhvr>
                                      <p:to x="100000" y="100000"/>
                                    </p:animScale>
                                    <p:animScale>
                                      <p:cBhvr>
                                        <p:cTn id="50" dur="13">
                                          <p:stCondLst>
                                            <p:cond delay="656"/>
                                          </p:stCondLst>
                                        </p:cTn>
                                        <p:tgtEl>
                                          <p:spTgt spid="22"/>
                                        </p:tgtEl>
                                      </p:cBhvr>
                                      <p:to x="100000" y="80000"/>
                                    </p:animScale>
                                    <p:animScale>
                                      <p:cBhvr>
                                        <p:cTn id="51" dur="83" decel="50000">
                                          <p:stCondLst>
                                            <p:cond delay="669"/>
                                          </p:stCondLst>
                                        </p:cTn>
                                        <p:tgtEl>
                                          <p:spTgt spid="22"/>
                                        </p:tgtEl>
                                      </p:cBhvr>
                                      <p:to x="100000" y="100000"/>
                                    </p:animScale>
                                    <p:animScale>
                                      <p:cBhvr>
                                        <p:cTn id="52" dur="13">
                                          <p:stCondLst>
                                            <p:cond delay="821"/>
                                          </p:stCondLst>
                                        </p:cTn>
                                        <p:tgtEl>
                                          <p:spTgt spid="22"/>
                                        </p:tgtEl>
                                      </p:cBhvr>
                                      <p:to x="100000" y="90000"/>
                                    </p:animScale>
                                    <p:animScale>
                                      <p:cBhvr>
                                        <p:cTn id="53" dur="83" decel="50000">
                                          <p:stCondLst>
                                            <p:cond delay="834"/>
                                          </p:stCondLst>
                                        </p:cTn>
                                        <p:tgtEl>
                                          <p:spTgt spid="22"/>
                                        </p:tgtEl>
                                      </p:cBhvr>
                                      <p:to x="100000" y="100000"/>
                                    </p:animScale>
                                    <p:animScale>
                                      <p:cBhvr>
                                        <p:cTn id="54" dur="13">
                                          <p:stCondLst>
                                            <p:cond delay="904"/>
                                          </p:stCondLst>
                                        </p:cTn>
                                        <p:tgtEl>
                                          <p:spTgt spid="22"/>
                                        </p:tgtEl>
                                      </p:cBhvr>
                                      <p:to x="100000" y="95000"/>
                                    </p:animScale>
                                    <p:animScale>
                                      <p:cBhvr>
                                        <p:cTn id="55" dur="83" decel="50000">
                                          <p:stCondLst>
                                            <p:cond delay="917"/>
                                          </p:stCondLst>
                                        </p:cTn>
                                        <p:tgtEl>
                                          <p:spTgt spid="22"/>
                                        </p:tgtEl>
                                      </p:cBhvr>
                                      <p:to x="100000" y="100000"/>
                                    </p:animScale>
                                  </p:childTnLst>
                                </p:cTn>
                              </p:par>
                            </p:childTnLst>
                          </p:cTn>
                        </p:par>
                        <p:par>
                          <p:cTn id="56" fill="hold" nodeType="afterGroup">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nodeType="afterGroup">
                            <p:stCondLst>
                              <p:cond delay="4000"/>
                            </p:stCondLst>
                            <p:childTnLst>
                              <p:par>
                                <p:cTn id="61" presetID="26"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290">
                                          <p:stCondLst>
                                            <p:cond delay="0"/>
                                          </p:stCondLst>
                                        </p:cTn>
                                        <p:tgtEl>
                                          <p:spTgt spid="18"/>
                                        </p:tgtEl>
                                      </p:cBhvr>
                                    </p:animEffect>
                                    <p:anim calcmode="lin" valueType="num">
                                      <p:cBhvr>
                                        <p:cTn id="64"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69" dur="13">
                                          <p:stCondLst>
                                            <p:cond delay="325"/>
                                          </p:stCondLst>
                                        </p:cTn>
                                        <p:tgtEl>
                                          <p:spTgt spid="18"/>
                                        </p:tgtEl>
                                      </p:cBhvr>
                                      <p:to x="100000" y="60000"/>
                                    </p:animScale>
                                    <p:animScale>
                                      <p:cBhvr>
                                        <p:cTn id="70" dur="83" decel="50000">
                                          <p:stCondLst>
                                            <p:cond delay="338"/>
                                          </p:stCondLst>
                                        </p:cTn>
                                        <p:tgtEl>
                                          <p:spTgt spid="18"/>
                                        </p:tgtEl>
                                      </p:cBhvr>
                                      <p:to x="100000" y="100000"/>
                                    </p:animScale>
                                    <p:animScale>
                                      <p:cBhvr>
                                        <p:cTn id="71" dur="13">
                                          <p:stCondLst>
                                            <p:cond delay="656"/>
                                          </p:stCondLst>
                                        </p:cTn>
                                        <p:tgtEl>
                                          <p:spTgt spid="18"/>
                                        </p:tgtEl>
                                      </p:cBhvr>
                                      <p:to x="100000" y="80000"/>
                                    </p:animScale>
                                    <p:animScale>
                                      <p:cBhvr>
                                        <p:cTn id="72" dur="83" decel="50000">
                                          <p:stCondLst>
                                            <p:cond delay="669"/>
                                          </p:stCondLst>
                                        </p:cTn>
                                        <p:tgtEl>
                                          <p:spTgt spid="18"/>
                                        </p:tgtEl>
                                      </p:cBhvr>
                                      <p:to x="100000" y="100000"/>
                                    </p:animScale>
                                    <p:animScale>
                                      <p:cBhvr>
                                        <p:cTn id="73" dur="13">
                                          <p:stCondLst>
                                            <p:cond delay="821"/>
                                          </p:stCondLst>
                                        </p:cTn>
                                        <p:tgtEl>
                                          <p:spTgt spid="18"/>
                                        </p:tgtEl>
                                      </p:cBhvr>
                                      <p:to x="100000" y="90000"/>
                                    </p:animScale>
                                    <p:animScale>
                                      <p:cBhvr>
                                        <p:cTn id="74" dur="83" decel="50000">
                                          <p:stCondLst>
                                            <p:cond delay="834"/>
                                          </p:stCondLst>
                                        </p:cTn>
                                        <p:tgtEl>
                                          <p:spTgt spid="18"/>
                                        </p:tgtEl>
                                      </p:cBhvr>
                                      <p:to x="100000" y="100000"/>
                                    </p:animScale>
                                    <p:animScale>
                                      <p:cBhvr>
                                        <p:cTn id="75" dur="13">
                                          <p:stCondLst>
                                            <p:cond delay="904"/>
                                          </p:stCondLst>
                                        </p:cTn>
                                        <p:tgtEl>
                                          <p:spTgt spid="18"/>
                                        </p:tgtEl>
                                      </p:cBhvr>
                                      <p:to x="100000" y="95000"/>
                                    </p:animScale>
                                    <p:animScale>
                                      <p:cBhvr>
                                        <p:cTn id="76" dur="83" decel="50000">
                                          <p:stCondLst>
                                            <p:cond delay="917"/>
                                          </p:stCondLst>
                                        </p:cTn>
                                        <p:tgtEl>
                                          <p:spTgt spid="18"/>
                                        </p:tgtEl>
                                      </p:cBhvr>
                                      <p:to x="100000" y="100000"/>
                                    </p:animScale>
                                  </p:childTnLst>
                                </p:cTn>
                              </p:par>
                            </p:childTnLst>
                          </p:cTn>
                        </p:par>
                        <p:par>
                          <p:cTn id="77" fill="hold" nodeType="afterGroup">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childTnLst>
                          </p:cTn>
                        </p:par>
                        <p:par>
                          <p:cTn id="81" fill="hold" nodeType="afterGroup">
                            <p:stCondLst>
                              <p:cond delay="5500"/>
                            </p:stCondLst>
                            <p:childTnLst>
                              <p:par>
                                <p:cTn id="82" presetID="26" presetClass="entr" presetSubtype="0"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290">
                                          <p:stCondLst>
                                            <p:cond delay="0"/>
                                          </p:stCondLst>
                                        </p:cTn>
                                        <p:tgtEl>
                                          <p:spTgt spid="23"/>
                                        </p:tgtEl>
                                      </p:cBhvr>
                                    </p:animEffect>
                                    <p:anim calcmode="lin" valueType="num">
                                      <p:cBhvr>
                                        <p:cTn id="85"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90" dur="13">
                                          <p:stCondLst>
                                            <p:cond delay="325"/>
                                          </p:stCondLst>
                                        </p:cTn>
                                        <p:tgtEl>
                                          <p:spTgt spid="23"/>
                                        </p:tgtEl>
                                      </p:cBhvr>
                                      <p:to x="100000" y="60000"/>
                                    </p:animScale>
                                    <p:animScale>
                                      <p:cBhvr>
                                        <p:cTn id="91" dur="83" decel="50000">
                                          <p:stCondLst>
                                            <p:cond delay="338"/>
                                          </p:stCondLst>
                                        </p:cTn>
                                        <p:tgtEl>
                                          <p:spTgt spid="23"/>
                                        </p:tgtEl>
                                      </p:cBhvr>
                                      <p:to x="100000" y="100000"/>
                                    </p:animScale>
                                    <p:animScale>
                                      <p:cBhvr>
                                        <p:cTn id="92" dur="13">
                                          <p:stCondLst>
                                            <p:cond delay="656"/>
                                          </p:stCondLst>
                                        </p:cTn>
                                        <p:tgtEl>
                                          <p:spTgt spid="23"/>
                                        </p:tgtEl>
                                      </p:cBhvr>
                                      <p:to x="100000" y="80000"/>
                                    </p:animScale>
                                    <p:animScale>
                                      <p:cBhvr>
                                        <p:cTn id="93" dur="83" decel="50000">
                                          <p:stCondLst>
                                            <p:cond delay="669"/>
                                          </p:stCondLst>
                                        </p:cTn>
                                        <p:tgtEl>
                                          <p:spTgt spid="23"/>
                                        </p:tgtEl>
                                      </p:cBhvr>
                                      <p:to x="100000" y="100000"/>
                                    </p:animScale>
                                    <p:animScale>
                                      <p:cBhvr>
                                        <p:cTn id="94" dur="13">
                                          <p:stCondLst>
                                            <p:cond delay="821"/>
                                          </p:stCondLst>
                                        </p:cTn>
                                        <p:tgtEl>
                                          <p:spTgt spid="23"/>
                                        </p:tgtEl>
                                      </p:cBhvr>
                                      <p:to x="100000" y="90000"/>
                                    </p:animScale>
                                    <p:animScale>
                                      <p:cBhvr>
                                        <p:cTn id="95" dur="83" decel="50000">
                                          <p:stCondLst>
                                            <p:cond delay="834"/>
                                          </p:stCondLst>
                                        </p:cTn>
                                        <p:tgtEl>
                                          <p:spTgt spid="23"/>
                                        </p:tgtEl>
                                      </p:cBhvr>
                                      <p:to x="100000" y="100000"/>
                                    </p:animScale>
                                    <p:animScale>
                                      <p:cBhvr>
                                        <p:cTn id="96" dur="13">
                                          <p:stCondLst>
                                            <p:cond delay="904"/>
                                          </p:stCondLst>
                                        </p:cTn>
                                        <p:tgtEl>
                                          <p:spTgt spid="23"/>
                                        </p:tgtEl>
                                      </p:cBhvr>
                                      <p:to x="100000" y="95000"/>
                                    </p:animScale>
                                    <p:animScale>
                                      <p:cBhvr>
                                        <p:cTn id="97" dur="83" decel="50000">
                                          <p:stCondLst>
                                            <p:cond delay="917"/>
                                          </p:stCondLst>
                                        </p:cTn>
                                        <p:tgtEl>
                                          <p:spTgt spid="23"/>
                                        </p:tgtEl>
                                      </p:cBhvr>
                                      <p:to x="100000" y="100000"/>
                                    </p:animScale>
                                  </p:childTnLst>
                                </p:cTn>
                              </p:par>
                            </p:childTnLst>
                          </p:cTn>
                        </p:par>
                        <p:par>
                          <p:cTn id="98" fill="hold" nodeType="afterGroup">
                            <p:stCondLst>
                              <p:cond delay="6500"/>
                            </p:stCondLst>
                            <p:childTnLst>
                              <p:par>
                                <p:cTn id="99" presetID="22" presetClass="entr" presetSubtype="1"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up)">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2"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助残文化</a:t>
            </a:r>
          </a:p>
        </p:txBody>
      </p:sp>
      <p:sp>
        <p:nvSpPr>
          <p:cNvPr id="3" name="矩形 2"/>
          <p:cNvSpPr/>
          <p:nvPr/>
        </p:nvSpPr>
        <p:spPr>
          <a:xfrm>
            <a:off x="605857" y="1375729"/>
            <a:ext cx="10980287" cy="1051698"/>
          </a:xfrm>
          <a:prstGeom prst="rect">
            <a:avLst/>
          </a:prstGeom>
        </p:spPr>
        <p:txBody>
          <a:bodyPr wrap="square">
            <a:spAutoFit/>
          </a:bodyPr>
          <a:lstStyle/>
          <a:p>
            <a:pPr algn="ctr">
              <a:lnSpc>
                <a:spcPct val="150000"/>
              </a:lnSpc>
            </a:pPr>
            <a:r>
              <a:rPr lang="zh-CN" altLang="en-US" sz="2000" b="1"/>
              <a:t>“文化助残”活动的内涵丰富，可操作性强，开展的形式也很多。其中主要有：</a:t>
            </a:r>
            <a:endParaRPr lang="en-US" altLang="zh-CN" sz="2000" b="1"/>
          </a:p>
          <a:p>
            <a:pPr algn="ctr">
              <a:lnSpc>
                <a:spcPct val="150000"/>
              </a:lnSpc>
            </a:pPr>
            <a:r>
              <a:rPr lang="zh-CN" altLang="en-US" sz="2400" b="1">
                <a:solidFill>
                  <a:srgbClr val="E94B30"/>
                </a:solidFill>
              </a:rPr>
              <a:t>“扶残助学”、“科技助残”、“爱心赠刊”、“爱心赠书”、“爱心送戏”等。</a:t>
            </a:r>
          </a:p>
        </p:txBody>
      </p:sp>
      <p:sp>
        <p:nvSpPr>
          <p:cNvPr id="12" name="菱形 11"/>
          <p:cNvSpPr/>
          <p:nvPr/>
        </p:nvSpPr>
        <p:spPr>
          <a:xfrm>
            <a:off x="940159" y="2854981"/>
            <a:ext cx="2627290" cy="2627290"/>
          </a:xfrm>
          <a:prstGeom prst="diamond">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4778062" y="2854981"/>
            <a:ext cx="2627290" cy="2627290"/>
          </a:xfrm>
          <a:prstGeom prst="diamond">
            <a:avLst/>
          </a:prstGeom>
          <a:blipFill>
            <a:blip r:embed="rId4" cstate="email">
              <a:extLst>
                <a:ext uri="{28A0092B-C50C-407E-A947-70E740481C1C}">
                  <a14:useLocalDpi xmlns:a14="http://schemas.microsoft.com/office/drawing/2010/main"/>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nvSpPr>
        <p:spPr>
          <a:xfrm>
            <a:off x="8615965" y="2854981"/>
            <a:ext cx="2627290" cy="2627290"/>
          </a:xfrm>
          <a:prstGeom prst="diamond">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4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19"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000" fill="hold"/>
                                        <p:tgtEl>
                                          <p:spTgt spid="12"/>
                                        </p:tgtEl>
                                        <p:attrNameLst>
                                          <p:attrName>ppt_w</p:attrName>
                                        </p:attrNameLst>
                                      </p:cBhvr>
                                      <p:tavLst>
                                        <p:tav tm="0" fmla="#ppt_w*sin(2.5*pi*$)">
                                          <p:val>
                                            <p:fltVal val="0"/>
                                          </p:val>
                                        </p:tav>
                                        <p:tav tm="100000">
                                          <p:val>
                                            <p:fltVal val="1"/>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2000" fill="hold"/>
                                        <p:tgtEl>
                                          <p:spTgt spid="15"/>
                                        </p:tgtEl>
                                        <p:attrNameLst>
                                          <p:attrName>ppt_w</p:attrName>
                                        </p:attrNameLst>
                                      </p:cBhvr>
                                      <p:tavLst>
                                        <p:tav tm="0" fmla="#ppt_w*sin(2.5*pi*$)">
                                          <p:val>
                                            <p:fltVal val="0"/>
                                          </p:val>
                                        </p:tav>
                                        <p:tav tm="100000">
                                          <p:val>
                                            <p:fltVal val="1"/>
                                          </p:val>
                                        </p:tav>
                                      </p:tavLst>
                                    </p:anim>
                                    <p:anim calcmode="lin" valueType="num">
                                      <p:cBhvr>
                                        <p:cTn id="31" dur="2000" fill="hold"/>
                                        <p:tgtEl>
                                          <p:spTgt spid="15"/>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000" fill="hold"/>
                                        <p:tgtEl>
                                          <p:spTgt spid="16"/>
                                        </p:tgtEl>
                                        <p:attrNameLst>
                                          <p:attrName>ppt_w</p:attrName>
                                        </p:attrNameLst>
                                      </p:cBhvr>
                                      <p:tavLst>
                                        <p:tav tm="0" fmla="#ppt_w*sin(2.5*pi*$)">
                                          <p:val>
                                            <p:fltVal val="0"/>
                                          </p:val>
                                        </p:tav>
                                        <p:tav tm="100000">
                                          <p:val>
                                            <p:fltVal val="1"/>
                                          </p:val>
                                        </p:tav>
                                      </p:tavLst>
                                    </p:anim>
                                    <p:anim calcmode="lin" valueType="num">
                                      <p:cBhvr>
                                        <p:cTn id="3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 grpId="0"/>
      <p:bldP spid="12"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5820137" y="-181308"/>
            <a:ext cx="5715000" cy="3810000"/>
          </a:xfrm>
          <a:prstGeom prst="rect">
            <a:avLst/>
          </a:prstGeom>
        </p:spPr>
      </p:pic>
      <p:sp>
        <p:nvSpPr>
          <p:cNvPr id="28" name="矩形: 圆角 27"/>
          <p:cNvSpPr/>
          <p:nvPr/>
        </p:nvSpPr>
        <p:spPr>
          <a:xfrm>
            <a:off x="5404569" y="2038351"/>
            <a:ext cx="2396838" cy="3047999"/>
          </a:xfrm>
          <a:prstGeom prst="roundRect">
            <a:avLst/>
          </a:prstGeom>
          <a:solidFill>
            <a:schemeClr val="bg1">
              <a:alpha val="39000"/>
            </a:schemeClr>
          </a:solidFill>
          <a:ln w="28575">
            <a:solidFill>
              <a:srgbClr val="E94B3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8618823" y="2038351"/>
            <a:ext cx="2396838" cy="3047999"/>
          </a:xfrm>
          <a:prstGeom prst="roundRect">
            <a:avLst/>
          </a:prstGeom>
          <a:solidFill>
            <a:schemeClr val="bg1">
              <a:alpha val="39000"/>
            </a:schemeClr>
          </a:solidFill>
          <a:ln w="28575">
            <a:solidFill>
              <a:srgbClr val="E94B3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6339" y="1771650"/>
            <a:ext cx="3081694" cy="3314700"/>
          </a:xfrm>
          <a:prstGeom prst="rect">
            <a:avLst/>
          </a:prstGeom>
        </p:spPr>
      </p:pic>
      <p:pic>
        <p:nvPicPr>
          <p:cNvPr id="52" name="图片 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助残文化</a:t>
            </a:r>
          </a:p>
        </p:txBody>
      </p:sp>
      <p:sp>
        <p:nvSpPr>
          <p:cNvPr id="11" name="PA-矩形 10"/>
          <p:cNvSpPr/>
          <p:nvPr>
            <p:custDataLst>
              <p:tags r:id="rId1"/>
            </p:custDataLst>
          </p:nvPr>
        </p:nvSpPr>
        <p:spPr>
          <a:xfrm>
            <a:off x="2533654" y="3086632"/>
            <a:ext cx="1210588" cy="1323439"/>
          </a:xfrm>
          <a:prstGeom prst="rect">
            <a:avLst/>
          </a:prstGeom>
        </p:spPr>
        <p:txBody>
          <a:bodyPr wrap="none">
            <a:spAutoFit/>
          </a:bodyPr>
          <a:lstStyle/>
          <a:p>
            <a:pPr algn="ctr"/>
            <a:r>
              <a:rPr lang="zh-CN" altLang="en-US" sz="4000" b="1">
                <a:solidFill>
                  <a:schemeClr val="bg1"/>
                </a:solidFill>
              </a:rPr>
              <a:t>扶残</a:t>
            </a:r>
            <a:endParaRPr lang="en-US" altLang="zh-CN" sz="4000" b="1">
              <a:solidFill>
                <a:schemeClr val="bg1"/>
              </a:solidFill>
            </a:endParaRPr>
          </a:p>
          <a:p>
            <a:pPr algn="ctr"/>
            <a:r>
              <a:rPr lang="zh-CN" altLang="en-US" sz="4000" b="1">
                <a:solidFill>
                  <a:schemeClr val="bg1"/>
                </a:solidFill>
              </a:rPr>
              <a:t>助学</a:t>
            </a:r>
            <a:endParaRPr lang="zh-CN" altLang="en-US" sz="4000">
              <a:solidFill>
                <a:schemeClr val="bg1"/>
              </a:solidFill>
            </a:endParaRPr>
          </a:p>
        </p:txBody>
      </p:sp>
      <p:sp>
        <p:nvSpPr>
          <p:cNvPr id="27" name="椭圆 26"/>
          <p:cNvSpPr/>
          <p:nvPr/>
        </p:nvSpPr>
        <p:spPr>
          <a:xfrm>
            <a:off x="6138861" y="1678131"/>
            <a:ext cx="928255" cy="928255"/>
          </a:xfrm>
          <a:prstGeom prst="ellipse">
            <a:avLst/>
          </a:prstGeom>
          <a:solidFill>
            <a:srgbClr val="E94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01</a:t>
            </a:r>
            <a:endParaRPr lang="zh-CN" altLang="en-US" sz="3200" b="1"/>
          </a:p>
        </p:txBody>
      </p:sp>
      <p:sp>
        <p:nvSpPr>
          <p:cNvPr id="32" name="椭圆 31"/>
          <p:cNvSpPr/>
          <p:nvPr/>
        </p:nvSpPr>
        <p:spPr>
          <a:xfrm>
            <a:off x="9353115" y="1678131"/>
            <a:ext cx="928255" cy="928255"/>
          </a:xfrm>
          <a:prstGeom prst="ellipse">
            <a:avLst/>
          </a:prstGeom>
          <a:solidFill>
            <a:srgbClr val="E94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02</a:t>
            </a:r>
            <a:endParaRPr lang="zh-CN" altLang="en-US" sz="3200" b="1"/>
          </a:p>
        </p:txBody>
      </p:sp>
      <p:sp>
        <p:nvSpPr>
          <p:cNvPr id="31" name="矩形 30"/>
          <p:cNvSpPr/>
          <p:nvPr/>
        </p:nvSpPr>
        <p:spPr>
          <a:xfrm>
            <a:off x="5760607" y="2696166"/>
            <a:ext cx="1832982" cy="1296637"/>
          </a:xfrm>
          <a:prstGeom prst="rect">
            <a:avLst/>
          </a:prstGeom>
        </p:spPr>
        <p:txBody>
          <a:bodyPr wrap="square">
            <a:spAutoFit/>
          </a:bodyPr>
          <a:lstStyle/>
          <a:p>
            <a:pPr algn="ctr">
              <a:lnSpc>
                <a:spcPct val="150000"/>
              </a:lnSpc>
            </a:pPr>
            <a:r>
              <a:rPr lang="zh-CN" altLang="en-US" b="1"/>
              <a:t>推动、协助政府和社会人士扶助残疾人入学；</a:t>
            </a:r>
            <a:endParaRPr lang="en-US" altLang="zh-CN" b="1"/>
          </a:p>
        </p:txBody>
      </p:sp>
      <p:sp>
        <p:nvSpPr>
          <p:cNvPr id="33" name="矩形 32"/>
          <p:cNvSpPr/>
          <p:nvPr/>
        </p:nvSpPr>
        <p:spPr>
          <a:xfrm>
            <a:off x="8831224" y="2679357"/>
            <a:ext cx="1999746" cy="1987660"/>
          </a:xfrm>
          <a:prstGeom prst="rect">
            <a:avLst/>
          </a:prstGeom>
        </p:spPr>
        <p:txBody>
          <a:bodyPr wrap="square">
            <a:spAutoFit/>
          </a:bodyPr>
          <a:lstStyle/>
          <a:p>
            <a:pPr algn="just">
              <a:lnSpc>
                <a:spcPct val="130000"/>
              </a:lnSpc>
            </a:pPr>
            <a:r>
              <a:rPr lang="zh-CN" altLang="en-US" sz="1600" b="1"/>
              <a:t>倡导大、中、小学生和社会中的知识分子义务为残疾人和残疾人子女提供教育服务，帮助其提高文化水平。</a:t>
            </a:r>
          </a:p>
        </p:txBody>
      </p:sp>
    </p:spTree>
  </p:cSld>
  <p:clrMapOvr>
    <a:masterClrMapping/>
  </p:clrMapOvr>
  <mc:AlternateContent xmlns:mc="http://schemas.openxmlformats.org/markup-compatibility/2006" xmlns:p14="http://schemas.microsoft.com/office/powerpoint/2010/main">
    <mc:Choice Requires="p14">
      <p:transition spd="slow" p14:dur="2000" advTm="5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0" presetClass="entr" presetSubtype="0" decel="70000" fill="hold" grpId="0" nodeType="afterEffect">
                                  <p:stCondLst>
                                    <p:cond delay="0"/>
                                  </p:stCondLst>
                                  <p:iterate type="lt">
                                    <p:tmPct val="10000"/>
                                  </p:iterate>
                                  <p:childTnLst>
                                    <p:set>
                                      <p:cBhvr>
                                        <p:cTn id="26" dur="641" fill="hold">
                                          <p:stCondLst>
                                            <p:cond delay="1"/>
                                          </p:stCondLst>
                                        </p:cTn>
                                        <p:tgtEl>
                                          <p:spTgt spid="11"/>
                                        </p:tgtEl>
                                        <p:attrNameLst>
                                          <p:attrName>style.visibility</p:attrName>
                                        </p:attrNameLst>
                                      </p:cBhvr>
                                      <p:to>
                                        <p:strVal val="visible"/>
                                      </p:to>
                                    </p:set>
                                    <p:anim to="" calcmode="lin" valueType="num">
                                      <p:cBhvr>
                                        <p:cTn id="27" dur="1" fill="hold">
                                          <p:stCondLst>
                                            <p:cond delay="0"/>
                                          </p:stCondLst>
                                        </p:cTn>
                                        <p:tgtEl>
                                          <p:spTgt spid="11"/>
                                        </p:tgtEl>
                                        <p:attrNameLst>
                                          <p:attrName>ppt_x</p:attrName>
                                        </p:attrNameLst>
                                      </p:cBhvr>
                                      <p:tavLst>
                                        <p:tav tm="0">
                                          <p:val>
                                            <p:strVal val="#ppt_x"/>
                                          </p:val>
                                        </p:tav>
                                        <p:tav tm="100000">
                                          <p:val>
                                            <p:strVal val="#ppt_x+0.15*sin(rand(0-360)+0)+2"/>
                                          </p:val>
                                        </p:tav>
                                      </p:tavLst>
                                    </p:anim>
                                    <p:anim to="" calcmode="lin" valueType="num">
                                      <p:cBhvr>
                                        <p:cTn id="28" dur="1" fill="hold">
                                          <p:stCondLst>
                                            <p:cond delay="0"/>
                                          </p:stCondLst>
                                        </p:cTn>
                                        <p:tgtEl>
                                          <p:spTgt spid="11"/>
                                        </p:tgtEl>
                                        <p:attrNameLst>
                                          <p:attrName>ppt_y</p:attrName>
                                        </p:attrNameLst>
                                      </p:cBhvr>
                                      <p:tavLst>
                                        <p:tav tm="0">
                                          <p:val>
                                            <p:strVal val="#ppt_y"/>
                                          </p:val>
                                        </p:tav>
                                        <p:tav tm="100000">
                                          <p:val>
                                            <p:strVal val="#ppt_y+0.15*sin(rand(0-360)+0)+2"/>
                                          </p:val>
                                        </p:tav>
                                      </p:tavLst>
                                    </p:anim>
                                    <p:anim to="" calcmode="lin" valueType="num">
                                      <p:cBhvr>
                                        <p:cTn id="29" dur="748" fill="hold">
                                          <p:stCondLst>
                                            <p:cond delay="2"/>
                                          </p:stCondLst>
                                        </p:cTn>
                                        <p:tgtEl>
                                          <p:spTgt spid="11"/>
                                        </p:tgtEl>
                                        <p:attrNameLst>
                                          <p:attrName>style.opacity</p:attrName>
                                        </p:attrNameLst>
                                      </p:cBhvr>
                                      <p:tavLst>
                                        <p:tav tm="0">
                                          <p:val>
                                            <p:fltVal val="0"/>
                                          </p:val>
                                        </p:tav>
                                        <p:tav tm="100000">
                                          <p:val>
                                            <p:fltVal val="1"/>
                                          </p:val>
                                        </p:tav>
                                      </p:tavLst>
                                    </p:anim>
                                    <p:animScale>
                                      <p:cBhvr>
                                        <p:cTn id="30" dur="748" fill="hold">
                                          <p:stCondLst>
                                            <p:cond delay="1"/>
                                          </p:stCondLst>
                                        </p:cTn>
                                        <p:tgtEl>
                                          <p:spTgt spid="11"/>
                                        </p:tgtEl>
                                      </p:cBhvr>
                                      <p:from x="500000" y="500000"/>
                                      <p:to x="100000" y="100000"/>
                                    </p:animScale>
                                    <p:anim to="" calcmode="lin" valueType="num">
                                      <p:cBhvr>
                                        <p:cTn id="31" dur="535" fill="hold">
                                          <p:stCondLst>
                                            <p:cond delay="215"/>
                                          </p:stCondLst>
                                        </p:cTn>
                                        <p:tgtEl>
                                          <p:spTgt spid="11"/>
                                        </p:tgtEl>
                                        <p:attrNameLst>
                                          <p:attrName>ppt_x</p:attrName>
                                        </p:attrNameLst>
                                      </p:cBhvr>
                                      <p:tavLst>
                                        <p:tav tm="0">
                                          <p:val>
                                            <p:strVal val="ppt_x-2"/>
                                          </p:val>
                                        </p:tav>
                                        <p:tav tm="100000">
                                          <p:val>
                                            <p:strVal val="#ppt_x"/>
                                          </p:val>
                                        </p:tav>
                                      </p:tavLst>
                                    </p:anim>
                                    <p:anim to="" calcmode="lin" valueType="num">
                                      <p:cBhvr>
                                        <p:cTn id="32" dur="535" fill="hold">
                                          <p:stCondLst>
                                            <p:cond delay="215"/>
                                          </p:stCondLst>
                                        </p:cTn>
                                        <p:tgtEl>
                                          <p:spTgt spid="11"/>
                                        </p:tgtEl>
                                        <p:attrNameLst>
                                          <p:attrName>ppt_y</p:attrName>
                                        </p:attrNameLst>
                                      </p:cBhvr>
                                      <p:tavLst>
                                        <p:tav tm="0">
                                          <p:val>
                                            <p:strVal val="ppt_y-2"/>
                                          </p:val>
                                        </p:tav>
                                        <p:tav tm="100000">
                                          <p:val>
                                            <p:strVal val="#ppt_y"/>
                                          </p:val>
                                        </p:tav>
                                      </p:tavLst>
                                    </p:anim>
                                  </p:childTnLst>
                                </p:cTn>
                              </p:par>
                            </p:childTnLst>
                          </p:cTn>
                        </p:par>
                        <p:par>
                          <p:cTn id="33" fill="hold" nodeType="afterGroup">
                            <p:stCondLst>
                              <p:cond delay="2750"/>
                            </p:stCondLst>
                            <p:childTnLst>
                              <p:par>
                                <p:cTn id="34" presetID="53"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nodeType="afterGroup">
                            <p:stCondLst>
                              <p:cond delay="3250"/>
                            </p:stCondLst>
                            <p:childTnLst>
                              <p:par>
                                <p:cTn id="45" presetID="17"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ppt_x</p:attrName>
                                        </p:attrNameLst>
                                      </p:cBhvr>
                                      <p:tavLst>
                                        <p:tav tm="0">
                                          <p:val>
                                            <p:strVal val="#ppt_x"/>
                                          </p:val>
                                        </p:tav>
                                        <p:tav tm="100000">
                                          <p:val>
                                            <p:strVal val="#ppt_x"/>
                                          </p:val>
                                        </p:tav>
                                      </p:tavLst>
                                    </p:anim>
                                    <p:anim calcmode="lin" valueType="num">
                                      <p:cBhvr>
                                        <p:cTn id="48" dur="500" fill="hold"/>
                                        <p:tgtEl>
                                          <p:spTgt spid="28"/>
                                        </p:tgtEl>
                                        <p:attrNameLst>
                                          <p:attrName>ppt_y</p:attrName>
                                        </p:attrNameLst>
                                      </p:cBhvr>
                                      <p:tavLst>
                                        <p:tav tm="0">
                                          <p:val>
                                            <p:strVal val="#ppt_y-#ppt_h/2"/>
                                          </p:val>
                                        </p:tav>
                                        <p:tav tm="100000">
                                          <p:val>
                                            <p:strVal val="#ppt_y"/>
                                          </p:val>
                                        </p:tav>
                                      </p:tavLst>
                                    </p:anim>
                                    <p:anim calcmode="lin" valueType="num">
                                      <p:cBhvr>
                                        <p:cTn id="49" dur="500" fill="hold"/>
                                        <p:tgtEl>
                                          <p:spTgt spid="28"/>
                                        </p:tgtEl>
                                        <p:attrNameLst>
                                          <p:attrName>ppt_w</p:attrName>
                                        </p:attrNameLst>
                                      </p:cBhvr>
                                      <p:tavLst>
                                        <p:tav tm="0">
                                          <p:val>
                                            <p:strVal val="#ppt_w"/>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childTnLst>
                                </p:cTn>
                              </p:par>
                              <p:par>
                                <p:cTn id="51" presetID="17" presetClass="entr" presetSubtype="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ppt_h/2"/>
                                          </p:val>
                                        </p:tav>
                                        <p:tav tm="100000">
                                          <p:val>
                                            <p:strVal val="#ppt_y"/>
                                          </p:val>
                                        </p:tav>
                                      </p:tavLst>
                                    </p:anim>
                                    <p:anim calcmode="lin" valueType="num">
                                      <p:cBhvr>
                                        <p:cTn id="55" dur="500" fill="hold"/>
                                        <p:tgtEl>
                                          <p:spTgt spid="34"/>
                                        </p:tgtEl>
                                        <p:attrNameLst>
                                          <p:attrName>ppt_w</p:attrName>
                                        </p:attrNameLst>
                                      </p:cBhvr>
                                      <p:tavLst>
                                        <p:tav tm="0">
                                          <p:val>
                                            <p:strVal val="#ppt_w"/>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childTnLst>
                                </p:cTn>
                              </p:par>
                            </p:childTnLst>
                          </p:cTn>
                        </p:par>
                        <p:par>
                          <p:cTn id="57" fill="hold" nodeType="afterGroup">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1000"/>
                                        <p:tgtEl>
                                          <p:spTgt spid="31"/>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53" grpId="0"/>
      <p:bldP spid="11" grpId="0"/>
      <p:bldP spid="27" grpId="0" animBg="1"/>
      <p:bldP spid="32" grpId="0" animBg="1"/>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话气泡: 圆角矩形 5"/>
          <p:cNvSpPr/>
          <p:nvPr/>
        </p:nvSpPr>
        <p:spPr>
          <a:xfrm flipV="1">
            <a:off x="4807527" y="2175162"/>
            <a:ext cx="6359237" cy="1830779"/>
          </a:xfrm>
          <a:prstGeom prst="wedgeRoundRectCallout">
            <a:avLst>
              <a:gd name="adj1" fmla="val 20935"/>
              <a:gd name="adj2" fmla="val 75185"/>
              <a:gd name="adj3" fmla="val 16667"/>
            </a:avLst>
          </a:prstGeom>
          <a:solidFill>
            <a:schemeClr val="bg1">
              <a:alpha val="46000"/>
            </a:schemeClr>
          </a:solidFill>
          <a:ln>
            <a:solidFill>
              <a:srgbClr val="E94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582"/>
            <a:ext cx="1562104" cy="1204022"/>
          </a:xfrm>
          <a:prstGeom prst="rect">
            <a:avLst/>
          </a:prstGeom>
          <a:effectLst>
            <a:outerShdw blurRad="50800" dist="38100" dir="2700000" algn="tl" rotWithShape="0">
              <a:prstClr val="black">
                <a:alpha val="40000"/>
              </a:prstClr>
            </a:outerShdw>
          </a:effectLst>
        </p:spPr>
      </p:pic>
      <p:sp>
        <p:nvSpPr>
          <p:cNvPr id="53" name="矩形 52"/>
          <p:cNvSpPr/>
          <p:nvPr/>
        </p:nvSpPr>
        <p:spPr>
          <a:xfrm>
            <a:off x="1562104" y="171707"/>
            <a:ext cx="5155056" cy="769441"/>
          </a:xfrm>
          <a:prstGeom prst="rect">
            <a:avLst/>
          </a:prstGeom>
          <a:noFill/>
        </p:spPr>
        <p:txBody>
          <a:bodyPr wrap="square" rtlCol="0" anchor="ctr">
            <a:spAutoFit/>
          </a:bodyPr>
          <a:lstStyle/>
          <a:p>
            <a:r>
              <a:rPr lang="zh-CN" altLang="en-US" sz="4400">
                <a:ln>
                  <a:solidFill>
                    <a:schemeClr val="bg1"/>
                  </a:solidFill>
                </a:ln>
                <a:solidFill>
                  <a:srgbClr val="E94B30"/>
                </a:solidFill>
                <a:effectLst>
                  <a:glow rad="101600">
                    <a:schemeClr val="bg1">
                      <a:alpha val="60000"/>
                    </a:schemeClr>
                  </a:glow>
                  <a:outerShdw blurRad="60007" dist="200025" dir="15000000" sy="30000" kx="-1800000" algn="bl" rotWithShape="0">
                    <a:prstClr val="black">
                      <a:alpha val="32000"/>
                    </a:prstClr>
                  </a:outerShdw>
                </a:effectLst>
                <a:latin typeface="思源黑体 CN Heavy" panose="020B0A00000000000000" pitchFamily="34" charset="-122"/>
                <a:ea typeface="思源黑体 CN Heavy" panose="020B0A00000000000000" pitchFamily="34" charset="-122"/>
                <a:cs typeface="Aharoni" panose="02010803020104030203" pitchFamily="2" charset="-79"/>
                <a:sym typeface="微软雅黑" panose="020B0503020204020204" pitchFamily="34" charset="-122"/>
              </a:rPr>
              <a:t>助残文化</a:t>
            </a: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6339" y="1771650"/>
            <a:ext cx="3081694" cy="3314700"/>
          </a:xfrm>
          <a:prstGeom prst="rect">
            <a:avLst/>
          </a:prstGeom>
        </p:spPr>
      </p:pic>
      <p:sp>
        <p:nvSpPr>
          <p:cNvPr id="5" name="PA-矩形 10"/>
          <p:cNvSpPr/>
          <p:nvPr>
            <p:custDataLst>
              <p:tags r:id="rId1"/>
            </p:custDataLst>
          </p:nvPr>
        </p:nvSpPr>
        <p:spPr>
          <a:xfrm>
            <a:off x="2533654" y="3086632"/>
            <a:ext cx="1210588" cy="1323439"/>
          </a:xfrm>
          <a:prstGeom prst="rect">
            <a:avLst/>
          </a:prstGeom>
        </p:spPr>
        <p:txBody>
          <a:bodyPr wrap="none">
            <a:spAutoFit/>
          </a:bodyPr>
          <a:lstStyle/>
          <a:p>
            <a:pPr algn="ctr"/>
            <a:r>
              <a:rPr lang="zh-CN" altLang="en-US" sz="4000" b="1">
                <a:solidFill>
                  <a:schemeClr val="bg1"/>
                </a:solidFill>
              </a:rPr>
              <a:t>科技</a:t>
            </a:r>
            <a:endParaRPr lang="en-US" altLang="zh-CN" sz="4000" b="1">
              <a:solidFill>
                <a:schemeClr val="bg1"/>
              </a:solidFill>
            </a:endParaRPr>
          </a:p>
          <a:p>
            <a:pPr algn="ctr"/>
            <a:r>
              <a:rPr lang="zh-CN" altLang="en-US" sz="4000" b="1">
                <a:solidFill>
                  <a:schemeClr val="bg1"/>
                </a:solidFill>
              </a:rPr>
              <a:t>助残</a:t>
            </a:r>
            <a:endParaRPr lang="zh-CN" altLang="en-US" sz="4000">
              <a:solidFill>
                <a:schemeClr val="bg1"/>
              </a:solidFill>
            </a:endParaRPr>
          </a:p>
        </p:txBody>
      </p:sp>
      <p:sp>
        <p:nvSpPr>
          <p:cNvPr id="3" name="矩形 2"/>
          <p:cNvSpPr/>
          <p:nvPr/>
        </p:nvSpPr>
        <p:spPr>
          <a:xfrm>
            <a:off x="5158186" y="2365183"/>
            <a:ext cx="5713014" cy="1296637"/>
          </a:xfrm>
          <a:prstGeom prst="rect">
            <a:avLst/>
          </a:prstGeom>
        </p:spPr>
        <p:txBody>
          <a:bodyPr wrap="square">
            <a:spAutoFit/>
          </a:bodyPr>
          <a:lstStyle/>
          <a:p>
            <a:pPr>
              <a:lnSpc>
                <a:spcPct val="150000"/>
              </a:lnSpc>
            </a:pPr>
            <a:r>
              <a:rPr lang="zh-CN" altLang="en-US" b="1"/>
              <a:t>倡导科技工作者尤其是农村科技工作者义务为残疾人传授科学技术知识，开展科技扶贫，帮助其提高生活和工作能力，实现科技致富。</a:t>
            </a:r>
          </a:p>
        </p:txBody>
      </p:sp>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4693" y="521479"/>
            <a:ext cx="2629882" cy="946002"/>
          </a:xfrm>
          <a:prstGeom prst="rect">
            <a:avLst/>
          </a:prstGeom>
        </p:spPr>
      </p:pic>
      <p:pic>
        <p:nvPicPr>
          <p:cNvPr id="15" name="图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4680" y="3458197"/>
            <a:ext cx="4045102" cy="3256306"/>
          </a:xfrm>
          <a:prstGeom prst="rect">
            <a:avLst/>
          </a:prstGeom>
        </p:spPr>
      </p:pic>
      <p:pic>
        <p:nvPicPr>
          <p:cNvPr id="16" name="图片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057153"/>
            <a:ext cx="12192000" cy="18008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6" presetClass="emph" presetSubtype="0" repeatCount="2000" fill="hold" nodeType="with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by="(-#ppt_w*2)" calcmode="lin" valueType="num">
                                      <p:cBhvr rctx="PPT">
                                        <p:cTn id="14" dur="375" autoRev="1" fill="hold">
                                          <p:stCondLst>
                                            <p:cond delay="0"/>
                                          </p:stCondLst>
                                        </p:cTn>
                                        <p:tgtEl>
                                          <p:spTgt spid="53"/>
                                        </p:tgtEl>
                                        <p:attrNameLst>
                                          <p:attrName>ppt_w</p:attrName>
                                        </p:attrNameLst>
                                      </p:cBhvr>
                                    </p:anim>
                                    <p:anim by="(#ppt_w*0.50)" calcmode="lin" valueType="num">
                                      <p:cBhvr>
                                        <p:cTn id="15" dur="375" decel="50000" autoRev="1" fill="hold">
                                          <p:stCondLst>
                                            <p:cond delay="0"/>
                                          </p:stCondLst>
                                        </p:cTn>
                                        <p:tgtEl>
                                          <p:spTgt spid="53"/>
                                        </p:tgtEl>
                                        <p:attrNameLst>
                                          <p:attrName>ppt_x</p:attrName>
                                        </p:attrNameLst>
                                      </p:cBhvr>
                                    </p:anim>
                                    <p:anim from="(-#ppt_h/2)" to="(#ppt_y)" calcmode="lin" valueType="num">
                                      <p:cBhvr>
                                        <p:cTn id="16" dur="750" fill="hold">
                                          <p:stCondLst>
                                            <p:cond delay="0"/>
                                          </p:stCondLst>
                                        </p:cTn>
                                        <p:tgtEl>
                                          <p:spTgt spid="53"/>
                                        </p:tgtEl>
                                        <p:attrNameLst>
                                          <p:attrName>ppt_y</p:attrName>
                                        </p:attrNameLst>
                                      </p:cBhvr>
                                    </p:anim>
                                    <p:animRot by="21600000">
                                      <p:cBhvr>
                                        <p:cTn id="17" dur="750" fill="hold">
                                          <p:stCondLst>
                                            <p:cond delay="0"/>
                                          </p:stCondLst>
                                        </p:cTn>
                                        <p:tgtEl>
                                          <p:spTgt spid="53"/>
                                        </p:tgtEl>
                                        <p:attrNameLst>
                                          <p:attrName>r</p:attrName>
                                        </p:attrNameLst>
                                      </p:cBhvr>
                                    </p:animRo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0" presetClass="entr" presetSubtype="0" decel="70000" fill="hold" grpId="0" nodeType="afterEffect">
                                  <p:stCondLst>
                                    <p:cond delay="0"/>
                                  </p:stCondLst>
                                  <p:iterate type="lt">
                                    <p:tmPct val="10000"/>
                                  </p:iterate>
                                  <p:childTnLst>
                                    <p:set>
                                      <p:cBhvr>
                                        <p:cTn id="26" dur="641" fill="hold">
                                          <p:stCondLst>
                                            <p:cond delay="1"/>
                                          </p:stCondLst>
                                        </p:cTn>
                                        <p:tgtEl>
                                          <p:spTgt spid="5"/>
                                        </p:tgtEl>
                                        <p:attrNameLst>
                                          <p:attrName>style.visibility</p:attrName>
                                        </p:attrNameLst>
                                      </p:cBhvr>
                                      <p:to>
                                        <p:strVal val="visible"/>
                                      </p:to>
                                    </p:set>
                                    <p:anim to="" calcmode="lin" valueType="num">
                                      <p:cBhvr>
                                        <p:cTn id="27" dur="1" fill="hold">
                                          <p:stCondLst>
                                            <p:cond delay="0"/>
                                          </p:stCondLst>
                                        </p:cTn>
                                        <p:tgtEl>
                                          <p:spTgt spid="5"/>
                                        </p:tgtEl>
                                        <p:attrNameLst>
                                          <p:attrName>ppt_x</p:attrName>
                                        </p:attrNameLst>
                                      </p:cBhvr>
                                      <p:tavLst>
                                        <p:tav tm="0">
                                          <p:val>
                                            <p:strVal val="#ppt_x"/>
                                          </p:val>
                                        </p:tav>
                                        <p:tav tm="100000">
                                          <p:val>
                                            <p:strVal val="#ppt_x+0.15*sin(rand(0-360)+0)+2"/>
                                          </p:val>
                                        </p:tav>
                                      </p:tavLst>
                                    </p:anim>
                                    <p:anim to="" calcmode="lin" valueType="num">
                                      <p:cBhvr>
                                        <p:cTn id="28" dur="1" fill="hold">
                                          <p:stCondLst>
                                            <p:cond delay="0"/>
                                          </p:stCondLst>
                                        </p:cTn>
                                        <p:tgtEl>
                                          <p:spTgt spid="5"/>
                                        </p:tgtEl>
                                        <p:attrNameLst>
                                          <p:attrName>ppt_y</p:attrName>
                                        </p:attrNameLst>
                                      </p:cBhvr>
                                      <p:tavLst>
                                        <p:tav tm="0">
                                          <p:val>
                                            <p:strVal val="#ppt_y"/>
                                          </p:val>
                                        </p:tav>
                                        <p:tav tm="100000">
                                          <p:val>
                                            <p:strVal val="#ppt_y+0.15*sin(rand(0-360)+0)+2"/>
                                          </p:val>
                                        </p:tav>
                                      </p:tavLst>
                                    </p:anim>
                                    <p:anim to="" calcmode="lin" valueType="num">
                                      <p:cBhvr>
                                        <p:cTn id="29" dur="748" fill="hold">
                                          <p:stCondLst>
                                            <p:cond delay="2"/>
                                          </p:stCondLst>
                                        </p:cTn>
                                        <p:tgtEl>
                                          <p:spTgt spid="5"/>
                                        </p:tgtEl>
                                        <p:attrNameLst>
                                          <p:attrName>style.opacity</p:attrName>
                                        </p:attrNameLst>
                                      </p:cBhvr>
                                      <p:tavLst>
                                        <p:tav tm="0">
                                          <p:val>
                                            <p:fltVal val="0"/>
                                          </p:val>
                                        </p:tav>
                                        <p:tav tm="100000">
                                          <p:val>
                                            <p:fltVal val="1"/>
                                          </p:val>
                                        </p:tav>
                                      </p:tavLst>
                                    </p:anim>
                                    <p:animScale>
                                      <p:cBhvr>
                                        <p:cTn id="30" dur="748" fill="hold">
                                          <p:stCondLst>
                                            <p:cond delay="1"/>
                                          </p:stCondLst>
                                        </p:cTn>
                                        <p:tgtEl>
                                          <p:spTgt spid="5"/>
                                        </p:tgtEl>
                                      </p:cBhvr>
                                      <p:from x="500000" y="500000"/>
                                      <p:to x="100000" y="100000"/>
                                    </p:animScale>
                                    <p:anim to="" calcmode="lin" valueType="num">
                                      <p:cBhvr>
                                        <p:cTn id="31" dur="535" fill="hold">
                                          <p:stCondLst>
                                            <p:cond delay="215"/>
                                          </p:stCondLst>
                                        </p:cTn>
                                        <p:tgtEl>
                                          <p:spTgt spid="5"/>
                                        </p:tgtEl>
                                        <p:attrNameLst>
                                          <p:attrName>ppt_x</p:attrName>
                                        </p:attrNameLst>
                                      </p:cBhvr>
                                      <p:tavLst>
                                        <p:tav tm="0">
                                          <p:val>
                                            <p:strVal val="ppt_x-2"/>
                                          </p:val>
                                        </p:tav>
                                        <p:tav tm="100000">
                                          <p:val>
                                            <p:strVal val="#ppt_x"/>
                                          </p:val>
                                        </p:tav>
                                      </p:tavLst>
                                    </p:anim>
                                    <p:anim to="" calcmode="lin" valueType="num">
                                      <p:cBhvr>
                                        <p:cTn id="32" dur="535" fill="hold">
                                          <p:stCondLst>
                                            <p:cond delay="215"/>
                                          </p:stCondLst>
                                        </p:cTn>
                                        <p:tgtEl>
                                          <p:spTgt spid="5"/>
                                        </p:tgtEl>
                                        <p:attrNameLst>
                                          <p:attrName>ppt_y</p:attrName>
                                        </p:attrNameLst>
                                      </p:cBhvr>
                                      <p:tavLst>
                                        <p:tav tm="0">
                                          <p:val>
                                            <p:strVal val="ppt_y-2"/>
                                          </p:val>
                                        </p:tav>
                                        <p:tav tm="100000">
                                          <p:val>
                                            <p:strVal val="#ppt_y"/>
                                          </p:val>
                                        </p:tav>
                                      </p:tavLst>
                                    </p:anim>
                                  </p:childTnLst>
                                </p:cTn>
                              </p:par>
                            </p:childTnLst>
                          </p:cTn>
                        </p:par>
                        <p:par>
                          <p:cTn id="33" fill="hold" nodeType="afterGroup">
                            <p:stCondLst>
                              <p:cond delay="2750"/>
                            </p:stCondLst>
                            <p:childTnLst>
                              <p:par>
                                <p:cTn id="34" presetID="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250"/>
                            </p:stCondLst>
                            <p:childTnLst>
                              <p:par>
                                <p:cTn id="39" presetID="22" presetClass="entr" presetSubtype="1"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nodeType="afterGroup">
                            <p:stCondLst>
                              <p:cond delay="3750"/>
                            </p:stCondLst>
                            <p:childTnLst>
                              <p:par>
                                <p:cTn id="43" presetID="10" presetClass="entr" presetSubtype="0" fill="hold" nodeType="afterEffect">
                                  <p:stCondLst>
                                    <p:cond delay="0"/>
                                  </p:stCondLst>
                                  <p:iterate type="lt">
                                    <p:tmPct val="3534"/>
                                  </p:iterate>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par>
                          <p:cTn id="46" fill="hold" nodeType="afterGroup">
                            <p:stCondLst>
                              <p:cond delay="425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ppt_x"/>
                                          </p:val>
                                        </p:tav>
                                        <p:tav tm="100000">
                                          <p:val>
                                            <p:strVal val="#ppt_x"/>
                                          </p:val>
                                        </p:tav>
                                      </p:tavLst>
                                    </p:anim>
                                    <p:anim calcmode="lin" valueType="num">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ags/tag2.xml><?xml version="1.0" encoding="utf-8"?>
<p:tagLst xmlns:a="http://schemas.openxmlformats.org/drawingml/2006/main" xmlns:r="http://schemas.openxmlformats.org/officeDocument/2006/relationships" xmlns:p="http://schemas.openxmlformats.org/presentationml/2006/main">
  <p:tag name="PA" val="v5.2.4"/>
  <p:tag name="RESOURCELIBID_ANIM" val="462"/>
</p:tagLst>
</file>

<file path=ppt/tags/tag3.xml><?xml version="1.0" encoding="utf-8"?>
<p:tagLst xmlns:a="http://schemas.openxmlformats.org/drawingml/2006/main" xmlns:r="http://schemas.openxmlformats.org/officeDocument/2006/relationships" xmlns:p="http://schemas.openxmlformats.org/presentationml/2006/main">
  <p:tag name="PA" val="v5.2.4"/>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4"/>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4"/>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 name="RESOURCELIBID_ANIM" val="430"/>
</p:tagLst>
</file>

<file path=ppt/tags/tag8.xml><?xml version="1.0" encoding="utf-8"?>
<p:tagLst xmlns:a="http://schemas.openxmlformats.org/drawingml/2006/main" xmlns:r="http://schemas.openxmlformats.org/officeDocument/2006/relationships" xmlns:p="http://schemas.openxmlformats.org/presentationml/2006/main">
  <p:tag name="PA" val="v5.2.4"/>
  <p:tag name="RESOURCELIBID_ANIM" val="430"/>
</p:tagLst>
</file>

<file path=ppt/theme/theme1.xml><?xml version="1.0" encoding="utf-8"?>
<a:theme xmlns:a="http://schemas.openxmlformats.org/drawingml/2006/main" name="第一PPT模板网-WWW.1PPT.COM">
  <a:themeElements>
    <a:clrScheme name="Office">
      <a:dk1>
        <a:srgbClr val="000000"/>
      </a:dk1>
      <a:lt1>
        <a:srgbClr val="FFFFFF"/>
      </a:lt1>
      <a:dk2>
        <a:srgbClr val="768395"/>
      </a:dk2>
      <a:lt2>
        <a:srgbClr val="F0F0F0"/>
      </a:lt2>
      <a:accent1>
        <a:srgbClr val="C3020D"/>
      </a:accent1>
      <a:accent2>
        <a:srgbClr val="F6BE55"/>
      </a:accent2>
      <a:accent3>
        <a:srgbClr val="E56566"/>
      </a:accent3>
      <a:accent4>
        <a:srgbClr val="657BE1"/>
      </a:accent4>
      <a:accent5>
        <a:srgbClr val="59C6BF"/>
      </a:accent5>
      <a:accent6>
        <a:srgbClr val="BB79DB"/>
      </a:accent6>
      <a:hlink>
        <a:srgbClr val="4472C4"/>
      </a:hlink>
      <a:folHlink>
        <a:srgbClr val="BFBFBF"/>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3020D"/>
    </a:accent1>
    <a:accent2>
      <a:srgbClr val="F6BE55"/>
    </a:accent2>
    <a:accent3>
      <a:srgbClr val="E56566"/>
    </a:accent3>
    <a:accent4>
      <a:srgbClr val="657BE1"/>
    </a:accent4>
    <a:accent5>
      <a:srgbClr val="59C6BF"/>
    </a:accent5>
    <a:accent6>
      <a:srgbClr val="BB79DB"/>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3020D"/>
    </a:accent1>
    <a:accent2>
      <a:srgbClr val="F6BE55"/>
    </a:accent2>
    <a:accent3>
      <a:srgbClr val="E56566"/>
    </a:accent3>
    <a:accent4>
      <a:srgbClr val="657BE1"/>
    </a:accent4>
    <a:accent5>
      <a:srgbClr val="59C6BF"/>
    </a:accent5>
    <a:accent6>
      <a:srgbClr val="BB79DB"/>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3020D"/>
    </a:accent1>
    <a:accent2>
      <a:srgbClr val="F6BE55"/>
    </a:accent2>
    <a:accent3>
      <a:srgbClr val="E56566"/>
    </a:accent3>
    <a:accent4>
      <a:srgbClr val="657BE1"/>
    </a:accent4>
    <a:accent5>
      <a:srgbClr val="59C6BF"/>
    </a:accent5>
    <a:accent6>
      <a:srgbClr val="BB79DB"/>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TotalTime>
  <Words>1492</Words>
  <Application>Microsoft Office PowerPoint</Application>
  <PresentationFormat>宽屏</PresentationFormat>
  <Paragraphs>106</Paragraphs>
  <Slides>28</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Meiryo</vt:lpstr>
      <vt:lpstr>等线</vt:lpstr>
      <vt:lpstr>思源黑体 CN Bold</vt:lpstr>
      <vt:lpstr>思源黑体 CN Heavy</vt:lpstr>
      <vt:lpstr>宋体</vt:lpstr>
      <vt:lpstr>微软雅黑</vt:lpstr>
      <vt:lpstr>Aharoni</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11</cp:revision>
  <cp:lastPrinted>2022-05-21T17:38:12Z</cp:lastPrinted>
  <dcterms:created xsi:type="dcterms:W3CDTF">2022-05-21T17:38:12Z</dcterms:created>
  <dcterms:modified xsi:type="dcterms:W3CDTF">2023-03-19T08:46:35Z</dcterms:modified>
</cp:coreProperties>
</file>