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27"/>
  </p:notesMasterIdLst>
  <p:sldIdLst>
    <p:sldId id="256" r:id="rId3"/>
    <p:sldId id="296" r:id="rId4"/>
    <p:sldId id="297" r:id="rId5"/>
    <p:sldId id="298" r:id="rId6"/>
    <p:sldId id="299" r:id="rId7"/>
    <p:sldId id="300" r:id="rId8"/>
    <p:sldId id="302" r:id="rId9"/>
    <p:sldId id="301" r:id="rId10"/>
    <p:sldId id="303" r:id="rId11"/>
    <p:sldId id="304" r:id="rId12"/>
    <p:sldId id="305" r:id="rId13"/>
    <p:sldId id="306" r:id="rId14"/>
    <p:sldId id="308" r:id="rId15"/>
    <p:sldId id="307" r:id="rId16"/>
    <p:sldId id="309" r:id="rId17"/>
    <p:sldId id="310" r:id="rId18"/>
    <p:sldId id="312" r:id="rId19"/>
    <p:sldId id="311" r:id="rId20"/>
    <p:sldId id="313" r:id="rId21"/>
    <p:sldId id="315" r:id="rId22"/>
    <p:sldId id="314" r:id="rId23"/>
    <p:sldId id="316" r:id="rId24"/>
    <p:sldId id="317" r:id="rId25"/>
    <p:sldId id="318"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50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9" autoAdjust="0"/>
    <p:restoredTop sz="96314" autoAdjust="0"/>
  </p:normalViewPr>
  <p:slideViewPr>
    <p:cSldViewPr snapToGrid="0">
      <p:cViewPr varScale="1">
        <p:scale>
          <a:sx n="108" d="100"/>
          <a:sy n="108" d="100"/>
        </p:scale>
        <p:origin x="810" y="114"/>
      </p:cViewPr>
      <p:guideLst>
        <p:guide orient="horz" pos="2159"/>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B1CDA-9010-4FE0-BA23-68A2611E7DC1}" type="datetimeFigureOut">
              <a:rPr lang="zh-CN" altLang="en-US" smtClean="0"/>
              <a:t>2023/3/9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5FD90-50CE-41E7-BAAA-DB78B4F53656}" type="slidenum">
              <a:rPr lang="zh-CN" altLang="en-US" smtClean="0"/>
              <a:t>‹#›</a:t>
            </a:fld>
            <a:endParaRPr lang="zh-CN" altLang="en-US"/>
          </a:p>
        </p:txBody>
      </p:sp>
    </p:spTree>
    <p:extLst>
      <p:ext uri="{BB962C8B-B14F-4D97-AF65-F5344CB8AC3E}">
        <p14:creationId xmlns:p14="http://schemas.microsoft.com/office/powerpoint/2010/main" val="139463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4C5FD90-50CE-41E7-BAAA-DB78B4F53656}" type="slidenum">
              <a:rPr lang="zh-CN" altLang="en-US" smtClean="0"/>
              <a:t>13</a:t>
            </a:fld>
            <a:endParaRPr lang="zh-CN" altLang="en-US"/>
          </a:p>
        </p:txBody>
      </p:sp>
    </p:spTree>
    <p:extLst>
      <p:ext uri="{BB962C8B-B14F-4D97-AF65-F5344CB8AC3E}">
        <p14:creationId xmlns:p14="http://schemas.microsoft.com/office/powerpoint/2010/main" val="76815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86050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9958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8356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4751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9707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6051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768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827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548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8906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9603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215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file:///D:\qq&#25991;&#20214;\712321467\Image\C2C\Image2\%7b75232B38-A165-1FB7-499C-2E1C792CACB5%7d.png" TargetMode="Externa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3"/>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618093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7.xml"/><Relationship Id="rId7" Type="http://schemas.openxmlformats.org/officeDocument/2006/relationships/image" Target="../media/image1.png"/><Relationship Id="rId12" Type="http://schemas.openxmlformats.org/officeDocument/2006/relationships/image" Target="../media/image5.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tags" Target="../tags/tag19.xml"/><Relationship Id="rId10" Type="http://schemas.openxmlformats.org/officeDocument/2006/relationships/image" Target="../media/image3.png"/><Relationship Id="rId4" Type="http://schemas.openxmlformats.org/officeDocument/2006/relationships/tags" Target="../tags/tag18.xml"/><Relationship Id="rId9"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2.xml"/><Relationship Id="rId7" Type="http://schemas.openxmlformats.org/officeDocument/2006/relationships/image" Target="../media/image1.png"/><Relationship Id="rId12" Type="http://schemas.openxmlformats.org/officeDocument/2006/relationships/image" Target="../media/image5.pn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tags" Target="../tags/tag24.xml"/><Relationship Id="rId10" Type="http://schemas.openxmlformats.org/officeDocument/2006/relationships/image" Target="../media/image3.png"/><Relationship Id="rId4" Type="http://schemas.openxmlformats.org/officeDocument/2006/relationships/tags" Target="../tags/tag23.xml"/><Relationship Id="rId9"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4.xml"/><Relationship Id="rId7" Type="http://schemas.openxmlformats.org/officeDocument/2006/relationships/image" Target="../media/image1.png"/><Relationship Id="rId12" Type="http://schemas.openxmlformats.org/officeDocument/2006/relationships/image" Target="../media/image5.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image" Target="../media/image3.png"/><Relationship Id="rId4" Type="http://schemas.openxmlformats.org/officeDocument/2006/relationships/tags" Target="../tags/tag5.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8.png"/><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2.xml"/><Relationship Id="rId7" Type="http://schemas.openxmlformats.org/officeDocument/2006/relationships/image" Target="../media/image1.png"/><Relationship Id="rId12" Type="http://schemas.openxmlformats.org/officeDocument/2006/relationships/image" Target="../media/image5.pn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tags" Target="../tags/tag14.xml"/><Relationship Id="rId10" Type="http://schemas.openxmlformats.org/officeDocument/2006/relationships/image" Target="../media/image3.png"/><Relationship Id="rId4" Type="http://schemas.openxmlformats.org/officeDocument/2006/relationships/tags" Target="../tags/tag13.xml"/><Relationship Id="rId9"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 y="3003550"/>
            <a:ext cx="12192000" cy="3854450"/>
          </a:xfrm>
          <a:prstGeom prst="rect">
            <a:avLst/>
          </a:prstGeom>
        </p:spPr>
      </p:pic>
      <p:sp>
        <p:nvSpPr>
          <p:cNvPr id="2" name="文本框 1"/>
          <p:cNvSpPr txBox="1"/>
          <p:nvPr/>
        </p:nvSpPr>
        <p:spPr>
          <a:xfrm>
            <a:off x="2822713" y="2979219"/>
            <a:ext cx="6546575" cy="460375"/>
          </a:xfrm>
          <a:prstGeom prst="rect">
            <a:avLst/>
          </a:prstGeom>
          <a:noFill/>
        </p:spPr>
        <p:txBody>
          <a:bodyPr wrap="square" rtlCol="0">
            <a:spAutoFit/>
          </a:bodyPr>
          <a:lstStyle/>
          <a:p>
            <a:pPr algn="dist"/>
            <a:r>
              <a:rPr lang="zh-CN" altLang="en-US" sz="24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热烈庆祝八一建军节</a:t>
            </a:r>
            <a:r>
              <a:rPr lang="zh-CN" sz="24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专题课</a:t>
            </a:r>
          </a:p>
        </p:txBody>
      </p:sp>
      <p:grpSp>
        <p:nvGrpSpPr>
          <p:cNvPr id="8" name="组合 7"/>
          <p:cNvGrpSpPr/>
          <p:nvPr/>
        </p:nvGrpSpPr>
        <p:grpSpPr>
          <a:xfrm>
            <a:off x="3333962" y="3537630"/>
            <a:ext cx="2334120" cy="454914"/>
            <a:chOff x="3284097" y="4758214"/>
            <a:chExt cx="2334120" cy="454914"/>
          </a:xfrm>
          <a:solidFill>
            <a:srgbClr val="7D090A"/>
          </a:solidFill>
        </p:grpSpPr>
        <p:sp>
          <p:nvSpPr>
            <p:cNvPr id="7" name="流程图: 接点 6"/>
            <p:cNvSpPr/>
            <p:nvPr/>
          </p:nvSpPr>
          <p:spPr>
            <a:xfrm>
              <a:off x="3284097"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铁</a:t>
              </a:r>
            </a:p>
          </p:txBody>
        </p:sp>
        <p:sp>
          <p:nvSpPr>
            <p:cNvPr id="10" name="流程图: 接点 9"/>
            <p:cNvSpPr/>
            <p:nvPr/>
          </p:nvSpPr>
          <p:spPr>
            <a:xfrm>
              <a:off x="3758770"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血</a:t>
              </a:r>
            </a:p>
          </p:txBody>
        </p:sp>
        <p:sp>
          <p:nvSpPr>
            <p:cNvPr id="11" name="流程图: 接点 10"/>
            <p:cNvSpPr/>
            <p:nvPr/>
          </p:nvSpPr>
          <p:spPr>
            <a:xfrm>
              <a:off x="4708116"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军</a:t>
              </a:r>
            </a:p>
          </p:txBody>
        </p:sp>
        <p:sp>
          <p:nvSpPr>
            <p:cNvPr id="12" name="流程图: 接点 11"/>
            <p:cNvSpPr/>
            <p:nvPr/>
          </p:nvSpPr>
          <p:spPr>
            <a:xfrm>
              <a:off x="4233443"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铸</a:t>
              </a:r>
            </a:p>
          </p:txBody>
        </p:sp>
        <p:sp>
          <p:nvSpPr>
            <p:cNvPr id="13" name="流程图: 接点 12"/>
            <p:cNvSpPr/>
            <p:nvPr/>
          </p:nvSpPr>
          <p:spPr>
            <a:xfrm>
              <a:off x="5182789"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魂</a:t>
              </a:r>
            </a:p>
          </p:txBody>
        </p:sp>
      </p:grpSp>
      <p:grpSp>
        <p:nvGrpSpPr>
          <p:cNvPr id="19" name="组合 18"/>
          <p:cNvGrpSpPr/>
          <p:nvPr/>
        </p:nvGrpSpPr>
        <p:grpSpPr>
          <a:xfrm>
            <a:off x="6570986" y="3537630"/>
            <a:ext cx="2334119" cy="454914"/>
            <a:chOff x="6521121" y="4758214"/>
            <a:chExt cx="2334119" cy="454914"/>
          </a:xfrm>
          <a:solidFill>
            <a:srgbClr val="7D090A"/>
          </a:solidFill>
        </p:grpSpPr>
        <p:sp>
          <p:nvSpPr>
            <p:cNvPr id="14" name="流程图: 接点 13"/>
            <p:cNvSpPr/>
            <p:nvPr/>
          </p:nvSpPr>
          <p:spPr>
            <a:xfrm>
              <a:off x="6521121"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志</a:t>
              </a:r>
            </a:p>
          </p:txBody>
        </p:sp>
        <p:sp>
          <p:nvSpPr>
            <p:cNvPr id="15" name="流程图: 接点 14"/>
            <p:cNvSpPr/>
            <p:nvPr/>
          </p:nvSpPr>
          <p:spPr>
            <a:xfrm>
              <a:off x="6995794"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气</a:t>
              </a:r>
            </a:p>
          </p:txBody>
        </p:sp>
        <p:sp>
          <p:nvSpPr>
            <p:cNvPr id="16" name="流程图: 接点 15"/>
            <p:cNvSpPr/>
            <p:nvPr/>
          </p:nvSpPr>
          <p:spPr>
            <a:xfrm>
              <a:off x="7470467"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在</a:t>
              </a:r>
            </a:p>
          </p:txBody>
        </p:sp>
        <p:sp>
          <p:nvSpPr>
            <p:cNvPr id="17" name="流程图: 接点 16"/>
            <p:cNvSpPr/>
            <p:nvPr/>
          </p:nvSpPr>
          <p:spPr>
            <a:xfrm>
              <a:off x="7945140"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人</a:t>
              </a:r>
            </a:p>
          </p:txBody>
        </p:sp>
        <p:sp>
          <p:nvSpPr>
            <p:cNvPr id="18" name="流程图: 接点 17"/>
            <p:cNvSpPr/>
            <p:nvPr/>
          </p:nvSpPr>
          <p:spPr>
            <a:xfrm>
              <a:off x="8419812" y="4758214"/>
              <a:ext cx="435428" cy="454914"/>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F7C364"/>
                  </a:solidFill>
                  <a:latin typeface="思源黑体 CN Bold" panose="020B0800000000000000" charset="-122"/>
                  <a:ea typeface="思源黑体 CN Bold" panose="020B0800000000000000" charset="-122"/>
                  <a:cs typeface="+mn-ea"/>
                  <a:sym typeface="+mn-lt"/>
                </a:rPr>
                <a:t>心</a:t>
              </a:r>
            </a:p>
          </p:txBody>
        </p:sp>
      </p:grpSp>
      <p:grpSp>
        <p:nvGrpSpPr>
          <p:cNvPr id="24" name="组合 23"/>
          <p:cNvGrpSpPr/>
          <p:nvPr/>
        </p:nvGrpSpPr>
        <p:grpSpPr>
          <a:xfrm>
            <a:off x="1803400" y="1164590"/>
            <a:ext cx="8585200" cy="1861185"/>
            <a:chOff x="2840" y="1834"/>
            <a:chExt cx="13520" cy="2931"/>
          </a:xfrm>
        </p:grpSpPr>
        <p:sp>
          <p:nvSpPr>
            <p:cNvPr id="23" name="文本框 22"/>
            <p:cNvSpPr txBox="1"/>
            <p:nvPr/>
          </p:nvSpPr>
          <p:spPr>
            <a:xfrm>
              <a:off x="2840" y="1834"/>
              <a:ext cx="13520" cy="2931"/>
            </a:xfrm>
            <a:prstGeom prst="rect">
              <a:avLst/>
            </a:prstGeom>
            <a:noFill/>
          </p:spPr>
          <p:txBody>
            <a:bodyPr wrap="square" rtlCol="0">
              <a:spAutoFit/>
            </a:bodyPr>
            <a:lstStyle/>
            <a:p>
              <a:pPr algn="ctr"/>
              <a:r>
                <a:rPr lang="zh-CN" altLang="en-US" sz="115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八一建军节</a:t>
              </a:r>
            </a:p>
          </p:txBody>
        </p:sp>
        <p:sp>
          <p:nvSpPr>
            <p:cNvPr id="21" name="文本框 20"/>
            <p:cNvSpPr txBox="1"/>
            <p:nvPr/>
          </p:nvSpPr>
          <p:spPr>
            <a:xfrm>
              <a:off x="2840" y="1834"/>
              <a:ext cx="13520" cy="2931"/>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11500" dirty="0">
                  <a:solidFill>
                    <a:srgbClr val="F7C364"/>
                  </a:solidFill>
                  <a:effectLst>
                    <a:outerShdw blurRad="50800" dist="38100" dir="5400000" algn="t" rotWithShape="0">
                      <a:prstClr val="black">
                        <a:alpha val="40000"/>
                      </a:prstClr>
                    </a:outerShdw>
                  </a:effectLst>
                  <a:latin typeface="微软雅黑" pitchFamily="34" charset="-122"/>
                  <a:ea typeface="微软雅黑" pitchFamily="34" charset="-122"/>
                </a:rPr>
                <a:t>八一建军节</a:t>
              </a:r>
            </a:p>
          </p:txBody>
        </p:sp>
      </p:grpSp>
      <p:sp>
        <p:nvSpPr>
          <p:cNvPr id="4" name="文本框 3"/>
          <p:cNvSpPr txBox="1"/>
          <p:nvPr/>
        </p:nvSpPr>
        <p:spPr>
          <a:xfrm>
            <a:off x="3225737" y="566420"/>
            <a:ext cx="5740527" cy="398780"/>
          </a:xfrm>
          <a:prstGeom prst="rect">
            <a:avLst/>
          </a:prstGeom>
          <a:noFill/>
        </p:spPr>
        <p:txBody>
          <a:bodyPr wrap="square" rtlCol="0">
            <a:spAutoFit/>
          </a:bodyPr>
          <a:lstStyle/>
          <a:p>
            <a:pPr algn="dist"/>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中</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国</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人</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民</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解</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放</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建</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周</a:t>
            </a:r>
            <a:r>
              <a:rPr lang="en-US" altLang="zh-CN"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dirty="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年</a:t>
            </a:r>
          </a:p>
        </p:txBody>
      </p:sp>
      <p:pic>
        <p:nvPicPr>
          <p:cNvPr id="70" name="图片 69"/>
          <p:cNvPicPr>
            <a:picLocks noChangeAspect="1"/>
          </p:cNvPicPr>
          <p:nvPr/>
        </p:nvPicPr>
        <p:blipFill>
          <a:blip r:embed="rId4"/>
          <a:stretch>
            <a:fillRect/>
          </a:stretch>
        </p:blipFill>
        <p:spPr>
          <a:xfrm flipH="1">
            <a:off x="177800" y="1467485"/>
            <a:ext cx="2181860" cy="1558290"/>
          </a:xfrm>
          <a:prstGeom prst="rect">
            <a:avLst/>
          </a:prstGeom>
        </p:spPr>
      </p:pic>
      <p:pic>
        <p:nvPicPr>
          <p:cNvPr id="71" name="图片 7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0639425" y="1508125"/>
            <a:ext cx="1165225" cy="1174750"/>
          </a:xfrm>
          <a:prstGeom prst="rect">
            <a:avLst/>
          </a:prstGeom>
        </p:spPr>
      </p:pic>
      <p:pic>
        <p:nvPicPr>
          <p:cNvPr id="72" name="图片 7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476105" y="3439795"/>
            <a:ext cx="2326005" cy="167132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0" presetClass="entr" presetSubtype="0" decel="10000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strVal val="#ppt_w+.3"/>
                                          </p:val>
                                        </p:tav>
                                        <p:tav tm="100000">
                                          <p:val>
                                            <p:strVal val="#ppt_w"/>
                                          </p:val>
                                        </p:tav>
                                      </p:tavLst>
                                    </p:anim>
                                    <p:anim calcmode="lin" valueType="num">
                                      <p:cBhvr>
                                        <p:cTn id="13" dur="1000" fill="hold"/>
                                        <p:tgtEl>
                                          <p:spTgt spid="24"/>
                                        </p:tgtEl>
                                        <p:attrNameLst>
                                          <p:attrName>ppt_h</p:attrName>
                                        </p:attrNameLst>
                                      </p:cBhvr>
                                      <p:tavLst>
                                        <p:tav tm="0">
                                          <p:val>
                                            <p:strVal val="#ppt_h"/>
                                          </p:val>
                                        </p:tav>
                                        <p:tav tm="100000">
                                          <p:val>
                                            <p:strVal val="#ppt_h"/>
                                          </p:val>
                                        </p:tav>
                                      </p:tavLst>
                                    </p:anim>
                                    <p:animEffect transition="in" filter="fade">
                                      <p:cBhvr>
                                        <p:cTn id="14" dur="1000"/>
                                        <p:tgtEl>
                                          <p:spTgt spid="2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900" decel="100000" fill="hold"/>
                                        <p:tgtEl>
                                          <p:spTgt spid="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inVertical)">
                                      <p:cBhvr>
                                        <p:cTn id="37" dur="500"/>
                                        <p:tgtEl>
                                          <p:spTgt spid="1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barn(inVertical)">
                                      <p:cBhvr>
                                        <p:cTn id="42" dur="500"/>
                                        <p:tgtEl>
                                          <p:spTgt spid="70"/>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72"/>
                                        </p:tgtEl>
                                        <p:attrNameLst>
                                          <p:attrName>style.visibility</p:attrName>
                                        </p:attrNameLst>
                                      </p:cBhvr>
                                      <p:to>
                                        <p:strVal val="visible"/>
                                      </p:to>
                                    </p:set>
                                    <p:animEffect transition="in" filter="barn(inVertical)">
                                      <p:cBhvr>
                                        <p:cTn id="47" dur="500"/>
                                        <p:tgtEl>
                                          <p:spTgt spid="72"/>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6" presetClass="entr" presetSubtype="21" fill="hold" nodeType="click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barn(inVertical)">
                                      <p:cBhvr>
                                        <p:cTn id="52"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21" name="组合 20"/>
          <p:cNvGrpSpPr/>
          <p:nvPr/>
        </p:nvGrpSpPr>
        <p:grpSpPr>
          <a:xfrm>
            <a:off x="893445" y="1836420"/>
            <a:ext cx="5569585" cy="3413125"/>
            <a:chOff x="8869" y="5529"/>
            <a:chExt cx="8771" cy="5375"/>
          </a:xfrm>
        </p:grpSpPr>
        <p:sp>
          <p:nvSpPr>
            <p:cNvPr id="19" name="文本框 18"/>
            <p:cNvSpPr txBox="1"/>
            <p:nvPr/>
          </p:nvSpPr>
          <p:spPr>
            <a:xfrm>
              <a:off x="8869" y="6795"/>
              <a:ext cx="8771" cy="4109"/>
            </a:xfrm>
            <a:prstGeom prst="rect">
              <a:avLst/>
            </a:prstGeom>
            <a:noFill/>
          </p:spPr>
          <p:txBody>
            <a:bodyPr wrap="square" rtlCol="0">
              <a:spAutoFit/>
            </a:bodyPr>
            <a:lstStyle/>
            <a:p>
              <a:pPr algn="ctr">
                <a:lnSpc>
                  <a:spcPct val="130000"/>
                </a:lnSpc>
              </a:pPr>
              <a:r>
                <a:rPr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1911年4月27日下午5时30分，黄兴率120余名敢死队员直扑两广总督署，发动了同盟会的第十次武装起义-一广州起义。其中72人的遗骸由潘达微收葬于广州东郊红花岗。潘达微把红花岗改名为黄花岗，故称为“黄花岗起义”。黄花岗起义，又称第一次广州起义、辛亥广州起义、黄花岗之役，是中国同盟会于1911年(</a:t>
              </a:r>
              <a:r>
                <a:rPr dirty="0" err="1">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宣统三年</a:t>
              </a:r>
              <a:r>
                <a:rPr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dirty="0" err="1">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在广东省广州市发起的一场起义</a:t>
              </a:r>
              <a:endParaRPr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endParaRPr>
            </a:p>
          </p:txBody>
        </p:sp>
        <p:sp>
          <p:nvSpPr>
            <p:cNvPr id="20" name="圆角矩形 19"/>
            <p:cNvSpPr/>
            <p:nvPr/>
          </p:nvSpPr>
          <p:spPr>
            <a:xfrm>
              <a:off x="10974" y="5529"/>
              <a:ext cx="4561"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广州起义</a:t>
              </a:r>
            </a:p>
          </p:txBody>
        </p:sp>
      </p:grpSp>
      <p:pic>
        <p:nvPicPr>
          <p:cNvPr id="2" name="图片 1"/>
          <p:cNvPicPr>
            <a:picLocks noChangeAspect="1"/>
          </p:cNvPicPr>
          <p:nvPr/>
        </p:nvPicPr>
        <p:blipFill>
          <a:blip r:embed="rId3"/>
          <a:stretch>
            <a:fillRect/>
          </a:stretch>
        </p:blipFill>
        <p:spPr>
          <a:xfrm>
            <a:off x="6040120" y="769620"/>
            <a:ext cx="5189855" cy="5636895"/>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900" decel="100000" fill="hold"/>
                                        <p:tgtEl>
                                          <p:spTgt spid="2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37"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900" decel="100000" fill="hold"/>
                                        <p:tgtEl>
                                          <p:spTgt spid="2"/>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21" name="组合 20"/>
          <p:cNvGrpSpPr/>
          <p:nvPr/>
        </p:nvGrpSpPr>
        <p:grpSpPr>
          <a:xfrm>
            <a:off x="944880" y="1489075"/>
            <a:ext cx="10337800" cy="1372235"/>
            <a:chOff x="8869" y="4982"/>
            <a:chExt cx="16280" cy="2161"/>
          </a:xfrm>
        </p:grpSpPr>
        <p:sp>
          <p:nvSpPr>
            <p:cNvPr id="19" name="文本框 18"/>
            <p:cNvSpPr txBox="1"/>
            <p:nvPr/>
          </p:nvSpPr>
          <p:spPr>
            <a:xfrm>
              <a:off x="11434" y="5425"/>
              <a:ext cx="13715" cy="1276"/>
            </a:xfrm>
            <a:prstGeom prst="rect">
              <a:avLst/>
            </a:prstGeom>
            <a:noFill/>
          </p:spPr>
          <p:txBody>
            <a:bodyPr wrap="square" rtlCol="0">
              <a:spAutoFit/>
            </a:bodyPr>
            <a:lstStyle/>
            <a:p>
              <a:pPr algn="l">
                <a:lnSpc>
                  <a:spcPct val="13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确保党指挥枪。三湾改编初步解决了如何把以农民及旧军人为主要成份的革命军队建设成为一支无产阶级新型人民军队的问题。</a:t>
              </a:r>
            </a:p>
          </p:txBody>
        </p:sp>
        <p:sp>
          <p:nvSpPr>
            <p:cNvPr id="20" name="圆角矩形 19"/>
            <p:cNvSpPr/>
            <p:nvPr/>
          </p:nvSpPr>
          <p:spPr>
            <a:xfrm>
              <a:off x="8869" y="4982"/>
              <a:ext cx="2210" cy="2161"/>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支部建在边上</a:t>
              </a:r>
            </a:p>
          </p:txBody>
        </p:sp>
      </p:grpSp>
      <p:grpSp>
        <p:nvGrpSpPr>
          <p:cNvPr id="2" name="组合 1"/>
          <p:cNvGrpSpPr/>
          <p:nvPr/>
        </p:nvGrpSpPr>
        <p:grpSpPr>
          <a:xfrm>
            <a:off x="944880" y="4482465"/>
            <a:ext cx="10337800" cy="1372235"/>
            <a:chOff x="8869" y="4982"/>
            <a:chExt cx="16280" cy="2161"/>
          </a:xfrm>
        </p:grpSpPr>
        <p:sp>
          <p:nvSpPr>
            <p:cNvPr id="4" name="文本框 3"/>
            <p:cNvSpPr txBox="1"/>
            <p:nvPr/>
          </p:nvSpPr>
          <p:spPr>
            <a:xfrm>
              <a:off x="11434" y="5425"/>
              <a:ext cx="13715" cy="1276"/>
            </a:xfrm>
            <a:prstGeom prst="rect">
              <a:avLst/>
            </a:prstGeom>
            <a:noFill/>
          </p:spPr>
          <p:txBody>
            <a:bodyPr wrap="square" rtlCol="0">
              <a:spAutoFit/>
            </a:bodyPr>
            <a:lstStyle/>
            <a:p>
              <a:pPr algn="l">
                <a:lnSpc>
                  <a:spcPct val="13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实行人民军队官兵平等、经济公开同时，三湾改编的三项重要内容之一实行民主主义，也对团结广大士兵群众、瓦解敌军起到了巨大作用</a:t>
              </a:r>
            </a:p>
          </p:txBody>
        </p:sp>
        <p:sp>
          <p:nvSpPr>
            <p:cNvPr id="5" name="圆角矩形 4"/>
            <p:cNvSpPr/>
            <p:nvPr/>
          </p:nvSpPr>
          <p:spPr>
            <a:xfrm>
              <a:off x="8869" y="4982"/>
              <a:ext cx="2210" cy="2161"/>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民主管理制度</a:t>
              </a:r>
            </a:p>
          </p:txBody>
        </p:sp>
      </p:grpSp>
      <p:grpSp>
        <p:nvGrpSpPr>
          <p:cNvPr id="6" name="组合 5"/>
          <p:cNvGrpSpPr/>
          <p:nvPr/>
        </p:nvGrpSpPr>
        <p:grpSpPr>
          <a:xfrm flipH="1">
            <a:off x="944880" y="2985770"/>
            <a:ext cx="10337800" cy="1372235"/>
            <a:chOff x="8869" y="4982"/>
            <a:chExt cx="16280" cy="2161"/>
          </a:xfrm>
        </p:grpSpPr>
        <p:sp>
          <p:nvSpPr>
            <p:cNvPr id="10" name="文本框 9"/>
            <p:cNvSpPr txBox="1"/>
            <p:nvPr/>
          </p:nvSpPr>
          <p:spPr>
            <a:xfrm>
              <a:off x="11434" y="5425"/>
              <a:ext cx="13715" cy="1276"/>
            </a:xfrm>
            <a:prstGeom prst="rect">
              <a:avLst/>
            </a:prstGeom>
            <a:noFill/>
          </p:spPr>
          <p:txBody>
            <a:bodyPr wrap="square" rtlCol="0">
              <a:spAutoFit/>
            </a:bodyPr>
            <a:lstStyle/>
            <a:p>
              <a:pPr algn="r">
                <a:lnSpc>
                  <a:spcPct val="13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1947年9月29日至10月3日，毛泽东在江西永新县三湾村，领导了举世闻名的“三湾改编”。从政治上组织上保证了党对军队的绝对领导</a:t>
              </a:r>
            </a:p>
          </p:txBody>
        </p:sp>
        <p:sp>
          <p:nvSpPr>
            <p:cNvPr id="11" name="圆角矩形 10"/>
            <p:cNvSpPr/>
            <p:nvPr/>
          </p:nvSpPr>
          <p:spPr>
            <a:xfrm>
              <a:off x="8869" y="4982"/>
              <a:ext cx="2210" cy="2161"/>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三湾改编</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900" decel="100000" fill="hold"/>
                                        <p:tgtEl>
                                          <p:spTgt spid="2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37"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900" decel="100000" fill="hold"/>
                                        <p:tgtEl>
                                          <p:spTgt spid="2"/>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37"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anim calcmode="lin" valueType="num">
                                      <p:cBhvr>
                                        <p:cTn id="31" dur="1000" fill="hold"/>
                                        <p:tgtEl>
                                          <p:spTgt spid="6"/>
                                        </p:tgtEl>
                                        <p:attrNameLst>
                                          <p:attrName>ppt_x</p:attrName>
                                        </p:attrNameLst>
                                      </p:cBhvr>
                                      <p:tavLst>
                                        <p:tav tm="0">
                                          <p:val>
                                            <p:strVal val="#ppt_x"/>
                                          </p:val>
                                        </p:tav>
                                        <p:tav tm="100000">
                                          <p:val>
                                            <p:strVal val="#ppt_x"/>
                                          </p:val>
                                        </p:tav>
                                      </p:tavLst>
                                    </p:anim>
                                    <p:anim calcmode="lin" valueType="num">
                                      <p:cBhvr>
                                        <p:cTn id="32" dur="900" decel="100000" fill="hold"/>
                                        <p:tgtEl>
                                          <p:spTgt spid="6"/>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14" name="组合 13"/>
          <p:cNvGrpSpPr/>
          <p:nvPr/>
        </p:nvGrpSpPr>
        <p:grpSpPr>
          <a:xfrm>
            <a:off x="1282700" y="1511935"/>
            <a:ext cx="9832340" cy="1327785"/>
            <a:chOff x="2281" y="2595"/>
            <a:chExt cx="15484" cy="2091"/>
          </a:xfrm>
        </p:grpSpPr>
        <p:sp>
          <p:nvSpPr>
            <p:cNvPr id="12" name="文本框 11"/>
            <p:cNvSpPr txBox="1"/>
            <p:nvPr/>
          </p:nvSpPr>
          <p:spPr>
            <a:xfrm>
              <a:off x="2281" y="2595"/>
              <a:ext cx="4183" cy="822"/>
            </a:xfrm>
            <a:prstGeom prst="rect">
              <a:avLst/>
            </a:prstGeom>
            <a:noFill/>
          </p:spPr>
          <p:txBody>
            <a:bodyPr wrap="square" rtlCol="0">
              <a:spAutoFit/>
            </a:bodyPr>
            <a:lstStyle/>
            <a:p>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13" name="文本框 12"/>
            <p:cNvSpPr txBox="1"/>
            <p:nvPr/>
          </p:nvSpPr>
          <p:spPr>
            <a:xfrm>
              <a:off x="2281" y="3410"/>
              <a:ext cx="15484" cy="1276"/>
            </a:xfrm>
            <a:prstGeom prst="rect">
              <a:avLst/>
            </a:prstGeom>
            <a:noFill/>
          </p:spPr>
          <p:txBody>
            <a:bodyPr wrap="square" rtlCol="0">
              <a:spAutoFit/>
            </a:bodyPr>
            <a:lstStyle/>
            <a:p>
              <a:pPr>
                <a:lnSpc>
                  <a:spcPct val="130000"/>
                </a:lnSpc>
              </a:pP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红军和革命根据地的发展壮大使得国民党惊恐不安，蒋介石紧急调集军队，从</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1930</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年开始，对中国共产党领导的中央革命根据地发动的四次“围剿行动</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p>
          </p:txBody>
        </p:sp>
      </p:grpSp>
      <p:sp>
        <p:nvSpPr>
          <p:cNvPr id="15" name="Line 29"/>
          <p:cNvSpPr>
            <a:spLocks noChangeShapeType="1"/>
          </p:cNvSpPr>
          <p:nvPr/>
        </p:nvSpPr>
        <p:spPr bwMode="auto">
          <a:xfrm flipV="1">
            <a:off x="442595" y="4384040"/>
            <a:ext cx="11262995" cy="635"/>
          </a:xfrm>
          <a:prstGeom prst="line">
            <a:avLst/>
          </a:prstGeom>
          <a:noFill/>
          <a:ln w="12700">
            <a:solidFill>
              <a:srgbClr val="404040"/>
            </a:solidFill>
            <a:miter lim="800000"/>
            <a:headEnd type="oval" w="med" len="med"/>
          </a:ln>
          <a:extLst>
            <a:ext uri="{909E8E84-426E-40DD-AFC4-6F175D3DCCD1}">
              <a14:hiddenFill xmlns:a14="http://schemas.microsoft.com/office/drawing/2010/main">
                <a:noFill/>
              </a14:hiddenFill>
            </a:ext>
          </a:extLst>
        </p:spPr>
        <p:txBody>
          <a:bodyPr/>
          <a:lstStyle/>
          <a:p>
            <a:endParaRPr lang="zh-CN" altLang="en-US" sz="2400">
              <a:solidFill>
                <a:schemeClr val="tx1">
                  <a:lumMod val="75000"/>
                  <a:lumOff val="25000"/>
                </a:schemeClr>
              </a:solidFill>
              <a:cs typeface="+mn-ea"/>
              <a:sym typeface="+mn-lt"/>
            </a:endParaRPr>
          </a:p>
        </p:txBody>
      </p:sp>
      <p:sp>
        <p:nvSpPr>
          <p:cNvPr id="16" name="Oval 30"/>
          <p:cNvSpPr>
            <a:spLocks noChangeArrowheads="1"/>
          </p:cNvSpPr>
          <p:nvPr/>
        </p:nvSpPr>
        <p:spPr bwMode="auto">
          <a:xfrm>
            <a:off x="2511954" y="4280959"/>
            <a:ext cx="237067" cy="237067"/>
          </a:xfrm>
          <a:prstGeom prst="ellipse">
            <a:avLst/>
          </a:prstGeom>
          <a:solidFill>
            <a:srgbClr val="AF0102"/>
          </a:solidFill>
          <a:ln w="12700">
            <a:solidFill>
              <a:srgbClr val="FFFFFF"/>
            </a:solidFill>
            <a:round/>
          </a:ln>
        </p:spPr>
        <p:txBody>
          <a:bodyPr/>
          <a:lstStyle/>
          <a:p>
            <a:endParaRPr lang="zh-CN" altLang="en-US" sz="2400">
              <a:solidFill>
                <a:schemeClr val="tx1">
                  <a:lumMod val="75000"/>
                  <a:lumOff val="25000"/>
                </a:schemeClr>
              </a:solidFill>
              <a:cs typeface="+mn-ea"/>
              <a:sym typeface="+mn-lt"/>
            </a:endParaRPr>
          </a:p>
        </p:txBody>
      </p:sp>
      <p:sp>
        <p:nvSpPr>
          <p:cNvPr id="18" name="Oval 32"/>
          <p:cNvSpPr>
            <a:spLocks noChangeArrowheads="1"/>
          </p:cNvSpPr>
          <p:nvPr/>
        </p:nvSpPr>
        <p:spPr bwMode="auto">
          <a:xfrm>
            <a:off x="5955559" y="4280959"/>
            <a:ext cx="237067" cy="237067"/>
          </a:xfrm>
          <a:prstGeom prst="ellipse">
            <a:avLst/>
          </a:prstGeom>
          <a:solidFill>
            <a:srgbClr val="AF0102"/>
          </a:solidFill>
          <a:ln w="12700">
            <a:solidFill>
              <a:srgbClr val="FFFFFF"/>
            </a:solidFill>
            <a:round/>
          </a:ln>
        </p:spPr>
        <p:txBody>
          <a:bodyPr/>
          <a:lstStyle/>
          <a:p>
            <a:endParaRPr lang="zh-CN" altLang="en-US" sz="2400">
              <a:solidFill>
                <a:schemeClr val="tx1">
                  <a:lumMod val="75000"/>
                  <a:lumOff val="25000"/>
                </a:schemeClr>
              </a:solidFill>
              <a:cs typeface="+mn-ea"/>
              <a:sym typeface="+mn-lt"/>
            </a:endParaRPr>
          </a:p>
        </p:txBody>
      </p:sp>
      <p:sp>
        <p:nvSpPr>
          <p:cNvPr id="22" name="Oval 34"/>
          <p:cNvSpPr>
            <a:spLocks noChangeArrowheads="1"/>
          </p:cNvSpPr>
          <p:nvPr/>
        </p:nvSpPr>
        <p:spPr bwMode="auto">
          <a:xfrm>
            <a:off x="9532514" y="4280959"/>
            <a:ext cx="237067" cy="237067"/>
          </a:xfrm>
          <a:prstGeom prst="ellipse">
            <a:avLst/>
          </a:prstGeom>
          <a:solidFill>
            <a:srgbClr val="AF0102"/>
          </a:solidFill>
          <a:ln w="12700">
            <a:solidFill>
              <a:srgbClr val="FFFFFF"/>
            </a:solidFill>
            <a:round/>
          </a:ln>
        </p:spPr>
        <p:txBody>
          <a:bodyPr/>
          <a:lstStyle/>
          <a:p>
            <a:endParaRPr lang="zh-CN" altLang="en-US" sz="2400">
              <a:solidFill>
                <a:schemeClr val="tx1">
                  <a:lumMod val="75000"/>
                  <a:lumOff val="25000"/>
                </a:schemeClr>
              </a:solidFill>
              <a:cs typeface="+mn-ea"/>
              <a:sym typeface="+mn-lt"/>
            </a:endParaRPr>
          </a:p>
        </p:txBody>
      </p:sp>
      <p:sp>
        <p:nvSpPr>
          <p:cNvPr id="34" name="文本框 33"/>
          <p:cNvSpPr txBox="1"/>
          <p:nvPr/>
        </p:nvSpPr>
        <p:spPr>
          <a:xfrm>
            <a:off x="1898333" y="3101340"/>
            <a:ext cx="1464310" cy="953135"/>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第一次</a:t>
            </a:r>
            <a:endParaRPr lang="en-US" altLang="zh-CN" sz="2800">
              <a:solidFill>
                <a:schemeClr val="tx1"/>
              </a:solidFill>
              <a:latin typeface="思源黑体 CN Bold" panose="020B0800000000000000" charset="-122"/>
              <a:ea typeface="思源黑体 CN Bold" panose="020B0800000000000000" charset="-122"/>
              <a:cs typeface="+mn-ea"/>
              <a:sym typeface="+mn-lt"/>
            </a:endParaRPr>
          </a:p>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37" name="文本框 36"/>
          <p:cNvSpPr txBox="1"/>
          <p:nvPr/>
        </p:nvSpPr>
        <p:spPr>
          <a:xfrm>
            <a:off x="575310" y="4732655"/>
            <a:ext cx="4110355" cy="922020"/>
          </a:xfrm>
          <a:prstGeom prst="rect">
            <a:avLst/>
          </a:prstGeom>
          <a:noFill/>
        </p:spPr>
        <p:txBody>
          <a:bodyPr wrap="square" rtlCol="0">
            <a:spAutoFit/>
          </a:bodyPr>
          <a:lstStyle/>
          <a:p>
            <a:pPr algn="ct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第一次反“围剿”为第二次国内革命战争时期</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中央革命根据地军民粉碎国民党军队进攻的战役。</a:t>
            </a:r>
          </a:p>
        </p:txBody>
      </p:sp>
      <p:sp>
        <p:nvSpPr>
          <p:cNvPr id="41" name="文本框 40"/>
          <p:cNvSpPr txBox="1"/>
          <p:nvPr/>
        </p:nvSpPr>
        <p:spPr>
          <a:xfrm>
            <a:off x="5319078" y="4561205"/>
            <a:ext cx="1510030" cy="953135"/>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第二次</a:t>
            </a:r>
            <a:endParaRPr lang="en-US" altLang="zh-CN" sz="2800">
              <a:solidFill>
                <a:schemeClr val="tx1"/>
              </a:solidFill>
              <a:latin typeface="思源黑体 CN Bold" panose="020B0800000000000000" charset="-122"/>
              <a:ea typeface="思源黑体 CN Bold" panose="020B0800000000000000" charset="-122"/>
              <a:cs typeface="+mn-ea"/>
              <a:sym typeface="+mn-lt"/>
            </a:endParaRPr>
          </a:p>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42" name="文本框 41"/>
          <p:cNvSpPr txBox="1"/>
          <p:nvPr/>
        </p:nvSpPr>
        <p:spPr>
          <a:xfrm>
            <a:off x="8918893" y="3101340"/>
            <a:ext cx="1464310" cy="953135"/>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第三次</a:t>
            </a:r>
            <a:endParaRPr lang="en-US" altLang="zh-CN" sz="2800">
              <a:solidFill>
                <a:schemeClr val="tx1"/>
              </a:solidFill>
              <a:latin typeface="思源黑体 CN Bold" panose="020B0800000000000000" charset="-122"/>
              <a:ea typeface="思源黑体 CN Bold" panose="020B0800000000000000" charset="-122"/>
              <a:cs typeface="+mn-ea"/>
              <a:sym typeface="+mn-lt"/>
            </a:endParaRPr>
          </a:p>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43" name="文本框 42"/>
          <p:cNvSpPr txBox="1"/>
          <p:nvPr/>
        </p:nvSpPr>
        <p:spPr>
          <a:xfrm>
            <a:off x="4018915" y="3315335"/>
            <a:ext cx="4110355" cy="922020"/>
          </a:xfrm>
          <a:prstGeom prst="rect">
            <a:avLst/>
          </a:prstGeom>
          <a:noFill/>
        </p:spPr>
        <p:txBody>
          <a:bodyPr wrap="square" rtlCol="0">
            <a:spAutoFit/>
          </a:bodyPr>
          <a:lstStyle/>
          <a:p>
            <a:pPr algn="ct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第二次反围剿是指第二次国内革命战争时期，于</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1931</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4</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月发动的第二次“围剿”。最终红军反“围剿”成功。</a:t>
            </a:r>
          </a:p>
        </p:txBody>
      </p:sp>
      <p:sp>
        <p:nvSpPr>
          <p:cNvPr id="44" name="文本框 43"/>
          <p:cNvSpPr txBox="1"/>
          <p:nvPr/>
        </p:nvSpPr>
        <p:spPr>
          <a:xfrm>
            <a:off x="7595870" y="4758055"/>
            <a:ext cx="4110355" cy="922020"/>
          </a:xfrm>
          <a:prstGeom prst="rect">
            <a:avLst/>
          </a:prstGeom>
          <a:noFill/>
        </p:spPr>
        <p:txBody>
          <a:bodyPr wrap="square" rtlCol="0">
            <a:spAutoFit/>
          </a:bodyPr>
          <a:lstStyle/>
          <a:p>
            <a:pPr algn="ct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第三次反围剿是指</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1931</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7</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~9</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月土地革命战争时期，反击国民党军</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30</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万兵力对中央苏区</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围剿</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的战役。</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par>
                          <p:cTn id="15" fill="hold" nodeType="afterGroup">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par>
                          <p:cTn id="19" fill="hold" nodeType="afterGroup">
                            <p:stCondLst>
                              <p:cond delay="1000"/>
                            </p:stCondLst>
                            <p:childTnLst>
                              <p:par>
                                <p:cTn id="20" presetID="21" presetClass="entr" presetSubtype="1"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heel(1)">
                                      <p:cBhvr>
                                        <p:cTn id="22" dur="500"/>
                                        <p:tgtEl>
                                          <p:spTgt spid="16"/>
                                        </p:tgtEl>
                                      </p:cBhvr>
                                    </p:animEffect>
                                  </p:childTnLst>
                                </p:cTn>
                              </p:par>
                            </p:childTnLst>
                          </p:cTn>
                        </p:par>
                        <p:par>
                          <p:cTn id="23" fill="hold" nodeType="afterGroup">
                            <p:stCondLst>
                              <p:cond delay="1500"/>
                            </p:stCondLst>
                            <p:childTnLst>
                              <p:par>
                                <p:cTn id="24" presetID="12" presetClass="entr" presetSubtype="4"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500"/>
                                        <p:tgtEl>
                                          <p:spTgt spid="34"/>
                                        </p:tgtEl>
                                        <p:attrNameLst>
                                          <p:attrName>ppt_y</p:attrName>
                                        </p:attrNameLst>
                                      </p:cBhvr>
                                      <p:tavLst>
                                        <p:tav tm="0">
                                          <p:val>
                                            <p:strVal val="#ppt_y+#ppt_h*1.125000"/>
                                          </p:val>
                                        </p:tav>
                                        <p:tav tm="100000">
                                          <p:val>
                                            <p:strVal val="#ppt_y"/>
                                          </p:val>
                                        </p:tav>
                                      </p:tavLst>
                                    </p:anim>
                                    <p:animEffect transition="in" filter="wipe(up)">
                                      <p:cBhvr>
                                        <p:cTn id="27" dur="500"/>
                                        <p:tgtEl>
                                          <p:spTgt spid="34"/>
                                        </p:tgtEl>
                                      </p:cBhvr>
                                    </p:animEffect>
                                  </p:childTnLst>
                                </p:cTn>
                              </p:par>
                            </p:childTnLst>
                          </p:cTn>
                        </p:par>
                        <p:par>
                          <p:cTn id="28" fill="hold" nodeType="afterGroup">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left)">
                                      <p:cBhvr>
                                        <p:cTn id="31" dur="500"/>
                                        <p:tgtEl>
                                          <p:spTgt spid="37"/>
                                        </p:tgtEl>
                                      </p:cBhvr>
                                    </p:animEffect>
                                  </p:childTnLst>
                                </p:cTn>
                              </p:par>
                            </p:childTnLst>
                          </p:cTn>
                        </p:par>
                        <p:par>
                          <p:cTn id="32" fill="hold" nodeType="afterGroup">
                            <p:stCondLst>
                              <p:cond delay="2500"/>
                            </p:stCondLst>
                            <p:childTnLst>
                              <p:par>
                                <p:cTn id="33" presetID="21" presetClass="entr" presetSubtype="1"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heel(1)">
                                      <p:cBhvr>
                                        <p:cTn id="35" dur="500"/>
                                        <p:tgtEl>
                                          <p:spTgt spid="18"/>
                                        </p:tgtEl>
                                      </p:cBhvr>
                                    </p:animEffect>
                                  </p:childTnLst>
                                </p:cTn>
                              </p:par>
                            </p:childTnLst>
                          </p:cTn>
                        </p:par>
                        <p:par>
                          <p:cTn id="36" fill="hold" nodeType="afterGroup">
                            <p:stCondLst>
                              <p:cond delay="3000"/>
                            </p:stCondLst>
                            <p:childTnLst>
                              <p:par>
                                <p:cTn id="37" presetID="12" presetClass="entr" presetSubtype="4"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p:tgtEl>
                                          <p:spTgt spid="41"/>
                                        </p:tgtEl>
                                        <p:attrNameLst>
                                          <p:attrName>ppt_y</p:attrName>
                                        </p:attrNameLst>
                                      </p:cBhvr>
                                      <p:tavLst>
                                        <p:tav tm="0">
                                          <p:val>
                                            <p:strVal val="#ppt_y+#ppt_h*1.125000"/>
                                          </p:val>
                                        </p:tav>
                                        <p:tav tm="100000">
                                          <p:val>
                                            <p:strVal val="#ppt_y"/>
                                          </p:val>
                                        </p:tav>
                                      </p:tavLst>
                                    </p:anim>
                                    <p:animEffect transition="in" filter="wipe(up)">
                                      <p:cBhvr>
                                        <p:cTn id="40" dur="500"/>
                                        <p:tgtEl>
                                          <p:spTgt spid="41"/>
                                        </p:tgtEl>
                                      </p:cBhvr>
                                    </p:animEffect>
                                  </p:childTnLst>
                                </p:cTn>
                              </p:par>
                            </p:childTnLst>
                          </p:cTn>
                        </p:par>
                        <p:par>
                          <p:cTn id="41" fill="hold" nodeType="afterGroup">
                            <p:stCondLst>
                              <p:cond delay="3500"/>
                            </p:stCondLst>
                            <p:childTnLst>
                              <p:par>
                                <p:cTn id="42" presetID="22" presetClass="entr" presetSubtype="8" fill="hold" grpId="0" nodeType="after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wipe(left)">
                                      <p:cBhvr>
                                        <p:cTn id="44" dur="500"/>
                                        <p:tgtEl>
                                          <p:spTgt spid="43"/>
                                        </p:tgtEl>
                                      </p:cBhvr>
                                    </p:animEffect>
                                  </p:childTnLst>
                                </p:cTn>
                              </p:par>
                            </p:childTnLst>
                          </p:cTn>
                        </p:par>
                        <p:par>
                          <p:cTn id="45" fill="hold" nodeType="afterGroup">
                            <p:stCondLst>
                              <p:cond delay="4000"/>
                            </p:stCondLst>
                            <p:childTnLst>
                              <p:par>
                                <p:cTn id="46" presetID="21" presetClass="entr" presetSubtype="1"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heel(1)">
                                      <p:cBhvr>
                                        <p:cTn id="48" dur="500"/>
                                        <p:tgtEl>
                                          <p:spTgt spid="22"/>
                                        </p:tgtEl>
                                      </p:cBhvr>
                                    </p:animEffect>
                                  </p:childTnLst>
                                </p:cTn>
                              </p:par>
                            </p:childTnLst>
                          </p:cTn>
                        </p:par>
                        <p:par>
                          <p:cTn id="49" fill="hold" nodeType="afterGroup">
                            <p:stCondLst>
                              <p:cond delay="4500"/>
                            </p:stCondLst>
                            <p:childTnLst>
                              <p:par>
                                <p:cTn id="50" presetID="12" presetClass="entr" presetSubtype="4" fill="hold" grpId="0" nodeType="after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p:tgtEl>
                                          <p:spTgt spid="42"/>
                                        </p:tgtEl>
                                        <p:attrNameLst>
                                          <p:attrName>ppt_y</p:attrName>
                                        </p:attrNameLst>
                                      </p:cBhvr>
                                      <p:tavLst>
                                        <p:tav tm="0">
                                          <p:val>
                                            <p:strVal val="#ppt_y+#ppt_h*1.125000"/>
                                          </p:val>
                                        </p:tav>
                                        <p:tav tm="100000">
                                          <p:val>
                                            <p:strVal val="#ppt_y"/>
                                          </p:val>
                                        </p:tav>
                                      </p:tavLst>
                                    </p:anim>
                                    <p:animEffect transition="in" filter="wipe(up)">
                                      <p:cBhvr>
                                        <p:cTn id="53" dur="500"/>
                                        <p:tgtEl>
                                          <p:spTgt spid="42"/>
                                        </p:tgtEl>
                                      </p:cBhvr>
                                    </p:animEffect>
                                  </p:childTnLst>
                                </p:cTn>
                              </p:par>
                            </p:childTnLst>
                          </p:cTn>
                        </p:par>
                        <p:par>
                          <p:cTn id="54" fill="hold" nodeType="afterGroup">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left)">
                                      <p:cBhvr>
                                        <p:cTn id="5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22" grpId="0" animBg="1"/>
      <p:bldP spid="34" grpId="0"/>
      <p:bldP spid="37" grpId="0"/>
      <p:bldP spid="41" grpId="0"/>
      <p:bldP spid="42" grpId="0"/>
      <p:bldP spid="43" grpId="0"/>
      <p:bldP spid="4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14" name="组合 13"/>
          <p:cNvGrpSpPr/>
          <p:nvPr/>
        </p:nvGrpSpPr>
        <p:grpSpPr>
          <a:xfrm>
            <a:off x="1282700" y="1511935"/>
            <a:ext cx="9832340" cy="1327785"/>
            <a:chOff x="2281" y="2595"/>
            <a:chExt cx="15484" cy="2091"/>
          </a:xfrm>
        </p:grpSpPr>
        <p:sp>
          <p:nvSpPr>
            <p:cNvPr id="12" name="文本框 11"/>
            <p:cNvSpPr txBox="1"/>
            <p:nvPr/>
          </p:nvSpPr>
          <p:spPr>
            <a:xfrm>
              <a:off x="2281" y="2595"/>
              <a:ext cx="4183" cy="822"/>
            </a:xfrm>
            <a:prstGeom prst="rect">
              <a:avLst/>
            </a:prstGeom>
            <a:noFill/>
          </p:spPr>
          <p:txBody>
            <a:bodyPr wrap="square" rtlCol="0">
              <a:spAutoFit/>
            </a:bodyPr>
            <a:lstStyle/>
            <a:p>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13" name="文本框 12"/>
            <p:cNvSpPr txBox="1"/>
            <p:nvPr/>
          </p:nvSpPr>
          <p:spPr>
            <a:xfrm>
              <a:off x="2281" y="3410"/>
              <a:ext cx="15484" cy="1276"/>
            </a:xfrm>
            <a:prstGeom prst="rect">
              <a:avLst/>
            </a:prstGeom>
            <a:noFill/>
          </p:spPr>
          <p:txBody>
            <a:bodyPr wrap="square" rtlCol="0">
              <a:spAutoFit/>
            </a:bodyPr>
            <a:lstStyle/>
            <a:p>
              <a:pPr>
                <a:lnSpc>
                  <a:spcPct val="130000"/>
                </a:lnSpc>
              </a:pP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红军和革命根据地的发展壮大使得国民党惊恐不安，蒋介石紧急调集军队，从</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1930</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年开始，对中国共产党领导的中央革命根据地发动的四次“围剿行动</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p>
          </p:txBody>
        </p:sp>
      </p:grpSp>
      <p:sp>
        <p:nvSpPr>
          <p:cNvPr id="15" name="Line 29"/>
          <p:cNvSpPr>
            <a:spLocks noChangeShapeType="1"/>
          </p:cNvSpPr>
          <p:nvPr/>
        </p:nvSpPr>
        <p:spPr bwMode="auto">
          <a:xfrm flipV="1">
            <a:off x="442595" y="4384040"/>
            <a:ext cx="11262995" cy="635"/>
          </a:xfrm>
          <a:prstGeom prst="line">
            <a:avLst/>
          </a:prstGeom>
          <a:noFill/>
          <a:ln w="12700">
            <a:solidFill>
              <a:srgbClr val="404040"/>
            </a:solidFill>
            <a:miter lim="800000"/>
            <a:headEnd type="oval" w="med" len="med"/>
          </a:ln>
          <a:extLst>
            <a:ext uri="{909E8E84-426E-40DD-AFC4-6F175D3DCCD1}">
              <a14:hiddenFill xmlns:a14="http://schemas.microsoft.com/office/drawing/2010/main">
                <a:noFill/>
              </a14:hiddenFill>
            </a:ext>
          </a:extLst>
        </p:spPr>
        <p:txBody>
          <a:bodyPr/>
          <a:lstStyle/>
          <a:p>
            <a:endParaRPr lang="zh-CN" altLang="en-US" sz="2400">
              <a:solidFill>
                <a:schemeClr val="tx1">
                  <a:lumMod val="75000"/>
                  <a:lumOff val="25000"/>
                </a:schemeClr>
              </a:solidFill>
              <a:cs typeface="+mn-ea"/>
              <a:sym typeface="+mn-lt"/>
            </a:endParaRPr>
          </a:p>
        </p:txBody>
      </p:sp>
      <p:sp>
        <p:nvSpPr>
          <p:cNvPr id="16" name="Oval 30"/>
          <p:cNvSpPr>
            <a:spLocks noChangeArrowheads="1"/>
          </p:cNvSpPr>
          <p:nvPr/>
        </p:nvSpPr>
        <p:spPr bwMode="auto">
          <a:xfrm>
            <a:off x="3477789" y="4280959"/>
            <a:ext cx="237067" cy="237067"/>
          </a:xfrm>
          <a:prstGeom prst="ellipse">
            <a:avLst/>
          </a:prstGeom>
          <a:solidFill>
            <a:srgbClr val="AF0102"/>
          </a:solidFill>
          <a:ln w="12700">
            <a:solidFill>
              <a:srgbClr val="FFFFFF"/>
            </a:solidFill>
            <a:round/>
          </a:ln>
        </p:spPr>
        <p:txBody>
          <a:bodyPr/>
          <a:lstStyle/>
          <a:p>
            <a:endParaRPr lang="zh-CN" altLang="en-US" sz="2400">
              <a:solidFill>
                <a:schemeClr val="tx1">
                  <a:lumMod val="75000"/>
                  <a:lumOff val="25000"/>
                </a:schemeClr>
              </a:solidFill>
              <a:cs typeface="+mn-ea"/>
              <a:sym typeface="+mn-lt"/>
            </a:endParaRPr>
          </a:p>
        </p:txBody>
      </p:sp>
      <p:sp>
        <p:nvSpPr>
          <p:cNvPr id="22" name="Oval 34"/>
          <p:cNvSpPr>
            <a:spLocks noChangeArrowheads="1"/>
          </p:cNvSpPr>
          <p:nvPr/>
        </p:nvSpPr>
        <p:spPr bwMode="auto">
          <a:xfrm>
            <a:off x="8324744" y="4280959"/>
            <a:ext cx="237067" cy="237067"/>
          </a:xfrm>
          <a:prstGeom prst="ellipse">
            <a:avLst/>
          </a:prstGeom>
          <a:solidFill>
            <a:srgbClr val="AF0102"/>
          </a:solidFill>
          <a:ln w="12700">
            <a:solidFill>
              <a:srgbClr val="FFFFFF"/>
            </a:solidFill>
            <a:round/>
          </a:ln>
        </p:spPr>
        <p:txBody>
          <a:bodyPr/>
          <a:lstStyle/>
          <a:p>
            <a:endParaRPr lang="zh-CN" altLang="en-US" sz="2400">
              <a:solidFill>
                <a:schemeClr val="tx1">
                  <a:lumMod val="75000"/>
                  <a:lumOff val="25000"/>
                </a:schemeClr>
              </a:solidFill>
              <a:cs typeface="+mn-ea"/>
              <a:sym typeface="+mn-lt"/>
            </a:endParaRPr>
          </a:p>
        </p:txBody>
      </p:sp>
      <p:sp>
        <p:nvSpPr>
          <p:cNvPr id="34" name="文本框 33"/>
          <p:cNvSpPr txBox="1"/>
          <p:nvPr/>
        </p:nvSpPr>
        <p:spPr>
          <a:xfrm>
            <a:off x="2864168" y="3101340"/>
            <a:ext cx="1464310" cy="953135"/>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第四次</a:t>
            </a:r>
            <a:endParaRPr lang="en-US" altLang="zh-CN" sz="2800">
              <a:solidFill>
                <a:schemeClr val="tx1"/>
              </a:solidFill>
              <a:latin typeface="思源黑体 CN Bold" panose="020B0800000000000000" charset="-122"/>
              <a:ea typeface="思源黑体 CN Bold" panose="020B0800000000000000" charset="-122"/>
              <a:cs typeface="+mn-ea"/>
              <a:sym typeface="+mn-lt"/>
            </a:endParaRPr>
          </a:p>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37" name="文本框 36"/>
          <p:cNvSpPr txBox="1"/>
          <p:nvPr/>
        </p:nvSpPr>
        <p:spPr>
          <a:xfrm>
            <a:off x="1541145" y="4732655"/>
            <a:ext cx="4110355" cy="922020"/>
          </a:xfrm>
          <a:prstGeom prst="rect">
            <a:avLst/>
          </a:prstGeom>
          <a:noFill/>
        </p:spPr>
        <p:txBody>
          <a:bodyPr wrap="square" rtlCol="0">
            <a:spAutoFit/>
          </a:bodyPr>
          <a:lstStyle/>
          <a:p>
            <a:pPr algn="ct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第二次反围剿是指第二次国内革命战争时期，于1931年4月发动的第二次“围剿”。最终红军反“围剿”成功。</a:t>
            </a:r>
          </a:p>
        </p:txBody>
      </p:sp>
      <p:sp>
        <p:nvSpPr>
          <p:cNvPr id="42" name="文本框 41"/>
          <p:cNvSpPr txBox="1"/>
          <p:nvPr/>
        </p:nvSpPr>
        <p:spPr>
          <a:xfrm>
            <a:off x="7711123" y="3101340"/>
            <a:ext cx="1464310" cy="953135"/>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第五次</a:t>
            </a:r>
            <a:endParaRPr lang="en-US" altLang="zh-CN" sz="2800">
              <a:solidFill>
                <a:schemeClr val="tx1"/>
              </a:solidFill>
              <a:latin typeface="思源黑体 CN Bold" panose="020B0800000000000000" charset="-122"/>
              <a:ea typeface="思源黑体 CN Bold" panose="020B0800000000000000" charset="-122"/>
              <a:cs typeface="+mn-ea"/>
              <a:sym typeface="+mn-lt"/>
            </a:endParaRPr>
          </a:p>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反围剿</a:t>
            </a:r>
          </a:p>
        </p:txBody>
      </p:sp>
      <p:sp>
        <p:nvSpPr>
          <p:cNvPr id="44" name="文本框 43"/>
          <p:cNvSpPr txBox="1"/>
          <p:nvPr/>
        </p:nvSpPr>
        <p:spPr>
          <a:xfrm>
            <a:off x="6388100" y="4758055"/>
            <a:ext cx="4110355" cy="922020"/>
          </a:xfrm>
          <a:prstGeom prst="rect">
            <a:avLst/>
          </a:prstGeom>
          <a:noFill/>
        </p:spPr>
        <p:txBody>
          <a:bodyPr wrap="square" rtlCol="0">
            <a:spAutoFit/>
          </a:bodyPr>
          <a:lstStyle/>
          <a:p>
            <a:pPr algn="ct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第一次反“围剿”为第二次国内革命战争时期,中央革命根据地军民粉碎国民党军队进攻的战役。</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par>
                          <p:cTn id="15" fill="hold" nodeType="afterGroup">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par>
                          <p:cTn id="19" fill="hold" nodeType="afterGroup">
                            <p:stCondLst>
                              <p:cond delay="1000"/>
                            </p:stCondLst>
                            <p:childTnLst>
                              <p:par>
                                <p:cTn id="20" presetID="21" presetClass="entr" presetSubtype="1"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heel(1)">
                                      <p:cBhvr>
                                        <p:cTn id="22" dur="500"/>
                                        <p:tgtEl>
                                          <p:spTgt spid="16"/>
                                        </p:tgtEl>
                                      </p:cBhvr>
                                    </p:animEffect>
                                  </p:childTnLst>
                                </p:cTn>
                              </p:par>
                            </p:childTnLst>
                          </p:cTn>
                        </p:par>
                        <p:par>
                          <p:cTn id="23" fill="hold" nodeType="afterGroup">
                            <p:stCondLst>
                              <p:cond delay="1500"/>
                            </p:stCondLst>
                            <p:childTnLst>
                              <p:par>
                                <p:cTn id="24" presetID="12" presetClass="entr" presetSubtype="4"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500"/>
                                        <p:tgtEl>
                                          <p:spTgt spid="34"/>
                                        </p:tgtEl>
                                        <p:attrNameLst>
                                          <p:attrName>ppt_y</p:attrName>
                                        </p:attrNameLst>
                                      </p:cBhvr>
                                      <p:tavLst>
                                        <p:tav tm="0">
                                          <p:val>
                                            <p:strVal val="#ppt_y+#ppt_h*1.125000"/>
                                          </p:val>
                                        </p:tav>
                                        <p:tav tm="100000">
                                          <p:val>
                                            <p:strVal val="#ppt_y"/>
                                          </p:val>
                                        </p:tav>
                                      </p:tavLst>
                                    </p:anim>
                                    <p:animEffect transition="in" filter="wipe(up)">
                                      <p:cBhvr>
                                        <p:cTn id="27" dur="500"/>
                                        <p:tgtEl>
                                          <p:spTgt spid="34"/>
                                        </p:tgtEl>
                                      </p:cBhvr>
                                    </p:animEffect>
                                  </p:childTnLst>
                                </p:cTn>
                              </p:par>
                            </p:childTnLst>
                          </p:cTn>
                        </p:par>
                        <p:par>
                          <p:cTn id="28" fill="hold" nodeType="afterGroup">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left)">
                                      <p:cBhvr>
                                        <p:cTn id="31" dur="500"/>
                                        <p:tgtEl>
                                          <p:spTgt spid="37"/>
                                        </p:tgtEl>
                                      </p:cBhvr>
                                    </p:animEffect>
                                  </p:childTnLst>
                                </p:cTn>
                              </p:par>
                            </p:childTnLst>
                          </p:cTn>
                        </p:par>
                        <p:par>
                          <p:cTn id="32" fill="hold" nodeType="afterGroup">
                            <p:stCondLst>
                              <p:cond delay="2500"/>
                            </p:stCondLst>
                            <p:childTnLst>
                              <p:par>
                                <p:cTn id="33" presetID="21" presetClass="entr" presetSubtype="1"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heel(1)">
                                      <p:cBhvr>
                                        <p:cTn id="35" dur="500"/>
                                        <p:tgtEl>
                                          <p:spTgt spid="22"/>
                                        </p:tgtEl>
                                      </p:cBhvr>
                                    </p:animEffect>
                                  </p:childTnLst>
                                </p:cTn>
                              </p:par>
                            </p:childTnLst>
                          </p:cTn>
                        </p:par>
                        <p:par>
                          <p:cTn id="36" fill="hold" nodeType="afterGroup">
                            <p:stCondLst>
                              <p:cond delay="3000"/>
                            </p:stCondLst>
                            <p:childTnLst>
                              <p:par>
                                <p:cTn id="37" presetID="12" presetClass="entr" presetSubtype="4" fill="hold" grpId="0" nodeType="afterEffect">
                                  <p:stCondLst>
                                    <p:cond delay="0"/>
                                  </p:stCondLst>
                                  <p:childTnLst>
                                    <p:set>
                                      <p:cBhvr>
                                        <p:cTn id="38" dur="1" fill="hold">
                                          <p:stCondLst>
                                            <p:cond delay="0"/>
                                          </p:stCondLst>
                                        </p:cTn>
                                        <p:tgtEl>
                                          <p:spTgt spid="42"/>
                                        </p:tgtEl>
                                        <p:attrNameLst>
                                          <p:attrName>style.visibility</p:attrName>
                                        </p:attrNameLst>
                                      </p:cBhvr>
                                      <p:to>
                                        <p:strVal val="visible"/>
                                      </p:to>
                                    </p:set>
                                    <p:anim calcmode="lin" valueType="num">
                                      <p:cBhvr additive="base">
                                        <p:cTn id="39" dur="500"/>
                                        <p:tgtEl>
                                          <p:spTgt spid="42"/>
                                        </p:tgtEl>
                                        <p:attrNameLst>
                                          <p:attrName>ppt_y</p:attrName>
                                        </p:attrNameLst>
                                      </p:cBhvr>
                                      <p:tavLst>
                                        <p:tav tm="0">
                                          <p:val>
                                            <p:strVal val="#ppt_y+#ppt_h*1.125000"/>
                                          </p:val>
                                        </p:tav>
                                        <p:tav tm="100000">
                                          <p:val>
                                            <p:strVal val="#ppt_y"/>
                                          </p:val>
                                        </p:tav>
                                      </p:tavLst>
                                    </p:anim>
                                    <p:animEffect transition="in" filter="wipe(up)">
                                      <p:cBhvr>
                                        <p:cTn id="40" dur="500"/>
                                        <p:tgtEl>
                                          <p:spTgt spid="42"/>
                                        </p:tgtEl>
                                      </p:cBhvr>
                                    </p:animEffect>
                                  </p:childTnLst>
                                </p:cTn>
                              </p:par>
                            </p:childTnLst>
                          </p:cTn>
                        </p:par>
                        <p:par>
                          <p:cTn id="41" fill="hold" nodeType="afterGroup">
                            <p:stCondLst>
                              <p:cond delay="3500"/>
                            </p:stCondLst>
                            <p:childTnLst>
                              <p:par>
                                <p:cTn id="42" presetID="22" presetClass="entr" presetSubtype="8"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wipe(left)">
                                      <p:cBhvr>
                                        <p:cTn id="4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2" grpId="0" animBg="1"/>
      <p:bldP spid="34" grpId="0"/>
      <p:bldP spid="37" grpId="0"/>
      <p:bldP spid="42" grpId="0"/>
      <p:bldP spid="4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sp>
        <p:nvSpPr>
          <p:cNvPr id="41" name="文本框 40"/>
          <p:cNvSpPr txBox="1"/>
          <p:nvPr/>
        </p:nvSpPr>
        <p:spPr>
          <a:xfrm>
            <a:off x="2064068" y="2065655"/>
            <a:ext cx="8064500" cy="3192780"/>
          </a:xfrm>
          <a:prstGeom prst="rect">
            <a:avLst/>
          </a:prstGeom>
          <a:noFill/>
        </p:spPr>
        <p:txBody>
          <a:bodyPr wrap="square" rtlCol="0">
            <a:spAutoFit/>
          </a:bodyPr>
          <a:lstStyle/>
          <a:p>
            <a:pPr algn="ctr">
              <a:lnSpc>
                <a:spcPct val="160000"/>
              </a:lnSpc>
            </a:pP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在长征的历史上，过广西的这一段虽然短暂，但却是极为重要的关键一段。在桂北，中央红军首先进行了长征以来的第一场大战</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湘江战役， 冲破了敌人精心设置的第 四道封锁线，渡过了湘江， 彻底粉碎了敌人妄图全歼中央红军于湘江以东的阴谋，赢得了战略上的胜利，为中国共产党历史上发生的第次伟大转 折提供了契机</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 </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其次在湘江战役中的被动挨打和惨重损失，彻底暴露了王明“左”倾冒险主义错误路线的严重危害，引发了党的高层领导和广大红军将士对第五次反“围剿”以来军事路线和军事指挥的深刻反思</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1"/>
                                        </p:tgtEl>
                                        <p:attrNameLst>
                                          <p:attrName>style.visibility</p:attrName>
                                        </p:attrNameLst>
                                      </p:cBhvr>
                                      <p:to>
                                        <p:strVal val="visible"/>
                                      </p:to>
                                    </p:set>
                                    <p:animEffect transition="in" filter="wipe(down)">
                                      <p:cBhvr>
                                        <p:cTn id="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3"/>
          <a:stretch>
            <a:fillRect/>
          </a:stretch>
        </p:blipFill>
        <p:spPr>
          <a:xfrm>
            <a:off x="0" y="2255520"/>
            <a:ext cx="6600825" cy="4267200"/>
          </a:xfrm>
          <a:prstGeom prst="rect">
            <a:avLst/>
          </a:prstGeom>
        </p:spPr>
      </p:pic>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6" name="组合 5"/>
          <p:cNvGrpSpPr/>
          <p:nvPr/>
        </p:nvGrpSpPr>
        <p:grpSpPr>
          <a:xfrm>
            <a:off x="4586355" y="1963077"/>
            <a:ext cx="1944603" cy="1571799"/>
            <a:chOff x="5724243" y="1647788"/>
            <a:chExt cx="2747312" cy="2220619"/>
          </a:xfrm>
        </p:grpSpPr>
        <p:grpSp>
          <p:nvGrpSpPr>
            <p:cNvPr id="10" name="组合 9"/>
            <p:cNvGrpSpPr/>
            <p:nvPr/>
          </p:nvGrpSpPr>
          <p:grpSpPr>
            <a:xfrm>
              <a:off x="5987591" y="1647788"/>
              <a:ext cx="2220619" cy="2220619"/>
              <a:chOff x="5938887" y="1794331"/>
              <a:chExt cx="1885360" cy="1885360"/>
            </a:xfrm>
          </p:grpSpPr>
          <p:sp>
            <p:nvSpPr>
              <p:cNvPr id="11" name="椭圆 10"/>
              <p:cNvSpPr/>
              <p:nvPr/>
            </p:nvSpPr>
            <p:spPr>
              <a:xfrm>
                <a:off x="6167282" y="2022726"/>
                <a:ext cx="1428570" cy="142857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sp>
            <p:nvSpPr>
              <p:cNvPr id="22" name="椭圆 21"/>
              <p:cNvSpPr/>
              <p:nvPr/>
            </p:nvSpPr>
            <p:spPr>
              <a:xfrm>
                <a:off x="5938887" y="1794331"/>
                <a:ext cx="1885360" cy="1885360"/>
              </a:xfrm>
              <a:prstGeom prst="ellipse">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grpSp>
        <p:sp>
          <p:nvSpPr>
            <p:cNvPr id="23" name="文本框 22"/>
            <p:cNvSpPr txBox="1"/>
            <p:nvPr/>
          </p:nvSpPr>
          <p:spPr>
            <a:xfrm>
              <a:off x="5724243" y="2060975"/>
              <a:ext cx="2747312" cy="1346578"/>
            </a:xfrm>
            <a:prstGeom prst="rect">
              <a:avLst/>
            </a:prstGeom>
            <a:noFill/>
            <a:ln>
              <a:noFill/>
            </a:ln>
          </p:spPr>
          <p:txBody>
            <a:bodyPr wrap="square" rtlCol="0">
              <a:spAutoFit/>
            </a:bodyPr>
            <a:lstStyle>
              <a:defPPr>
                <a:defRPr lang="zh-CN"/>
              </a:defPPr>
              <a:lvl1pPr>
                <a:lnSpc>
                  <a:spcPts val="2300"/>
                </a:lnSpc>
                <a:defRPr sz="1200"/>
              </a:lvl1pPr>
            </a:lstStyle>
            <a:p>
              <a:pPr algn="ctr">
                <a:lnSpc>
                  <a:spcPct val="100000"/>
                </a:lnSpc>
              </a:pPr>
              <a:r>
                <a:rPr lang="zh-CN" altLang="en-US" sz="2800">
                  <a:solidFill>
                    <a:srgbClr val="EFBB4E"/>
                  </a:solidFill>
                  <a:latin typeface="思源黑体 CN Bold" panose="020B0800000000000000" charset="-122"/>
                  <a:ea typeface="思源黑体 CN Bold" panose="020B0800000000000000" charset="-122"/>
                  <a:cs typeface="+mn-ea"/>
                  <a:sym typeface="+mn-lt"/>
                </a:rPr>
                <a:t>长征顺利结束</a:t>
              </a:r>
            </a:p>
          </p:txBody>
        </p:sp>
      </p:grpSp>
      <p:grpSp>
        <p:nvGrpSpPr>
          <p:cNvPr id="24" name="组合 23"/>
          <p:cNvGrpSpPr/>
          <p:nvPr/>
        </p:nvGrpSpPr>
        <p:grpSpPr>
          <a:xfrm>
            <a:off x="4772758" y="3939234"/>
            <a:ext cx="1571799" cy="1500900"/>
            <a:chOff x="5370287" y="4079360"/>
            <a:chExt cx="2322286" cy="2322286"/>
          </a:xfrm>
        </p:grpSpPr>
        <p:grpSp>
          <p:nvGrpSpPr>
            <p:cNvPr id="25" name="组合 24"/>
            <p:cNvGrpSpPr/>
            <p:nvPr/>
          </p:nvGrpSpPr>
          <p:grpSpPr>
            <a:xfrm>
              <a:off x="5370287" y="4079360"/>
              <a:ext cx="2322286" cy="2322286"/>
              <a:chOff x="5938887" y="1794331"/>
              <a:chExt cx="1885360" cy="1885360"/>
            </a:xfrm>
          </p:grpSpPr>
          <p:sp>
            <p:nvSpPr>
              <p:cNvPr id="26" name="椭圆 25"/>
              <p:cNvSpPr/>
              <p:nvPr/>
            </p:nvSpPr>
            <p:spPr>
              <a:xfrm>
                <a:off x="6167282" y="2022726"/>
                <a:ext cx="1428570" cy="142857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sp>
            <p:nvSpPr>
              <p:cNvPr id="27" name="椭圆 26"/>
              <p:cNvSpPr/>
              <p:nvPr/>
            </p:nvSpPr>
            <p:spPr>
              <a:xfrm>
                <a:off x="5938887" y="1794331"/>
                <a:ext cx="1885360" cy="1885360"/>
              </a:xfrm>
              <a:prstGeom prst="ellipse">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grpSp>
        <p:sp>
          <p:nvSpPr>
            <p:cNvPr id="28" name="文本框 27"/>
            <p:cNvSpPr txBox="1"/>
            <p:nvPr/>
          </p:nvSpPr>
          <p:spPr>
            <a:xfrm>
              <a:off x="5517904" y="4558640"/>
              <a:ext cx="2039297" cy="1474750"/>
            </a:xfrm>
            <a:prstGeom prst="rect">
              <a:avLst/>
            </a:prstGeom>
            <a:noFill/>
            <a:ln>
              <a:noFill/>
            </a:ln>
          </p:spPr>
          <p:txBody>
            <a:bodyPr wrap="square" rtlCol="0">
              <a:spAutoFit/>
            </a:bodyPr>
            <a:lstStyle>
              <a:defPPr>
                <a:defRPr lang="zh-CN"/>
              </a:defPPr>
              <a:lvl1pPr algn="ctr">
                <a:lnSpc>
                  <a:spcPts val="2300"/>
                </a:lnSpc>
                <a:defRPr sz="1200"/>
              </a:lvl1pPr>
            </a:lstStyle>
            <a:p>
              <a:pPr>
                <a:lnSpc>
                  <a:spcPct val="100000"/>
                </a:lnSpc>
              </a:pPr>
              <a:r>
                <a:rPr lang="zh-CN" altLang="en-US" sz="2800">
                  <a:solidFill>
                    <a:srgbClr val="EFBB4E"/>
                  </a:solidFill>
                  <a:latin typeface="思源黑体 CN Bold" panose="020B0800000000000000" charset="-122"/>
                  <a:ea typeface="思源黑体 CN Bold" panose="020B0800000000000000" charset="-122"/>
                  <a:cs typeface="+mn-ea"/>
                  <a:sym typeface="+mn-lt"/>
                </a:rPr>
                <a:t>胜利意义</a:t>
              </a:r>
            </a:p>
          </p:txBody>
        </p:sp>
      </p:grpSp>
      <p:sp>
        <p:nvSpPr>
          <p:cNvPr id="29" name="文本框 28"/>
          <p:cNvSpPr txBox="1"/>
          <p:nvPr/>
        </p:nvSpPr>
        <p:spPr>
          <a:xfrm>
            <a:off x="6530959" y="2169444"/>
            <a:ext cx="4441841" cy="1198880"/>
          </a:xfrm>
          <a:prstGeom prst="rect">
            <a:avLst/>
          </a:prstGeom>
          <a:noFill/>
        </p:spPr>
        <p:txBody>
          <a:bodyPr wrap="square" rtlCol="0">
            <a:spAutoFit/>
          </a:bodyPr>
          <a:lstStyle/>
          <a:p>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1936</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10</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月。红二方面军和红四方面军经过长征到达甘肃会宁，同红一方面军会师。红军三大主力的会师，宣告红军二万五千里长征胜利结束。</a:t>
            </a:r>
          </a:p>
        </p:txBody>
      </p:sp>
      <p:sp>
        <p:nvSpPr>
          <p:cNvPr id="32" name="文本框 31"/>
          <p:cNvSpPr txBox="1"/>
          <p:nvPr/>
        </p:nvSpPr>
        <p:spPr>
          <a:xfrm>
            <a:off x="6526806" y="4248994"/>
            <a:ext cx="4441840" cy="922020"/>
          </a:xfrm>
          <a:prstGeom prst="rect">
            <a:avLst/>
          </a:prstGeom>
          <a:noFill/>
        </p:spPr>
        <p:txBody>
          <a:bodyPr wrap="square" rtlCol="0">
            <a:spAutoFit/>
          </a:bodyPr>
          <a:lstStyle/>
          <a:p>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粉碎了国民党反动派妄图扼杀中国革命的目的</a:t>
            </a:r>
            <a:r>
              <a:rPr lang="en-US" altLang="zh-C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lang="zh-CN" altLang="en-US">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保存了党和红军的骨干力量，中国革命转危为安，中国革命的新局面将来</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par>
                                <p:cTn id="15" presetID="21" presetClass="entr" presetSubtype="1"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500"/>
                                        <p:tgtEl>
                                          <p:spTgt spid="6"/>
                                        </p:tgtEl>
                                      </p:cBhvr>
                                    </p:animEffect>
                                  </p:childTnLst>
                                </p:cTn>
                              </p:par>
                            </p:childTnLst>
                          </p:cTn>
                        </p:par>
                        <p:par>
                          <p:cTn id="18" fill="hold" nodeType="afterGroup">
                            <p:stCondLst>
                              <p:cond delay="500"/>
                            </p:stCondLst>
                            <p:childTnLst>
                              <p:par>
                                <p:cTn id="19" presetID="21" presetClass="entr" presetSubtype="1"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heel(1)">
                                      <p:cBhvr>
                                        <p:cTn id="21" dur="500"/>
                                        <p:tgtEl>
                                          <p:spTgt spid="24"/>
                                        </p:tgtEl>
                                      </p:cBhvr>
                                    </p:animEffect>
                                  </p:childTnLst>
                                </p:cTn>
                              </p:par>
                            </p:childTnLst>
                          </p:cTn>
                        </p:par>
                        <p:par>
                          <p:cTn id="22" fill="hold" nodeType="afterGroup">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left)">
                                      <p:cBhvr>
                                        <p:cTn id="25" dur="500"/>
                                        <p:tgtEl>
                                          <p:spTgt spid="29"/>
                                        </p:tgtEl>
                                      </p:cBhvr>
                                    </p:animEffect>
                                  </p:childTnLst>
                                </p:cTn>
                              </p:par>
                            </p:childTnLst>
                          </p:cTn>
                        </p:par>
                        <p:par>
                          <p:cTn id="26" fill="hold" nodeType="afterGroup">
                            <p:stCondLst>
                              <p:cond delay="15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4" name="组合 3"/>
          <p:cNvGrpSpPr/>
          <p:nvPr/>
        </p:nvGrpSpPr>
        <p:grpSpPr>
          <a:xfrm>
            <a:off x="893445" y="1579880"/>
            <a:ext cx="5569585" cy="4491990"/>
            <a:chOff x="8869" y="5529"/>
            <a:chExt cx="8771" cy="7074"/>
          </a:xfrm>
        </p:grpSpPr>
        <p:sp>
          <p:nvSpPr>
            <p:cNvPr id="5" name="文本框 4"/>
            <p:cNvSpPr txBox="1"/>
            <p:nvPr/>
          </p:nvSpPr>
          <p:spPr>
            <a:xfrm>
              <a:off x="8869" y="6795"/>
              <a:ext cx="8771" cy="5808"/>
            </a:xfrm>
            <a:prstGeom prst="rect">
              <a:avLst/>
            </a:prstGeom>
            <a:noFill/>
          </p:spPr>
          <p:txBody>
            <a:bodyPr wrap="square" rtlCol="0">
              <a:spAutoFit/>
            </a:bodyPr>
            <a:lstStyle/>
            <a:p>
              <a:pPr algn="ctr">
                <a:lnSpc>
                  <a:spcPct val="13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中共中央从全民族的利益和抗日大局出发，多次作出重大让步，主动提出“红军改名为国民革命军，直接受南京中央政府与军事委员会之指导”(《中共中央给中国国民党三中全会电》，《六大以来》(上) ，第798页，人民出版社1980年版。)等。然而，蒋介石国民党坚持将红军人数限定在3万人，并且不能设总指挥部，由他们派人担任师参谋长和政训处主任，甚至荒谬地要求毛泽东和朱德出国留洋。对此，中共谈判代表在坚持原则的前提下，适当作出让步，将红军改编人数先是由12个师降至4个师六七万人。</a:t>
              </a:r>
            </a:p>
          </p:txBody>
        </p:sp>
        <p:sp>
          <p:nvSpPr>
            <p:cNvPr id="6" name="圆角矩形 5"/>
            <p:cNvSpPr/>
            <p:nvPr/>
          </p:nvSpPr>
          <p:spPr>
            <a:xfrm>
              <a:off x="10083" y="5529"/>
              <a:ext cx="6343"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主力红军改编为八路军</a:t>
              </a:r>
            </a:p>
          </p:txBody>
        </p:sp>
      </p:grpSp>
      <p:pic>
        <p:nvPicPr>
          <p:cNvPr id="10" name="图片 9"/>
          <p:cNvPicPr>
            <a:picLocks noChangeAspect="1"/>
          </p:cNvPicPr>
          <p:nvPr/>
        </p:nvPicPr>
        <p:blipFill>
          <a:blip r:embed="rId3"/>
          <a:stretch>
            <a:fillRect/>
          </a:stretch>
        </p:blipFill>
        <p:spPr>
          <a:xfrm>
            <a:off x="6238875" y="1200150"/>
            <a:ext cx="5953125" cy="445770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900" decel="100000" fill="hold"/>
                                        <p:tgtEl>
                                          <p:spTgt spid="4"/>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7"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a:off x="0" y="3003550"/>
            <a:ext cx="12192000" cy="3854450"/>
          </a:xfrm>
          <a:prstGeom prst="rect">
            <a:avLst/>
          </a:prstGeom>
        </p:spPr>
      </p:pic>
      <p:sp>
        <p:nvSpPr>
          <p:cNvPr id="2" name="文本框 1"/>
          <p:cNvSpPr txBox="1"/>
          <p:nvPr/>
        </p:nvSpPr>
        <p:spPr>
          <a:xfrm>
            <a:off x="4014788" y="3401695"/>
            <a:ext cx="4133215" cy="521970"/>
          </a:xfrm>
          <a:prstGeom prst="rect">
            <a:avLst/>
          </a:prstGeom>
          <a:noFill/>
        </p:spPr>
        <p:txBody>
          <a:bodyPr wrap="square" rtlCol="0">
            <a:spAutoFit/>
          </a:bodyPr>
          <a:lstStyle/>
          <a:p>
            <a:pPr algn="dist"/>
            <a:r>
              <a:rPr lang="zh-CN" altLang="en-US" sz="2800" dirty="0">
                <a:solidFill>
                  <a:srgbClr val="F7C364"/>
                </a:solidFill>
                <a:latin typeface="思源黑体 CN Medium" panose="020B0600000000000000" charset="-122"/>
                <a:ea typeface="思源黑体 CN Medium" panose="020B0600000000000000" charset="-122"/>
                <a:cs typeface="+mn-ea"/>
                <a:sym typeface="+mn-lt"/>
              </a:rPr>
              <a:t>国防建设意义</a:t>
            </a:r>
          </a:p>
        </p:txBody>
      </p:sp>
      <p:grpSp>
        <p:nvGrpSpPr>
          <p:cNvPr id="24" name="组合 23"/>
          <p:cNvGrpSpPr/>
          <p:nvPr/>
        </p:nvGrpSpPr>
        <p:grpSpPr>
          <a:xfrm>
            <a:off x="1788795" y="1406525"/>
            <a:ext cx="8585200" cy="1861185"/>
            <a:chOff x="2840" y="1834"/>
            <a:chExt cx="13520" cy="2931"/>
          </a:xfrm>
        </p:grpSpPr>
        <p:sp>
          <p:nvSpPr>
            <p:cNvPr id="23" name="文本框 22"/>
            <p:cNvSpPr txBox="1"/>
            <p:nvPr/>
          </p:nvSpPr>
          <p:spPr>
            <a:xfrm>
              <a:off x="2840" y="1834"/>
              <a:ext cx="13520" cy="2931"/>
            </a:xfrm>
            <a:prstGeom prst="rect">
              <a:avLst/>
            </a:prstGeom>
            <a:noFill/>
          </p:spPr>
          <p:txBody>
            <a:bodyPr wrap="square" rtlCol="0">
              <a:spAutoFit/>
            </a:bodyPr>
            <a:lstStyle/>
            <a:p>
              <a:pPr algn="ctr"/>
              <a:r>
                <a:rPr lang="zh-CN" altLang="en-US" sz="115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第三小节</a:t>
              </a:r>
            </a:p>
          </p:txBody>
        </p:sp>
        <p:sp>
          <p:nvSpPr>
            <p:cNvPr id="21" name="文本框 20"/>
            <p:cNvSpPr txBox="1"/>
            <p:nvPr/>
          </p:nvSpPr>
          <p:spPr>
            <a:xfrm>
              <a:off x="2840" y="1834"/>
              <a:ext cx="13520" cy="2931"/>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115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第三小节</a:t>
              </a:r>
            </a:p>
          </p:txBody>
        </p:sp>
      </p:grpSp>
      <p:sp>
        <p:nvSpPr>
          <p:cNvPr id="4" name="文本框 3"/>
          <p:cNvSpPr txBox="1"/>
          <p:nvPr/>
        </p:nvSpPr>
        <p:spPr>
          <a:xfrm>
            <a:off x="3225737" y="1185844"/>
            <a:ext cx="5740527" cy="398780"/>
          </a:xfrm>
          <a:prstGeom prst="rect">
            <a:avLst/>
          </a:prstGeom>
          <a:noFill/>
        </p:spPr>
        <p:txBody>
          <a:bodyPr wrap="square" rtlCol="0">
            <a:spAutoFit/>
          </a:bodyPr>
          <a:lstStyle/>
          <a:p>
            <a:pPr algn="dist"/>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中</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国</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民</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解</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放</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周</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年</a:t>
            </a:r>
          </a:p>
        </p:txBody>
      </p:sp>
      <p:pic>
        <p:nvPicPr>
          <p:cNvPr id="70" name="图片 69"/>
          <p:cNvPicPr>
            <a:picLocks noChangeAspect="1"/>
          </p:cNvPicPr>
          <p:nvPr>
            <p:custDataLst>
              <p:tags r:id="rId3"/>
            </p:custDataLst>
          </p:nvPr>
        </p:nvPicPr>
        <p:blipFill>
          <a:blip r:embed="rId10"/>
          <a:stretch>
            <a:fillRect/>
          </a:stretch>
        </p:blipFill>
        <p:spPr>
          <a:xfrm flipH="1">
            <a:off x="932180" y="1709420"/>
            <a:ext cx="2181860" cy="1558290"/>
          </a:xfrm>
          <a:prstGeom prst="rect">
            <a:avLst/>
          </a:prstGeom>
        </p:spPr>
      </p:pic>
      <p:pic>
        <p:nvPicPr>
          <p:cNvPr id="71" name="图片 70"/>
          <p:cNvPicPr>
            <a:picLocks noChangeAspect="1"/>
          </p:cNvPicPr>
          <p:nvPr>
            <p:custDataLst>
              <p:tags r:id="rId4"/>
            </p:custDataLst>
          </p:nvPr>
        </p:nvPicPr>
        <p:blipFill>
          <a:blip r:embed="rId11" cstate="email">
            <a:extLst>
              <a:ext uri="{28A0092B-C50C-407E-A947-70E740481C1C}">
                <a14:useLocalDpi xmlns:a14="http://schemas.microsoft.com/office/drawing/2010/main"/>
              </a:ext>
            </a:extLst>
          </a:blip>
          <a:stretch>
            <a:fillRect/>
          </a:stretch>
        </p:blipFill>
        <p:spPr>
          <a:xfrm flipH="1">
            <a:off x="10020935" y="1750060"/>
            <a:ext cx="1165225" cy="1174750"/>
          </a:xfrm>
          <a:prstGeom prst="rect">
            <a:avLst/>
          </a:prstGeom>
        </p:spPr>
      </p:pic>
      <p:pic>
        <p:nvPicPr>
          <p:cNvPr id="72" name="图片 71"/>
          <p:cNvPicPr>
            <a:picLocks noChangeAspect="1"/>
          </p:cNvPicPr>
          <p:nvPr>
            <p:custDataLst>
              <p:tags r:id="rId5"/>
            </p:custDataLst>
          </p:nvPr>
        </p:nvPicPr>
        <p:blipFill>
          <a:blip r:embed="rId12" cstate="email">
            <a:extLst>
              <a:ext uri="{28A0092B-C50C-407E-A947-70E740481C1C}">
                <a14:useLocalDpi xmlns:a14="http://schemas.microsoft.com/office/drawing/2010/main"/>
              </a:ext>
            </a:extLst>
          </a:blip>
          <a:stretch>
            <a:fillRect/>
          </a:stretch>
        </p:blipFill>
        <p:spPr>
          <a:xfrm>
            <a:off x="8570595" y="3267710"/>
            <a:ext cx="2326005" cy="167132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3"/>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900" decel="100000" fill="hold"/>
                                        <p:tgtEl>
                                          <p:spTgt spid="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barn(inVertical)">
                                      <p:cBhvr>
                                        <p:cTn id="39" dur="500"/>
                                        <p:tgtEl>
                                          <p:spTgt spid="70"/>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6" presetClass="entr" presetSubtype="21" fill="hold"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barn(inVertical)">
                                      <p:cBhvr>
                                        <p:cTn id="44" dur="500"/>
                                        <p:tgtEl>
                                          <p:spTgt spid="72"/>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16" presetClass="entr" presetSubtype="21" fill="hold" nodeType="click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barn(inVertical)">
                                      <p:cBhvr>
                                        <p:cTn id="4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国防建设意义</a:t>
                </a:r>
              </a:p>
            </p:txBody>
          </p:sp>
        </p:grpSp>
      </p:grpSp>
      <p:grpSp>
        <p:nvGrpSpPr>
          <p:cNvPr id="2" name="组合 1"/>
          <p:cNvGrpSpPr/>
          <p:nvPr/>
        </p:nvGrpSpPr>
        <p:grpSpPr>
          <a:xfrm>
            <a:off x="4240742" y="1853831"/>
            <a:ext cx="3419578" cy="3419578"/>
            <a:chOff x="4375997" y="2004961"/>
            <a:chExt cx="3419578" cy="3419578"/>
          </a:xfrm>
        </p:grpSpPr>
        <p:sp>
          <p:nvSpPr>
            <p:cNvPr id="4" name="椭圆 3"/>
            <p:cNvSpPr/>
            <p:nvPr/>
          </p:nvSpPr>
          <p:spPr>
            <a:xfrm rot="2700000">
              <a:off x="4378802" y="2940279"/>
              <a:ext cx="3419578" cy="1548942"/>
            </a:xfrm>
            <a:prstGeom prst="ellipse">
              <a:avLst/>
            </a:prstGeom>
            <a:noFill/>
            <a:ln w="19050" cap="rnd">
              <a:solidFill>
                <a:srgbClr val="40404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schemeClr val="tx1"/>
                </a:solidFill>
                <a:latin typeface="思源黑体 CN Light" panose="020B0300000000000000" charset="-122"/>
                <a:ea typeface="思源黑体 CN Light" panose="020B0300000000000000" charset="-122"/>
                <a:cs typeface="+mn-ea"/>
                <a:sym typeface="+mn-lt"/>
              </a:endParaRPr>
            </a:p>
          </p:txBody>
        </p:sp>
        <p:sp>
          <p:nvSpPr>
            <p:cNvPr id="5" name="椭圆 4"/>
            <p:cNvSpPr/>
            <p:nvPr/>
          </p:nvSpPr>
          <p:spPr>
            <a:xfrm rot="8100000">
              <a:off x="4375997" y="2937475"/>
              <a:ext cx="3419578" cy="1548942"/>
            </a:xfrm>
            <a:prstGeom prst="ellipse">
              <a:avLst/>
            </a:prstGeom>
            <a:noFill/>
            <a:ln w="19050" cap="rnd">
              <a:solidFill>
                <a:srgbClr val="40404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schemeClr val="tx1"/>
                </a:solidFill>
                <a:latin typeface="思源黑体 CN Light" panose="020B0300000000000000" charset="-122"/>
                <a:ea typeface="思源黑体 CN Light" panose="020B0300000000000000" charset="-122"/>
                <a:cs typeface="+mn-ea"/>
                <a:sym typeface="+mn-lt"/>
              </a:endParaRPr>
            </a:p>
          </p:txBody>
        </p:sp>
      </p:grpSp>
      <p:sp>
        <p:nvSpPr>
          <p:cNvPr id="6" name="流程图: 决策 5"/>
          <p:cNvSpPr/>
          <p:nvPr/>
        </p:nvSpPr>
        <p:spPr>
          <a:xfrm>
            <a:off x="5203947" y="1567197"/>
            <a:ext cx="1496604" cy="1496604"/>
          </a:xfrm>
          <a:prstGeom prst="flowChartDecision">
            <a:avLst/>
          </a:prstGeom>
          <a:solidFill>
            <a:srgbClr val="AF0102"/>
          </a:solidFill>
          <a:ln w="28575">
            <a:noFill/>
          </a:ln>
          <a:effectLst>
            <a:outerShdw blurRad="254000" dist="127000" dir="2700000" algn="tl" rotWithShape="0">
              <a:prstClr val="black">
                <a:alpha val="40000"/>
              </a:prstClr>
            </a:outerShdw>
          </a:effectLst>
        </p:spPr>
        <p:txBody>
          <a:bodyPr anchor="ctr"/>
          <a:lstStyle/>
          <a:p>
            <a:pPr algn="ctr"/>
            <a:r>
              <a:rPr lang="en-US" altLang="zh-CN" sz="2800">
                <a:solidFill>
                  <a:srgbClr val="EFBB4E"/>
                </a:solidFill>
                <a:latin typeface="思源黑体 CN Bold" panose="020B0800000000000000" charset="-122"/>
                <a:ea typeface="思源黑体 CN Bold" panose="020B0800000000000000" charset="-122"/>
                <a:cs typeface="+mn-ea"/>
                <a:sym typeface="+mn-lt"/>
              </a:rPr>
              <a:t>01</a:t>
            </a:r>
          </a:p>
        </p:txBody>
      </p:sp>
      <p:sp>
        <p:nvSpPr>
          <p:cNvPr id="10" name="流程图: 决策 9"/>
          <p:cNvSpPr/>
          <p:nvPr/>
        </p:nvSpPr>
        <p:spPr>
          <a:xfrm>
            <a:off x="6509604" y="2872854"/>
            <a:ext cx="1496604" cy="1496604"/>
          </a:xfrm>
          <a:prstGeom prst="flowChartDecision">
            <a:avLst/>
          </a:prstGeom>
          <a:solidFill>
            <a:srgbClr val="AF0102"/>
          </a:solidFill>
          <a:ln w="28575">
            <a:noFill/>
          </a:ln>
          <a:effectLst>
            <a:outerShdw blurRad="254000" dist="127000" dir="2700000" algn="tl" rotWithShape="0">
              <a:prstClr val="black">
                <a:alpha val="40000"/>
              </a:prstClr>
            </a:outerShdw>
          </a:effectLst>
        </p:spPr>
        <p:txBody>
          <a:bodyPr anchor="ctr"/>
          <a:lstStyle/>
          <a:p>
            <a:pPr algn="ctr"/>
            <a:r>
              <a:rPr lang="en-US" altLang="zh-CN" sz="2800">
                <a:solidFill>
                  <a:srgbClr val="EFBB4E"/>
                </a:solidFill>
                <a:latin typeface="思源黑体 CN Bold" panose="020B0800000000000000" charset="-122"/>
                <a:ea typeface="思源黑体 CN Bold" panose="020B0800000000000000" charset="-122"/>
                <a:cs typeface="+mn-ea"/>
                <a:sym typeface="+mn-lt"/>
              </a:rPr>
              <a:t>03</a:t>
            </a:r>
          </a:p>
        </p:txBody>
      </p:sp>
      <p:sp>
        <p:nvSpPr>
          <p:cNvPr id="11" name="流程图: 决策 10"/>
          <p:cNvSpPr/>
          <p:nvPr/>
        </p:nvSpPr>
        <p:spPr>
          <a:xfrm>
            <a:off x="5248226" y="3848482"/>
            <a:ext cx="1496604" cy="1496604"/>
          </a:xfrm>
          <a:prstGeom prst="flowChartDecision">
            <a:avLst/>
          </a:prstGeom>
          <a:solidFill>
            <a:srgbClr val="AF0102"/>
          </a:solidFill>
          <a:ln w="28575">
            <a:noFill/>
          </a:ln>
          <a:effectLst>
            <a:outerShdw blurRad="254000" dist="127000" dir="2700000" algn="tl" rotWithShape="0">
              <a:prstClr val="black">
                <a:alpha val="40000"/>
              </a:prstClr>
            </a:outerShdw>
          </a:effectLst>
        </p:spPr>
        <p:txBody>
          <a:bodyPr anchor="ctr"/>
          <a:lstStyle/>
          <a:p>
            <a:pPr algn="ctr"/>
            <a:r>
              <a:rPr lang="en-US" altLang="zh-CN" sz="2800">
                <a:solidFill>
                  <a:srgbClr val="EFBB4E"/>
                </a:solidFill>
                <a:latin typeface="思源黑体 CN Bold" panose="020B0800000000000000" charset="-122"/>
                <a:ea typeface="思源黑体 CN Bold" panose="020B0800000000000000" charset="-122"/>
                <a:cs typeface="+mn-ea"/>
                <a:sym typeface="+mn-lt"/>
              </a:rPr>
              <a:t>04</a:t>
            </a:r>
          </a:p>
        </p:txBody>
      </p:sp>
      <p:sp>
        <p:nvSpPr>
          <p:cNvPr id="12" name="流程图: 决策 11"/>
          <p:cNvSpPr/>
          <p:nvPr/>
        </p:nvSpPr>
        <p:spPr>
          <a:xfrm>
            <a:off x="3931706" y="2839439"/>
            <a:ext cx="1496604" cy="1496604"/>
          </a:xfrm>
          <a:prstGeom prst="flowChartDecision">
            <a:avLst/>
          </a:prstGeom>
          <a:solidFill>
            <a:srgbClr val="AF0102"/>
          </a:solidFill>
          <a:ln w="28575">
            <a:noFill/>
          </a:ln>
          <a:effectLst>
            <a:outerShdw blurRad="254000" dist="127000" dir="2700000" algn="tl" rotWithShape="0">
              <a:prstClr val="black">
                <a:alpha val="40000"/>
              </a:prstClr>
            </a:outerShdw>
          </a:effectLst>
        </p:spPr>
        <p:txBody>
          <a:bodyPr anchor="ctr"/>
          <a:lstStyle/>
          <a:p>
            <a:pPr algn="ctr"/>
            <a:r>
              <a:rPr lang="en-US" altLang="zh-CN" sz="2800">
                <a:solidFill>
                  <a:srgbClr val="EFBB4E"/>
                </a:solidFill>
                <a:latin typeface="思源黑体 CN Bold" panose="020B0800000000000000" charset="-122"/>
                <a:ea typeface="思源黑体 CN Bold" panose="020B0800000000000000" charset="-122"/>
                <a:cs typeface="+mn-ea"/>
                <a:sym typeface="+mn-lt"/>
              </a:rPr>
              <a:t>02</a:t>
            </a:r>
          </a:p>
        </p:txBody>
      </p:sp>
      <p:sp>
        <p:nvSpPr>
          <p:cNvPr id="13" name="文本框 12"/>
          <p:cNvSpPr txBox="1"/>
          <p:nvPr/>
        </p:nvSpPr>
        <p:spPr>
          <a:xfrm>
            <a:off x="1604645" y="1583724"/>
            <a:ext cx="1879600" cy="521970"/>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内涵丰富</a:t>
            </a:r>
          </a:p>
        </p:txBody>
      </p:sp>
      <p:sp>
        <p:nvSpPr>
          <p:cNvPr id="14" name="文本框 13"/>
          <p:cNvSpPr txBox="1"/>
          <p:nvPr/>
        </p:nvSpPr>
        <p:spPr>
          <a:xfrm>
            <a:off x="592477" y="2214446"/>
            <a:ext cx="3903935" cy="1198880"/>
          </a:xfrm>
          <a:prstGeom prst="rect">
            <a:avLst/>
          </a:prstGeom>
          <a:noFill/>
        </p:spPr>
        <p:txBody>
          <a:bodyPr wrap="square" rtlCol="0">
            <a:spAutoFit/>
          </a:bodyPr>
          <a:lstStyle/>
          <a:p>
            <a:pPr algn="ct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国防和军队改革是全面改革的重要组成部分，是全面深化改革的重要标志。党的十八大报告提出的“构建中国特色现代军事力量体系”</a:t>
            </a:r>
          </a:p>
        </p:txBody>
      </p:sp>
      <p:sp>
        <p:nvSpPr>
          <p:cNvPr id="15" name="文本框 14"/>
          <p:cNvSpPr txBox="1"/>
          <p:nvPr/>
        </p:nvSpPr>
        <p:spPr>
          <a:xfrm>
            <a:off x="1079724" y="3834049"/>
            <a:ext cx="2929442" cy="521970"/>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科学理论体系</a:t>
            </a:r>
          </a:p>
        </p:txBody>
      </p:sp>
      <p:sp>
        <p:nvSpPr>
          <p:cNvPr id="16" name="文本框 15"/>
          <p:cNvSpPr txBox="1"/>
          <p:nvPr/>
        </p:nvSpPr>
        <p:spPr>
          <a:xfrm>
            <a:off x="8771562" y="3834049"/>
            <a:ext cx="1879600" cy="521970"/>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强军目标</a:t>
            </a:r>
          </a:p>
        </p:txBody>
      </p:sp>
      <p:sp>
        <p:nvSpPr>
          <p:cNvPr id="18" name="文本框 17"/>
          <p:cNvSpPr txBox="1"/>
          <p:nvPr/>
        </p:nvSpPr>
        <p:spPr>
          <a:xfrm>
            <a:off x="8771562" y="1567197"/>
            <a:ext cx="1879600" cy="521970"/>
          </a:xfrm>
          <a:prstGeom prst="rect">
            <a:avLst/>
          </a:prstGeom>
          <a:noFill/>
        </p:spPr>
        <p:txBody>
          <a:bodyPr wrap="square" rtlCol="0">
            <a:spAutoFit/>
          </a:bodyPr>
          <a:lstStyle/>
          <a:p>
            <a:pPr algn="ctr"/>
            <a:r>
              <a:rPr lang="zh-CN" altLang="en-US" sz="2800">
                <a:solidFill>
                  <a:schemeClr val="tx1"/>
                </a:solidFill>
                <a:latin typeface="思源黑体 CN Bold" panose="020B0800000000000000" charset="-122"/>
                <a:ea typeface="思源黑体 CN Bold" panose="020B0800000000000000" charset="-122"/>
                <a:cs typeface="+mn-ea"/>
                <a:sym typeface="+mn-lt"/>
              </a:rPr>
              <a:t>思想深邃</a:t>
            </a:r>
          </a:p>
        </p:txBody>
      </p:sp>
      <p:sp>
        <p:nvSpPr>
          <p:cNvPr id="19" name="文本框 18"/>
          <p:cNvSpPr txBox="1"/>
          <p:nvPr/>
        </p:nvSpPr>
        <p:spPr>
          <a:xfrm>
            <a:off x="7707169" y="4442854"/>
            <a:ext cx="4008385" cy="1476375"/>
          </a:xfrm>
          <a:prstGeom prst="rect">
            <a:avLst/>
          </a:prstGeom>
          <a:noFill/>
        </p:spPr>
        <p:txBody>
          <a:bodyPr wrap="square" rtlCol="0">
            <a:spAutoFit/>
          </a:bodyPr>
          <a:lstStyle/>
          <a:p>
            <a:pPr algn="ctr"/>
            <a:r>
              <a:rPr lang="zh-CN" altLang="en-US" dirty="0">
                <a:solidFill>
                  <a:schemeClr val="tx1"/>
                </a:solidFill>
                <a:latin typeface="思源黑体 CN Light" panose="020B0300000000000000" charset="-122"/>
                <a:ea typeface="思源黑体 CN Light" panose="020B0300000000000000" charset="-122"/>
                <a:cs typeface="+mn-ea"/>
                <a:sym typeface="+mn-lt"/>
              </a:rPr>
              <a:t>深化国防和军队改革，坚持用强军目标审视改革、以强军目标引领改革、围绕强军目标推进改革。强军目标集中体现了我军的根本原则、根本职能、根本性质和宗旨</a:t>
            </a:r>
          </a:p>
        </p:txBody>
      </p:sp>
      <p:sp>
        <p:nvSpPr>
          <p:cNvPr id="20" name="文本框 19"/>
          <p:cNvSpPr txBox="1"/>
          <p:nvPr/>
        </p:nvSpPr>
        <p:spPr>
          <a:xfrm>
            <a:off x="7660830" y="2214445"/>
            <a:ext cx="4101063" cy="1198880"/>
          </a:xfrm>
          <a:prstGeom prst="rect">
            <a:avLst/>
          </a:prstGeom>
          <a:noFill/>
        </p:spPr>
        <p:txBody>
          <a:bodyPr wrap="square" rtlCol="0">
            <a:spAutoFit/>
          </a:bodyPr>
          <a:lstStyle/>
          <a:p>
            <a:pPr algn="ctr"/>
            <a:r>
              <a:rPr lang="zh-CN" altLang="en-US" dirty="0">
                <a:solidFill>
                  <a:schemeClr val="tx1"/>
                </a:solidFill>
                <a:latin typeface="思源黑体 CN Light" panose="020B0300000000000000" charset="-122"/>
                <a:ea typeface="思源黑体 CN Light" panose="020B0300000000000000" charset="-122"/>
                <a:cs typeface="+mn-ea"/>
                <a:sym typeface="+mn-lt"/>
              </a:rPr>
              <a:t>深化国防和军队改革，推动中国特色军事变革深入发展，构建中国特色现代军事力量体系，有助于解决军队建设面临的突出矛盾和问题</a:t>
            </a:r>
          </a:p>
        </p:txBody>
      </p:sp>
      <p:sp>
        <p:nvSpPr>
          <p:cNvPr id="21" name="文本框 20"/>
          <p:cNvSpPr txBox="1"/>
          <p:nvPr/>
        </p:nvSpPr>
        <p:spPr>
          <a:xfrm>
            <a:off x="592478" y="4442854"/>
            <a:ext cx="3903934" cy="1198880"/>
          </a:xfrm>
          <a:prstGeom prst="rect">
            <a:avLst/>
          </a:prstGeom>
          <a:noFill/>
        </p:spPr>
        <p:txBody>
          <a:bodyPr wrap="square" rtlCol="0">
            <a:spAutoFit/>
          </a:bodyPr>
          <a:lstStyle/>
          <a:p>
            <a:pPr algn="ctr"/>
            <a:r>
              <a:rPr lang="zh-CN" altLang="en-US" dirty="0">
                <a:solidFill>
                  <a:schemeClr val="tx1"/>
                </a:solidFill>
                <a:latin typeface="思源黑体 CN Light" panose="020B0300000000000000" charset="-122"/>
                <a:ea typeface="思源黑体 CN Light" panose="020B0300000000000000" charset="-122"/>
                <a:cs typeface="+mn-ea"/>
                <a:sym typeface="+mn-lt"/>
              </a:rPr>
              <a:t>在军队和国防建设中推进改革，就是要强化改革创新理念，不仅在武器装备上升级换代，更要看军事力量体系的架构重组。</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par>
                          <p:cTn id="14" fill="hold" nodeType="afterGroup">
                            <p:stCondLst>
                              <p:cond delay="1500"/>
                            </p:stCondLst>
                            <p:childTnLst>
                              <p:par>
                                <p:cTn id="15" presetID="8" presetClass="emph" presetSubtype="0" fill="hold" nodeType="afterEffect">
                                  <p:stCondLst>
                                    <p:cond delay="0"/>
                                  </p:stCondLst>
                                  <p:childTnLst>
                                    <p:animRot by="21600000">
                                      <p:cBhvr>
                                        <p:cTn id="16" dur="1000" fill="hold"/>
                                        <p:tgtEl>
                                          <p:spTgt spid="2"/>
                                        </p:tgtEl>
                                        <p:attrNameLst>
                                          <p:attrName>r</p:attrName>
                                        </p:attrNameLst>
                                      </p:cBhvr>
                                    </p:animRot>
                                  </p:childTnLst>
                                </p:cTn>
                              </p:par>
                            </p:childTnLst>
                          </p:cTn>
                        </p:par>
                        <p:par>
                          <p:cTn id="17" fill="hold" nodeType="afterGroup">
                            <p:stCondLst>
                              <p:cond delay="2500"/>
                            </p:stCondLst>
                            <p:childTnLst>
                              <p:par>
                                <p:cTn id="18" presetID="2" presetClass="entr" presetSubtype="4"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0-#ppt_h/2"/>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1+#ppt_w/2"/>
                                          </p:val>
                                        </p:tav>
                                        <p:tav tm="100000">
                                          <p:val>
                                            <p:strVal val="#ppt_x"/>
                                          </p:val>
                                        </p:tav>
                                      </p:tavLst>
                                    </p:anim>
                                    <p:anim calcmode="lin" valueType="num">
                                      <p:cBhvr additive="base">
                                        <p:cTn id="29" dur="500" fill="hold"/>
                                        <p:tgtEl>
                                          <p:spTgt spid="12"/>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12" presetClass="entr" presetSubtype="4"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p:tgtEl>
                                          <p:spTgt spid="13"/>
                                        </p:tgtEl>
                                        <p:attrNameLst>
                                          <p:attrName>ppt_y</p:attrName>
                                        </p:attrNameLst>
                                      </p:cBhvr>
                                      <p:tavLst>
                                        <p:tav tm="0">
                                          <p:val>
                                            <p:strVal val="#ppt_y+#ppt_h*1.125000"/>
                                          </p:val>
                                        </p:tav>
                                        <p:tav tm="100000">
                                          <p:val>
                                            <p:strVal val="#ppt_y"/>
                                          </p:val>
                                        </p:tav>
                                      </p:tavLst>
                                    </p:anim>
                                    <p:animEffect transition="in" filter="wipe(up)">
                                      <p:cBhvr>
                                        <p:cTn id="38" dur="500"/>
                                        <p:tgtEl>
                                          <p:spTgt spid="13"/>
                                        </p:tgtEl>
                                      </p:cBhvr>
                                    </p:animEffect>
                                  </p:childTnLst>
                                </p:cTn>
                              </p:par>
                            </p:childTnLst>
                          </p:cTn>
                        </p:par>
                        <p:par>
                          <p:cTn id="39" fill="hold" nodeType="afterGroup">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500"/>
                                        <p:tgtEl>
                                          <p:spTgt spid="14"/>
                                        </p:tgtEl>
                                      </p:cBhvr>
                                    </p:animEffect>
                                  </p:childTnLst>
                                </p:cTn>
                              </p:par>
                            </p:childTnLst>
                          </p:cTn>
                        </p:par>
                        <p:par>
                          <p:cTn id="43" fill="hold" nodeType="afterGroup">
                            <p:stCondLst>
                              <p:cond delay="4000"/>
                            </p:stCondLst>
                            <p:childTnLst>
                              <p:par>
                                <p:cTn id="44" presetID="12" presetClass="entr" presetSubtype="4"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additive="base">
                                        <p:cTn id="46" dur="500"/>
                                        <p:tgtEl>
                                          <p:spTgt spid="15"/>
                                        </p:tgtEl>
                                        <p:attrNameLst>
                                          <p:attrName>ppt_y</p:attrName>
                                        </p:attrNameLst>
                                      </p:cBhvr>
                                      <p:tavLst>
                                        <p:tav tm="0">
                                          <p:val>
                                            <p:strVal val="#ppt_y+#ppt_h*1.125000"/>
                                          </p:val>
                                        </p:tav>
                                        <p:tav tm="100000">
                                          <p:val>
                                            <p:strVal val="#ppt_y"/>
                                          </p:val>
                                        </p:tav>
                                      </p:tavLst>
                                    </p:anim>
                                    <p:animEffect transition="in" filter="wipe(up)">
                                      <p:cBhvr>
                                        <p:cTn id="47" dur="500"/>
                                        <p:tgtEl>
                                          <p:spTgt spid="15"/>
                                        </p:tgtEl>
                                      </p:cBhvr>
                                    </p:animEffect>
                                  </p:childTnLst>
                                </p:cTn>
                              </p:par>
                            </p:childTnLst>
                          </p:cTn>
                        </p:par>
                        <p:par>
                          <p:cTn id="48" fill="hold" nodeType="afterGroup">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500"/>
                                        <p:tgtEl>
                                          <p:spTgt spid="21"/>
                                        </p:tgtEl>
                                      </p:cBhvr>
                                    </p:animEffect>
                                  </p:childTnLst>
                                </p:cTn>
                              </p:par>
                            </p:childTnLst>
                          </p:cTn>
                        </p:par>
                        <p:par>
                          <p:cTn id="52" fill="hold" nodeType="afterGroup">
                            <p:stCondLst>
                              <p:cond delay="5000"/>
                            </p:stCondLst>
                            <p:childTnLst>
                              <p:par>
                                <p:cTn id="53" presetID="12" presetClass="entr" presetSubtype="4"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p:tgtEl>
                                          <p:spTgt spid="18"/>
                                        </p:tgtEl>
                                        <p:attrNameLst>
                                          <p:attrName>ppt_y</p:attrName>
                                        </p:attrNameLst>
                                      </p:cBhvr>
                                      <p:tavLst>
                                        <p:tav tm="0">
                                          <p:val>
                                            <p:strVal val="#ppt_y+#ppt_h*1.125000"/>
                                          </p:val>
                                        </p:tav>
                                        <p:tav tm="100000">
                                          <p:val>
                                            <p:strVal val="#ppt_y"/>
                                          </p:val>
                                        </p:tav>
                                      </p:tavLst>
                                    </p:anim>
                                    <p:animEffect transition="in" filter="wipe(up)">
                                      <p:cBhvr>
                                        <p:cTn id="56" dur="500"/>
                                        <p:tgtEl>
                                          <p:spTgt spid="18"/>
                                        </p:tgtEl>
                                      </p:cBhvr>
                                    </p:animEffect>
                                  </p:childTnLst>
                                </p:cTn>
                              </p:par>
                            </p:childTnLst>
                          </p:cTn>
                        </p:par>
                        <p:par>
                          <p:cTn id="57" fill="hold" nodeType="afterGroup">
                            <p:stCondLst>
                              <p:cond delay="5500"/>
                            </p:stCondLst>
                            <p:childTnLst>
                              <p:par>
                                <p:cTn id="58" presetID="22" presetClass="entr" presetSubtype="8" fill="hold" grpId="0" nodeType="after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wipe(left)">
                                      <p:cBhvr>
                                        <p:cTn id="60" dur="500"/>
                                        <p:tgtEl>
                                          <p:spTgt spid="20"/>
                                        </p:tgtEl>
                                      </p:cBhvr>
                                    </p:animEffect>
                                  </p:childTnLst>
                                </p:cTn>
                              </p:par>
                            </p:childTnLst>
                          </p:cTn>
                        </p:par>
                        <p:par>
                          <p:cTn id="61" fill="hold" nodeType="afterGroup">
                            <p:stCondLst>
                              <p:cond delay="6000"/>
                            </p:stCondLst>
                            <p:childTnLst>
                              <p:par>
                                <p:cTn id="62" presetID="12" presetClass="entr" presetSubtype="4"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 calcmode="lin" valueType="num">
                                      <p:cBhvr additive="base">
                                        <p:cTn id="64" dur="500"/>
                                        <p:tgtEl>
                                          <p:spTgt spid="16"/>
                                        </p:tgtEl>
                                        <p:attrNameLst>
                                          <p:attrName>ppt_y</p:attrName>
                                        </p:attrNameLst>
                                      </p:cBhvr>
                                      <p:tavLst>
                                        <p:tav tm="0">
                                          <p:val>
                                            <p:strVal val="#ppt_y+#ppt_h*1.125000"/>
                                          </p:val>
                                        </p:tav>
                                        <p:tav tm="100000">
                                          <p:val>
                                            <p:strVal val="#ppt_y"/>
                                          </p:val>
                                        </p:tav>
                                      </p:tavLst>
                                    </p:anim>
                                    <p:animEffect transition="in" filter="wipe(up)">
                                      <p:cBhvr>
                                        <p:cTn id="65" dur="500"/>
                                        <p:tgtEl>
                                          <p:spTgt spid="16"/>
                                        </p:tgtEl>
                                      </p:cBhvr>
                                    </p:animEffect>
                                  </p:childTnLst>
                                </p:cTn>
                              </p:par>
                            </p:childTnLst>
                          </p:cTn>
                        </p:par>
                        <p:par>
                          <p:cTn id="66" fill="hold" nodeType="afterGroup">
                            <p:stCondLst>
                              <p:cond delay="6500"/>
                            </p:stCondLst>
                            <p:childTnLst>
                              <p:par>
                                <p:cTn id="67" presetID="22" presetClass="entr" presetSubtype="8" fill="hold" grpId="0" nodeType="after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wipe(left)">
                                      <p:cBhvr>
                                        <p:cTn id="6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p:bldP spid="14" grpId="0"/>
      <p:bldP spid="15" grpId="0"/>
      <p:bldP spid="16" grpId="0"/>
      <p:bldP spid="18" grpId="0"/>
      <p:bldP spid="19" grpId="0"/>
      <p:bldP spid="20"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国防建设意义</a:t>
                </a:r>
              </a:p>
            </p:txBody>
          </p:sp>
        </p:grpSp>
      </p:grpSp>
      <p:pic>
        <p:nvPicPr>
          <p:cNvPr id="2" name="图片 1"/>
          <p:cNvPicPr>
            <a:picLocks noChangeAspect="1"/>
          </p:cNvPicPr>
          <p:nvPr/>
        </p:nvPicPr>
        <p:blipFill>
          <a:blip r:embed="rId3"/>
          <a:stretch>
            <a:fillRect/>
          </a:stretch>
        </p:blipFill>
        <p:spPr>
          <a:xfrm>
            <a:off x="920115" y="1295400"/>
            <a:ext cx="4819650" cy="4895850"/>
          </a:xfrm>
          <a:prstGeom prst="rect">
            <a:avLst/>
          </a:prstGeom>
        </p:spPr>
      </p:pic>
      <p:sp>
        <p:nvSpPr>
          <p:cNvPr id="4" name="文本框 3"/>
          <p:cNvSpPr txBox="1"/>
          <p:nvPr/>
        </p:nvSpPr>
        <p:spPr>
          <a:xfrm>
            <a:off x="5274945" y="1790065"/>
            <a:ext cx="5302250" cy="1751965"/>
          </a:xfrm>
          <a:prstGeom prst="rect">
            <a:avLst/>
          </a:prstGeom>
          <a:noFill/>
        </p:spPr>
        <p:txBody>
          <a:bodyPr wrap="square" rtlCol="0">
            <a:spAutoFit/>
          </a:bodyPr>
          <a:lstStyle/>
          <a:p>
            <a:pPr algn="ctr">
              <a:lnSpc>
                <a:spcPct val="120000"/>
              </a:lnSpc>
            </a:pPr>
            <a:r>
              <a:rPr lang="zh-CN" altLang="en-US">
                <a:latin typeface="思源黑体 CN Light" panose="020B0300000000000000" charset="-122"/>
                <a:ea typeface="思源黑体 CN Light" panose="020B0300000000000000" charset="-122"/>
                <a:cs typeface="+mn-ea"/>
                <a:sym typeface="+mn-lt"/>
              </a:rPr>
              <a:t>我军作为执行党的政治任务的武装集团，必须把听党指挥作为军队建设的首要。毫不动摇坚持党对军队的绝对领导关系我军性质和宗旨，关系社会主义前途命运，关系党和国家长治久安，是我军的立军之本、建军之魂，是我军生命所系、力量所在。</a:t>
            </a:r>
          </a:p>
        </p:txBody>
      </p:sp>
      <p:sp>
        <p:nvSpPr>
          <p:cNvPr id="5" name="文本框 4"/>
          <p:cNvSpPr txBox="1"/>
          <p:nvPr/>
        </p:nvSpPr>
        <p:spPr>
          <a:xfrm>
            <a:off x="5274945" y="3761740"/>
            <a:ext cx="5302250" cy="1751965"/>
          </a:xfrm>
          <a:prstGeom prst="rect">
            <a:avLst/>
          </a:prstGeom>
          <a:noFill/>
        </p:spPr>
        <p:txBody>
          <a:bodyPr wrap="square" rtlCol="0">
            <a:spAutoFit/>
          </a:bodyPr>
          <a:lstStyle/>
          <a:p>
            <a:pPr algn="ctr">
              <a:lnSpc>
                <a:spcPct val="120000"/>
              </a:lnSpc>
            </a:pPr>
            <a:r>
              <a:rPr lang="zh-CN" altLang="en-US">
                <a:latin typeface="思源黑体 CN Light" panose="020B0300000000000000" charset="-122"/>
                <a:ea typeface="思源黑体 CN Light" panose="020B0300000000000000" charset="-122"/>
                <a:cs typeface="思源黑体 CN Light" panose="020B0300000000000000" charset="-122"/>
                <a:sym typeface="+mn-lt"/>
              </a:rPr>
              <a:t>作风优良是我军的鲜明特色和政治优势，必须把作风建设作为一项基础性长期性工作抓紧抓实，永葆人民军队政治本色。”依法治军、从严治军是强军之基，必须保持严明的作风和铁的纪律，确保部队高度集中统一和安全稳定。</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strVal val="#ppt_w+.3"/>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Effect transition="in" filter="fade">
                                      <p:cBhvr>
                                        <p:cTn id="16" dur="1000"/>
                                        <p:tgtEl>
                                          <p:spTgt spid="2"/>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nodeType="afterGroup">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605" y="3003550"/>
            <a:ext cx="12192000" cy="3854450"/>
          </a:xfrm>
          <a:prstGeom prst="rect">
            <a:avLst/>
          </a:prstGeom>
        </p:spPr>
      </p:pic>
      <p:grpSp>
        <p:nvGrpSpPr>
          <p:cNvPr id="24" name="组合 23"/>
          <p:cNvGrpSpPr/>
          <p:nvPr/>
        </p:nvGrpSpPr>
        <p:grpSpPr>
          <a:xfrm>
            <a:off x="4797743" y="651510"/>
            <a:ext cx="2596515" cy="1198880"/>
            <a:chOff x="2840" y="5707"/>
            <a:chExt cx="13520" cy="1888"/>
          </a:xfrm>
        </p:grpSpPr>
        <p:sp>
          <p:nvSpPr>
            <p:cNvPr id="23" name="文本框 22"/>
            <p:cNvSpPr txBox="1"/>
            <p:nvPr/>
          </p:nvSpPr>
          <p:spPr>
            <a:xfrm>
              <a:off x="2840" y="5707"/>
              <a:ext cx="13520" cy="1888"/>
            </a:xfrm>
            <a:prstGeom prst="rect">
              <a:avLst/>
            </a:prstGeom>
            <a:noFill/>
          </p:spPr>
          <p:txBody>
            <a:bodyPr wrap="square" rtlCol="0">
              <a:spAutoFit/>
            </a:bodyPr>
            <a:lstStyle/>
            <a:p>
              <a:pPr algn="ctr"/>
              <a:r>
                <a:rPr lang="zh-CN" altLang="en-US" sz="72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前言</a:t>
              </a:r>
            </a:p>
          </p:txBody>
        </p:sp>
        <p:sp>
          <p:nvSpPr>
            <p:cNvPr id="21" name="文本框 20"/>
            <p:cNvSpPr txBox="1"/>
            <p:nvPr/>
          </p:nvSpPr>
          <p:spPr>
            <a:xfrm>
              <a:off x="2840" y="5707"/>
              <a:ext cx="13520" cy="1888"/>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72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前言</a:t>
              </a:r>
            </a:p>
          </p:txBody>
        </p:sp>
      </p:grpSp>
      <p:sp>
        <p:nvSpPr>
          <p:cNvPr id="3" name="文本框 2"/>
          <p:cNvSpPr txBox="1"/>
          <p:nvPr/>
        </p:nvSpPr>
        <p:spPr>
          <a:xfrm>
            <a:off x="1775791" y="2230514"/>
            <a:ext cx="8640418" cy="1383665"/>
          </a:xfrm>
          <a:prstGeom prst="rect">
            <a:avLst/>
          </a:prstGeom>
          <a:noFill/>
        </p:spPr>
        <p:txBody>
          <a:bodyPr wrap="square" rtlCol="0">
            <a:spAutoFit/>
          </a:bodyPr>
          <a:lstStyle/>
          <a:p>
            <a:pPr algn="ctr">
              <a:lnSpc>
                <a:spcPct val="140000"/>
              </a:lnSpc>
            </a:pPr>
            <a:r>
              <a:rPr lang="zh-CN" altLang="en-US" sz="2000">
                <a:solidFill>
                  <a:srgbClr val="F7C364"/>
                </a:solidFill>
                <a:latin typeface="思源黑体 CN Light" panose="020B0300000000000000" charset="-122"/>
                <a:ea typeface="思源黑体 CN Light" panose="020B0300000000000000" charset="-122"/>
                <a:cs typeface="+mn-ea"/>
                <a:sym typeface="+mn-lt"/>
              </a:rPr>
              <a:t>维护习近平总书记作为党中央的核心、全党的核心落实到行动中去，落实到推进军队建设改革和军事斗争准备中去，始终不渝坚持党对军队绝对领导，朝着实现强军目标、建设世界一流军队开拓奋进。</a:t>
            </a:r>
          </a:p>
        </p:txBody>
      </p:sp>
      <p:sp>
        <p:nvSpPr>
          <p:cNvPr id="2" name="文本框 1"/>
          <p:cNvSpPr txBox="1"/>
          <p:nvPr/>
        </p:nvSpPr>
        <p:spPr>
          <a:xfrm>
            <a:off x="710214" y="1606858"/>
            <a:ext cx="1482570" cy="230832"/>
          </a:xfrm>
          <a:prstGeom prst="rect">
            <a:avLst/>
          </a:prstGeom>
          <a:noFill/>
        </p:spPr>
        <p:txBody>
          <a:bodyPr wrap="square" rtlCol="0">
            <a:spAutoFit/>
          </a:bodyPr>
          <a:lstStyle/>
          <a:p>
            <a:r>
              <a:rPr lang="en-US" altLang="zh-CN" sz="900" dirty="0">
                <a:solidFill>
                  <a:srgbClr val="C00506"/>
                </a:solidFill>
              </a:rPr>
              <a:t>https://www.ypppt.com/</a:t>
            </a:r>
            <a:endParaRPr lang="zh-CN" altLang="en-US" sz="900" dirty="0">
              <a:solidFill>
                <a:srgbClr val="C00506"/>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3"/>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par>
                          <p:cTn id="22" fill="hold" nodeType="afterGroup">
                            <p:stCondLst>
                              <p:cond delay="1000"/>
                            </p:stCondLst>
                            <p:childTnLst>
                              <p:par>
                                <p:cTn id="23" presetID="53" presetClass="entr" presetSubtype="0"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7"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a:off x="0" y="3003550"/>
            <a:ext cx="12192000" cy="3854450"/>
          </a:xfrm>
          <a:prstGeom prst="rect">
            <a:avLst/>
          </a:prstGeom>
        </p:spPr>
      </p:pic>
      <p:sp>
        <p:nvSpPr>
          <p:cNvPr id="2" name="文本框 1"/>
          <p:cNvSpPr txBox="1"/>
          <p:nvPr/>
        </p:nvSpPr>
        <p:spPr>
          <a:xfrm>
            <a:off x="4014788" y="3401695"/>
            <a:ext cx="4133215" cy="521970"/>
          </a:xfrm>
          <a:prstGeom prst="rect">
            <a:avLst/>
          </a:prstGeom>
          <a:noFill/>
        </p:spPr>
        <p:txBody>
          <a:bodyPr wrap="square" rtlCol="0">
            <a:spAutoFit/>
          </a:bodyPr>
          <a:lstStyle/>
          <a:p>
            <a:pPr algn="dist"/>
            <a:r>
              <a:rPr lang="zh-CN" altLang="en-US" sz="2800">
                <a:solidFill>
                  <a:srgbClr val="F7C364"/>
                </a:solidFill>
                <a:latin typeface="思源黑体 CN Medium" panose="020B0600000000000000" charset="-122"/>
                <a:ea typeface="思源黑体 CN Medium" panose="020B0600000000000000" charset="-122"/>
                <a:cs typeface="+mn-ea"/>
                <a:sym typeface="+mn-lt"/>
              </a:rPr>
              <a:t>新时代强军建设</a:t>
            </a:r>
          </a:p>
        </p:txBody>
      </p:sp>
      <p:grpSp>
        <p:nvGrpSpPr>
          <p:cNvPr id="24" name="组合 23"/>
          <p:cNvGrpSpPr/>
          <p:nvPr/>
        </p:nvGrpSpPr>
        <p:grpSpPr>
          <a:xfrm>
            <a:off x="1788795" y="1406525"/>
            <a:ext cx="8585200" cy="1861185"/>
            <a:chOff x="2840" y="1834"/>
            <a:chExt cx="13520" cy="2931"/>
          </a:xfrm>
        </p:grpSpPr>
        <p:sp>
          <p:nvSpPr>
            <p:cNvPr id="23" name="文本框 22"/>
            <p:cNvSpPr txBox="1"/>
            <p:nvPr/>
          </p:nvSpPr>
          <p:spPr>
            <a:xfrm>
              <a:off x="2840" y="1834"/>
              <a:ext cx="13520" cy="2931"/>
            </a:xfrm>
            <a:prstGeom prst="rect">
              <a:avLst/>
            </a:prstGeom>
            <a:noFill/>
          </p:spPr>
          <p:txBody>
            <a:bodyPr wrap="square" rtlCol="0">
              <a:spAutoFit/>
            </a:bodyPr>
            <a:lstStyle/>
            <a:p>
              <a:pPr algn="ctr"/>
              <a:r>
                <a:rPr lang="zh-CN" altLang="en-US" sz="115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第四小节</a:t>
              </a:r>
            </a:p>
          </p:txBody>
        </p:sp>
        <p:sp>
          <p:nvSpPr>
            <p:cNvPr id="21" name="文本框 20"/>
            <p:cNvSpPr txBox="1"/>
            <p:nvPr/>
          </p:nvSpPr>
          <p:spPr>
            <a:xfrm>
              <a:off x="2840" y="1834"/>
              <a:ext cx="13520" cy="2931"/>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115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第四小节</a:t>
              </a:r>
            </a:p>
          </p:txBody>
        </p:sp>
      </p:grpSp>
      <p:sp>
        <p:nvSpPr>
          <p:cNvPr id="4" name="文本框 3"/>
          <p:cNvSpPr txBox="1"/>
          <p:nvPr/>
        </p:nvSpPr>
        <p:spPr>
          <a:xfrm>
            <a:off x="3225737" y="1185844"/>
            <a:ext cx="5740527" cy="398780"/>
          </a:xfrm>
          <a:prstGeom prst="rect">
            <a:avLst/>
          </a:prstGeom>
          <a:noFill/>
        </p:spPr>
        <p:txBody>
          <a:bodyPr wrap="square" rtlCol="0">
            <a:spAutoFit/>
          </a:bodyPr>
          <a:lstStyle/>
          <a:p>
            <a:pPr algn="dist"/>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中</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国</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民</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解</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放</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周</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年</a:t>
            </a:r>
          </a:p>
        </p:txBody>
      </p:sp>
      <p:pic>
        <p:nvPicPr>
          <p:cNvPr id="70" name="图片 69"/>
          <p:cNvPicPr>
            <a:picLocks noChangeAspect="1"/>
          </p:cNvPicPr>
          <p:nvPr>
            <p:custDataLst>
              <p:tags r:id="rId3"/>
            </p:custDataLst>
          </p:nvPr>
        </p:nvPicPr>
        <p:blipFill>
          <a:blip r:embed="rId10"/>
          <a:stretch>
            <a:fillRect/>
          </a:stretch>
        </p:blipFill>
        <p:spPr>
          <a:xfrm flipH="1">
            <a:off x="932180" y="1709420"/>
            <a:ext cx="2181860" cy="1558290"/>
          </a:xfrm>
          <a:prstGeom prst="rect">
            <a:avLst/>
          </a:prstGeom>
        </p:spPr>
      </p:pic>
      <p:pic>
        <p:nvPicPr>
          <p:cNvPr id="71" name="图片 70"/>
          <p:cNvPicPr>
            <a:picLocks noChangeAspect="1"/>
          </p:cNvPicPr>
          <p:nvPr>
            <p:custDataLst>
              <p:tags r:id="rId4"/>
            </p:custDataLst>
          </p:nvPr>
        </p:nvPicPr>
        <p:blipFill>
          <a:blip r:embed="rId11" cstate="email">
            <a:extLst>
              <a:ext uri="{28A0092B-C50C-407E-A947-70E740481C1C}">
                <a14:useLocalDpi xmlns:a14="http://schemas.microsoft.com/office/drawing/2010/main"/>
              </a:ext>
            </a:extLst>
          </a:blip>
          <a:stretch>
            <a:fillRect/>
          </a:stretch>
        </p:blipFill>
        <p:spPr>
          <a:xfrm flipH="1">
            <a:off x="10020935" y="1750060"/>
            <a:ext cx="1165225" cy="1174750"/>
          </a:xfrm>
          <a:prstGeom prst="rect">
            <a:avLst/>
          </a:prstGeom>
        </p:spPr>
      </p:pic>
      <p:pic>
        <p:nvPicPr>
          <p:cNvPr id="72" name="图片 71"/>
          <p:cNvPicPr>
            <a:picLocks noChangeAspect="1"/>
          </p:cNvPicPr>
          <p:nvPr>
            <p:custDataLst>
              <p:tags r:id="rId5"/>
            </p:custDataLst>
          </p:nvPr>
        </p:nvPicPr>
        <p:blipFill>
          <a:blip r:embed="rId12" cstate="email">
            <a:extLst>
              <a:ext uri="{28A0092B-C50C-407E-A947-70E740481C1C}">
                <a14:useLocalDpi xmlns:a14="http://schemas.microsoft.com/office/drawing/2010/main"/>
              </a:ext>
            </a:extLst>
          </a:blip>
          <a:stretch>
            <a:fillRect/>
          </a:stretch>
        </p:blipFill>
        <p:spPr>
          <a:xfrm>
            <a:off x="8570595" y="3267710"/>
            <a:ext cx="2326005" cy="167132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3"/>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900" decel="100000" fill="hold"/>
                                        <p:tgtEl>
                                          <p:spTgt spid="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barn(inVertical)">
                                      <p:cBhvr>
                                        <p:cTn id="39" dur="500"/>
                                        <p:tgtEl>
                                          <p:spTgt spid="70"/>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6" presetClass="entr" presetSubtype="21" fill="hold"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barn(inVertical)">
                                      <p:cBhvr>
                                        <p:cTn id="44" dur="500"/>
                                        <p:tgtEl>
                                          <p:spTgt spid="72"/>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16" presetClass="entr" presetSubtype="21" fill="hold" nodeType="click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barn(inVertical)">
                                      <p:cBhvr>
                                        <p:cTn id="4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新时代强军建设</a:t>
                </a:r>
              </a:p>
            </p:txBody>
          </p:sp>
        </p:grpSp>
      </p:grpSp>
      <p:grpSp>
        <p:nvGrpSpPr>
          <p:cNvPr id="12" name="组合 11"/>
          <p:cNvGrpSpPr/>
          <p:nvPr/>
        </p:nvGrpSpPr>
        <p:grpSpPr>
          <a:xfrm>
            <a:off x="2916653" y="1495082"/>
            <a:ext cx="1571799" cy="1571799"/>
            <a:chOff x="5987591" y="1647788"/>
            <a:chExt cx="2220619" cy="2220619"/>
          </a:xfrm>
        </p:grpSpPr>
        <p:grpSp>
          <p:nvGrpSpPr>
            <p:cNvPr id="13" name="组合 12"/>
            <p:cNvGrpSpPr/>
            <p:nvPr/>
          </p:nvGrpSpPr>
          <p:grpSpPr>
            <a:xfrm>
              <a:off x="5987591" y="1647788"/>
              <a:ext cx="2220619" cy="2220619"/>
              <a:chOff x="5938887" y="1794331"/>
              <a:chExt cx="1885360" cy="1885360"/>
            </a:xfrm>
          </p:grpSpPr>
          <p:sp>
            <p:nvSpPr>
              <p:cNvPr id="15" name="椭圆 14"/>
              <p:cNvSpPr/>
              <p:nvPr/>
            </p:nvSpPr>
            <p:spPr>
              <a:xfrm>
                <a:off x="6167282" y="2022726"/>
                <a:ext cx="1428570" cy="142857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sp>
            <p:nvSpPr>
              <p:cNvPr id="16" name="椭圆 15"/>
              <p:cNvSpPr/>
              <p:nvPr/>
            </p:nvSpPr>
            <p:spPr>
              <a:xfrm>
                <a:off x="5938887" y="1794331"/>
                <a:ext cx="1885360" cy="1885360"/>
              </a:xfrm>
              <a:prstGeom prst="ellipse">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grpSp>
        <p:sp>
          <p:nvSpPr>
            <p:cNvPr id="14" name="文本框 13"/>
            <p:cNvSpPr txBox="1"/>
            <p:nvPr/>
          </p:nvSpPr>
          <p:spPr>
            <a:xfrm>
              <a:off x="6277932" y="2084808"/>
              <a:ext cx="1639936" cy="1346578"/>
            </a:xfrm>
            <a:prstGeom prst="rect">
              <a:avLst/>
            </a:prstGeom>
            <a:noFill/>
            <a:ln>
              <a:noFill/>
            </a:ln>
          </p:spPr>
          <p:txBody>
            <a:bodyPr wrap="square" rtlCol="0">
              <a:spAutoFit/>
            </a:bodyPr>
            <a:lstStyle>
              <a:defPPr>
                <a:defRPr lang="zh-CN"/>
              </a:defPPr>
              <a:lvl1pPr>
                <a:lnSpc>
                  <a:spcPts val="2300"/>
                </a:lnSpc>
                <a:defRPr sz="1200"/>
              </a:lvl1pPr>
            </a:lstStyle>
            <a:p>
              <a:pPr algn="ctr">
                <a:lnSpc>
                  <a:spcPct val="100000"/>
                </a:lnSpc>
              </a:pPr>
              <a:r>
                <a:rPr lang="zh-CN" altLang="en-US" sz="2800">
                  <a:solidFill>
                    <a:srgbClr val="EFBB4E"/>
                  </a:solidFill>
                  <a:latin typeface="思源黑体 CN Bold" panose="020B0800000000000000" charset="-122"/>
                  <a:ea typeface="思源黑体 CN Bold" panose="020B0800000000000000" charset="-122"/>
                  <a:cs typeface="+mn-ea"/>
                  <a:sym typeface="+mn-lt"/>
                </a:rPr>
                <a:t>听党指挥</a:t>
              </a:r>
            </a:p>
          </p:txBody>
        </p:sp>
      </p:grpSp>
      <p:grpSp>
        <p:nvGrpSpPr>
          <p:cNvPr id="2" name="组合 1"/>
          <p:cNvGrpSpPr/>
          <p:nvPr/>
        </p:nvGrpSpPr>
        <p:grpSpPr>
          <a:xfrm>
            <a:off x="5226957" y="1495082"/>
            <a:ext cx="1571625" cy="1571799"/>
            <a:chOff x="5987591" y="1647788"/>
            <a:chExt cx="2220619" cy="2220619"/>
          </a:xfrm>
        </p:grpSpPr>
        <p:grpSp>
          <p:nvGrpSpPr>
            <p:cNvPr id="4" name="组合 3"/>
            <p:cNvGrpSpPr/>
            <p:nvPr/>
          </p:nvGrpSpPr>
          <p:grpSpPr>
            <a:xfrm>
              <a:off x="5987591" y="1647788"/>
              <a:ext cx="2220619" cy="2220619"/>
              <a:chOff x="5938887" y="1794331"/>
              <a:chExt cx="1885360" cy="1885360"/>
            </a:xfrm>
          </p:grpSpPr>
          <p:sp>
            <p:nvSpPr>
              <p:cNvPr id="5" name="椭圆 4"/>
              <p:cNvSpPr/>
              <p:nvPr/>
            </p:nvSpPr>
            <p:spPr>
              <a:xfrm>
                <a:off x="6167282" y="2022726"/>
                <a:ext cx="1428570" cy="142857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sp>
            <p:nvSpPr>
              <p:cNvPr id="6" name="椭圆 5"/>
              <p:cNvSpPr/>
              <p:nvPr/>
            </p:nvSpPr>
            <p:spPr>
              <a:xfrm>
                <a:off x="5938887" y="1794331"/>
                <a:ext cx="1885360" cy="1885360"/>
              </a:xfrm>
              <a:prstGeom prst="ellipse">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grpSp>
        <p:sp>
          <p:nvSpPr>
            <p:cNvPr id="10" name="文本框 9"/>
            <p:cNvSpPr txBox="1"/>
            <p:nvPr/>
          </p:nvSpPr>
          <p:spPr>
            <a:xfrm>
              <a:off x="6277932" y="2084808"/>
              <a:ext cx="1639936" cy="1346578"/>
            </a:xfrm>
            <a:prstGeom prst="rect">
              <a:avLst/>
            </a:prstGeom>
            <a:noFill/>
            <a:ln>
              <a:noFill/>
            </a:ln>
          </p:spPr>
          <p:txBody>
            <a:bodyPr wrap="square" rtlCol="0">
              <a:spAutoFit/>
            </a:bodyPr>
            <a:lstStyle>
              <a:defPPr>
                <a:defRPr lang="zh-CN"/>
              </a:defPPr>
              <a:lvl1pPr>
                <a:lnSpc>
                  <a:spcPts val="2300"/>
                </a:lnSpc>
                <a:defRPr sz="1200"/>
              </a:lvl1pPr>
            </a:lstStyle>
            <a:p>
              <a:pPr algn="ctr">
                <a:lnSpc>
                  <a:spcPct val="100000"/>
                </a:lnSpc>
              </a:pPr>
              <a:r>
                <a:rPr lang="zh-CN" altLang="en-US" sz="2800">
                  <a:solidFill>
                    <a:srgbClr val="EFBB4E"/>
                  </a:solidFill>
                  <a:latin typeface="思源黑体 CN Bold" panose="020B0800000000000000" charset="-122"/>
                  <a:ea typeface="思源黑体 CN Bold" panose="020B0800000000000000" charset="-122"/>
                  <a:cs typeface="+mn-ea"/>
                  <a:sym typeface="+mn-lt"/>
                </a:rPr>
                <a:t>能打胜仗</a:t>
              </a:r>
            </a:p>
          </p:txBody>
        </p:sp>
      </p:grpSp>
      <p:grpSp>
        <p:nvGrpSpPr>
          <p:cNvPr id="11" name="组合 10"/>
          <p:cNvGrpSpPr/>
          <p:nvPr/>
        </p:nvGrpSpPr>
        <p:grpSpPr>
          <a:xfrm>
            <a:off x="7537087" y="1495082"/>
            <a:ext cx="1571625" cy="1571799"/>
            <a:chOff x="5987591" y="1647788"/>
            <a:chExt cx="2220619" cy="2220619"/>
          </a:xfrm>
        </p:grpSpPr>
        <p:grpSp>
          <p:nvGrpSpPr>
            <p:cNvPr id="18" name="组合 17"/>
            <p:cNvGrpSpPr/>
            <p:nvPr/>
          </p:nvGrpSpPr>
          <p:grpSpPr>
            <a:xfrm>
              <a:off x="5987591" y="1647788"/>
              <a:ext cx="2220619" cy="2220619"/>
              <a:chOff x="5938887" y="1794331"/>
              <a:chExt cx="1885360" cy="1885360"/>
            </a:xfrm>
          </p:grpSpPr>
          <p:sp>
            <p:nvSpPr>
              <p:cNvPr id="19" name="椭圆 18"/>
              <p:cNvSpPr/>
              <p:nvPr/>
            </p:nvSpPr>
            <p:spPr>
              <a:xfrm>
                <a:off x="6167282" y="2022726"/>
                <a:ext cx="1428570" cy="142857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sp>
            <p:nvSpPr>
              <p:cNvPr id="20" name="椭圆 19"/>
              <p:cNvSpPr/>
              <p:nvPr/>
            </p:nvSpPr>
            <p:spPr>
              <a:xfrm>
                <a:off x="5938887" y="1794331"/>
                <a:ext cx="1885360" cy="1885360"/>
              </a:xfrm>
              <a:prstGeom prst="ellipse">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EFBB4E"/>
                  </a:solidFill>
                  <a:latin typeface="思源黑体 CN Bold" panose="020B0800000000000000" charset="-122"/>
                  <a:ea typeface="思源黑体 CN Bold" panose="020B0800000000000000" charset="-122"/>
                  <a:cs typeface="+mn-ea"/>
                  <a:sym typeface="+mn-lt"/>
                </a:endParaRPr>
              </a:p>
            </p:txBody>
          </p:sp>
        </p:grpSp>
        <p:sp>
          <p:nvSpPr>
            <p:cNvPr id="21" name="文本框 20"/>
            <p:cNvSpPr txBox="1"/>
            <p:nvPr/>
          </p:nvSpPr>
          <p:spPr>
            <a:xfrm>
              <a:off x="6277932" y="2084808"/>
              <a:ext cx="1639936" cy="1346578"/>
            </a:xfrm>
            <a:prstGeom prst="rect">
              <a:avLst/>
            </a:prstGeom>
            <a:noFill/>
            <a:ln>
              <a:noFill/>
            </a:ln>
          </p:spPr>
          <p:txBody>
            <a:bodyPr wrap="square" rtlCol="0">
              <a:spAutoFit/>
            </a:bodyPr>
            <a:lstStyle>
              <a:defPPr>
                <a:defRPr lang="zh-CN"/>
              </a:defPPr>
              <a:lvl1pPr>
                <a:lnSpc>
                  <a:spcPts val="2300"/>
                </a:lnSpc>
                <a:defRPr sz="1200"/>
              </a:lvl1pPr>
            </a:lstStyle>
            <a:p>
              <a:pPr algn="ctr">
                <a:lnSpc>
                  <a:spcPct val="100000"/>
                </a:lnSpc>
              </a:pPr>
              <a:r>
                <a:rPr lang="zh-CN" altLang="en-US" sz="2800">
                  <a:solidFill>
                    <a:srgbClr val="EFBB4E"/>
                  </a:solidFill>
                  <a:latin typeface="思源黑体 CN Bold" panose="020B0800000000000000" charset="-122"/>
                  <a:ea typeface="思源黑体 CN Bold" panose="020B0800000000000000" charset="-122"/>
                  <a:cs typeface="+mn-ea"/>
                  <a:sym typeface="+mn-lt"/>
                </a:rPr>
                <a:t>作风优良</a:t>
              </a:r>
            </a:p>
          </p:txBody>
        </p:sp>
      </p:grpSp>
      <p:sp>
        <p:nvSpPr>
          <p:cNvPr id="22" name="文本框 21"/>
          <p:cNvSpPr txBox="1"/>
          <p:nvPr/>
        </p:nvSpPr>
        <p:spPr>
          <a:xfrm>
            <a:off x="1609507" y="3241040"/>
            <a:ext cx="8973621" cy="2416175"/>
          </a:xfrm>
          <a:prstGeom prst="rect">
            <a:avLst/>
          </a:prstGeom>
          <a:noFill/>
        </p:spPr>
        <p:txBody>
          <a:bodyPr wrap="square" rtlCol="0">
            <a:spAutoFit/>
          </a:bodyPr>
          <a:lstStyle/>
          <a:p>
            <a:pPr algn="ctr">
              <a:lnSpc>
                <a:spcPct val="120000"/>
              </a:lnSpc>
            </a:pPr>
            <a:r>
              <a:rPr lang="zh-CN" altLang="en-US">
                <a:latin typeface="思源黑体 CN Light" panose="020B0300000000000000" charset="-122"/>
                <a:ea typeface="思源黑体 CN Light" panose="020B0300000000000000" charset="-122"/>
                <a:cs typeface="思源黑体 CN Light" panose="020B0300000000000000" charset="-122"/>
                <a:sym typeface="+mn-lt"/>
              </a:rPr>
              <a:t>　新时代中国特色社会主义思想明确了党在新时代的强军目标是建设一支听党指挥、能打胜仗、作风优良的人民军队，把人民军队建设成为世界一流军队。这也是实现“两个一百年”奋斗目标、实现中华民族伟大复兴的战略支撑。</a:t>
            </a:r>
            <a:endParaRPr lang="en-US" altLang="zh-CN">
              <a:latin typeface="思源黑体 CN Light" panose="020B0300000000000000" charset="-122"/>
              <a:ea typeface="思源黑体 CN Light" panose="020B0300000000000000" charset="-122"/>
              <a:cs typeface="思源黑体 CN Light" panose="020B0300000000000000" charset="-122"/>
              <a:sym typeface="+mn-lt"/>
            </a:endParaRPr>
          </a:p>
          <a:p>
            <a:pPr algn="ctr">
              <a:lnSpc>
                <a:spcPct val="120000"/>
              </a:lnSpc>
            </a:pPr>
            <a:endParaRPr lang="en-US" altLang="zh-CN">
              <a:latin typeface="思源黑体 CN Light" panose="020B0300000000000000" charset="-122"/>
              <a:ea typeface="思源黑体 CN Light" panose="020B0300000000000000" charset="-122"/>
              <a:cs typeface="思源黑体 CN Light" panose="020B0300000000000000" charset="-122"/>
              <a:sym typeface="+mn-lt"/>
            </a:endParaRPr>
          </a:p>
          <a:p>
            <a:pPr algn="ctr">
              <a:lnSpc>
                <a:spcPct val="120000"/>
              </a:lnSpc>
            </a:pPr>
            <a:r>
              <a:rPr lang="zh-CN" altLang="en-US">
                <a:latin typeface="思源黑体 CN Light" panose="020B0300000000000000" charset="-122"/>
                <a:ea typeface="思源黑体 CN Light" panose="020B0300000000000000" charset="-122"/>
                <a:cs typeface="思源黑体 CN Light" panose="020B0300000000000000" charset="-122"/>
                <a:sym typeface="+mn-lt"/>
              </a:rPr>
              <a:t>　新时代中国特色社会主义思想明确了党在新时代的强军目标是建设一支听党指挥、能打胜仗、作风优良的人民军队，把人民军队建设成为世界一流军队。这也是实现“两个一百年”奋斗目标、实现中华民族伟大复兴的战略支撑。</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1" presetClass="entr" presetSubtype="1"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500"/>
                                        <p:tgtEl>
                                          <p:spTgt spid="12"/>
                                        </p:tgtEl>
                                      </p:cBhvr>
                                    </p:animEffect>
                                  </p:childTnLst>
                                </p:cTn>
                              </p:par>
                              <p:par>
                                <p:cTn id="13" presetID="21"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500"/>
                                        <p:tgtEl>
                                          <p:spTgt spid="2"/>
                                        </p:tgtEl>
                                      </p:cBhvr>
                                    </p:animEffect>
                                  </p:childTnLst>
                                </p:cTn>
                              </p:par>
                              <p:par>
                                <p:cTn id="16" presetID="21" presetClass="entr" presetSubtype="1"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heel(1)">
                                      <p:cBhvr>
                                        <p:cTn id="18" dur="500"/>
                                        <p:tgtEl>
                                          <p:spTgt spid="11"/>
                                        </p:tgtEl>
                                      </p:cBhvr>
                                    </p:animEffect>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新时代强军建设</a:t>
                </a:r>
              </a:p>
            </p:txBody>
          </p:sp>
        </p:grpSp>
      </p:grpSp>
      <p:grpSp>
        <p:nvGrpSpPr>
          <p:cNvPr id="21" name="组合 20"/>
          <p:cNvGrpSpPr/>
          <p:nvPr/>
        </p:nvGrpSpPr>
        <p:grpSpPr>
          <a:xfrm>
            <a:off x="869950" y="1851660"/>
            <a:ext cx="3241040" cy="3703955"/>
            <a:chOff x="2463" y="5529"/>
            <a:chExt cx="5104" cy="5833"/>
          </a:xfrm>
        </p:grpSpPr>
        <p:sp>
          <p:nvSpPr>
            <p:cNvPr id="19" name="文本框 18"/>
            <p:cNvSpPr txBox="1"/>
            <p:nvPr/>
          </p:nvSpPr>
          <p:spPr>
            <a:xfrm>
              <a:off x="2463" y="6771"/>
              <a:ext cx="5104" cy="4591"/>
            </a:xfrm>
            <a:prstGeom prst="rect">
              <a:avLst/>
            </a:prstGeom>
            <a:noFill/>
          </p:spPr>
          <p:txBody>
            <a:bodyPr wrap="square" rtlCol="0">
              <a:spAutoFit/>
            </a:bodyPr>
            <a:lstStyle/>
            <a:p>
              <a:pPr algn="ctr">
                <a:lnSpc>
                  <a:spcPct val="17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必须全面贯彻党领导人民军队的一系列根本原则和制度，确立新时代党的强军思想在国防和军队建设中的指导地位。确立新时代党的强军思想在国防和军队建设中的指导地位</a:t>
              </a:r>
            </a:p>
          </p:txBody>
        </p:sp>
        <p:sp>
          <p:nvSpPr>
            <p:cNvPr id="20" name="圆角矩形 19"/>
            <p:cNvSpPr/>
            <p:nvPr/>
          </p:nvSpPr>
          <p:spPr>
            <a:xfrm>
              <a:off x="2566" y="5529"/>
              <a:ext cx="4897"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总体要求</a:t>
              </a:r>
            </a:p>
          </p:txBody>
        </p:sp>
      </p:grpSp>
      <p:grpSp>
        <p:nvGrpSpPr>
          <p:cNvPr id="2" name="组合 1"/>
          <p:cNvGrpSpPr/>
          <p:nvPr/>
        </p:nvGrpSpPr>
        <p:grpSpPr>
          <a:xfrm>
            <a:off x="4543425" y="1851660"/>
            <a:ext cx="3241040" cy="3703955"/>
            <a:chOff x="2463" y="5529"/>
            <a:chExt cx="5104" cy="5833"/>
          </a:xfrm>
        </p:grpSpPr>
        <p:sp>
          <p:nvSpPr>
            <p:cNvPr id="4" name="文本框 3"/>
            <p:cNvSpPr txBox="1"/>
            <p:nvPr/>
          </p:nvSpPr>
          <p:spPr>
            <a:xfrm>
              <a:off x="2463" y="6771"/>
              <a:ext cx="5104" cy="4591"/>
            </a:xfrm>
            <a:prstGeom prst="rect">
              <a:avLst/>
            </a:prstGeom>
            <a:noFill/>
          </p:spPr>
          <p:txBody>
            <a:bodyPr wrap="square" rtlCol="0">
              <a:spAutoFit/>
            </a:bodyPr>
            <a:lstStyle/>
            <a:p>
              <a:pPr algn="ctr">
                <a:lnSpc>
                  <a:spcPct val="17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更加注重聚焦实战，更加注重创新驱动，更加注重体系建设，更加注重集约高效，更加注重军民融合.确立新时代党的强军思想在国防和军队建设中的指导地位</a:t>
              </a:r>
            </a:p>
          </p:txBody>
        </p:sp>
        <p:sp>
          <p:nvSpPr>
            <p:cNvPr id="5" name="圆角矩形 4"/>
            <p:cNvSpPr/>
            <p:nvPr/>
          </p:nvSpPr>
          <p:spPr>
            <a:xfrm>
              <a:off x="2566" y="5529"/>
              <a:ext cx="4897"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五个注重</a:t>
              </a:r>
            </a:p>
          </p:txBody>
        </p:sp>
      </p:grpSp>
      <p:grpSp>
        <p:nvGrpSpPr>
          <p:cNvPr id="6" name="组合 5"/>
          <p:cNvGrpSpPr/>
          <p:nvPr/>
        </p:nvGrpSpPr>
        <p:grpSpPr>
          <a:xfrm>
            <a:off x="8216900" y="1851660"/>
            <a:ext cx="3241040" cy="4174490"/>
            <a:chOff x="2463" y="5529"/>
            <a:chExt cx="5104" cy="6574"/>
          </a:xfrm>
        </p:grpSpPr>
        <p:sp>
          <p:nvSpPr>
            <p:cNvPr id="10" name="文本框 9"/>
            <p:cNvSpPr txBox="1"/>
            <p:nvPr/>
          </p:nvSpPr>
          <p:spPr>
            <a:xfrm>
              <a:off x="2463" y="6771"/>
              <a:ext cx="5104" cy="5332"/>
            </a:xfrm>
            <a:prstGeom prst="rect">
              <a:avLst/>
            </a:prstGeom>
            <a:noFill/>
          </p:spPr>
          <p:txBody>
            <a:bodyPr wrap="square" rtlCol="0">
              <a:spAutoFit/>
            </a:bodyPr>
            <a:lstStyle/>
            <a:p>
              <a:pPr algn="ctr">
                <a:lnSpc>
                  <a:spcPct val="170000"/>
                </a:lnSpc>
              </a:pPr>
              <a:r>
                <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坚持政治建军、改革强军、科技兴军、依法治军.坚持政治建军、改革强军、科技兴军、依法治军.确立新时代党的强军思想在国防和军队建设中的指导地位</a:t>
              </a:r>
            </a:p>
            <a:p>
              <a:pPr algn="ctr">
                <a:lnSpc>
                  <a:spcPct val="170000"/>
                </a:lnSpc>
              </a:pPr>
              <a:endParaRPr>
                <a:solidFill>
                  <a:schemeClr val="tx1"/>
                </a:solidFill>
                <a:latin typeface="思源黑体 CN Light" panose="020B0300000000000000" charset="-122"/>
                <a:ea typeface="思源黑体 CN Light" panose="020B0300000000000000" charset="-122"/>
                <a:cs typeface="思源黑体 CN Light" panose="020B0300000000000000" charset="-122"/>
                <a:sym typeface="+mn-lt"/>
              </a:endParaRPr>
            </a:p>
          </p:txBody>
        </p:sp>
        <p:sp>
          <p:nvSpPr>
            <p:cNvPr id="11" name="圆角矩形 10"/>
            <p:cNvSpPr/>
            <p:nvPr/>
          </p:nvSpPr>
          <p:spPr>
            <a:xfrm>
              <a:off x="2566" y="5529"/>
              <a:ext cx="4897"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四个坚持</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新时代强军建设</a:t>
                </a:r>
              </a:p>
            </p:txBody>
          </p:sp>
        </p:grpSp>
      </p:grpSp>
      <p:grpSp>
        <p:nvGrpSpPr>
          <p:cNvPr id="10" name="组合 9"/>
          <p:cNvGrpSpPr/>
          <p:nvPr/>
        </p:nvGrpSpPr>
        <p:grpSpPr>
          <a:xfrm>
            <a:off x="1008380" y="1715770"/>
            <a:ext cx="8455660" cy="1419860"/>
            <a:chOff x="1588" y="2351"/>
            <a:chExt cx="13316" cy="2236"/>
          </a:xfrm>
        </p:grpSpPr>
        <p:sp>
          <p:nvSpPr>
            <p:cNvPr id="28" name="文本框 27"/>
            <p:cNvSpPr txBox="1"/>
            <p:nvPr/>
          </p:nvSpPr>
          <p:spPr>
            <a:xfrm>
              <a:off x="4714" y="2351"/>
              <a:ext cx="10190" cy="2236"/>
            </a:xfrm>
            <a:prstGeom prst="rect">
              <a:avLst/>
            </a:prstGeom>
            <a:noFill/>
          </p:spPr>
          <p:txBody>
            <a:bodyPr wrap="square" rtlCol="0">
              <a:spAutoFit/>
            </a:bodyPr>
            <a:lstStyle/>
            <a:p>
              <a:pPr>
                <a:lnSpc>
                  <a:spcPct val="120000"/>
                </a:lnSpc>
              </a:pPr>
              <a:r>
                <a:rPr lang="zh-CN" altLang="en-US">
                  <a:solidFill>
                    <a:schemeClr val="tx1"/>
                  </a:solidFill>
                  <a:latin typeface="思源黑体 CN Light" panose="020B0300000000000000" charset="-122"/>
                  <a:ea typeface="思源黑体 CN Light" panose="020B0300000000000000" charset="-122"/>
                  <a:cs typeface="+mn-ea"/>
                  <a:sym typeface="+mn-lt"/>
                </a:rPr>
                <a:t>确保到二〇二〇年基本实现机械化，信息化建设取得重大进展，战略能力有大的提升。同国家现代化进程相一致，力争到二〇三五年基本实现国防和军队现代化，到本世纪中叶把人民军队全面建成世界一流军队。</a:t>
              </a:r>
            </a:p>
          </p:txBody>
        </p:sp>
        <p:grpSp>
          <p:nvGrpSpPr>
            <p:cNvPr id="5" name="组合 4"/>
            <p:cNvGrpSpPr/>
            <p:nvPr/>
          </p:nvGrpSpPr>
          <p:grpSpPr>
            <a:xfrm>
              <a:off x="1588" y="2469"/>
              <a:ext cx="3126" cy="822"/>
              <a:chOff x="2848" y="2184"/>
              <a:chExt cx="3126" cy="822"/>
            </a:xfrm>
          </p:grpSpPr>
          <p:sp>
            <p:nvSpPr>
              <p:cNvPr id="29" name="文本框 28"/>
              <p:cNvSpPr txBox="1"/>
              <p:nvPr/>
            </p:nvSpPr>
            <p:spPr>
              <a:xfrm>
                <a:off x="3014" y="2184"/>
                <a:ext cx="2960" cy="822"/>
              </a:xfrm>
              <a:prstGeom prst="rect">
                <a:avLst/>
              </a:prstGeom>
              <a:noFill/>
            </p:spPr>
            <p:txBody>
              <a:bodyPr wrap="square" rtlCol="0">
                <a:spAutoFit/>
              </a:bodyPr>
              <a:lstStyle/>
              <a:p>
                <a:r>
                  <a:rPr lang="zh-CN" altLang="en-US" sz="2800">
                    <a:solidFill>
                      <a:schemeClr val="tx1"/>
                    </a:solidFill>
                    <a:latin typeface="思源黑体 CN Bold" panose="020B0800000000000000" charset="-122"/>
                    <a:ea typeface="思源黑体 CN Bold" panose="020B0800000000000000" charset="-122"/>
                    <a:cs typeface="+mn-ea"/>
                    <a:sym typeface="+mn-lt"/>
                  </a:rPr>
                  <a:t>总体目标</a:t>
                </a:r>
              </a:p>
            </p:txBody>
          </p:sp>
          <p:sp>
            <p:nvSpPr>
              <p:cNvPr id="2" name="圆角矩形 1"/>
              <p:cNvSpPr/>
              <p:nvPr/>
            </p:nvSpPr>
            <p:spPr>
              <a:xfrm>
                <a:off x="2848" y="2345"/>
                <a:ext cx="166" cy="499"/>
              </a:xfrm>
              <a:prstGeom prst="roundRect">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1" name="组合 10"/>
          <p:cNvGrpSpPr/>
          <p:nvPr/>
        </p:nvGrpSpPr>
        <p:grpSpPr>
          <a:xfrm>
            <a:off x="1008380" y="3902710"/>
            <a:ext cx="9907270" cy="1751330"/>
            <a:chOff x="1588" y="5903"/>
            <a:chExt cx="15602" cy="2758"/>
          </a:xfrm>
        </p:grpSpPr>
        <p:sp>
          <p:nvSpPr>
            <p:cNvPr id="30" name="文本框 29"/>
            <p:cNvSpPr txBox="1"/>
            <p:nvPr/>
          </p:nvSpPr>
          <p:spPr>
            <a:xfrm>
              <a:off x="4714" y="5903"/>
              <a:ext cx="12476" cy="2759"/>
            </a:xfrm>
            <a:prstGeom prst="rect">
              <a:avLst/>
            </a:prstGeom>
            <a:noFill/>
          </p:spPr>
          <p:txBody>
            <a:bodyPr wrap="square" rtlCol="0">
              <a:spAutoFit/>
            </a:bodyPr>
            <a:lstStyle/>
            <a:p>
              <a:pPr marL="342900" indent="-342900">
                <a:lnSpc>
                  <a:spcPct val="120000"/>
                </a:lnSpc>
                <a:buFont typeface="Arial" panose="020B0604020202020204" pitchFamily="34" charset="0"/>
                <a:buChar char="•"/>
              </a:pPr>
              <a:r>
                <a:rPr lang="zh-CN" altLang="en-US">
                  <a:solidFill>
                    <a:schemeClr val="tx1"/>
                  </a:solidFill>
                  <a:latin typeface="思源黑体 CN Light" panose="020B0300000000000000" charset="-122"/>
                  <a:ea typeface="思源黑体 CN Light" panose="020B0300000000000000" charset="-122"/>
                  <a:cs typeface="+mn-ea"/>
                  <a:sym typeface="+mn-lt"/>
                </a:rPr>
                <a:t>全面贯彻新时代党的强军思想</a:t>
              </a:r>
            </a:p>
            <a:p>
              <a:pPr marL="342900" indent="-342900">
                <a:lnSpc>
                  <a:spcPct val="120000"/>
                </a:lnSpc>
                <a:buFont typeface="Arial" panose="020B0604020202020204" pitchFamily="34" charset="0"/>
                <a:buChar char="•"/>
              </a:pPr>
              <a:r>
                <a:rPr lang="zh-CN" altLang="en-US">
                  <a:solidFill>
                    <a:schemeClr val="tx1"/>
                  </a:solidFill>
                  <a:latin typeface="思源黑体 CN Light" panose="020B0300000000000000" charset="-122"/>
                  <a:ea typeface="思源黑体 CN Light" panose="020B0300000000000000" charset="-122"/>
                  <a:cs typeface="+mn-ea"/>
                  <a:sym typeface="+mn-lt"/>
                </a:rPr>
                <a:t>贯彻新形势下军事战略方针</a:t>
              </a:r>
            </a:p>
            <a:p>
              <a:pPr marL="342900" indent="-342900">
                <a:lnSpc>
                  <a:spcPct val="120000"/>
                </a:lnSpc>
                <a:buFont typeface="Arial" panose="020B0604020202020204" pitchFamily="34" charset="0"/>
                <a:buChar char="•"/>
              </a:pPr>
              <a:r>
                <a:rPr lang="zh-CN" altLang="en-US">
                  <a:solidFill>
                    <a:schemeClr val="tx1"/>
                  </a:solidFill>
                  <a:latin typeface="思源黑体 CN Light" panose="020B0300000000000000" charset="-122"/>
                  <a:ea typeface="思源黑体 CN Light" panose="020B0300000000000000" charset="-122"/>
                  <a:cs typeface="+mn-ea"/>
                  <a:sym typeface="+mn-lt"/>
                </a:rPr>
                <a:t>建设强大的现代化陆军、海军、空军、火箭军和战略支援部队</a:t>
              </a:r>
            </a:p>
            <a:p>
              <a:pPr marL="342900" indent="-342900">
                <a:lnSpc>
                  <a:spcPct val="120000"/>
                </a:lnSpc>
                <a:buFont typeface="Arial" panose="020B0604020202020204" pitchFamily="34" charset="0"/>
                <a:buChar char="•"/>
              </a:pPr>
              <a:r>
                <a:rPr lang="zh-CN" altLang="en-US">
                  <a:solidFill>
                    <a:schemeClr val="tx1"/>
                  </a:solidFill>
                  <a:latin typeface="思源黑体 CN Light" panose="020B0300000000000000" charset="-122"/>
                  <a:ea typeface="思源黑体 CN Light" panose="020B0300000000000000" charset="-122"/>
                  <a:cs typeface="+mn-ea"/>
                  <a:sym typeface="+mn-lt"/>
                </a:rPr>
                <a:t>打造坚强高效的战区联合作战指挥机构</a:t>
              </a:r>
            </a:p>
            <a:p>
              <a:pPr marL="342900" indent="-342900">
                <a:lnSpc>
                  <a:spcPct val="120000"/>
                </a:lnSpc>
                <a:buFont typeface="Arial" panose="020B0604020202020204" pitchFamily="34" charset="0"/>
                <a:buChar char="•"/>
              </a:pPr>
              <a:r>
                <a:rPr lang="zh-CN" altLang="en-US">
                  <a:solidFill>
                    <a:schemeClr val="tx1"/>
                  </a:solidFill>
                  <a:latin typeface="思源黑体 CN Light" panose="020B0300000000000000" charset="-122"/>
                  <a:ea typeface="思源黑体 CN Light" panose="020B0300000000000000" charset="-122"/>
                  <a:cs typeface="+mn-ea"/>
                  <a:sym typeface="+mn-lt"/>
                </a:rPr>
                <a:t>构建中国特色现代作战体系</a:t>
              </a:r>
            </a:p>
          </p:txBody>
        </p:sp>
        <p:grpSp>
          <p:nvGrpSpPr>
            <p:cNvPr id="6" name="组合 5"/>
            <p:cNvGrpSpPr/>
            <p:nvPr/>
          </p:nvGrpSpPr>
          <p:grpSpPr>
            <a:xfrm>
              <a:off x="1588" y="5903"/>
              <a:ext cx="3126" cy="822"/>
              <a:chOff x="2848" y="6331"/>
              <a:chExt cx="3126" cy="822"/>
            </a:xfrm>
          </p:grpSpPr>
          <p:sp>
            <p:nvSpPr>
              <p:cNvPr id="27" name="文本框 26"/>
              <p:cNvSpPr txBox="1"/>
              <p:nvPr/>
            </p:nvSpPr>
            <p:spPr>
              <a:xfrm>
                <a:off x="3014" y="6331"/>
                <a:ext cx="2960" cy="822"/>
              </a:xfrm>
              <a:prstGeom prst="rect">
                <a:avLst/>
              </a:prstGeom>
              <a:noFill/>
            </p:spPr>
            <p:txBody>
              <a:bodyPr wrap="square" rtlCol="0">
                <a:spAutoFit/>
              </a:bodyPr>
              <a:lstStyle/>
              <a:p>
                <a:r>
                  <a:rPr lang="zh-CN" altLang="en-US" sz="2800">
                    <a:solidFill>
                      <a:schemeClr val="tx1"/>
                    </a:solidFill>
                    <a:latin typeface="思源黑体 CN Bold" panose="020B0800000000000000" charset="-122"/>
                    <a:ea typeface="思源黑体 CN Bold" panose="020B0800000000000000" charset="-122"/>
                    <a:cs typeface="+mn-ea"/>
                    <a:sym typeface="+mn-lt"/>
                  </a:rPr>
                  <a:t>指导方略</a:t>
                </a:r>
              </a:p>
            </p:txBody>
          </p:sp>
          <p:sp>
            <p:nvSpPr>
              <p:cNvPr id="4" name="圆角矩形 3"/>
              <p:cNvSpPr/>
              <p:nvPr/>
            </p:nvSpPr>
            <p:spPr>
              <a:xfrm>
                <a:off x="2848" y="6492"/>
                <a:ext cx="166" cy="499"/>
              </a:xfrm>
              <a:prstGeom prst="roundRect">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cxnSp>
        <p:nvCxnSpPr>
          <p:cNvPr id="12" name="直接连接符 11"/>
          <p:cNvCxnSpPr/>
          <p:nvPr/>
        </p:nvCxnSpPr>
        <p:spPr>
          <a:xfrm>
            <a:off x="973138" y="3519170"/>
            <a:ext cx="10245725" cy="0"/>
          </a:xfrm>
          <a:prstGeom prst="line">
            <a:avLst/>
          </a:prstGeom>
          <a:ln w="158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3"/>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1000" fill="hold"/>
                                        <p:tgtEl>
                                          <p:spTgt spid="11"/>
                                        </p:tgtEl>
                                        <p:attrNameLst>
                                          <p:attrName>ppt_w</p:attrName>
                                        </p:attrNameLst>
                                      </p:cBhvr>
                                      <p:tavLst>
                                        <p:tav tm="0">
                                          <p:val>
                                            <p:strVal val="#ppt_w+.3"/>
                                          </p:val>
                                        </p:tav>
                                        <p:tav tm="100000">
                                          <p:val>
                                            <p:strVal val="#ppt_w"/>
                                          </p:val>
                                        </p:tav>
                                      </p:tavLst>
                                    </p:anim>
                                    <p:anim calcmode="lin" valueType="num">
                                      <p:cBhvr>
                                        <p:cTn id="22" dur="1000" fill="hold"/>
                                        <p:tgtEl>
                                          <p:spTgt spid="11"/>
                                        </p:tgtEl>
                                        <p:attrNameLst>
                                          <p:attrName>ppt_h</p:attrName>
                                        </p:attrNameLst>
                                      </p:cBhvr>
                                      <p:tavLst>
                                        <p:tav tm="0">
                                          <p:val>
                                            <p:strVal val="#ppt_h"/>
                                          </p:val>
                                        </p:tav>
                                        <p:tav tm="100000">
                                          <p:val>
                                            <p:strVal val="#ppt_h"/>
                                          </p:val>
                                        </p:tav>
                                      </p:tavLst>
                                    </p:anim>
                                    <p:animEffect transition="in" filter="fade">
                                      <p:cBhvr>
                                        <p:cTn id="23" dur="1000"/>
                                        <p:tgtEl>
                                          <p:spTgt spid="11"/>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37"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900" decel="100000" fill="hold"/>
                                        <p:tgtEl>
                                          <p:spTgt spid="12"/>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9937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605" y="3606165"/>
            <a:ext cx="12192000" cy="3282950"/>
          </a:xfrm>
          <a:prstGeom prst="rect">
            <a:avLst/>
          </a:prstGeom>
        </p:spPr>
      </p:pic>
      <p:grpSp>
        <p:nvGrpSpPr>
          <p:cNvPr id="2" name="组合 1"/>
          <p:cNvGrpSpPr/>
          <p:nvPr/>
        </p:nvGrpSpPr>
        <p:grpSpPr>
          <a:xfrm>
            <a:off x="1191578" y="2691765"/>
            <a:ext cx="2596515" cy="1198880"/>
            <a:chOff x="2840" y="7726"/>
            <a:chExt cx="13520" cy="1888"/>
          </a:xfrm>
        </p:grpSpPr>
        <p:sp>
          <p:nvSpPr>
            <p:cNvPr id="4" name="文本框 3"/>
            <p:cNvSpPr txBox="1"/>
            <p:nvPr/>
          </p:nvSpPr>
          <p:spPr>
            <a:xfrm>
              <a:off x="2840" y="7726"/>
              <a:ext cx="13520" cy="1888"/>
            </a:xfrm>
            <a:prstGeom prst="rect">
              <a:avLst/>
            </a:prstGeom>
            <a:noFill/>
          </p:spPr>
          <p:txBody>
            <a:bodyPr wrap="square" rtlCol="0">
              <a:spAutoFit/>
            </a:bodyPr>
            <a:lstStyle/>
            <a:p>
              <a:pPr algn="ctr"/>
              <a:r>
                <a:rPr lang="zh-CN" altLang="en-US" sz="72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目录</a:t>
              </a:r>
            </a:p>
          </p:txBody>
        </p:sp>
        <p:sp>
          <p:nvSpPr>
            <p:cNvPr id="7" name="文本框 6"/>
            <p:cNvSpPr txBox="1"/>
            <p:nvPr/>
          </p:nvSpPr>
          <p:spPr>
            <a:xfrm>
              <a:off x="2840" y="7726"/>
              <a:ext cx="13520" cy="1888"/>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72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目录</a:t>
              </a:r>
            </a:p>
          </p:txBody>
        </p:sp>
      </p:grpSp>
      <p:grpSp>
        <p:nvGrpSpPr>
          <p:cNvPr id="9" name="组合 8"/>
          <p:cNvGrpSpPr/>
          <p:nvPr/>
        </p:nvGrpSpPr>
        <p:grpSpPr>
          <a:xfrm>
            <a:off x="4775835" y="1838325"/>
            <a:ext cx="5968365" cy="659130"/>
            <a:chOff x="7045" y="3296"/>
            <a:chExt cx="9399" cy="1038"/>
          </a:xfrm>
        </p:grpSpPr>
        <p:sp>
          <p:nvSpPr>
            <p:cNvPr id="17" name="文本框 16"/>
            <p:cNvSpPr txBox="1"/>
            <p:nvPr/>
          </p:nvSpPr>
          <p:spPr>
            <a:xfrm>
              <a:off x="8202" y="3404"/>
              <a:ext cx="8242" cy="822"/>
            </a:xfrm>
            <a:prstGeom prst="rect">
              <a:avLst/>
            </a:prstGeom>
            <a:noFill/>
          </p:spPr>
          <p:txBody>
            <a:bodyPr wrap="square" rtlCol="0">
              <a:spAutoFit/>
            </a:bodyPr>
            <a:lstStyle/>
            <a:p>
              <a:r>
                <a:rPr lang="zh-CN" altLang="en-US" sz="2800" dirty="0">
                  <a:solidFill>
                    <a:srgbClr val="F7C364"/>
                  </a:solidFill>
                  <a:latin typeface="思源黑体 CN Medium" panose="020B0600000000000000" charset="-122"/>
                  <a:ea typeface="思源黑体 CN Medium" panose="020B0600000000000000" charset="-122"/>
                  <a:cs typeface="+mn-ea"/>
                  <a:sym typeface="+mn-lt"/>
                </a:rPr>
                <a:t>建军节的诞生</a:t>
              </a:r>
              <a:r>
                <a:rPr lang="en-US" altLang="zh-CN" sz="2800" dirty="0">
                  <a:solidFill>
                    <a:srgbClr val="F7C364"/>
                  </a:solidFill>
                  <a:latin typeface="思源黑体 CN Medium" panose="020B0600000000000000" charset="-122"/>
                  <a:ea typeface="思源黑体 CN Medium" panose="020B0600000000000000" charset="-122"/>
                  <a:cs typeface="+mn-ea"/>
                  <a:sym typeface="+mn-lt"/>
                </a:rPr>
                <a:t>/</a:t>
              </a:r>
              <a:r>
                <a:rPr lang="en-US" altLang="zh-CN" dirty="0" err="1">
                  <a:solidFill>
                    <a:srgbClr val="F7C364"/>
                  </a:solidFill>
                  <a:latin typeface="思源黑体 CN Medium" panose="020B0600000000000000" charset="-122"/>
                  <a:ea typeface="思源黑体 CN Medium" panose="020B0600000000000000" charset="-122"/>
                  <a:cs typeface="+mn-ea"/>
                  <a:sym typeface="+mn-lt"/>
                </a:rPr>
                <a:t>qing</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zhu</a:t>
              </a:r>
              <a:r>
                <a:rPr lang="en-US" altLang="zh-CN" sz="2800"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ba</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yi</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jian</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jun</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r>
                <a:rPr lang="en-US" altLang="zh-CN" dirty="0" err="1">
                  <a:solidFill>
                    <a:srgbClr val="F7C364"/>
                  </a:solidFill>
                  <a:latin typeface="思源黑体 CN Medium" panose="020B0600000000000000" charset="-122"/>
                  <a:ea typeface="思源黑体 CN Medium" panose="020B0600000000000000" charset="-122"/>
                  <a:cs typeface="+mn-ea"/>
                  <a:sym typeface="+mn-lt"/>
                </a:rPr>
                <a:t>jie</a:t>
              </a:r>
              <a:r>
                <a:rPr lang="en-US" altLang="zh-CN" dirty="0">
                  <a:solidFill>
                    <a:srgbClr val="F7C364"/>
                  </a:solidFill>
                  <a:latin typeface="思源黑体 CN Medium" panose="020B0600000000000000" charset="-122"/>
                  <a:ea typeface="思源黑体 CN Medium" panose="020B0600000000000000" charset="-122"/>
                  <a:cs typeface="+mn-ea"/>
                  <a:sym typeface="+mn-lt"/>
                </a:rPr>
                <a:t> </a:t>
              </a:r>
            </a:p>
          </p:txBody>
        </p:sp>
        <p:sp>
          <p:nvSpPr>
            <p:cNvPr id="8" name="流程图: 接点 13"/>
            <p:cNvSpPr/>
            <p:nvPr/>
          </p:nvSpPr>
          <p:spPr>
            <a:xfrm>
              <a:off x="7045" y="3296"/>
              <a:ext cx="995" cy="1038"/>
            </a:xfrm>
            <a:prstGeom prst="flowChartConnector">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F7C364"/>
                  </a:solidFill>
                  <a:latin typeface="思源黑体 CN Bold" panose="020B0800000000000000" charset="-122"/>
                  <a:ea typeface="思源黑体 CN Bold" panose="020B0800000000000000" charset="-122"/>
                  <a:cs typeface="+mn-ea"/>
                  <a:sym typeface="+mn-lt"/>
                </a:rPr>
                <a:t>1</a:t>
              </a:r>
            </a:p>
          </p:txBody>
        </p:sp>
      </p:grpSp>
      <p:grpSp>
        <p:nvGrpSpPr>
          <p:cNvPr id="10" name="组合 9"/>
          <p:cNvGrpSpPr/>
          <p:nvPr/>
        </p:nvGrpSpPr>
        <p:grpSpPr>
          <a:xfrm>
            <a:off x="4775835" y="2864485"/>
            <a:ext cx="7311390" cy="659130"/>
            <a:chOff x="7045" y="3296"/>
            <a:chExt cx="11514" cy="1038"/>
          </a:xfrm>
        </p:grpSpPr>
        <p:sp>
          <p:nvSpPr>
            <p:cNvPr id="11" name="文本框 10"/>
            <p:cNvSpPr txBox="1"/>
            <p:nvPr/>
          </p:nvSpPr>
          <p:spPr>
            <a:xfrm>
              <a:off x="8202" y="3404"/>
              <a:ext cx="10357" cy="822"/>
            </a:xfrm>
            <a:prstGeom prst="rect">
              <a:avLst/>
            </a:prstGeom>
            <a:noFill/>
          </p:spPr>
          <p:txBody>
            <a:bodyPr wrap="square" rtlCol="0">
              <a:spAutoFit/>
            </a:bodyPr>
            <a:lstStyle/>
            <a:p>
              <a:r>
                <a:rPr lang="zh-CN" altLang="en-US" sz="2800">
                  <a:solidFill>
                    <a:srgbClr val="F7C364"/>
                  </a:solidFill>
                  <a:latin typeface="思源黑体 CN Medium" panose="020B0600000000000000" charset="-122"/>
                  <a:ea typeface="思源黑体 CN Medium" panose="020B0600000000000000" charset="-122"/>
                  <a:cs typeface="+mn-ea"/>
                  <a:sym typeface="+mn-lt"/>
                </a:rPr>
                <a:t>中国人民解放军简史</a:t>
              </a:r>
              <a:r>
                <a:rPr lang="en-US" altLang="zh-CN" sz="2800">
                  <a:solidFill>
                    <a:srgbClr val="F7C364"/>
                  </a:solidFill>
                  <a:latin typeface="思源黑体 CN Medium" panose="020B0600000000000000" charset="-122"/>
                  <a:ea typeface="思源黑体 CN Medium" panose="020B0600000000000000" charset="-122"/>
                  <a:cs typeface="+mn-ea"/>
                  <a:sym typeface="+mn-lt"/>
                </a:rPr>
                <a:t>/</a:t>
              </a:r>
              <a:r>
                <a:rPr lang="en-US" altLang="zh-CN">
                  <a:solidFill>
                    <a:srgbClr val="F7C364"/>
                  </a:solidFill>
                  <a:latin typeface="思源黑体 CN Medium" panose="020B0600000000000000" charset="-122"/>
                  <a:ea typeface="思源黑体 CN Medium" panose="020B0600000000000000" charset="-122"/>
                  <a:cs typeface="+mn-ea"/>
                  <a:sym typeface="+mn-lt"/>
                </a:rPr>
                <a:t>qing zhu</a:t>
              </a:r>
              <a:r>
                <a:rPr lang="en-US" altLang="zh-CN" sz="2800">
                  <a:solidFill>
                    <a:srgbClr val="F7C364"/>
                  </a:solidFill>
                  <a:latin typeface="思源黑体 CN Medium" panose="020B0600000000000000" charset="-122"/>
                  <a:ea typeface="思源黑体 CN Medium" panose="020B0600000000000000" charset="-122"/>
                  <a:cs typeface="+mn-ea"/>
                  <a:sym typeface="+mn-lt"/>
                </a:rPr>
                <a:t> </a:t>
              </a:r>
              <a:r>
                <a:rPr lang="en-US" altLang="zh-CN">
                  <a:solidFill>
                    <a:srgbClr val="F7C364"/>
                  </a:solidFill>
                  <a:latin typeface="思源黑体 CN Medium" panose="020B0600000000000000" charset="-122"/>
                  <a:ea typeface="思源黑体 CN Medium" panose="020B0600000000000000" charset="-122"/>
                  <a:cs typeface="+mn-ea"/>
                  <a:sym typeface="+mn-lt"/>
                </a:rPr>
                <a:t>ba yi jian jun jie </a:t>
              </a:r>
            </a:p>
          </p:txBody>
        </p:sp>
        <p:sp>
          <p:nvSpPr>
            <p:cNvPr id="12" name="流程图: 接点 13"/>
            <p:cNvSpPr/>
            <p:nvPr/>
          </p:nvSpPr>
          <p:spPr>
            <a:xfrm>
              <a:off x="7045" y="3296"/>
              <a:ext cx="995" cy="1038"/>
            </a:xfrm>
            <a:prstGeom prst="flowChartConnector">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F7C364"/>
                  </a:solidFill>
                  <a:latin typeface="思源黑体 CN Bold" panose="020B0800000000000000" charset="-122"/>
                  <a:ea typeface="思源黑体 CN Bold" panose="020B0800000000000000" charset="-122"/>
                  <a:cs typeface="+mn-ea"/>
                  <a:sym typeface="+mn-lt"/>
                </a:rPr>
                <a:t>2</a:t>
              </a:r>
            </a:p>
          </p:txBody>
        </p:sp>
      </p:grpSp>
      <p:grpSp>
        <p:nvGrpSpPr>
          <p:cNvPr id="13" name="组合 12"/>
          <p:cNvGrpSpPr/>
          <p:nvPr/>
        </p:nvGrpSpPr>
        <p:grpSpPr>
          <a:xfrm>
            <a:off x="4775835" y="3890645"/>
            <a:ext cx="5968365" cy="659130"/>
            <a:chOff x="7045" y="3296"/>
            <a:chExt cx="9399" cy="1038"/>
          </a:xfrm>
        </p:grpSpPr>
        <p:sp>
          <p:nvSpPr>
            <p:cNvPr id="18" name="文本框 17"/>
            <p:cNvSpPr txBox="1"/>
            <p:nvPr/>
          </p:nvSpPr>
          <p:spPr>
            <a:xfrm>
              <a:off x="8202" y="3404"/>
              <a:ext cx="8242" cy="822"/>
            </a:xfrm>
            <a:prstGeom prst="rect">
              <a:avLst/>
            </a:prstGeom>
            <a:noFill/>
          </p:spPr>
          <p:txBody>
            <a:bodyPr wrap="square" rtlCol="0">
              <a:spAutoFit/>
            </a:bodyPr>
            <a:lstStyle/>
            <a:p>
              <a:r>
                <a:rPr lang="zh-CN" altLang="en-US"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国防建设意义</a:t>
              </a:r>
              <a:r>
                <a:rPr lang="en-US" altLang="zh-CN"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a:t>
              </a:r>
              <a:r>
                <a:rPr lang="en-US" altLang="zh-CN">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qing zhu</a:t>
              </a:r>
              <a:r>
                <a:rPr lang="en-US" altLang="zh-CN"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 </a:t>
              </a:r>
              <a:r>
                <a:rPr lang="en-US" altLang="zh-CN">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ba yi jian jun jie </a:t>
              </a:r>
            </a:p>
          </p:txBody>
        </p:sp>
        <p:sp>
          <p:nvSpPr>
            <p:cNvPr id="19" name="流程图: 接点 13"/>
            <p:cNvSpPr/>
            <p:nvPr/>
          </p:nvSpPr>
          <p:spPr>
            <a:xfrm>
              <a:off x="7045" y="3296"/>
              <a:ext cx="995" cy="1038"/>
            </a:xfrm>
            <a:prstGeom prst="flowChartConnector">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F7C364"/>
                  </a:solidFill>
                  <a:latin typeface="思源黑体 CN Bold" panose="020B0800000000000000" charset="-122"/>
                  <a:ea typeface="思源黑体 CN Bold" panose="020B0800000000000000" charset="-122"/>
                  <a:cs typeface="+mn-ea"/>
                  <a:sym typeface="+mn-lt"/>
                </a:rPr>
                <a:t>3</a:t>
              </a:r>
            </a:p>
          </p:txBody>
        </p:sp>
      </p:grpSp>
      <p:grpSp>
        <p:nvGrpSpPr>
          <p:cNvPr id="20" name="组合 19"/>
          <p:cNvGrpSpPr/>
          <p:nvPr/>
        </p:nvGrpSpPr>
        <p:grpSpPr>
          <a:xfrm>
            <a:off x="4775835" y="4916805"/>
            <a:ext cx="6797040" cy="659130"/>
            <a:chOff x="7045" y="3296"/>
            <a:chExt cx="10704" cy="1038"/>
          </a:xfrm>
        </p:grpSpPr>
        <p:sp>
          <p:nvSpPr>
            <p:cNvPr id="22" name="文本框 21"/>
            <p:cNvSpPr txBox="1"/>
            <p:nvPr/>
          </p:nvSpPr>
          <p:spPr>
            <a:xfrm>
              <a:off x="8202" y="3404"/>
              <a:ext cx="9547" cy="822"/>
            </a:xfrm>
            <a:prstGeom prst="rect">
              <a:avLst/>
            </a:prstGeom>
            <a:noFill/>
          </p:spPr>
          <p:txBody>
            <a:bodyPr wrap="square" rtlCol="0">
              <a:spAutoFit/>
            </a:bodyPr>
            <a:lstStyle/>
            <a:p>
              <a:r>
                <a:rPr lang="zh-CN" altLang="en-US"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新时代强军建设</a:t>
              </a:r>
              <a:r>
                <a:rPr lang="en-US" altLang="zh-CN"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a:t>
              </a:r>
              <a:r>
                <a:rPr lang="en-US" altLang="zh-CN">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qing zhu</a:t>
              </a:r>
              <a:r>
                <a:rPr lang="en-US" altLang="zh-CN" sz="2800">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 </a:t>
              </a:r>
              <a:r>
                <a:rPr lang="en-US" altLang="zh-CN">
                  <a:solidFill>
                    <a:srgbClr val="F7C364"/>
                  </a:solidFill>
                  <a:latin typeface="思源黑体 CN Medium" panose="020B0600000000000000" charset="-122"/>
                  <a:ea typeface="思源黑体 CN Medium" panose="020B0600000000000000" charset="-122"/>
                  <a:cs typeface="思源黑体 CN Medium" panose="020B0600000000000000" charset="-122"/>
                  <a:sym typeface="+mn-lt"/>
                </a:rPr>
                <a:t>ba yi jian jun jie </a:t>
              </a:r>
            </a:p>
          </p:txBody>
        </p:sp>
        <p:sp>
          <p:nvSpPr>
            <p:cNvPr id="25" name="流程图: 接点 13"/>
            <p:cNvSpPr/>
            <p:nvPr/>
          </p:nvSpPr>
          <p:spPr>
            <a:xfrm>
              <a:off x="7045" y="3296"/>
              <a:ext cx="995" cy="1038"/>
            </a:xfrm>
            <a:prstGeom prst="flowChartConnector">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F7C364"/>
                  </a:solidFill>
                  <a:latin typeface="思源黑体 CN Bold" panose="020B0800000000000000" charset="-122"/>
                  <a:ea typeface="思源黑体 CN Bold" panose="020B0800000000000000" charset="-122"/>
                  <a:cs typeface="+mn-ea"/>
                  <a:sym typeface="+mn-lt"/>
                </a:rPr>
                <a:t>4</a:t>
              </a: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strVal val="#ppt_w+.3"/>
                                          </p:val>
                                        </p:tav>
                                        <p:tav tm="100000">
                                          <p:val>
                                            <p:strVal val="#ppt_w"/>
                                          </p:val>
                                        </p:tav>
                                      </p:tavLst>
                                    </p:anim>
                                    <p:anim calcmode="lin" valueType="num">
                                      <p:cBhvr>
                                        <p:cTn id="20" dur="1000" fill="hold"/>
                                        <p:tgtEl>
                                          <p:spTgt spid="2"/>
                                        </p:tgtEl>
                                        <p:attrNameLst>
                                          <p:attrName>ppt_h</p:attrName>
                                        </p:attrNameLst>
                                      </p:cBhvr>
                                      <p:tavLst>
                                        <p:tav tm="0">
                                          <p:val>
                                            <p:strVal val="#ppt_h"/>
                                          </p:val>
                                        </p:tav>
                                        <p:tav tm="100000">
                                          <p:val>
                                            <p:strVal val="#ppt_h"/>
                                          </p:val>
                                        </p:tav>
                                      </p:tavLst>
                                    </p:anim>
                                    <p:animEffect transition="in" filter="fade">
                                      <p:cBhvr>
                                        <p:cTn id="21" dur="1000"/>
                                        <p:tgtEl>
                                          <p:spTgt spid="2"/>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37"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900" decel="100000" fill="hold"/>
                                        <p:tgtEl>
                                          <p:spTgt spid="9"/>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30" fill="hold" nodeType="clickPar">
                      <p:stCondLst>
                        <p:cond delay="indefinite"/>
                      </p:stCondLst>
                      <p:childTnLst>
                        <p:par>
                          <p:cTn id="31" fill="hold" nodeType="afterGroup">
                            <p:stCondLst>
                              <p:cond delay="0"/>
                            </p:stCondLst>
                            <p:childTnLst>
                              <p:par>
                                <p:cTn id="32" presetID="37" presetClass="entr" presetSubtype="0"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900" decel="100000" fill="hold"/>
                                        <p:tgtEl>
                                          <p:spTgt spid="10"/>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37"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par>
                    <p:cTn id="46" fill="hold" nodeType="clickPar">
                      <p:stCondLst>
                        <p:cond delay="indefinite"/>
                      </p:stCondLst>
                      <p:childTnLst>
                        <p:par>
                          <p:cTn id="47" fill="hold" nodeType="afterGroup">
                            <p:stCondLst>
                              <p:cond delay="0"/>
                            </p:stCondLst>
                            <p:childTnLst>
                              <p:par>
                                <p:cTn id="48" presetID="37" presetClass="entr" presetSubtype="0"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1000"/>
                                        <p:tgtEl>
                                          <p:spTgt spid="20"/>
                                        </p:tgtEl>
                                      </p:cBhvr>
                                    </p:animEffect>
                                    <p:anim calcmode="lin" valueType="num">
                                      <p:cBhvr>
                                        <p:cTn id="51" dur="1000" fill="hold"/>
                                        <p:tgtEl>
                                          <p:spTgt spid="20"/>
                                        </p:tgtEl>
                                        <p:attrNameLst>
                                          <p:attrName>ppt_x</p:attrName>
                                        </p:attrNameLst>
                                      </p:cBhvr>
                                      <p:tavLst>
                                        <p:tav tm="0">
                                          <p:val>
                                            <p:strVal val="#ppt_x"/>
                                          </p:val>
                                        </p:tav>
                                        <p:tav tm="100000">
                                          <p:val>
                                            <p:strVal val="#ppt_x"/>
                                          </p:val>
                                        </p:tav>
                                      </p:tavLst>
                                    </p:anim>
                                    <p:anim calcmode="lin" valueType="num">
                                      <p:cBhvr>
                                        <p:cTn id="52" dur="900" decel="100000" fill="hold"/>
                                        <p:tgtEl>
                                          <p:spTgt spid="20"/>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7"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a:off x="0" y="3003550"/>
            <a:ext cx="12192000" cy="3854450"/>
          </a:xfrm>
          <a:prstGeom prst="rect">
            <a:avLst/>
          </a:prstGeom>
        </p:spPr>
      </p:pic>
      <p:sp>
        <p:nvSpPr>
          <p:cNvPr id="2" name="文本框 1"/>
          <p:cNvSpPr txBox="1"/>
          <p:nvPr/>
        </p:nvSpPr>
        <p:spPr>
          <a:xfrm>
            <a:off x="4437063" y="3401695"/>
            <a:ext cx="3288665" cy="521970"/>
          </a:xfrm>
          <a:prstGeom prst="rect">
            <a:avLst/>
          </a:prstGeom>
          <a:noFill/>
        </p:spPr>
        <p:txBody>
          <a:bodyPr wrap="square" rtlCol="0">
            <a:spAutoFit/>
          </a:bodyPr>
          <a:lstStyle/>
          <a:p>
            <a:pPr algn="dist"/>
            <a:r>
              <a:rPr lang="zh-CN" altLang="en-US" sz="2800" dirty="0">
                <a:solidFill>
                  <a:srgbClr val="F7C364"/>
                </a:solidFill>
                <a:latin typeface="思源黑体 CN Medium" panose="020B0600000000000000" charset="-122"/>
                <a:ea typeface="思源黑体 CN Medium" panose="020B0600000000000000" charset="-122"/>
                <a:cs typeface="+mn-ea"/>
                <a:sym typeface="+mn-lt"/>
              </a:rPr>
              <a:t>建军节的诞生</a:t>
            </a:r>
          </a:p>
        </p:txBody>
      </p:sp>
      <p:grpSp>
        <p:nvGrpSpPr>
          <p:cNvPr id="24" name="组合 23"/>
          <p:cNvGrpSpPr/>
          <p:nvPr/>
        </p:nvGrpSpPr>
        <p:grpSpPr>
          <a:xfrm>
            <a:off x="1788795" y="1406525"/>
            <a:ext cx="8585200" cy="1861185"/>
            <a:chOff x="2840" y="1834"/>
            <a:chExt cx="13520" cy="2931"/>
          </a:xfrm>
        </p:grpSpPr>
        <p:sp>
          <p:nvSpPr>
            <p:cNvPr id="23" name="文本框 22"/>
            <p:cNvSpPr txBox="1"/>
            <p:nvPr/>
          </p:nvSpPr>
          <p:spPr>
            <a:xfrm>
              <a:off x="2840" y="1834"/>
              <a:ext cx="13520" cy="2931"/>
            </a:xfrm>
            <a:prstGeom prst="rect">
              <a:avLst/>
            </a:prstGeom>
            <a:noFill/>
          </p:spPr>
          <p:txBody>
            <a:bodyPr wrap="square" rtlCol="0">
              <a:spAutoFit/>
            </a:bodyPr>
            <a:lstStyle/>
            <a:p>
              <a:pPr algn="ctr"/>
              <a:r>
                <a:rPr lang="zh-CN" altLang="en-US" sz="115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第一小节</a:t>
              </a:r>
            </a:p>
          </p:txBody>
        </p:sp>
        <p:sp>
          <p:nvSpPr>
            <p:cNvPr id="21" name="文本框 20"/>
            <p:cNvSpPr txBox="1"/>
            <p:nvPr/>
          </p:nvSpPr>
          <p:spPr>
            <a:xfrm>
              <a:off x="2840" y="1834"/>
              <a:ext cx="13520" cy="2931"/>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115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第一小节</a:t>
              </a:r>
            </a:p>
          </p:txBody>
        </p:sp>
      </p:grpSp>
      <p:sp>
        <p:nvSpPr>
          <p:cNvPr id="4" name="文本框 3"/>
          <p:cNvSpPr txBox="1"/>
          <p:nvPr/>
        </p:nvSpPr>
        <p:spPr>
          <a:xfrm>
            <a:off x="3225737" y="1185844"/>
            <a:ext cx="5740527" cy="398780"/>
          </a:xfrm>
          <a:prstGeom prst="rect">
            <a:avLst/>
          </a:prstGeom>
          <a:noFill/>
        </p:spPr>
        <p:txBody>
          <a:bodyPr wrap="square" rtlCol="0">
            <a:spAutoFit/>
          </a:bodyPr>
          <a:lstStyle/>
          <a:p>
            <a:pPr algn="dist"/>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中</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国</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民</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解</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放</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周</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年</a:t>
            </a:r>
          </a:p>
        </p:txBody>
      </p:sp>
      <p:pic>
        <p:nvPicPr>
          <p:cNvPr id="70" name="图片 69"/>
          <p:cNvPicPr>
            <a:picLocks noChangeAspect="1"/>
          </p:cNvPicPr>
          <p:nvPr>
            <p:custDataLst>
              <p:tags r:id="rId3"/>
            </p:custDataLst>
          </p:nvPr>
        </p:nvPicPr>
        <p:blipFill>
          <a:blip r:embed="rId10"/>
          <a:stretch>
            <a:fillRect/>
          </a:stretch>
        </p:blipFill>
        <p:spPr>
          <a:xfrm flipH="1">
            <a:off x="932180" y="1709420"/>
            <a:ext cx="2181860" cy="1558290"/>
          </a:xfrm>
          <a:prstGeom prst="rect">
            <a:avLst/>
          </a:prstGeom>
        </p:spPr>
      </p:pic>
      <p:pic>
        <p:nvPicPr>
          <p:cNvPr id="71" name="图片 70"/>
          <p:cNvPicPr>
            <a:picLocks noChangeAspect="1"/>
          </p:cNvPicPr>
          <p:nvPr>
            <p:custDataLst>
              <p:tags r:id="rId4"/>
            </p:custDataLst>
          </p:nvPr>
        </p:nvPicPr>
        <p:blipFill>
          <a:blip r:embed="rId11" cstate="email">
            <a:extLst>
              <a:ext uri="{28A0092B-C50C-407E-A947-70E740481C1C}">
                <a14:useLocalDpi xmlns:a14="http://schemas.microsoft.com/office/drawing/2010/main"/>
              </a:ext>
            </a:extLst>
          </a:blip>
          <a:stretch>
            <a:fillRect/>
          </a:stretch>
        </p:blipFill>
        <p:spPr>
          <a:xfrm flipH="1">
            <a:off x="10020935" y="1750060"/>
            <a:ext cx="1165225" cy="1174750"/>
          </a:xfrm>
          <a:prstGeom prst="rect">
            <a:avLst/>
          </a:prstGeom>
        </p:spPr>
      </p:pic>
      <p:pic>
        <p:nvPicPr>
          <p:cNvPr id="72" name="图片 71"/>
          <p:cNvPicPr>
            <a:picLocks noChangeAspect="1"/>
          </p:cNvPicPr>
          <p:nvPr>
            <p:custDataLst>
              <p:tags r:id="rId5"/>
            </p:custDataLst>
          </p:nvPr>
        </p:nvPicPr>
        <p:blipFill>
          <a:blip r:embed="rId12" cstate="email">
            <a:extLst>
              <a:ext uri="{28A0092B-C50C-407E-A947-70E740481C1C}">
                <a14:useLocalDpi xmlns:a14="http://schemas.microsoft.com/office/drawing/2010/main"/>
              </a:ext>
            </a:extLst>
          </a:blip>
          <a:stretch>
            <a:fillRect/>
          </a:stretch>
        </p:blipFill>
        <p:spPr>
          <a:xfrm>
            <a:off x="8570595" y="3267710"/>
            <a:ext cx="2326005" cy="167132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3"/>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900" decel="100000" fill="hold"/>
                                        <p:tgtEl>
                                          <p:spTgt spid="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barn(inVertical)">
                                      <p:cBhvr>
                                        <p:cTn id="39" dur="500"/>
                                        <p:tgtEl>
                                          <p:spTgt spid="70"/>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6" presetClass="entr" presetSubtype="21" fill="hold"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barn(inVertical)">
                                      <p:cBhvr>
                                        <p:cTn id="44" dur="500"/>
                                        <p:tgtEl>
                                          <p:spTgt spid="72"/>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16" presetClass="entr" presetSubtype="21" fill="hold" nodeType="click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barn(inVertical)">
                                      <p:cBhvr>
                                        <p:cTn id="4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323" y="-343535"/>
            <a:ext cx="3983673" cy="1456055"/>
            <a:chOff x="6464" y="-541"/>
            <a:chExt cx="6274"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7012" y="390"/>
                <a:ext cx="5177"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建军节的诞生</a:t>
                </a:r>
              </a:p>
            </p:txBody>
          </p:sp>
        </p:grpSp>
      </p:grpSp>
      <p:pic>
        <p:nvPicPr>
          <p:cNvPr id="10" name="图片 9"/>
          <p:cNvPicPr>
            <a:picLocks noChangeAspect="1"/>
          </p:cNvPicPr>
          <p:nvPr/>
        </p:nvPicPr>
        <p:blipFill>
          <a:blip r:embed="rId3"/>
          <a:stretch>
            <a:fillRect/>
          </a:stretch>
        </p:blipFill>
        <p:spPr>
          <a:xfrm>
            <a:off x="3845560" y="769620"/>
            <a:ext cx="4991735" cy="5727065"/>
          </a:xfrm>
          <a:prstGeom prst="rect">
            <a:avLst/>
          </a:prstGeom>
        </p:spPr>
      </p:pic>
      <p:sp>
        <p:nvSpPr>
          <p:cNvPr id="11" name="文本框 10"/>
          <p:cNvSpPr txBox="1"/>
          <p:nvPr/>
        </p:nvSpPr>
        <p:spPr>
          <a:xfrm>
            <a:off x="1427681" y="1805051"/>
            <a:ext cx="2656115" cy="521970"/>
          </a:xfrm>
          <a:prstGeom prst="rect">
            <a:avLst/>
          </a:prstGeom>
          <a:noFill/>
        </p:spPr>
        <p:txBody>
          <a:bodyPr wrap="square" rtlCol="0">
            <a:spAutoFit/>
          </a:bodyPr>
          <a:lstStyle/>
          <a:p>
            <a:pPr algn="ctr"/>
            <a:r>
              <a:rPr lang="zh-CN" altLang="en-US" sz="2800">
                <a:latin typeface="思源黑体 CN Bold" panose="020B0800000000000000" charset="-122"/>
                <a:ea typeface="思源黑体 CN Bold" panose="020B0800000000000000" charset="-122"/>
                <a:cs typeface="+mn-ea"/>
                <a:sym typeface="+mn-lt"/>
              </a:rPr>
              <a:t>南昌起义</a:t>
            </a:r>
          </a:p>
        </p:txBody>
      </p:sp>
      <p:grpSp>
        <p:nvGrpSpPr>
          <p:cNvPr id="12" name="组合 11"/>
          <p:cNvGrpSpPr/>
          <p:nvPr/>
        </p:nvGrpSpPr>
        <p:grpSpPr>
          <a:xfrm>
            <a:off x="974563" y="2540321"/>
            <a:ext cx="3562350" cy="0"/>
            <a:chOff x="4000500" y="1809750"/>
            <a:chExt cx="3562350" cy="0"/>
          </a:xfrm>
        </p:grpSpPr>
        <p:cxnSp>
          <p:nvCxnSpPr>
            <p:cNvPr id="13" name="直接连接符 12"/>
            <p:cNvCxnSpPr/>
            <p:nvPr/>
          </p:nvCxnSpPr>
          <p:spPr>
            <a:xfrm>
              <a:off x="4000500" y="1809750"/>
              <a:ext cx="3562350" cy="0"/>
            </a:xfrm>
            <a:prstGeom prst="line">
              <a:avLst/>
            </a:prstGeom>
            <a:ln>
              <a:solidFill>
                <a:srgbClr val="AF0102"/>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114925" y="1809750"/>
              <a:ext cx="1333500" cy="0"/>
            </a:xfrm>
            <a:prstGeom prst="line">
              <a:avLst/>
            </a:prstGeom>
            <a:ln w="127000">
              <a:solidFill>
                <a:srgbClr val="AF0102"/>
              </a:solidFill>
            </a:ln>
          </p:spPr>
          <p:style>
            <a:lnRef idx="1">
              <a:schemeClr val="accent1"/>
            </a:lnRef>
            <a:fillRef idx="0">
              <a:schemeClr val="accent1"/>
            </a:fillRef>
            <a:effectRef idx="0">
              <a:schemeClr val="accent1"/>
            </a:effectRef>
            <a:fontRef idx="minor">
              <a:schemeClr val="tx1"/>
            </a:fontRef>
          </p:style>
        </p:cxnSp>
      </p:grpSp>
      <p:sp>
        <p:nvSpPr>
          <p:cNvPr id="15" name="文本框 14"/>
          <p:cNvSpPr txBox="1"/>
          <p:nvPr/>
        </p:nvSpPr>
        <p:spPr>
          <a:xfrm>
            <a:off x="1122686" y="2834344"/>
            <a:ext cx="3266105" cy="3079115"/>
          </a:xfrm>
          <a:prstGeom prst="rect">
            <a:avLst/>
          </a:prstGeom>
          <a:noFill/>
        </p:spPr>
        <p:txBody>
          <a:bodyPr wrap="square" rtlCol="0">
            <a:spAutoFit/>
          </a:bodyPr>
          <a:lstStyle/>
          <a:p>
            <a:pPr algn="ctr">
              <a:lnSpc>
                <a:spcPct val="140000"/>
              </a:lnSpc>
            </a:pPr>
            <a:r>
              <a:rPr lang="zh-CN" altLang="en-US" dirty="0">
                <a:latin typeface="思源黑体 CN Light" panose="020B0300000000000000" charset="-122"/>
                <a:ea typeface="思源黑体 CN Light" panose="020B0300000000000000" charset="-122"/>
                <a:cs typeface="思源黑体 CN Light" panose="020B0300000000000000" charset="-122"/>
                <a:sym typeface="+mn-lt"/>
              </a:rPr>
              <a:t>八一南昌起义，指的是中国共产党为了反抗国民党反动派的屠杀政策，挽救中国革命，</a:t>
            </a:r>
            <a:r>
              <a:rPr lang="en-US" altLang="zh-CN" dirty="0">
                <a:latin typeface="思源黑体 CN Light" panose="020B0300000000000000" charset="-122"/>
                <a:ea typeface="思源黑体 CN Light" panose="020B0300000000000000" charset="-122"/>
                <a:cs typeface="思源黑体 CN Light" panose="020B0300000000000000" charset="-122"/>
                <a:sym typeface="+mn-lt"/>
              </a:rPr>
              <a:t>1947</a:t>
            </a:r>
            <a:r>
              <a:rPr lang="zh-CN" altLang="en-US" dirty="0">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dirty="0">
                <a:latin typeface="思源黑体 CN Light" panose="020B0300000000000000" charset="-122"/>
                <a:ea typeface="思源黑体 CN Light" panose="020B0300000000000000" charset="-122"/>
                <a:cs typeface="思源黑体 CN Light" panose="020B0300000000000000" charset="-122"/>
                <a:sym typeface="+mn-lt"/>
              </a:rPr>
              <a:t>8</a:t>
            </a:r>
            <a:r>
              <a:rPr lang="zh-CN" altLang="en-US" dirty="0">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dirty="0">
                <a:latin typeface="思源黑体 CN Light" panose="020B0300000000000000" charset="-122"/>
                <a:ea typeface="思源黑体 CN Light" panose="020B0300000000000000" charset="-122"/>
                <a:cs typeface="思源黑体 CN Light" panose="020B0300000000000000" charset="-122"/>
                <a:sym typeface="+mn-lt"/>
              </a:rPr>
              <a:t>1</a:t>
            </a:r>
            <a:r>
              <a:rPr lang="zh-CN" altLang="en-US" dirty="0">
                <a:latin typeface="思源黑体 CN Light" panose="020B0300000000000000" charset="-122"/>
                <a:ea typeface="思源黑体 CN Light" panose="020B0300000000000000" charset="-122"/>
                <a:cs typeface="思源黑体 CN Light" panose="020B0300000000000000" charset="-122"/>
                <a:sym typeface="+mn-lt"/>
              </a:rPr>
              <a:t>日由中国共产党领导并发动的在江西南昌针对中国国民党反动迫害的武装起义</a:t>
            </a:r>
            <a:endParaRPr lang="en-US" altLang="zh-CN" dirty="0">
              <a:latin typeface="思源黑体 CN Light" panose="020B0300000000000000" charset="-122"/>
              <a:ea typeface="思源黑体 CN Light" panose="020B0300000000000000" charset="-122"/>
              <a:cs typeface="思源黑体 CN Light" panose="020B0300000000000000" charset="-122"/>
              <a:sym typeface="+mn-lt"/>
            </a:endParaRPr>
          </a:p>
          <a:p>
            <a:pPr algn="ctr">
              <a:lnSpc>
                <a:spcPct val="140000"/>
              </a:lnSpc>
            </a:pPr>
            <a:endParaRPr lang="en-US" altLang="zh-CN" dirty="0">
              <a:latin typeface="思源黑体 CN Light" panose="020B0300000000000000" charset="-122"/>
              <a:ea typeface="思源黑体 CN Light" panose="020B0300000000000000" charset="-122"/>
              <a:cs typeface="思源黑体 CN Light" panose="020B0300000000000000" charset="-122"/>
              <a:sym typeface="+mn-lt"/>
            </a:endParaRPr>
          </a:p>
          <a:p>
            <a:pPr algn="ctr"/>
            <a:endParaRPr lang="en-US" altLang="zh-CN" dirty="0">
              <a:latin typeface="思源黑体 CN Light" panose="020B0300000000000000" charset="-122"/>
              <a:ea typeface="思源黑体 CN Light" panose="020B0300000000000000" charset="-122"/>
              <a:cs typeface="思源黑体 CN Light" panose="020B0300000000000000" charset="-122"/>
              <a:sym typeface="+mn-lt"/>
            </a:endParaRPr>
          </a:p>
        </p:txBody>
      </p:sp>
      <p:sp>
        <p:nvSpPr>
          <p:cNvPr id="16" name="文本框 15"/>
          <p:cNvSpPr txBox="1"/>
          <p:nvPr/>
        </p:nvSpPr>
        <p:spPr>
          <a:xfrm>
            <a:off x="7802969" y="2834344"/>
            <a:ext cx="3381830" cy="2027555"/>
          </a:xfrm>
          <a:prstGeom prst="rect">
            <a:avLst/>
          </a:prstGeom>
          <a:noFill/>
        </p:spPr>
        <p:txBody>
          <a:bodyPr wrap="square" rtlCol="0">
            <a:spAutoFit/>
          </a:bodyPr>
          <a:lstStyle/>
          <a:p>
            <a:pPr indent="0" algn="ctr">
              <a:lnSpc>
                <a:spcPct val="140000"/>
              </a:lnSpc>
              <a:buFont typeface="Arial" panose="020B0604020202020204" pitchFamily="34" charset="0"/>
              <a:buNone/>
            </a:pPr>
            <a:r>
              <a:rPr lang="zh-CN" altLang="en-US" dirty="0">
                <a:latin typeface="思源黑体 CN Light" panose="020B0300000000000000" charset="-122"/>
                <a:ea typeface="思源黑体 CN Light" panose="020B0300000000000000" charset="-122"/>
                <a:cs typeface="+mn-ea"/>
                <a:sym typeface="+mn-lt"/>
              </a:rPr>
              <a:t>打响了武装反抗国民党反动派的第一枪创立了中国共产党领导的正规军事武装力量</a:t>
            </a:r>
          </a:p>
          <a:p>
            <a:pPr indent="0" algn="ctr">
              <a:lnSpc>
                <a:spcPct val="140000"/>
              </a:lnSpc>
              <a:buFont typeface="Arial" panose="020B0604020202020204" pitchFamily="34" charset="0"/>
              <a:buNone/>
            </a:pPr>
            <a:r>
              <a:rPr lang="zh-CN" altLang="en-US" dirty="0">
                <a:latin typeface="思源黑体 CN Light" panose="020B0300000000000000" charset="-122"/>
                <a:ea typeface="思源黑体 CN Light" panose="020B0300000000000000" charset="-122"/>
                <a:cs typeface="+mn-ea"/>
                <a:sym typeface="+mn-lt"/>
              </a:rPr>
              <a:t>揭开了中国共产党独立领导武装斗争和创建革命军队的序幕</a:t>
            </a:r>
          </a:p>
        </p:txBody>
      </p:sp>
      <p:sp>
        <p:nvSpPr>
          <p:cNvPr id="18" name="文本框 17"/>
          <p:cNvSpPr txBox="1"/>
          <p:nvPr/>
        </p:nvSpPr>
        <p:spPr>
          <a:xfrm>
            <a:off x="8165827" y="1805051"/>
            <a:ext cx="2656115" cy="521970"/>
          </a:xfrm>
          <a:prstGeom prst="rect">
            <a:avLst/>
          </a:prstGeom>
          <a:noFill/>
        </p:spPr>
        <p:txBody>
          <a:bodyPr wrap="square" rtlCol="0">
            <a:spAutoFit/>
          </a:bodyPr>
          <a:lstStyle/>
          <a:p>
            <a:pPr algn="ctr"/>
            <a:r>
              <a:rPr lang="zh-CN" altLang="en-US" sz="2800">
                <a:latin typeface="思源黑体 CN Bold" panose="020B0800000000000000" charset="-122"/>
                <a:ea typeface="思源黑体 CN Bold" panose="020B0800000000000000" charset="-122"/>
                <a:cs typeface="+mn-ea"/>
                <a:sym typeface="+mn-lt"/>
              </a:rPr>
              <a:t>意义与结果</a:t>
            </a:r>
          </a:p>
        </p:txBody>
      </p:sp>
      <p:grpSp>
        <p:nvGrpSpPr>
          <p:cNvPr id="19" name="组合 18"/>
          <p:cNvGrpSpPr/>
          <p:nvPr/>
        </p:nvGrpSpPr>
        <p:grpSpPr>
          <a:xfrm>
            <a:off x="7712709" y="2540321"/>
            <a:ext cx="3562350" cy="0"/>
            <a:chOff x="4000500" y="1809750"/>
            <a:chExt cx="3562350" cy="0"/>
          </a:xfrm>
        </p:grpSpPr>
        <p:cxnSp>
          <p:nvCxnSpPr>
            <p:cNvPr id="20" name="直接连接符 19"/>
            <p:cNvCxnSpPr/>
            <p:nvPr/>
          </p:nvCxnSpPr>
          <p:spPr>
            <a:xfrm>
              <a:off x="4000500" y="1809750"/>
              <a:ext cx="3562350" cy="0"/>
            </a:xfrm>
            <a:prstGeom prst="line">
              <a:avLst/>
            </a:prstGeom>
            <a:ln>
              <a:solidFill>
                <a:srgbClr val="AF0102"/>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114925" y="1809750"/>
              <a:ext cx="1333500" cy="0"/>
            </a:xfrm>
            <a:prstGeom prst="line">
              <a:avLst/>
            </a:prstGeom>
            <a:ln w="127000">
              <a:solidFill>
                <a:srgbClr val="AF0102"/>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900" decel="100000" fill="hold"/>
                                        <p:tgtEl>
                                          <p:spTgt spid="10"/>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10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p:tgtEl>
                                          <p:spTgt spid="11"/>
                                        </p:tgtEl>
                                        <p:attrNameLst>
                                          <p:attrName>ppt_y</p:attrName>
                                        </p:attrNameLst>
                                      </p:cBhvr>
                                      <p:tavLst>
                                        <p:tav tm="0">
                                          <p:val>
                                            <p:strVal val="#ppt_y+#ppt_h*1.125000"/>
                                          </p:val>
                                        </p:tav>
                                        <p:tav tm="100000">
                                          <p:val>
                                            <p:strVal val="#ppt_y"/>
                                          </p:val>
                                        </p:tav>
                                      </p:tavLst>
                                    </p:anim>
                                    <p:animEffect transition="in" filter="wipe(up)">
                                      <p:cBhvr>
                                        <p:cTn id="22" dur="500"/>
                                        <p:tgtEl>
                                          <p:spTgt spid="11"/>
                                        </p:tgtEl>
                                      </p:cBhvr>
                                    </p:animEffect>
                                  </p:childTnLst>
                                </p:cTn>
                              </p:par>
                            </p:childTnLst>
                          </p:cTn>
                        </p:par>
                        <p:par>
                          <p:cTn id="23" fill="hold" nodeType="afterGroup">
                            <p:stCondLst>
                              <p:cond delay="1500"/>
                            </p:stCondLst>
                            <p:childTnLst>
                              <p:par>
                                <p:cTn id="24" presetID="16" presetClass="entr" presetSubtype="37"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outVertical)">
                                      <p:cBhvr>
                                        <p:cTn id="26" dur="500"/>
                                        <p:tgtEl>
                                          <p:spTgt spid="12"/>
                                        </p:tgtEl>
                                      </p:cBhvr>
                                    </p:animEffect>
                                  </p:childTnLst>
                                </p:cTn>
                              </p:par>
                            </p:childTnLst>
                          </p:cTn>
                        </p:par>
                        <p:par>
                          <p:cTn id="27" fill="hold" nodeType="afterGroup">
                            <p:stCondLst>
                              <p:cond delay="2000"/>
                            </p:stCondLst>
                            <p:childTnLst>
                              <p:par>
                                <p:cTn id="28" presetID="12" presetClass="entr" presetSubtype="4"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p:tgtEl>
                                          <p:spTgt spid="18"/>
                                        </p:tgtEl>
                                        <p:attrNameLst>
                                          <p:attrName>ppt_y</p:attrName>
                                        </p:attrNameLst>
                                      </p:cBhvr>
                                      <p:tavLst>
                                        <p:tav tm="0">
                                          <p:val>
                                            <p:strVal val="#ppt_y+#ppt_h*1.125000"/>
                                          </p:val>
                                        </p:tav>
                                        <p:tav tm="100000">
                                          <p:val>
                                            <p:strVal val="#ppt_y"/>
                                          </p:val>
                                        </p:tav>
                                      </p:tavLst>
                                    </p:anim>
                                    <p:animEffect transition="in" filter="wipe(up)">
                                      <p:cBhvr>
                                        <p:cTn id="31" dur="500"/>
                                        <p:tgtEl>
                                          <p:spTgt spid="18"/>
                                        </p:tgtEl>
                                      </p:cBhvr>
                                    </p:animEffect>
                                  </p:childTnLst>
                                </p:cTn>
                              </p:par>
                            </p:childTnLst>
                          </p:cTn>
                        </p:par>
                        <p:par>
                          <p:cTn id="32" fill="hold" nodeType="afterGroup">
                            <p:stCondLst>
                              <p:cond delay="2500"/>
                            </p:stCondLst>
                            <p:childTnLst>
                              <p:par>
                                <p:cTn id="33" presetID="16" presetClass="entr" presetSubtype="37"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barn(outVertical)">
                                      <p:cBhvr>
                                        <p:cTn id="35" dur="500"/>
                                        <p:tgtEl>
                                          <p:spTgt spid="19"/>
                                        </p:tgtEl>
                                      </p:cBhvr>
                                    </p:animEffect>
                                  </p:childTnLst>
                                </p:cTn>
                              </p:par>
                            </p:childTnLst>
                          </p:cTn>
                        </p:par>
                        <p:par>
                          <p:cTn id="36" fill="hold" nodeType="afterGroup">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nodeType="afterGroup">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5"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7012" y="390"/>
                <a:ext cx="5177"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建军节的诞生</a:t>
                </a:r>
                <a:endParaRPr lang="zh-CN" altLang="en-US" sz="2800">
                  <a:solidFill>
                    <a:srgbClr val="F7C364"/>
                  </a:solidFill>
                  <a:latin typeface="思源黑体 CN Medium" panose="020B0600000000000000" charset="-122"/>
                  <a:ea typeface="思源黑体 CN Medium" panose="020B0600000000000000" charset="-122"/>
                  <a:cs typeface="+mn-ea"/>
                  <a:sym typeface="+mn-lt"/>
                </a:endParaRPr>
              </a:p>
            </p:txBody>
          </p:sp>
        </p:grpSp>
      </p:grpSp>
      <p:grpSp>
        <p:nvGrpSpPr>
          <p:cNvPr id="5" name="组合 4"/>
          <p:cNvGrpSpPr/>
          <p:nvPr/>
        </p:nvGrpSpPr>
        <p:grpSpPr>
          <a:xfrm>
            <a:off x="890270" y="1490345"/>
            <a:ext cx="10752455" cy="1387475"/>
            <a:chOff x="2875" y="3344"/>
            <a:chExt cx="16933" cy="2185"/>
          </a:xfrm>
        </p:grpSpPr>
        <p:sp>
          <p:nvSpPr>
            <p:cNvPr id="59" name="PA-10226"/>
            <p:cNvSpPr/>
            <p:nvPr>
              <p:custDataLst>
                <p:tags r:id="rId3"/>
              </p:custDataLst>
            </p:nvPr>
          </p:nvSpPr>
          <p:spPr>
            <a:xfrm>
              <a:off x="3096" y="4166"/>
              <a:ext cx="16712" cy="1363"/>
            </a:xfrm>
            <a:prstGeom prst="rect">
              <a:avLst/>
            </a:prstGeom>
          </p:spPr>
          <p:txBody>
            <a:bodyPr wrap="square">
              <a:spAutoFit/>
            </a:bodyPr>
            <a:lstStyle/>
            <a:p>
              <a:pPr defTabSz="914400" fontAlgn="base">
                <a:lnSpc>
                  <a:spcPct val="140000"/>
                </a:lnSpc>
                <a:spcBef>
                  <a:spcPct val="0"/>
                </a:spcBef>
                <a:spcAft>
                  <a:spcPct val="0"/>
                </a:spcAft>
                <a:defRPr/>
              </a:pP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1933</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7</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11</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日，中华苏维埃共和国临时中央政府根据中央革命军事委员会</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6</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30</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日的建议，决定</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8</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a:t>
              </a:r>
              <a:r>
                <a:rPr lang="zh-CN" altLang="en-US" kern="0" dirty="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日为中国工农红军成立纪念日。</a:t>
              </a:r>
            </a:p>
          </p:txBody>
        </p:sp>
        <p:grpSp>
          <p:nvGrpSpPr>
            <p:cNvPr id="4" name="组合 3"/>
            <p:cNvGrpSpPr/>
            <p:nvPr/>
          </p:nvGrpSpPr>
          <p:grpSpPr>
            <a:xfrm>
              <a:off x="2875" y="3344"/>
              <a:ext cx="8777" cy="822"/>
              <a:chOff x="2875" y="3344"/>
              <a:chExt cx="8777" cy="822"/>
            </a:xfrm>
          </p:grpSpPr>
          <p:sp>
            <p:nvSpPr>
              <p:cNvPr id="56" name="文本框 55"/>
              <p:cNvSpPr txBox="1"/>
              <p:nvPr/>
            </p:nvSpPr>
            <p:spPr>
              <a:xfrm>
                <a:off x="3096" y="3344"/>
                <a:ext cx="8556" cy="822"/>
              </a:xfrm>
              <a:prstGeom prst="rect">
                <a:avLst/>
              </a:prstGeom>
              <a:noFill/>
            </p:spPr>
            <p:txBody>
              <a:bodyPr wrap="square" rtlCol="0">
                <a:spAutoFit/>
              </a:bodyPr>
              <a:lstStyle/>
              <a:p>
                <a:pPr algn="l"/>
                <a:r>
                  <a:rPr lang="en-US" altLang="zh-CN" sz="2800" dirty="0">
                    <a:latin typeface="思源黑体 CN Bold" panose="020B0800000000000000" charset="-122"/>
                    <a:ea typeface="思源黑体 CN Bold" panose="020B0800000000000000" charset="-122"/>
                    <a:cs typeface="思源黑体 CN Bold" panose="020B0800000000000000" charset="-122"/>
                    <a:sym typeface="+mn-lt"/>
                  </a:rPr>
                  <a:t>1933</a:t>
                </a:r>
                <a:r>
                  <a:rPr lang="zh-CN" altLang="en-US" sz="2800" dirty="0">
                    <a:latin typeface="思源黑体 CN Bold" panose="020B0800000000000000" charset="-122"/>
                    <a:ea typeface="思源黑体 CN Bold" panose="020B0800000000000000" charset="-122"/>
                    <a:cs typeface="思源黑体 CN Bold" panose="020B0800000000000000" charset="-122"/>
                    <a:sym typeface="+mn-lt"/>
                  </a:rPr>
                  <a:t>年</a:t>
                </a:r>
                <a:r>
                  <a:rPr lang="en-US" altLang="zh-CN" sz="2800" dirty="0">
                    <a:latin typeface="思源黑体 CN Bold" panose="020B0800000000000000" charset="-122"/>
                    <a:ea typeface="思源黑体 CN Bold" panose="020B0800000000000000" charset="-122"/>
                    <a:cs typeface="思源黑体 CN Bold" panose="020B0800000000000000" charset="-122"/>
                    <a:sym typeface="+mn-lt"/>
                  </a:rPr>
                  <a:t>7</a:t>
                </a:r>
                <a:r>
                  <a:rPr lang="zh-CN" altLang="en-US" sz="2800" dirty="0">
                    <a:latin typeface="思源黑体 CN Bold" panose="020B0800000000000000" charset="-122"/>
                    <a:ea typeface="思源黑体 CN Bold" panose="020B0800000000000000" charset="-122"/>
                    <a:cs typeface="思源黑体 CN Bold" panose="020B0800000000000000" charset="-122"/>
                    <a:sym typeface="+mn-lt"/>
                  </a:rPr>
                  <a:t>月</a:t>
                </a:r>
                <a:r>
                  <a:rPr lang="zh-CN" altLang="en-US" sz="2800" dirty="0">
                    <a:latin typeface="思源黑体 CN Bold" panose="020B0800000000000000" charset="-122"/>
                    <a:ea typeface="思源黑体 CN Bold" panose="020B0800000000000000" charset="-122"/>
                    <a:cs typeface="+mn-ea"/>
                    <a:sym typeface="+mn-lt"/>
                  </a:rPr>
                  <a:t>确定红军成立纪念日</a:t>
                </a:r>
                <a:endParaRPr lang="zh-CN" altLang="en-US" sz="2800" dirty="0">
                  <a:latin typeface="思源黑体 CN Bold" panose="020B0800000000000000" charset="-122"/>
                  <a:ea typeface="思源黑体 CN Bold" panose="020B0800000000000000" charset="-122"/>
                  <a:cs typeface="思源黑体 CN Bold" panose="020B0800000000000000" charset="-122"/>
                  <a:sym typeface="+mn-lt"/>
                </a:endParaRPr>
              </a:p>
            </p:txBody>
          </p:sp>
          <p:sp>
            <p:nvSpPr>
              <p:cNvPr id="2" name="圆角矩形 1"/>
              <p:cNvSpPr/>
              <p:nvPr/>
            </p:nvSpPr>
            <p:spPr>
              <a:xfrm>
                <a:off x="2875" y="3506"/>
                <a:ext cx="166" cy="499"/>
              </a:xfrm>
              <a:prstGeom prst="roundRect">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6" name="组合 5"/>
          <p:cNvGrpSpPr/>
          <p:nvPr/>
        </p:nvGrpSpPr>
        <p:grpSpPr>
          <a:xfrm>
            <a:off x="890270" y="3164205"/>
            <a:ext cx="10752455" cy="1387475"/>
            <a:chOff x="2875" y="3344"/>
            <a:chExt cx="16933" cy="2185"/>
          </a:xfrm>
        </p:grpSpPr>
        <p:sp>
          <p:nvSpPr>
            <p:cNvPr id="10" name="PA-10226"/>
            <p:cNvSpPr/>
            <p:nvPr>
              <p:custDataLst>
                <p:tags r:id="rId2"/>
              </p:custDataLst>
            </p:nvPr>
          </p:nvSpPr>
          <p:spPr>
            <a:xfrm>
              <a:off x="3096" y="4166"/>
              <a:ext cx="16712" cy="1363"/>
            </a:xfrm>
            <a:prstGeom prst="rect">
              <a:avLst/>
            </a:prstGeom>
          </p:spPr>
          <p:txBody>
            <a:bodyPr wrap="square">
              <a:spAutoFit/>
            </a:bodyPr>
            <a:lstStyle/>
            <a:p>
              <a:pPr fontAlgn="base">
                <a:lnSpc>
                  <a:spcPct val="140000"/>
                </a:lnSpc>
                <a:spcBef>
                  <a:spcPct val="0"/>
                </a:spcBef>
                <a:spcAft>
                  <a:spcPct val="0"/>
                </a:spcAft>
                <a:defRPr/>
              </a:pPr>
              <a:r>
                <a:rPr lang="en-US" altLang="zh-CN"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1949</a:t>
              </a:r>
              <a:r>
                <a:rPr lang="zh-CN" altLang="en-US"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a:t>
              </a:r>
              <a:r>
                <a:rPr lang="en-US" altLang="zh-CN"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6</a:t>
              </a:r>
              <a:r>
                <a:rPr lang="zh-CN" altLang="en-US"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a:t>
              </a:r>
              <a:r>
                <a:rPr lang="en-US" altLang="zh-CN"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15</a:t>
              </a:r>
              <a:r>
                <a:rPr lang="zh-CN" altLang="en-US"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日，中国人民革命军事委员会发布命令，规定以“八一”两字作为中国人民解放军军旗和军徽的主要标志。</a:t>
              </a:r>
            </a:p>
          </p:txBody>
        </p:sp>
        <p:grpSp>
          <p:nvGrpSpPr>
            <p:cNvPr id="11" name="组合 10"/>
            <p:cNvGrpSpPr/>
            <p:nvPr/>
          </p:nvGrpSpPr>
          <p:grpSpPr>
            <a:xfrm>
              <a:off x="2875" y="3344"/>
              <a:ext cx="8777" cy="822"/>
              <a:chOff x="2875" y="3344"/>
              <a:chExt cx="8777" cy="822"/>
            </a:xfrm>
          </p:grpSpPr>
          <p:sp>
            <p:nvSpPr>
              <p:cNvPr id="12" name="文本框 11"/>
              <p:cNvSpPr txBox="1"/>
              <p:nvPr/>
            </p:nvSpPr>
            <p:spPr>
              <a:xfrm>
                <a:off x="3096" y="3344"/>
                <a:ext cx="8556" cy="822"/>
              </a:xfrm>
              <a:prstGeom prst="rect">
                <a:avLst/>
              </a:prstGeom>
              <a:noFill/>
            </p:spPr>
            <p:txBody>
              <a:bodyPr wrap="square" rtlCol="0">
                <a:spAutoFit/>
              </a:bodyPr>
              <a:lstStyle/>
              <a:p>
                <a:pPr algn="l"/>
                <a:r>
                  <a:rPr lang="en-US" altLang="zh-CN" sz="2800">
                    <a:latin typeface="思源黑体 CN Bold" panose="020B0800000000000000" charset="-122"/>
                    <a:ea typeface="思源黑体 CN Bold" panose="020B0800000000000000" charset="-122"/>
                    <a:cs typeface="思源黑体 CN Bold" panose="020B0800000000000000" charset="-122"/>
                    <a:sym typeface="+mn-lt"/>
                  </a:rPr>
                  <a:t>1949</a:t>
                </a:r>
                <a:r>
                  <a:rPr lang="zh-CN" altLang="en-US" sz="2800">
                    <a:latin typeface="思源黑体 CN Bold" panose="020B0800000000000000" charset="-122"/>
                    <a:ea typeface="思源黑体 CN Bold" panose="020B0800000000000000" charset="-122"/>
                    <a:cs typeface="思源黑体 CN Bold" panose="020B0800000000000000" charset="-122"/>
                    <a:sym typeface="+mn-lt"/>
                  </a:rPr>
                  <a:t>年</a:t>
                </a:r>
                <a:r>
                  <a:rPr lang="en-US" altLang="zh-CN" sz="2800">
                    <a:latin typeface="思源黑体 CN Bold" panose="020B0800000000000000" charset="-122"/>
                    <a:ea typeface="思源黑体 CN Bold" panose="020B0800000000000000" charset="-122"/>
                    <a:cs typeface="思源黑体 CN Bold" panose="020B0800000000000000" charset="-122"/>
                    <a:sym typeface="+mn-lt"/>
                  </a:rPr>
                  <a:t>6</a:t>
                </a:r>
                <a:r>
                  <a:rPr lang="zh-CN" altLang="en-US" sz="2800">
                    <a:latin typeface="思源黑体 CN Bold" panose="020B0800000000000000" charset="-122"/>
                    <a:ea typeface="思源黑体 CN Bold" panose="020B0800000000000000" charset="-122"/>
                    <a:cs typeface="思源黑体 CN Bold" panose="020B0800000000000000" charset="-122"/>
                    <a:sym typeface="+mn-lt"/>
                  </a:rPr>
                  <a:t>月</a:t>
                </a:r>
                <a:r>
                  <a:rPr lang="zh-CN" altLang="en-US" sz="2800">
                    <a:latin typeface="思源黑体 CN Bold" panose="020B0800000000000000" charset="-122"/>
                    <a:ea typeface="思源黑体 CN Bold" panose="020B0800000000000000" charset="-122"/>
                    <a:cs typeface="+mn-ea"/>
                    <a:sym typeface="+mn-lt"/>
                  </a:rPr>
                  <a:t>军旗和军徽主要标志</a:t>
                </a:r>
              </a:p>
            </p:txBody>
          </p:sp>
          <p:sp>
            <p:nvSpPr>
              <p:cNvPr id="13" name="圆角矩形 12"/>
              <p:cNvSpPr/>
              <p:nvPr/>
            </p:nvSpPr>
            <p:spPr>
              <a:xfrm>
                <a:off x="2875" y="3506"/>
                <a:ext cx="166" cy="499"/>
              </a:xfrm>
              <a:prstGeom prst="roundRect">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4" name="组合 13"/>
          <p:cNvGrpSpPr/>
          <p:nvPr/>
        </p:nvGrpSpPr>
        <p:grpSpPr>
          <a:xfrm>
            <a:off x="890270" y="4838065"/>
            <a:ext cx="10752455" cy="1000125"/>
            <a:chOff x="2875" y="3344"/>
            <a:chExt cx="16933" cy="1575"/>
          </a:xfrm>
        </p:grpSpPr>
        <p:sp>
          <p:nvSpPr>
            <p:cNvPr id="15" name="PA-10226"/>
            <p:cNvSpPr/>
            <p:nvPr>
              <p:custDataLst>
                <p:tags r:id="rId1"/>
              </p:custDataLst>
            </p:nvPr>
          </p:nvSpPr>
          <p:spPr>
            <a:xfrm>
              <a:off x="3096" y="4166"/>
              <a:ext cx="16712" cy="753"/>
            </a:xfrm>
            <a:prstGeom prst="rect">
              <a:avLst/>
            </a:prstGeom>
          </p:spPr>
          <p:txBody>
            <a:bodyPr wrap="square">
              <a:spAutoFit/>
            </a:bodyPr>
            <a:lstStyle/>
            <a:p>
              <a:pPr defTabSz="914400" fontAlgn="base">
                <a:lnSpc>
                  <a:spcPct val="140000"/>
                </a:lnSpc>
                <a:spcBef>
                  <a:spcPct val="0"/>
                </a:spcBef>
                <a:spcAft>
                  <a:spcPct val="0"/>
                </a:spcAft>
                <a:defRPr/>
              </a:pPr>
              <a:r>
                <a:rPr kern="0">
                  <a:ln w="3175">
                    <a:noFill/>
                  </a:ln>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1949年8月1日，被定为中国人民解放军的建军节。</a:t>
              </a:r>
            </a:p>
          </p:txBody>
        </p:sp>
        <p:grpSp>
          <p:nvGrpSpPr>
            <p:cNvPr id="16" name="组合 15"/>
            <p:cNvGrpSpPr/>
            <p:nvPr/>
          </p:nvGrpSpPr>
          <p:grpSpPr>
            <a:xfrm>
              <a:off x="2875" y="3344"/>
              <a:ext cx="8777" cy="822"/>
              <a:chOff x="2875" y="3344"/>
              <a:chExt cx="8777" cy="822"/>
            </a:xfrm>
          </p:grpSpPr>
          <p:sp>
            <p:nvSpPr>
              <p:cNvPr id="18" name="文本框 17"/>
              <p:cNvSpPr txBox="1"/>
              <p:nvPr/>
            </p:nvSpPr>
            <p:spPr>
              <a:xfrm>
                <a:off x="3096" y="3344"/>
                <a:ext cx="8556" cy="822"/>
              </a:xfrm>
              <a:prstGeom prst="rect">
                <a:avLst/>
              </a:prstGeom>
              <a:noFill/>
            </p:spPr>
            <p:txBody>
              <a:bodyPr wrap="square" rtlCol="0">
                <a:spAutoFit/>
              </a:bodyPr>
              <a:lstStyle/>
              <a:p>
                <a:pPr algn="l"/>
                <a:r>
                  <a:rPr lang="en-US" altLang="zh-CN" sz="2800">
                    <a:latin typeface="思源黑体 CN Bold" panose="020B0800000000000000" charset="-122"/>
                    <a:ea typeface="思源黑体 CN Bold" panose="020B0800000000000000" charset="-122"/>
                    <a:cs typeface="思源黑体 CN Bold" panose="020B0800000000000000" charset="-122"/>
                    <a:sym typeface="+mn-lt"/>
                  </a:rPr>
                  <a:t>1949</a:t>
                </a:r>
                <a:r>
                  <a:rPr lang="zh-CN" altLang="en-US" sz="2800">
                    <a:latin typeface="思源黑体 CN Bold" panose="020B0800000000000000" charset="-122"/>
                    <a:ea typeface="思源黑体 CN Bold" panose="020B0800000000000000" charset="-122"/>
                    <a:cs typeface="思源黑体 CN Bold" panose="020B0800000000000000" charset="-122"/>
                    <a:sym typeface="+mn-lt"/>
                  </a:rPr>
                  <a:t>年</a:t>
                </a:r>
                <a:r>
                  <a:rPr lang="en-US" altLang="zh-CN" sz="2800">
                    <a:latin typeface="思源黑体 CN Bold" panose="020B0800000000000000" charset="-122"/>
                    <a:ea typeface="思源黑体 CN Bold" panose="020B0800000000000000" charset="-122"/>
                    <a:cs typeface="思源黑体 CN Bold" panose="020B0800000000000000" charset="-122"/>
                    <a:sym typeface="+mn-lt"/>
                  </a:rPr>
                  <a:t>8</a:t>
                </a:r>
                <a:r>
                  <a:rPr lang="zh-CN" altLang="en-US" sz="2800">
                    <a:latin typeface="思源黑体 CN Bold" panose="020B0800000000000000" charset="-122"/>
                    <a:ea typeface="思源黑体 CN Bold" panose="020B0800000000000000" charset="-122"/>
                    <a:cs typeface="思源黑体 CN Bold" panose="020B0800000000000000" charset="-122"/>
                    <a:sym typeface="+mn-lt"/>
                  </a:rPr>
                  <a:t>月</a:t>
                </a:r>
                <a:r>
                  <a:rPr lang="zh-CN" altLang="en-US" sz="2800">
                    <a:latin typeface="思源黑体 CN Bold" panose="020B0800000000000000" charset="-122"/>
                    <a:ea typeface="思源黑体 CN Bold" panose="020B0800000000000000" charset="-122"/>
                    <a:cs typeface="+mn-ea"/>
                    <a:sym typeface="+mn-lt"/>
                  </a:rPr>
                  <a:t>确定建军节</a:t>
                </a:r>
              </a:p>
            </p:txBody>
          </p:sp>
          <p:sp>
            <p:nvSpPr>
              <p:cNvPr id="19" name="圆角矩形 18"/>
              <p:cNvSpPr/>
              <p:nvPr/>
            </p:nvSpPr>
            <p:spPr>
              <a:xfrm>
                <a:off x="2875" y="3506"/>
                <a:ext cx="166" cy="499"/>
              </a:xfrm>
              <a:prstGeom prst="roundRect">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16" presetClass="entr" presetSubtype="21"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7"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a:xfrm>
            <a:off x="0" y="0"/>
            <a:ext cx="12192000" cy="2286000"/>
          </a:xfrm>
          <a:prstGeom prst="rect">
            <a:avLst/>
          </a:prstGeom>
        </p:spPr>
      </p:pic>
      <p:pic>
        <p:nvPicPr>
          <p:cNvPr id="5" name="图片 4"/>
          <p:cNvPicPr>
            <a:picLocks noChangeAspect="1"/>
          </p:cNvPicPr>
          <p:nvPr>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a:off x="0" y="3003550"/>
            <a:ext cx="12192000" cy="3854450"/>
          </a:xfrm>
          <a:prstGeom prst="rect">
            <a:avLst/>
          </a:prstGeom>
        </p:spPr>
      </p:pic>
      <p:sp>
        <p:nvSpPr>
          <p:cNvPr id="2" name="文本框 1"/>
          <p:cNvSpPr txBox="1"/>
          <p:nvPr/>
        </p:nvSpPr>
        <p:spPr>
          <a:xfrm>
            <a:off x="4014788" y="3401695"/>
            <a:ext cx="4133215" cy="521970"/>
          </a:xfrm>
          <a:prstGeom prst="rect">
            <a:avLst/>
          </a:prstGeom>
          <a:noFill/>
        </p:spPr>
        <p:txBody>
          <a:bodyPr wrap="square" rtlCol="0">
            <a:spAutoFit/>
          </a:bodyPr>
          <a:lstStyle/>
          <a:p>
            <a:pPr algn="dist"/>
            <a:r>
              <a:rPr lang="zh-CN" altLang="en-US" sz="2800" dirty="0">
                <a:solidFill>
                  <a:srgbClr val="F7C364"/>
                </a:solidFill>
                <a:latin typeface="思源黑体 CN Medium" panose="020B0600000000000000" charset="-122"/>
                <a:ea typeface="思源黑体 CN Medium" panose="020B0600000000000000" charset="-122"/>
                <a:cs typeface="+mn-ea"/>
                <a:sym typeface="+mn-lt"/>
              </a:rPr>
              <a:t>中国人民解放军简史</a:t>
            </a:r>
          </a:p>
        </p:txBody>
      </p:sp>
      <p:grpSp>
        <p:nvGrpSpPr>
          <p:cNvPr id="24" name="组合 23"/>
          <p:cNvGrpSpPr/>
          <p:nvPr/>
        </p:nvGrpSpPr>
        <p:grpSpPr>
          <a:xfrm>
            <a:off x="1788795" y="1406525"/>
            <a:ext cx="8585200" cy="1861185"/>
            <a:chOff x="2840" y="1834"/>
            <a:chExt cx="13520" cy="2931"/>
          </a:xfrm>
        </p:grpSpPr>
        <p:sp>
          <p:nvSpPr>
            <p:cNvPr id="23" name="文本框 22"/>
            <p:cNvSpPr txBox="1"/>
            <p:nvPr/>
          </p:nvSpPr>
          <p:spPr>
            <a:xfrm>
              <a:off x="2840" y="1834"/>
              <a:ext cx="13520" cy="2931"/>
            </a:xfrm>
            <a:prstGeom prst="rect">
              <a:avLst/>
            </a:prstGeom>
            <a:noFill/>
          </p:spPr>
          <p:txBody>
            <a:bodyPr wrap="square" rtlCol="0">
              <a:spAutoFit/>
            </a:bodyPr>
            <a:lstStyle/>
            <a:p>
              <a:pPr algn="ctr"/>
              <a:r>
                <a:rPr lang="zh-CN" altLang="en-US" sz="11500">
                  <a:ln w="177800">
                    <a:solidFill>
                      <a:srgbClr val="7D090A"/>
                    </a:solidFill>
                  </a:ln>
                  <a:no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第二小节</a:t>
              </a:r>
            </a:p>
          </p:txBody>
        </p:sp>
        <p:sp>
          <p:nvSpPr>
            <p:cNvPr id="21" name="文本框 20"/>
            <p:cNvSpPr txBox="1"/>
            <p:nvPr/>
          </p:nvSpPr>
          <p:spPr>
            <a:xfrm>
              <a:off x="2840" y="1834"/>
              <a:ext cx="13520" cy="2931"/>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11500">
                  <a:solidFill>
                    <a:srgbClr val="F7C364"/>
                  </a:solidFill>
                  <a:effectLst>
                    <a:outerShdw blurRad="50800" dist="38100" dir="5400000" algn="t" rotWithShape="0">
                      <a:prstClr val="black">
                        <a:alpha val="40000"/>
                      </a:prstClr>
                    </a:outerShdw>
                  </a:effectLst>
                  <a:latin typeface="字魂164号-方悦黑" panose="00000500000000000000" charset="-122"/>
                  <a:ea typeface="字魂164号-方悦黑" panose="00000500000000000000" charset="-122"/>
                </a:rPr>
                <a:t>第二小节</a:t>
              </a:r>
            </a:p>
          </p:txBody>
        </p:sp>
      </p:grpSp>
      <p:sp>
        <p:nvSpPr>
          <p:cNvPr id="4" name="文本框 3"/>
          <p:cNvSpPr txBox="1"/>
          <p:nvPr/>
        </p:nvSpPr>
        <p:spPr>
          <a:xfrm>
            <a:off x="3225737" y="1185844"/>
            <a:ext cx="5740527" cy="398780"/>
          </a:xfrm>
          <a:prstGeom prst="rect">
            <a:avLst/>
          </a:prstGeom>
          <a:noFill/>
        </p:spPr>
        <p:txBody>
          <a:bodyPr wrap="square" rtlCol="0">
            <a:spAutoFit/>
          </a:bodyPr>
          <a:lstStyle/>
          <a:p>
            <a:pPr algn="dist"/>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中</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国</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民</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解</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放</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建</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军</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周</a:t>
            </a:r>
            <a:r>
              <a:rPr lang="en-US" altLang="zh-CN"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a:t>
            </a:r>
            <a:r>
              <a:rPr lang="zh-CN" altLang="en-US" sz="2000">
                <a:solidFill>
                  <a:srgbClr val="F7C364"/>
                </a:solidFill>
                <a:latin typeface="思源黑体 CN Bold" panose="020B0800000000000000" charset="-122"/>
                <a:ea typeface="思源黑体 CN Bold" panose="020B0800000000000000" charset="-122"/>
                <a:cs typeface="思源黑体 CN Bold" panose="020B0800000000000000" charset="-122"/>
                <a:sym typeface="+mn-lt"/>
              </a:rPr>
              <a:t>年</a:t>
            </a:r>
          </a:p>
        </p:txBody>
      </p:sp>
      <p:pic>
        <p:nvPicPr>
          <p:cNvPr id="70" name="图片 69"/>
          <p:cNvPicPr>
            <a:picLocks noChangeAspect="1"/>
          </p:cNvPicPr>
          <p:nvPr>
            <p:custDataLst>
              <p:tags r:id="rId3"/>
            </p:custDataLst>
          </p:nvPr>
        </p:nvPicPr>
        <p:blipFill>
          <a:blip r:embed="rId10"/>
          <a:stretch>
            <a:fillRect/>
          </a:stretch>
        </p:blipFill>
        <p:spPr>
          <a:xfrm flipH="1">
            <a:off x="932180" y="1709420"/>
            <a:ext cx="2181860" cy="1558290"/>
          </a:xfrm>
          <a:prstGeom prst="rect">
            <a:avLst/>
          </a:prstGeom>
        </p:spPr>
      </p:pic>
      <p:pic>
        <p:nvPicPr>
          <p:cNvPr id="71" name="图片 70"/>
          <p:cNvPicPr>
            <a:picLocks noChangeAspect="1"/>
          </p:cNvPicPr>
          <p:nvPr>
            <p:custDataLst>
              <p:tags r:id="rId4"/>
            </p:custDataLst>
          </p:nvPr>
        </p:nvPicPr>
        <p:blipFill>
          <a:blip r:embed="rId11" cstate="email">
            <a:extLst>
              <a:ext uri="{28A0092B-C50C-407E-A947-70E740481C1C}">
                <a14:useLocalDpi xmlns:a14="http://schemas.microsoft.com/office/drawing/2010/main"/>
              </a:ext>
            </a:extLst>
          </a:blip>
          <a:stretch>
            <a:fillRect/>
          </a:stretch>
        </p:blipFill>
        <p:spPr>
          <a:xfrm flipH="1">
            <a:off x="10020935" y="1750060"/>
            <a:ext cx="1165225" cy="1174750"/>
          </a:xfrm>
          <a:prstGeom prst="rect">
            <a:avLst/>
          </a:prstGeom>
        </p:spPr>
      </p:pic>
      <p:pic>
        <p:nvPicPr>
          <p:cNvPr id="72" name="图片 71"/>
          <p:cNvPicPr>
            <a:picLocks noChangeAspect="1"/>
          </p:cNvPicPr>
          <p:nvPr>
            <p:custDataLst>
              <p:tags r:id="rId5"/>
            </p:custDataLst>
          </p:nvPr>
        </p:nvPicPr>
        <p:blipFill>
          <a:blip r:embed="rId12" cstate="email">
            <a:extLst>
              <a:ext uri="{28A0092B-C50C-407E-A947-70E740481C1C}">
                <a14:useLocalDpi xmlns:a14="http://schemas.microsoft.com/office/drawing/2010/main"/>
              </a:ext>
            </a:extLst>
          </a:blip>
          <a:stretch>
            <a:fillRect/>
          </a:stretch>
        </p:blipFill>
        <p:spPr>
          <a:xfrm>
            <a:off x="8570595" y="3267710"/>
            <a:ext cx="2326005" cy="167132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3"/>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900" decel="100000" fill="hold"/>
                                        <p:tgtEl>
                                          <p:spTgt spid="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barn(inVertical)">
                                      <p:cBhvr>
                                        <p:cTn id="39" dur="500"/>
                                        <p:tgtEl>
                                          <p:spTgt spid="70"/>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6" presetClass="entr" presetSubtype="21" fill="hold"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barn(inVertical)">
                                      <p:cBhvr>
                                        <p:cTn id="44" dur="500"/>
                                        <p:tgtEl>
                                          <p:spTgt spid="72"/>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16" presetClass="entr" presetSubtype="21" fill="hold" nodeType="click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barn(inVertical)">
                                      <p:cBhvr>
                                        <p:cTn id="4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F7C364"/>
                </a:solidFill>
                <a:latin typeface="思源黑体 CN Bold" panose="020B0800000000000000" charset="-122"/>
                <a:ea typeface="思源黑体 CN Bold" panose="020B0800000000000000" charset="-122"/>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F7C364"/>
                  </a:solidFill>
                  <a:latin typeface="思源黑体 CN Bold" panose="020B0800000000000000" charset="-122"/>
                  <a:ea typeface="思源黑体 CN Bold" panose="020B0800000000000000" charset="-122"/>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16" name="组合 15"/>
          <p:cNvGrpSpPr/>
          <p:nvPr/>
        </p:nvGrpSpPr>
        <p:grpSpPr>
          <a:xfrm>
            <a:off x="1025525" y="1506855"/>
            <a:ext cx="7487920" cy="618490"/>
            <a:chOff x="2294" y="2682"/>
            <a:chExt cx="11792" cy="974"/>
          </a:xfrm>
        </p:grpSpPr>
        <p:sp>
          <p:nvSpPr>
            <p:cNvPr id="11" name="文本框 10"/>
            <p:cNvSpPr txBox="1"/>
            <p:nvPr/>
          </p:nvSpPr>
          <p:spPr>
            <a:xfrm>
              <a:off x="7000" y="2879"/>
              <a:ext cx="7086" cy="580"/>
            </a:xfrm>
            <a:prstGeom prst="rect">
              <a:avLst/>
            </a:prstGeom>
            <a:noFill/>
          </p:spPr>
          <p:txBody>
            <a:bodyPr wrap="square" rtlCol="0">
              <a:spAutoFit/>
            </a:bodyPr>
            <a:lstStyle/>
            <a:p>
              <a:pPr marL="342900" indent="-342900">
                <a:buFont typeface="Arial" panose="020B0604020202020204" pitchFamily="34" charset="0"/>
                <a:buChar char="•"/>
              </a:pPr>
              <a:r>
                <a:rPr lang="zh-CN" altLang="en-US">
                  <a:latin typeface="思源黑体 CN Light" panose="020B0300000000000000" charset="-122"/>
                  <a:ea typeface="思源黑体 CN Light" panose="020B0300000000000000" charset="-122"/>
                  <a:cs typeface="+mn-ea"/>
                  <a:sym typeface="+mn-lt"/>
                </a:rPr>
                <a:t>以共产党员和共青团为骨干</a:t>
              </a:r>
            </a:p>
          </p:txBody>
        </p:sp>
        <p:sp>
          <p:nvSpPr>
            <p:cNvPr id="13" name="圆角矩形 12"/>
            <p:cNvSpPr/>
            <p:nvPr/>
          </p:nvSpPr>
          <p:spPr>
            <a:xfrm>
              <a:off x="2294" y="2682"/>
              <a:ext cx="4444"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叶挺独立团</a:t>
              </a:r>
            </a:p>
          </p:txBody>
        </p:sp>
      </p:grpSp>
      <p:grpSp>
        <p:nvGrpSpPr>
          <p:cNvPr id="15" name="组合 14"/>
          <p:cNvGrpSpPr/>
          <p:nvPr/>
        </p:nvGrpSpPr>
        <p:grpSpPr>
          <a:xfrm>
            <a:off x="1025525" y="2343150"/>
            <a:ext cx="7487920" cy="618490"/>
            <a:chOff x="2294" y="3999"/>
            <a:chExt cx="11792" cy="974"/>
          </a:xfrm>
        </p:grpSpPr>
        <p:sp>
          <p:nvSpPr>
            <p:cNvPr id="12" name="文本框 11"/>
            <p:cNvSpPr txBox="1"/>
            <p:nvPr/>
          </p:nvSpPr>
          <p:spPr>
            <a:xfrm>
              <a:off x="7000" y="4196"/>
              <a:ext cx="7086" cy="580"/>
            </a:xfrm>
            <a:prstGeom prst="rect">
              <a:avLst/>
            </a:prstGeom>
            <a:noFill/>
          </p:spPr>
          <p:txBody>
            <a:bodyPr wrap="square" rtlCol="0">
              <a:spAutoFit/>
            </a:bodyPr>
            <a:lstStyle/>
            <a:p>
              <a:pPr marL="342900" indent="-342900">
                <a:buFont typeface="Arial" panose="020B0604020202020204" pitchFamily="34" charset="0"/>
                <a:buChar char="•"/>
              </a:pPr>
              <a:r>
                <a:rPr lang="zh-CN" altLang="en-US">
                  <a:latin typeface="思源黑体 CN Light" panose="020B0300000000000000" charset="-122"/>
                  <a:ea typeface="思源黑体 CN Light" panose="020B0300000000000000" charset="-122"/>
                  <a:cs typeface="+mn-ea"/>
                  <a:sym typeface="+mn-lt"/>
                </a:rPr>
                <a:t>贺龙领导的部队</a:t>
              </a:r>
            </a:p>
          </p:txBody>
        </p:sp>
        <p:sp>
          <p:nvSpPr>
            <p:cNvPr id="14" name="圆角矩形 13"/>
            <p:cNvSpPr/>
            <p:nvPr/>
          </p:nvSpPr>
          <p:spPr>
            <a:xfrm>
              <a:off x="2294" y="3999"/>
              <a:ext cx="4444"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第九军（铁军）</a:t>
              </a:r>
            </a:p>
          </p:txBody>
        </p:sp>
      </p:grpSp>
      <p:grpSp>
        <p:nvGrpSpPr>
          <p:cNvPr id="21" name="组合 20"/>
          <p:cNvGrpSpPr/>
          <p:nvPr/>
        </p:nvGrpSpPr>
        <p:grpSpPr>
          <a:xfrm>
            <a:off x="864235" y="3556635"/>
            <a:ext cx="9702800" cy="2317750"/>
            <a:chOff x="2359" y="5529"/>
            <a:chExt cx="15280" cy="3650"/>
          </a:xfrm>
        </p:grpSpPr>
        <p:sp>
          <p:nvSpPr>
            <p:cNvPr id="19" name="文本框 18"/>
            <p:cNvSpPr txBox="1"/>
            <p:nvPr/>
          </p:nvSpPr>
          <p:spPr>
            <a:xfrm>
              <a:off x="2359" y="6771"/>
              <a:ext cx="15281" cy="2409"/>
            </a:xfrm>
            <a:prstGeom prst="rect">
              <a:avLst/>
            </a:prstGeom>
            <a:noFill/>
          </p:spPr>
          <p:txBody>
            <a:bodyPr wrap="square" rtlCol="0">
              <a:spAutoFit/>
            </a:bodyPr>
            <a:lstStyle/>
            <a:p>
              <a:pPr>
                <a:lnSpc>
                  <a:spcPct val="130000"/>
                </a:lnSpc>
              </a:pP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1946</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年，在第一次国共合作的大背景下，广东国民政府决定北伐，推翻帝国主义和封建军阀的统治，把革命推向全国。北伐的主要对象是吴佩孚、孙传芳、张作霖三派军阀。同年</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5</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月，以共产党员和共青团员为骨干的国民革命军第四军叶挺独立团，奉命担当北伐先锋，开赴湖南前线。</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7</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月，国民党革命军约</a:t>
              </a:r>
              <a:r>
                <a:rPr lang="en-US" altLang="zh-CN"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10</a:t>
              </a:r>
              <a:r>
                <a:rPr lang="zh-CN" altLang="en-US"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万人，正式出师北伐。</a:t>
              </a:r>
            </a:p>
          </p:txBody>
        </p:sp>
        <p:sp>
          <p:nvSpPr>
            <p:cNvPr id="20" name="圆角矩形 19"/>
            <p:cNvSpPr/>
            <p:nvPr/>
          </p:nvSpPr>
          <p:spPr>
            <a:xfrm>
              <a:off x="2613" y="5529"/>
              <a:ext cx="9148"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北伐战争时期的革命力量</a:t>
              </a:r>
            </a:p>
          </p:txBody>
        </p:sp>
      </p:grpSp>
      <p:pic>
        <p:nvPicPr>
          <p:cNvPr id="22" name="图片 21"/>
          <p:cNvPicPr>
            <a:picLocks noChangeAspect="1"/>
          </p:cNvPicPr>
          <p:nvPr/>
        </p:nvPicPr>
        <p:blipFill>
          <a:blip r:embed="rId3"/>
          <a:stretch>
            <a:fillRect/>
          </a:stretch>
        </p:blipFill>
        <p:spPr>
          <a:xfrm>
            <a:off x="6487795" y="-245745"/>
            <a:ext cx="5814060" cy="484124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900" decel="100000" fill="hold"/>
                                        <p:tgtEl>
                                          <p:spTgt spid="16"/>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8" presetID="37" presetClass="entr" presetSubtype="0"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900" decel="100000" fill="hold"/>
                                        <p:tgtEl>
                                          <p:spTgt spid="15"/>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37"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900" decel="100000" fill="hold"/>
                                        <p:tgtEl>
                                          <p:spTgt spid="2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13" presetClass="entr" presetSubtype="16"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plus(in)">
                                      <p:cBhvr>
                                        <p:cTn id="36"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4104640" y="-343535"/>
            <a:ext cx="3983355" cy="1456055"/>
            <a:chOff x="6464" y="-541"/>
            <a:chExt cx="6273" cy="2293"/>
          </a:xfrm>
        </p:grpSpPr>
        <p:sp>
          <p:nvSpPr>
            <p:cNvPr id="8" name="圆角矩形 7"/>
            <p:cNvSpPr/>
            <p:nvPr/>
          </p:nvSpPr>
          <p:spPr>
            <a:xfrm>
              <a:off x="6464" y="-387"/>
              <a:ext cx="6273" cy="2139"/>
            </a:xfrm>
            <a:prstGeom prst="roundRect">
              <a:avLst>
                <a:gd name="adj" fmla="val 41164"/>
              </a:avLst>
            </a:prstGeom>
            <a:solidFill>
              <a:srgbClr val="7D09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grpSp>
          <p:nvGrpSpPr>
            <p:cNvPr id="7" name="组合 6"/>
            <p:cNvGrpSpPr/>
            <p:nvPr/>
          </p:nvGrpSpPr>
          <p:grpSpPr>
            <a:xfrm>
              <a:off x="6464" y="-541"/>
              <a:ext cx="6273" cy="2139"/>
              <a:chOff x="6464" y="-541"/>
              <a:chExt cx="6273" cy="2139"/>
            </a:xfrm>
          </p:grpSpPr>
          <p:sp>
            <p:nvSpPr>
              <p:cNvPr id="3" name="圆角矩形 2"/>
              <p:cNvSpPr/>
              <p:nvPr/>
            </p:nvSpPr>
            <p:spPr>
              <a:xfrm>
                <a:off x="6464" y="-541"/>
                <a:ext cx="6273" cy="2139"/>
              </a:xfrm>
              <a:prstGeom prst="roundRect">
                <a:avLst>
                  <a:gd name="adj" fmla="val 50000"/>
                </a:avLst>
              </a:prstGeom>
              <a:solidFill>
                <a:srgbClr val="D7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C364"/>
                  </a:solidFill>
                </a:endParaRPr>
              </a:p>
            </p:txBody>
          </p:sp>
          <p:sp>
            <p:nvSpPr>
              <p:cNvPr id="17" name="文本框 16"/>
              <p:cNvSpPr txBox="1"/>
              <p:nvPr/>
            </p:nvSpPr>
            <p:spPr>
              <a:xfrm>
                <a:off x="6738" y="390"/>
                <a:ext cx="5725" cy="822"/>
              </a:xfrm>
              <a:prstGeom prst="rect">
                <a:avLst/>
              </a:prstGeom>
              <a:noFill/>
            </p:spPr>
            <p:txBody>
              <a:bodyPr wrap="square" rtlCol="0">
                <a:spAutoFit/>
              </a:bodyPr>
              <a:lstStyle/>
              <a:p>
                <a:pPr algn="dist"/>
                <a:r>
                  <a:rPr lang="zh-CN" altLang="en-US" sz="2800">
                    <a:solidFill>
                      <a:srgbClr val="EFBB4E"/>
                    </a:solidFill>
                    <a:latin typeface="思源黑体 CN Bold" panose="020B0800000000000000" charset="-122"/>
                    <a:ea typeface="思源黑体 CN Bold" panose="020B0800000000000000" charset="-122"/>
                    <a:cs typeface="+mn-ea"/>
                    <a:sym typeface="+mn-lt"/>
                  </a:rPr>
                  <a:t>中国人民解放军简史</a:t>
                </a:r>
              </a:p>
            </p:txBody>
          </p:sp>
        </p:grpSp>
      </p:grpSp>
      <p:grpSp>
        <p:nvGrpSpPr>
          <p:cNvPr id="21" name="组合 20"/>
          <p:cNvGrpSpPr/>
          <p:nvPr/>
        </p:nvGrpSpPr>
        <p:grpSpPr>
          <a:xfrm>
            <a:off x="5414645" y="1805940"/>
            <a:ext cx="5569585" cy="3413125"/>
            <a:chOff x="8869" y="5529"/>
            <a:chExt cx="8771" cy="5375"/>
          </a:xfrm>
        </p:grpSpPr>
        <p:sp>
          <p:nvSpPr>
            <p:cNvPr id="19" name="文本框 18"/>
            <p:cNvSpPr txBox="1"/>
            <p:nvPr/>
          </p:nvSpPr>
          <p:spPr>
            <a:xfrm>
              <a:off x="8869" y="6795"/>
              <a:ext cx="8771" cy="4109"/>
            </a:xfrm>
            <a:prstGeom prst="rect">
              <a:avLst/>
            </a:prstGeom>
            <a:noFill/>
          </p:spPr>
          <p:txBody>
            <a:bodyPr wrap="square" rtlCol="0">
              <a:spAutoFit/>
            </a:bodyPr>
            <a:lstStyle/>
            <a:p>
              <a:pPr algn="r">
                <a:lnSpc>
                  <a:spcPct val="130000"/>
                </a:lnSpc>
              </a:pPr>
              <a:r>
                <a:rPr dirty="0" err="1">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秋收起义是毛泽东在湖南东部和江西西部领导的工农革命军</a:t>
              </a:r>
              <a:r>
                <a:rPr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a:t>
              </a:r>
              <a:r>
                <a:rPr dirty="0" err="1">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即红军</a:t>
              </a:r>
              <a:r>
                <a:rPr dirty="0">
                  <a:solidFill>
                    <a:schemeClr val="tx1"/>
                  </a:solidFill>
                  <a:latin typeface="思源黑体 CN Light" panose="020B0300000000000000" charset="-122"/>
                  <a:ea typeface="思源黑体 CN Light" panose="020B0300000000000000" charset="-122"/>
                  <a:cs typeface="思源黑体 CN Light" panose="020B0300000000000000" charset="-122"/>
                  <a:sym typeface="+mn-lt"/>
                </a:rPr>
                <a:t>)举行的一次武装起义，1947年9月9日，秋收起义部队在文家市会师，毛泽东主持前委会议，及时作出从进攻大城市转向农村进军的决定，初步形成了农村包围城市的战略思想，是继南昌起义之后，中国共产党领导的又一次著名的武装起义，是中共党史军史上的三大起义之一</a:t>
              </a:r>
            </a:p>
          </p:txBody>
        </p:sp>
        <p:sp>
          <p:nvSpPr>
            <p:cNvPr id="20" name="圆角矩形 19"/>
            <p:cNvSpPr/>
            <p:nvPr/>
          </p:nvSpPr>
          <p:spPr>
            <a:xfrm>
              <a:off x="13079" y="5529"/>
              <a:ext cx="4561" cy="974"/>
            </a:xfrm>
            <a:prstGeom prst="roundRect">
              <a:avLst>
                <a:gd name="adj" fmla="val 50000"/>
              </a:avLst>
            </a:prstGeom>
            <a:solidFill>
              <a:srgbClr val="AF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solidFill>
                    <a:srgbClr val="EFBB4E"/>
                  </a:solidFill>
                  <a:latin typeface="思源黑体 CN Bold" panose="020B0800000000000000" charset="-122"/>
                  <a:ea typeface="思源黑体 CN Bold" panose="020B0800000000000000" charset="-122"/>
                  <a:cs typeface="+mn-ea"/>
                  <a:sym typeface="+mn-lt"/>
                </a:rPr>
                <a:t>秋收起义</a:t>
              </a:r>
            </a:p>
          </p:txBody>
        </p:sp>
      </p:grpSp>
      <p:pic>
        <p:nvPicPr>
          <p:cNvPr id="4" name="图片 3"/>
          <p:cNvPicPr>
            <a:picLocks noChangeAspect="1"/>
          </p:cNvPicPr>
          <p:nvPr/>
        </p:nvPicPr>
        <p:blipFill>
          <a:blip r:embed="rId3"/>
          <a:stretch>
            <a:fillRect/>
          </a:stretch>
        </p:blipFill>
        <p:spPr>
          <a:xfrm>
            <a:off x="285750" y="1524000"/>
            <a:ext cx="5862320" cy="462915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strVal val="#ppt_w+.3"/>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Effect transition="in" filter="fade">
                                      <p:cBhvr>
                                        <p:cTn id="16" dur="1000"/>
                                        <p:tgtEl>
                                          <p:spTgt spid="4"/>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37"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1000"/>
                                        <p:tgtEl>
                                          <p:spTgt spid="21"/>
                                        </p:tgtEl>
                                      </p:cBhvr>
                                    </p:animEffect>
                                    <p:anim calcmode="lin" valueType="num">
                                      <p:cBhvr>
                                        <p:cTn id="22" dur="1000" fill="hold"/>
                                        <p:tgtEl>
                                          <p:spTgt spid="21"/>
                                        </p:tgtEl>
                                        <p:attrNameLst>
                                          <p:attrName>ppt_x</p:attrName>
                                        </p:attrNameLst>
                                      </p:cBhvr>
                                      <p:tavLst>
                                        <p:tav tm="0">
                                          <p:val>
                                            <p:strVal val="#ppt_x"/>
                                          </p:val>
                                        </p:tav>
                                        <p:tav tm="100000">
                                          <p:val>
                                            <p:strVal val="#ppt_x"/>
                                          </p:val>
                                        </p:tav>
                                      </p:tavLst>
                                    </p:anim>
                                    <p:anim calcmode="lin" valueType="num">
                                      <p:cBhvr>
                                        <p:cTn id="23" dur="900" decel="100000" fill="hold"/>
                                        <p:tgtEl>
                                          <p:spTgt spid="21"/>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A3NWIzNmEzNjBlZWE3NjE0ZTkxYjcxYzk0NjQwMDMifQ=="/>
</p:tagLst>
</file>

<file path=ppt/tags/tag10.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600,&quot;width&quot;:19200}"/>
</p:tagLst>
</file>

<file path=ppt/tags/tag1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070,&quot;width&quot;:19200}"/>
</p:tagLst>
</file>

<file path=ppt/tags/tag1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454,&quot;width&quot;:3436}"/>
</p:tagLst>
</file>

<file path=ppt/tags/tag1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850,&quot;width&quot;:1835}"/>
</p:tagLst>
</file>

<file path=ppt/tags/tag1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632,&quot;width&quot;:3663}"/>
</p:tagLst>
</file>

<file path=ppt/tags/tag15.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600,&quot;width&quot;:19200}"/>
</p:tagLst>
</file>

<file path=ppt/tags/tag16.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070,&quot;width&quot;:19200}"/>
</p:tagLst>
</file>

<file path=ppt/tags/tag17.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454,&quot;width&quot;:3436}"/>
</p:tagLst>
</file>

<file path=ppt/tags/tag18.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850,&quot;width&quot;:1835}"/>
</p:tagLst>
</file>

<file path=ppt/tags/tag19.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632,&quot;width&quot;:3663}"/>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600,&quot;width&quot;:19200}"/>
</p:tagLst>
</file>

<file path=ppt/tags/tag20.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600,&quot;width&quot;:19200}"/>
</p:tagLst>
</file>

<file path=ppt/tags/tag2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070,&quot;width&quot;:19200}"/>
</p:tagLst>
</file>

<file path=ppt/tags/tag2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454,&quot;width&quot;:3436}"/>
</p:tagLst>
</file>

<file path=ppt/tags/tag2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850,&quot;width&quot;:1835}"/>
</p:tagLst>
</file>

<file path=ppt/tags/tag2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632,&quot;width&quot;:3663}"/>
</p:tagLst>
</file>

<file path=ppt/tags/tag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070,&quot;width&quot;:19200}"/>
</p:tagLst>
</file>

<file path=ppt/tags/tag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454,&quot;width&quot;:3436}"/>
</p:tagLst>
</file>

<file path=ppt/tags/tag5.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850,&quot;width&quot;:1835}"/>
</p:tagLst>
</file>

<file path=ppt/tags/tag6.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632,&quot;width&quot;:3663}"/>
</p:tagLst>
</file>

<file path=ppt/tags/tag7.xml><?xml version="1.0" encoding="utf-8"?>
<p:tagLst xmlns:a="http://schemas.openxmlformats.org/drawingml/2006/main" xmlns:r="http://schemas.openxmlformats.org/officeDocument/2006/relationships" xmlns:p="http://schemas.openxmlformats.org/presentationml/2006/main">
  <p:tag name="PA" val="v5.2.4"/>
</p:tagLst>
</file>

<file path=ppt/tags/tag8.xml><?xml version="1.0" encoding="utf-8"?>
<p:tagLst xmlns:a="http://schemas.openxmlformats.org/drawingml/2006/main" xmlns:r="http://schemas.openxmlformats.org/officeDocument/2006/relationships" xmlns:p="http://schemas.openxmlformats.org/presentationml/2006/main">
  <p:tag name="PA" val="v5.2.4"/>
</p:tagLst>
</file>

<file path=ppt/tags/tag9.xml><?xml version="1.0" encoding="utf-8"?>
<p:tagLst xmlns:a="http://schemas.openxmlformats.org/drawingml/2006/main" xmlns:r="http://schemas.openxmlformats.org/officeDocument/2006/relationships" xmlns:p="http://schemas.openxmlformats.org/presentationml/2006/main">
  <p:tag name="PA" val="v5.2.4"/>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1647</Words>
  <Application>Microsoft Office PowerPoint</Application>
  <PresentationFormat>宽屏</PresentationFormat>
  <Paragraphs>158</Paragraphs>
  <Slides>24</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24</vt:i4>
      </vt:variant>
    </vt:vector>
  </HeadingPairs>
  <TitlesOfParts>
    <vt:vector size="36" baseType="lpstr">
      <vt:lpstr>Meiryo</vt:lpstr>
      <vt:lpstr>思源黑体 CN Bold</vt:lpstr>
      <vt:lpstr>思源黑体 CN Light</vt:lpstr>
      <vt:lpstr>思源黑体 CN Medium</vt:lpstr>
      <vt:lpstr>宋体</vt:lpstr>
      <vt:lpstr>微软雅黑</vt:lpstr>
      <vt:lpstr>字魂164号-方悦黑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2022-07-25T17:03:54Z</cp:lastPrinted>
  <dcterms:created xsi:type="dcterms:W3CDTF">2022-07-25T17:03:54Z</dcterms:created>
  <dcterms:modified xsi:type="dcterms:W3CDTF">2023-03-09T02:38:28Z</dcterms:modified>
</cp:coreProperties>
</file>