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23"/>
  </p:notesMasterIdLst>
  <p:sldIdLst>
    <p:sldId id="256" r:id="rId3"/>
    <p:sldId id="257" r:id="rId4"/>
    <p:sldId id="258" r:id="rId5"/>
    <p:sldId id="259" r:id="rId6"/>
    <p:sldId id="260" r:id="rId7"/>
    <p:sldId id="261" r:id="rId8"/>
    <p:sldId id="263" r:id="rId9"/>
    <p:sldId id="262" r:id="rId10"/>
    <p:sldId id="264" r:id="rId11"/>
    <p:sldId id="267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</p:sldIdLst>
  <p:sldSz cx="12192000" cy="6858000"/>
  <p:notesSz cx="6858000" cy="9144000"/>
  <p:custDataLst>
    <p:tags r:id="rId2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="" xmlns:p1710="http://schemas.microsoft.com/office/powerpoint/2017/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65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gs" Target="tags/tag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2023/3/1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4697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71505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61769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323376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12777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2023/3/1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2023/3/1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2023/3/1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3051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34691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635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26244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2929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05899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9984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8792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2023/3/1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9119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73878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9247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2023/3/1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2023/3/1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2023/3/1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2023/3/1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2023/3/1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2023/3/1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2023/3/1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file:///D:\qq&#25991;&#20214;\712321467\Image\C2C\Image2\%7b75232B38-A165-1FB7-499C-2E1C792CACB5%7d.png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2023/3/1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1073743875" descr="学科网 zxxk.com"/>
          <p:cNvPicPr>
            <a:picLocks noChangeAspect="1"/>
          </p:cNvPicPr>
          <p:nvPr/>
        </p:nvPicPr>
        <p:blipFill>
          <a:blip r:link="rId13"/>
          <a:stretch>
            <a:fillRect/>
          </a:stretch>
        </p:blipFill>
        <p:spPr>
          <a:xfrm>
            <a:off x="838200" y="365127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291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Relationship Id="rId5" Type="http://schemas.openxmlformats.org/officeDocument/2006/relationships/image" Target="../media/image23.png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png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Relationship Id="rId5" Type="http://schemas.openxmlformats.org/officeDocument/2006/relationships/image" Target="../media/image29.png"/><Relationship Id="rId4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2.png"/><Relationship Id="rId4" Type="http://schemas.openxmlformats.org/officeDocument/2006/relationships/image" Target="../media/image30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3.jpeg"/><Relationship Id="rId7" Type="http://schemas.openxmlformats.org/officeDocument/2006/relationships/image" Target="../media/image3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image" Target="../media/image9.png"/><Relationship Id="rId5" Type="http://schemas.openxmlformats.org/officeDocument/2006/relationships/image" Target="../media/image16.pn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3200" cy="68580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418591" y="1122680"/>
            <a:ext cx="10335895" cy="1292860"/>
          </a:xfrm>
        </p:spPr>
        <p:txBody>
          <a:bodyPr>
            <a:noAutofit/>
          </a:bodyPr>
          <a:lstStyle/>
          <a:p>
            <a:r>
              <a:rPr lang="zh-CN" altLang="en-US" sz="8500" b="1">
                <a:ln w="317500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站酷快乐体2016修订版" panose="02010600030101010101" charset="-122"/>
                <a:ea typeface="站酷快乐体2016修订版" panose="02010600030101010101" charset="-122"/>
              </a:rPr>
              <a:t>冬季防火安全知识</a:t>
            </a:r>
          </a:p>
        </p:txBody>
      </p:sp>
      <p:sp>
        <p:nvSpPr>
          <p:cNvPr id="5" name="标题 1"/>
          <p:cNvSpPr>
            <a:spLocks noGrp="1"/>
          </p:cNvSpPr>
          <p:nvPr/>
        </p:nvSpPr>
        <p:spPr>
          <a:xfrm>
            <a:off x="1612901" y="1138555"/>
            <a:ext cx="9943465" cy="129286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8500" b="1" dirty="0">
                <a:ln w="317500" cmpd="sng">
                  <a:noFill/>
                  <a:prstDash val="solid"/>
                </a:ln>
                <a:solidFill>
                  <a:srgbClr val="FF0000"/>
                </a:solidFill>
                <a:latin typeface="站酷快乐体2016修订版" panose="02010600030101010101" charset="-122"/>
                <a:ea typeface="站酷快乐体2016修订版" panose="02010600030101010101" charset="-122"/>
              </a:rPr>
              <a:t>冬季防火安全知识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6627425" y="2682874"/>
            <a:ext cx="5565775" cy="4175125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0" y="6144870"/>
            <a:ext cx="12192000" cy="4072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kern="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000" kern="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-636" y="-635"/>
            <a:ext cx="12193271" cy="6858635"/>
            <a:chOff x="-2" y="-1"/>
            <a:chExt cx="19202" cy="10801"/>
          </a:xfrm>
        </p:grpSpPr>
        <p:pic>
          <p:nvPicPr>
            <p:cNvPr id="23" name="图片 22" descr="目录2"/>
            <p:cNvPicPr/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2" y="0"/>
              <a:ext cx="19202" cy="10800"/>
            </a:xfrm>
            <a:prstGeom prst="rect">
              <a:avLst/>
            </a:prstGeom>
          </p:spPr>
        </p:pic>
        <p:pic>
          <p:nvPicPr>
            <p:cNvPr id="15" name="图片 14" descr="51miz-E716927-FEBB31FF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4" y="-1"/>
              <a:ext cx="18770" cy="10801"/>
            </a:xfrm>
            <a:prstGeom prst="rect">
              <a:avLst/>
            </a:prstGeom>
          </p:spPr>
        </p:pic>
      </p:grpSp>
      <p:grpSp>
        <p:nvGrpSpPr>
          <p:cNvPr id="7" name="组合 6"/>
          <p:cNvGrpSpPr/>
          <p:nvPr/>
        </p:nvGrpSpPr>
        <p:grpSpPr>
          <a:xfrm>
            <a:off x="1960880" y="1722756"/>
            <a:ext cx="8300085" cy="4558665"/>
            <a:chOff x="3088" y="2713"/>
            <a:chExt cx="13071" cy="7179"/>
          </a:xfrm>
        </p:grpSpPr>
        <p:sp>
          <p:nvSpPr>
            <p:cNvPr id="2" name="文本框 1"/>
            <p:cNvSpPr txBox="1"/>
            <p:nvPr/>
          </p:nvSpPr>
          <p:spPr>
            <a:xfrm>
              <a:off x="10264" y="3128"/>
              <a:ext cx="5751" cy="1503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r>
                <a:rPr lang="zh-CN" altLang="en-US" sz="2800" b="1">
                  <a:solidFill>
                    <a:srgbClr val="FF0000"/>
                  </a:solidFill>
                  <a:latin typeface="思源黑体" panose="020B0500000000000000" charset="-122"/>
                  <a:ea typeface="思源黑体" panose="020B0500000000000000" charset="-122"/>
                  <a:cs typeface="思源黑体" panose="020B0500000000000000" charset="-122"/>
                </a:rPr>
                <a:t>5、不要随地存放、使用易燃易爆危险品。</a:t>
              </a:r>
            </a:p>
          </p:txBody>
        </p:sp>
        <p:sp>
          <p:nvSpPr>
            <p:cNvPr id="3" name="文本框 2"/>
            <p:cNvSpPr txBox="1"/>
            <p:nvPr/>
          </p:nvSpPr>
          <p:spPr>
            <a:xfrm>
              <a:off x="3088" y="4419"/>
              <a:ext cx="6039" cy="3781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fontAlgn="auto">
                <a:lnSpc>
                  <a:spcPct val="150000"/>
                </a:lnSpc>
              </a:pPr>
              <a:r>
                <a:rPr lang="zh-CN" altLang="en-US" sz="2000">
                  <a:latin typeface="思源黑体" panose="020B0500000000000000" charset="-122"/>
                  <a:ea typeface="思源黑体" panose="020B0500000000000000" charset="-122"/>
                </a:rPr>
                <a:t>家里经常使用和存放的易燃易爆危险品主要是液化气钢瓶、气体打火机等。使用时，要严格遵守操作规定，不要让孩子接触这些危险品。</a:t>
              </a:r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3233" y="3128"/>
              <a:ext cx="5750" cy="1501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r>
                <a:rPr lang="zh-CN" altLang="en-US" sz="2800" b="1">
                  <a:solidFill>
                    <a:srgbClr val="FF0000"/>
                  </a:solidFill>
                  <a:latin typeface="思源黑体" panose="020B0500000000000000" charset="-122"/>
                  <a:ea typeface="思源黑体" panose="020B0500000000000000" charset="-122"/>
                  <a:cs typeface="思源黑体" panose="020B0500000000000000" charset="-122"/>
                </a:rPr>
                <a:t>6、不要用电暖器烘烤衣物。</a:t>
              </a: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10120" y="4419"/>
              <a:ext cx="6039" cy="5235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just" fontAlgn="auto">
                <a:lnSpc>
                  <a:spcPct val="150000"/>
                </a:lnSpc>
              </a:pPr>
              <a:r>
                <a:rPr lang="zh-CN" altLang="en-US" sz="2000">
                  <a:latin typeface="思源黑体" panose="020B0500000000000000" charset="-122"/>
                  <a:ea typeface="思源黑体" panose="020B0500000000000000" charset="-122"/>
                </a:rPr>
                <a:t>有的家庭为了增加室内温度，经常使用电暖器、电炉子等取暖设备，这类设备的用电量很大，温度也很高，有些人习惯用它们来烘烤衣物。事实上，这种做法危险性很大，不仅容易烤坏衣物，还容易引发火灾事故。</a:t>
              </a:r>
            </a:p>
          </p:txBody>
        </p:sp>
        <p:pic>
          <p:nvPicPr>
            <p:cNvPr id="21" name="图片 20" descr="51miz-E265693-FEF66B9F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 rot="5400000">
              <a:off x="6124" y="6011"/>
              <a:ext cx="6940" cy="343"/>
            </a:xfrm>
            <a:prstGeom prst="rect">
              <a:avLst/>
            </a:prstGeom>
          </p:spPr>
        </p:pic>
        <p:pic>
          <p:nvPicPr>
            <p:cNvPr id="8" name="图片 7" descr="51miz-E1006075-10FA5F9D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5301" y="6853"/>
              <a:ext cx="3892" cy="3039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-636" y="-635"/>
            <a:ext cx="12193271" cy="6858635"/>
            <a:chOff x="-2" y="-1"/>
            <a:chExt cx="19202" cy="10801"/>
          </a:xfrm>
        </p:grpSpPr>
        <p:pic>
          <p:nvPicPr>
            <p:cNvPr id="23" name="图片 22" descr="目录2"/>
            <p:cNvPicPr/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2" y="0"/>
              <a:ext cx="19202" cy="10800"/>
            </a:xfrm>
            <a:prstGeom prst="rect">
              <a:avLst/>
            </a:prstGeom>
          </p:spPr>
        </p:pic>
        <p:pic>
          <p:nvPicPr>
            <p:cNvPr id="15" name="图片 14" descr="51miz-E716927-FEBB31FF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4" y="-1"/>
              <a:ext cx="18770" cy="10801"/>
            </a:xfrm>
            <a:prstGeom prst="rect">
              <a:avLst/>
            </a:prstGeom>
          </p:spPr>
        </p:pic>
      </p:grpSp>
      <p:grpSp>
        <p:nvGrpSpPr>
          <p:cNvPr id="5" name="组合 4"/>
          <p:cNvGrpSpPr/>
          <p:nvPr/>
        </p:nvGrpSpPr>
        <p:grpSpPr>
          <a:xfrm>
            <a:off x="1549401" y="1986917"/>
            <a:ext cx="9487535" cy="4566285"/>
            <a:chOff x="2440" y="3129"/>
            <a:chExt cx="14941" cy="7191"/>
          </a:xfrm>
        </p:grpSpPr>
        <p:sp>
          <p:nvSpPr>
            <p:cNvPr id="2" name="文本框 1"/>
            <p:cNvSpPr txBox="1"/>
            <p:nvPr/>
          </p:nvSpPr>
          <p:spPr>
            <a:xfrm>
              <a:off x="2584" y="3129"/>
              <a:ext cx="14797" cy="1163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fontAlgn="auto">
                <a:lnSpc>
                  <a:spcPct val="150000"/>
                </a:lnSpc>
              </a:pPr>
              <a:r>
                <a:rPr lang="zh-CN" altLang="en-US" sz="2800" b="1">
                  <a:solidFill>
                    <a:srgbClr val="FF0000"/>
                  </a:solidFill>
                  <a:latin typeface="思源黑体" panose="020B0500000000000000" charset="-122"/>
                  <a:ea typeface="思源黑体" panose="020B0500000000000000" charset="-122"/>
                  <a:cs typeface="思源黑体" panose="020B0500000000000000" charset="-122"/>
                </a:rPr>
                <a:t>7、不要为了保证冬季室内温度，对阳台和窗户进行密封。</a:t>
              </a:r>
            </a:p>
          </p:txBody>
        </p:sp>
        <p:sp>
          <p:nvSpPr>
            <p:cNvPr id="3" name="文本框 2"/>
            <p:cNvSpPr txBox="1"/>
            <p:nvPr/>
          </p:nvSpPr>
          <p:spPr>
            <a:xfrm>
              <a:off x="2440" y="4390"/>
              <a:ext cx="14797" cy="3054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fontAlgn="auto">
                <a:lnSpc>
                  <a:spcPct val="150000"/>
                </a:lnSpc>
              </a:pPr>
              <a:r>
                <a:rPr lang="zh-CN" altLang="en-US" sz="2000">
                  <a:latin typeface="思源黑体" panose="020B0500000000000000" charset="-122"/>
                  <a:ea typeface="思源黑体" panose="020B0500000000000000" charset="-122"/>
                </a:rPr>
                <a:t>为了保证冬季室内温度，许多人将阳台和窗户进行了密封，这直接造成了室内空气无法与室外空气交替。一旦出现液化气泄露，往往会造成严重后果。居民在使用液化气时，要确认气体阀门置于关闭位置。如一旦发生液化气泄露，要迅速关闭阀门，打开门窗；切勿惊慌失措，不能动用明火。</a:t>
              </a:r>
            </a:p>
          </p:txBody>
        </p:sp>
        <p:pic>
          <p:nvPicPr>
            <p:cNvPr id="7" name="图片 6" descr="C:/Users/cwj/AppData/Local/Temp/picturecompress_20211111110228/output_1.pngoutput_1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968" y="5886"/>
              <a:ext cx="4434" cy="4434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3200" cy="6858000"/>
          </a:xfrm>
          <a:prstGeom prst="rect">
            <a:avLst/>
          </a:prstGeom>
        </p:spPr>
      </p:pic>
      <p:grpSp>
        <p:nvGrpSpPr>
          <p:cNvPr id="2" name="组合 1"/>
          <p:cNvGrpSpPr/>
          <p:nvPr/>
        </p:nvGrpSpPr>
        <p:grpSpPr>
          <a:xfrm>
            <a:off x="3768091" y="142242"/>
            <a:ext cx="7749540" cy="3740785"/>
            <a:chOff x="5934" y="224"/>
            <a:chExt cx="12204" cy="5891"/>
          </a:xfrm>
        </p:grpSpPr>
        <p:pic>
          <p:nvPicPr>
            <p:cNvPr id="9" name="图片 8" descr="51miz-E717855-BBFD7A5E"/>
            <p:cNvPicPr>
              <a:picLocks noChangeAspect="1"/>
            </p:cNvPicPr>
            <p:nvPr>
              <p:custDataLst>
                <p:tags r:id="rId1"/>
              </p:custDataLst>
            </p:nvPr>
          </p:nvPicPr>
          <p:blipFill>
            <a:blip r:embed="rId4"/>
            <a:stretch>
              <a:fillRect/>
            </a:stretch>
          </p:blipFill>
          <p:spPr>
            <a:xfrm>
              <a:off x="5934" y="224"/>
              <a:ext cx="12205" cy="5850"/>
            </a:xfrm>
            <a:prstGeom prst="rect">
              <a:avLst/>
            </a:prstGeom>
          </p:spPr>
        </p:pic>
        <p:sp>
          <p:nvSpPr>
            <p:cNvPr id="11" name="标题 1"/>
            <p:cNvSpPr>
              <a:spLocks noGrp="1"/>
            </p:cNvSpPr>
            <p:nvPr/>
          </p:nvSpPr>
          <p:spPr>
            <a:xfrm>
              <a:off x="6781" y="1623"/>
              <a:ext cx="10799" cy="4492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zh-CN" altLang="en-US" b="1">
                  <a:solidFill>
                    <a:srgbClr val="FF0000"/>
                  </a:solidFill>
                  <a:latin typeface="站酷快乐体2016修订版" panose="02010600030101010101" charset="-122"/>
                  <a:ea typeface="站酷快乐体2016修订版" panose="02010600030101010101" charset="-122"/>
                  <a:cs typeface="站酷快乐体2016修订版" panose="02010600030101010101" charset="-122"/>
                  <a:sym typeface="+mn-ea"/>
                </a:rPr>
                <a:t>冬季火灾逃生常识</a:t>
              </a:r>
              <a:r>
                <a:rPr lang="zh-CN" altLang="en-US">
                  <a:latin typeface="站酷快乐体2016修订版" panose="02010600030101010101" charset="-122"/>
                  <a:ea typeface="站酷快乐体2016修订版" panose="02010600030101010101" charset="-122"/>
                  <a:cs typeface="站酷快乐体2016修订版" panose="02010600030101010101" charset="-122"/>
                </a:rPr>
                <a:t/>
              </a:r>
              <a:br>
                <a:rPr lang="zh-CN" altLang="en-US">
                  <a:latin typeface="站酷快乐体2016修订版" panose="02010600030101010101" charset="-122"/>
                  <a:ea typeface="站酷快乐体2016修订版" panose="02010600030101010101" charset="-122"/>
                  <a:cs typeface="站酷快乐体2016修订版" panose="02010600030101010101" charset="-122"/>
                </a:rPr>
              </a:br>
              <a:endParaRPr lang="zh-CN" altLang="en-US">
                <a:latin typeface="站酷快乐体2016修订版" panose="02010600030101010101" charset="-122"/>
                <a:ea typeface="站酷快乐体2016修订版" panose="02010600030101010101" charset="-122"/>
                <a:cs typeface="站酷快乐体2016修订版" panose="02010600030101010101" charset="-122"/>
              </a:endParaRPr>
            </a:p>
          </p:txBody>
        </p:sp>
      </p:grpSp>
      <p:pic>
        <p:nvPicPr>
          <p:cNvPr id="6" name="图片 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5720" y="3185797"/>
            <a:ext cx="4007485" cy="400748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-636" y="-635"/>
            <a:ext cx="12193271" cy="6858635"/>
            <a:chOff x="-2" y="-1"/>
            <a:chExt cx="19202" cy="10801"/>
          </a:xfrm>
        </p:grpSpPr>
        <p:pic>
          <p:nvPicPr>
            <p:cNvPr id="23" name="图片 22" descr="目录2"/>
            <p:cNvPicPr/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2" y="0"/>
              <a:ext cx="19202" cy="10800"/>
            </a:xfrm>
            <a:prstGeom prst="rect">
              <a:avLst/>
            </a:prstGeom>
          </p:spPr>
        </p:pic>
        <p:pic>
          <p:nvPicPr>
            <p:cNvPr id="15" name="图片 14" descr="51miz-E716927-FEBB31FF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4" y="-1"/>
              <a:ext cx="18770" cy="10801"/>
            </a:xfrm>
            <a:prstGeom prst="rect">
              <a:avLst/>
            </a:prstGeom>
          </p:spPr>
        </p:pic>
      </p:grpSp>
      <p:grpSp>
        <p:nvGrpSpPr>
          <p:cNvPr id="13" name="组合 12"/>
          <p:cNvGrpSpPr/>
          <p:nvPr/>
        </p:nvGrpSpPr>
        <p:grpSpPr>
          <a:xfrm>
            <a:off x="1045211" y="1520825"/>
            <a:ext cx="9970135" cy="4928235"/>
            <a:chOff x="1646" y="2395"/>
            <a:chExt cx="15701" cy="7761"/>
          </a:xfrm>
        </p:grpSpPr>
        <p:sp>
          <p:nvSpPr>
            <p:cNvPr id="7" name="椭圆 6"/>
            <p:cNvSpPr/>
            <p:nvPr/>
          </p:nvSpPr>
          <p:spPr>
            <a:xfrm>
              <a:off x="1904" y="6037"/>
              <a:ext cx="709" cy="709"/>
            </a:xfrm>
            <a:prstGeom prst="ellipse">
              <a:avLst/>
            </a:prstGeom>
            <a:solidFill>
              <a:srgbClr val="64A8F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/>
            </a:p>
          </p:txBody>
        </p:sp>
        <p:sp>
          <p:nvSpPr>
            <p:cNvPr id="2" name="文本框 1"/>
            <p:cNvSpPr txBox="1"/>
            <p:nvPr/>
          </p:nvSpPr>
          <p:spPr>
            <a:xfrm>
              <a:off x="1934" y="5813"/>
              <a:ext cx="4792" cy="2327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just" fontAlgn="auto">
                <a:lnSpc>
                  <a:spcPct val="150000"/>
                </a:lnSpc>
              </a:pPr>
              <a:r>
                <a:rPr lang="zh-CN" altLang="en-US" sz="2000">
                  <a:solidFill>
                    <a:schemeClr val="bg1"/>
                  </a:solidFill>
                  <a:latin typeface="思源黑体" panose="020B0500000000000000" charset="-122"/>
                  <a:ea typeface="思源黑体" panose="020B0500000000000000" charset="-122"/>
                  <a:cs typeface="思源黑体" panose="020B0500000000000000" charset="-122"/>
                </a:rPr>
                <a:t>2、</a:t>
              </a:r>
              <a:r>
                <a:rPr lang="zh-CN" altLang="en-US" sz="2000">
                  <a:latin typeface="思源黑体" panose="020B0500000000000000" charset="-122"/>
                  <a:ea typeface="思源黑体" panose="020B0500000000000000" charset="-122"/>
                  <a:cs typeface="思源黑体" panose="020B0500000000000000" charset="-122"/>
                </a:rPr>
                <a:t>家庭成员平时就要了解掌握火灾逃生的基本方法，熟悉几条逃生路线。</a:t>
              </a:r>
            </a:p>
          </p:txBody>
        </p:sp>
        <p:sp>
          <p:nvSpPr>
            <p:cNvPr id="17" name="椭圆 16"/>
            <p:cNvSpPr/>
            <p:nvPr/>
          </p:nvSpPr>
          <p:spPr>
            <a:xfrm>
              <a:off x="1934" y="3518"/>
              <a:ext cx="709" cy="709"/>
            </a:xfrm>
            <a:prstGeom prst="ellipse">
              <a:avLst/>
            </a:prstGeom>
            <a:solidFill>
              <a:srgbClr val="64A8F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/>
            </a:p>
          </p:txBody>
        </p:sp>
        <p:sp>
          <p:nvSpPr>
            <p:cNvPr id="3" name="文本框 2"/>
            <p:cNvSpPr txBox="1"/>
            <p:nvPr/>
          </p:nvSpPr>
          <p:spPr>
            <a:xfrm>
              <a:off x="1934" y="3375"/>
              <a:ext cx="4917" cy="1599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fontAlgn="auto">
                <a:lnSpc>
                  <a:spcPct val="150000"/>
                </a:lnSpc>
              </a:pPr>
              <a:r>
                <a:rPr lang="zh-CN" altLang="en-US" sz="2000">
                  <a:solidFill>
                    <a:schemeClr val="bg1"/>
                  </a:solidFill>
                  <a:latin typeface="思源黑体" panose="020B0500000000000000" charset="-122"/>
                  <a:ea typeface="思源黑体" panose="020B0500000000000000" charset="-122"/>
                  <a:cs typeface="思源黑体" panose="020B0500000000000000" charset="-122"/>
                </a:rPr>
                <a:t>1、</a:t>
              </a:r>
              <a:r>
                <a:rPr lang="zh-CN" altLang="en-US" sz="2000">
                  <a:latin typeface="思源黑体" panose="020B0500000000000000" charset="-122"/>
                  <a:ea typeface="思源黑体" panose="020B0500000000000000" charset="-122"/>
                  <a:cs typeface="思源黑体" panose="020B0500000000000000" charset="-122"/>
                </a:rPr>
                <a:t>火灾袭来时要迅速逃生，不要贪恋财物。</a:t>
              </a:r>
            </a:p>
          </p:txBody>
        </p:sp>
        <p:sp>
          <p:nvSpPr>
            <p:cNvPr id="8" name="椭圆 7"/>
            <p:cNvSpPr/>
            <p:nvPr/>
          </p:nvSpPr>
          <p:spPr>
            <a:xfrm>
              <a:off x="7636" y="3518"/>
              <a:ext cx="709" cy="709"/>
            </a:xfrm>
            <a:prstGeom prst="ellipse">
              <a:avLst/>
            </a:prstGeom>
            <a:solidFill>
              <a:srgbClr val="64A8F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/>
            </a:p>
          </p:txBody>
        </p:sp>
        <p:sp>
          <p:nvSpPr>
            <p:cNvPr id="9" name="椭圆 8"/>
            <p:cNvSpPr/>
            <p:nvPr/>
          </p:nvSpPr>
          <p:spPr>
            <a:xfrm>
              <a:off x="12739" y="3518"/>
              <a:ext cx="709" cy="709"/>
            </a:xfrm>
            <a:prstGeom prst="ellipse">
              <a:avLst/>
            </a:prstGeom>
            <a:solidFill>
              <a:srgbClr val="64A8F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/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7636" y="3375"/>
              <a:ext cx="4608" cy="3054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fontAlgn="auto">
                <a:lnSpc>
                  <a:spcPct val="150000"/>
                </a:lnSpc>
              </a:pPr>
              <a:r>
                <a:rPr lang="zh-CN" altLang="en-US" sz="2000">
                  <a:solidFill>
                    <a:schemeClr val="bg1"/>
                  </a:solidFill>
                  <a:latin typeface="思源黑体" panose="020B0500000000000000" charset="-122"/>
                  <a:ea typeface="思源黑体" panose="020B0500000000000000" charset="-122"/>
                  <a:cs typeface="思源黑体" panose="020B0500000000000000" charset="-122"/>
                </a:rPr>
                <a:t>3、</a:t>
              </a:r>
              <a:r>
                <a:rPr lang="zh-CN" altLang="en-US" sz="2000">
                  <a:latin typeface="思源黑体" panose="020B0500000000000000" charset="-122"/>
                  <a:ea typeface="思源黑体" panose="020B0500000000000000" charset="-122"/>
                  <a:cs typeface="思源黑体" panose="020B0500000000000000" charset="-122"/>
                </a:rPr>
                <a:t>受到火势威胁时，要当机立断披上浸湿的衣物，被褥等向安全出口方向冲出去。</a:t>
              </a: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12739" y="3375"/>
              <a:ext cx="4608" cy="5962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just" fontAlgn="auto">
                <a:lnSpc>
                  <a:spcPct val="150000"/>
                </a:lnSpc>
              </a:pPr>
              <a:r>
                <a:rPr lang="zh-CN" altLang="en-US" sz="2000">
                  <a:solidFill>
                    <a:schemeClr val="bg1"/>
                  </a:solidFill>
                  <a:latin typeface="思源黑体" panose="020B0500000000000000" charset="-122"/>
                  <a:ea typeface="思源黑体" panose="020B0500000000000000" charset="-122"/>
                  <a:cs typeface="思源黑体" panose="020B0500000000000000" charset="-122"/>
                </a:rPr>
                <a:t>4、</a:t>
              </a:r>
              <a:r>
                <a:rPr lang="zh-CN" altLang="en-US" sz="2000">
                  <a:latin typeface="思源黑体" panose="020B0500000000000000" charset="-122"/>
                  <a:ea typeface="思源黑体" panose="020B0500000000000000" charset="-122"/>
                  <a:cs typeface="思源黑体" panose="020B0500000000000000" charset="-122"/>
                </a:rPr>
                <a:t>炉灶附近不放置可燃易燃物品，炉灰完全熄灭后再倾倒，草垛要远离房屋。穿过浓烟逃生时，要尽量使身体贴近地面，并用湿毛巾捂住口鼻。</a:t>
              </a:r>
            </a:p>
            <a:p>
              <a:pPr algn="just" fontAlgn="auto">
                <a:lnSpc>
                  <a:spcPct val="150000"/>
                </a:lnSpc>
              </a:pPr>
              <a:endParaRPr lang="zh-CN" altLang="en-US" sz="2000">
                <a:latin typeface="思源黑体" panose="020B0500000000000000" charset="-122"/>
                <a:ea typeface="思源黑体" panose="020B0500000000000000" charset="-122"/>
                <a:cs typeface="思源黑体" panose="020B0500000000000000" charset="-122"/>
              </a:endParaRPr>
            </a:p>
          </p:txBody>
        </p:sp>
        <p:pic>
          <p:nvPicPr>
            <p:cNvPr id="21" name="图片 20" descr="51miz-E265693-FEF66B9F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5400000">
              <a:off x="3827" y="5693"/>
              <a:ext cx="6940" cy="343"/>
            </a:xfrm>
            <a:prstGeom prst="rect">
              <a:avLst/>
            </a:prstGeom>
          </p:spPr>
        </p:pic>
        <p:pic>
          <p:nvPicPr>
            <p:cNvPr id="10" name="图片 9" descr="51miz-E265693-FEF66B9F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5400000">
              <a:off x="8927" y="5693"/>
              <a:ext cx="6940" cy="343"/>
            </a:xfrm>
            <a:prstGeom prst="rect">
              <a:avLst/>
            </a:prstGeom>
          </p:spPr>
        </p:pic>
        <p:pic>
          <p:nvPicPr>
            <p:cNvPr id="11" name="图片 10" descr="51miz-E265693-FEF66B9F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46" y="5333"/>
              <a:ext cx="5595" cy="277"/>
            </a:xfrm>
            <a:prstGeom prst="rect">
              <a:avLst/>
            </a:prstGeom>
          </p:spPr>
        </p:pic>
        <p:pic>
          <p:nvPicPr>
            <p:cNvPr id="12" name="图片 11" descr="C:/Users/cwj/AppData/Local/Temp/picturecompress_20211111111322/output_1.pngoutput_1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935" y="5844"/>
              <a:ext cx="4312" cy="4312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-636" y="-635"/>
            <a:ext cx="12193271" cy="6858635"/>
            <a:chOff x="-2" y="-1"/>
            <a:chExt cx="19202" cy="10801"/>
          </a:xfrm>
        </p:grpSpPr>
        <p:pic>
          <p:nvPicPr>
            <p:cNvPr id="23" name="图片 22" descr="目录2"/>
            <p:cNvPicPr/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2" y="0"/>
              <a:ext cx="19202" cy="10800"/>
            </a:xfrm>
            <a:prstGeom prst="rect">
              <a:avLst/>
            </a:prstGeom>
          </p:spPr>
        </p:pic>
        <p:pic>
          <p:nvPicPr>
            <p:cNvPr id="15" name="图片 14" descr="51miz-E716927-FEBB31FF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4" y="-1"/>
              <a:ext cx="18770" cy="10801"/>
            </a:xfrm>
            <a:prstGeom prst="rect">
              <a:avLst/>
            </a:prstGeom>
          </p:spPr>
        </p:pic>
      </p:grpSp>
      <p:grpSp>
        <p:nvGrpSpPr>
          <p:cNvPr id="8" name="组合 7"/>
          <p:cNvGrpSpPr/>
          <p:nvPr/>
        </p:nvGrpSpPr>
        <p:grpSpPr>
          <a:xfrm>
            <a:off x="1567815" y="1997710"/>
            <a:ext cx="5681980" cy="1014730"/>
            <a:chOff x="3837" y="3146"/>
            <a:chExt cx="8948" cy="1598"/>
          </a:xfrm>
        </p:grpSpPr>
        <p:sp>
          <p:nvSpPr>
            <p:cNvPr id="9" name="椭圆 8"/>
            <p:cNvSpPr/>
            <p:nvPr/>
          </p:nvSpPr>
          <p:spPr>
            <a:xfrm>
              <a:off x="3837" y="3326"/>
              <a:ext cx="709" cy="709"/>
            </a:xfrm>
            <a:prstGeom prst="ellipse">
              <a:avLst/>
            </a:prstGeom>
            <a:solidFill>
              <a:srgbClr val="64A8F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/>
            </a:p>
          </p:txBody>
        </p:sp>
        <p:sp>
          <p:nvSpPr>
            <p:cNvPr id="2" name="文本框 1"/>
            <p:cNvSpPr txBox="1"/>
            <p:nvPr/>
          </p:nvSpPr>
          <p:spPr>
            <a:xfrm>
              <a:off x="3837" y="3146"/>
              <a:ext cx="8949" cy="1598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fontAlgn="auto">
                <a:lnSpc>
                  <a:spcPct val="150000"/>
                </a:lnSpc>
              </a:pPr>
              <a:r>
                <a:rPr lang="zh-CN" altLang="en-US" sz="2000">
                  <a:solidFill>
                    <a:schemeClr val="bg1"/>
                  </a:solidFill>
                  <a:latin typeface="思源黑体" panose="020B0500000000000000" charset="-122"/>
                  <a:ea typeface="思源黑体" panose="020B0500000000000000" charset="-122"/>
                  <a:cs typeface="思源黑体" panose="020B0500000000000000" charset="-122"/>
                  <a:sym typeface="+mn-ea"/>
                </a:rPr>
                <a:t>5、</a:t>
              </a:r>
              <a:r>
                <a:rPr lang="zh-CN" altLang="en-US" sz="2000">
                  <a:latin typeface="思源黑体" panose="020B0500000000000000" charset="-122"/>
                  <a:ea typeface="思源黑体" panose="020B0500000000000000" charset="-122"/>
                  <a:cs typeface="思源黑体" panose="020B0500000000000000" charset="-122"/>
                  <a:sym typeface="+mn-ea"/>
                </a:rPr>
                <a:t>身上着火，千万不要奔跑，可就地打滚或用厚重的衣物压灭火苗。</a:t>
              </a:r>
              <a:endParaRPr lang="zh-CN" altLang="en-US" sz="2000">
                <a:latin typeface="思源黑体" panose="020B0500000000000000" charset="-122"/>
                <a:ea typeface="思源黑体" panose="020B0500000000000000" charset="-122"/>
                <a:cs typeface="思源黑体" panose="020B0500000000000000" charset="-122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1567815" y="3350896"/>
            <a:ext cx="5682615" cy="553720"/>
            <a:chOff x="5310" y="5456"/>
            <a:chExt cx="8949" cy="872"/>
          </a:xfrm>
        </p:grpSpPr>
        <p:sp>
          <p:nvSpPr>
            <p:cNvPr id="6" name="椭圆 5"/>
            <p:cNvSpPr/>
            <p:nvPr/>
          </p:nvSpPr>
          <p:spPr>
            <a:xfrm>
              <a:off x="5310" y="5618"/>
              <a:ext cx="709" cy="709"/>
            </a:xfrm>
            <a:prstGeom prst="ellipse">
              <a:avLst/>
            </a:prstGeom>
            <a:solidFill>
              <a:srgbClr val="64A8F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/>
            </a:p>
          </p:txBody>
        </p:sp>
        <p:sp>
          <p:nvSpPr>
            <p:cNvPr id="3" name="文本框 2"/>
            <p:cNvSpPr txBox="1"/>
            <p:nvPr/>
          </p:nvSpPr>
          <p:spPr>
            <a:xfrm>
              <a:off x="5310" y="5456"/>
              <a:ext cx="8949" cy="872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fontAlgn="auto">
                <a:lnSpc>
                  <a:spcPct val="150000"/>
                </a:lnSpc>
              </a:pPr>
              <a:r>
                <a:rPr lang="zh-CN" altLang="en-US" sz="2000">
                  <a:solidFill>
                    <a:schemeClr val="bg1"/>
                  </a:solidFill>
                  <a:latin typeface="思源黑体" panose="020B0500000000000000" charset="-122"/>
                  <a:ea typeface="思源黑体" panose="020B0500000000000000" charset="-122"/>
                  <a:cs typeface="思源黑体" panose="020B0500000000000000" charset="-122"/>
                  <a:sym typeface="+mn-ea"/>
                </a:rPr>
                <a:t>6、</a:t>
              </a:r>
              <a:r>
                <a:rPr lang="zh-CN" altLang="en-US" sz="2000">
                  <a:latin typeface="思源黑体" panose="020B0500000000000000" charset="-122"/>
                  <a:ea typeface="思源黑体" panose="020B0500000000000000" charset="-122"/>
                  <a:cs typeface="思源黑体" panose="020B0500000000000000" charset="-122"/>
                  <a:sym typeface="+mn-ea"/>
                </a:rPr>
                <a:t>遇火灾不可乘坐电梯，要向安全出口方向逃生。</a:t>
              </a:r>
              <a:endParaRPr lang="zh-CN" altLang="en-US" sz="2000">
                <a:latin typeface="思源黑体" panose="020B0500000000000000" charset="-122"/>
                <a:ea typeface="思源黑体" panose="020B0500000000000000" charset="-122"/>
                <a:cs typeface="思源黑体" panose="020B0500000000000000" charset="-122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1567815" y="4241800"/>
            <a:ext cx="5682615" cy="1477645"/>
            <a:chOff x="7564" y="7039"/>
            <a:chExt cx="8949" cy="2327"/>
          </a:xfrm>
        </p:grpSpPr>
        <p:sp>
          <p:nvSpPr>
            <p:cNvPr id="7" name="椭圆 6"/>
            <p:cNvSpPr/>
            <p:nvPr/>
          </p:nvSpPr>
          <p:spPr>
            <a:xfrm>
              <a:off x="7564" y="7212"/>
              <a:ext cx="709" cy="709"/>
            </a:xfrm>
            <a:prstGeom prst="ellipse">
              <a:avLst/>
            </a:prstGeom>
            <a:solidFill>
              <a:srgbClr val="64A8F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/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7564" y="7039"/>
              <a:ext cx="8949" cy="2327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fontAlgn="auto">
                <a:lnSpc>
                  <a:spcPct val="150000"/>
                </a:lnSpc>
              </a:pPr>
              <a:r>
                <a:rPr lang="zh-CN" altLang="en-US" sz="2000">
                  <a:solidFill>
                    <a:schemeClr val="bg1"/>
                  </a:solidFill>
                  <a:latin typeface="思源黑体" panose="020B0500000000000000" charset="-122"/>
                  <a:ea typeface="思源黑体" panose="020B0500000000000000" charset="-122"/>
                  <a:cs typeface="思源黑体" panose="020B0500000000000000" charset="-122"/>
                  <a:sym typeface="+mn-ea"/>
                </a:rPr>
                <a:t>7、</a:t>
              </a:r>
              <a:r>
                <a:rPr lang="zh-CN" altLang="en-US" sz="2000">
                  <a:latin typeface="思源黑体" panose="020B0500000000000000" charset="-122"/>
                  <a:ea typeface="思源黑体" panose="020B0500000000000000" charset="-122"/>
                  <a:cs typeface="思源黑体" panose="020B0500000000000000" charset="-122"/>
                  <a:sym typeface="+mn-ea"/>
                </a:rPr>
                <a:t>室外着火，门已发烫，千万不要开门，以防大火蹿入室内，要用浸湿的被褥，衣物等堵塞门窗缝，并泼水降温。</a:t>
              </a:r>
              <a:endParaRPr lang="zh-CN" altLang="en-US" sz="2000">
                <a:latin typeface="思源黑体" panose="020B0500000000000000" charset="-122"/>
                <a:ea typeface="思源黑体" panose="020B0500000000000000" charset="-122"/>
                <a:cs typeface="思源黑体" panose="020B0500000000000000" charset="-122"/>
              </a:endParaRPr>
            </a:p>
          </p:txBody>
        </p:sp>
      </p:grpSp>
      <p:pic>
        <p:nvPicPr>
          <p:cNvPr id="12" name="图片 1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31685" y="2112010"/>
            <a:ext cx="3718560" cy="371856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random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-636" y="-635"/>
            <a:ext cx="12193271" cy="6858635"/>
            <a:chOff x="-2" y="-1"/>
            <a:chExt cx="19202" cy="10801"/>
          </a:xfrm>
        </p:grpSpPr>
        <p:pic>
          <p:nvPicPr>
            <p:cNvPr id="23" name="图片 22" descr="目录2"/>
            <p:cNvPicPr/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2" y="0"/>
              <a:ext cx="19202" cy="10800"/>
            </a:xfrm>
            <a:prstGeom prst="rect">
              <a:avLst/>
            </a:prstGeom>
          </p:spPr>
        </p:pic>
        <p:pic>
          <p:nvPicPr>
            <p:cNvPr id="15" name="图片 14" descr="51miz-E716927-FEBB31FF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4" y="-1"/>
              <a:ext cx="18770" cy="10801"/>
            </a:xfrm>
            <a:prstGeom prst="rect">
              <a:avLst/>
            </a:prstGeom>
          </p:spPr>
        </p:pic>
      </p:grpSp>
      <p:grpSp>
        <p:nvGrpSpPr>
          <p:cNvPr id="6" name="组合 5"/>
          <p:cNvGrpSpPr/>
          <p:nvPr/>
        </p:nvGrpSpPr>
        <p:grpSpPr>
          <a:xfrm>
            <a:off x="1974851" y="1605282"/>
            <a:ext cx="8242935" cy="4636770"/>
            <a:chOff x="3110" y="2528"/>
            <a:chExt cx="12981" cy="7302"/>
          </a:xfrm>
        </p:grpSpPr>
        <p:sp>
          <p:nvSpPr>
            <p:cNvPr id="2" name="文本框 1"/>
            <p:cNvSpPr txBox="1"/>
            <p:nvPr/>
          </p:nvSpPr>
          <p:spPr>
            <a:xfrm>
              <a:off x="3110" y="3687"/>
              <a:ext cx="12981" cy="6143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fontAlgn="auto">
                <a:lnSpc>
                  <a:spcPts val="3300"/>
                </a:lnSpc>
              </a:pPr>
              <a:r>
                <a:rPr lang="zh-CN" altLang="en-US" sz="2000">
                  <a:latin typeface="思源黑体" panose="020B0500000000000000" charset="-122"/>
                  <a:ea typeface="思源黑体" panose="020B0500000000000000" charset="-122"/>
                  <a:cs typeface="思源黑体" panose="020B0500000000000000" charset="-122"/>
                </a:rPr>
                <a:t>人身上着火后千万不能跑，因为越跑火就越旺。这是因为人一跑反而加快了空气对流而促进燃烧，火势会更加猛烈。跑，不但不能灭火，反而将火种带到别的地方，还有可能扩大火势，这是很危险的。应该：</a:t>
              </a:r>
            </a:p>
            <a:p>
              <a:pPr fontAlgn="auto">
                <a:lnSpc>
                  <a:spcPts val="3300"/>
                </a:lnSpc>
              </a:pPr>
              <a:r>
                <a:rPr lang="zh-CN" altLang="en-US" sz="2000">
                  <a:latin typeface="思源黑体" panose="020B0500000000000000" charset="-122"/>
                  <a:ea typeface="思源黑体" panose="020B0500000000000000" charset="-122"/>
                  <a:cs typeface="思源黑体" panose="020B0500000000000000" charset="-122"/>
                </a:rPr>
                <a:t>（1）尽量先把衣服脱掉，浸入水中或用脚踩灭；</a:t>
              </a:r>
            </a:p>
            <a:p>
              <a:pPr fontAlgn="auto">
                <a:lnSpc>
                  <a:spcPts val="3300"/>
                </a:lnSpc>
              </a:pPr>
              <a:r>
                <a:rPr lang="zh-CN" altLang="en-US" sz="2000">
                  <a:latin typeface="思源黑体" panose="020B0500000000000000" charset="-122"/>
                  <a:ea typeface="思源黑体" panose="020B0500000000000000" charset="-122"/>
                  <a:cs typeface="思源黑体" panose="020B0500000000000000" charset="-122"/>
                </a:rPr>
                <a:t>（2）如果来不及脱衣服，也可以卧倒在地上，把身上的火苗压灭；</a:t>
              </a:r>
            </a:p>
            <a:p>
              <a:pPr fontAlgn="auto">
                <a:lnSpc>
                  <a:spcPts val="3300"/>
                </a:lnSpc>
              </a:pPr>
              <a:r>
                <a:rPr lang="zh-CN" altLang="en-US" sz="2000">
                  <a:latin typeface="思源黑体" panose="020B0500000000000000" charset="-122"/>
                  <a:ea typeface="思源黑体" panose="020B0500000000000000" charset="-122"/>
                  <a:cs typeface="思源黑体" panose="020B0500000000000000" charset="-122"/>
                </a:rPr>
                <a:t>（3）可以跳入附近的水池和水塘内灭火，如果烧伤面积大，就不能跳入水中以防感染；</a:t>
              </a:r>
            </a:p>
            <a:p>
              <a:pPr fontAlgn="auto">
                <a:lnSpc>
                  <a:spcPts val="3300"/>
                </a:lnSpc>
              </a:pPr>
              <a:r>
                <a:rPr lang="zh-CN" altLang="en-US" sz="2000">
                  <a:latin typeface="思源黑体" panose="020B0500000000000000" charset="-122"/>
                  <a:ea typeface="思源黑体" panose="020B0500000000000000" charset="-122"/>
                  <a:cs typeface="思源黑体" panose="020B0500000000000000" charset="-122"/>
                </a:rPr>
                <a:t>（4）切忌用灭火器直接向着火人身上喷射，因为多数灭火器的药剂会引起烧伤的创口产生感染。</a:t>
              </a:r>
            </a:p>
          </p:txBody>
        </p:sp>
        <p:sp>
          <p:nvSpPr>
            <p:cNvPr id="3" name="文本框 2"/>
            <p:cNvSpPr txBox="1"/>
            <p:nvPr/>
          </p:nvSpPr>
          <p:spPr>
            <a:xfrm>
              <a:off x="5816" y="2747"/>
              <a:ext cx="7675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b="1">
                  <a:solidFill>
                    <a:srgbClr val="FF0000"/>
                  </a:solidFill>
                  <a:latin typeface="思源黑体" panose="020B0500000000000000" charset="-122"/>
                  <a:ea typeface="思源黑体" panose="020B0500000000000000" charset="-122"/>
                  <a:sym typeface="+mn-ea"/>
                </a:rPr>
                <a:t>在逃生时，身上着火怎么办？</a:t>
              </a:r>
            </a:p>
          </p:txBody>
        </p:sp>
        <p:pic>
          <p:nvPicPr>
            <p:cNvPr id="5" name="图片 4" descr="51miz-E1029190-020966D5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141" y="2528"/>
              <a:ext cx="9811" cy="1260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-636" y="-635"/>
            <a:ext cx="12193271" cy="6858635"/>
            <a:chOff x="-2" y="-1"/>
            <a:chExt cx="19202" cy="10801"/>
          </a:xfrm>
        </p:grpSpPr>
        <p:pic>
          <p:nvPicPr>
            <p:cNvPr id="23" name="图片 22" descr="目录2"/>
            <p:cNvPicPr/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2" y="0"/>
              <a:ext cx="19202" cy="10800"/>
            </a:xfrm>
            <a:prstGeom prst="rect">
              <a:avLst/>
            </a:prstGeom>
          </p:spPr>
        </p:pic>
        <p:pic>
          <p:nvPicPr>
            <p:cNvPr id="15" name="图片 14" descr="51miz-E716927-FEBB31FF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4" y="-1"/>
              <a:ext cx="18770" cy="10801"/>
            </a:xfrm>
            <a:prstGeom prst="rect">
              <a:avLst/>
            </a:prstGeom>
          </p:spPr>
        </p:pic>
      </p:grpSp>
      <p:grpSp>
        <p:nvGrpSpPr>
          <p:cNvPr id="7" name="组合 6"/>
          <p:cNvGrpSpPr/>
          <p:nvPr/>
        </p:nvGrpSpPr>
        <p:grpSpPr>
          <a:xfrm>
            <a:off x="814070" y="1779270"/>
            <a:ext cx="9668511" cy="4247515"/>
            <a:chOff x="1282" y="2802"/>
            <a:chExt cx="15226" cy="6689"/>
          </a:xfrm>
        </p:grpSpPr>
        <p:sp>
          <p:nvSpPr>
            <p:cNvPr id="2" name="文本框 1"/>
            <p:cNvSpPr txBox="1"/>
            <p:nvPr/>
          </p:nvSpPr>
          <p:spPr>
            <a:xfrm>
              <a:off x="6848" y="2802"/>
              <a:ext cx="9660" cy="6689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fontAlgn="auto">
                <a:lnSpc>
                  <a:spcPct val="150000"/>
                </a:lnSpc>
              </a:pPr>
              <a:r>
                <a:rPr lang="zh-CN" altLang="en-US" sz="2000">
                  <a:latin typeface="思源黑体" panose="020B0500000000000000" charset="-122"/>
                  <a:ea typeface="思源黑体" panose="020B0500000000000000" charset="-122"/>
                  <a:cs typeface="思源黑体" panose="020B0500000000000000" charset="-122"/>
                </a:rPr>
                <a:t>(1)火警电话打通后，应讲清楚着火单位，所在区县、街道、门牌号码等详细地址;</a:t>
              </a:r>
            </a:p>
            <a:p>
              <a:pPr fontAlgn="auto">
                <a:lnSpc>
                  <a:spcPct val="150000"/>
                </a:lnSpc>
              </a:pPr>
              <a:r>
                <a:rPr lang="zh-CN" altLang="en-US" sz="2000">
                  <a:latin typeface="思源黑体" panose="020B0500000000000000" charset="-122"/>
                  <a:ea typeface="思源黑体" panose="020B0500000000000000" charset="-122"/>
                  <a:cs typeface="思源黑体" panose="020B0500000000000000" charset="-122"/>
                </a:rPr>
                <a:t>(2)要讲清什么东西着火，火势情况;</a:t>
              </a:r>
            </a:p>
            <a:p>
              <a:pPr fontAlgn="auto">
                <a:lnSpc>
                  <a:spcPct val="150000"/>
                </a:lnSpc>
              </a:pPr>
              <a:r>
                <a:rPr lang="zh-CN" altLang="en-US" sz="2000">
                  <a:latin typeface="思源黑体" panose="020B0500000000000000" charset="-122"/>
                  <a:ea typeface="思源黑体" panose="020B0500000000000000" charset="-122"/>
                  <a:cs typeface="思源黑体" panose="020B0500000000000000" charset="-122"/>
                </a:rPr>
                <a:t>(3)要讲清是平房还是楼房，最好能讲清起火部位，燃烧物质和燃烧情况;</a:t>
              </a:r>
            </a:p>
            <a:p>
              <a:pPr fontAlgn="auto">
                <a:lnSpc>
                  <a:spcPct val="150000"/>
                </a:lnSpc>
              </a:pPr>
              <a:r>
                <a:rPr lang="zh-CN" altLang="en-US" sz="2000">
                  <a:latin typeface="思源黑体" panose="020B0500000000000000" charset="-122"/>
                  <a:ea typeface="思源黑体" panose="020B0500000000000000" charset="-122"/>
                  <a:cs typeface="思源黑体" panose="020B0500000000000000" charset="-122"/>
                </a:rPr>
                <a:t>(4)报警人要讲清自己姓名、所在单位和电话号码;</a:t>
              </a:r>
            </a:p>
            <a:p>
              <a:pPr fontAlgn="auto">
                <a:lnSpc>
                  <a:spcPct val="150000"/>
                </a:lnSpc>
              </a:pPr>
              <a:r>
                <a:rPr lang="zh-CN" altLang="en-US" sz="2000">
                  <a:latin typeface="思源黑体" panose="020B0500000000000000" charset="-122"/>
                  <a:ea typeface="思源黑体" panose="020B0500000000000000" charset="-122"/>
                  <a:cs typeface="思源黑体" panose="020B0500000000000000" charset="-122"/>
                </a:rPr>
                <a:t>(5)报警后要派专人在路口等候消防车的到来，指引消防车去火场的道路，以便迅速、准确到达起火地点。发现火警应及时报警，这是每个公民的责任。</a:t>
              </a:r>
            </a:p>
          </p:txBody>
        </p:sp>
        <p:sp>
          <p:nvSpPr>
            <p:cNvPr id="3" name="文本框 2"/>
            <p:cNvSpPr txBox="1"/>
            <p:nvPr/>
          </p:nvSpPr>
          <p:spPr>
            <a:xfrm>
              <a:off x="2998" y="4265"/>
              <a:ext cx="3131" cy="150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2800" b="1">
                  <a:solidFill>
                    <a:srgbClr val="FF0000"/>
                  </a:solidFill>
                  <a:latin typeface="思源黑体" panose="020B0500000000000000" charset="-122"/>
                  <a:ea typeface="思源黑体" panose="020B0500000000000000" charset="-122"/>
                  <a:cs typeface="思源黑体" panose="020B0500000000000000" charset="-122"/>
                  <a:sym typeface="+mn-ea"/>
                </a:rPr>
                <a:t>怎样打火警</a:t>
              </a:r>
            </a:p>
            <a:p>
              <a:pPr algn="ctr"/>
              <a:r>
                <a:rPr lang="zh-CN" altLang="en-US" sz="2800" b="1">
                  <a:solidFill>
                    <a:srgbClr val="FF0000"/>
                  </a:solidFill>
                  <a:latin typeface="思源黑体" panose="020B0500000000000000" charset="-122"/>
                  <a:ea typeface="思源黑体" panose="020B0500000000000000" charset="-122"/>
                  <a:cs typeface="思源黑体" panose="020B0500000000000000" charset="-122"/>
                  <a:sym typeface="+mn-ea"/>
                </a:rPr>
                <a:t>电话?</a:t>
              </a:r>
            </a:p>
          </p:txBody>
        </p:sp>
        <p:pic>
          <p:nvPicPr>
            <p:cNvPr id="5" name="图片 4" descr="51miz-E1133330-29F78DFD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282" y="5792"/>
              <a:ext cx="3697" cy="3697"/>
            </a:xfrm>
            <a:prstGeom prst="rect">
              <a:avLst/>
            </a:prstGeom>
          </p:spPr>
        </p:pic>
        <p:pic>
          <p:nvPicPr>
            <p:cNvPr id="6" name="图片 5" descr="51miz-E1029190-020966D5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006" y="4038"/>
              <a:ext cx="4842" cy="1812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3200" cy="6858000"/>
          </a:xfrm>
          <a:prstGeom prst="rect">
            <a:avLst/>
          </a:prstGeom>
        </p:spPr>
      </p:pic>
      <p:grpSp>
        <p:nvGrpSpPr>
          <p:cNvPr id="3" name="组合 2"/>
          <p:cNvGrpSpPr/>
          <p:nvPr/>
        </p:nvGrpSpPr>
        <p:grpSpPr>
          <a:xfrm>
            <a:off x="3494406" y="142240"/>
            <a:ext cx="8403591" cy="3714750"/>
            <a:chOff x="5503" y="224"/>
            <a:chExt cx="13234" cy="5850"/>
          </a:xfrm>
        </p:grpSpPr>
        <p:pic>
          <p:nvPicPr>
            <p:cNvPr id="5" name="图片 4" descr="51miz-E717855-BBFD7A5E"/>
            <p:cNvPicPr>
              <a:picLocks noChangeAspect="1"/>
            </p:cNvPicPr>
            <p:nvPr>
              <p:custDataLst>
                <p:tags r:id="rId1"/>
              </p:custDataLst>
            </p:nvPr>
          </p:nvPicPr>
          <p:blipFill>
            <a:blip r:embed="rId4"/>
            <a:stretch>
              <a:fillRect/>
            </a:stretch>
          </p:blipFill>
          <p:spPr>
            <a:xfrm>
              <a:off x="5503" y="224"/>
              <a:ext cx="13235" cy="5850"/>
            </a:xfrm>
            <a:prstGeom prst="rect">
              <a:avLst/>
            </a:prstGeom>
          </p:spPr>
        </p:pic>
        <p:sp>
          <p:nvSpPr>
            <p:cNvPr id="11" name="标题 1"/>
            <p:cNvSpPr>
              <a:spLocks noGrp="1"/>
            </p:cNvSpPr>
            <p:nvPr/>
          </p:nvSpPr>
          <p:spPr>
            <a:xfrm>
              <a:off x="6468" y="396"/>
              <a:ext cx="11671" cy="4492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zh-CN" altLang="en-US" sz="5800" b="1">
                  <a:solidFill>
                    <a:srgbClr val="FF0000"/>
                  </a:solidFill>
                  <a:latin typeface="站酷快乐体2016修订版" panose="02010600030101010101" charset="-122"/>
                  <a:ea typeface="站酷快乐体2016修订版" panose="02010600030101010101" charset="-122"/>
                  <a:cs typeface="站酷快乐体2016修订版" panose="02010600030101010101" charset="-122"/>
                  <a:sym typeface="+mn-ea"/>
                </a:rPr>
                <a:t>常见危险情况及施救</a:t>
              </a:r>
            </a:p>
          </p:txBody>
        </p:sp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6356" y="3225802"/>
            <a:ext cx="3946525" cy="39465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-636" y="-635"/>
            <a:ext cx="12193271" cy="6858635"/>
            <a:chOff x="-2" y="-1"/>
            <a:chExt cx="19202" cy="10801"/>
          </a:xfrm>
        </p:grpSpPr>
        <p:pic>
          <p:nvPicPr>
            <p:cNvPr id="23" name="图片 22" descr="目录2"/>
            <p:cNvPicPr/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2" y="0"/>
              <a:ext cx="19202" cy="10800"/>
            </a:xfrm>
            <a:prstGeom prst="rect">
              <a:avLst/>
            </a:prstGeom>
          </p:spPr>
        </p:pic>
        <p:pic>
          <p:nvPicPr>
            <p:cNvPr id="15" name="图片 14" descr="51miz-E716927-FEBB31FF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4" y="-1"/>
              <a:ext cx="18770" cy="10801"/>
            </a:xfrm>
            <a:prstGeom prst="rect">
              <a:avLst/>
            </a:prstGeom>
          </p:spPr>
        </p:pic>
      </p:grpSp>
      <p:grpSp>
        <p:nvGrpSpPr>
          <p:cNvPr id="6" name="组合 5"/>
          <p:cNvGrpSpPr/>
          <p:nvPr/>
        </p:nvGrpSpPr>
        <p:grpSpPr>
          <a:xfrm>
            <a:off x="1662431" y="1584326"/>
            <a:ext cx="9237980" cy="4735830"/>
            <a:chOff x="2618" y="2495"/>
            <a:chExt cx="14548" cy="7458"/>
          </a:xfrm>
        </p:grpSpPr>
        <p:sp>
          <p:nvSpPr>
            <p:cNvPr id="3" name="文本框 2"/>
            <p:cNvSpPr txBox="1"/>
            <p:nvPr/>
          </p:nvSpPr>
          <p:spPr>
            <a:xfrm>
              <a:off x="9587" y="4376"/>
              <a:ext cx="7579" cy="2325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fontAlgn="auto">
                <a:lnSpc>
                  <a:spcPct val="150000"/>
                </a:lnSpc>
              </a:pPr>
              <a:r>
                <a:rPr lang="zh-CN" altLang="en-US" sz="2000">
                  <a:latin typeface="思源黑体" panose="020B0500000000000000" charset="-122"/>
                  <a:ea typeface="思源黑体" panose="020B0500000000000000" charset="-122"/>
                  <a:cs typeface="思源黑体" panose="020B0500000000000000" charset="-122"/>
                </a:rPr>
                <a:t>1.切断电源；</a:t>
              </a:r>
            </a:p>
            <a:p>
              <a:pPr fontAlgn="auto">
                <a:lnSpc>
                  <a:spcPct val="150000"/>
                </a:lnSpc>
              </a:pPr>
              <a:r>
                <a:rPr lang="zh-CN" altLang="en-US" sz="2000">
                  <a:latin typeface="思源黑体" panose="020B0500000000000000" charset="-122"/>
                  <a:ea typeface="思源黑体" panose="020B0500000000000000" charset="-122"/>
                  <a:cs typeface="思源黑体" panose="020B0500000000000000" charset="-122"/>
                </a:rPr>
                <a:t>2.用二氧化碳、1211、干粉灭火器或干沙土扑救。</a:t>
              </a:r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11833" y="3194"/>
              <a:ext cx="3131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b="1">
                  <a:solidFill>
                    <a:srgbClr val="FF0000"/>
                  </a:solidFill>
                  <a:latin typeface="思源黑体" panose="020B0500000000000000" charset="-122"/>
                  <a:ea typeface="思源黑体" panose="020B0500000000000000" charset="-122"/>
                  <a:sym typeface="+mn-ea"/>
                </a:rPr>
                <a:t>电器着火：</a:t>
              </a:r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2618" y="4376"/>
              <a:ext cx="6144" cy="4508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fontAlgn="auto">
                <a:lnSpc>
                  <a:spcPct val="150000"/>
                </a:lnSpc>
              </a:pPr>
              <a:r>
                <a:rPr lang="zh-CN" altLang="en-US" sz="2000">
                  <a:latin typeface="思源黑体" panose="020B0500000000000000" charset="-122"/>
                  <a:ea typeface="思源黑体" panose="020B0500000000000000" charset="-122"/>
                  <a:cs typeface="思源黑体" panose="020B0500000000000000" charset="-122"/>
                </a:rPr>
                <a:t>1.不要触动任何电器开关；</a:t>
              </a:r>
            </a:p>
            <a:p>
              <a:pPr fontAlgn="auto">
                <a:lnSpc>
                  <a:spcPct val="150000"/>
                </a:lnSpc>
              </a:pPr>
              <a:r>
                <a:rPr lang="zh-CN" altLang="en-US" sz="2000">
                  <a:latin typeface="思源黑体" panose="020B0500000000000000" charset="-122"/>
                  <a:ea typeface="思源黑体" panose="020B0500000000000000" charset="-122"/>
                  <a:cs typeface="思源黑体" panose="020B0500000000000000" charset="-122"/>
                </a:rPr>
                <a:t>2.不要用打火机、手电筒等工具照明；</a:t>
              </a:r>
            </a:p>
            <a:p>
              <a:pPr fontAlgn="auto">
                <a:lnSpc>
                  <a:spcPct val="150000"/>
                </a:lnSpc>
              </a:pPr>
              <a:r>
                <a:rPr lang="zh-CN" altLang="en-US" sz="2000">
                  <a:latin typeface="思源黑体" panose="020B0500000000000000" charset="-122"/>
                  <a:ea typeface="思源黑体" panose="020B0500000000000000" charset="-122"/>
                  <a:cs typeface="思源黑体" panose="020B0500000000000000" charset="-122"/>
                </a:rPr>
                <a:t>3.迅速关闭气源，打开窗门；</a:t>
              </a:r>
            </a:p>
            <a:p>
              <a:pPr fontAlgn="auto">
                <a:lnSpc>
                  <a:spcPct val="150000"/>
                </a:lnSpc>
              </a:pPr>
              <a:r>
                <a:rPr lang="zh-CN" altLang="en-US" sz="2000">
                  <a:latin typeface="思源黑体" panose="020B0500000000000000" charset="-122"/>
                  <a:ea typeface="思源黑体" panose="020B0500000000000000" charset="-122"/>
                  <a:cs typeface="思源黑体" panose="020B0500000000000000" charset="-122"/>
                </a:rPr>
                <a:t>4.如需报警应到远离现场的地方打电话。</a:t>
              </a: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4146" y="3194"/>
              <a:ext cx="3131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b="1">
                  <a:solidFill>
                    <a:srgbClr val="FF0000"/>
                  </a:solidFill>
                  <a:latin typeface="思源黑体" panose="020B0500000000000000" charset="-122"/>
                  <a:ea typeface="思源黑体" panose="020B0500000000000000" charset="-122"/>
                  <a:sym typeface="+mn-ea"/>
                </a:rPr>
                <a:t>煤气泄漏：</a:t>
              </a:r>
              <a:endParaRPr lang="zh-CN" altLang="en-US" sz="2800" b="1">
                <a:solidFill>
                  <a:srgbClr val="FF0000"/>
                </a:solidFill>
                <a:latin typeface="思源黑体" panose="020B0500000000000000" charset="-122"/>
                <a:ea typeface="思源黑体" panose="020B0500000000000000" charset="-122"/>
              </a:endParaRPr>
            </a:p>
          </p:txBody>
        </p:sp>
        <p:pic>
          <p:nvPicPr>
            <p:cNvPr id="9" name="图片 8" descr="51miz-E1029190-020966D5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396" y="2903"/>
              <a:ext cx="4101" cy="1260"/>
            </a:xfrm>
            <a:prstGeom prst="rect">
              <a:avLst/>
            </a:prstGeom>
          </p:spPr>
        </p:pic>
        <p:pic>
          <p:nvPicPr>
            <p:cNvPr id="10" name="图片 9" descr="51miz-E1029190-020966D5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062" y="2903"/>
              <a:ext cx="4101" cy="1260"/>
            </a:xfrm>
            <a:prstGeom prst="rect">
              <a:avLst/>
            </a:prstGeom>
          </p:spPr>
        </p:pic>
        <p:pic>
          <p:nvPicPr>
            <p:cNvPr id="11" name="图片 10" descr="51miz-E265693-FEF66B9F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 rot="5400000">
              <a:off x="5631" y="5793"/>
              <a:ext cx="6940" cy="343"/>
            </a:xfrm>
            <a:prstGeom prst="rect">
              <a:avLst/>
            </a:prstGeom>
          </p:spPr>
        </p:pic>
        <p:pic>
          <p:nvPicPr>
            <p:cNvPr id="24" name="图片 23" descr="C:/Users/cwj/AppData/Local/Temp/picturecompress_20211111103302/output_1.pngoutput_1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2639" y="5986"/>
              <a:ext cx="3967" cy="3967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-636" y="-635"/>
            <a:ext cx="12193271" cy="6858635"/>
            <a:chOff x="-2" y="-1"/>
            <a:chExt cx="19202" cy="10801"/>
          </a:xfrm>
        </p:grpSpPr>
        <p:pic>
          <p:nvPicPr>
            <p:cNvPr id="23" name="图片 22" descr="目录2"/>
            <p:cNvPicPr/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2" y="0"/>
              <a:ext cx="19202" cy="10800"/>
            </a:xfrm>
            <a:prstGeom prst="rect">
              <a:avLst/>
            </a:prstGeom>
          </p:spPr>
        </p:pic>
        <p:pic>
          <p:nvPicPr>
            <p:cNvPr id="15" name="图片 14" descr="51miz-E716927-FEBB31FF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4" y="-1"/>
              <a:ext cx="18770" cy="10801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1204596" y="1660526"/>
            <a:ext cx="9928225" cy="4961255"/>
            <a:chOff x="1897" y="2615"/>
            <a:chExt cx="15635" cy="7813"/>
          </a:xfrm>
        </p:grpSpPr>
        <p:sp>
          <p:nvSpPr>
            <p:cNvPr id="5" name="文本框 4"/>
            <p:cNvSpPr txBox="1"/>
            <p:nvPr/>
          </p:nvSpPr>
          <p:spPr>
            <a:xfrm>
              <a:off x="1897" y="4350"/>
              <a:ext cx="7671" cy="2327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fontAlgn="auto">
                <a:lnSpc>
                  <a:spcPct val="150000"/>
                </a:lnSpc>
              </a:pPr>
              <a:r>
                <a:rPr lang="zh-CN" altLang="en-US" sz="2000" spc="-100">
                  <a:solidFill>
                    <a:schemeClr val="tx1"/>
                  </a:solidFill>
                  <a:uFillTx/>
                  <a:latin typeface="思源黑体" panose="020B0500000000000000" charset="-122"/>
                  <a:ea typeface="思源黑体" panose="020B0500000000000000" charset="-122"/>
                  <a:cs typeface="思源黑体" panose="020B0500000000000000" charset="-122"/>
                </a:rPr>
                <a:t>1.拔下电源，用干粉或二氧化碳灭火器扑救；</a:t>
              </a:r>
            </a:p>
            <a:p>
              <a:pPr fontAlgn="auto">
                <a:lnSpc>
                  <a:spcPct val="150000"/>
                </a:lnSpc>
              </a:pPr>
              <a:r>
                <a:rPr lang="zh-CN" altLang="en-US" sz="2000" spc="-100">
                  <a:solidFill>
                    <a:schemeClr val="tx1"/>
                  </a:solidFill>
                  <a:uFillTx/>
                  <a:latin typeface="思源黑体" panose="020B0500000000000000" charset="-122"/>
                  <a:ea typeface="思源黑体" panose="020B0500000000000000" charset="-122"/>
                  <a:cs typeface="思源黑体" panose="020B0500000000000000" charset="-122"/>
                </a:rPr>
                <a:t>2.迅速用湿地毯或湿棉被等覆盖电脑；</a:t>
              </a:r>
            </a:p>
            <a:p>
              <a:pPr fontAlgn="auto">
                <a:lnSpc>
                  <a:spcPct val="150000"/>
                </a:lnSpc>
              </a:pPr>
              <a:r>
                <a:rPr lang="zh-CN" altLang="en-US" sz="2000" spc="-100">
                  <a:solidFill>
                    <a:schemeClr val="tx1"/>
                  </a:solidFill>
                  <a:uFillTx/>
                  <a:latin typeface="思源黑体" panose="020B0500000000000000" charset="-122"/>
                  <a:ea typeface="思源黑体" panose="020B0500000000000000" charset="-122"/>
                  <a:cs typeface="思源黑体" panose="020B0500000000000000" charset="-122"/>
                </a:rPr>
                <a:t>3.切勿向失火电脑泼水。</a:t>
              </a: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4205" y="3287"/>
              <a:ext cx="3131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b="1">
                  <a:solidFill>
                    <a:srgbClr val="FF0000"/>
                  </a:solidFill>
                  <a:latin typeface="思源黑体" panose="020B0500000000000000" charset="-122"/>
                  <a:ea typeface="思源黑体" panose="020B0500000000000000" charset="-122"/>
                  <a:sym typeface="+mn-ea"/>
                </a:rPr>
                <a:t>电脑着火：</a:t>
              </a: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10029" y="4382"/>
              <a:ext cx="7503" cy="1599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fontAlgn="auto">
                <a:lnSpc>
                  <a:spcPct val="150000"/>
                </a:lnSpc>
              </a:pPr>
              <a:r>
                <a:rPr lang="zh-CN" altLang="en-US" sz="2000">
                  <a:latin typeface="思源黑体" panose="020B0500000000000000" charset="-122"/>
                  <a:ea typeface="思源黑体" panose="020B0500000000000000" charset="-122"/>
                  <a:cs typeface="思源黑体" panose="020B0500000000000000" charset="-122"/>
                </a:rPr>
                <a:t>1.将冷菜沿边倒入锅内，火可自动熄灭；</a:t>
              </a:r>
            </a:p>
            <a:p>
              <a:pPr fontAlgn="auto">
                <a:lnSpc>
                  <a:spcPct val="150000"/>
                </a:lnSpc>
              </a:pPr>
              <a:r>
                <a:rPr lang="zh-CN" altLang="en-US" sz="2000">
                  <a:latin typeface="思源黑体" panose="020B0500000000000000" charset="-122"/>
                  <a:ea typeface="思源黑体" panose="020B0500000000000000" charset="-122"/>
                  <a:cs typeface="思源黑体" panose="020B0500000000000000" charset="-122"/>
                </a:rPr>
                <a:t>2.用锅盖或大块湿布遮盖到起火的油锅上。</a:t>
              </a: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12021" y="3364"/>
              <a:ext cx="3131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b="1">
                  <a:solidFill>
                    <a:srgbClr val="FF0000"/>
                  </a:solidFill>
                  <a:latin typeface="思源黑体" panose="020B0500000000000000" charset="-122"/>
                  <a:ea typeface="思源黑体" panose="020B0500000000000000" charset="-122"/>
                  <a:sym typeface="+mn-ea"/>
                </a:rPr>
                <a:t>油锅起火：</a:t>
              </a:r>
            </a:p>
          </p:txBody>
        </p:sp>
        <p:pic>
          <p:nvPicPr>
            <p:cNvPr id="3" name="图片 2" descr="51miz-E1029190-020966D5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420" y="3047"/>
              <a:ext cx="4101" cy="1260"/>
            </a:xfrm>
            <a:prstGeom prst="rect">
              <a:avLst/>
            </a:prstGeom>
          </p:spPr>
        </p:pic>
        <p:pic>
          <p:nvPicPr>
            <p:cNvPr id="10" name="图片 9" descr="51miz-E1029190-020966D5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272" y="3119"/>
              <a:ext cx="4101" cy="1260"/>
            </a:xfrm>
            <a:prstGeom prst="rect">
              <a:avLst/>
            </a:prstGeom>
          </p:spPr>
        </p:pic>
        <p:pic>
          <p:nvPicPr>
            <p:cNvPr id="11" name="图片 10" descr="C:/Users/cwj/AppData/Local/Temp/picturecompress_20211112125414/output_1.pngoutput_1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205" y="5662"/>
              <a:ext cx="4394" cy="4394"/>
            </a:xfrm>
            <a:prstGeom prst="rect">
              <a:avLst/>
            </a:prstGeom>
          </p:spPr>
        </p:pic>
        <p:pic>
          <p:nvPicPr>
            <p:cNvPr id="12" name="图片 11" descr="51miz-E1210655-32D7E8DC"/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2021" y="5290"/>
              <a:ext cx="5138" cy="5138"/>
            </a:xfrm>
            <a:prstGeom prst="rect">
              <a:avLst/>
            </a:prstGeom>
          </p:spPr>
        </p:pic>
        <p:pic>
          <p:nvPicPr>
            <p:cNvPr id="13" name="图片 12" descr="51miz-E265693-FEF66B9F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 rot="5400000">
              <a:off x="6303" y="5913"/>
              <a:ext cx="6940" cy="343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图片 22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271" y="0"/>
            <a:ext cx="12193200" cy="68580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40611" y="1898015"/>
            <a:ext cx="2179320" cy="172847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609215" y="2300605"/>
            <a:ext cx="1642111" cy="1325880"/>
          </a:xfrm>
        </p:spPr>
        <p:txBody>
          <a:bodyPr/>
          <a:lstStyle/>
          <a:p>
            <a:r>
              <a:rPr lang="zh-CN" altLang="en-US" sz="4500" b="1">
                <a:solidFill>
                  <a:srgbClr val="FF0000"/>
                </a:solidFill>
                <a:latin typeface="思源黑体" panose="020B0500000000000000" charset="-122"/>
                <a:ea typeface="思源黑体" panose="020B0500000000000000" charset="-122"/>
              </a:rPr>
              <a:t>目</a:t>
            </a:r>
            <a:r>
              <a:rPr lang="en-US" altLang="zh-CN" sz="4500" b="1">
                <a:solidFill>
                  <a:srgbClr val="FF0000"/>
                </a:solidFill>
                <a:latin typeface="思源黑体" panose="020B0500000000000000" charset="-122"/>
                <a:ea typeface="思源黑体" panose="020B0500000000000000" charset="-122"/>
              </a:rPr>
              <a:t>  </a:t>
            </a:r>
            <a:r>
              <a:rPr lang="zh-CN" altLang="en-US" sz="4500" b="1">
                <a:solidFill>
                  <a:srgbClr val="FF0000"/>
                </a:solidFill>
                <a:latin typeface="思源黑体" panose="020B0500000000000000" charset="-122"/>
                <a:ea typeface="思源黑体" panose="020B0500000000000000" charset="-122"/>
              </a:rPr>
              <a:t>录</a:t>
            </a:r>
          </a:p>
        </p:txBody>
      </p:sp>
      <p:sp>
        <p:nvSpPr>
          <p:cNvPr id="7" name="圆角矩形 6"/>
          <p:cNvSpPr/>
          <p:nvPr/>
        </p:nvSpPr>
        <p:spPr>
          <a:xfrm>
            <a:off x="5135246" y="1014730"/>
            <a:ext cx="3543300" cy="802640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ffectLst>
                <a:outerShdw blurRad="304800" dist="381000" dir="2700000" sx="102000" sy="102000" algn="tl" rotWithShape="0">
                  <a:prstClr val="black">
                    <a:alpha val="100000"/>
                  </a:prstClr>
                </a:outerShdw>
              </a:effectLst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5136515" y="3028950"/>
            <a:ext cx="3543300" cy="802640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ffectLst>
                <a:outerShdw blurRad="304800" dist="381000" dir="2700000" sx="102000" sy="102000" algn="tl" rotWithShape="0">
                  <a:prstClr val="black">
                    <a:alpha val="100000"/>
                  </a:prstClr>
                </a:outerShdw>
              </a:effectLst>
            </a:endParaRPr>
          </a:p>
        </p:txBody>
      </p:sp>
      <p:sp>
        <p:nvSpPr>
          <p:cNvPr id="8" name="内容占位符 2"/>
          <p:cNvSpPr>
            <a:spLocks noGrp="1"/>
          </p:cNvSpPr>
          <p:nvPr/>
        </p:nvSpPr>
        <p:spPr>
          <a:xfrm>
            <a:off x="5601336" y="3015971"/>
            <a:ext cx="4648835" cy="7651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ct val="150000"/>
              </a:lnSpc>
              <a:buNone/>
            </a:pPr>
            <a:r>
              <a:rPr lang="zh-CN" altLang="en-US" sz="3200" baseline="-25000">
                <a:latin typeface="思源黑体" panose="020B0500000000000000" charset="-122"/>
                <a:ea typeface="思源黑体" panose="020B0500000000000000" charset="-122"/>
              </a:rPr>
              <a:t>冬季火灾逃生常识</a:t>
            </a:r>
          </a:p>
        </p:txBody>
      </p:sp>
      <p:sp>
        <p:nvSpPr>
          <p:cNvPr id="13" name="圆角矩形 12"/>
          <p:cNvSpPr/>
          <p:nvPr/>
        </p:nvSpPr>
        <p:spPr>
          <a:xfrm>
            <a:off x="5137151" y="4036060"/>
            <a:ext cx="3543300" cy="802640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ffectLst>
                <a:outerShdw blurRad="304800" dist="381000" dir="2700000" sx="102000" sy="102000" algn="tl" rotWithShape="0">
                  <a:prstClr val="black">
                    <a:alpha val="100000"/>
                  </a:prstClr>
                </a:outerShdw>
              </a:effectLst>
            </a:endParaRPr>
          </a:p>
        </p:txBody>
      </p:sp>
      <p:sp>
        <p:nvSpPr>
          <p:cNvPr id="9" name="内容占位符 2"/>
          <p:cNvSpPr>
            <a:spLocks noGrp="1"/>
          </p:cNvSpPr>
          <p:nvPr/>
        </p:nvSpPr>
        <p:spPr>
          <a:xfrm>
            <a:off x="5601336" y="4045513"/>
            <a:ext cx="4648835" cy="889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ct val="150000"/>
              </a:lnSpc>
              <a:buNone/>
            </a:pPr>
            <a:r>
              <a:rPr lang="zh-CN" altLang="en-US" sz="3200" baseline="-25000">
                <a:latin typeface="思源黑体" panose="020B0500000000000000" charset="-122"/>
                <a:ea typeface="思源黑体" panose="020B0500000000000000" charset="-122"/>
              </a:rPr>
              <a:t>常见危险情况及施救</a:t>
            </a:r>
          </a:p>
        </p:txBody>
      </p:sp>
      <p:sp>
        <p:nvSpPr>
          <p:cNvPr id="11" name="圆角矩形 10"/>
          <p:cNvSpPr/>
          <p:nvPr/>
        </p:nvSpPr>
        <p:spPr>
          <a:xfrm>
            <a:off x="5135881" y="2021840"/>
            <a:ext cx="3543300" cy="802640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ffectLst>
                <a:outerShdw blurRad="304800" dist="381000" dir="2700000" sx="102000" sy="102000" algn="tl" rotWithShape="0">
                  <a:prstClr val="black">
                    <a:alpha val="100000"/>
                  </a:prstClr>
                </a:outerShdw>
              </a:effectLst>
            </a:endParaRPr>
          </a:p>
        </p:txBody>
      </p:sp>
      <p:sp>
        <p:nvSpPr>
          <p:cNvPr id="10" name="内容占位符 2"/>
          <p:cNvSpPr>
            <a:spLocks noGrp="1"/>
          </p:cNvSpPr>
          <p:nvPr/>
        </p:nvSpPr>
        <p:spPr>
          <a:xfrm>
            <a:off x="5601336" y="1986915"/>
            <a:ext cx="4648835" cy="9486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ct val="150000"/>
              </a:lnSpc>
              <a:buNone/>
            </a:pPr>
            <a:r>
              <a:rPr lang="zh-CN" altLang="en-US" sz="3200" baseline="-25000">
                <a:latin typeface="思源黑体" panose="020B0500000000000000" charset="-122"/>
                <a:ea typeface="思源黑体" panose="020B0500000000000000" charset="-122"/>
              </a:rPr>
              <a:t>冬季防火七不要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601336" y="980125"/>
            <a:ext cx="4648835" cy="917575"/>
          </a:xfrm>
        </p:spPr>
        <p:txBody>
          <a:bodyPr/>
          <a:lstStyle/>
          <a:p>
            <a:pPr marL="0" indent="0" fontAlgn="auto">
              <a:lnSpc>
                <a:spcPct val="150000"/>
              </a:lnSpc>
              <a:buNone/>
            </a:pPr>
            <a:r>
              <a:rPr lang="zh-CN" altLang="en-US" sz="3200" baseline="-25000">
                <a:latin typeface="思源黑体" panose="020B0500000000000000" charset="-122"/>
                <a:ea typeface="思源黑体" panose="020B0500000000000000" charset="-122"/>
              </a:rPr>
              <a:t>冬季防火特点</a:t>
            </a: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62246" y="1214757"/>
            <a:ext cx="334645" cy="334645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62246" y="2228852"/>
            <a:ext cx="334645" cy="334645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62246" y="3242312"/>
            <a:ext cx="334645" cy="334645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62246" y="4269107"/>
            <a:ext cx="334645" cy="334645"/>
          </a:xfrm>
          <a:prstGeom prst="rect">
            <a:avLst/>
          </a:prstGeom>
        </p:spPr>
      </p:pic>
      <p:pic>
        <p:nvPicPr>
          <p:cNvPr id="25" name="图片 2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2430" y="3966845"/>
            <a:ext cx="2891791" cy="2891790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18451" y="2827655"/>
            <a:ext cx="4295140" cy="42951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12" grpId="0" animBg="1"/>
      <p:bldP spid="8" grpId="0"/>
      <p:bldP spid="13" grpId="0" animBg="1"/>
      <p:bldP spid="9" grpId="0"/>
      <p:bldP spid="11" grpId="0" animBg="1"/>
      <p:bldP spid="10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8882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3200" cy="685800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3768089" y="142240"/>
            <a:ext cx="5891531" cy="371475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305935" y="1030605"/>
            <a:ext cx="5090160" cy="2852420"/>
          </a:xfrm>
        </p:spPr>
        <p:txBody>
          <a:bodyPr/>
          <a:lstStyle/>
          <a:p>
            <a:r>
              <a:rPr lang="zh-CN" altLang="en-US" b="1" dirty="0">
                <a:solidFill>
                  <a:srgbClr val="FF0000"/>
                </a:solidFill>
                <a:latin typeface="站酷快乐体2016修订版" panose="02010600030101010101" charset="-122"/>
                <a:ea typeface="站酷快乐体2016修订版" panose="02010600030101010101" charset="-122"/>
                <a:cs typeface="站酷快乐体2016修订版" panose="02010600030101010101" charset="-122"/>
                <a:sym typeface="+mn-ea"/>
              </a:rPr>
              <a:t>冬季防火特点</a:t>
            </a:r>
            <a:r>
              <a:rPr lang="zh-CN" altLang="en-US" dirty="0">
                <a:latin typeface="站酷快乐体2016修订版" panose="02010600030101010101" charset="-122"/>
                <a:ea typeface="站酷快乐体2016修订版" panose="02010600030101010101" charset="-122"/>
                <a:cs typeface="站酷快乐体2016修订版" panose="02010600030101010101" charset="-122"/>
              </a:rPr>
              <a:t/>
            </a:r>
            <a:br>
              <a:rPr lang="zh-CN" altLang="en-US" dirty="0">
                <a:latin typeface="站酷快乐体2016修订版" panose="02010600030101010101" charset="-122"/>
                <a:ea typeface="站酷快乐体2016修订版" panose="02010600030101010101" charset="-122"/>
                <a:cs typeface="站酷快乐体2016修订版" panose="02010600030101010101" charset="-122"/>
              </a:rPr>
            </a:br>
            <a:endParaRPr lang="zh-CN" altLang="en-US" dirty="0">
              <a:latin typeface="站酷快乐体2016修订版" panose="02010600030101010101" charset="-122"/>
              <a:ea typeface="站酷快乐体2016修订版" panose="02010600030101010101" charset="-122"/>
              <a:cs typeface="站酷快乐体2016修订版" panose="02010600030101010101" charset="-122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54601" y="3856992"/>
            <a:ext cx="4324985" cy="270319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4172505" y="6276513"/>
            <a:ext cx="14559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dirty="0">
                <a:solidFill>
                  <a:srgbClr val="FFFFFF"/>
                </a:solidFill>
              </a:rPr>
              <a:t>https://www.ypppt.com/</a:t>
            </a:r>
            <a:endParaRPr lang="zh-CN" altLang="en-US" sz="9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图片 22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271" y="0"/>
            <a:ext cx="12193200" cy="6858000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5890" y="-635"/>
            <a:ext cx="11918951" cy="6858635"/>
          </a:xfrm>
          <a:prstGeom prst="rect">
            <a:avLst/>
          </a:prstGeom>
        </p:spPr>
      </p:pic>
      <p:grpSp>
        <p:nvGrpSpPr>
          <p:cNvPr id="4" name="组合 3"/>
          <p:cNvGrpSpPr/>
          <p:nvPr/>
        </p:nvGrpSpPr>
        <p:grpSpPr>
          <a:xfrm>
            <a:off x="1125222" y="1691005"/>
            <a:ext cx="10041255" cy="4629150"/>
            <a:chOff x="1772" y="2663"/>
            <a:chExt cx="15813" cy="7290"/>
          </a:xfrm>
        </p:grpSpPr>
        <p:sp>
          <p:nvSpPr>
            <p:cNvPr id="2" name="文本框 1"/>
            <p:cNvSpPr txBox="1"/>
            <p:nvPr/>
          </p:nvSpPr>
          <p:spPr>
            <a:xfrm>
              <a:off x="6775" y="3310"/>
              <a:ext cx="6244" cy="945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fontAlgn="auto">
                <a:lnSpc>
                  <a:spcPct val="150000"/>
                </a:lnSpc>
              </a:pPr>
              <a:r>
                <a:rPr lang="zh-CN" altLang="en-US" sz="2200">
                  <a:solidFill>
                    <a:srgbClr val="2786F1"/>
                  </a:solidFill>
                  <a:latin typeface="思源黑体" panose="020B0500000000000000" charset="-122"/>
                  <a:ea typeface="思源黑体" panose="020B0500000000000000" charset="-122"/>
                  <a:cs typeface="思源黑体" panose="020B0500000000000000" charset="-122"/>
                </a:rPr>
                <a:t>这与冬季火灾季节性特点有关。</a:t>
              </a:r>
            </a:p>
          </p:txBody>
        </p:sp>
        <p:sp>
          <p:nvSpPr>
            <p:cNvPr id="3" name="文本框 2"/>
            <p:cNvSpPr txBox="1"/>
            <p:nvPr/>
          </p:nvSpPr>
          <p:spPr>
            <a:xfrm>
              <a:off x="5671" y="2663"/>
              <a:ext cx="7960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b="1" dirty="0">
                  <a:solidFill>
                    <a:srgbClr val="FF0000"/>
                  </a:solidFill>
                  <a:latin typeface="思源黑体" panose="020B0500000000000000" charset="-122"/>
                  <a:ea typeface="思源黑体" panose="020B0500000000000000" charset="-122"/>
                  <a:cs typeface="思源黑体" panose="020B0500000000000000" charset="-122"/>
                  <a:sym typeface="+mn-ea"/>
                </a:rPr>
                <a:t>为什么冬季特别容易发生火灾?</a:t>
              </a:r>
            </a:p>
          </p:txBody>
        </p:sp>
        <p:sp>
          <p:nvSpPr>
            <p:cNvPr id="17" name="椭圆 16"/>
            <p:cNvSpPr/>
            <p:nvPr/>
          </p:nvSpPr>
          <p:spPr>
            <a:xfrm>
              <a:off x="1772" y="4608"/>
              <a:ext cx="709" cy="709"/>
            </a:xfrm>
            <a:prstGeom prst="ellipse">
              <a:avLst/>
            </a:prstGeom>
            <a:solidFill>
              <a:srgbClr val="64A8F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/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1790" y="4470"/>
              <a:ext cx="9171" cy="1476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fontAlgn="auto">
                <a:lnSpc>
                  <a:spcPts val="3300"/>
                </a:lnSpc>
              </a:pPr>
              <a:r>
                <a:rPr lang="zh-CN" altLang="en-US" sz="2000" dirty="0">
                  <a:solidFill>
                    <a:schemeClr val="bg1"/>
                  </a:solidFill>
                  <a:latin typeface="思源黑体" panose="020B0500000000000000" charset="-122"/>
                  <a:ea typeface="思源黑体" panose="020B0500000000000000" charset="-122"/>
                  <a:cs typeface="思源黑体" panose="020B0500000000000000" charset="-122"/>
                </a:rPr>
                <a:t>1、</a:t>
              </a:r>
              <a:r>
                <a:rPr lang="zh-CN" altLang="en-US" sz="2000" dirty="0">
                  <a:latin typeface="思源黑体" panose="020B0500000000000000" charset="-122"/>
                  <a:ea typeface="思源黑体" panose="020B0500000000000000" charset="-122"/>
                  <a:cs typeface="思源黑体" panose="020B0500000000000000" charset="-122"/>
                </a:rPr>
                <a:t>冬季寒冷干燥，致使物品也特别干燥，含水量降低，遇火容易燃烧; </a:t>
              </a:r>
            </a:p>
          </p:txBody>
        </p:sp>
        <p:sp>
          <p:nvSpPr>
            <p:cNvPr id="18" name="椭圆 17"/>
            <p:cNvSpPr/>
            <p:nvPr/>
          </p:nvSpPr>
          <p:spPr>
            <a:xfrm>
              <a:off x="1772" y="6208"/>
              <a:ext cx="709" cy="709"/>
            </a:xfrm>
            <a:prstGeom prst="ellipse">
              <a:avLst/>
            </a:prstGeom>
            <a:solidFill>
              <a:srgbClr val="64A8F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/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1772" y="6078"/>
              <a:ext cx="9171" cy="1478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fontAlgn="auto">
                <a:lnSpc>
                  <a:spcPts val="3300"/>
                </a:lnSpc>
              </a:pPr>
              <a:r>
                <a:rPr lang="zh-CN" altLang="en-US" sz="2000" dirty="0">
                  <a:solidFill>
                    <a:schemeClr val="bg1"/>
                  </a:solidFill>
                  <a:latin typeface="思源黑体" panose="020B0500000000000000" charset="-122"/>
                  <a:ea typeface="思源黑体" panose="020B0500000000000000" charset="-122"/>
                  <a:cs typeface="思源黑体" panose="020B0500000000000000" charset="-122"/>
                </a:rPr>
                <a:t>2、</a:t>
              </a:r>
              <a:r>
                <a:rPr lang="zh-CN" altLang="en-US" sz="2000" dirty="0">
                  <a:latin typeface="思源黑体" panose="020B0500000000000000" charset="-122"/>
                  <a:ea typeface="思源黑体" panose="020B0500000000000000" charset="-122"/>
                  <a:cs typeface="思源黑体" panose="020B0500000000000000" charset="-122"/>
                </a:rPr>
                <a:t>冬季雨雪时，遇水能发生化学反应的物质遇雨水、受潮会发生爆炸、火灾事故;</a:t>
              </a:r>
            </a:p>
          </p:txBody>
        </p:sp>
        <p:sp>
          <p:nvSpPr>
            <p:cNvPr id="19" name="椭圆 18"/>
            <p:cNvSpPr/>
            <p:nvPr/>
          </p:nvSpPr>
          <p:spPr>
            <a:xfrm>
              <a:off x="1772" y="7808"/>
              <a:ext cx="709" cy="709"/>
            </a:xfrm>
            <a:prstGeom prst="ellipse">
              <a:avLst/>
            </a:prstGeom>
            <a:solidFill>
              <a:srgbClr val="64A8F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/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1772" y="7686"/>
              <a:ext cx="9171" cy="1476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fontAlgn="auto">
                <a:lnSpc>
                  <a:spcPts val="3300"/>
                </a:lnSpc>
              </a:pPr>
              <a:r>
                <a:rPr lang="zh-CN" altLang="en-US" sz="2000" dirty="0">
                  <a:solidFill>
                    <a:schemeClr val="bg1"/>
                  </a:solidFill>
                  <a:latin typeface="思源黑体" panose="020B0500000000000000" charset="-122"/>
                  <a:ea typeface="思源黑体" panose="020B0500000000000000" charset="-122"/>
                  <a:cs typeface="思源黑体" panose="020B0500000000000000" charset="-122"/>
                </a:rPr>
                <a:t>3、</a:t>
              </a:r>
              <a:r>
                <a:rPr lang="zh-CN" altLang="en-US" sz="2000" dirty="0">
                  <a:latin typeface="思源黑体" panose="020B0500000000000000" charset="-122"/>
                  <a:ea typeface="思源黑体" panose="020B0500000000000000" charset="-122"/>
                  <a:cs typeface="思源黑体" panose="020B0500000000000000" charset="-122"/>
                </a:rPr>
                <a:t>冬季用火、用电、用气增多，又逢烤火取暖时期，起火因素多;</a:t>
              </a:r>
            </a:p>
          </p:txBody>
        </p:sp>
        <p:sp>
          <p:nvSpPr>
            <p:cNvPr id="20" name="椭圆 19"/>
            <p:cNvSpPr/>
            <p:nvPr/>
          </p:nvSpPr>
          <p:spPr>
            <a:xfrm>
              <a:off x="11159" y="4608"/>
              <a:ext cx="709" cy="709"/>
            </a:xfrm>
            <a:prstGeom prst="ellipse">
              <a:avLst/>
            </a:prstGeom>
            <a:solidFill>
              <a:srgbClr val="64A8F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/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11159" y="4470"/>
              <a:ext cx="6426" cy="3478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fontAlgn="auto">
                <a:lnSpc>
                  <a:spcPts val="3300"/>
                </a:lnSpc>
              </a:pPr>
              <a:r>
                <a:rPr lang="zh-CN" altLang="en-US" sz="2000" dirty="0">
                  <a:solidFill>
                    <a:schemeClr val="bg1"/>
                  </a:solidFill>
                  <a:latin typeface="思源黑体" panose="020B0500000000000000" charset="-122"/>
                  <a:ea typeface="思源黑体" panose="020B0500000000000000" charset="-122"/>
                  <a:cs typeface="思源黑体" panose="020B0500000000000000" charset="-122"/>
                </a:rPr>
                <a:t>4、</a:t>
              </a:r>
              <a:r>
                <a:rPr lang="zh-CN" altLang="en-US" sz="2000" dirty="0">
                  <a:latin typeface="思源黑体" panose="020B0500000000000000" charset="-122"/>
                  <a:ea typeface="思源黑体" panose="020B0500000000000000" charset="-122"/>
                  <a:cs typeface="思源黑体" panose="020B0500000000000000" charset="-122"/>
                </a:rPr>
                <a:t>冬季生产繁忙，安全易被忽视，而且冬季又是储藏季节，无论是工厂企业，还是居民家庭，物资相对集中，一旦发生火灾，就会造成较大的损失。</a:t>
              </a:r>
            </a:p>
          </p:txBody>
        </p:sp>
        <p:pic>
          <p:nvPicPr>
            <p:cNvPr id="21" name="图片 20" descr="51miz-E265693-FEF66B9F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5400000">
              <a:off x="8132" y="6858"/>
              <a:ext cx="5459" cy="270"/>
            </a:xfrm>
            <a:prstGeom prst="rect">
              <a:avLst/>
            </a:prstGeom>
          </p:spPr>
        </p:pic>
        <p:pic>
          <p:nvPicPr>
            <p:cNvPr id="24" name="图片 23" descr="C:/Users/cwj/AppData/Local/Temp/picturecompress_20211111103302/output_1.pngoutput_1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3527" y="6917"/>
              <a:ext cx="3036" cy="3036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-1270" y="-635"/>
            <a:ext cx="12193271" cy="6858635"/>
            <a:chOff x="-2" y="-1"/>
            <a:chExt cx="19202" cy="10801"/>
          </a:xfrm>
        </p:grpSpPr>
        <p:pic>
          <p:nvPicPr>
            <p:cNvPr id="23" name="图片 22" descr="目录2"/>
            <p:cNvPicPr/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2" y="0"/>
              <a:ext cx="19202" cy="10800"/>
            </a:xfrm>
            <a:prstGeom prst="rect">
              <a:avLst/>
            </a:prstGeom>
          </p:spPr>
        </p:pic>
        <p:pic>
          <p:nvPicPr>
            <p:cNvPr id="15" name="图片 14" descr="51miz-E716927-FEBB31FF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4" y="-1"/>
              <a:ext cx="18770" cy="10801"/>
            </a:xfrm>
            <a:prstGeom prst="rect">
              <a:avLst/>
            </a:prstGeom>
          </p:spPr>
        </p:pic>
      </p:grpSp>
      <p:grpSp>
        <p:nvGrpSpPr>
          <p:cNvPr id="5" name="组合 4"/>
          <p:cNvGrpSpPr/>
          <p:nvPr/>
        </p:nvGrpSpPr>
        <p:grpSpPr>
          <a:xfrm>
            <a:off x="828675" y="2180590"/>
            <a:ext cx="9958071" cy="3238500"/>
            <a:chOff x="1305" y="3434"/>
            <a:chExt cx="15682" cy="5100"/>
          </a:xfrm>
        </p:grpSpPr>
        <p:sp>
          <p:nvSpPr>
            <p:cNvPr id="2" name="文本框 1"/>
            <p:cNvSpPr txBox="1"/>
            <p:nvPr/>
          </p:nvSpPr>
          <p:spPr>
            <a:xfrm>
              <a:off x="6391" y="4681"/>
              <a:ext cx="10596" cy="3853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fontAlgn="auto">
                <a:lnSpc>
                  <a:spcPct val="150000"/>
                </a:lnSpc>
              </a:pPr>
              <a:r>
                <a:rPr lang="zh-CN" altLang="en-US" sz="2000">
                  <a:latin typeface="思源黑体" panose="020B0500000000000000" charset="-122"/>
                  <a:ea typeface="思源黑体" panose="020B0500000000000000" charset="-122"/>
                  <a:cs typeface="思源黑体" panose="020B0500000000000000" charset="-122"/>
                </a:rPr>
                <a:t>“冬防”期间，宾馆、酒店、网吧等公共聚集场所易发生火灾。这些场所用电较多、线路老化、人员操作失误等都易造成短路起火。此外，天气寒冷，家庭用火、用电、用气增多，居民家中容易引发火灾。可以说，电气的管理使用不当，是这些场所引发火灾的罪魁祸首</a:t>
              </a:r>
              <a:r>
                <a:rPr lang="zh-CN" altLang="en-US" sz="2200">
                  <a:latin typeface="思源黑体" panose="020B0500000000000000" charset="-122"/>
                  <a:ea typeface="思源黑体" panose="020B0500000000000000" charset="-122"/>
                  <a:cs typeface="思源黑体" panose="020B0500000000000000" charset="-122"/>
                </a:rPr>
                <a:t>。</a:t>
              </a:r>
            </a:p>
          </p:txBody>
        </p:sp>
        <p:sp>
          <p:nvSpPr>
            <p:cNvPr id="3" name="文本框 2"/>
            <p:cNvSpPr txBox="1"/>
            <p:nvPr/>
          </p:nvSpPr>
          <p:spPr>
            <a:xfrm>
              <a:off x="8185" y="3434"/>
              <a:ext cx="7107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b="1" dirty="0">
                  <a:solidFill>
                    <a:srgbClr val="FF0000"/>
                  </a:solidFill>
                  <a:latin typeface="思源黑体" panose="020B0500000000000000" charset="-122"/>
                  <a:ea typeface="思源黑体" panose="020B0500000000000000" charset="-122"/>
                  <a:sym typeface="+mn-ea"/>
                </a:rPr>
                <a:t>二、哪些场所易发生火灾？</a:t>
              </a:r>
            </a:p>
          </p:txBody>
        </p:sp>
        <p:pic>
          <p:nvPicPr>
            <p:cNvPr id="22" name="图片 21" descr="51miz-E211742-8E2A240F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305" y="4655"/>
              <a:ext cx="5086" cy="2900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-1270" y="-635"/>
            <a:ext cx="12193271" cy="6858635"/>
            <a:chOff x="-2" y="-1"/>
            <a:chExt cx="19202" cy="10801"/>
          </a:xfrm>
        </p:grpSpPr>
        <p:pic>
          <p:nvPicPr>
            <p:cNvPr id="23" name="图片 22" descr="目录2"/>
            <p:cNvPicPr/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2" y="0"/>
              <a:ext cx="19202" cy="10800"/>
            </a:xfrm>
            <a:prstGeom prst="rect">
              <a:avLst/>
            </a:prstGeom>
          </p:spPr>
        </p:pic>
        <p:pic>
          <p:nvPicPr>
            <p:cNvPr id="5" name="图片 4" descr="51miz-E716927-FEBB31FF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4" y="-1"/>
              <a:ext cx="18770" cy="10801"/>
            </a:xfrm>
            <a:prstGeom prst="rect">
              <a:avLst/>
            </a:prstGeom>
          </p:spPr>
        </p:pic>
      </p:grpSp>
      <p:grpSp>
        <p:nvGrpSpPr>
          <p:cNvPr id="7" name="组合 6"/>
          <p:cNvGrpSpPr/>
          <p:nvPr/>
        </p:nvGrpSpPr>
        <p:grpSpPr>
          <a:xfrm>
            <a:off x="1344295" y="2055495"/>
            <a:ext cx="8931911" cy="3544570"/>
            <a:chOff x="2117" y="3237"/>
            <a:chExt cx="14066" cy="5582"/>
          </a:xfrm>
        </p:grpSpPr>
        <p:sp>
          <p:nvSpPr>
            <p:cNvPr id="2" name="文本框 1"/>
            <p:cNvSpPr txBox="1"/>
            <p:nvPr/>
          </p:nvSpPr>
          <p:spPr>
            <a:xfrm>
              <a:off x="2117" y="5110"/>
              <a:ext cx="8035" cy="1598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fontAlgn="auto">
                <a:lnSpc>
                  <a:spcPct val="150000"/>
                </a:lnSpc>
              </a:pPr>
              <a:r>
                <a:rPr lang="zh-CN" altLang="en-US" sz="2000">
                  <a:latin typeface="思源黑体" panose="020B0500000000000000" charset="-122"/>
                  <a:ea typeface="思源黑体" panose="020B0500000000000000" charset="-122"/>
                </a:rPr>
                <a:t>老、弱、病、残等一直是火灾伤亡的主要群体，需要重点关注。</a:t>
              </a:r>
            </a:p>
          </p:txBody>
        </p:sp>
        <p:sp>
          <p:nvSpPr>
            <p:cNvPr id="3" name="文本框 2"/>
            <p:cNvSpPr txBox="1"/>
            <p:nvPr/>
          </p:nvSpPr>
          <p:spPr>
            <a:xfrm>
              <a:off x="2351" y="4013"/>
              <a:ext cx="7675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b="1">
                  <a:solidFill>
                    <a:srgbClr val="FF0000"/>
                  </a:solidFill>
                  <a:latin typeface="思源黑体" panose="020B0500000000000000" charset="-122"/>
                  <a:ea typeface="思源黑体" panose="020B0500000000000000" charset="-122"/>
                  <a:sym typeface="+mn-ea"/>
                </a:rPr>
                <a:t>三、哪些人群需要重点关注？</a:t>
              </a:r>
            </a:p>
          </p:txBody>
        </p:sp>
        <p:pic>
          <p:nvPicPr>
            <p:cNvPr id="6" name="图片 5" descr="C:/Users/cwj/AppData/Local/Temp/picturecompress_20211111103626/output_1.pngoutput_1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601" y="3237"/>
              <a:ext cx="5582" cy="5582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3200" cy="68580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99735" y="3456307"/>
            <a:ext cx="5015231" cy="3234055"/>
          </a:xfrm>
          <a:prstGeom prst="rect">
            <a:avLst/>
          </a:prstGeom>
        </p:spPr>
      </p:pic>
      <p:pic>
        <p:nvPicPr>
          <p:cNvPr id="8" name="图片 7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3200" cy="6858000"/>
          </a:xfrm>
          <a:prstGeom prst="rect">
            <a:avLst/>
          </a:prstGeom>
        </p:spPr>
      </p:pic>
      <p:grpSp>
        <p:nvGrpSpPr>
          <p:cNvPr id="2" name="组合 1"/>
          <p:cNvGrpSpPr/>
          <p:nvPr/>
        </p:nvGrpSpPr>
        <p:grpSpPr>
          <a:xfrm>
            <a:off x="3768091" y="142242"/>
            <a:ext cx="6880860" cy="3740785"/>
            <a:chOff x="5934" y="224"/>
            <a:chExt cx="10836" cy="5891"/>
          </a:xfrm>
        </p:grpSpPr>
        <p:pic>
          <p:nvPicPr>
            <p:cNvPr id="7" name="图片 6" descr="51miz-E717855-BBFD7A5E"/>
            <p:cNvPicPr>
              <a:picLocks noChangeAspect="1"/>
            </p:cNvPicPr>
            <p:nvPr>
              <p:custDataLst>
                <p:tags r:id="rId1"/>
              </p:custDataLst>
            </p:nvPr>
          </p:nvPicPr>
          <p:blipFill>
            <a:blip r:embed="rId6"/>
            <a:stretch>
              <a:fillRect/>
            </a:stretch>
          </p:blipFill>
          <p:spPr>
            <a:xfrm>
              <a:off x="5934" y="224"/>
              <a:ext cx="10837" cy="5850"/>
            </a:xfrm>
            <a:prstGeom prst="rect">
              <a:avLst/>
            </a:prstGeom>
          </p:spPr>
        </p:pic>
        <p:sp>
          <p:nvSpPr>
            <p:cNvPr id="4" name="标题 1"/>
            <p:cNvSpPr>
              <a:spLocks noGrp="1"/>
            </p:cNvSpPr>
            <p:nvPr/>
          </p:nvSpPr>
          <p:spPr>
            <a:xfrm>
              <a:off x="6781" y="1623"/>
              <a:ext cx="9552" cy="4492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zh-CN" altLang="en-US" b="1">
                  <a:solidFill>
                    <a:srgbClr val="FF0000"/>
                  </a:solidFill>
                  <a:latin typeface="站酷快乐体2016修订版" panose="02010600030101010101" charset="-122"/>
                  <a:ea typeface="站酷快乐体2016修订版" panose="02010600030101010101" charset="-122"/>
                  <a:cs typeface="站酷快乐体2016修订版" panose="02010600030101010101" charset="-122"/>
                  <a:sym typeface="+mn-ea"/>
                </a:rPr>
                <a:t>冬季防火七不要</a:t>
              </a:r>
              <a:r>
                <a:rPr lang="zh-CN" altLang="en-US">
                  <a:latin typeface="站酷快乐体2016修订版" panose="02010600030101010101" charset="-122"/>
                  <a:ea typeface="站酷快乐体2016修订版" panose="02010600030101010101" charset="-122"/>
                  <a:cs typeface="站酷快乐体2016修订版" panose="02010600030101010101" charset="-122"/>
                </a:rPr>
                <a:t/>
              </a:r>
              <a:br>
                <a:rPr lang="zh-CN" altLang="en-US">
                  <a:latin typeface="站酷快乐体2016修订版" panose="02010600030101010101" charset="-122"/>
                  <a:ea typeface="站酷快乐体2016修订版" panose="02010600030101010101" charset="-122"/>
                  <a:cs typeface="站酷快乐体2016修订版" panose="02010600030101010101" charset="-122"/>
                </a:rPr>
              </a:br>
              <a:endParaRPr lang="zh-CN" altLang="en-US">
                <a:latin typeface="站酷快乐体2016修订版" panose="02010600030101010101" charset="-122"/>
                <a:ea typeface="站酷快乐体2016修订版" panose="02010600030101010101" charset="-122"/>
                <a:cs typeface="站酷快乐体2016修订版" panose="02010600030101010101" charset="-122"/>
              </a:endParaRPr>
            </a:p>
          </p:txBody>
        </p:sp>
        <p:pic>
          <p:nvPicPr>
            <p:cNvPr id="9" name="图片 8" descr="51miz-E717855-BBFD7A5E"/>
            <p:cNvPicPr>
              <a:picLocks noChangeAspect="1"/>
            </p:cNvPicPr>
            <p:nvPr>
              <p:custDataLst>
                <p:tags r:id="rId2"/>
              </p:custDataLst>
            </p:nvPr>
          </p:nvPicPr>
          <p:blipFill>
            <a:blip r:embed="rId6"/>
            <a:stretch>
              <a:fillRect/>
            </a:stretch>
          </p:blipFill>
          <p:spPr>
            <a:xfrm>
              <a:off x="5934" y="224"/>
              <a:ext cx="10837" cy="5850"/>
            </a:xfrm>
            <a:prstGeom prst="rect">
              <a:avLst/>
            </a:prstGeom>
          </p:spPr>
        </p:pic>
        <p:sp>
          <p:nvSpPr>
            <p:cNvPr id="11" name="标题 1"/>
            <p:cNvSpPr>
              <a:spLocks noGrp="1"/>
            </p:cNvSpPr>
            <p:nvPr/>
          </p:nvSpPr>
          <p:spPr>
            <a:xfrm>
              <a:off x="6781" y="1623"/>
              <a:ext cx="9552" cy="4492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zh-CN" altLang="en-US" b="1" dirty="0">
                  <a:solidFill>
                    <a:srgbClr val="FF0000"/>
                  </a:solidFill>
                  <a:latin typeface="站酷快乐体2016修订版" panose="02010600030101010101" charset="-122"/>
                  <a:ea typeface="站酷快乐体2016修订版" panose="02010600030101010101" charset="-122"/>
                  <a:cs typeface="站酷快乐体2016修订版" panose="02010600030101010101" charset="-122"/>
                  <a:sym typeface="+mn-ea"/>
                </a:rPr>
                <a:t>冬季防火七不要</a:t>
              </a:r>
              <a:r>
                <a:rPr lang="zh-CN" altLang="en-US" dirty="0">
                  <a:latin typeface="站酷快乐体2016修订版" panose="02010600030101010101" charset="-122"/>
                  <a:ea typeface="站酷快乐体2016修订版" panose="02010600030101010101" charset="-122"/>
                  <a:cs typeface="站酷快乐体2016修订版" panose="02010600030101010101" charset="-122"/>
                </a:rPr>
                <a:t/>
              </a:r>
              <a:br>
                <a:rPr lang="zh-CN" altLang="en-US" dirty="0">
                  <a:latin typeface="站酷快乐体2016修订版" panose="02010600030101010101" charset="-122"/>
                  <a:ea typeface="站酷快乐体2016修订版" panose="02010600030101010101" charset="-122"/>
                  <a:cs typeface="站酷快乐体2016修订版" panose="02010600030101010101" charset="-122"/>
                </a:rPr>
              </a:br>
              <a:endParaRPr lang="zh-CN" altLang="en-US" dirty="0">
                <a:latin typeface="站酷快乐体2016修订版" panose="02010600030101010101" charset="-122"/>
                <a:ea typeface="站酷快乐体2016修订版" panose="02010600030101010101" charset="-122"/>
                <a:cs typeface="站酷快乐体2016修订版" panose="02010600030101010101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-636" y="-635"/>
            <a:ext cx="12193271" cy="6858635"/>
            <a:chOff x="-2" y="-1"/>
            <a:chExt cx="19202" cy="10801"/>
          </a:xfrm>
        </p:grpSpPr>
        <p:pic>
          <p:nvPicPr>
            <p:cNvPr id="23" name="图片 22" descr="目录2"/>
            <p:cNvPicPr/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2" y="0"/>
              <a:ext cx="19202" cy="10800"/>
            </a:xfrm>
            <a:prstGeom prst="rect">
              <a:avLst/>
            </a:prstGeom>
          </p:spPr>
        </p:pic>
        <p:pic>
          <p:nvPicPr>
            <p:cNvPr id="15" name="图片 14" descr="51miz-E716927-FEBB31FF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4" y="-1"/>
              <a:ext cx="18770" cy="10801"/>
            </a:xfrm>
            <a:prstGeom prst="rect">
              <a:avLst/>
            </a:prstGeom>
          </p:spPr>
        </p:pic>
      </p:grpSp>
      <p:grpSp>
        <p:nvGrpSpPr>
          <p:cNvPr id="8" name="组合 7"/>
          <p:cNvGrpSpPr/>
          <p:nvPr/>
        </p:nvGrpSpPr>
        <p:grpSpPr>
          <a:xfrm>
            <a:off x="1717676" y="1642111"/>
            <a:ext cx="9101455" cy="4678045"/>
            <a:chOff x="2705" y="2586"/>
            <a:chExt cx="14333" cy="7367"/>
          </a:xfrm>
        </p:grpSpPr>
        <p:sp>
          <p:nvSpPr>
            <p:cNvPr id="2" name="文本框 1"/>
            <p:cNvSpPr txBox="1"/>
            <p:nvPr/>
          </p:nvSpPr>
          <p:spPr>
            <a:xfrm>
              <a:off x="8524" y="2730"/>
              <a:ext cx="8514" cy="824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r>
                <a:rPr lang="zh-CN" altLang="en-US" sz="2800" b="1" dirty="0">
                  <a:solidFill>
                    <a:srgbClr val="FF0000"/>
                  </a:solidFill>
                  <a:latin typeface="思源黑体" panose="020B0500000000000000" charset="-122"/>
                  <a:ea typeface="思源黑体" panose="020B0500000000000000" charset="-122"/>
                  <a:cs typeface="思源黑体" panose="020B0500000000000000" charset="-122"/>
                </a:rPr>
                <a:t>1、生产生活用火不要掉以轻心。</a:t>
              </a:r>
            </a:p>
          </p:txBody>
        </p:sp>
        <p:sp>
          <p:nvSpPr>
            <p:cNvPr id="3" name="文本框 2"/>
            <p:cNvSpPr txBox="1"/>
            <p:nvPr/>
          </p:nvSpPr>
          <p:spPr>
            <a:xfrm>
              <a:off x="8777" y="3661"/>
              <a:ext cx="8008" cy="2327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fontAlgn="auto">
                <a:lnSpc>
                  <a:spcPct val="150000"/>
                </a:lnSpc>
              </a:pPr>
              <a:r>
                <a:rPr lang="zh-CN" altLang="en-US" sz="2000" dirty="0">
                  <a:latin typeface="思源黑体" panose="020B0500000000000000" charset="-122"/>
                  <a:ea typeface="思源黑体" panose="020B0500000000000000" charset="-122"/>
                </a:rPr>
                <a:t>进入冬季，家庭日常做饭、照明、取暖等用火次数较多，空调、火炉等取暖设施的使用频率较高，稍有不慎易引发火灾。</a:t>
              </a:r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3146" y="6167"/>
              <a:ext cx="8661" cy="824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r>
                <a:rPr lang="zh-CN" altLang="en-US" sz="2800" b="1" dirty="0">
                  <a:solidFill>
                    <a:srgbClr val="FF0000"/>
                  </a:solidFill>
                  <a:latin typeface="思源黑体" panose="020B0500000000000000" charset="-122"/>
                  <a:ea typeface="思源黑体" panose="020B0500000000000000" charset="-122"/>
                  <a:cs typeface="思源黑体" panose="020B0500000000000000" charset="-122"/>
                </a:rPr>
                <a:t>2、不要让家用电器带“病”工作。</a:t>
              </a: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2705" y="6989"/>
              <a:ext cx="9543" cy="2545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fontAlgn="auto">
                <a:lnSpc>
                  <a:spcPct val="150000"/>
                </a:lnSpc>
              </a:pPr>
              <a:r>
                <a:rPr lang="zh-CN" altLang="en-US" sz="2200" dirty="0">
                  <a:latin typeface="思源黑体" panose="020B0500000000000000" charset="-122"/>
                  <a:ea typeface="思源黑体" panose="020B0500000000000000" charset="-122"/>
                  <a:cs typeface="思源黑体" panose="020B0500000000000000" charset="-122"/>
                </a:rPr>
                <a:t>家用电器出现故障，一定要及时维修，千万不要让电器带“病”工作，以免引发火灾。另外，选好插座对避免火灾同样重要。</a:t>
              </a:r>
            </a:p>
          </p:txBody>
        </p:sp>
        <p:pic>
          <p:nvPicPr>
            <p:cNvPr id="7" name="图片 6" descr="51miz-E1006074-3BF4B419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818" y="2586"/>
              <a:ext cx="5959" cy="3725"/>
            </a:xfrm>
            <a:prstGeom prst="rect">
              <a:avLst/>
            </a:prstGeom>
          </p:spPr>
        </p:pic>
        <p:pic>
          <p:nvPicPr>
            <p:cNvPr id="24" name="图片 23" descr="C:/Users/cwj/AppData/Local/Temp/picturecompress_20211111103302/output_1.pngoutput_1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2639" y="5986"/>
              <a:ext cx="3967" cy="3967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-636" y="-635"/>
            <a:ext cx="12193271" cy="6858635"/>
            <a:chOff x="-2" y="-1"/>
            <a:chExt cx="19202" cy="10801"/>
          </a:xfrm>
        </p:grpSpPr>
        <p:pic>
          <p:nvPicPr>
            <p:cNvPr id="23" name="图片 22" descr="目录2"/>
            <p:cNvPicPr/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2" y="0"/>
              <a:ext cx="19202" cy="10800"/>
            </a:xfrm>
            <a:prstGeom prst="rect">
              <a:avLst/>
            </a:prstGeom>
          </p:spPr>
        </p:pic>
        <p:pic>
          <p:nvPicPr>
            <p:cNvPr id="15" name="图片 14" descr="51miz-E716927-FEBB31FF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4" y="-1"/>
              <a:ext cx="18770" cy="10801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746760" y="1421767"/>
            <a:ext cx="10241915" cy="4373245"/>
            <a:chOff x="1176" y="2239"/>
            <a:chExt cx="16129" cy="6887"/>
          </a:xfrm>
        </p:grpSpPr>
        <p:sp>
          <p:nvSpPr>
            <p:cNvPr id="5" name="文本框 4"/>
            <p:cNvSpPr txBox="1"/>
            <p:nvPr/>
          </p:nvSpPr>
          <p:spPr>
            <a:xfrm>
              <a:off x="3606" y="2837"/>
              <a:ext cx="8540" cy="824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r>
                <a:rPr lang="zh-CN" altLang="en-US" sz="2800" b="1" dirty="0">
                  <a:solidFill>
                    <a:srgbClr val="FF0000"/>
                  </a:solidFill>
                  <a:latin typeface="思源黑体" panose="020B0500000000000000" charset="-122"/>
                  <a:ea typeface="思源黑体" panose="020B0500000000000000" charset="-122"/>
                  <a:cs typeface="思源黑体" panose="020B0500000000000000" charset="-122"/>
                </a:rPr>
                <a:t>3、不要随意吸烟，注意安全隐患。</a:t>
              </a: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2483" y="3714"/>
              <a:ext cx="11127" cy="1317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fontAlgn="auto">
                <a:lnSpc>
                  <a:spcPts val="2900"/>
                </a:lnSpc>
              </a:pPr>
              <a:r>
                <a:rPr lang="zh-CN" altLang="en-US" sz="2000" dirty="0">
                  <a:latin typeface="思源黑体" panose="020B0500000000000000" charset="-122"/>
                  <a:ea typeface="思源黑体" panose="020B0500000000000000" charset="-122"/>
                </a:rPr>
                <a:t>一些居民吸烟不注意消防安全，如大风天室外吸烟、乱扔烟头、在一些禁火地点吸烟或躺在床上吸烟，很容易引发火灾事故。</a:t>
              </a: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6959" y="5672"/>
              <a:ext cx="9062" cy="824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r>
                <a:rPr lang="zh-CN" altLang="en-US" sz="2800" b="1" dirty="0">
                  <a:solidFill>
                    <a:srgbClr val="FF0000"/>
                  </a:solidFill>
                  <a:latin typeface="思源黑体" panose="020B0500000000000000" charset="-122"/>
                  <a:ea typeface="思源黑体" panose="020B0500000000000000" charset="-122"/>
                  <a:cs typeface="思源黑体" panose="020B0500000000000000" charset="-122"/>
                </a:rPr>
                <a:t>4、不要让儿童玩火，做好监护工作。</a:t>
              </a: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5819" y="6638"/>
              <a:ext cx="11342" cy="2488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fontAlgn="auto">
                <a:lnSpc>
                  <a:spcPts val="2900"/>
                </a:lnSpc>
              </a:pPr>
              <a:r>
                <a:rPr lang="zh-CN" altLang="en-US" sz="2000" dirty="0">
                  <a:latin typeface="思源黑体" panose="020B0500000000000000" charset="-122"/>
                  <a:ea typeface="思源黑体" panose="020B0500000000000000" charset="-122"/>
                </a:rPr>
                <a:t>一些家长往往对孩子防火教育不够重视、缺少告诫，加之儿童对引火物很感兴趣，使一些小孩在可燃物较多的地方用明火玩游戏。在可燃物附近燃烧烟花爆竹，用火柴或打火机在住宅内玩火，都有可能引发火灾事故。</a:t>
              </a:r>
            </a:p>
          </p:txBody>
        </p:sp>
        <p:pic>
          <p:nvPicPr>
            <p:cNvPr id="9" name="图片 8" descr="51miz-E1006073-A5E1B958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76" y="5527"/>
              <a:ext cx="5226" cy="3267"/>
            </a:xfrm>
            <a:prstGeom prst="rect">
              <a:avLst/>
            </a:prstGeom>
          </p:spPr>
        </p:pic>
        <p:pic>
          <p:nvPicPr>
            <p:cNvPr id="10" name="图片 9" descr="51miz-E1006076-124E355F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4160" y="2239"/>
              <a:ext cx="3145" cy="3145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5850,&quot;width&quot;:8175}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5850,&quot;width&quot;:8175}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5850,&quot;width&quot;:8175}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5850,&quot;width&quot;:8175}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5850,&quot;width&quot;:8175}"/>
</p:tagLst>
</file>

<file path=ppt/theme/theme1.xml><?xml version="1.0" encoding="utf-8"?>
<a:theme xmlns:a="http://schemas.openxmlformats.org/drawingml/2006/main" name="第一PPT模板网-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1353</Words>
  <Application>Microsoft Office PowerPoint</Application>
  <PresentationFormat>宽屏</PresentationFormat>
  <Paragraphs>84</Paragraphs>
  <Slides>20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20</vt:i4>
      </vt:variant>
    </vt:vector>
  </HeadingPairs>
  <TitlesOfParts>
    <vt:vector size="30" baseType="lpstr">
      <vt:lpstr>Meiryo</vt:lpstr>
      <vt:lpstr>思源黑体</vt:lpstr>
      <vt:lpstr>宋体</vt:lpstr>
      <vt:lpstr>微软雅黑</vt:lpstr>
      <vt:lpstr>站酷快乐体2016修订版</vt:lpstr>
      <vt:lpstr>Arial</vt:lpstr>
      <vt:lpstr>Calibri</vt:lpstr>
      <vt:lpstr>Calibri Light</vt:lpstr>
      <vt:lpstr>第一PPT模板网-WWW.1PPT.COM</vt:lpstr>
      <vt:lpstr>Office Theme</vt:lpstr>
      <vt:lpstr>冬季防火安全知识</vt:lpstr>
      <vt:lpstr>目  录</vt:lpstr>
      <vt:lpstr>冬季防火特点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lastModifiedBy>kan</cp:lastModifiedBy>
  <cp:revision>4</cp:revision>
  <cp:lastPrinted>2022-11-09T21:13:38Z</cp:lastPrinted>
  <dcterms:created xsi:type="dcterms:W3CDTF">2022-11-09T21:13:38Z</dcterms:created>
  <dcterms:modified xsi:type="dcterms:W3CDTF">2023-03-01T08:51:11Z</dcterms:modified>
</cp:coreProperties>
</file>