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notesMasterIdLst>
    <p:notesMasterId r:id="rId31"/>
  </p:notesMasterIdLst>
  <p:handoutMasterIdLst>
    <p:handoutMasterId r:id="rId32"/>
  </p:handoutMasterIdLst>
  <p:sldIdLst>
    <p:sldId id="362" r:id="rId3"/>
    <p:sldId id="426" r:id="rId4"/>
    <p:sldId id="304" r:id="rId5"/>
    <p:sldId id="331" r:id="rId6"/>
    <p:sldId id="427" r:id="rId7"/>
    <p:sldId id="428" r:id="rId8"/>
    <p:sldId id="429" r:id="rId9"/>
    <p:sldId id="430" r:id="rId10"/>
    <p:sldId id="431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32" r:id="rId19"/>
    <p:sldId id="441" r:id="rId20"/>
    <p:sldId id="442" r:id="rId21"/>
    <p:sldId id="443" r:id="rId22"/>
    <p:sldId id="433" r:id="rId23"/>
    <p:sldId id="444" r:id="rId24"/>
    <p:sldId id="445" r:id="rId25"/>
    <p:sldId id="446" r:id="rId26"/>
    <p:sldId id="447" r:id="rId27"/>
    <p:sldId id="448" r:id="rId28"/>
    <p:sldId id="449" r:id="rId29"/>
    <p:sldId id="450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2415D-B239-43E1-93D0-D52CA48227F6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896E-2BC7-4087-8903-2B73D6707D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639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6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527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64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14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69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568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85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525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73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84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635"/>
            <a:ext cx="12189460" cy="685863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缺角矩形 9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pic>
        <p:nvPicPr>
          <p:cNvPr id="19" name="图片 18" descr="4"/>
          <p:cNvPicPr>
            <a:picLocks noChangeAspect="1"/>
          </p:cNvPicPr>
          <p:nvPr userDrawn="1"/>
        </p:nvPicPr>
        <p:blipFill>
          <a:blip r:embed="rId3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0690" y="1475105"/>
            <a:ext cx="1096010" cy="3715385"/>
          </a:xfrm>
          <a:prstGeom prst="rect">
            <a:avLst/>
          </a:prstGeom>
          <a:ln>
            <a:noFill/>
          </a:ln>
        </p:spPr>
      </p:pic>
      <p:pic>
        <p:nvPicPr>
          <p:cNvPr id="20" name="图片 19" descr="4"/>
          <p:cNvPicPr>
            <a:picLocks noChangeAspect="1"/>
          </p:cNvPicPr>
          <p:nvPr userDrawn="1"/>
        </p:nvPicPr>
        <p:blipFill>
          <a:blip r:embed="rId3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1990" y="1475105"/>
            <a:ext cx="1096010" cy="3715385"/>
          </a:xfrm>
          <a:prstGeom prst="rect">
            <a:avLst/>
          </a:prstGeom>
          <a:ln>
            <a:noFill/>
          </a:ln>
        </p:spPr>
      </p:pic>
      <p:pic>
        <p:nvPicPr>
          <p:cNvPr id="36" name="图片 35" descr="51miz-E1240792-DAB13C4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5938520"/>
            <a:ext cx="1343025" cy="927100"/>
          </a:xfrm>
          <a:prstGeom prst="rect">
            <a:avLst/>
          </a:prstGeom>
        </p:spPr>
      </p:pic>
      <p:pic>
        <p:nvPicPr>
          <p:cNvPr id="37" name="图片 36" descr="51miz-E1240792-DAB13C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7095" y="6124575"/>
            <a:ext cx="1144905" cy="745490"/>
          </a:xfrm>
          <a:prstGeom prst="rect">
            <a:avLst/>
          </a:prstGeom>
        </p:spPr>
      </p:pic>
      <p:pic>
        <p:nvPicPr>
          <p:cNvPr id="39" name="图片 38" descr="51miz-E1245102-705E0ECC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40370" y="4746625"/>
            <a:ext cx="2588260" cy="2123440"/>
          </a:xfrm>
          <a:prstGeom prst="rect">
            <a:avLst/>
          </a:prstGeom>
        </p:spPr>
      </p:pic>
      <p:pic>
        <p:nvPicPr>
          <p:cNvPr id="40" name="图片 39" descr="51miz-E1173849-9419FEF4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06220" y="4692015"/>
            <a:ext cx="2124075" cy="2155825"/>
          </a:xfrm>
          <a:prstGeom prst="rect">
            <a:avLst/>
          </a:prstGeom>
        </p:spPr>
      </p:pic>
      <p:sp>
        <p:nvSpPr>
          <p:cNvPr id="42" name="文本框 41"/>
          <p:cNvSpPr txBox="1"/>
          <p:nvPr userDrawn="1"/>
        </p:nvSpPr>
        <p:spPr>
          <a:xfrm>
            <a:off x="676910" y="2007870"/>
            <a:ext cx="428625" cy="26136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accent4">
                    <a:lumMod val="40000"/>
                    <a:lumOff val="60000"/>
                  </a:schemeClr>
                </a:solidFill>
                <a:latin typeface="印品灵秀体（非商用）" panose="02000000000000000000" charset="-122"/>
                <a:ea typeface="印品灵秀体（非商用）" panose="02000000000000000000" charset="-122"/>
              </a:rPr>
              <a:t>轻松心情进考场</a:t>
            </a:r>
          </a:p>
        </p:txBody>
      </p:sp>
      <p:sp>
        <p:nvSpPr>
          <p:cNvPr id="44" name="文本框 43"/>
          <p:cNvSpPr txBox="1"/>
          <p:nvPr userDrawn="1"/>
        </p:nvSpPr>
        <p:spPr>
          <a:xfrm>
            <a:off x="11085830" y="2007870"/>
            <a:ext cx="428625" cy="26136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accent4">
                    <a:lumMod val="40000"/>
                    <a:lumOff val="60000"/>
                  </a:schemeClr>
                </a:solidFill>
                <a:latin typeface="印品灵秀体（非商用）" panose="02000000000000000000" charset="-122"/>
                <a:ea typeface="印品灵秀体（非商用）" panose="02000000000000000000" charset="-122"/>
              </a:rPr>
              <a:t>胜利喜悦回家门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0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35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6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0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51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77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73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65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46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3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缺角矩形 9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树立正确考试信念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考试前充分准备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考试中稳定发挥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考试后积极调整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1482725" y="735330"/>
            <a:ext cx="469011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4400" dirty="0">
                <a:gradFill>
                  <a:gsLst>
                    <a:gs pos="70000">
                      <a:srgbClr val="FC213A"/>
                    </a:gs>
                    <a:gs pos="0">
                      <a:srgbClr val="FAA259"/>
                    </a:gs>
                  </a:gsLst>
                  <a:lin ang="5400000" scaled="0"/>
                </a:gradFill>
                <a:latin typeface="Aa新华复兴体" panose="02010600010101010101" charset="-122"/>
                <a:ea typeface="Aa新华复兴体" panose="02010600010101010101" charset="-122"/>
                <a:cs typeface="思源黑体 CN Normal" panose="020B0400000000000000" charset="-122"/>
                <a:sym typeface="+mn-ea"/>
              </a:rPr>
              <a:t>树立正确考试信念</a:t>
            </a:r>
          </a:p>
        </p:txBody>
      </p:sp>
      <p:pic>
        <p:nvPicPr>
          <p:cNvPr id="26" name="图片 25" descr="51miz-E1258387-E3C03B6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2625" y="761365"/>
            <a:ext cx="754380" cy="6769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3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8.svg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20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7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7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开路设计9-1"/>
          <p:cNvSpPr txBox="1"/>
          <p:nvPr/>
        </p:nvSpPr>
        <p:spPr>
          <a:xfrm>
            <a:off x="2108545" y="2330514"/>
            <a:ext cx="810958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rgbClr val="B42835"/>
                </a:solidFill>
                <a:latin typeface="华康海报体W12(P)" pitchFamily="82" charset="-122"/>
                <a:ea typeface="华康海报体W12(P)" pitchFamily="82" charset="-122"/>
                <a:sym typeface="Times New Roman"/>
              </a:rPr>
              <a:t>期中考试总动员</a:t>
            </a:r>
          </a:p>
        </p:txBody>
      </p:sp>
      <p:sp>
        <p:nvSpPr>
          <p:cNvPr id="22" name="开路设计11"/>
          <p:cNvSpPr txBox="1"/>
          <p:nvPr/>
        </p:nvSpPr>
        <p:spPr>
          <a:xfrm>
            <a:off x="2613949" y="3984625"/>
            <a:ext cx="687260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26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中小学备战期中考试动员主题班会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818018" y="1660208"/>
            <a:ext cx="4524240" cy="483054"/>
            <a:chOff x="6159" y="-1156"/>
            <a:chExt cx="5601" cy="598"/>
          </a:xfrm>
          <a:noFill/>
        </p:grpSpPr>
        <p:sp>
          <p:nvSpPr>
            <p:cNvPr id="6" name="文本框 5"/>
            <p:cNvSpPr txBox="1"/>
            <p:nvPr/>
          </p:nvSpPr>
          <p:spPr>
            <a:xfrm>
              <a:off x="6159" y="-1128"/>
              <a:ext cx="5601" cy="5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zh-CN" sz="2400" dirty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点</a:t>
              </a:r>
              <a:r>
                <a:rPr lang="zh-CN" altLang="zh-CN" sz="2400" dirty="0" smtClean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燃激情</a:t>
              </a:r>
              <a:r>
                <a:rPr lang="zh-CN" altLang="zh-CN" sz="2400" dirty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备战期中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196" y="-1156"/>
              <a:ext cx="567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03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609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315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021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727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0433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1139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37312" y="1785620"/>
            <a:ext cx="786765" cy="229235"/>
            <a:chOff x="17564" y="760"/>
            <a:chExt cx="1870" cy="536"/>
          </a:xfrm>
          <a:gradFill>
            <a:gsLst>
              <a:gs pos="33000">
                <a:srgbClr val="B42835"/>
              </a:gs>
              <a:gs pos="28000">
                <a:srgbClr val="FF0000">
                  <a:alpha val="0"/>
                </a:srgbClr>
              </a:gs>
              <a:gs pos="100000">
                <a:srgbClr val="D72A31"/>
              </a:gs>
            </a:gsLst>
            <a:lin ang="19200000" scaled="0"/>
          </a:gradFill>
        </p:grpSpPr>
        <p:sp>
          <p:nvSpPr>
            <p:cNvPr id="12" name="圆角矩形 11"/>
            <p:cNvSpPr/>
            <p:nvPr>
              <p:custDataLst>
                <p:tags r:id="rId5"/>
              </p:custDataLst>
            </p:nvPr>
          </p:nvSpPr>
          <p:spPr>
            <a:xfrm>
              <a:off x="17564" y="76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圆角矩形 13"/>
            <p:cNvSpPr/>
            <p:nvPr>
              <p:custDataLst>
                <p:tags r:id="rId6"/>
              </p:custDataLst>
            </p:nvPr>
          </p:nvSpPr>
          <p:spPr>
            <a:xfrm>
              <a:off x="17564" y="100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6" name="圆角矩形 15"/>
            <p:cNvSpPr/>
            <p:nvPr>
              <p:custDataLst>
                <p:tags r:id="rId7"/>
              </p:custDataLst>
            </p:nvPr>
          </p:nvSpPr>
          <p:spPr>
            <a:xfrm>
              <a:off x="17564" y="124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8513577" y="1785620"/>
            <a:ext cx="788670" cy="229235"/>
            <a:chOff x="17564" y="760"/>
            <a:chExt cx="1870" cy="536"/>
          </a:xfrm>
          <a:gradFill>
            <a:gsLst>
              <a:gs pos="33000">
                <a:srgbClr val="B42835"/>
              </a:gs>
              <a:gs pos="28000">
                <a:srgbClr val="FF0000">
                  <a:alpha val="0"/>
                </a:srgbClr>
              </a:gs>
              <a:gs pos="100000">
                <a:srgbClr val="B42835"/>
              </a:gs>
            </a:gsLst>
            <a:lin ang="19200000" scaled="0"/>
          </a:gradFill>
        </p:grpSpPr>
        <p:sp>
          <p:nvSpPr>
            <p:cNvPr id="18" name="圆角矩形 17"/>
            <p:cNvSpPr/>
            <p:nvPr>
              <p:custDataLst>
                <p:tags r:id="rId2"/>
              </p:custDataLst>
            </p:nvPr>
          </p:nvSpPr>
          <p:spPr>
            <a:xfrm>
              <a:off x="17564" y="76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9" name="圆角矩形 18"/>
            <p:cNvSpPr/>
            <p:nvPr>
              <p:custDataLst>
                <p:tags r:id="rId3"/>
              </p:custDataLst>
            </p:nvPr>
          </p:nvSpPr>
          <p:spPr>
            <a:xfrm>
              <a:off x="17564" y="100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0" name="圆角矩形 19"/>
            <p:cNvSpPr/>
            <p:nvPr>
              <p:custDataLst>
                <p:tags r:id="rId4"/>
              </p:custDataLst>
            </p:nvPr>
          </p:nvSpPr>
          <p:spPr>
            <a:xfrm>
              <a:off x="17564" y="124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942465" y="241808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7" name="圆角矩形 6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01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06650" y="239077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试卷上答对的题不一定能说明你会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00555" y="2758440"/>
            <a:ext cx="8416290" cy="35913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也可能是超常发挥,再做一次你未必能得分,所以教师讲评时别盯着自己的“√”号就不听了。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920875" y="3347085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8" name="圆角矩形 7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02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385060" y="3319780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粗心不一定是个小问题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78965" y="3687445"/>
            <a:ext cx="8416290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有很多人一辈子也没能改掉这个坏毛病,所以你必须给予足够重视。</a:t>
            </a:r>
          </a:p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在做每一道习题时都要认真,像正规考试一样对待。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920875" y="463042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13" name="圆角矩形 12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03</a:t>
              </a:r>
            </a:p>
          </p:txBody>
        </p:sp>
        <p:sp>
          <p:nvSpPr>
            <p:cNvPr id="14" name="任意多边形 13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385060" y="460311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废寝忘食不一定是好事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78965" y="4970780"/>
            <a:ext cx="8416290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不会休息的人也不会工作,为了学习而进行的休息很值得。</a:t>
            </a:r>
          </a:p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现在,做到吃好、睡好、锻炼好,学习才会好。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843405" y="1762760"/>
            <a:ext cx="289496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CN" altLang="en-US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六个</a:t>
            </a:r>
            <a:r>
              <a:rPr lang="en-US" altLang="zh-CN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“</a:t>
            </a:r>
            <a:r>
              <a:rPr lang="zh-CN" altLang="en-US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不一定</a:t>
            </a:r>
            <a:r>
              <a:rPr lang="en-US" altLang="zh-CN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”</a:t>
            </a:r>
          </a:p>
        </p:txBody>
      </p:sp>
      <p:pic>
        <p:nvPicPr>
          <p:cNvPr id="18" name="图片 17" descr="51miz-E1284096-EA6E87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5960" y="3006725"/>
            <a:ext cx="3566795" cy="3566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164715" y="224917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7" name="圆角矩形 6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04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28900" y="222186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心情紧张不一定是坏事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22805" y="2589530"/>
            <a:ext cx="841629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试越来越近,一点也不紧张才不正常。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不过度关注“紧张”,做你眼前的事,紧张是不会伤害你的。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152015" y="379857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19" name="圆角矩形 18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05</a:t>
              </a:r>
            </a:p>
          </p:txBody>
        </p:sp>
        <p:sp>
          <p:nvSpPr>
            <p:cNvPr id="20" name="任意多边形 19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616200" y="377126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帮助别人解决问题不一定影响你的学习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110105" y="4138930"/>
            <a:ext cx="8416290" cy="38125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只要对方是真诚的求教,不会和你乱扯,帮助他人利于调整你的心境，深化你的知识。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164715" y="4953635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24" name="圆角矩形 23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06</a:t>
              </a:r>
            </a:p>
          </p:txBody>
        </p:sp>
        <p:sp>
          <p:nvSpPr>
            <p:cNvPr id="25" name="任意多边形 24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628900" y="4926330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资料没有做完不一定是复习不全面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122805" y="5293995"/>
            <a:ext cx="8416290" cy="38125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考试临近了，没做完的题就从心中拿下，要在思想上不带包袱，不留遗憾，轻松上考场。</a:t>
            </a:r>
          </a:p>
        </p:txBody>
      </p:sp>
      <p:pic>
        <p:nvPicPr>
          <p:cNvPr id="29" name="图片 28" descr="51miz-E1249446-ED045BE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240" y="1704340"/>
            <a:ext cx="2398395" cy="2398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31085" y="2770505"/>
            <a:ext cx="26371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1.让课本为自己加分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79295" y="3147060"/>
            <a:ext cx="8047355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这个时段能给自己加分的砝码就是回归课本,回归基础,把课本读薄。</a:t>
            </a:r>
          </a:p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要对课本里的知识点一一加以回顾,加深对基本概念、基本方法的记忆,该背过的必须背过。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917065" y="2108200"/>
            <a:ext cx="305117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复习的“五大砝码”</a:t>
            </a:r>
          </a:p>
        </p:txBody>
      </p:sp>
      <p:pic>
        <p:nvPicPr>
          <p:cNvPr id="19" name="图片 1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5965" y="2797175"/>
            <a:ext cx="325120" cy="32512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37435" y="4358005"/>
            <a:ext cx="29933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2.利用笔记本为自己加分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985645" y="4734560"/>
            <a:ext cx="776097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平时各科的笔记,一般都是学科中的精华。</a:t>
            </a:r>
          </a:p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在最后的时间里,利用笔记本来进一步回顾知识、梳理知识,可以收到事半功倍的效果。</a:t>
            </a:r>
          </a:p>
        </p:txBody>
      </p:sp>
      <p:pic>
        <p:nvPicPr>
          <p:cNvPr id="22" name="图片 21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2315" y="4384675"/>
            <a:ext cx="325120" cy="325120"/>
          </a:xfrm>
          <a:prstGeom prst="rect">
            <a:avLst/>
          </a:prstGeom>
        </p:spPr>
      </p:pic>
      <p:pic>
        <p:nvPicPr>
          <p:cNvPr id="23" name="图片 22" descr="51miz-E1173813-2D30693D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70" y="1838325"/>
            <a:ext cx="2263140" cy="2263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95195" y="1932305"/>
            <a:ext cx="29102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3.让错题本为自己加分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43405" y="2308860"/>
            <a:ext cx="867600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我们反复提倡的各科错题本,可以说是每个学生的知识漏洞集。</a:t>
            </a:r>
          </a:p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利用考前时间,进一步把这些漏洞集中填补好,保证考试不再犯同样的错误,这是加分的明智选择。</a:t>
            </a:r>
          </a:p>
        </p:txBody>
      </p:sp>
      <p:pic>
        <p:nvPicPr>
          <p:cNvPr id="19" name="图片 1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0075" y="1958975"/>
            <a:ext cx="325120" cy="3251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195195" y="3269615"/>
            <a:ext cx="35394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4.集中考卷,让常考易错点增分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43405" y="3646170"/>
            <a:ext cx="867600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把有分量的所有考试卷集中起来,找出“常考易错点”,进一步强化矫正,补好缺漏。</a:t>
            </a:r>
          </a:p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凡应知应会的而又经常出错的点,要进一步打牢夯实,保证不再出错。</a:t>
            </a:r>
          </a:p>
        </p:txBody>
      </p:sp>
      <p:pic>
        <p:nvPicPr>
          <p:cNvPr id="6" name="图片 5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0075" y="3296285"/>
            <a:ext cx="325120" cy="3251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195" y="4621530"/>
            <a:ext cx="35394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5.向答题规范和评分标准要分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43405" y="4998085"/>
            <a:ext cx="792924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在考前冲刺时,每天都要进行一些热身训练,但不要求新、求奇、求难,而要注重寻求答题规范,向答题规范要分,要做到“会题满分”。要知道,只有平时的规范,才会有战时的得分。 </a:t>
            </a:r>
          </a:p>
        </p:txBody>
      </p:sp>
      <p:pic>
        <p:nvPicPr>
          <p:cNvPr id="9" name="图片 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0075" y="4648200"/>
            <a:ext cx="325120" cy="325120"/>
          </a:xfrm>
          <a:prstGeom prst="rect">
            <a:avLst/>
          </a:prstGeom>
        </p:spPr>
      </p:pic>
      <p:pic>
        <p:nvPicPr>
          <p:cNvPr id="28" name="图片 27" descr="51miz-E1258387-E3C03B6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0" y="3400425"/>
            <a:ext cx="1629410" cy="1586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>
            <a:spLocks noGrp="1"/>
          </p:cNvSpPr>
          <p:nvPr/>
        </p:nvSpPr>
        <p:spPr>
          <a:xfrm>
            <a:off x="4647565" y="2244090"/>
            <a:ext cx="289496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合理安排时间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456690" y="3061335"/>
            <a:ext cx="1615440" cy="2107565"/>
            <a:chOff x="3717" y="4593"/>
            <a:chExt cx="2544" cy="3319"/>
          </a:xfrm>
        </p:grpSpPr>
        <p:sp>
          <p:nvSpPr>
            <p:cNvPr id="4" name="圆角矩形 3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01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计划恰当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有的放矢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371850" y="3061335"/>
            <a:ext cx="1615440" cy="2107565"/>
            <a:chOff x="3717" y="4593"/>
            <a:chExt cx="2544" cy="3319"/>
          </a:xfrm>
        </p:grpSpPr>
        <p:sp>
          <p:nvSpPr>
            <p:cNvPr id="9" name="圆角矩形 8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02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见缝插针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积少成多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87010" y="3061335"/>
            <a:ext cx="1615440" cy="2107565"/>
            <a:chOff x="3717" y="4593"/>
            <a:chExt cx="2544" cy="3319"/>
          </a:xfrm>
        </p:grpSpPr>
        <p:sp>
          <p:nvSpPr>
            <p:cNvPr id="13" name="圆角矩形 12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03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分门别类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提高效率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202170" y="3061335"/>
            <a:ext cx="1615440" cy="2107565"/>
            <a:chOff x="3717" y="4593"/>
            <a:chExt cx="2544" cy="3319"/>
          </a:xfrm>
        </p:grpSpPr>
        <p:sp>
          <p:nvSpPr>
            <p:cNvPr id="18" name="圆角矩形 17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608" y="5010"/>
              <a:ext cx="754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04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知难而进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请教有方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117330" y="3061335"/>
            <a:ext cx="1615440" cy="2107565"/>
            <a:chOff x="3717" y="4593"/>
            <a:chExt cx="2544" cy="3319"/>
          </a:xfrm>
        </p:grpSpPr>
        <p:sp>
          <p:nvSpPr>
            <p:cNvPr id="26" name="圆角矩形 25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05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克服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拖沓现象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79575" y="2675255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1.趁热打铁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9570" y="3065145"/>
            <a:ext cx="615696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根据艾宾浩斯的遗忘曲线,遗忘的速度不均衡,是先快后慢,先多后少。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所以,复习必须及时,学习中当堂复习,温故知新是很有必要的。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576705" y="2037715"/>
            <a:ext cx="2934970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四招攻克记忆关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61795" y="4118610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2.分割记忆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38935" y="4508500"/>
            <a:ext cx="8949690" cy="12676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大量的实验都证明了分散复习的效果比集中复习好得多。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由于集中复习比较单调,刺激物千篇一律地多次作用于大脑,容易引起大脑皮层的疲劳;分散复习可以使大脑神经细胞得到休息,从而保持旺盛的精力。需要注意的是分散复习的间隔时间并不是越长越好。</a:t>
            </a:r>
          </a:p>
        </p:txBody>
      </p:sp>
      <p:pic>
        <p:nvPicPr>
          <p:cNvPr id="7" name="图片 6" descr="51miz-E1261236-7FDA7A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415" y="2142490"/>
            <a:ext cx="2910840" cy="2910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12925" y="2550795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3.避免干扰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2920" y="2967355"/>
            <a:ext cx="615696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研究显示,相似程度在50%时,干扰最大。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因此,在新知识学习时尽量不要将内容相似的材料放在一起学习。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5145" y="4136390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4.多样记忆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72285" y="4552950"/>
            <a:ext cx="653288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长时间用一种方式记忆,会感觉枯燥、乏味,并且效率低。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多种记忆方式并用,能激发学习的积极性,避免产生厌烦情绪和疲劳现象。</a:t>
            </a:r>
          </a:p>
        </p:txBody>
      </p:sp>
      <p:pic>
        <p:nvPicPr>
          <p:cNvPr id="12" name="图片 11" descr="51miz-E1258389-FADBA0F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4585" y="2192020"/>
            <a:ext cx="3224530" cy="3119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三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考试中稳定发挥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5041265" y="2326640"/>
            <a:ext cx="2109470" cy="428625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考试前后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898650" y="3016885"/>
            <a:ext cx="1835150" cy="2100580"/>
            <a:chOff x="2990" y="4751"/>
            <a:chExt cx="2890" cy="3308"/>
          </a:xfrm>
        </p:grpSpPr>
        <p:sp>
          <p:nvSpPr>
            <p:cNvPr id="7" name="圆角矩形 6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①</a:t>
              </a: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endParaRP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检查必备物品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107180" y="3016885"/>
            <a:ext cx="1835150" cy="2100580"/>
            <a:chOff x="2990" y="4751"/>
            <a:chExt cx="2890" cy="3308"/>
          </a:xfrm>
        </p:grpSpPr>
        <p:sp>
          <p:nvSpPr>
            <p:cNvPr id="10" name="圆角矩形 9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②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进行考前放松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315710" y="3016885"/>
            <a:ext cx="1835150" cy="2100580"/>
            <a:chOff x="2990" y="4751"/>
            <a:chExt cx="2890" cy="3308"/>
          </a:xfrm>
        </p:grpSpPr>
        <p:sp>
          <p:nvSpPr>
            <p:cNvPr id="13" name="圆角矩形 12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③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学会积极等待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524240" y="3016885"/>
            <a:ext cx="1835150" cy="2100580"/>
            <a:chOff x="2990" y="4751"/>
            <a:chExt cx="2890" cy="3308"/>
          </a:xfrm>
        </p:grpSpPr>
        <p:sp>
          <p:nvSpPr>
            <p:cNvPr id="16" name="圆角矩形 15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④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接受生理紧张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 idx="4294967295"/>
          </p:nvPr>
        </p:nvSpPr>
        <p:spPr>
          <a:xfrm>
            <a:off x="1864360" y="2446020"/>
            <a:ext cx="2058035" cy="424180"/>
          </a:xfrm>
          <a:prstGeom prst="parallelogram">
            <a:avLst/>
          </a:prstGeom>
          <a:solidFill>
            <a:srgbClr val="B42835"/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lnSpc>
                <a:spcPct val="100000"/>
              </a:lnSpc>
              <a:buClrTx/>
              <a:buSzTx/>
              <a:buFontTx/>
            </a:pPr>
            <a:r>
              <a:rPr lang="zh-CN" altLang="en-US" sz="2400" b="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友情提示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5775" y="3207385"/>
            <a:ext cx="2826385" cy="441514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1、克服粗心的毛病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4980" y="3726815"/>
            <a:ext cx="6718935" cy="5100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防止粗心最好的办法：一是认真，二是要养成事后认真检查的习惯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4980" y="4490085"/>
            <a:ext cx="3235325" cy="441514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2、以良好的心态参加考试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25295" y="5005705"/>
            <a:ext cx="7421880" cy="5100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用一颗平常心去干事情才会干的最好，考试也一样，正常发挥就是最好了。</a:t>
            </a:r>
          </a:p>
        </p:txBody>
      </p:sp>
      <p:sp>
        <p:nvSpPr>
          <p:cNvPr id="7" name="矩形 6"/>
          <p:cNvSpPr/>
          <p:nvPr/>
        </p:nvSpPr>
        <p:spPr>
          <a:xfrm>
            <a:off x="1855470" y="370014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38960" y="497903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pic>
        <p:nvPicPr>
          <p:cNvPr id="13" name="图片 12" descr="51miz-E1258392-233832AB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080" y="2509520"/>
            <a:ext cx="2709545" cy="2842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438525" y="2495550"/>
            <a:ext cx="5314315" cy="219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/>
            </a:lvl1pPr>
          </a:lstStyle>
          <a:p>
            <a:pPr algn="dist" fontAlgn="auto">
              <a:lnSpc>
                <a:spcPct val="200000"/>
              </a:lnSpc>
            </a:pP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时光飞逝,不经意间</a:t>
            </a:r>
            <a:r>
              <a:rPr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, </a:t>
            </a: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半个学期已经过去了，同学们迎来了学习成果的一次大检阅</a:t>
            </a:r>
            <a:r>
              <a:rPr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——</a:t>
            </a: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期中考试。大家准备好了吗</a:t>
            </a:r>
            <a:endParaRPr sz="2400" dirty="0">
              <a:solidFill>
                <a:srgbClr val="B42835"/>
              </a:solidFill>
              <a:latin typeface="Times New Roman"/>
              <a:ea typeface="微软雅黑"/>
              <a:cs typeface="印品灵秀体（非商用）" panose="02000000000000000000" charset="-122"/>
              <a:sym typeface="Times New Roman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136197" y="1412875"/>
            <a:ext cx="1918970" cy="1106805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66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前言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59619" y="1491449"/>
            <a:ext cx="15003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4EBE8"/>
                </a:solidFill>
              </a:rPr>
              <a:t>https://www.ypppt.com/</a:t>
            </a:r>
            <a:endParaRPr lang="zh-CN" altLang="en-US" sz="900" dirty="0">
              <a:solidFill>
                <a:srgbClr val="F4EBE8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95805" y="2812415"/>
            <a:ext cx="3464560" cy="442212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3、要养成认真检查的习惯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93900" y="3411855"/>
            <a:ext cx="5523865" cy="14949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当我们考完一门课后，要认真检查，有如没有因为粗心而导致的错误，这样，那些因为粗心而导致的错误就会被纠正。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认真检查一下有没有错别字，核对有没有抄错或写错数字等。</a:t>
            </a:r>
          </a:p>
        </p:txBody>
      </p:sp>
      <p:sp>
        <p:nvSpPr>
          <p:cNvPr id="7" name="矩形 6"/>
          <p:cNvSpPr/>
          <p:nvPr/>
        </p:nvSpPr>
        <p:spPr>
          <a:xfrm>
            <a:off x="2122170" y="334962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pic>
        <p:nvPicPr>
          <p:cNvPr id="9" name="图片 8" descr="51miz-E1125175-AA848C9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2870" y="2402205"/>
            <a:ext cx="2700020" cy="27000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四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考试后积极调整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512570" y="3542030"/>
            <a:ext cx="1938020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学习的过程就是不断发现问题并解决问题的过程,其中考试是暴露问题的最佳时刻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1450" y="2261870"/>
            <a:ext cx="261810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1.正确看待成绩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5515" y="300990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81095" y="3542030"/>
            <a:ext cx="3752215" cy="18955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成绩不理想的背后是出现了不该出现的错误。这些问题的暴露,如立即采取措施加以改正,必然会带来成绩的提高。那么这次的不理想就是下一次提高成绩的催化剂。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4785" y="3009900"/>
            <a:ext cx="532130" cy="53213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689850" y="3542030"/>
            <a:ext cx="319722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相反,本来自己学得不好,却由于这次考得很好,使得很多问题被掩盖了。自己还以为没问题了,从而放松学习,必然会导致下一次的落败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pic>
        <p:nvPicPr>
          <p:cNvPr id="13" name="图片 12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78265" y="3009900"/>
            <a:ext cx="532130" cy="532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68755" y="3911600"/>
            <a:ext cx="3752850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对丢的每一分按如下原因归类:粗心马虎、审题不严、概念不清、基本技能不过关、时间不够、过程不完整、能力不及等等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97635" y="2551430"/>
            <a:ext cx="435546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2.对试卷中的问题应仔细归类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9115" y="337947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420360" y="3911600"/>
            <a:ext cx="2320290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经过认真的分析,你就会发现你的真正弱项,也就找到了下一步的努力方向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4440" y="3379470"/>
            <a:ext cx="532130" cy="532130"/>
          </a:xfrm>
          <a:prstGeom prst="rect">
            <a:avLst/>
          </a:prstGeom>
        </p:spPr>
      </p:pic>
      <p:pic>
        <p:nvPicPr>
          <p:cNvPr id="8" name="图片 7" descr="51miz-E1258388-C2228BC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405" y="2468245"/>
            <a:ext cx="2718435" cy="2818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771015" y="3804920"/>
            <a:ext cx="245935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如果每个人都想一直保持原来在班上的名次是不可能的,不是进步就是退步了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99895" y="2444750"/>
            <a:ext cx="435546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3.学会辩证地看名次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3960" y="327279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22775" y="3804920"/>
            <a:ext cx="397700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要理智。不论排在最前面、排在后面的 都要多角度看名次，学会对自己进行纵向比较，而不要将自己的目光只放在眼前的名次上。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45530" y="3272790"/>
            <a:ext cx="532130" cy="532130"/>
          </a:xfrm>
          <a:prstGeom prst="rect">
            <a:avLst/>
          </a:prstGeom>
        </p:spPr>
      </p:pic>
      <p:pic>
        <p:nvPicPr>
          <p:cNvPr id="3" name="图片 2" descr="51miz-E1245334-1DA78D8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7810" y="2235835"/>
            <a:ext cx="3190875" cy="3190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23670" y="3595370"/>
            <a:ext cx="206565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调整好心态后，根据自己的具体情况制定一个可行的计划，安排好下一阶段的学习和生活。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52550" y="2315210"/>
            <a:ext cx="3511550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4.制定可行的调整计划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26615" y="306324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97605" y="3595370"/>
            <a:ext cx="246697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在制定计划时不能急于求成，要有短期的目标，能使自己有成功的体验，从而增强学习、考试的信心。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65345" y="3063240"/>
            <a:ext cx="532130" cy="53213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388100" y="3595370"/>
            <a:ext cx="265366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同时还要有远期的目标，让自己看到希望，增强动力。目标定得太高或太低，都会失去目标与计划的实际意义。</a:t>
            </a:r>
          </a:p>
        </p:txBody>
      </p:sp>
      <p:pic>
        <p:nvPicPr>
          <p:cNvPr id="13" name="图片 12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48550" y="3063240"/>
            <a:ext cx="532130" cy="532130"/>
          </a:xfrm>
          <a:prstGeom prst="rect">
            <a:avLst/>
          </a:prstGeom>
        </p:spPr>
      </p:pic>
      <p:pic>
        <p:nvPicPr>
          <p:cNvPr id="6" name="图片 5" descr="51miz-E1267984-A65722E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635" y="2889250"/>
            <a:ext cx="2845435" cy="2845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9735" y="2423160"/>
            <a:ext cx="397383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不负父母的期望！不负恩师的厚望！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不负天赐的智慧！不负青春的理想！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竭尽全力，铸无悔青春！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挖掘潜能，创一班神话！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奋斗十天 让理想在十一月展翅飞翔！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拼搏十天 让我们创造一班的辉煌！</a:t>
            </a:r>
          </a:p>
        </p:txBody>
      </p:sp>
      <p:sp>
        <p:nvSpPr>
          <p:cNvPr id="11" name="矩形: 圆角 10"/>
          <p:cNvSpPr txBox="1"/>
          <p:nvPr/>
        </p:nvSpPr>
        <p:spPr>
          <a:xfrm>
            <a:off x="1538605" y="2821940"/>
            <a:ext cx="2567940" cy="2567940"/>
          </a:xfrm>
          <a:prstGeom prst="ellipse">
            <a:avLst/>
          </a:prstGeom>
          <a:solidFill>
            <a:srgbClr val="B42835"/>
          </a:solidFill>
        </p:spPr>
        <p:txBody>
          <a:bodyPr wrap="square" tIns="504190" rtlCol="0" anchor="ctr" anchorCtr="0">
            <a:noAutofit/>
          </a:bodyPr>
          <a:lstStyle/>
          <a:p>
            <a:pPr lvl="0" algn="ctr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集体宣誓</a:t>
            </a:r>
          </a:p>
        </p:txBody>
      </p:sp>
      <p:pic>
        <p:nvPicPr>
          <p:cNvPr id="6" name="图片 5" descr="templates\docerresourceshop\icons\\343538343130363b343538383331343bb7dcb6b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3340" y="3448050"/>
            <a:ext cx="458470" cy="458470"/>
          </a:xfrm>
          <a:prstGeom prst="rect">
            <a:avLst/>
          </a:prstGeom>
        </p:spPr>
      </p:pic>
      <p:pic>
        <p:nvPicPr>
          <p:cNvPr id="7" name="图片 6" descr="51miz-E1280233-239B63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750" y="2146935"/>
            <a:ext cx="4940300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Rot="1" noChangeArrowheads="1"/>
          </p:cNvSpPr>
          <p:nvPr/>
        </p:nvSpPr>
        <p:spPr>
          <a:xfrm>
            <a:off x="1788160" y="3252470"/>
            <a:ext cx="5671185" cy="2061210"/>
          </a:xfr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 fontAlgn="auto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Times New Roman"/>
                <a:ea typeface="微软雅黑"/>
                <a:sym typeface="Times New Roman"/>
              </a:rPr>
              <a:t>同学们，诚信考试，诚实做人，亮出真实的成绩，亮出真实的自己相信：一分汗水、一分收获，老师真诚祝愿大家在本次期中考试开始的时候，带着成功的信心走进考场，以自己扎实的学识和诚实的态度，考出好成绩！为自己加油,为班级添彩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10080" y="2711450"/>
            <a:ext cx="5441315" cy="509905"/>
          </a:xfrm>
          <a:prstGeom prst="roundRect">
            <a:avLst/>
          </a:prstGeom>
          <a:solidFill>
            <a:srgbClr val="B42835"/>
          </a:solidFill>
        </p:spPr>
        <p:txBody>
          <a:bodyPr vert="horz" wrap="square" bIns="45720" numCol="1" spcCol="0" rtlCol="0" fromWordArt="0" anchor="ctr" anchorCtr="0" forceAA="0" compatLnSpc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亲爱的同学们，考试的号角已经吹响</a:t>
            </a:r>
          </a:p>
        </p:txBody>
      </p:sp>
      <p:pic>
        <p:nvPicPr>
          <p:cNvPr id="4" name="图片 3" descr="51miz-E1245332-CAA2428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680" y="2031365"/>
            <a:ext cx="3566795" cy="3566795"/>
          </a:xfrm>
          <a:prstGeom prst="rect">
            <a:avLst/>
          </a:prstGeom>
        </p:spPr>
      </p:pic>
      <p:pic>
        <p:nvPicPr>
          <p:cNvPr id="17203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985500" y="113538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41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5015905" y="1691005"/>
            <a:ext cx="57105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 dirty="0" err="1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树立正确考试信念</a:t>
            </a:r>
            <a:endParaRPr sz="3600" dirty="0">
              <a:ln w="19050">
                <a:noFill/>
              </a:ln>
              <a:solidFill>
                <a:srgbClr val="B42835"/>
              </a:solidFill>
              <a:effectLst/>
              <a:latin typeface="Times New Roman"/>
              <a:ea typeface="微软雅黑"/>
              <a:cs typeface="卢文辉经典粗黑简体" panose="02000000000000000000" charset="-122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15905" y="2552700"/>
            <a:ext cx="558228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 dirty="0" err="1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考试前充分准备</a:t>
            </a:r>
            <a:endParaRPr sz="3600" dirty="0">
              <a:ln w="19050">
                <a:noFill/>
              </a:ln>
              <a:solidFill>
                <a:srgbClr val="B42835"/>
              </a:solidFill>
              <a:effectLst/>
              <a:latin typeface="Times New Roman"/>
              <a:ea typeface="微软雅黑"/>
              <a:cs typeface="卢文辉经典粗黑简体" panose="02000000000000000000" charset="-122"/>
              <a:sym typeface="Times New Roman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700655" y="2159635"/>
            <a:ext cx="1290320" cy="2306955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>
                <a:ln w="2540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algn="ctr" rotWithShape="0">
                    <a:srgbClr val="EC0404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目录</a:t>
            </a:r>
          </a:p>
        </p:txBody>
      </p:sp>
      <p:sp>
        <p:nvSpPr>
          <p:cNvPr id="3" name="椭圆 2"/>
          <p:cNvSpPr/>
          <p:nvPr/>
        </p:nvSpPr>
        <p:spPr>
          <a:xfrm>
            <a:off x="4285655" y="166179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01</a:t>
            </a:r>
          </a:p>
        </p:txBody>
      </p:sp>
      <p:sp>
        <p:nvSpPr>
          <p:cNvPr id="11" name="椭圆 10"/>
          <p:cNvSpPr/>
          <p:nvPr/>
        </p:nvSpPr>
        <p:spPr>
          <a:xfrm>
            <a:off x="4285655" y="252666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02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15905" y="3414395"/>
            <a:ext cx="58826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考试中稳定发挥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015904" y="4276548"/>
            <a:ext cx="5830887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考试后积极调整</a:t>
            </a:r>
          </a:p>
        </p:txBody>
      </p:sp>
      <p:sp>
        <p:nvSpPr>
          <p:cNvPr id="15" name="椭圆 14"/>
          <p:cNvSpPr/>
          <p:nvPr/>
        </p:nvSpPr>
        <p:spPr>
          <a:xfrm>
            <a:off x="4285655" y="339153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03</a:t>
            </a:r>
          </a:p>
        </p:txBody>
      </p:sp>
      <p:sp>
        <p:nvSpPr>
          <p:cNvPr id="16" name="椭圆 15"/>
          <p:cNvSpPr/>
          <p:nvPr/>
        </p:nvSpPr>
        <p:spPr>
          <a:xfrm>
            <a:off x="4285655" y="425640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5" grpId="0"/>
      <p:bldP spid="3" grpId="0" animBg="1"/>
      <p:bldP spid="11" grpId="0" animBg="1"/>
      <p:bldP spid="12" grpId="0"/>
      <p:bldP spid="13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一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树立正确考试信念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59610" y="2981960"/>
            <a:ext cx="3319780" cy="24618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期中考试，一个令我们烦恼的现实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,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奥运会，一个放松，展示自我的机会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是的，它们本质上不同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但，它们又如此相似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厮杀，拼搏，永争上游，永不服输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2005965" y="2388235"/>
            <a:ext cx="2949575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 dirty="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态度，决定一切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82260" y="2981960"/>
            <a:ext cx="5053965" cy="24618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有什么不同?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只是心态的各异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态度，决定一切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让我们用冲击金牌的热情，全身心投入到期中考试复习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你会发现，学习同样充满乐趣</a:t>
            </a:r>
          </a:p>
        </p:txBody>
      </p:sp>
      <p:pic>
        <p:nvPicPr>
          <p:cNvPr id="5" name="图片 4" descr="51miz-E1125174-420B1C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7530" y="1953260"/>
            <a:ext cx="2479040" cy="2479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8520" y="2813685"/>
            <a:ext cx="718439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从现在做起，基础知识要扎实，重点知识要夯实，难点知识要务实。兵家云：知己知彼，方能百战不殆。“以己之长，攻人之短”“取人之长，补己之短”。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174875" y="221996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 dirty="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争分夺秒，抢占制高点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28519" y="4765040"/>
            <a:ext cx="5520056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锲而不舍，金石可镂；坚持到底，不懈追求，一切皆有可能。只有踏踏实实的学习，才能拥有期中考试的辉煌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3" name="燕尾形 2"/>
          <p:cNvSpPr/>
          <p:nvPr/>
        </p:nvSpPr>
        <p:spPr>
          <a:xfrm>
            <a:off x="2174875" y="4171315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锲而不舍，铁树也开花</a:t>
            </a:r>
          </a:p>
        </p:txBody>
      </p:sp>
      <p:pic>
        <p:nvPicPr>
          <p:cNvPr id="16" name="图片 15" descr="51miz-E1284709-07A5940B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9382" y="3691890"/>
            <a:ext cx="3107055" cy="2330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8520" y="2813685"/>
            <a:ext cx="718439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临近考试，放下背上的包袱，以平和积极的心态，坦然迎接考试。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运筹帷幄，决胜千里之外；啸傲考场，人生处处精彩。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174875" y="221996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平和心态，决胜千里外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28520" y="4765040"/>
            <a:ext cx="804164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历次考试中，每个人拥有一种“文明考试，诚信做人”的意识。我们要以饱满的热情和积极的姿态投入到复习备考中，公平竞争，诚信考试，杜绝作弊，争创佳绩。</a:t>
            </a:r>
          </a:p>
        </p:txBody>
      </p:sp>
      <p:sp>
        <p:nvSpPr>
          <p:cNvPr id="3" name="燕尾形 2"/>
          <p:cNvSpPr/>
          <p:nvPr/>
        </p:nvSpPr>
        <p:spPr>
          <a:xfrm>
            <a:off x="2174875" y="4171315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诚信考场，成功的人生</a:t>
            </a:r>
          </a:p>
        </p:txBody>
      </p:sp>
      <p:pic>
        <p:nvPicPr>
          <p:cNvPr id="20" name="图片 19" descr="51miz-E1258243-D387DEC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8435" y="1609090"/>
            <a:ext cx="2836545" cy="2836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62200" y="3549015"/>
            <a:ext cx="415099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天生我材必有用，挥斥方遒谱新篇，坚持不懈人不知，一举夺魁刮目见。考出个人的最佳水平，考出班级的综合水平，考出我校风采。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408555" y="295529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充满自信，谱写新篇章</a:t>
            </a:r>
          </a:p>
        </p:txBody>
      </p:sp>
      <p:pic>
        <p:nvPicPr>
          <p:cNvPr id="19" name="图片 18" descr="51miz-E1258283-F080A5F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2595" y="2320925"/>
            <a:ext cx="3347085" cy="3347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二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考试前充分准备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U2NDY0Mzg2NGY2ZGIwNmM2NGY3ODE5NjVlNzU1ZjIifQ=="/>
  <p:tag name="KSO_WPP_MARK_KEY" val="6d16b304-7c4d-4ac9-ae5d-78ac14e433c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heme/theme1.xml><?xml version="1.0" encoding="utf-8"?>
<a:theme xmlns:a="http://schemas.openxmlformats.org/drawingml/2006/main" name="第一PPT模板网-WWW.1PPT.COM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1426</Words>
  <Application>Microsoft Office PowerPoint</Application>
  <PresentationFormat>宽屏</PresentationFormat>
  <Paragraphs>165</Paragraphs>
  <Slides>28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47" baseType="lpstr">
      <vt:lpstr>宋体</vt:lpstr>
      <vt:lpstr>卢文辉经典粗黑简体</vt:lpstr>
      <vt:lpstr>Times New Roman</vt:lpstr>
      <vt:lpstr>印品灵秀体（非商用）</vt:lpstr>
      <vt:lpstr>Calibri Light</vt:lpstr>
      <vt:lpstr>Meiryo</vt:lpstr>
      <vt:lpstr>Arial</vt:lpstr>
      <vt:lpstr>华康海报体W12(P)</vt:lpstr>
      <vt:lpstr>思源黑体 CN Normal</vt:lpstr>
      <vt:lpstr>Aa圆式物语 (非商业使用)</vt:lpstr>
      <vt:lpstr>思源黑体 Bold</vt:lpstr>
      <vt:lpstr>字体管家棉花糖</vt:lpstr>
      <vt:lpstr>Calibri</vt:lpstr>
      <vt:lpstr>等线</vt:lpstr>
      <vt:lpstr>Wingdings</vt:lpstr>
      <vt:lpstr>Aa新华复兴体</vt:lpstr>
      <vt:lpstr>微软雅黑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考试前后</vt:lpstr>
      <vt:lpstr>友情提示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2022-11-09T20:22:17Z</cp:lastPrinted>
  <dcterms:created xsi:type="dcterms:W3CDTF">2022-11-09T20:22:17Z</dcterms:created>
  <dcterms:modified xsi:type="dcterms:W3CDTF">2023-03-01T08:32:11Z</dcterms:modified>
</cp:coreProperties>
</file>